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1"/>
  </p:notesMasterIdLst>
  <p:sldIdLst>
    <p:sldId id="257" r:id="rId2"/>
    <p:sldId id="258" r:id="rId3"/>
    <p:sldId id="261" r:id="rId4"/>
    <p:sldId id="263" r:id="rId5"/>
    <p:sldId id="264" r:id="rId6"/>
    <p:sldId id="265" r:id="rId7"/>
    <p:sldId id="267" r:id="rId8"/>
    <p:sldId id="268" r:id="rId9"/>
    <p:sldId id="269" r:id="rId10"/>
    <p:sldId id="270" r:id="rId11"/>
    <p:sldId id="271" r:id="rId12"/>
    <p:sldId id="272" r:id="rId13"/>
    <p:sldId id="266" r:id="rId14"/>
    <p:sldId id="274" r:id="rId15"/>
    <p:sldId id="273" r:id="rId16"/>
    <p:sldId id="275" r:id="rId17"/>
    <p:sldId id="276" r:id="rId18"/>
    <p:sldId id="278" r:id="rId19"/>
    <p:sldId id="27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B38EC-7C4F-44B8-B6B6-9AD653F943A0}" type="datetimeFigureOut">
              <a:rPr lang="fr-FR" smtClean="0"/>
              <a:t>15/10/2023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11C84-AA0E-4E67-9C70-B498DB0BAA89}" type="slidenum">
              <a:rPr lang="fr-FR" smtClean="0"/>
              <a:t>‹N°›</a:t>
            </a:fld>
            <a:endParaRPr lang="fr-FR"/>
          </a:p>
        </p:txBody>
      </p:sp>
    </p:spTree>
    <p:extLst>
      <p:ext uri="{BB962C8B-B14F-4D97-AF65-F5344CB8AC3E}">
        <p14:creationId xmlns:p14="http://schemas.microsoft.com/office/powerpoint/2010/main" val="210688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511C84-AA0E-4E67-9C70-B498DB0BAA89}" type="slidenum">
              <a:rPr lang="fr-FR" smtClean="0"/>
              <a:t>2</a:t>
            </a:fld>
            <a:endParaRPr lang="fr-FR"/>
          </a:p>
        </p:txBody>
      </p:sp>
    </p:spTree>
    <p:extLst>
      <p:ext uri="{BB962C8B-B14F-4D97-AF65-F5344CB8AC3E}">
        <p14:creationId xmlns:p14="http://schemas.microsoft.com/office/powerpoint/2010/main" val="419150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2349397-E5E4-4B64-91BD-6D0FCCE7EC69}" type="datetimeFigureOut">
              <a:rPr lang="fr-FR" smtClean="0"/>
              <a:t>15/10/2023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8DA6A0-ABE4-4871-8B23-32B3EB59E5EB}"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2349397-E5E4-4B64-91BD-6D0FCCE7EC69}" type="datetimeFigureOut">
              <a:rPr lang="fr-FR" smtClean="0"/>
              <a:t>15/10/2023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8DA6A0-ABE4-4871-8B23-32B3EB59E5EB}"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2349397-E5E4-4B64-91BD-6D0FCCE7EC69}" type="datetimeFigureOut">
              <a:rPr lang="fr-FR" smtClean="0"/>
              <a:t>15/10/2023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8DA6A0-ABE4-4871-8B23-32B3EB59E5EB}"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349397-E5E4-4B64-91BD-6D0FCCE7EC69}" type="datetimeFigureOut">
              <a:rPr lang="fr-FR" smtClean="0"/>
              <a:t>15/10/2023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8DA6A0-ABE4-4871-8B23-32B3EB59E5EB}"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2349397-E5E4-4B64-91BD-6D0FCCE7EC69}" type="datetimeFigureOut">
              <a:rPr lang="fr-FR" smtClean="0"/>
              <a:t>15/10/2023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8DA6A0-ABE4-4871-8B23-32B3EB59E5EB}"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2349397-E5E4-4B64-91BD-6D0FCCE7EC69}" type="datetimeFigureOut">
              <a:rPr lang="fr-FR" smtClean="0"/>
              <a:t>15/10/2023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8DA6A0-ABE4-4871-8B23-32B3EB59E5EB}"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2349397-E5E4-4B64-91BD-6D0FCCE7EC69}" type="datetimeFigureOut">
              <a:rPr lang="fr-FR" smtClean="0"/>
              <a:t>15/10/2023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A8DA6A0-ABE4-4871-8B23-32B3EB59E5EB}"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2349397-E5E4-4B64-91BD-6D0FCCE7EC69}" type="datetimeFigureOut">
              <a:rPr lang="fr-FR" smtClean="0"/>
              <a:t>15/10/2023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A8DA6A0-ABE4-4871-8B23-32B3EB59E5EB}"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49397-E5E4-4B64-91BD-6D0FCCE7EC69}" type="datetimeFigureOut">
              <a:rPr lang="fr-FR" smtClean="0"/>
              <a:t>15/10/2023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A8DA6A0-ABE4-4871-8B23-32B3EB59E5EB}"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349397-E5E4-4B64-91BD-6D0FCCE7EC69}" type="datetimeFigureOut">
              <a:rPr lang="fr-FR" smtClean="0"/>
              <a:t>15/10/2023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8DA6A0-ABE4-4871-8B23-32B3EB59E5EB}"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2349397-E5E4-4B64-91BD-6D0FCCE7EC69}" type="datetimeFigureOut">
              <a:rPr lang="fr-FR" smtClean="0"/>
              <a:t>15/10/2023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8DA6A0-ABE4-4871-8B23-32B3EB59E5EB}"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2349397-E5E4-4B64-91BD-6D0FCCE7EC69}" type="datetimeFigureOut">
              <a:rPr lang="fr-FR" smtClean="0"/>
              <a:t>15/10/2023</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A8DA6A0-ABE4-4871-8B23-32B3EB59E5E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96103" y="2590800"/>
            <a:ext cx="6551794" cy="769441"/>
          </a:xfrm>
          <a:prstGeom prst="rect">
            <a:avLst/>
          </a:prstGeom>
          <a:noFill/>
        </p:spPr>
        <p:txBody>
          <a:bodyPr wrap="none" rtlCol="0">
            <a:spAutoFit/>
          </a:bodyPr>
          <a:lstStyle/>
          <a:p>
            <a:pPr algn="ctr"/>
            <a:r>
              <a:rPr lang="ar-DZ" sz="4400" b="1" dirty="0" smtClean="0">
                <a:latin typeface="Simplified Arabic" pitchFamily="18" charset="-78"/>
                <a:cs typeface="Simplified Arabic" pitchFamily="18" charset="-78"/>
              </a:rPr>
              <a:t>مفاهيم أساسية في تحليل المعطيات</a:t>
            </a:r>
            <a:endParaRPr lang="fr-FR" sz="4400" b="1" dirty="0">
              <a:latin typeface="Simplified Arabic" pitchFamily="18" charset="-78"/>
              <a:cs typeface="Simplified Arabic" pitchFamily="18" charset="-78"/>
            </a:endParaRPr>
          </a:p>
        </p:txBody>
      </p:sp>
      <p:sp>
        <p:nvSpPr>
          <p:cNvPr id="3" name="ZoneTexte 2"/>
          <p:cNvSpPr txBox="1"/>
          <p:nvPr/>
        </p:nvSpPr>
        <p:spPr>
          <a:xfrm>
            <a:off x="1202871" y="3657600"/>
            <a:ext cx="6886822" cy="707886"/>
          </a:xfrm>
          <a:prstGeom prst="rect">
            <a:avLst/>
          </a:prstGeom>
          <a:noFill/>
        </p:spPr>
        <p:txBody>
          <a:bodyPr wrap="none" rtlCol="0">
            <a:spAutoFit/>
          </a:bodyPr>
          <a:lstStyle/>
          <a:p>
            <a:pPr algn="ctr"/>
            <a:r>
              <a:rPr lang="en-US" sz="4000" b="1" dirty="0">
                <a:latin typeface="Times New Roman" pitchFamily="18" charset="0"/>
                <a:cs typeface="Times New Roman" pitchFamily="18" charset="0"/>
              </a:rPr>
              <a:t>Basic concepts in data analysis</a:t>
            </a:r>
            <a:endParaRPr lang="fr-FR" sz="4000" b="1" dirty="0">
              <a:latin typeface="Times New Roman" pitchFamily="18" charset="0"/>
              <a:cs typeface="Times New Roman" pitchFamily="18" charset="0"/>
            </a:endParaRPr>
          </a:p>
        </p:txBody>
      </p:sp>
      <p:sp>
        <p:nvSpPr>
          <p:cNvPr id="7" name="ZoneTexte 6"/>
          <p:cNvSpPr txBox="1"/>
          <p:nvPr/>
        </p:nvSpPr>
        <p:spPr>
          <a:xfrm>
            <a:off x="527775" y="5628620"/>
            <a:ext cx="3188693" cy="461665"/>
          </a:xfrm>
          <a:prstGeom prst="rect">
            <a:avLst/>
          </a:prstGeom>
          <a:noFill/>
        </p:spPr>
        <p:txBody>
          <a:bodyPr wrap="none" rtlCol="0">
            <a:spAutoFit/>
          </a:bodyPr>
          <a:lstStyle/>
          <a:p>
            <a:r>
              <a:rPr lang="ar-DZ" sz="2400" b="1" dirty="0" smtClean="0">
                <a:latin typeface="Simplified Arabic" pitchFamily="18" charset="-78"/>
                <a:cs typeface="Simplified Arabic" pitchFamily="18" charset="-78"/>
              </a:rPr>
              <a:t>الأستاذة: د. فاطمة الزهرة حداد</a:t>
            </a:r>
            <a:endParaRPr lang="fr-FR" sz="2400" b="1" dirty="0">
              <a:latin typeface="Simplified Arabic" pitchFamily="18" charset="-78"/>
              <a:cs typeface="Simplified Arabic" pitchFamily="18" charset="-78"/>
            </a:endParaRPr>
          </a:p>
        </p:txBody>
      </p:sp>
      <p:pic>
        <p:nvPicPr>
          <p:cNvPr id="4098" name="Picture 2" descr="C:\Users\lenovo\Desktop\بسم-الله-الرحمن-الرحيم.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3644766"/>
            <a:ext cx="9525000" cy="9054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264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82908"/>
            <a:ext cx="7162800" cy="5262979"/>
          </a:xfrm>
          <a:prstGeom prst="rect">
            <a:avLst/>
          </a:prstGeom>
        </p:spPr>
        <p:txBody>
          <a:bodyPr wrap="square">
            <a:spAutoFit/>
          </a:bodyPr>
          <a:lstStyle/>
          <a:p>
            <a:pPr marL="457200" lvl="0" indent="-457200" algn="just" rtl="1">
              <a:buFont typeface="Arial" pitchFamily="34" charset="0"/>
              <a:buChar char="•"/>
            </a:pPr>
            <a:r>
              <a:rPr lang="ar-SA" sz="2800" b="1" dirty="0" smtClean="0">
                <a:latin typeface="Simplified Arabic" pitchFamily="18" charset="-78"/>
                <a:cs typeface="Simplified Arabic" pitchFamily="18" charset="-78"/>
              </a:rPr>
              <a:t>العينة</a:t>
            </a:r>
            <a:r>
              <a:rPr lang="ar-DZ" sz="2800" b="1" dirty="0" smtClean="0">
                <a:latin typeface="Simplified Arabic" pitchFamily="18" charset="-78"/>
                <a:cs typeface="Simplified Arabic" pitchFamily="18" charset="-78"/>
              </a:rPr>
              <a:t> العشوائية</a:t>
            </a:r>
            <a:r>
              <a:rPr lang="ar-SA" sz="2800" b="1" dirty="0" smtClean="0">
                <a:latin typeface="Simplified Arabic" pitchFamily="18" charset="-78"/>
                <a:cs typeface="Simplified Arabic" pitchFamily="18" charset="-78"/>
              </a:rPr>
              <a:t> العنقودية</a:t>
            </a:r>
            <a:r>
              <a:rPr lang="ar-DZ" sz="2800" b="1" dirty="0" smtClean="0">
                <a:latin typeface="Simplified Arabic" pitchFamily="18" charset="-78"/>
                <a:cs typeface="Simplified Arabic" pitchFamily="18" charset="-78"/>
              </a:rPr>
              <a:t> (متعددة المراحل)</a:t>
            </a:r>
            <a:r>
              <a:rPr lang="ar-SA" sz="2800" b="1" dirty="0" smtClean="0">
                <a:latin typeface="Simplified Arabic" pitchFamily="18" charset="-78"/>
                <a:cs typeface="Simplified Arabic" pitchFamily="18" charset="-78"/>
              </a:rPr>
              <a:t>:</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عندما يكون المجتمع كبير يتم تقسيمه إلى </a:t>
            </a:r>
            <a:r>
              <a:rPr lang="ar-SA" sz="2800" dirty="0" smtClean="0">
                <a:latin typeface="Simplified Arabic" pitchFamily="18" charset="-78"/>
                <a:cs typeface="Simplified Arabic" pitchFamily="18" charset="-78"/>
              </a:rPr>
              <a:t>مجموع</a:t>
            </a:r>
            <a:r>
              <a:rPr lang="ar-DZ" sz="2800" dirty="0" smtClean="0">
                <a:latin typeface="Simplified Arabic" pitchFamily="18" charset="-78"/>
                <a:cs typeface="Simplified Arabic" pitchFamily="18" charset="-78"/>
              </a:rPr>
              <a:t>ات</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فرعية تسمى بالعناقيد، حيث كل عنقود يجمع كافة خصائص أفراد المجتمع الأصلي، ويغنيك عن غيره من العناقيد</a:t>
            </a:r>
            <a:r>
              <a:rPr lang="ar-SA"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تستخدم </a:t>
            </a:r>
            <a:r>
              <a:rPr lang="ar-DZ" sz="2800" dirty="0">
                <a:latin typeface="Simplified Arabic" pitchFamily="18" charset="-78"/>
                <a:cs typeface="Simplified Arabic" pitchFamily="18" charset="-78"/>
              </a:rPr>
              <a:t>هذه العينة في حالة المجتمع الكبير الذي تعذر حصر مفرداته، عندها يضطر الباحث للقيام بمراحل متعددة من الاختيار العشوائي، على سبيل المثال دراسة المستوى التعليمي للجزائر يتم باتباع الخطوات التالية:</a:t>
            </a:r>
            <a:endParaRPr lang="fr-FR" sz="2800" dirty="0">
              <a:latin typeface="Simplified Arabic" pitchFamily="18" charset="-78"/>
              <a:cs typeface="Simplified Arabic" pitchFamily="18" charset="-78"/>
            </a:endParaRPr>
          </a:p>
          <a:p>
            <a:pPr lvl="0" algn="just" rtl="1"/>
            <a:r>
              <a:rPr lang="ar-DZ" sz="2800" b="1" smtClean="0">
                <a:latin typeface="Simplified Arabic" pitchFamily="18" charset="-78"/>
                <a:cs typeface="Simplified Arabic" pitchFamily="18" charset="-78"/>
              </a:rPr>
              <a:t>                   </a:t>
            </a:r>
            <a:r>
              <a:rPr lang="ar-DZ" sz="2800" b="1" dirty="0" smtClean="0">
                <a:latin typeface="Simplified Arabic" pitchFamily="18" charset="-78"/>
                <a:cs typeface="Simplified Arabic" pitchFamily="18" charset="-78"/>
              </a:rPr>
              <a:t>نسحب </a:t>
            </a:r>
            <a:r>
              <a:rPr lang="ar-DZ" sz="2800" b="1" dirty="0">
                <a:latin typeface="Simplified Arabic" pitchFamily="18" charset="-78"/>
                <a:cs typeface="Simplified Arabic" pitchFamily="18" charset="-78"/>
              </a:rPr>
              <a:t>ولاية عشوائيا؛</a:t>
            </a:r>
            <a:endParaRPr lang="fr-FR" sz="2800" dirty="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                   نسحب </a:t>
            </a:r>
            <a:r>
              <a:rPr lang="ar-DZ" sz="2800" b="1" dirty="0">
                <a:latin typeface="Simplified Arabic" pitchFamily="18" charset="-78"/>
                <a:cs typeface="Simplified Arabic" pitchFamily="18" charset="-78"/>
              </a:rPr>
              <a:t>دائرة عشوائيا؛ </a:t>
            </a:r>
            <a:endParaRPr lang="fr-FR" sz="2800" dirty="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                   نسحب </a:t>
            </a:r>
            <a:r>
              <a:rPr lang="ar-DZ" sz="2800" b="1" dirty="0">
                <a:latin typeface="Simplified Arabic" pitchFamily="18" charset="-78"/>
                <a:cs typeface="Simplified Arabic" pitchFamily="18" charset="-78"/>
              </a:rPr>
              <a:t>بلدية عشوائيا؛</a:t>
            </a:r>
            <a:endParaRPr lang="fr-FR" sz="2800" dirty="0">
              <a:latin typeface="Simplified Arabic" pitchFamily="18" charset="-78"/>
              <a:cs typeface="Simplified Arabic" pitchFamily="18" charset="-78"/>
            </a:endParaRPr>
          </a:p>
          <a:p>
            <a:pPr algn="r"/>
            <a:r>
              <a:rPr lang="ar-DZ" sz="2800" b="1" dirty="0" smtClean="0">
                <a:latin typeface="Simplified Arabic" pitchFamily="18" charset="-78"/>
                <a:cs typeface="Simplified Arabic" pitchFamily="18" charset="-78"/>
              </a:rPr>
              <a:t>                   نسحب </a:t>
            </a:r>
            <a:r>
              <a:rPr lang="ar-DZ" sz="2800" b="1" dirty="0">
                <a:latin typeface="Simplified Arabic" pitchFamily="18" charset="-78"/>
                <a:cs typeface="Simplified Arabic" pitchFamily="18" charset="-78"/>
              </a:rPr>
              <a:t>ثانوية عشوائيا</a:t>
            </a:r>
            <a:r>
              <a:rPr lang="ar-DZ" sz="2800" b="1" dirty="0" smtClean="0">
                <a:latin typeface="Simplified Arabic" pitchFamily="18" charset="-78"/>
                <a:cs typeface="Simplified Arabic" pitchFamily="18" charset="-78"/>
              </a:rPr>
              <a:t>.                </a:t>
            </a:r>
            <a:endParaRPr lang="ar-DZ"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685295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85195"/>
            <a:ext cx="7162800" cy="4401205"/>
          </a:xfrm>
          <a:prstGeom prst="rect">
            <a:avLst/>
          </a:prstGeom>
        </p:spPr>
        <p:txBody>
          <a:bodyPr wrap="square">
            <a:spAutoFit/>
          </a:bodyPr>
          <a:lstStyle/>
          <a:p>
            <a:pPr algn="just" rtl="1"/>
            <a:r>
              <a:rPr lang="ar-DZ" sz="2800" dirty="0" smtClean="0">
                <a:latin typeface="Simplified Arabic" pitchFamily="18" charset="-78"/>
                <a:cs typeface="Simplified Arabic" pitchFamily="18" charset="-78"/>
              </a:rPr>
              <a:t>2. </a:t>
            </a:r>
            <a:r>
              <a:rPr lang="ar-SA" sz="2800" b="1" dirty="0">
                <a:latin typeface="Simplified Arabic" pitchFamily="18" charset="-78"/>
                <a:cs typeface="Simplified Arabic" pitchFamily="18" charset="-78"/>
              </a:rPr>
              <a:t>العينة غير العشوائية:</a:t>
            </a:r>
            <a:r>
              <a:rPr lang="ar-SA" sz="2800" dirty="0">
                <a:latin typeface="Simplified Arabic" pitchFamily="18" charset="-78"/>
                <a:cs typeface="Simplified Arabic" pitchFamily="18" charset="-78"/>
              </a:rPr>
              <a:t> يتم اختيارها وفق ضوابط مسبقة لا يمكن تطبيق قانون الاحتمالات والاستدلال الاحصائي لا يمكن تعميم نتائجها، </a:t>
            </a:r>
            <a:r>
              <a:rPr lang="ar-DZ" sz="2800" dirty="0" smtClean="0">
                <a:latin typeface="Simplified Arabic" pitchFamily="18" charset="-78"/>
                <a:cs typeface="Simplified Arabic" pitchFamily="18" charset="-78"/>
              </a:rPr>
              <a:t>وهي عدة أنواع:</a:t>
            </a:r>
          </a:p>
          <a:p>
            <a:pPr algn="just" rtl="1"/>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r>
              <a:rPr lang="ar-SA" sz="2800" b="1" dirty="0" smtClean="0">
                <a:latin typeface="Simplified Arabic" pitchFamily="18" charset="-78"/>
                <a:cs typeface="Simplified Arabic" pitchFamily="18" charset="-78"/>
              </a:rPr>
              <a:t>العينة </a:t>
            </a:r>
            <a:r>
              <a:rPr lang="ar-SA" sz="2800" b="1" dirty="0">
                <a:latin typeface="Simplified Arabic" pitchFamily="18" charset="-78"/>
                <a:cs typeface="Simplified Arabic" pitchFamily="18" charset="-78"/>
              </a:rPr>
              <a:t>القصدية: </a:t>
            </a:r>
            <a:r>
              <a:rPr lang="ar-SA" sz="2800" dirty="0">
                <a:latin typeface="Simplified Arabic" pitchFamily="18" charset="-78"/>
                <a:cs typeface="Simplified Arabic" pitchFamily="18" charset="-78"/>
              </a:rPr>
              <a:t>يتم اختيار أفراد العينة بقصد معين، فعلى سبيل المثال نربد اجراء دراسة على المرضى ولكن نتجه الى فئة معينة ونقصد الذكور من دون الاناث</a:t>
            </a:r>
            <a:r>
              <a:rPr lang="ar-SA" sz="2800" dirty="0" smtClean="0">
                <a:latin typeface="Simplified Arabic" pitchFamily="18" charset="-78"/>
                <a:cs typeface="Simplified Arabic" pitchFamily="18" charset="-78"/>
              </a:rPr>
              <a:t>.</a:t>
            </a:r>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endParaRPr lang="ar-DZ" sz="2800" dirty="0">
              <a:latin typeface="Simplified Arabic" pitchFamily="18" charset="-78"/>
              <a:cs typeface="Simplified Arabic" pitchFamily="18" charset="-78"/>
            </a:endParaRPr>
          </a:p>
          <a:p>
            <a:pPr marL="457200" indent="-457200" algn="just" rtl="1">
              <a:buFont typeface="Arial" pitchFamily="34" charset="0"/>
              <a:buChar char="•"/>
            </a:pPr>
            <a:r>
              <a:rPr lang="ar-SA" sz="2800" b="1" dirty="0">
                <a:latin typeface="Simplified Arabic" pitchFamily="18" charset="-78"/>
                <a:cs typeface="Simplified Arabic" pitchFamily="18" charset="-78"/>
              </a:rPr>
              <a:t>العينة العرضية</a:t>
            </a:r>
            <a:r>
              <a:rPr lang="ar-DZ" sz="2800" b="1" dirty="0">
                <a:latin typeface="Simplified Arabic" pitchFamily="18" charset="-78"/>
                <a:cs typeface="Simplified Arabic" pitchFamily="18" charset="-78"/>
              </a:rPr>
              <a:t> (الصدفية)</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يتم اختيار أفراد العينة على أساس</a:t>
            </a:r>
            <a:r>
              <a:rPr lang="ar-DZ" sz="2800" dirty="0">
                <a:latin typeface="Simplified Arabic" pitchFamily="18" charset="-78"/>
                <a:cs typeface="Simplified Arabic" pitchFamily="18" charset="-78"/>
              </a:rPr>
              <a:t> الصدفة (أي </a:t>
            </a:r>
            <a:r>
              <a:rPr lang="ar-SA" sz="2800" dirty="0">
                <a:latin typeface="Simplified Arabic" pitchFamily="18" charset="-78"/>
                <a:cs typeface="Simplified Arabic" pitchFamily="18" charset="-78"/>
              </a:rPr>
              <a:t>من يتعرض لنا أثناء البحث</a:t>
            </a:r>
            <a:r>
              <a:rPr lang="ar-DZ" sz="2800" dirty="0">
                <a:latin typeface="Simplified Arabic" pitchFamily="18" charset="-78"/>
                <a:cs typeface="Simplified Arabic" pitchFamily="18" charset="-78"/>
              </a:rPr>
              <a:t>)</a:t>
            </a:r>
            <a:r>
              <a:rPr lang="ar-SA" sz="2800" dirty="0">
                <a:latin typeface="Simplified Arabic" pitchFamily="18" charset="-78"/>
                <a:cs typeface="Simplified Arabic" pitchFamily="18" charset="-78"/>
              </a:rPr>
              <a:t>.</a:t>
            </a:r>
            <a:r>
              <a:rPr lang="ar-SA" sz="2800" b="1" dirty="0">
                <a:latin typeface="Simplified Arabic" pitchFamily="18" charset="-78"/>
                <a:cs typeface="Simplified Arabic" pitchFamily="18" charset="-78"/>
              </a:rPr>
              <a:t> </a:t>
            </a:r>
            <a:endParaRPr lang="ar-DZ"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823282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34943"/>
            <a:ext cx="7162800" cy="5262979"/>
          </a:xfrm>
          <a:prstGeom prst="rect">
            <a:avLst/>
          </a:prstGeom>
        </p:spPr>
        <p:txBody>
          <a:bodyPr wrap="square">
            <a:spAutoFit/>
          </a:bodyPr>
          <a:lstStyle/>
          <a:p>
            <a:pPr algn="just" rtl="1"/>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r>
              <a:rPr lang="ar-SA" sz="2800" b="1" dirty="0">
                <a:latin typeface="Simplified Arabic" pitchFamily="18" charset="-78"/>
                <a:cs typeface="Simplified Arabic" pitchFamily="18" charset="-78"/>
              </a:rPr>
              <a:t>العينة </a:t>
            </a:r>
            <a:r>
              <a:rPr lang="ar-SA" sz="2800" b="1" dirty="0" err="1">
                <a:latin typeface="Simplified Arabic" pitchFamily="18" charset="-78"/>
                <a:cs typeface="Simplified Arabic" pitchFamily="18" charset="-78"/>
              </a:rPr>
              <a:t>الحصصية</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يتم اختيار الأفراد على أساس معايير أو سمات محددة </a:t>
            </a:r>
            <a:r>
              <a:rPr lang="ar-SA" sz="2800" dirty="0" smtClean="0">
                <a:latin typeface="Simplified Arabic" pitchFamily="18" charset="-78"/>
                <a:cs typeface="Simplified Arabic" pitchFamily="18" charset="-78"/>
              </a:rPr>
              <a:t>مسبقا</a:t>
            </a:r>
            <a:r>
              <a:rPr lang="ar-DZ" sz="2800" dirty="0" smtClean="0">
                <a:latin typeface="Simplified Arabic" pitchFamily="18" charset="-78"/>
                <a:cs typeface="Simplified Arabic" pitchFamily="18" charset="-78"/>
              </a:rPr>
              <a:t>، حيث يخصص الباحث حصص لكل فئات المجتمع. لها نفس مبدأ العينة العشوائية الطبقية</a:t>
            </a:r>
            <a:r>
              <a:rPr lang="ar-SA" sz="2800" dirty="0" smtClean="0">
                <a:latin typeface="Simplified Arabic" pitchFamily="18" charset="-78"/>
                <a:cs typeface="Simplified Arabic" pitchFamily="18" charset="-78"/>
              </a:rPr>
              <a:t>.</a:t>
            </a:r>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endParaRPr lang="ar-DZ" sz="2800" dirty="0">
              <a:latin typeface="Simplified Arabic" pitchFamily="18" charset="-78"/>
              <a:cs typeface="Simplified Arabic" pitchFamily="18" charset="-78"/>
            </a:endParaRPr>
          </a:p>
          <a:p>
            <a:pPr marL="457200" indent="-457200" algn="just" rtl="1">
              <a:buFont typeface="Arial" pitchFamily="34" charset="0"/>
              <a:buChar char="•"/>
            </a:pPr>
            <a:r>
              <a:rPr lang="ar-SA" sz="2800" b="1" dirty="0">
                <a:latin typeface="Simplified Arabic" pitchFamily="18" charset="-78"/>
                <a:cs typeface="Simplified Arabic" pitchFamily="18" charset="-78"/>
              </a:rPr>
              <a:t>العينة كرة الثلج: </a:t>
            </a:r>
            <a:r>
              <a:rPr lang="ar-SA" sz="2800" dirty="0">
                <a:latin typeface="Simplified Arabic" pitchFamily="18" charset="-78"/>
                <a:cs typeface="Simplified Arabic" pitchFamily="18" charset="-78"/>
              </a:rPr>
              <a:t>يتم جمع البيانات عن طريق تشكيل فرقة بحث من خلال اختيار أفراد أوليين وهؤلاء بدورهم يقومون بجلب أفراد آخرين، يتم اللجوء إلى هذه الطريقة في حالة قلة الأفراد القائمة عليهم الدراسة، فمثلا عدد مرضى الايدز قليل فيمكننا اختيار مجموعة من المرضى وهم يدلون على من يعرفونهم من المرضى.</a:t>
            </a:r>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endParaRPr lang="ar-DZ" sz="28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541492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162800" cy="3108543"/>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المتغيرات:</a:t>
            </a:r>
            <a:r>
              <a:rPr lang="ar-DZ" sz="2800" dirty="0" smtClean="0">
                <a:latin typeface="Simplified Arabic" pitchFamily="18" charset="-78"/>
                <a:cs typeface="Simplified Arabic" pitchFamily="18" charset="-78"/>
              </a:rPr>
              <a:t> هي العناصر </a:t>
            </a:r>
            <a:r>
              <a:rPr lang="ar-DZ" sz="2800" dirty="0">
                <a:latin typeface="Simplified Arabic" pitchFamily="18" charset="-78"/>
                <a:cs typeface="Simplified Arabic" pitchFamily="18" charset="-78"/>
              </a:rPr>
              <a:t>المشترك </a:t>
            </a:r>
            <a:r>
              <a:rPr lang="ar-DZ" sz="2800" dirty="0" smtClean="0">
                <a:latin typeface="Simplified Arabic" pitchFamily="18" charset="-78"/>
                <a:cs typeface="Simplified Arabic" pitchFamily="18" charset="-78"/>
              </a:rPr>
              <a:t>بين مختلف </a:t>
            </a:r>
            <a:r>
              <a:rPr lang="ar-DZ" sz="2800" dirty="0">
                <a:latin typeface="Simplified Arabic" pitchFamily="18" charset="-78"/>
                <a:cs typeface="Simplified Arabic" pitchFamily="18" charset="-78"/>
              </a:rPr>
              <a:t>الوحدات الإحصائية التي تشكل المجتمع الإحصائي، مثل: السن، الطول، مستوى التأهيل العلمي...</a:t>
            </a:r>
            <a:r>
              <a:rPr lang="ar-DZ" sz="2800" dirty="0" smtClean="0">
                <a:latin typeface="Simplified Arabic" pitchFamily="18" charset="-78"/>
                <a:cs typeface="Simplified Arabic" pitchFamily="18" charset="-78"/>
              </a:rPr>
              <a:t>إلخ، وتنقسم إلى متغيرات كمية (متصلة ومنفصلة) ومتغيرات نوعية (اسمية </a:t>
            </a:r>
            <a:r>
              <a:rPr lang="ar-DZ" sz="2800" dirty="0" err="1" smtClean="0">
                <a:latin typeface="Simplified Arabic" pitchFamily="18" charset="-78"/>
                <a:cs typeface="Simplified Arabic" pitchFamily="18" charset="-78"/>
              </a:rPr>
              <a:t>ورتبية</a:t>
            </a:r>
            <a:r>
              <a:rPr lang="ar-DZ" sz="2800" dirty="0" smtClean="0">
                <a:latin typeface="Simplified Arabic" pitchFamily="18" charset="-78"/>
                <a:cs typeface="Simplified Arabic" pitchFamily="18" charset="-78"/>
              </a:rPr>
              <a:t>)</a:t>
            </a:r>
            <a:endParaRPr lang="ar-DZ" sz="2800" dirty="0">
              <a:latin typeface="Simplified Arabic" pitchFamily="18" charset="-78"/>
              <a:cs typeface="Simplified Arabic" pitchFamily="18" charset="-78"/>
            </a:endParaRPr>
          </a:p>
          <a:p>
            <a:pPr marL="457200" indent="-457200" algn="just" rtl="1">
              <a:buFont typeface="Arial" pitchFamily="34" charset="0"/>
              <a:buChar char="•"/>
            </a:pPr>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smtClean="0">
                <a:latin typeface="Simplified Arabic" pitchFamily="18" charset="-78"/>
                <a:cs typeface="Simplified Arabic" pitchFamily="18" charset="-78"/>
              </a:rPr>
              <a:t>مستويات القياس: </a:t>
            </a:r>
            <a:r>
              <a:rPr lang="ar-DZ" sz="2800" dirty="0" smtClean="0">
                <a:latin typeface="Simplified Arabic" pitchFamily="18" charset="-78"/>
                <a:cs typeface="Simplified Arabic" pitchFamily="18" charset="-78"/>
              </a:rPr>
              <a:t>تتمثل في أنواع المتغيرات وتنقسم إلى اسمي، رتبي، فتري ونسبي</a:t>
            </a:r>
          </a:p>
        </p:txBody>
      </p:sp>
    </p:spTree>
    <p:extLst>
      <p:ext uri="{BB962C8B-B14F-4D97-AF65-F5344CB8AC3E}">
        <p14:creationId xmlns:p14="http://schemas.microsoft.com/office/powerpoint/2010/main" val="1700526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447800" y="762000"/>
            <a:ext cx="6230474" cy="3719155"/>
            <a:chOff x="1219200" y="3276600"/>
            <a:chExt cx="6230474" cy="3719155"/>
          </a:xfrm>
        </p:grpSpPr>
        <p:sp>
          <p:nvSpPr>
            <p:cNvPr id="3" name="ZoneTexte 2"/>
            <p:cNvSpPr txBox="1"/>
            <p:nvPr/>
          </p:nvSpPr>
          <p:spPr>
            <a:xfrm>
              <a:off x="6572511" y="6472535"/>
              <a:ext cx="877163" cy="523220"/>
            </a:xfrm>
            <a:prstGeom prst="rect">
              <a:avLst/>
            </a:prstGeom>
            <a:noFill/>
          </p:spPr>
          <p:txBody>
            <a:bodyPr wrap="none" rtlCol="0">
              <a:spAutoFit/>
            </a:bodyPr>
            <a:lstStyle/>
            <a:p>
              <a:r>
                <a:rPr lang="ar-DZ" sz="2800" b="1" dirty="0" smtClean="0">
                  <a:latin typeface="Simplified Arabic" pitchFamily="18" charset="-78"/>
                  <a:cs typeface="Simplified Arabic" pitchFamily="18" charset="-78"/>
                </a:rPr>
                <a:t>اسمية</a:t>
              </a:r>
              <a:endParaRPr lang="fr-FR" sz="2800" b="1" dirty="0">
                <a:latin typeface="Simplified Arabic" pitchFamily="18" charset="-78"/>
                <a:cs typeface="Simplified Arabic" pitchFamily="18" charset="-78"/>
              </a:endParaRPr>
            </a:p>
          </p:txBody>
        </p:sp>
        <p:sp>
          <p:nvSpPr>
            <p:cNvPr id="4" name="ZoneTexte 3"/>
            <p:cNvSpPr txBox="1"/>
            <p:nvPr/>
          </p:nvSpPr>
          <p:spPr>
            <a:xfrm>
              <a:off x="2362200" y="5000334"/>
              <a:ext cx="784189" cy="584775"/>
            </a:xfrm>
            <a:prstGeom prst="rect">
              <a:avLst/>
            </a:prstGeom>
            <a:noFill/>
          </p:spPr>
          <p:txBody>
            <a:bodyPr wrap="none" rtlCol="0">
              <a:spAutoFit/>
            </a:bodyPr>
            <a:lstStyle/>
            <a:p>
              <a:r>
                <a:rPr lang="ar-DZ" sz="3200" b="1" dirty="0" smtClean="0">
                  <a:latin typeface="Simplified Arabic" pitchFamily="18" charset="-78"/>
                  <a:cs typeface="Simplified Arabic" pitchFamily="18" charset="-78"/>
                </a:rPr>
                <a:t>كمية</a:t>
              </a:r>
              <a:endParaRPr lang="fr-FR" sz="2400" b="1" dirty="0">
                <a:latin typeface="Simplified Arabic" pitchFamily="18" charset="-78"/>
                <a:cs typeface="Simplified Arabic" pitchFamily="18" charset="-78"/>
              </a:endParaRPr>
            </a:p>
          </p:txBody>
        </p:sp>
        <p:sp>
          <p:nvSpPr>
            <p:cNvPr id="5" name="ZoneTexte 4"/>
            <p:cNvSpPr txBox="1"/>
            <p:nvPr/>
          </p:nvSpPr>
          <p:spPr>
            <a:xfrm>
              <a:off x="3886200" y="3276600"/>
              <a:ext cx="979755" cy="584775"/>
            </a:xfrm>
            <a:prstGeom prst="rect">
              <a:avLst/>
            </a:prstGeom>
            <a:noFill/>
          </p:spPr>
          <p:txBody>
            <a:bodyPr wrap="none" rtlCol="0">
              <a:spAutoFit/>
            </a:bodyPr>
            <a:lstStyle/>
            <a:p>
              <a:r>
                <a:rPr lang="ar-DZ" sz="3200" b="1" dirty="0" smtClean="0">
                  <a:latin typeface="Simplified Arabic" pitchFamily="18" charset="-78"/>
                  <a:cs typeface="Simplified Arabic" pitchFamily="18" charset="-78"/>
                </a:rPr>
                <a:t>بيانات</a:t>
              </a:r>
              <a:endParaRPr lang="fr-FR" sz="2400" b="1" dirty="0">
                <a:latin typeface="Simplified Arabic" pitchFamily="18" charset="-78"/>
                <a:cs typeface="Simplified Arabic" pitchFamily="18" charset="-78"/>
              </a:endParaRPr>
            </a:p>
          </p:txBody>
        </p:sp>
        <p:sp>
          <p:nvSpPr>
            <p:cNvPr id="6" name="ZoneTexte 5"/>
            <p:cNvSpPr txBox="1"/>
            <p:nvPr/>
          </p:nvSpPr>
          <p:spPr>
            <a:xfrm>
              <a:off x="4572000" y="6472534"/>
              <a:ext cx="732893" cy="523220"/>
            </a:xfrm>
            <a:prstGeom prst="rect">
              <a:avLst/>
            </a:prstGeom>
            <a:noFill/>
          </p:spPr>
          <p:txBody>
            <a:bodyPr wrap="none" rtlCol="0">
              <a:spAutoFit/>
            </a:bodyPr>
            <a:lstStyle/>
            <a:p>
              <a:r>
                <a:rPr lang="ar-DZ" sz="2800" b="1" dirty="0" smtClean="0">
                  <a:latin typeface="Simplified Arabic" pitchFamily="18" charset="-78"/>
                  <a:cs typeface="Simplified Arabic" pitchFamily="18" charset="-78"/>
                </a:rPr>
                <a:t>رتبيه</a:t>
              </a:r>
              <a:endParaRPr lang="fr-FR" sz="2800" b="1" dirty="0">
                <a:latin typeface="Simplified Arabic" pitchFamily="18" charset="-78"/>
                <a:cs typeface="Simplified Arabic" pitchFamily="18" charset="-78"/>
              </a:endParaRPr>
            </a:p>
          </p:txBody>
        </p:sp>
        <p:sp>
          <p:nvSpPr>
            <p:cNvPr id="7" name="ZoneTexte 6"/>
            <p:cNvSpPr txBox="1"/>
            <p:nvPr/>
          </p:nvSpPr>
          <p:spPr>
            <a:xfrm>
              <a:off x="5562600" y="5000335"/>
              <a:ext cx="955711" cy="584775"/>
            </a:xfrm>
            <a:prstGeom prst="rect">
              <a:avLst/>
            </a:prstGeom>
            <a:noFill/>
          </p:spPr>
          <p:txBody>
            <a:bodyPr wrap="none" rtlCol="0">
              <a:spAutoFit/>
            </a:bodyPr>
            <a:lstStyle/>
            <a:p>
              <a:r>
                <a:rPr lang="ar-DZ" sz="3200" b="1" dirty="0" smtClean="0">
                  <a:latin typeface="Simplified Arabic" pitchFamily="18" charset="-78"/>
                  <a:cs typeface="Simplified Arabic" pitchFamily="18" charset="-78"/>
                </a:rPr>
                <a:t>نوعية</a:t>
              </a:r>
              <a:endParaRPr lang="fr-FR" sz="3200" b="1" dirty="0">
                <a:latin typeface="Simplified Arabic" pitchFamily="18" charset="-78"/>
                <a:cs typeface="Simplified Arabic" pitchFamily="18" charset="-78"/>
              </a:endParaRPr>
            </a:p>
          </p:txBody>
        </p:sp>
        <p:sp>
          <p:nvSpPr>
            <p:cNvPr id="8" name="ZoneTexte 7"/>
            <p:cNvSpPr txBox="1"/>
            <p:nvPr/>
          </p:nvSpPr>
          <p:spPr>
            <a:xfrm>
              <a:off x="1219200" y="6472535"/>
              <a:ext cx="845103" cy="523220"/>
            </a:xfrm>
            <a:prstGeom prst="rect">
              <a:avLst/>
            </a:prstGeom>
            <a:noFill/>
          </p:spPr>
          <p:txBody>
            <a:bodyPr wrap="none" rtlCol="0">
              <a:spAutoFit/>
            </a:bodyPr>
            <a:lstStyle/>
            <a:p>
              <a:r>
                <a:rPr lang="ar-DZ" sz="2800" b="1" dirty="0" smtClean="0">
                  <a:latin typeface="Simplified Arabic" pitchFamily="18" charset="-78"/>
                  <a:cs typeface="Simplified Arabic" pitchFamily="18" charset="-78"/>
                </a:rPr>
                <a:t>نسبية</a:t>
              </a:r>
              <a:endParaRPr lang="fr-FR" sz="2800" b="1" dirty="0">
                <a:latin typeface="Simplified Arabic" pitchFamily="18" charset="-78"/>
                <a:cs typeface="Simplified Arabic" pitchFamily="18" charset="-78"/>
              </a:endParaRPr>
            </a:p>
          </p:txBody>
        </p:sp>
        <p:sp>
          <p:nvSpPr>
            <p:cNvPr id="9" name="ZoneTexte 8"/>
            <p:cNvSpPr txBox="1"/>
            <p:nvPr/>
          </p:nvSpPr>
          <p:spPr>
            <a:xfrm>
              <a:off x="3342633" y="6472535"/>
              <a:ext cx="755335" cy="523220"/>
            </a:xfrm>
            <a:prstGeom prst="rect">
              <a:avLst/>
            </a:prstGeom>
            <a:noFill/>
          </p:spPr>
          <p:txBody>
            <a:bodyPr wrap="none" rtlCol="0">
              <a:spAutoFit/>
            </a:bodyPr>
            <a:lstStyle/>
            <a:p>
              <a:r>
                <a:rPr lang="ar-DZ" sz="2800" b="1" dirty="0" smtClean="0">
                  <a:latin typeface="Simplified Arabic" pitchFamily="18" charset="-78"/>
                  <a:cs typeface="Simplified Arabic" pitchFamily="18" charset="-78"/>
                </a:rPr>
                <a:t>فتريه</a:t>
              </a:r>
              <a:endParaRPr lang="fr-FR" sz="2800" b="1" dirty="0">
                <a:latin typeface="Simplified Arabic" pitchFamily="18" charset="-78"/>
                <a:cs typeface="Simplified Arabic" pitchFamily="18" charset="-78"/>
              </a:endParaRPr>
            </a:p>
          </p:txBody>
        </p:sp>
        <p:cxnSp>
          <p:nvCxnSpPr>
            <p:cNvPr id="10" name="Connecteur droit avec flèche 9"/>
            <p:cNvCxnSpPr>
              <a:stCxn id="5" idx="2"/>
              <a:endCxn id="4" idx="0"/>
            </p:cNvCxnSpPr>
            <p:nvPr/>
          </p:nvCxnSpPr>
          <p:spPr>
            <a:xfrm flipH="1">
              <a:off x="2754295" y="3861375"/>
              <a:ext cx="1621783" cy="11389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Connecteur droit avec flèche 10"/>
            <p:cNvCxnSpPr>
              <a:stCxn id="5" idx="2"/>
              <a:endCxn id="7" idx="0"/>
            </p:cNvCxnSpPr>
            <p:nvPr/>
          </p:nvCxnSpPr>
          <p:spPr>
            <a:xfrm>
              <a:off x="4376078" y="3861375"/>
              <a:ext cx="1664378" cy="11389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stCxn id="4" idx="2"/>
              <a:endCxn id="8" idx="0"/>
            </p:cNvCxnSpPr>
            <p:nvPr/>
          </p:nvCxnSpPr>
          <p:spPr>
            <a:xfrm flipH="1">
              <a:off x="1641752" y="5585109"/>
              <a:ext cx="1112543" cy="88742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Connecteur droit avec flèche 12"/>
            <p:cNvCxnSpPr>
              <a:stCxn id="7" idx="2"/>
              <a:endCxn id="6" idx="0"/>
            </p:cNvCxnSpPr>
            <p:nvPr/>
          </p:nvCxnSpPr>
          <p:spPr>
            <a:xfrm flipH="1">
              <a:off x="4938447" y="5585110"/>
              <a:ext cx="1102009" cy="8874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Connecteur droit avec flèche 13"/>
            <p:cNvCxnSpPr>
              <a:stCxn id="7" idx="2"/>
              <a:endCxn id="3" idx="0"/>
            </p:cNvCxnSpPr>
            <p:nvPr/>
          </p:nvCxnSpPr>
          <p:spPr>
            <a:xfrm>
              <a:off x="6040456" y="5585110"/>
              <a:ext cx="970637" cy="8874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Connecteur droit avec flèche 14"/>
            <p:cNvCxnSpPr>
              <a:stCxn id="4" idx="2"/>
              <a:endCxn id="9" idx="0"/>
            </p:cNvCxnSpPr>
            <p:nvPr/>
          </p:nvCxnSpPr>
          <p:spPr>
            <a:xfrm>
              <a:off x="2754295" y="5585109"/>
              <a:ext cx="966006" cy="88742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17" name="ZoneTexte 16"/>
          <p:cNvSpPr txBox="1"/>
          <p:nvPr/>
        </p:nvSpPr>
        <p:spPr>
          <a:xfrm>
            <a:off x="6357079" y="4419600"/>
            <a:ext cx="1279517" cy="1323439"/>
          </a:xfrm>
          <a:prstGeom prst="rect">
            <a:avLst/>
          </a:prstGeom>
          <a:noFill/>
        </p:spPr>
        <p:txBody>
          <a:bodyPr wrap="none" rtlCol="0">
            <a:spAutoFit/>
          </a:bodyPr>
          <a:lstStyle/>
          <a:p>
            <a:pPr algn="r" rtl="1"/>
            <a:r>
              <a:rPr lang="ar-DZ" sz="2000" b="1" dirty="0" smtClean="0">
                <a:latin typeface="Simplified Arabic" pitchFamily="18" charset="-78"/>
                <a:cs typeface="Simplified Arabic" pitchFamily="18" charset="-78"/>
              </a:rPr>
              <a:t>الجنس</a:t>
            </a:r>
          </a:p>
          <a:p>
            <a:pPr algn="r" rtl="1"/>
            <a:r>
              <a:rPr lang="ar-DZ" sz="2000" b="1" dirty="0" smtClean="0">
                <a:latin typeface="Simplified Arabic" pitchFamily="18" charset="-78"/>
                <a:cs typeface="Simplified Arabic" pitchFamily="18" charset="-78"/>
              </a:rPr>
              <a:t>المهنة</a:t>
            </a:r>
          </a:p>
          <a:p>
            <a:pPr algn="r" rtl="1"/>
            <a:r>
              <a:rPr lang="ar-DZ" sz="2000" b="1" dirty="0" smtClean="0">
                <a:latin typeface="Simplified Arabic" pitchFamily="18" charset="-78"/>
                <a:cs typeface="Simplified Arabic" pitchFamily="18" charset="-78"/>
              </a:rPr>
              <a:t>الجنسية</a:t>
            </a:r>
          </a:p>
          <a:p>
            <a:pPr algn="r" rtl="1"/>
            <a:r>
              <a:rPr lang="ar-DZ" sz="2000" b="1" dirty="0" smtClean="0">
                <a:latin typeface="Simplified Arabic" pitchFamily="18" charset="-78"/>
                <a:cs typeface="Simplified Arabic" pitchFamily="18" charset="-78"/>
              </a:rPr>
              <a:t>الزمرة الدموية</a:t>
            </a:r>
          </a:p>
        </p:txBody>
      </p:sp>
      <p:sp>
        <p:nvSpPr>
          <p:cNvPr id="18" name="ZoneTexte 17"/>
          <p:cNvSpPr txBox="1"/>
          <p:nvPr/>
        </p:nvSpPr>
        <p:spPr>
          <a:xfrm>
            <a:off x="4114800" y="4475018"/>
            <a:ext cx="1619418" cy="1631216"/>
          </a:xfrm>
          <a:prstGeom prst="rect">
            <a:avLst/>
          </a:prstGeom>
          <a:noFill/>
        </p:spPr>
        <p:txBody>
          <a:bodyPr wrap="none" rtlCol="0">
            <a:spAutoFit/>
          </a:bodyPr>
          <a:lstStyle/>
          <a:p>
            <a:pPr algn="r" rtl="1"/>
            <a:r>
              <a:rPr lang="ar-DZ" sz="2000" b="1" dirty="0" smtClean="0">
                <a:latin typeface="Simplified Arabic" pitchFamily="18" charset="-78"/>
                <a:cs typeface="Simplified Arabic" pitchFamily="18" charset="-78"/>
              </a:rPr>
              <a:t>أيام الأسبوع</a:t>
            </a:r>
          </a:p>
          <a:p>
            <a:pPr algn="r" rtl="1"/>
            <a:r>
              <a:rPr lang="ar-DZ" sz="2000" b="1" dirty="0" smtClean="0">
                <a:latin typeface="Simplified Arabic" pitchFamily="18" charset="-78"/>
                <a:cs typeface="Simplified Arabic" pitchFamily="18" charset="-78"/>
              </a:rPr>
              <a:t>المستوى التعليمي</a:t>
            </a:r>
          </a:p>
          <a:p>
            <a:pPr algn="r" rtl="1"/>
            <a:r>
              <a:rPr lang="ar-DZ" sz="2000" b="1" dirty="0" smtClean="0">
                <a:latin typeface="Simplified Arabic" pitchFamily="18" charset="-78"/>
                <a:cs typeface="Simplified Arabic" pitchFamily="18" charset="-78"/>
              </a:rPr>
              <a:t>الصلوات الخمس</a:t>
            </a:r>
          </a:p>
          <a:p>
            <a:pPr algn="r" rtl="1"/>
            <a:r>
              <a:rPr lang="ar-DZ" sz="2000" b="1" dirty="0" smtClean="0">
                <a:latin typeface="Simplified Arabic" pitchFamily="18" charset="-78"/>
                <a:cs typeface="Simplified Arabic" pitchFamily="18" charset="-78"/>
              </a:rPr>
              <a:t>التدرج اللوني</a:t>
            </a:r>
          </a:p>
          <a:p>
            <a:pPr algn="r" rtl="1"/>
            <a:endParaRPr lang="ar-DZ" sz="2000" b="1" dirty="0" smtClean="0">
              <a:latin typeface="Simplified Arabic" pitchFamily="18" charset="-78"/>
              <a:cs typeface="Simplified Arabic" pitchFamily="18" charset="-78"/>
            </a:endParaRPr>
          </a:p>
        </p:txBody>
      </p:sp>
      <p:sp>
        <p:nvSpPr>
          <p:cNvPr id="19" name="ZoneTexte 18"/>
          <p:cNvSpPr txBox="1"/>
          <p:nvPr/>
        </p:nvSpPr>
        <p:spPr>
          <a:xfrm>
            <a:off x="3051643" y="4475018"/>
            <a:ext cx="1168910" cy="707886"/>
          </a:xfrm>
          <a:prstGeom prst="rect">
            <a:avLst/>
          </a:prstGeom>
          <a:noFill/>
        </p:spPr>
        <p:txBody>
          <a:bodyPr wrap="none" rtlCol="0">
            <a:spAutoFit/>
          </a:bodyPr>
          <a:lstStyle/>
          <a:p>
            <a:pPr algn="r" rtl="1"/>
            <a:r>
              <a:rPr lang="ar-DZ" sz="2000" b="1" dirty="0" smtClean="0">
                <a:latin typeface="Simplified Arabic" pitchFamily="18" charset="-78"/>
                <a:cs typeface="Simplified Arabic" pitchFamily="18" charset="-78"/>
              </a:rPr>
              <a:t>درجة الحرارة</a:t>
            </a:r>
          </a:p>
          <a:p>
            <a:pPr algn="r" rtl="1"/>
            <a:r>
              <a:rPr lang="ar-DZ" sz="2000" b="1" dirty="0" smtClean="0">
                <a:latin typeface="Simplified Arabic" pitchFamily="18" charset="-78"/>
                <a:cs typeface="Simplified Arabic" pitchFamily="18" charset="-78"/>
              </a:rPr>
              <a:t>درجة الذكاء</a:t>
            </a:r>
          </a:p>
        </p:txBody>
      </p:sp>
      <p:sp>
        <p:nvSpPr>
          <p:cNvPr id="20" name="ZoneTexte 19"/>
          <p:cNvSpPr txBox="1"/>
          <p:nvPr/>
        </p:nvSpPr>
        <p:spPr>
          <a:xfrm>
            <a:off x="1279943" y="4475018"/>
            <a:ext cx="946092" cy="1323439"/>
          </a:xfrm>
          <a:prstGeom prst="rect">
            <a:avLst/>
          </a:prstGeom>
          <a:noFill/>
        </p:spPr>
        <p:txBody>
          <a:bodyPr wrap="none" rtlCol="0">
            <a:spAutoFit/>
          </a:bodyPr>
          <a:lstStyle/>
          <a:p>
            <a:pPr algn="r" rtl="1"/>
            <a:r>
              <a:rPr lang="ar-DZ" sz="2000" b="1" dirty="0" smtClean="0">
                <a:latin typeface="Simplified Arabic" pitchFamily="18" charset="-78"/>
                <a:cs typeface="Simplified Arabic" pitchFamily="18" charset="-78"/>
              </a:rPr>
              <a:t>العمر</a:t>
            </a:r>
          </a:p>
          <a:p>
            <a:pPr algn="r" rtl="1"/>
            <a:r>
              <a:rPr lang="ar-DZ" sz="2000" b="1" dirty="0" smtClean="0">
                <a:latin typeface="Simplified Arabic" pitchFamily="18" charset="-78"/>
                <a:cs typeface="Simplified Arabic" pitchFamily="18" charset="-78"/>
              </a:rPr>
              <a:t>الوزن</a:t>
            </a:r>
          </a:p>
          <a:p>
            <a:pPr algn="r" rtl="1"/>
            <a:r>
              <a:rPr lang="ar-DZ" sz="2000" b="1" dirty="0" smtClean="0">
                <a:latin typeface="Simplified Arabic" pitchFamily="18" charset="-78"/>
                <a:cs typeface="Simplified Arabic" pitchFamily="18" charset="-78"/>
              </a:rPr>
              <a:t>المساحة </a:t>
            </a:r>
          </a:p>
          <a:p>
            <a:pPr algn="r" rtl="1"/>
            <a:r>
              <a:rPr lang="ar-DZ" sz="2000" b="1" dirty="0" smtClean="0">
                <a:latin typeface="Simplified Arabic" pitchFamily="18" charset="-78"/>
                <a:cs typeface="Simplified Arabic" pitchFamily="18" charset="-78"/>
              </a:rPr>
              <a:t>الحجم</a:t>
            </a:r>
          </a:p>
        </p:txBody>
      </p:sp>
    </p:spTree>
    <p:extLst>
      <p:ext uri="{BB962C8B-B14F-4D97-AF65-F5344CB8AC3E}">
        <p14:creationId xmlns:p14="http://schemas.microsoft.com/office/powerpoint/2010/main" val="2196079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7162800" cy="4401205"/>
          </a:xfrm>
          <a:prstGeom prst="rect">
            <a:avLst/>
          </a:prstGeom>
        </p:spPr>
        <p:txBody>
          <a:bodyPr wrap="square">
            <a:spAutoFit/>
          </a:bodyPr>
          <a:lstStyle/>
          <a:p>
            <a:pPr marL="457200" indent="-457200" algn="just" rtl="1">
              <a:buFont typeface="Arial" pitchFamily="34" charset="0"/>
              <a:buChar char="•"/>
            </a:pPr>
            <a:r>
              <a:rPr lang="ar-DZ" sz="2800" dirty="0">
                <a:latin typeface="Simplified Arabic" pitchFamily="18" charset="-78"/>
                <a:cs typeface="Simplified Arabic" pitchFamily="18" charset="-78"/>
              </a:rPr>
              <a:t> </a:t>
            </a:r>
            <a:r>
              <a:rPr lang="ar-DZ" sz="2800" b="1" dirty="0">
                <a:latin typeface="Simplified Arabic" pitchFamily="18" charset="-78"/>
                <a:cs typeface="Simplified Arabic" pitchFamily="18" charset="-78"/>
              </a:rPr>
              <a:t>مستوى </a:t>
            </a:r>
            <a:r>
              <a:rPr lang="ar-DZ" sz="2800" b="1" dirty="0" smtClean="0">
                <a:latin typeface="Simplified Arabic" pitchFamily="18" charset="-78"/>
                <a:cs typeface="Simplified Arabic" pitchFamily="18" charset="-78"/>
              </a:rPr>
              <a:t>الدلالة </a:t>
            </a:r>
            <a:r>
              <a:rPr lang="ar-DZ" sz="2800" b="1" dirty="0">
                <a:latin typeface="Simplified Arabic" pitchFamily="18" charset="-78"/>
                <a:cs typeface="Simplified Arabic" pitchFamily="18" charset="-78"/>
              </a:rPr>
              <a:t>(المعنوية</a:t>
            </a:r>
            <a:r>
              <a:rPr lang="ar-DZ" sz="2800" b="1" dirty="0" smtClean="0">
                <a:latin typeface="Simplified Arabic" pitchFamily="18" charset="-78"/>
                <a:cs typeface="Simplified Arabic" pitchFamily="18" charset="-78"/>
              </a:rPr>
              <a:t>) الإحصائية: </a:t>
            </a:r>
            <a:r>
              <a:rPr lang="ar-DZ" sz="2800" dirty="0">
                <a:latin typeface="Simplified Arabic" pitchFamily="18" charset="-78"/>
                <a:cs typeface="Simplified Arabic" pitchFamily="18" charset="-78"/>
              </a:rPr>
              <a:t>قيمة احتمالية تبين مقدار الخطأ الذي يمكن الوقوع فيه خلال رفض الفرضية الصفرية، وغالبا ما تعطى لها قيم 0.01، 0.05 </a:t>
            </a:r>
            <a:r>
              <a:rPr lang="ar-DZ" sz="2800" dirty="0" smtClean="0">
                <a:latin typeface="Simplified Arabic" pitchFamily="18" charset="-78"/>
                <a:cs typeface="Simplified Arabic" pitchFamily="18" charset="-78"/>
              </a:rPr>
              <a:t>و0.1.</a:t>
            </a:r>
          </a:p>
          <a:p>
            <a:pPr algn="ctr" rtl="1"/>
            <a:r>
              <a:rPr lang="ar-DZ" sz="2800" b="1" dirty="0" smtClean="0">
                <a:solidFill>
                  <a:srgbClr val="FF0000"/>
                </a:solidFill>
                <a:latin typeface="Simplified Arabic" pitchFamily="18" charset="-78"/>
                <a:cs typeface="Simplified Arabic" pitchFamily="18" charset="-78"/>
              </a:rPr>
              <a:t>احتمال رفض الفرضية الصفرية/ الفرضية الصفرية صحيحة</a:t>
            </a:r>
          </a:p>
          <a:p>
            <a:pPr algn="ctr" rtl="1"/>
            <a:endParaRPr lang="ar-DZ" sz="2800" b="1"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a:latin typeface="Simplified Arabic" pitchFamily="18" charset="-78"/>
                <a:cs typeface="Simplified Arabic" pitchFamily="18" charset="-78"/>
              </a:rPr>
              <a:t>مستوى </a:t>
            </a:r>
            <a:r>
              <a:rPr lang="ar-DZ" sz="2800" b="1" dirty="0" smtClean="0">
                <a:latin typeface="Simplified Arabic" pitchFamily="18" charset="-78"/>
                <a:cs typeface="Simplified Arabic" pitchFamily="18" charset="-78"/>
              </a:rPr>
              <a:t>الثقة: </a:t>
            </a:r>
            <a:r>
              <a:rPr lang="ar-DZ" sz="2800" dirty="0" smtClean="0">
                <a:latin typeface="Simplified Arabic" pitchFamily="18" charset="-78"/>
                <a:cs typeface="Simplified Arabic" pitchFamily="18" charset="-78"/>
              </a:rPr>
              <a:t>نسبة </a:t>
            </a:r>
            <a:r>
              <a:rPr lang="ar-DZ" sz="2800" dirty="0">
                <a:latin typeface="Simplified Arabic" pitchFamily="18" charset="-78"/>
                <a:cs typeface="Simplified Arabic" pitchFamily="18" charset="-78"/>
              </a:rPr>
              <a:t>صحة النتائج المحصل عليها أو نسبة قبول الفرضية </a:t>
            </a:r>
            <a:r>
              <a:rPr lang="ar-DZ" sz="2800" dirty="0" smtClean="0">
                <a:latin typeface="Simplified Arabic" pitchFamily="18" charset="-78"/>
                <a:cs typeface="Simplified Arabic" pitchFamily="18" charset="-78"/>
              </a:rPr>
              <a:t>الصفرية، </a:t>
            </a:r>
            <a:r>
              <a:rPr lang="ar-DZ" sz="2800" dirty="0">
                <a:latin typeface="Simplified Arabic" pitchFamily="18" charset="-78"/>
                <a:cs typeface="Simplified Arabic" pitchFamily="18" charset="-78"/>
              </a:rPr>
              <a:t>يعتبر مستوى الثقة مكمل لمستوى الدلالة فعندما يكون مستوى الدلالة 5</a:t>
            </a:r>
            <a:r>
              <a:rPr lang="en-US" sz="2800" dirty="0">
                <a:latin typeface="Simplified Arabic" pitchFamily="18" charset="-78"/>
                <a:cs typeface="Simplified Arabic" pitchFamily="18" charset="-78"/>
              </a:rPr>
              <a:t>%</a:t>
            </a:r>
            <a:r>
              <a:rPr lang="ar-DZ" sz="2800" dirty="0">
                <a:latin typeface="Simplified Arabic" pitchFamily="18" charset="-78"/>
                <a:cs typeface="Simplified Arabic" pitchFamily="18" charset="-78"/>
              </a:rPr>
              <a:t> يجب أن يكون مستوى الثقة 95</a:t>
            </a:r>
            <a:r>
              <a:rPr lang="en-US" sz="2800" dirty="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a:t>
            </a:r>
          </a:p>
          <a:p>
            <a:pPr algn="ctr" rtl="1"/>
            <a:r>
              <a:rPr lang="ar-DZ" sz="2800" b="1" dirty="0" smtClean="0">
                <a:solidFill>
                  <a:srgbClr val="FF0000"/>
                </a:solidFill>
                <a:latin typeface="Simplified Arabic" pitchFamily="18" charset="-78"/>
                <a:cs typeface="Simplified Arabic" pitchFamily="18" charset="-78"/>
              </a:rPr>
              <a:t>احتمال قبول الفرضية الصفرية/ الفرضية الصفرية صحيحة</a:t>
            </a:r>
          </a:p>
        </p:txBody>
      </p:sp>
    </p:spTree>
    <p:extLst>
      <p:ext uri="{BB962C8B-B14F-4D97-AF65-F5344CB8AC3E}">
        <p14:creationId xmlns:p14="http://schemas.microsoft.com/office/powerpoint/2010/main" val="3313085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3673" y="510450"/>
            <a:ext cx="7162800" cy="1384995"/>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قوة الاختبار الاحصائي</a:t>
            </a:r>
            <a:r>
              <a:rPr lang="ar-DZ" sz="2800" dirty="0" smtClean="0">
                <a:latin typeface="Simplified Arabic" pitchFamily="18" charset="-78"/>
                <a:cs typeface="Simplified Arabic" pitchFamily="18" charset="-78"/>
              </a:rPr>
              <a:t>: هو احتمال رفض الفرضية الصفرية / الفرضية الصفرية خاطئة.</a:t>
            </a:r>
          </a:p>
          <a:p>
            <a:pPr algn="ctr" rtl="1"/>
            <a:r>
              <a:rPr lang="ar-DZ" sz="2800" b="1" dirty="0" smtClean="0">
                <a:solidFill>
                  <a:srgbClr val="FF0000"/>
                </a:solidFill>
                <a:latin typeface="Simplified Arabic" pitchFamily="18" charset="-78"/>
                <a:cs typeface="Simplified Arabic" pitchFamily="18" charset="-78"/>
              </a:rPr>
              <a:t>    قوة الاختبار الاحصائي = 1- الخطأ من النوع الثاني </a:t>
            </a:r>
            <a:r>
              <a:rPr lang="fr-FR" sz="2800" b="1" dirty="0" smtClean="0">
                <a:solidFill>
                  <a:srgbClr val="FF0000"/>
                </a:solidFill>
                <a:latin typeface="Simplified Arabic" pitchFamily="18" charset="-78"/>
                <a:cs typeface="Simplified Arabic" pitchFamily="18" charset="-78"/>
              </a:rPr>
              <a:t>ß</a:t>
            </a:r>
            <a:endParaRPr lang="ar-DZ" sz="2800" b="1" dirty="0" smtClean="0">
              <a:solidFill>
                <a:srgbClr val="FF0000"/>
              </a:solidFill>
              <a:latin typeface="Simplified Arabic" pitchFamily="18" charset="-78"/>
              <a:cs typeface="Simplified Arabic" pitchFamily="18" charset="-78"/>
            </a:endParaRPr>
          </a:p>
        </p:txBody>
      </p:sp>
      <p:pic>
        <p:nvPicPr>
          <p:cNvPr id="1026" name="Picture 2" descr="تتضمن هذه السلسلة تفصيلا مبسطا لمفهوم قوة الاختبار الإحصائي power of statistical test، والعوامل التي تؤثر عليه، بالإضافة إلى تعداد مجموعة برامج وحزم إحصائية مجانية يمكن استخدامها في تحليله.  &#10;#البحث_العلمي &#10;#إحصاء &#10;#الدراسات_العليا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48" y="2133600"/>
            <a:ext cx="8096250" cy="362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373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990600" y="959108"/>
                <a:ext cx="7162800" cy="5262979"/>
              </a:xfrm>
              <a:prstGeom prst="rect">
                <a:avLst/>
              </a:prstGeom>
              <a:ln>
                <a:noFill/>
              </a:ln>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القيم الشاده: </a:t>
                </a:r>
                <a:r>
                  <a:rPr lang="ar-DZ" sz="2800" dirty="0" smtClean="0">
                    <a:latin typeface="Simplified Arabic" pitchFamily="18" charset="-78"/>
                    <a:cs typeface="Simplified Arabic" pitchFamily="18" charset="-78"/>
                  </a:rPr>
                  <a:t>هي قيم متطرفة تكون بعيدة بمسافات كبيرة عن بقية القيم.</a:t>
                </a:r>
              </a:p>
              <a:p>
                <a:pPr algn="just" rtl="1"/>
                <a:endParaRPr lang="ar-DZ" sz="2800" b="1"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smtClean="0">
                    <a:latin typeface="Simplified Arabic" pitchFamily="18" charset="-78"/>
                    <a:cs typeface="Simplified Arabic" pitchFamily="18" charset="-78"/>
                  </a:rPr>
                  <a:t>القيم المفقودة:</a:t>
                </a:r>
                <a:r>
                  <a:rPr lang="en-US" sz="2800" b="1"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هي القيم الغائبة (الناقصة) غير المرئية أثناء تحرير البيانات وتحليلها.</a:t>
                </a:r>
              </a:p>
              <a:p>
                <a:pPr algn="just" rtl="1"/>
                <a:endParaRPr lang="ar-DZ" sz="2800" b="1"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smtClean="0">
                    <a:latin typeface="Simplified Arabic" pitchFamily="18" charset="-78"/>
                    <a:cs typeface="Simplified Arabic" pitchFamily="18" charset="-78"/>
                  </a:rPr>
                  <a:t>الفرضيات (الفروض) الإحصائية: </a:t>
                </a:r>
                <a:r>
                  <a:rPr lang="ar-DZ" sz="2800" dirty="0" smtClean="0">
                    <a:latin typeface="Simplified Arabic" pitchFamily="18" charset="-78"/>
                    <a:cs typeface="Simplified Arabic" pitchFamily="18" charset="-78"/>
                  </a:rPr>
                  <a:t>هي اقتراحات قيم لمعلمات مجهولة ذات توزيعات معلومة، فمثلا في التوزيع الأسي لدينا المعلمة </a:t>
                </a:r>
                <a14:m>
                  <m:oMath xmlns:m="http://schemas.openxmlformats.org/officeDocument/2006/math">
                    <m:r>
                      <a:rPr lang="fr-FR" sz="2800" i="1">
                        <a:latin typeface="Cambria Math"/>
                      </a:rPr>
                      <m:t>𝜃</m:t>
                    </m:r>
                  </m:oMath>
                </a14:m>
                <a:r>
                  <a:rPr lang="ar-DZ" sz="2800" dirty="0" smtClean="0">
                    <a:latin typeface="Simplified Arabic" pitchFamily="18" charset="-78"/>
                    <a:cs typeface="Simplified Arabic" pitchFamily="18" charset="-78"/>
                  </a:rPr>
                  <a:t>، فنفرض أن:</a:t>
                </a:r>
              </a:p>
              <a:p>
                <a:pPr marL="457200" indent="-457200" algn="just" rtl="1">
                  <a:buFont typeface="Arial" pitchFamily="34" charset="0"/>
                  <a:buChar char="•"/>
                </a:pPr>
                <a:endParaRPr lang="en-US" sz="2800" dirty="0" smtClean="0">
                  <a:latin typeface="Simplified Arabic" pitchFamily="18" charset="-78"/>
                  <a:cs typeface="Simplified Arabic" pitchFamily="18" charset="-78"/>
                </a:endParaRPr>
              </a:p>
              <a:p>
                <a:pPr algn="just" rtl="1"/>
                <a14:m>
                  <m:oMathPara xmlns:m="http://schemas.openxmlformats.org/officeDocument/2006/math">
                    <m:oMathParaPr>
                      <m:jc m:val="centerGroup"/>
                    </m:oMathParaPr>
                    <m:oMath xmlns:m="http://schemas.openxmlformats.org/officeDocument/2006/math">
                      <m:sSub>
                        <m:sSubPr>
                          <m:ctrlPr>
                            <a:rPr lang="fr-FR" sz="2800" i="1">
                              <a:latin typeface="Cambria Math"/>
                            </a:rPr>
                          </m:ctrlPr>
                        </m:sSubPr>
                        <m:e>
                          <m:r>
                            <a:rPr lang="fr-FR" sz="2800" i="1">
                              <a:latin typeface="Cambria Math"/>
                            </a:rPr>
                            <m:t>𝐻</m:t>
                          </m:r>
                        </m:e>
                        <m:sub>
                          <m:r>
                            <a:rPr lang="fr-FR" sz="2800" i="1">
                              <a:latin typeface="Cambria Math"/>
                            </a:rPr>
                            <m:t>0</m:t>
                          </m:r>
                        </m:sub>
                      </m:sSub>
                      <m:r>
                        <a:rPr lang="fr-FR" sz="2800" i="1">
                          <a:latin typeface="Cambria Math"/>
                        </a:rPr>
                        <m:t>: </m:t>
                      </m:r>
                      <m:r>
                        <a:rPr lang="fr-FR" sz="2800" i="1">
                          <a:latin typeface="Cambria Math"/>
                        </a:rPr>
                        <m:t>𝜃</m:t>
                      </m:r>
                      <m:r>
                        <a:rPr lang="fr-FR" sz="2800" i="1">
                          <a:latin typeface="Cambria Math"/>
                        </a:rPr>
                        <m:t>=</m:t>
                      </m:r>
                      <m:sSub>
                        <m:sSubPr>
                          <m:ctrlPr>
                            <a:rPr lang="fr-FR" sz="2800" i="1">
                              <a:latin typeface="Cambria Math"/>
                            </a:rPr>
                          </m:ctrlPr>
                        </m:sSubPr>
                        <m:e>
                          <m:r>
                            <a:rPr lang="fr-FR" sz="2800" i="1">
                              <a:latin typeface="Cambria Math"/>
                            </a:rPr>
                            <m:t>𝜃</m:t>
                          </m:r>
                        </m:e>
                        <m:sub>
                          <m:r>
                            <a:rPr lang="fr-FR" sz="2800" i="1">
                              <a:latin typeface="Cambria Math"/>
                            </a:rPr>
                            <m:t>0</m:t>
                          </m:r>
                        </m:sub>
                      </m:sSub>
                    </m:oMath>
                  </m:oMathPara>
                </a14:m>
                <a:endParaRPr lang="fr-FR" sz="2800" dirty="0" smtClean="0"/>
              </a:p>
              <a:p>
                <a:pPr algn="just" rtl="1"/>
                <a14:m>
                  <m:oMathPara xmlns:m="http://schemas.openxmlformats.org/officeDocument/2006/math">
                    <m:oMathParaPr>
                      <m:jc m:val="centerGroup"/>
                    </m:oMathParaPr>
                    <m:oMath xmlns:m="http://schemas.openxmlformats.org/officeDocument/2006/math">
                      <m:sSub>
                        <m:sSubPr>
                          <m:ctrlPr>
                            <a:rPr lang="fr-FR" sz="2800" i="1">
                              <a:latin typeface="Cambria Math"/>
                            </a:rPr>
                          </m:ctrlPr>
                        </m:sSubPr>
                        <m:e>
                          <m:r>
                            <a:rPr lang="fr-FR" sz="2800" i="1">
                              <a:latin typeface="Cambria Math"/>
                            </a:rPr>
                            <m:t>𝐻</m:t>
                          </m:r>
                        </m:e>
                        <m:sub>
                          <m:r>
                            <a:rPr lang="fr-FR" sz="2800" i="1">
                              <a:latin typeface="Cambria Math"/>
                            </a:rPr>
                            <m:t>1</m:t>
                          </m:r>
                        </m:sub>
                      </m:sSub>
                      <m:r>
                        <a:rPr lang="fr-FR" sz="2800" i="1">
                          <a:latin typeface="Cambria Math"/>
                        </a:rPr>
                        <m:t>: </m:t>
                      </m:r>
                      <m:r>
                        <a:rPr lang="fr-FR" sz="2800" i="1">
                          <a:latin typeface="Cambria Math"/>
                        </a:rPr>
                        <m:t>𝜃</m:t>
                      </m:r>
                      <m:r>
                        <a:rPr lang="fr-FR" sz="2800" i="1">
                          <a:latin typeface="Cambria Math"/>
                        </a:rPr>
                        <m:t>≠</m:t>
                      </m:r>
                      <m:sSub>
                        <m:sSubPr>
                          <m:ctrlPr>
                            <a:rPr lang="fr-FR" sz="2800" i="1">
                              <a:latin typeface="Cambria Math"/>
                            </a:rPr>
                          </m:ctrlPr>
                        </m:sSubPr>
                        <m:e>
                          <m:r>
                            <a:rPr lang="fr-FR" sz="2800" i="1">
                              <a:latin typeface="Cambria Math"/>
                            </a:rPr>
                            <m:t>𝜃</m:t>
                          </m:r>
                        </m:e>
                        <m:sub>
                          <m:r>
                            <a:rPr lang="fr-FR" sz="2800" i="1">
                              <a:latin typeface="Cambria Math"/>
                            </a:rPr>
                            <m:t>0</m:t>
                          </m:r>
                        </m:sub>
                      </m:sSub>
                    </m:oMath>
                  </m:oMathPara>
                </a14:m>
                <a:endParaRPr lang="ar-DZ" sz="2800" dirty="0" smtClean="0">
                  <a:latin typeface="Simplified Arabic" pitchFamily="18" charset="-78"/>
                  <a:cs typeface="Simplified Arabic" pitchFamily="18" charset="-78"/>
                </a:endParaRPr>
              </a:p>
            </p:txBody>
          </p:sp>
        </mc:Choice>
        <mc:Fallback xmlns="">
          <p:sp>
            <p:nvSpPr>
              <p:cNvPr id="2" name="Rectangle 1"/>
              <p:cNvSpPr>
                <a:spLocks noRot="1" noChangeAspect="1" noMove="1" noResize="1" noEditPoints="1" noAdjustHandles="1" noChangeArrowheads="1" noChangeShapeType="1" noTextEdit="1"/>
              </p:cNvSpPr>
              <p:nvPr/>
            </p:nvSpPr>
            <p:spPr>
              <a:xfrm>
                <a:off x="990600" y="959108"/>
                <a:ext cx="7162800" cy="5262979"/>
              </a:xfrm>
              <a:prstGeom prst="rect">
                <a:avLst/>
              </a:prstGeom>
              <a:blipFill rotWithShape="1">
                <a:blip r:embed="rId2"/>
                <a:stretch>
                  <a:fillRect l="-3404" t="-1389" r="-1702" b="-2315"/>
                </a:stretch>
              </a:blipFill>
              <a:ln>
                <a:noFill/>
              </a:ln>
            </p:spPr>
            <p:txBody>
              <a:bodyPr/>
              <a:lstStyle/>
              <a:p>
                <a:r>
                  <a:rPr lang="fr-FR">
                    <a:noFill/>
                  </a:rPr>
                  <a:t> </a:t>
                </a:r>
              </a:p>
            </p:txBody>
          </p:sp>
        </mc:Fallback>
      </mc:AlternateContent>
    </p:spTree>
    <p:extLst>
      <p:ext uri="{BB962C8B-B14F-4D97-AF65-F5344CB8AC3E}">
        <p14:creationId xmlns:p14="http://schemas.microsoft.com/office/powerpoint/2010/main" val="3779872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34943"/>
            <a:ext cx="7162800" cy="3108543"/>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اختبار التوزيع الطبيعي</a:t>
            </a:r>
            <a:r>
              <a:rPr lang="ar-DZ" sz="2800" dirty="0" smtClean="0">
                <a:latin typeface="Simplified Arabic" pitchFamily="18" charset="-78"/>
                <a:cs typeface="Simplified Arabic" pitchFamily="18" charset="-78"/>
              </a:rPr>
              <a:t>: هو اختبار يسمح بالكشف عن طبيعة توزيع البيانات (ممركزة أم غير ممركزة. نقول على البيانات أنها تتبع التوزيع الطبيعي إذا كانت من الشكل التالي:</a:t>
            </a:r>
            <a:endParaRPr lang="en-US" sz="2800" dirty="0" smtClean="0">
              <a:latin typeface="Simplified Arabic" pitchFamily="18" charset="-78"/>
              <a:cs typeface="Simplified Arabic" pitchFamily="18" charset="-78"/>
            </a:endParaRPr>
          </a:p>
          <a:p>
            <a:pPr marL="457200" indent="-457200" algn="just" rtl="1">
              <a:buFont typeface="Arial" pitchFamily="34" charset="0"/>
              <a:buChar char="•"/>
            </a:pPr>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endParaRPr lang="fr-FR" sz="2800" dirty="0">
              <a:latin typeface="Simplified Arabic" pitchFamily="18" charset="-78"/>
              <a:cs typeface="Simplified Arabic" pitchFamily="18" charset="-78"/>
            </a:endParaRPr>
          </a:p>
        </p:txBody>
      </p:sp>
      <p:pic>
        <p:nvPicPr>
          <p:cNvPr id="2050" name="Picture 2" descr="C:\Users\lenovo\Desktop\norm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2514600"/>
            <a:ext cx="5715000" cy="3505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5715000"/>
            <a:ext cx="318655"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6" name="ZoneTexte 5"/>
              <p:cNvSpPr txBox="1"/>
              <p:nvPr/>
            </p:nvSpPr>
            <p:spPr>
              <a:xfrm>
                <a:off x="4045527" y="5638800"/>
                <a:ext cx="1669473" cy="369332"/>
              </a:xfrm>
              <a:prstGeom prst="rect">
                <a:avLst/>
              </a:prstGeom>
              <a:noFill/>
              <a:ln>
                <a:noFill/>
              </a:ln>
            </p:spPr>
            <p:txBody>
              <a:bodyPr wrap="square" rtlCol="0">
                <a:spAutoFit/>
              </a:bodyPr>
              <a:lstStyle/>
              <a:p>
                <a14:m>
                  <m:oMath xmlns:m="http://schemas.openxmlformats.org/officeDocument/2006/math">
                    <m:acc>
                      <m:accPr>
                        <m:chr m:val="̅"/>
                        <m:ctrlPr>
                          <a:rPr lang="ar-DZ" i="1" dirty="0">
                            <a:latin typeface="Cambria Math"/>
                          </a:rPr>
                        </m:ctrlPr>
                      </m:accPr>
                      <m:e>
                        <m:r>
                          <a:rPr lang="en-US" i="1" dirty="0">
                            <a:latin typeface="Cambria Math"/>
                          </a:rPr>
                          <m:t>𝑋</m:t>
                        </m:r>
                      </m:e>
                    </m:acc>
                  </m:oMath>
                </a14:m>
                <a:r>
                  <a:rPr lang="fr-FR" dirty="0"/>
                  <a:t>= </a:t>
                </a:r>
                <a14:m>
                  <m:oMath xmlns:m="http://schemas.openxmlformats.org/officeDocument/2006/math">
                    <m:r>
                      <a:rPr lang="en-US" i="1">
                        <a:latin typeface="Cambria Math"/>
                      </a:rPr>
                      <m:t>𝑀𝐸</m:t>
                    </m:r>
                    <m:r>
                      <a:rPr lang="en-US" i="1">
                        <a:latin typeface="Cambria Math"/>
                      </a:rPr>
                      <m:t>=</m:t>
                    </m:r>
                    <m:r>
                      <a:rPr lang="en-US" i="1">
                        <a:latin typeface="Cambria Math"/>
                      </a:rPr>
                      <m:t>𝑀𝑂</m:t>
                    </m:r>
                  </m:oMath>
                </a14:m>
                <a:endParaRPr lang="fr-FR" dirty="0"/>
              </a:p>
            </p:txBody>
          </p:sp>
        </mc:Choice>
        <mc:Fallback xmlns="">
          <p:sp>
            <p:nvSpPr>
              <p:cNvPr id="6" name="ZoneTexte 5"/>
              <p:cNvSpPr txBox="1">
                <a:spLocks noRot="1" noChangeAspect="1" noMove="1" noResize="1" noEditPoints="1" noAdjustHandles="1" noChangeArrowheads="1" noChangeShapeType="1" noTextEdit="1"/>
              </p:cNvSpPr>
              <p:nvPr/>
            </p:nvSpPr>
            <p:spPr>
              <a:xfrm>
                <a:off x="4045527" y="5638800"/>
                <a:ext cx="1669473" cy="369332"/>
              </a:xfrm>
              <a:prstGeom prst="rect">
                <a:avLst/>
              </a:prstGeom>
              <a:blipFill rotWithShape="1">
                <a:blip r:embed="rId3"/>
                <a:stretch>
                  <a:fillRect t="-9836" b="-22951"/>
                </a:stretch>
              </a:blipFill>
              <a:ln>
                <a:noFill/>
              </a:ln>
            </p:spPr>
            <p:txBody>
              <a:bodyPr/>
              <a:lstStyle/>
              <a:p>
                <a:r>
                  <a:rPr lang="fr-FR">
                    <a:noFill/>
                  </a:rPr>
                  <a:t> </a:t>
                </a:r>
              </a:p>
            </p:txBody>
          </p:sp>
        </mc:Fallback>
      </mc:AlternateContent>
      <p:cxnSp>
        <p:nvCxnSpPr>
          <p:cNvPr id="7" name="Connecteur droit avec flèche 6"/>
          <p:cNvCxnSpPr/>
          <p:nvPr/>
        </p:nvCxnSpPr>
        <p:spPr>
          <a:xfrm>
            <a:off x="5029200" y="6858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4731327" y="3276600"/>
            <a:ext cx="0" cy="23622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288459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109" y="1676400"/>
            <a:ext cx="7162800" cy="2277547"/>
          </a:xfrm>
          <a:prstGeom prst="rect">
            <a:avLst/>
          </a:prstGeom>
          <a:ln>
            <a:noFill/>
          </a:ln>
        </p:spPr>
        <p:txBody>
          <a:bodyPr wrap="square">
            <a:spAutoFit/>
          </a:bodyPr>
          <a:lstStyle/>
          <a:p>
            <a:pPr algn="just" rtl="1"/>
            <a:r>
              <a:rPr lang="ar-DZ" sz="4400" dirty="0" smtClean="0">
                <a:latin typeface="Arabic Typesetting" pitchFamily="66" charset="-78"/>
                <a:cs typeface="Arabic Typesetting" pitchFamily="66" charset="-78"/>
              </a:rPr>
              <a:t>قال الإمام الشافعي رحمه الله:</a:t>
            </a:r>
          </a:p>
          <a:p>
            <a:pPr algn="just" rtl="1"/>
            <a:r>
              <a:rPr lang="ar-DZ" sz="6600" dirty="0" smtClean="0">
                <a:latin typeface="Arabic Typesetting" pitchFamily="66" charset="-78"/>
                <a:cs typeface="Arabic Typesetting" pitchFamily="66" charset="-78"/>
              </a:rPr>
              <a:t>" ليس العلم ما حفظ، إنما العلم ما نفع "</a:t>
            </a:r>
            <a:endParaRPr lang="ar-DZ" sz="2800" b="1" dirty="0" smtClean="0">
              <a:latin typeface="Simplified Arabic" pitchFamily="18" charset="-78"/>
              <a:cs typeface="Simplified Arabic" pitchFamily="18" charset="-78"/>
            </a:endParaRPr>
          </a:p>
          <a:p>
            <a:pPr algn="just" rtl="1"/>
            <a:endParaRPr lang="ar-DZ" sz="2800" b="1" dirty="0" smtClean="0">
              <a:latin typeface="Simplified Arabic" pitchFamily="18" charset="-78"/>
              <a:cs typeface="Simplified Arabic" pitchFamily="18" charset="-78"/>
            </a:endParaRPr>
          </a:p>
        </p:txBody>
      </p:sp>
      <p:sp>
        <p:nvSpPr>
          <p:cNvPr id="3" name="Rectangle 2"/>
          <p:cNvSpPr/>
          <p:nvPr/>
        </p:nvSpPr>
        <p:spPr>
          <a:xfrm>
            <a:off x="152400" y="4191000"/>
            <a:ext cx="5181600" cy="1384995"/>
          </a:xfrm>
          <a:prstGeom prst="rect">
            <a:avLst/>
          </a:prstGeom>
          <a:ln>
            <a:noFill/>
          </a:ln>
        </p:spPr>
        <p:txBody>
          <a:bodyPr wrap="square">
            <a:spAutoFit/>
          </a:bodyPr>
          <a:lstStyle/>
          <a:p>
            <a:pPr algn="r" rtl="1"/>
            <a:r>
              <a:rPr lang="ar-DZ" sz="2800" b="1" dirty="0" smtClean="0">
                <a:latin typeface="Arabic Typesetting" pitchFamily="66" charset="-78"/>
                <a:cs typeface="Arabic Typesetting" pitchFamily="66" charset="-78"/>
              </a:rPr>
              <a:t>الأستاذة: ف. حـــداد</a:t>
            </a:r>
          </a:p>
          <a:p>
            <a:pPr algn="r" rtl="1"/>
            <a:r>
              <a:rPr lang="en-US" sz="2800" dirty="0" smtClean="0">
                <a:latin typeface="Times New Roman" pitchFamily="18" charset="0"/>
                <a:cs typeface="Times New Roman" pitchFamily="18" charset="0"/>
              </a:rPr>
              <a:t>fatimazohra.haddad@univ-jijel.dz</a:t>
            </a:r>
            <a:endParaRPr lang="ar-DZ" sz="1050" b="1" dirty="0" smtClean="0">
              <a:latin typeface="Times New Roman" pitchFamily="18" charset="0"/>
              <a:cs typeface="Times New Roman" pitchFamily="18" charset="0"/>
            </a:endParaRPr>
          </a:p>
          <a:p>
            <a:pPr algn="just"/>
            <a:endParaRPr lang="ar-DZ" sz="2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536831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55104" y="457200"/>
            <a:ext cx="1167307" cy="707886"/>
          </a:xfrm>
          <a:prstGeom prst="rect">
            <a:avLst/>
          </a:prstGeom>
          <a:noFill/>
        </p:spPr>
        <p:txBody>
          <a:bodyPr wrap="none" rtlCol="0">
            <a:spAutoFit/>
          </a:bodyPr>
          <a:lstStyle/>
          <a:p>
            <a:pPr algn="ctr"/>
            <a:r>
              <a:rPr lang="ar-DZ" sz="4000" b="1" dirty="0" smtClean="0">
                <a:latin typeface="Simplified Arabic" pitchFamily="18" charset="-78"/>
                <a:cs typeface="Simplified Arabic" pitchFamily="18" charset="-78"/>
              </a:rPr>
              <a:t>مقدمة</a:t>
            </a:r>
            <a:endParaRPr lang="fr-FR" sz="4000" b="1" dirty="0">
              <a:latin typeface="Simplified Arabic" pitchFamily="18" charset="-78"/>
              <a:cs typeface="Simplified Arabic" pitchFamily="18" charset="-78"/>
            </a:endParaRPr>
          </a:p>
        </p:txBody>
      </p:sp>
      <p:sp>
        <p:nvSpPr>
          <p:cNvPr id="3" name="ZoneTexte 2"/>
          <p:cNvSpPr txBox="1"/>
          <p:nvPr/>
        </p:nvSpPr>
        <p:spPr>
          <a:xfrm>
            <a:off x="914400" y="2057400"/>
            <a:ext cx="7342189" cy="4031873"/>
          </a:xfrm>
          <a:prstGeom prst="rect">
            <a:avLst/>
          </a:prstGeom>
          <a:noFill/>
        </p:spPr>
        <p:txBody>
          <a:bodyPr wrap="square" rtlCol="0">
            <a:spAutoFit/>
          </a:bodyPr>
          <a:lstStyle/>
          <a:p>
            <a:pPr marL="457200" indent="-457200" algn="just" rtl="1">
              <a:buFont typeface="Arial" pitchFamily="34" charset="0"/>
              <a:buChar char="•"/>
            </a:pPr>
            <a:r>
              <a:rPr lang="ar-DZ" sz="3200" dirty="0" smtClean="0">
                <a:latin typeface="Simplified Arabic" pitchFamily="18" charset="-78"/>
                <a:cs typeface="Simplified Arabic" pitchFamily="18" charset="-78"/>
              </a:rPr>
              <a:t>هو عملية منهجية تطبيقية للتقنيات </a:t>
            </a:r>
            <a:r>
              <a:rPr lang="ar-DZ" sz="3200" dirty="0">
                <a:latin typeface="Simplified Arabic" pitchFamily="18" charset="-78"/>
                <a:cs typeface="Simplified Arabic" pitchFamily="18" charset="-78"/>
              </a:rPr>
              <a:t>الإحصائية </a:t>
            </a:r>
            <a:r>
              <a:rPr lang="ar-DZ" sz="3200" dirty="0" smtClean="0">
                <a:latin typeface="Simplified Arabic" pitchFamily="18" charset="-78"/>
                <a:cs typeface="Simplified Arabic" pitchFamily="18" charset="-78"/>
              </a:rPr>
              <a:t>أو </a:t>
            </a:r>
            <a:r>
              <a:rPr lang="ar-DZ" sz="3200" dirty="0">
                <a:latin typeface="Simplified Arabic" pitchFamily="18" charset="-78"/>
                <a:cs typeface="Simplified Arabic" pitchFamily="18" charset="-78"/>
              </a:rPr>
              <a:t>المنطقية </a:t>
            </a:r>
            <a:r>
              <a:rPr lang="ar-DZ" sz="3200" dirty="0" smtClean="0">
                <a:latin typeface="Simplified Arabic" pitchFamily="18" charset="-78"/>
                <a:cs typeface="Simplified Arabic" pitchFamily="18" charset="-78"/>
              </a:rPr>
              <a:t>لوصف البيانات، ضبطها، تصنيفها، تبويبها وتقييمها، تسمح باستخلاص واستقراء النتائج واتخاذ القرارات.</a:t>
            </a:r>
          </a:p>
          <a:p>
            <a:pPr algn="just" rtl="1"/>
            <a:endParaRPr lang="ar-DZ" sz="3200" dirty="0" smtClean="0">
              <a:latin typeface="Simplified Arabic" pitchFamily="18" charset="-78"/>
              <a:cs typeface="Simplified Arabic" pitchFamily="18" charset="-78"/>
            </a:endParaRPr>
          </a:p>
          <a:p>
            <a:pPr marL="457200" indent="-457200" algn="just" rtl="1">
              <a:buFont typeface="Arial" pitchFamily="34" charset="0"/>
              <a:buChar char="•"/>
            </a:pPr>
            <a:r>
              <a:rPr lang="ar-DZ" sz="3200" dirty="0" smtClean="0">
                <a:latin typeface="Simplified Arabic" pitchFamily="18" charset="-78"/>
                <a:cs typeface="Simplified Arabic" pitchFamily="18" charset="-78"/>
              </a:rPr>
              <a:t>هو مجموعة من الأساليب والطرق الإحصائية التي تسمح بمعالجة كل أنواع قواعد البينات بمختلف أحجامها، من أجل الحصول على معلومات مفيدة.</a:t>
            </a:r>
          </a:p>
        </p:txBody>
      </p:sp>
      <p:sp>
        <p:nvSpPr>
          <p:cNvPr id="4" name="AutoShape 2" descr="SPSS - تنزيل"/>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2631737" y="1302327"/>
            <a:ext cx="5062604" cy="861774"/>
          </a:xfrm>
          <a:prstGeom prst="rect">
            <a:avLst/>
          </a:prstGeom>
          <a:noFill/>
        </p:spPr>
        <p:txBody>
          <a:bodyPr wrap="none" rtlCol="0">
            <a:spAutoFit/>
          </a:bodyPr>
          <a:lstStyle/>
          <a:p>
            <a:pPr algn="r" rtl="1"/>
            <a:r>
              <a:rPr lang="ar-DZ" sz="3200" b="1" dirty="0" smtClean="0">
                <a:latin typeface="Simplified Arabic" pitchFamily="18" charset="-78"/>
                <a:cs typeface="Simplified Arabic" pitchFamily="18" charset="-78"/>
              </a:rPr>
              <a:t>ما معنى تحليل المعطيات (البيانات)؟</a:t>
            </a:r>
            <a:endParaRPr lang="en-US" sz="3200" b="1" dirty="0" smtClean="0">
              <a:latin typeface="Simplified Arabic" pitchFamily="18" charset="-78"/>
              <a:cs typeface="Simplified Arabic" pitchFamily="18" charset="-78"/>
            </a:endParaRPr>
          </a:p>
          <a:p>
            <a:endParaRPr lang="fr-FR" dirty="0"/>
          </a:p>
        </p:txBody>
      </p:sp>
    </p:spTree>
    <p:extLst>
      <p:ext uri="{BB962C8B-B14F-4D97-AF65-F5344CB8AC3E}">
        <p14:creationId xmlns:p14="http://schemas.microsoft.com/office/powerpoint/2010/main" val="1937854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71600"/>
            <a:ext cx="7162800" cy="3970318"/>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الاحصاء</a:t>
            </a:r>
            <a:r>
              <a:rPr lang="ar-DZ" sz="2800" dirty="0" smtClean="0">
                <a:latin typeface="Simplified Arabic" pitchFamily="18" charset="-78"/>
                <a:cs typeface="Simplified Arabic" pitchFamily="18" charset="-78"/>
              </a:rPr>
              <a:t>: هو </a:t>
            </a:r>
            <a:r>
              <a:rPr lang="ar-DZ" sz="2800" dirty="0">
                <a:latin typeface="Simplified Arabic" pitchFamily="18" charset="-78"/>
                <a:cs typeface="Simplified Arabic" pitchFamily="18" charset="-78"/>
              </a:rPr>
              <a:t>العلم الذي يبحث في جمع البيانات، تنظيمها، عرضها، تحليلها، واستقراء النتائج واتخاذ القرارات</a:t>
            </a:r>
            <a:r>
              <a:rPr lang="ar-DZ" sz="2800" dirty="0" smtClean="0">
                <a:latin typeface="Simplified Arabic" pitchFamily="18" charset="-78"/>
                <a:cs typeface="Simplified Arabic" pitchFamily="18" charset="-78"/>
              </a:rPr>
              <a:t>.</a:t>
            </a:r>
          </a:p>
          <a:p>
            <a:pPr algn="just" rtl="1"/>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r>
              <a:rPr lang="ar-DZ" sz="2800" dirty="0" smtClean="0">
                <a:latin typeface="Simplified Arabic" pitchFamily="18" charset="-78"/>
                <a:cs typeface="Simplified Arabic" pitchFamily="18" charset="-78"/>
              </a:rPr>
              <a:t> الإحصاء </a:t>
            </a:r>
            <a:r>
              <a:rPr lang="ar-DZ" sz="2800" dirty="0">
                <a:latin typeface="Simplified Arabic" pitchFamily="18" charset="-78"/>
                <a:cs typeface="Simplified Arabic" pitchFamily="18" charset="-78"/>
              </a:rPr>
              <a:t>لا نحصره بالبيانات الإحصائية فقط وإنما نقصد به جل الطرق الإحصائية التي تمكننا من جمع الحقائق عن مختلف الظواهر في صورة قياسية </a:t>
            </a:r>
            <a:r>
              <a:rPr lang="ar-DZ" sz="2800" dirty="0" smtClean="0">
                <a:latin typeface="Simplified Arabic" pitchFamily="18" charset="-78"/>
                <a:cs typeface="Simplified Arabic" pitchFamily="18" charset="-78"/>
              </a:rPr>
              <a:t>رقمية. وينقسم الإحصاء إلى قسمين:</a:t>
            </a:r>
          </a:p>
          <a:p>
            <a:pPr marL="457200" indent="-457200" algn="just" rtl="1">
              <a:buFont typeface="Arial" pitchFamily="34" charset="0"/>
              <a:buChar char="•"/>
            </a:pPr>
            <a:r>
              <a:rPr lang="ar-DZ" sz="2800" b="1" dirty="0">
                <a:latin typeface="Simplified Arabic" pitchFamily="18" charset="-78"/>
                <a:cs typeface="Simplified Arabic" pitchFamily="18" charset="-78"/>
              </a:rPr>
              <a:t>إ</a:t>
            </a:r>
            <a:r>
              <a:rPr lang="ar-DZ" sz="2800" b="1" dirty="0" smtClean="0">
                <a:latin typeface="Simplified Arabic" pitchFamily="18" charset="-78"/>
                <a:cs typeface="Simplified Arabic" pitchFamily="18" charset="-78"/>
              </a:rPr>
              <a:t>حصاء وصفي</a:t>
            </a:r>
          </a:p>
          <a:p>
            <a:pPr marL="457200" indent="-457200" algn="just" rtl="1">
              <a:buFont typeface="Arial" pitchFamily="34" charset="0"/>
              <a:buChar char="•"/>
            </a:pPr>
            <a:r>
              <a:rPr lang="ar-DZ" sz="2800" b="1" dirty="0" smtClean="0">
                <a:latin typeface="Simplified Arabic" pitchFamily="18" charset="-78"/>
                <a:cs typeface="Simplified Arabic" pitchFamily="18" charset="-78"/>
              </a:rPr>
              <a:t>إحصاء استدلالي</a:t>
            </a:r>
          </a:p>
        </p:txBody>
      </p:sp>
      <p:sp>
        <p:nvSpPr>
          <p:cNvPr id="3" name="ZoneTexte 2"/>
          <p:cNvSpPr txBox="1"/>
          <p:nvPr/>
        </p:nvSpPr>
        <p:spPr>
          <a:xfrm>
            <a:off x="5438336" y="381000"/>
            <a:ext cx="2638864" cy="707886"/>
          </a:xfrm>
          <a:prstGeom prst="rect">
            <a:avLst/>
          </a:prstGeom>
          <a:noFill/>
        </p:spPr>
        <p:txBody>
          <a:bodyPr wrap="none" rtlCol="0">
            <a:spAutoFit/>
          </a:bodyPr>
          <a:lstStyle/>
          <a:p>
            <a:r>
              <a:rPr lang="ar-DZ" sz="4000" b="1" dirty="0" smtClean="0">
                <a:latin typeface="Simplified Arabic" pitchFamily="18" charset="-78"/>
                <a:cs typeface="Simplified Arabic" pitchFamily="18" charset="-78"/>
              </a:rPr>
              <a:t>مفاهيم أساسية</a:t>
            </a:r>
            <a:endParaRPr lang="fr-FR" sz="40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84867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3673" y="1489770"/>
            <a:ext cx="7162800" cy="3539430"/>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الإحصاء الوصفي: </a:t>
            </a:r>
            <a:r>
              <a:rPr lang="ar-DZ" sz="2800" dirty="0" smtClean="0">
                <a:latin typeface="Simplified Arabic" pitchFamily="18" charset="-78"/>
                <a:cs typeface="Simplified Arabic" pitchFamily="18" charset="-78"/>
              </a:rPr>
              <a:t>هو عملية منهجية مختصرة تعتمد على وصف مجموعة بيانات معينة، </a:t>
            </a:r>
            <a:r>
              <a:rPr lang="ar-DZ" sz="2800" dirty="0">
                <a:latin typeface="Simplified Arabic" pitchFamily="18" charset="-78"/>
                <a:cs typeface="Simplified Arabic" pitchFamily="18" charset="-78"/>
              </a:rPr>
              <a:t>وذلك من خلال </a:t>
            </a:r>
            <a:r>
              <a:rPr lang="ar-DZ" sz="2800" dirty="0" smtClean="0">
                <a:latin typeface="Simplified Arabic" pitchFamily="18" charset="-78"/>
                <a:cs typeface="Simplified Arabic" pitchFamily="18" charset="-78"/>
              </a:rPr>
              <a:t>مقاييس </a:t>
            </a:r>
            <a:r>
              <a:rPr lang="ar-DZ" sz="2800" dirty="0">
                <a:latin typeface="Simplified Arabic" pitchFamily="18" charset="-78"/>
                <a:cs typeface="Simplified Arabic" pitchFamily="18" charset="-78"/>
              </a:rPr>
              <a:t>النزعة المركزية ومقاييس </a:t>
            </a:r>
            <a:r>
              <a:rPr lang="ar-DZ" sz="2800" dirty="0" smtClean="0">
                <a:latin typeface="Simplified Arabic" pitchFamily="18" charset="-78"/>
                <a:cs typeface="Simplified Arabic" pitchFamily="18" charset="-78"/>
              </a:rPr>
              <a:t>التشتت</a:t>
            </a:r>
            <a:r>
              <a:rPr lang="ar-DZ" sz="2800" dirty="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ومقاييس إحصائية أخرى.</a:t>
            </a:r>
          </a:p>
          <a:p>
            <a:pPr algn="just" rtl="1"/>
            <a:endParaRPr lang="en-US" sz="2800"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smtClean="0">
                <a:latin typeface="Simplified Arabic" pitchFamily="18" charset="-78"/>
                <a:cs typeface="Simplified Arabic" pitchFamily="18" charset="-78"/>
              </a:rPr>
              <a:t>الإحصاء الاستدلالي: </a:t>
            </a:r>
            <a:r>
              <a:rPr lang="ar-DZ" sz="2800" dirty="0">
                <a:latin typeface="Simplified Arabic" pitchFamily="18" charset="-78"/>
                <a:cs typeface="Simplified Arabic" pitchFamily="18" charset="-78"/>
              </a:rPr>
              <a:t>ه</a:t>
            </a:r>
            <a:r>
              <a:rPr lang="ar-DZ" sz="2800" dirty="0" smtClean="0">
                <a:latin typeface="Simplified Arabic" pitchFamily="18" charset="-78"/>
                <a:cs typeface="Simplified Arabic" pitchFamily="18" charset="-78"/>
              </a:rPr>
              <a:t>و عملية ترتكز على أساس استقراء النتائج واتخاذ القرارات، أي أنه يعتمد على دراسة عينة ثم يعمم النتائج على المجتمع (الانتقال من الجزء إلى الكل).</a:t>
            </a:r>
          </a:p>
          <a:p>
            <a:pPr marL="457200" indent="-457200" algn="just" rtl="1">
              <a:buFont typeface="Arial" pitchFamily="34" charset="0"/>
              <a:buChar char="•"/>
            </a:pPr>
            <a:endParaRPr lang="fr-FR"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915430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34943"/>
            <a:ext cx="7162800" cy="4832092"/>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البيانات: </a:t>
            </a:r>
            <a:r>
              <a:rPr lang="ar-DZ" sz="2800" dirty="0">
                <a:latin typeface="Simplified Arabic" pitchFamily="18" charset="-78"/>
                <a:cs typeface="Simplified Arabic" pitchFamily="18" charset="-78"/>
              </a:rPr>
              <a:t>هي عبارة عن حقائق مجردة، تكون في شكل حروف، كلمات، أ</a:t>
            </a:r>
            <a:r>
              <a:rPr lang="ar-DZ" sz="2800" dirty="0" smtClean="0">
                <a:latin typeface="Simplified Arabic" pitchFamily="18" charset="-78"/>
                <a:cs typeface="Simplified Arabic" pitchFamily="18" charset="-78"/>
              </a:rPr>
              <a:t>رقام</a:t>
            </a:r>
            <a:r>
              <a:rPr lang="ar-DZ" sz="2800" dirty="0">
                <a:latin typeface="Simplified Arabic" pitchFamily="18" charset="-78"/>
                <a:cs typeface="Simplified Arabic" pitchFamily="18" charset="-78"/>
              </a:rPr>
              <a:t>، رموز، صور </a:t>
            </a:r>
            <a:r>
              <a:rPr lang="ar-DZ" sz="2800" dirty="0" smtClean="0">
                <a:latin typeface="Simplified Arabic" pitchFamily="18" charset="-78"/>
                <a:cs typeface="Simplified Arabic" pitchFamily="18" charset="-78"/>
              </a:rPr>
              <a:t>أو </a:t>
            </a:r>
            <a:r>
              <a:rPr lang="ar-DZ" sz="2800" dirty="0">
                <a:latin typeface="Simplified Arabic" pitchFamily="18" charset="-78"/>
                <a:cs typeface="Simplified Arabic" pitchFamily="18" charset="-78"/>
              </a:rPr>
              <a:t>مزيج بينها تصف ظاهرة معينة، حدث ما، موقف، فكرة.... الخ، ليست لها </a:t>
            </a:r>
            <a:r>
              <a:rPr lang="ar-DZ" sz="2800" dirty="0" smtClean="0">
                <a:latin typeface="Simplified Arabic" pitchFamily="18" charset="-78"/>
                <a:cs typeface="Simplified Arabic" pitchFamily="18" charset="-78"/>
              </a:rPr>
              <a:t>دلالة </a:t>
            </a:r>
            <a:r>
              <a:rPr lang="ar-DZ" sz="2800" dirty="0">
                <a:latin typeface="Simplified Arabic" pitchFamily="18" charset="-78"/>
                <a:cs typeface="Simplified Arabic" pitchFamily="18" charset="-78"/>
              </a:rPr>
              <a:t>ولا تضيف لمستخدمها أي </a:t>
            </a:r>
            <a:r>
              <a:rPr lang="ar-DZ" sz="2800" dirty="0" smtClean="0">
                <a:latin typeface="Simplified Arabic" pitchFamily="18" charset="-78"/>
                <a:cs typeface="Simplified Arabic" pitchFamily="18" charset="-78"/>
              </a:rPr>
              <a:t>منفعة. </a:t>
            </a:r>
            <a:r>
              <a:rPr lang="ar-DZ" sz="2800" dirty="0">
                <a:latin typeface="Simplified Arabic" pitchFamily="18" charset="-78"/>
                <a:cs typeface="Simplified Arabic" pitchFamily="18" charset="-78"/>
              </a:rPr>
              <a:t>تمثل البيانات الصورة الخام للمعلومة، مثال بيانات الموظفين وصورهم، بيانات المرضى.. إلخ</a:t>
            </a:r>
            <a:r>
              <a:rPr lang="ar-DZ" sz="2800" dirty="0" smtClean="0">
                <a:latin typeface="Simplified Arabic" pitchFamily="18" charset="-78"/>
                <a:cs typeface="Simplified Arabic" pitchFamily="18" charset="-78"/>
              </a:rPr>
              <a:t>.</a:t>
            </a:r>
          </a:p>
          <a:p>
            <a:pPr algn="just" rtl="1"/>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smtClean="0">
                <a:latin typeface="Simplified Arabic" pitchFamily="18" charset="-78"/>
                <a:cs typeface="Simplified Arabic" pitchFamily="18" charset="-78"/>
              </a:rPr>
              <a:t>المعلومات: </a:t>
            </a:r>
            <a:r>
              <a:rPr lang="ar-DZ" sz="2800" dirty="0">
                <a:latin typeface="Simplified Arabic" pitchFamily="18" charset="-78"/>
                <a:cs typeface="Simplified Arabic" pitchFamily="18" charset="-78"/>
              </a:rPr>
              <a:t>هي عبارة </a:t>
            </a:r>
            <a:r>
              <a:rPr lang="ar-DZ" sz="2800" dirty="0" smtClean="0">
                <a:latin typeface="Simplified Arabic" pitchFamily="18" charset="-78"/>
                <a:cs typeface="Simplified Arabic" pitchFamily="18" charset="-78"/>
              </a:rPr>
              <a:t>عن بيانات </a:t>
            </a:r>
            <a:r>
              <a:rPr lang="ar-DZ" sz="2800" dirty="0">
                <a:latin typeface="Simplified Arabic" pitchFamily="18" charset="-78"/>
                <a:cs typeface="Simplified Arabic" pitchFamily="18" charset="-78"/>
              </a:rPr>
              <a:t>تم معالجتها وتحليلها وأصبحت ذات قيمة ومعنى يمكن الاستفادة </a:t>
            </a:r>
            <a:r>
              <a:rPr lang="ar-DZ" sz="2800" dirty="0" smtClean="0">
                <a:latin typeface="Simplified Arabic" pitchFamily="18" charset="-78"/>
                <a:cs typeface="Simplified Arabic" pitchFamily="18" charset="-78"/>
              </a:rPr>
              <a:t>منها، </a:t>
            </a:r>
            <a:r>
              <a:rPr lang="ar-DZ" sz="2800" dirty="0">
                <a:latin typeface="Simplified Arabic" pitchFamily="18" charset="-78"/>
                <a:cs typeface="Simplified Arabic" pitchFamily="18" charset="-78"/>
              </a:rPr>
              <a:t>مثل إجمالي عدد الموظفين، معدل أعمار الطلبة، متوسط عدد الوفيات... إلخ</a:t>
            </a:r>
            <a:r>
              <a:rPr lang="ar-DZ" sz="2800" dirty="0" smtClean="0">
                <a:latin typeface="Simplified Arabic" pitchFamily="18" charset="-78"/>
                <a:cs typeface="Simplified Arabic" pitchFamily="18" charset="-78"/>
              </a:rPr>
              <a:t>.</a:t>
            </a:r>
          </a:p>
        </p:txBody>
      </p:sp>
    </p:spTree>
    <p:extLst>
      <p:ext uri="{BB962C8B-B14F-4D97-AF65-F5344CB8AC3E}">
        <p14:creationId xmlns:p14="http://schemas.microsoft.com/office/powerpoint/2010/main" val="59937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p:cNvGrpSpPr/>
          <p:nvPr/>
        </p:nvGrpSpPr>
        <p:grpSpPr>
          <a:xfrm>
            <a:off x="1676400" y="1219200"/>
            <a:ext cx="5737704" cy="667672"/>
            <a:chOff x="1676400" y="742890"/>
            <a:chExt cx="5737704" cy="667672"/>
          </a:xfrm>
        </p:grpSpPr>
        <p:sp>
          <p:nvSpPr>
            <p:cNvPr id="3" name="ZoneTexte 2"/>
            <p:cNvSpPr txBox="1"/>
            <p:nvPr/>
          </p:nvSpPr>
          <p:spPr>
            <a:xfrm>
              <a:off x="6248400" y="809328"/>
              <a:ext cx="1165704" cy="584775"/>
            </a:xfrm>
            <a:prstGeom prst="rect">
              <a:avLst/>
            </a:prstGeom>
            <a:noFill/>
            <a:ln>
              <a:solidFill>
                <a:schemeClr val="tx1"/>
              </a:solidFill>
            </a:ln>
          </p:spPr>
          <p:txBody>
            <a:bodyPr wrap="none" rtlCol="0">
              <a:spAutoFit/>
            </a:bodyPr>
            <a:lstStyle/>
            <a:p>
              <a:r>
                <a:rPr lang="ar-DZ" sz="3200" b="1" dirty="0" smtClean="0">
                  <a:latin typeface="Simplified Arabic" pitchFamily="18" charset="-78"/>
                  <a:cs typeface="Simplified Arabic" pitchFamily="18" charset="-78"/>
                </a:rPr>
                <a:t>البيانات</a:t>
              </a:r>
              <a:endParaRPr lang="fr-FR" b="1" dirty="0">
                <a:latin typeface="Simplified Arabic" pitchFamily="18" charset="-78"/>
                <a:cs typeface="Simplified Arabic" pitchFamily="18" charset="-78"/>
              </a:endParaRPr>
            </a:p>
          </p:txBody>
        </p:sp>
        <p:sp>
          <p:nvSpPr>
            <p:cNvPr id="4" name="ZoneTexte 3"/>
            <p:cNvSpPr txBox="1"/>
            <p:nvPr/>
          </p:nvSpPr>
          <p:spPr>
            <a:xfrm>
              <a:off x="1676400" y="825787"/>
              <a:ext cx="1471878" cy="584775"/>
            </a:xfrm>
            <a:prstGeom prst="rect">
              <a:avLst/>
            </a:prstGeom>
            <a:noFill/>
            <a:ln>
              <a:solidFill>
                <a:schemeClr val="tx1"/>
              </a:solidFill>
            </a:ln>
          </p:spPr>
          <p:txBody>
            <a:bodyPr wrap="none" rtlCol="0">
              <a:spAutoFit/>
            </a:bodyPr>
            <a:lstStyle/>
            <a:p>
              <a:r>
                <a:rPr lang="ar-DZ" sz="3200" b="1" dirty="0" smtClean="0">
                  <a:latin typeface="Simplified Arabic" pitchFamily="18" charset="-78"/>
                  <a:cs typeface="Simplified Arabic" pitchFamily="18" charset="-78"/>
                </a:rPr>
                <a:t>المعلومات</a:t>
              </a:r>
              <a:endParaRPr lang="fr-FR" b="1" dirty="0">
                <a:latin typeface="Simplified Arabic" pitchFamily="18" charset="-78"/>
                <a:cs typeface="Simplified Arabic" pitchFamily="18" charset="-78"/>
              </a:endParaRPr>
            </a:p>
          </p:txBody>
        </p:sp>
        <p:cxnSp>
          <p:nvCxnSpPr>
            <p:cNvPr id="9" name="Connecteur droit avec flèche 8"/>
            <p:cNvCxnSpPr>
              <a:stCxn id="3" idx="1"/>
              <a:endCxn id="4" idx="3"/>
            </p:cNvCxnSpPr>
            <p:nvPr/>
          </p:nvCxnSpPr>
          <p:spPr>
            <a:xfrm flipH="1">
              <a:off x="3148278" y="1101716"/>
              <a:ext cx="3100122" cy="164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ZoneTexte 13"/>
            <p:cNvSpPr txBox="1"/>
            <p:nvPr/>
          </p:nvSpPr>
          <p:spPr>
            <a:xfrm>
              <a:off x="4046582" y="742890"/>
              <a:ext cx="1439818" cy="400110"/>
            </a:xfrm>
            <a:prstGeom prst="rect">
              <a:avLst/>
            </a:prstGeom>
            <a:noFill/>
          </p:spPr>
          <p:txBody>
            <a:bodyPr wrap="none" rtlCol="0">
              <a:spAutoFit/>
            </a:bodyPr>
            <a:lstStyle/>
            <a:p>
              <a:r>
                <a:rPr lang="ar-DZ" sz="2000" b="1" dirty="0" smtClean="0">
                  <a:latin typeface="Simplified Arabic" pitchFamily="18" charset="-78"/>
                  <a:cs typeface="Simplified Arabic" pitchFamily="18" charset="-78"/>
                </a:rPr>
                <a:t>معالجة البيانات</a:t>
              </a:r>
              <a:endParaRPr lang="fr-FR" sz="2000" b="1" dirty="0">
                <a:latin typeface="Simplified Arabic" pitchFamily="18" charset="-78"/>
                <a:cs typeface="Simplified Arabic" pitchFamily="18" charset="-78"/>
              </a:endParaRPr>
            </a:p>
          </p:txBody>
        </p:sp>
      </p:grpSp>
      <p:sp>
        <p:nvSpPr>
          <p:cNvPr id="15" name="Rectangle 14"/>
          <p:cNvSpPr/>
          <p:nvPr/>
        </p:nvSpPr>
        <p:spPr>
          <a:xfrm>
            <a:off x="990600" y="2895600"/>
            <a:ext cx="7162800" cy="2246769"/>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معالجة البيانات:</a:t>
            </a:r>
            <a:r>
              <a:rPr lang="ar-DZ" sz="2800" dirty="0" smtClean="0">
                <a:latin typeface="Simplified Arabic" pitchFamily="18" charset="-78"/>
                <a:cs typeface="Simplified Arabic" pitchFamily="18" charset="-78"/>
              </a:rPr>
              <a:t> </a:t>
            </a:r>
            <a:r>
              <a:rPr lang="ar-DZ" sz="2800" dirty="0">
                <a:latin typeface="Simplified Arabic" pitchFamily="18" charset="-78"/>
                <a:cs typeface="Simplified Arabic" pitchFamily="18" charset="-78"/>
              </a:rPr>
              <a:t>البيانات هي عملية تنظيمية أو تحويلية للبيانات الأولية إلى معلومات ذات مغزى، من خلال تصنيفها وترتيبها وإجراء مختلف العمليات المنطقية، الحسابية، الرياضية والمقارنة عليها. مثال: حساب متوسط عدد الطلبة، حساب أجرة العمال.. إلخ</a:t>
            </a:r>
            <a:r>
              <a:rPr lang="ar-DZ" sz="2800" dirty="0" smtClean="0">
                <a:latin typeface="Simplified Arabic" pitchFamily="18" charset="-78"/>
                <a:cs typeface="Simplified Arabic" pitchFamily="18" charset="-78"/>
              </a:rPr>
              <a:t>.</a:t>
            </a:r>
            <a:endParaRPr lang="ar-DZ" sz="28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828125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34943"/>
            <a:ext cx="7162800" cy="5262979"/>
          </a:xfrm>
          <a:prstGeom prst="rect">
            <a:avLst/>
          </a:prstGeom>
        </p:spPr>
        <p:txBody>
          <a:bodyPr wrap="square">
            <a:spAutoFit/>
          </a:bodyPr>
          <a:lstStyle/>
          <a:p>
            <a:pPr marL="457200" indent="-457200" algn="just" rtl="1">
              <a:buFont typeface="Arial" pitchFamily="34" charset="0"/>
              <a:buChar char="•"/>
            </a:pPr>
            <a:r>
              <a:rPr lang="ar-DZ" sz="2800" b="1" dirty="0" smtClean="0">
                <a:latin typeface="Simplified Arabic" pitchFamily="18" charset="-78"/>
                <a:cs typeface="Simplified Arabic" pitchFamily="18" charset="-78"/>
              </a:rPr>
              <a:t>المجتمع الإحصائي: </a:t>
            </a:r>
            <a:r>
              <a:rPr lang="ar-DZ" sz="2800" dirty="0">
                <a:latin typeface="Simplified Arabic" pitchFamily="18" charset="-78"/>
                <a:cs typeface="Simplified Arabic" pitchFamily="18" charset="-78"/>
              </a:rPr>
              <a:t>هو مجموعة من الوحدات الإحصائية (الأفراد، المشاهدات)، التي تخص ظاهرة معينة ويشترط أن تكون معرفة تعريفا </a:t>
            </a:r>
            <a:r>
              <a:rPr lang="ar-DZ" sz="2800" dirty="0" smtClean="0">
                <a:latin typeface="Simplified Arabic" pitchFamily="18" charset="-78"/>
                <a:cs typeface="Simplified Arabic" pitchFamily="18" charset="-78"/>
              </a:rPr>
              <a:t>جيدا</a:t>
            </a:r>
          </a:p>
          <a:p>
            <a:pPr algn="just" rtl="1"/>
            <a:endParaRPr lang="ar-DZ" sz="2800" dirty="0">
              <a:latin typeface="Simplified Arabic" pitchFamily="18" charset="-78"/>
              <a:cs typeface="Simplified Arabic" pitchFamily="18" charset="-78"/>
            </a:endParaRPr>
          </a:p>
          <a:p>
            <a:pPr marL="457200" indent="-457200" algn="just" rtl="1">
              <a:buFont typeface="Arial" pitchFamily="34" charset="0"/>
              <a:buChar char="•"/>
            </a:pPr>
            <a:r>
              <a:rPr lang="ar-DZ" sz="2800" b="1" dirty="0">
                <a:latin typeface="Simplified Arabic" pitchFamily="18" charset="-78"/>
                <a:cs typeface="Simplified Arabic" pitchFamily="18" charset="-78"/>
              </a:rPr>
              <a:t>الوحدة الإحصائية: </a:t>
            </a:r>
            <a:r>
              <a:rPr lang="ar-DZ" sz="2800" dirty="0" smtClean="0">
                <a:latin typeface="Simplified Arabic" pitchFamily="18" charset="-78"/>
                <a:cs typeface="Simplified Arabic" pitchFamily="18" charset="-78"/>
              </a:rPr>
              <a:t>هي</a:t>
            </a:r>
            <a:r>
              <a:rPr lang="ar-DZ" sz="2800" b="1"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الجزء </a:t>
            </a:r>
            <a:r>
              <a:rPr lang="ar-DZ" sz="2800" dirty="0">
                <a:latin typeface="Simplified Arabic" pitchFamily="18" charset="-78"/>
                <a:cs typeface="Simplified Arabic" pitchFamily="18" charset="-78"/>
              </a:rPr>
              <a:t>الأساسي </a:t>
            </a:r>
            <a:r>
              <a:rPr lang="ar-DZ" sz="2800" dirty="0" smtClean="0">
                <a:latin typeface="Simplified Arabic" pitchFamily="18" charset="-78"/>
                <a:cs typeface="Simplified Arabic" pitchFamily="18" charset="-78"/>
              </a:rPr>
              <a:t>التي </a:t>
            </a:r>
            <a:r>
              <a:rPr lang="ar-DZ" sz="2800" dirty="0">
                <a:latin typeface="Simplified Arabic" pitchFamily="18" charset="-78"/>
                <a:cs typeface="Simplified Arabic" pitchFamily="18" charset="-78"/>
              </a:rPr>
              <a:t>تجرى </a:t>
            </a:r>
            <a:r>
              <a:rPr lang="ar-DZ" sz="2800" dirty="0" smtClean="0">
                <a:latin typeface="Simplified Arabic" pitchFamily="18" charset="-78"/>
                <a:cs typeface="Simplified Arabic" pitchFamily="18" charset="-78"/>
              </a:rPr>
              <a:t>عليها </a:t>
            </a:r>
            <a:r>
              <a:rPr lang="ar-DZ" sz="2800" dirty="0">
                <a:latin typeface="Simplified Arabic" pitchFamily="18" charset="-78"/>
                <a:cs typeface="Simplified Arabic" pitchFamily="18" charset="-78"/>
              </a:rPr>
              <a:t>الدراسة الإحصائية</a:t>
            </a:r>
            <a:r>
              <a:rPr lang="ar-DZ" sz="2800" b="1" dirty="0">
                <a:latin typeface="Simplified Arabic" pitchFamily="18" charset="-78"/>
                <a:cs typeface="Simplified Arabic" pitchFamily="18" charset="-78"/>
              </a:rPr>
              <a:t> </a:t>
            </a:r>
            <a:r>
              <a:rPr lang="ar-DZ" sz="2800" dirty="0">
                <a:latin typeface="Simplified Arabic" pitchFamily="18" charset="-78"/>
                <a:cs typeface="Simplified Arabic" pitchFamily="18" charset="-78"/>
              </a:rPr>
              <a:t>وهي تشكل المجتمع </a:t>
            </a:r>
            <a:r>
              <a:rPr lang="ar-DZ" sz="2800" dirty="0" smtClean="0">
                <a:latin typeface="Simplified Arabic" pitchFamily="18" charset="-78"/>
                <a:cs typeface="Simplified Arabic" pitchFamily="18" charset="-78"/>
              </a:rPr>
              <a:t>الإحصائي</a:t>
            </a:r>
          </a:p>
          <a:p>
            <a:pPr algn="just" rtl="1"/>
            <a:endParaRPr lang="ar-DZ" sz="2800" dirty="0" smtClean="0">
              <a:latin typeface="Simplified Arabic" pitchFamily="18" charset="-78"/>
              <a:cs typeface="Simplified Arabic" pitchFamily="18" charset="-78"/>
            </a:endParaRPr>
          </a:p>
          <a:p>
            <a:pPr marL="457200" indent="-457200" algn="just" rtl="1">
              <a:buFont typeface="Arial" pitchFamily="34" charset="0"/>
              <a:buChar char="•"/>
            </a:pPr>
            <a:r>
              <a:rPr lang="ar-DZ" sz="2800" b="1" dirty="0" smtClean="0">
                <a:latin typeface="Simplified Arabic" pitchFamily="18" charset="-78"/>
                <a:cs typeface="Simplified Arabic" pitchFamily="18" charset="-78"/>
              </a:rPr>
              <a:t>العينة الإحصائية: </a:t>
            </a:r>
            <a:r>
              <a:rPr lang="ar-DZ" sz="2800" dirty="0">
                <a:latin typeface="Simplified Arabic" pitchFamily="18" charset="-78"/>
                <a:cs typeface="Simplified Arabic" pitchFamily="18" charset="-78"/>
              </a:rPr>
              <a:t>هي مجموعة من </a:t>
            </a:r>
            <a:r>
              <a:rPr lang="ar-DZ" sz="2800" dirty="0" smtClean="0">
                <a:latin typeface="Simplified Arabic" pitchFamily="18" charset="-78"/>
                <a:cs typeface="Simplified Arabic" pitchFamily="18" charset="-78"/>
              </a:rPr>
              <a:t>الأفراد (المشاهدات) </a:t>
            </a:r>
            <a:r>
              <a:rPr lang="ar-DZ" sz="2800" dirty="0">
                <a:latin typeface="Simplified Arabic" pitchFamily="18" charset="-78"/>
                <a:cs typeface="Simplified Arabic" pitchFamily="18" charset="-78"/>
              </a:rPr>
              <a:t>تمثل المجتمع </a:t>
            </a:r>
            <a:r>
              <a:rPr lang="ar-DZ" sz="2800" dirty="0" smtClean="0">
                <a:latin typeface="Simplified Arabic" pitchFamily="18" charset="-78"/>
                <a:cs typeface="Simplified Arabic" pitchFamily="18" charset="-78"/>
              </a:rPr>
              <a:t>الإحصائي، </a:t>
            </a:r>
            <a:r>
              <a:rPr lang="ar-DZ" sz="2800" dirty="0">
                <a:latin typeface="Simplified Arabic" pitchFamily="18" charset="-78"/>
                <a:cs typeface="Simplified Arabic" pitchFamily="18" charset="-78"/>
              </a:rPr>
              <a:t>تم اختيارهم ليكونوا ضمن </a:t>
            </a:r>
            <a:r>
              <a:rPr lang="ar-DZ" sz="2800" dirty="0" smtClean="0">
                <a:latin typeface="Simplified Arabic" pitchFamily="18" charset="-78"/>
                <a:cs typeface="Simplified Arabic" pitchFamily="18" charset="-78"/>
              </a:rPr>
              <a:t>الدراسة. تختلف </a:t>
            </a:r>
            <a:r>
              <a:rPr lang="ar-DZ" sz="2800" dirty="0">
                <a:latin typeface="Simplified Arabic" pitchFamily="18" charset="-78"/>
                <a:cs typeface="Simplified Arabic" pitchFamily="18" charset="-78"/>
              </a:rPr>
              <a:t>أنواع </a:t>
            </a:r>
            <a:r>
              <a:rPr lang="ar-DZ" sz="2800" dirty="0" smtClean="0">
                <a:latin typeface="Simplified Arabic" pitchFamily="18" charset="-78"/>
                <a:cs typeface="Simplified Arabic" pitchFamily="18" charset="-78"/>
              </a:rPr>
              <a:t>العينات باختلاف </a:t>
            </a:r>
            <a:r>
              <a:rPr lang="ar-DZ" sz="2800" dirty="0">
                <a:latin typeface="Simplified Arabic" pitchFamily="18" charset="-78"/>
                <a:cs typeface="Simplified Arabic" pitchFamily="18" charset="-78"/>
              </a:rPr>
              <a:t>الطرق التي تتبع في اختيارها وتتمثل في:</a:t>
            </a:r>
            <a:endParaRPr lang="ar-DZ" sz="2800" dirty="0" smtClean="0">
              <a:latin typeface="Simplified Arabic" pitchFamily="18" charset="-78"/>
              <a:cs typeface="Simplified Arabic" pitchFamily="18" charset="-78"/>
            </a:endParaRPr>
          </a:p>
          <a:p>
            <a:pPr algn="just" rtl="1"/>
            <a:endParaRPr lang="ar-DZ" sz="28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313847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09600"/>
            <a:ext cx="7162800" cy="5262979"/>
          </a:xfrm>
          <a:prstGeom prst="rect">
            <a:avLst/>
          </a:prstGeom>
        </p:spPr>
        <p:txBody>
          <a:bodyPr wrap="square">
            <a:spAutoFit/>
          </a:bodyPr>
          <a:lstStyle/>
          <a:p>
            <a:pPr algn="just" rtl="1"/>
            <a:r>
              <a:rPr lang="ar-DZ" sz="2800" b="1" dirty="0" smtClean="0">
                <a:latin typeface="Simplified Arabic" pitchFamily="18" charset="-78"/>
                <a:cs typeface="Simplified Arabic" pitchFamily="18" charset="-78"/>
              </a:rPr>
              <a:t>1.  </a:t>
            </a:r>
            <a:r>
              <a:rPr lang="ar-DZ" sz="2800" b="1" dirty="0">
                <a:latin typeface="Simplified Arabic" pitchFamily="18" charset="-78"/>
                <a:cs typeface="Simplified Arabic" pitchFamily="18" charset="-78"/>
              </a:rPr>
              <a:t>العينة العشوائية: </a:t>
            </a:r>
            <a:r>
              <a:rPr lang="ar-DZ" sz="2800" dirty="0">
                <a:latin typeface="Simplified Arabic" pitchFamily="18" charset="-78"/>
                <a:cs typeface="Simplified Arabic" pitchFamily="18" charset="-78"/>
              </a:rPr>
              <a:t>هي عينة قائمة على الصدفة،</a:t>
            </a:r>
            <a:r>
              <a:rPr lang="ar-DZ" sz="2800" b="1" dirty="0">
                <a:latin typeface="Simplified Arabic" pitchFamily="18" charset="-78"/>
                <a:cs typeface="Simplified Arabic" pitchFamily="18" charset="-78"/>
              </a:rPr>
              <a:t> </a:t>
            </a:r>
            <a:r>
              <a:rPr lang="ar-DZ" sz="2800" dirty="0">
                <a:latin typeface="Simplified Arabic" pitchFamily="18" charset="-78"/>
                <a:cs typeface="Simplified Arabic" pitchFamily="18" charset="-78"/>
              </a:rPr>
              <a:t>يتم انتقاؤها بصفة عشوائية، بحيث يكون لكل فرد نفس احتمال الظهور، وهي عدة أنواع تختلف باختلاف الطرق المتبعة في اختيارها</a:t>
            </a:r>
            <a:r>
              <a:rPr lang="ar-DZ" sz="2800" dirty="0" smtClean="0">
                <a:latin typeface="Simplified Arabic" pitchFamily="18" charset="-78"/>
                <a:cs typeface="Simplified Arabic" pitchFamily="18" charset="-78"/>
              </a:rPr>
              <a:t>:</a:t>
            </a:r>
          </a:p>
          <a:p>
            <a:pPr algn="just" rtl="1"/>
            <a:endParaRPr lang="ar-DZ" sz="2800" dirty="0">
              <a:latin typeface="Simplified Arabic" pitchFamily="18" charset="-78"/>
              <a:cs typeface="Simplified Arabic" pitchFamily="18" charset="-78"/>
            </a:endParaRPr>
          </a:p>
          <a:p>
            <a:pPr marL="457200" indent="-457200" algn="just" rtl="1">
              <a:buFont typeface="Arial" pitchFamily="34" charset="0"/>
              <a:buChar char="•"/>
            </a:pPr>
            <a:r>
              <a:rPr lang="ar-DZ" sz="2800" b="1" dirty="0"/>
              <a:t>.</a:t>
            </a:r>
            <a:r>
              <a:rPr lang="ar-SA" sz="2800" b="1" dirty="0">
                <a:latin typeface="Simplified Arabic" pitchFamily="18" charset="-78"/>
                <a:cs typeface="Simplified Arabic" pitchFamily="18" charset="-78"/>
              </a:rPr>
              <a:t>العينة العشوائية البسيطة:</a:t>
            </a:r>
            <a:r>
              <a:rPr lang="ar-SA" sz="2800" dirty="0">
                <a:latin typeface="Simplified Arabic" pitchFamily="18" charset="-78"/>
                <a:cs typeface="Simplified Arabic" pitchFamily="18" charset="-78"/>
              </a:rPr>
              <a:t> هي مجموعة محصورة مختارة من المجتمع محل الدراسة، بحيث </a:t>
            </a:r>
            <a:r>
              <a:rPr lang="ar-DZ" sz="2800" dirty="0" smtClean="0">
                <a:latin typeface="Simplified Arabic" pitchFamily="18" charset="-78"/>
                <a:cs typeface="Simplified Arabic" pitchFamily="18" charset="-78"/>
              </a:rPr>
              <a:t>تكون</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لكافة عناصرها فرص متكافئة في أن تصبح جزءًا من العينة الممثلة للمجتمع؛ حيث يتاح لكافة عناصر المجتمع أن تصبح جزءًا من العينة، والسبب في هذا أن المجتمع متجانس (متناسق</a:t>
            </a:r>
            <a:r>
              <a:rPr lang="ar-DZ" sz="2800" dirty="0">
                <a:latin typeface="Simplified Arabic" pitchFamily="18" charset="-78"/>
                <a:cs typeface="Simplified Arabic" pitchFamily="18" charset="-78"/>
              </a:rPr>
              <a:t>)</a:t>
            </a:r>
            <a:r>
              <a:rPr lang="ar-SA" sz="2800" dirty="0">
                <a:latin typeface="Simplified Arabic" pitchFamily="18" charset="-78"/>
                <a:cs typeface="Simplified Arabic" pitchFamily="18" charset="-78"/>
              </a:rPr>
              <a:t>، فإذا ما تم اختيار جزءًا منه لتمثيله، فإن هذا الجزء سيضمن كافة خصائص المجتمع وسماته.</a:t>
            </a:r>
            <a:endParaRPr lang="ar-DZ" sz="28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141108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82908"/>
            <a:ext cx="7162800" cy="4832092"/>
          </a:xfrm>
          <a:prstGeom prst="rect">
            <a:avLst/>
          </a:prstGeom>
        </p:spPr>
        <p:txBody>
          <a:bodyPr wrap="square">
            <a:spAutoFit/>
          </a:bodyPr>
          <a:lstStyle/>
          <a:p>
            <a:pPr marL="457200" indent="-457200" algn="just" rtl="1">
              <a:buFont typeface="Arial" pitchFamily="34" charset="0"/>
              <a:buChar char="•"/>
            </a:pPr>
            <a:r>
              <a:rPr lang="ar-DZ" sz="2800" b="1" dirty="0"/>
              <a:t> </a:t>
            </a:r>
            <a:r>
              <a:rPr lang="ar-SA" sz="2800" b="1" dirty="0">
                <a:latin typeface="Simplified Arabic" pitchFamily="18" charset="-78"/>
                <a:cs typeface="Simplified Arabic" pitchFamily="18" charset="-78"/>
              </a:rPr>
              <a:t>العينة </a:t>
            </a:r>
            <a:r>
              <a:rPr lang="ar-DZ" sz="2800" b="1" dirty="0" smtClean="0">
                <a:latin typeface="Simplified Arabic" pitchFamily="18" charset="-78"/>
                <a:cs typeface="Simplified Arabic" pitchFamily="18" charset="-78"/>
              </a:rPr>
              <a:t>العشوائية </a:t>
            </a:r>
            <a:r>
              <a:rPr lang="ar-SA" sz="2800" b="1" dirty="0" smtClean="0">
                <a:latin typeface="Simplified Arabic" pitchFamily="18" charset="-78"/>
                <a:cs typeface="Simplified Arabic" pitchFamily="18" charset="-78"/>
              </a:rPr>
              <a:t>الطبقية</a:t>
            </a:r>
            <a:r>
              <a:rPr lang="ar-SA" sz="2800" b="1"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هي عبارة عن مجموعة من العينات العشوائية البسيطة تسحب من مجتمع </a:t>
            </a:r>
            <a:r>
              <a:rPr lang="ar-SA" sz="2800" dirty="0" smtClean="0">
                <a:latin typeface="Simplified Arabic" pitchFamily="18" charset="-78"/>
                <a:cs typeface="Simplified Arabic" pitchFamily="18" charset="-78"/>
              </a:rPr>
              <a:t>غير</a:t>
            </a:r>
            <a:r>
              <a:rPr lang="ar-DZ"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متجانس</a:t>
            </a:r>
            <a:r>
              <a:rPr lang="ar-SA" sz="2800" dirty="0">
                <a:latin typeface="Simplified Arabic" pitchFamily="18" charset="-78"/>
                <a:cs typeface="Simplified Arabic" pitchFamily="18" charset="-78"/>
              </a:rPr>
              <a:t>، حيث يتم سحب عينة عشوائية من كل طبقة من طبقات المجتمع وبحجم يتناسب مع حجم الطبقات في المجتمع</a:t>
            </a:r>
            <a:r>
              <a:rPr lang="ar-SA" sz="2800" dirty="0" smtClean="0">
                <a:latin typeface="Simplified Arabic" pitchFamily="18" charset="-78"/>
                <a:cs typeface="Simplified Arabic" pitchFamily="18" charset="-78"/>
              </a:rPr>
              <a:t>.</a:t>
            </a:r>
            <a:endParaRPr lang="ar-DZ" sz="2800" dirty="0" smtClean="0">
              <a:latin typeface="Simplified Arabic" pitchFamily="18" charset="-78"/>
              <a:cs typeface="Simplified Arabic" pitchFamily="18" charset="-78"/>
            </a:endParaRPr>
          </a:p>
          <a:p>
            <a:pPr algn="just" rtl="1"/>
            <a:endParaRPr lang="ar-DZ" sz="2800" dirty="0">
              <a:latin typeface="Simplified Arabic" pitchFamily="18" charset="-78"/>
              <a:cs typeface="Simplified Arabic" pitchFamily="18" charset="-78"/>
            </a:endParaRPr>
          </a:p>
          <a:p>
            <a:pPr marL="457200" indent="-457200" algn="just" rtl="1">
              <a:buFont typeface="Arial" pitchFamily="34" charset="0"/>
              <a:buChar char="•"/>
            </a:pPr>
            <a:r>
              <a:rPr lang="ar-SA" sz="2800" b="1" dirty="0">
                <a:latin typeface="Simplified Arabic" pitchFamily="18" charset="-78"/>
                <a:cs typeface="Simplified Arabic" pitchFamily="18" charset="-78"/>
              </a:rPr>
              <a:t>العينة </a:t>
            </a:r>
            <a:r>
              <a:rPr lang="ar-DZ" sz="2800" b="1" dirty="0" smtClean="0">
                <a:latin typeface="Simplified Arabic" pitchFamily="18" charset="-78"/>
                <a:cs typeface="Simplified Arabic" pitchFamily="18" charset="-78"/>
              </a:rPr>
              <a:t>العشوائية </a:t>
            </a:r>
            <a:r>
              <a:rPr lang="ar-SA" sz="2800" b="1" dirty="0" smtClean="0">
                <a:latin typeface="Simplified Arabic" pitchFamily="18" charset="-78"/>
                <a:cs typeface="Simplified Arabic" pitchFamily="18" charset="-78"/>
              </a:rPr>
              <a:t>المنتظمة</a:t>
            </a:r>
            <a:r>
              <a:rPr lang="ar-SA" sz="2800" dirty="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يطلق </a:t>
            </a:r>
            <a:r>
              <a:rPr lang="ar-SA" sz="2800" dirty="0">
                <a:latin typeface="Simplified Arabic" pitchFamily="18" charset="-78"/>
                <a:cs typeface="Simplified Arabic" pitchFamily="18" charset="-78"/>
              </a:rPr>
              <a:t>عليها الطريقة ذات الفترات المتساوية، يتم اختيار العينة باختيار الأفراد من مسافات متساوية في إطار المجتمع الأصلي. يتم اختيار الفرد الأول من العينة بشكل عشوائي، وبناءً على الفرد الأول وقيمة المسافة (</a:t>
            </a:r>
            <a:r>
              <a:rPr lang="fr-FR" sz="2800" dirty="0">
                <a:latin typeface="Simplified Arabic" pitchFamily="18" charset="-78"/>
                <a:cs typeface="Simplified Arabic" pitchFamily="18" charset="-78"/>
              </a:rPr>
              <a:t>N/n</a:t>
            </a:r>
            <a:r>
              <a:rPr lang="ar-SA" sz="2800" dirty="0">
                <a:latin typeface="Simplified Arabic" pitchFamily="18" charset="-78"/>
                <a:cs typeface="Simplified Arabic" pitchFamily="18" charset="-78"/>
              </a:rPr>
              <a:t>) تتحدد باقي أفراد </a:t>
            </a:r>
            <a:r>
              <a:rPr lang="ar-SA" sz="2800" dirty="0" smtClean="0">
                <a:latin typeface="Simplified Arabic" pitchFamily="18" charset="-78"/>
                <a:cs typeface="Simplified Arabic" pitchFamily="18" charset="-78"/>
              </a:rPr>
              <a:t>العينة</a:t>
            </a:r>
            <a:r>
              <a:rPr lang="ar-DZ" sz="2800" dirty="0" smtClean="0">
                <a:latin typeface="Simplified Arabic" pitchFamily="18" charset="-78"/>
                <a:cs typeface="Simplified Arabic" pitchFamily="18" charset="-78"/>
              </a:rPr>
              <a:t>.</a:t>
            </a:r>
          </a:p>
        </p:txBody>
      </p:sp>
    </p:spTree>
    <p:extLst>
      <p:ext uri="{BB962C8B-B14F-4D97-AF65-F5344CB8AC3E}">
        <p14:creationId xmlns:p14="http://schemas.microsoft.com/office/powerpoint/2010/main" val="489067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3115</TotalTime>
  <Words>944</Words>
  <Application>Microsoft Office PowerPoint</Application>
  <PresentationFormat>Affichage à l'écran (4:3)</PresentationFormat>
  <Paragraphs>96</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Windows User</dc:creator>
  <cp:lastModifiedBy>Windows User</cp:lastModifiedBy>
  <cp:revision>106</cp:revision>
  <dcterms:created xsi:type="dcterms:W3CDTF">2023-10-05T08:48:30Z</dcterms:created>
  <dcterms:modified xsi:type="dcterms:W3CDTF">2023-10-15T07:00:55Z</dcterms:modified>
</cp:coreProperties>
</file>