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B100-0EEE-4437-BAF8-E49596B7F1B1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6C53-945F-44E4-B35A-19170268A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47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B100-0EEE-4437-BAF8-E49596B7F1B1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6C53-945F-44E4-B35A-19170268A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14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B100-0EEE-4437-BAF8-E49596B7F1B1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6C53-945F-44E4-B35A-19170268A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25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B100-0EEE-4437-BAF8-E49596B7F1B1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6C53-945F-44E4-B35A-19170268A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17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B100-0EEE-4437-BAF8-E49596B7F1B1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6C53-945F-44E4-B35A-19170268A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70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B100-0EEE-4437-BAF8-E49596B7F1B1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6C53-945F-44E4-B35A-19170268A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06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B100-0EEE-4437-BAF8-E49596B7F1B1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6C53-945F-44E4-B35A-19170268A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14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B100-0EEE-4437-BAF8-E49596B7F1B1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6C53-945F-44E4-B35A-19170268A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59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B100-0EEE-4437-BAF8-E49596B7F1B1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6C53-945F-44E4-B35A-19170268A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31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B100-0EEE-4437-BAF8-E49596B7F1B1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6C53-945F-44E4-B35A-19170268A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8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CB100-0EEE-4437-BAF8-E49596B7F1B1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6C53-945F-44E4-B35A-19170268A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96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CB100-0EEE-4437-BAF8-E49596B7F1B1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76C53-945F-44E4-B35A-19170268AF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33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s://fr.wikipedia.org/wiki/Jacques_Hadamard" TargetMode="External"/><Relationship Id="rId7" Type="http://schemas.openxmlformats.org/officeDocument/2006/relationships/image" Target="../media/image14.png"/><Relationship Id="rId2" Type="http://schemas.openxmlformats.org/officeDocument/2006/relationships/hyperlink" Target="https://fr.wikipedia.org/wiki/Matrice_carr%C3%A9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s://fr.wikipedia.org/wiki/James_Joseph_Sylvester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Matrice_de_Hadamar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1070" y="1268760"/>
            <a:ext cx="7979827" cy="1398017"/>
          </a:xfrm>
        </p:spPr>
        <p:txBody>
          <a:bodyPr>
            <a:normAutofit fontScale="90000"/>
          </a:bodyPr>
          <a:lstStyle/>
          <a:p>
            <a:pPr lvl="1" rtl="0">
              <a:lnSpc>
                <a:spcPct val="150000"/>
              </a:lnSpc>
            </a:pPr>
            <a:r>
              <a:rPr lang="fr-FR" sz="1600" dirty="0">
                <a:solidFill>
                  <a:srgbClr val="0070C0"/>
                </a:solidFill>
              </a:rPr>
              <a:t/>
            </a:r>
            <a:br>
              <a:rPr lang="fr-FR" sz="1600" dirty="0">
                <a:solidFill>
                  <a:srgbClr val="0070C0"/>
                </a:solidFill>
              </a:rPr>
            </a:br>
            <a:r>
              <a:rPr lang="en-US" b="1" i="1" dirty="0">
                <a:solidFill>
                  <a:srgbClr val="0070C0"/>
                </a:solidFill>
              </a:rPr>
              <a:t> </a:t>
            </a:r>
            <a:r>
              <a:rPr lang="en-US" sz="1600" b="1" i="1" dirty="0">
                <a:solidFill>
                  <a:srgbClr val="0070C0"/>
                </a:solidFill>
              </a:rPr>
              <a:t>1</a:t>
            </a:r>
            <a:r>
              <a:rPr lang="en-US" sz="1600" b="1" i="1" dirty="0" smtClean="0">
                <a:solidFill>
                  <a:srgbClr val="0070C0"/>
                </a:solidFill>
              </a:rPr>
              <a:t>-Définition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d'une</a:t>
            </a:r>
            <a:r>
              <a:rPr lang="en-US" sz="1600" b="1" i="1" dirty="0" smtClean="0">
                <a:solidFill>
                  <a:srgbClr val="0070C0"/>
                </a:solidFill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matrice</a:t>
            </a:r>
            <a:r>
              <a:rPr lang="en-US" sz="1600" b="1" i="1" dirty="0" smtClean="0">
                <a:solidFill>
                  <a:srgbClr val="0070C0"/>
                </a:solidFill>
              </a:rPr>
              <a:t> </a:t>
            </a:r>
            <a:r>
              <a:rPr lang="fr-FR" i="1" dirty="0">
                <a:solidFill>
                  <a:srgbClr val="0070C0"/>
                </a:solidFill>
              </a:rPr>
              <a:t/>
            </a:r>
            <a:br>
              <a:rPr lang="fr-FR" i="1" dirty="0">
                <a:solidFill>
                  <a:srgbClr val="0070C0"/>
                </a:solidFill>
              </a:rPr>
            </a:b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Une matrice </a:t>
            </a:r>
            <a:r>
              <a:rPr lang="fr-FR" sz="16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1600" dirty="0" err="1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fr-FR" sz="1600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est un tableau de nombres à m lignes et n colonnes. Les nombres qui composent la matrice sont appelés les éléments de la matrice (ou aussi les coefficients). Une matrice à </a:t>
            </a:r>
            <a:r>
              <a:rPr lang="fr-FR" sz="1600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lignes et </a:t>
            </a:r>
            <a:r>
              <a:rPr lang="fr-FR" sz="16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colonnes est dite matrice d’ordre (</a:t>
            </a:r>
            <a:r>
              <a:rPr lang="fr-FR" sz="1600" i="1" dirty="0">
                <a:latin typeface="Times New Roman" pitchFamily="18" charset="0"/>
                <a:cs typeface="Times New Roman" pitchFamily="18" charset="0"/>
              </a:rPr>
              <a:t>m, n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) ou de dimension </a:t>
            </a:r>
            <a:r>
              <a:rPr lang="fr-FR" sz="1600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fr-FR" sz="16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. L’ensemble des matrices à </a:t>
            </a:r>
            <a:r>
              <a:rPr lang="fr-FR" sz="1600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lignes et </a:t>
            </a:r>
            <a:r>
              <a:rPr lang="fr-FR" sz="16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colonnes à coefficients réels se note </a:t>
            </a:r>
            <a:r>
              <a:rPr lang="fr-FR" sz="1600" i="1" dirty="0" err="1">
                <a:latin typeface="Times New Roman" pitchFamily="18" charset="0"/>
                <a:cs typeface="Times New Roman" pitchFamily="18" charset="0"/>
              </a:rPr>
              <a:t>Mm,n</a:t>
            </a:r>
            <a:r>
              <a:rPr lang="fr-FR" sz="1600" dirty="0">
                <a:latin typeface="Times New Roman" pitchFamily="18" charset="0"/>
                <a:cs typeface="Times New Roman" pitchFamily="18" charset="0"/>
              </a:rPr>
              <a:t>(R).</a:t>
            </a:r>
            <a:br>
              <a:rPr lang="fr-FR" sz="1600" dirty="0">
                <a:latin typeface="Times New Roman" pitchFamily="18" charset="0"/>
                <a:cs typeface="Times New Roman" pitchFamily="18" charset="0"/>
              </a:rPr>
            </a:b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914702" y="421401"/>
            <a:ext cx="5152564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Chapitre  III/Matrice d’Hadamard</a:t>
            </a:r>
            <a:endParaRPr lang="fr-FR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67102" y="32933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9" name="Text Box 973"/>
          <p:cNvSpPr txBox="1">
            <a:spLocks noChangeArrowheads="1"/>
          </p:cNvSpPr>
          <p:nvPr/>
        </p:nvSpPr>
        <p:spPr bwMode="auto">
          <a:xfrm>
            <a:off x="5988050" y="7653338"/>
            <a:ext cx="65088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lnSpc>
                <a:spcPts val="1130"/>
              </a:lnSpc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0</a:t>
            </a:r>
            <a:endParaRPr lang="fr-FR" sz="1100">
              <a:effectLst/>
              <a:latin typeface="Times New Roman"/>
              <a:ea typeface="Times New Roman"/>
            </a:endParaRPr>
          </a:p>
        </p:txBody>
      </p:sp>
      <p:sp>
        <p:nvSpPr>
          <p:cNvPr id="10" name="Text Box 972"/>
          <p:cNvSpPr txBox="1">
            <a:spLocks noChangeArrowheads="1"/>
          </p:cNvSpPr>
          <p:nvPr/>
        </p:nvSpPr>
        <p:spPr bwMode="auto">
          <a:xfrm>
            <a:off x="5251450" y="7653338"/>
            <a:ext cx="66675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lnSpc>
                <a:spcPts val="1130"/>
              </a:lnSpc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3</a:t>
            </a:r>
            <a:endParaRPr lang="fr-FR" sz="1100">
              <a:effectLst/>
              <a:latin typeface="Times New Roman"/>
              <a:ea typeface="Times New Roman"/>
            </a:endParaRPr>
          </a:p>
        </p:txBody>
      </p:sp>
      <p:sp>
        <p:nvSpPr>
          <p:cNvPr id="11" name="Text Box 971"/>
          <p:cNvSpPr txBox="1">
            <a:spLocks noChangeArrowheads="1"/>
          </p:cNvSpPr>
          <p:nvPr/>
        </p:nvSpPr>
        <p:spPr bwMode="auto">
          <a:xfrm>
            <a:off x="5481638" y="7653338"/>
            <a:ext cx="65087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lnSpc>
                <a:spcPts val="1130"/>
              </a:lnSpc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2</a:t>
            </a:r>
            <a:endParaRPr lang="fr-FR" sz="1100"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 Box 970"/>
          <p:cNvSpPr txBox="1">
            <a:spLocks noChangeArrowheads="1"/>
          </p:cNvSpPr>
          <p:nvPr/>
        </p:nvSpPr>
        <p:spPr bwMode="auto">
          <a:xfrm>
            <a:off x="5710238" y="7653338"/>
            <a:ext cx="65087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>
              <a:lnSpc>
                <a:spcPts val="1130"/>
              </a:lnSpc>
              <a:spcAft>
                <a:spcPts val="0"/>
              </a:spcAft>
            </a:pPr>
            <a:r>
              <a:rPr lang="en-US" sz="1000">
                <a:effectLst/>
                <a:latin typeface="Times New Roman"/>
                <a:ea typeface="Times New Roman"/>
              </a:rPr>
              <a:t>6</a:t>
            </a:r>
            <a:endParaRPr lang="fr-FR" sz="1100">
              <a:effectLst/>
              <a:latin typeface="Times New Roman"/>
              <a:ea typeface="Times New Roman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78046" y="3935210"/>
            <a:ext cx="5507445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2-Cas </a:t>
            </a:r>
            <a:r>
              <a:rPr lang="fr-FR" sz="1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particuliers </a:t>
            </a:r>
          </a:p>
          <a:p>
            <a:r>
              <a:rPr lang="fr-FR" b="1" dirty="0"/>
              <a:t> </a:t>
            </a:r>
            <a:r>
              <a:rPr lang="fr-FR" b="1" dirty="0" smtClean="0"/>
              <a:t>*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Une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matrice A dont tous les éléments sont nuls est appelée matrice nulle </a:t>
            </a:r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*Une matrice ne contenant qu’une ligne (matrice 1 × </a:t>
            </a:r>
            <a:r>
              <a:rPr lang="fr-FR" sz="1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) est appelée matrice-ligne, ou encore vecteur ligne.</a:t>
            </a:r>
          </a:p>
          <a:p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*Une matrice ne contenant qu’une colonne (matrice </a:t>
            </a:r>
            <a:r>
              <a:rPr lang="fr-FR" sz="1400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× 1) est appelée matrice-colonne, ou encore vecteur-colonne.</a:t>
            </a:r>
          </a:p>
          <a:p>
            <a:endParaRPr lang="fr-FR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/>
              <a:t> 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692" y="2553868"/>
            <a:ext cx="1678287" cy="114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61329" y="3698787"/>
            <a:ext cx="3300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A est une matrice de 3 lignes et 4 colonnes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63" y="3649390"/>
            <a:ext cx="3943350" cy="441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492" y="3913894"/>
            <a:ext cx="2022015" cy="99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Connecteur droit avec flèche 19"/>
          <p:cNvCxnSpPr/>
          <p:nvPr/>
        </p:nvCxnSpPr>
        <p:spPr>
          <a:xfrm>
            <a:off x="5809738" y="4413403"/>
            <a:ext cx="4217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599705" y="821511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I-Rappels et définitions</a:t>
            </a:r>
            <a:r>
              <a:rPr lang="fr-FR" sz="800" dirty="0" smtClean="0">
                <a:solidFill>
                  <a:srgbClr val="0070C0"/>
                </a:solidFill>
              </a:rPr>
              <a:t/>
            </a:r>
            <a:br>
              <a:rPr lang="fr-FR" sz="800" dirty="0" smtClean="0">
                <a:solidFill>
                  <a:srgbClr val="0070C0"/>
                </a:solidFill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36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rtl="0">
              <a:lnSpc>
                <a:spcPct val="150000"/>
              </a:lnSpc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3-Matrice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carrée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1400" dirty="0">
                <a:latin typeface="Times New Roman" pitchFamily="18" charset="0"/>
                <a:cs typeface="Times New Roman" pitchFamily="18" charset="0"/>
              </a:rPr>
            </a:b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	Une matrice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ayant le même nombre de lignes et de colonnes (matrice </a:t>
            </a:r>
            <a:r>
              <a:rPr lang="fr-FR" sz="14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1400" dirty="0" err="1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fr-FR" sz="14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) est appelée matrice carrée. L’ensemble des matrices carrées d’ordre </a:t>
            </a:r>
            <a:r>
              <a:rPr lang="fr-FR" sz="1400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à coefficients réels se note </a:t>
            </a:r>
            <a:r>
              <a:rPr lang="fr-FR" sz="1400" i="1" dirty="0" err="1">
                <a:latin typeface="Times New Roman" pitchFamily="18" charset="0"/>
                <a:cs typeface="Times New Roman" pitchFamily="18" charset="0"/>
              </a:rPr>
              <a:t>Mm,m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(R) ou plus simplement </a:t>
            </a:r>
            <a:r>
              <a:rPr lang="fr-FR" sz="1400" i="1" dirty="0">
                <a:latin typeface="Times New Roman" pitchFamily="18" charset="0"/>
                <a:cs typeface="Times New Roman" pitchFamily="18" charset="0"/>
              </a:rPr>
              <a:t>Mm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(R). Dans une matrice carrée, la diagonale est constituée des éléments situés sur la diagonale de la matrice.</a:t>
            </a:r>
            <a:br>
              <a:rPr lang="fr-FR" sz="1400" dirty="0">
                <a:latin typeface="Times New Roman" pitchFamily="18" charset="0"/>
                <a:cs typeface="Times New Roman" pitchFamily="18" charset="0"/>
              </a:rPr>
            </a:b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2818656" cy="375425"/>
          </a:xfrm>
        </p:spPr>
        <p:txBody>
          <a:bodyPr/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diagonale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d’une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matrice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28534"/>
            <a:ext cx="2232248" cy="1252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4423" y="2004082"/>
            <a:ext cx="46805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	La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diagonale de </a:t>
            </a:r>
            <a:r>
              <a:rPr lang="fr-FR" sz="14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est la suite des éléments dans la direction des flèches (3, 8, 6)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9" y="3083393"/>
            <a:ext cx="59766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	Une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matrice carrée dont tous les éléments en dehors de la diagonale sont nuls (certains éléments de la diagonale peuvent aussi être nuls) est appelée 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matrice diagonale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7504" y="2726947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4-Matrice </a:t>
            </a:r>
            <a:r>
              <a:rPr lang="en-US" sz="1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diagonale</a:t>
            </a:r>
            <a:endParaRPr lang="fr-FR" sz="1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3" y="2992706"/>
            <a:ext cx="1512168" cy="94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78762" y="4509120"/>
            <a:ext cx="56715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	On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appelle matrice identité d’ordre n, la matrice carrée dont les éléments de la diagonale sont égaux à 1 et tous les autres sont égaux à 0. on la note </a:t>
            </a:r>
            <a:r>
              <a:rPr lang="fr-FR" sz="1400" i="1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42465" y="4134080"/>
            <a:ext cx="23402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5-Matrice </a:t>
            </a:r>
            <a:r>
              <a:rPr lang="en-US" sz="1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identité</a:t>
            </a:r>
            <a:endParaRPr lang="fr-FR" sz="1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340754"/>
            <a:ext cx="1589442" cy="85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5417012" y="5056452"/>
            <a:ext cx="2835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i="1" dirty="0" smtClean="0"/>
              <a:t>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est une matrice identité d’ordre 3</a:t>
            </a:r>
          </a:p>
          <a:p>
            <a:pPr>
              <a:lnSpc>
                <a:spcPct val="150000"/>
              </a:lnSpc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est une matrice 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988" y="5195079"/>
            <a:ext cx="209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9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4608512" cy="1044174"/>
          </a:xfrm>
        </p:spPr>
        <p:txBody>
          <a:bodyPr>
            <a:normAutofit fontScale="90000"/>
          </a:bodyPr>
          <a:lstStyle/>
          <a:p>
            <a:pPr lvl="1" rtl="0">
              <a:lnSpc>
                <a:spcPct val="150000"/>
              </a:lnSpc>
            </a:pPr>
            <a:r>
              <a:rPr lang="fr-FR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1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Soit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M une matrice </a:t>
            </a:r>
            <a:r>
              <a:rPr lang="fr-FR" sz="14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1400" dirty="0" err="1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fr-FR" sz="1400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. La transposée de la matrice M est la matrice </a:t>
            </a:r>
            <a:r>
              <a:rPr lang="fr-FR" sz="1400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1400" dirty="0" err="1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fr-FR" sz="14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notée </a:t>
            </a:r>
            <a:r>
              <a:rPr lang="fr-FR" sz="1400" i="1" dirty="0">
                <a:latin typeface="Times New Roman" pitchFamily="18" charset="0"/>
                <a:cs typeface="Times New Roman" pitchFamily="18" charset="0"/>
              </a:rPr>
              <a:t>MT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dont les lignes sont les colonnes de M et les colonnes sont les lignes de M.</a:t>
            </a:r>
            <a:br>
              <a:rPr lang="fr-FR" sz="1400" dirty="0">
                <a:latin typeface="Times New Roman" pitchFamily="18" charset="0"/>
                <a:cs typeface="Times New Roman" pitchFamily="18" charset="0"/>
              </a:rPr>
            </a:b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560" y="841501"/>
            <a:ext cx="1800200" cy="79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771155"/>
            <a:ext cx="1656184" cy="860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9552" y="2172925"/>
            <a:ext cx="4572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système d'équations suivant peut être réécrit sous la forme matricielle: </a:t>
            </a:r>
            <a:r>
              <a:rPr lang="fr-FR" sz="1300" b="1" dirty="0">
                <a:latin typeface="Times New Roman" pitchFamily="18" charset="0"/>
                <a:cs typeface="Times New Roman" pitchFamily="18" charset="0"/>
              </a:rPr>
              <a:t>X . B = Y</a:t>
            </a:r>
            <a:endParaRPr lang="fr-FR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/>
              <a:t> 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386541" y="1916832"/>
            <a:ext cx="1890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7-Produit de matrices </a:t>
            </a:r>
            <a:endParaRPr lang="fr-FR" sz="1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9552" y="533725"/>
            <a:ext cx="2361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6-Transposée d’une matrice </a:t>
            </a:r>
            <a:endParaRPr lang="fr-FR" sz="1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51683"/>
            <a:ext cx="1361493" cy="6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653" y="2835240"/>
            <a:ext cx="2885107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avec flèche 10"/>
          <p:cNvCxnSpPr/>
          <p:nvPr/>
        </p:nvCxnSpPr>
        <p:spPr>
          <a:xfrm flipV="1">
            <a:off x="3030138" y="3426096"/>
            <a:ext cx="159248" cy="229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4006941" y="3498369"/>
            <a:ext cx="209761" cy="2035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5056333" y="3444083"/>
            <a:ext cx="136399" cy="235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638507" y="3708290"/>
            <a:ext cx="11421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Vecteur 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B	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90811" y="3737372"/>
            <a:ext cx="9380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Matrice X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24584" y="3679588"/>
            <a:ext cx="7998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Vecteur Y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1183" y="4077072"/>
            <a:ext cx="687676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Avec </a:t>
            </a: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13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300" b="1" dirty="0">
                <a:latin typeface="Times New Roman" pitchFamily="18" charset="0"/>
                <a:cs typeface="Times New Roman" pitchFamily="18" charset="0"/>
              </a:rPr>
              <a:t>Vecteur Y: 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Matrice formée d'une seule colonne</a:t>
            </a:r>
          </a:p>
          <a:p>
            <a:pPr>
              <a:lnSpc>
                <a:spcPct val="150000"/>
              </a:lnSpc>
            </a:pPr>
            <a:r>
              <a:rPr lang="fr-FR" sz="1300" b="1" dirty="0">
                <a:latin typeface="Times New Roman" pitchFamily="18" charset="0"/>
                <a:cs typeface="Times New Roman" pitchFamily="18" charset="0"/>
              </a:rPr>
              <a:t>Vecteur B: 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Matrice formée d'une seule colonne</a:t>
            </a:r>
          </a:p>
          <a:p>
            <a:pPr>
              <a:lnSpc>
                <a:spcPct val="150000"/>
              </a:lnSpc>
            </a:pPr>
            <a:r>
              <a:rPr lang="fr-FR" sz="1300" b="1" dirty="0">
                <a:latin typeface="Times New Roman" pitchFamily="18" charset="0"/>
                <a:cs typeface="Times New Roman" pitchFamily="18" charset="0"/>
              </a:rPr>
              <a:t>Matrice X: 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1300" dirty="0" err="1">
                <a:latin typeface="Times New Roman" pitchFamily="18" charset="0"/>
                <a:cs typeface="Times New Roman" pitchFamily="18" charset="0"/>
              </a:rPr>
              <a:t>xij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] où </a:t>
            </a:r>
            <a:r>
              <a:rPr lang="fr-FR" sz="1300" dirty="0" err="1">
                <a:latin typeface="Times New Roman" pitchFamily="18" charset="0"/>
                <a:cs typeface="Times New Roman" pitchFamily="18" charset="0"/>
              </a:rPr>
              <a:t>xij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 est l'élément courant avec i: indice de la ligne et j indice de la colonne</a:t>
            </a:r>
          </a:p>
        </p:txBody>
      </p:sp>
    </p:spTree>
    <p:extLst>
      <p:ext uri="{BB962C8B-B14F-4D97-AF65-F5344CB8AC3E}">
        <p14:creationId xmlns:p14="http://schemas.microsoft.com/office/powerpoint/2010/main" val="301503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2664296" cy="50405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sz="16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II-Matrices d’</a:t>
            </a:r>
            <a:r>
              <a:rPr lang="fr-FR" sz="16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16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adamard</a:t>
            </a:r>
            <a:endParaRPr lang="fr-FR" sz="16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836712"/>
            <a:ext cx="1417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1-Introduction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1210261"/>
            <a:ext cx="8496944" cy="1072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	</a:t>
            </a:r>
            <a:r>
              <a:rPr lang="fr-FR" sz="1300" dirty="0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1300" b="1" dirty="0">
                <a:latin typeface="Times New Roman" pitchFamily="18" charset="0"/>
                <a:cs typeface="Times New Roman" pitchFamily="18" charset="0"/>
              </a:rPr>
              <a:t>matrice de Hadamard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 est une </a:t>
            </a:r>
            <a:r>
              <a:rPr lang="fr-FR" sz="1300" dirty="0">
                <a:latin typeface="Times New Roman" pitchFamily="18" charset="0"/>
                <a:cs typeface="Times New Roman" pitchFamily="18" charset="0"/>
                <a:hlinkClick r:id="rId2" tooltip="Matrice carrée"/>
              </a:rPr>
              <a:t>matrice carrée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 dont les coefficients sont tous 1 ou –1 et dont les lignes sont toutes orthogonales entre elles. Le nom retenu pour ces matrices rend hommage au mathématicien français </a:t>
            </a:r>
            <a:r>
              <a:rPr lang="fr-FR" sz="1300" dirty="0">
                <a:latin typeface="Times New Roman" pitchFamily="18" charset="0"/>
                <a:cs typeface="Times New Roman" pitchFamily="18" charset="0"/>
                <a:hlinkClick r:id="rId3" tooltip="Jacques Hadamard"/>
              </a:rPr>
              <a:t>Jacques Hadamard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, même si les premiers exemples systématiques sont dus à </a:t>
            </a:r>
            <a:r>
              <a:rPr lang="fr-FR" sz="1300" dirty="0">
                <a:latin typeface="Times New Roman" pitchFamily="18" charset="0"/>
                <a:cs typeface="Times New Roman" pitchFamily="18" charset="0"/>
                <a:hlinkClick r:id="rId4" tooltip="James Joseph Sylvester"/>
              </a:rPr>
              <a:t>James Joseph Sylvester</a:t>
            </a:r>
            <a:r>
              <a:rPr lang="fr-FR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5535" y="2299848"/>
            <a:ext cx="3371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1-Construction d’une matrice d’Hadamard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49846" y="2594386"/>
            <a:ext cx="8110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	Les 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matrices d’Hadamard sont ainsi nommées suite aux travaux de Jacques Hadamard. En 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effet, en 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1893, Hadamard a montré que n’importe quelle 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matrice. Hadamard 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a montré que n’importe quelle matrice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H= (</a:t>
            </a:r>
            <a:r>
              <a:rPr lang="fr-FR" sz="12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1200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de taille 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              telle que                      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a un déterminant qui vaut au 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plus n</a:t>
            </a:r>
            <a:r>
              <a:rPr lang="fr-FR" sz="1200" baseline="30000" dirty="0" smtClean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, avec égalité seulement si</a:t>
            </a:r>
            <a:r>
              <a:rPr lang="fr-FR" sz="1200" baseline="300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98" y="3257550"/>
            <a:ext cx="4000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53" y="3257550"/>
            <a:ext cx="7620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7038539" y="3189386"/>
            <a:ext cx="7967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H H</a:t>
            </a:r>
            <a:r>
              <a:rPr lang="fr-FR" sz="1200" baseline="30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1200" dirty="0" err="1">
                <a:latin typeface="Times New Roman" pitchFamily="18" charset="0"/>
                <a:cs typeface="Times New Roman" pitchFamily="18" charset="0"/>
              </a:rPr>
              <a:t>nI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2710" y="3613667"/>
            <a:ext cx="7704857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	Intéressons-nous 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maintenant à la construction d’une telle matrice. Peut-on en faire de tout ordre 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? Comment 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conserver la propriété exprimée ci-dessus 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? Pour 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construire des matrices d’Hadamard 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d’ordre 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400" b="1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on a la méthode de construction par 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récurrence suivante : On pose </a:t>
            </a:r>
            <a:r>
              <a:rPr lang="fr-FR" sz="12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1200" b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matrice de 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taille 1𝗑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avec donc comme seule composante 1, et </a:t>
            </a:r>
            <a:r>
              <a:rPr lang="fr-FR" sz="12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12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matrice</a:t>
            </a:r>
          </a:p>
          <a:p>
            <a:endParaRPr lang="fr-FR" sz="1200" dirty="0">
              <a:latin typeface="Times New Roman" pitchFamily="18" charset="0"/>
              <a:cs typeface="Times New Roman" pitchFamily="18" charset="0"/>
            </a:endParaRPr>
          </a:p>
          <a:p>
            <a:endParaRPr lang="fr-FR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Et d’autres matrices H</a:t>
            </a:r>
            <a:r>
              <a:rPr lang="fr-FR" sz="1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fr-FR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698" y="4509120"/>
            <a:ext cx="138112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53" y="5301208"/>
            <a:ext cx="5319450" cy="73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63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4032448" cy="432048"/>
          </a:xfrm>
        </p:spPr>
        <p:txBody>
          <a:bodyPr>
            <a:normAutofit/>
          </a:bodyPr>
          <a:lstStyle/>
          <a:p>
            <a:r>
              <a:rPr lang="fr-FR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III-Matrices d’Hadamard et plans d’expériences </a:t>
            </a:r>
            <a:endParaRPr lang="fr-FR" sz="1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764704"/>
            <a:ext cx="8686800" cy="17567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	Les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1400" u="sng" dirty="0">
                <a:latin typeface="Times New Roman" pitchFamily="18" charset="0"/>
                <a:cs typeface="Times New Roman" pitchFamily="18" charset="0"/>
                <a:hlinkClick r:id="rId2"/>
              </a:rPr>
              <a:t>matrices </a:t>
            </a:r>
            <a:r>
              <a:rPr lang="fr-FR" sz="1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d’ Hadamard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 sont des matrices optimales pour les plans d'expériences sans interactions. Voici les plans pour 2, 3, 4 et 7 facteurs. Ce type de plan permet d'avoir une première évaluation des influences des facteurs sur la réponse expérimentale avec très peu d'essais à réaliser même pour un nombre de facteurs significatif. Il est souvent utilisé en première approche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270206"/>
              </p:ext>
            </p:extLst>
          </p:nvPr>
        </p:nvGraphicFramePr>
        <p:xfrm>
          <a:off x="395537" y="2420888"/>
          <a:ext cx="1224135" cy="133997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08045"/>
                <a:gridCol w="408045"/>
                <a:gridCol w="408045"/>
              </a:tblGrid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 dirty="0">
                          <a:effectLst/>
                        </a:rPr>
                        <a:t>N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X1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X2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 dirty="0">
                          <a:effectLst/>
                        </a:rPr>
                        <a:t>-1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 dirty="0">
                          <a:effectLst/>
                        </a:rPr>
                        <a:t>-1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92561"/>
              </p:ext>
            </p:extLst>
          </p:nvPr>
        </p:nvGraphicFramePr>
        <p:xfrm>
          <a:off x="2051720" y="2276872"/>
          <a:ext cx="1368152" cy="143378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42038"/>
                <a:gridCol w="378042"/>
                <a:gridCol w="306034"/>
                <a:gridCol w="342038"/>
              </a:tblGrid>
              <a:tr h="453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 dirty="0">
                          <a:effectLst/>
                        </a:rPr>
                        <a:t>N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X1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X2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X3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1567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 dirty="0">
                          <a:effectLst/>
                        </a:rPr>
                        <a:t>+1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1567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1567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1567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 dirty="0">
                          <a:effectLst/>
                        </a:rPr>
                        <a:t>-1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096937"/>
              </p:ext>
            </p:extLst>
          </p:nvPr>
        </p:nvGraphicFramePr>
        <p:xfrm>
          <a:off x="3635896" y="2132856"/>
          <a:ext cx="2314600" cy="3600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2920"/>
                <a:gridCol w="462920"/>
                <a:gridCol w="462920"/>
                <a:gridCol w="462920"/>
                <a:gridCol w="462920"/>
              </a:tblGrid>
              <a:tr h="400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N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X1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X2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X3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X4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400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400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400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400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400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400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6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400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7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400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8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 dirty="0">
                          <a:effectLst/>
                        </a:rPr>
                        <a:t>-1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136243"/>
              </p:ext>
            </p:extLst>
          </p:nvPr>
        </p:nvGraphicFramePr>
        <p:xfrm>
          <a:off x="6300192" y="2276872"/>
          <a:ext cx="2016224" cy="367703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52028"/>
                <a:gridCol w="252028"/>
                <a:gridCol w="252028"/>
                <a:gridCol w="252028"/>
                <a:gridCol w="252028"/>
                <a:gridCol w="252028"/>
                <a:gridCol w="252028"/>
                <a:gridCol w="25202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 dirty="0">
                          <a:effectLst/>
                        </a:rPr>
                        <a:t>N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 dirty="0">
                          <a:effectLst/>
                        </a:rPr>
                        <a:t>X1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X2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X3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X4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X5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X6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X7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 dirty="0">
                          <a:effectLst/>
                        </a:rPr>
                        <a:t>3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 dirty="0">
                          <a:effectLst/>
                        </a:rPr>
                        <a:t>-1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 dirty="0">
                          <a:effectLst/>
                        </a:rPr>
                        <a:t>-1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6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7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+1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8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>
                          <a:effectLst/>
                        </a:rPr>
                        <a:t>-1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050" dirty="0">
                          <a:effectLst/>
                        </a:rPr>
                        <a:t>-1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960" marR="60960" marT="30480" marB="30480" anchor="ctr"/>
                </a:tc>
              </a:tr>
            </a:tbl>
          </a:graphicData>
        </a:graphic>
      </p:graphicFrame>
      <p:cxnSp>
        <p:nvCxnSpPr>
          <p:cNvPr id="10" name="Connecteur droit avec flèche 9"/>
          <p:cNvCxnSpPr/>
          <p:nvPr/>
        </p:nvCxnSpPr>
        <p:spPr>
          <a:xfrm flipV="1">
            <a:off x="618853" y="3841787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2339752" y="3809603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4373978" y="5825367"/>
            <a:ext cx="108012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7160350" y="6027344"/>
            <a:ext cx="108012" cy="180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5041" y="4220924"/>
            <a:ext cx="1018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facteurs      et 4essaies 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830468" y="4193651"/>
            <a:ext cx="1018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3 facteurs      et 4essaies 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525270" y="6073551"/>
            <a:ext cx="1805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4 facteurs et 8essaies 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516216" y="6207365"/>
            <a:ext cx="1805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7 facteurs  et 8essaies 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275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405</Words>
  <Application>Microsoft Office PowerPoint</Application>
  <PresentationFormat>Affichage à l'écran (4:3)</PresentationFormat>
  <Paragraphs>207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  1-Définition d'une matrice  Une matrice m×n est un tableau de nombres à m lignes et n colonnes. Les nombres qui composent la matrice sont appelés les éléments de la matrice (ou aussi les coefficients). Une matrice à m lignes et n colonnes est dite matrice d’ordre (m, n) ou de dimension m × n. L’ensemble des matrices à m lignes et n colonnes à coefficients réels se note Mm,n(R). </vt:lpstr>
      <vt:lpstr> 3-Matrice carrée  Une matrice ayant le même nombre de lignes et de colonnes (matrice m×m) est appelée matrice carrée. L’ensemble des matrices carrées d’ordre m à coefficients réels se note Mm,m(R) ou plus simplement Mm(R). Dans une matrice carrée, la diagonale est constituée des éléments situés sur la diagonale de la matrice. </vt:lpstr>
      <vt:lpstr>    Soit M une matrice m×n. La transposée de la matrice M est la matrice n×m notée MT dont les lignes sont les colonnes de M et les colonnes sont les lignes de M. </vt:lpstr>
      <vt:lpstr>II-Matrices d’Hadamard</vt:lpstr>
      <vt:lpstr>III-Matrices d’Hadamard et plans d’expériences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</dc:creator>
  <cp:lastModifiedBy>Administrateur</cp:lastModifiedBy>
  <cp:revision>16</cp:revision>
  <dcterms:created xsi:type="dcterms:W3CDTF">2020-12-24T11:00:58Z</dcterms:created>
  <dcterms:modified xsi:type="dcterms:W3CDTF">2020-12-25T08:59:53Z</dcterms:modified>
</cp:coreProperties>
</file>