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5" r:id="rId3"/>
    <p:sldId id="256" r:id="rId4"/>
    <p:sldId id="281" r:id="rId5"/>
    <p:sldId id="285" r:id="rId6"/>
    <p:sldId id="287" r:id="rId7"/>
    <p:sldId id="286" r:id="rId8"/>
    <p:sldId id="274" r:id="rId9"/>
    <p:sldId id="283" r:id="rId10"/>
    <p:sldId id="288" r:id="rId11"/>
    <p:sldId id="259" r:id="rId12"/>
    <p:sldId id="289" r:id="rId13"/>
    <p:sldId id="275" r:id="rId14"/>
    <p:sldId id="290" r:id="rId15"/>
    <p:sldId id="267" r:id="rId16"/>
    <p:sldId id="272" r:id="rId17"/>
    <p:sldId id="271" r:id="rId18"/>
    <p:sldId id="276" r:id="rId19"/>
    <p:sldId id="277" r:id="rId20"/>
    <p:sldId id="278" r:id="rId21"/>
    <p:sldId id="291" r:id="rId22"/>
    <p:sldId id="268" r:id="rId23"/>
    <p:sldId id="264" r:id="rId24"/>
    <p:sldId id="265" r:id="rId25"/>
    <p:sldId id="269" r:id="rId26"/>
    <p:sldId id="29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D9"/>
    <a:srgbClr val="FFFFFF"/>
    <a:srgbClr val="FF0000"/>
    <a:srgbClr val="FF00FF"/>
    <a:srgbClr val="FFE79B"/>
    <a:srgbClr val="FFCC00"/>
    <a:srgbClr val="FFFF00"/>
    <a:srgbClr val="DDDDDD"/>
    <a:srgbClr val="99FF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60" d="100"/>
          <a:sy n="60" d="100"/>
        </p:scale>
        <p:origin x="-142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66945-57F4-41EB-9D9A-C99B9B584FB0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C195A-378A-4EA6-A161-B7B6F9AB54A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C195A-378A-4EA6-A161-B7B6F9AB54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8A8A1-23AE-4753-B2E6-797B0F9E040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FFB4C-2B08-43D9-9B53-42EA13579A1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2697B-734D-4BD4-984D-C84A7720331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41917-01BB-4F4B-8836-B7AB43C2C31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CFD51-B54B-44D3-B1D4-40D1DDA7F34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416E7-8EB0-43F1-8B14-818B1D20C3B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7DA4-E060-4440-A5CE-3ABC5E58D0B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29A2B-2500-4FC3-A404-7C988DE370B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59753-A83E-4363-BF1B-A6496B61A66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E881A-EC8E-4EFD-B081-323ADE96D4A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1428-349F-4371-B19D-CC5827C871F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CDF7F8-054E-4038-8BFC-B2E8784C7415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 descr="Résultat de recherche d'images pour &quot;library skills pictur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AutoShape 4" descr="Résultat de recherche d'images pour &quot;library skills pictur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6" name="AutoShape 6" descr="Résultat de recherche d'images pour &quot;library skills pictur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762000" y="3657600"/>
            <a:ext cx="7772400" cy="1905000"/>
          </a:xfrm>
        </p:spPr>
        <p:txBody>
          <a:bodyPr/>
          <a:lstStyle/>
          <a:p>
            <a:r>
              <a:rPr lang="fr-FR" b="1" dirty="0" err="1" smtClean="0">
                <a:solidFill>
                  <a:srgbClr val="FF0000"/>
                </a:solidFill>
              </a:rPr>
              <a:t>Lesson</a:t>
            </a:r>
            <a:r>
              <a:rPr lang="fr-FR" b="1" dirty="0" smtClean="0">
                <a:solidFill>
                  <a:srgbClr val="FF0000"/>
                </a:solidFill>
              </a:rPr>
              <a:t> 2 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Parts of a Book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2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57200" y="1524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The most important part of the copyright page is the copyright notice which contains three elements: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symbol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©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,or the word 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copyrigh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t” or the abbreviation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Copr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year of first publication of the work,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name of the owner of the copyright in the work, or an abbreviation by which the name can be recognized, or a generally known alternative designation of the owner.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Example:©2008JohnDoe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57200" y="3886200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Following the copyright notice, most publishers put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“All rights reserved”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In addition to the copyright notice, the page also included: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publishing history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publishers mailing address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ISBN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county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where the book was manufactured,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catalog/author information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original title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different.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4191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- </a:t>
            </a:r>
            <a:r>
              <a:rPr lang="en-US" sz="2200" dirty="0" smtClean="0"/>
              <a:t>The </a:t>
            </a:r>
            <a:r>
              <a:rPr lang="en-US" sz="2200" dirty="0">
                <a:solidFill>
                  <a:srgbClr val="FF0000"/>
                </a:solidFill>
              </a:rPr>
              <a:t>Dedication Page</a:t>
            </a:r>
            <a:r>
              <a:rPr lang="en-US" sz="2200" dirty="0"/>
              <a:t> usually comes </a:t>
            </a:r>
            <a:r>
              <a:rPr lang="en-US" sz="2200" dirty="0" smtClean="0"/>
              <a:t>after </a:t>
            </a:r>
            <a:r>
              <a:rPr lang="en-US" sz="2200" dirty="0"/>
              <a:t>the Title </a:t>
            </a:r>
            <a:r>
              <a:rPr lang="en-US" sz="2200" dirty="0" smtClean="0"/>
              <a:t>Page and the Copyright page.  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200" dirty="0" smtClean="0"/>
              <a:t>The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Dedication </a:t>
            </a:r>
            <a:r>
              <a:rPr lang="en-US" sz="2200" dirty="0"/>
              <a:t>is where the author and/or illustrator write a short statement thanking someone or a group of people for their support, help, and inspiration</a:t>
            </a:r>
            <a:r>
              <a:rPr lang="en-US" sz="2200" dirty="0" smtClean="0"/>
              <a:t>.</a:t>
            </a:r>
          </a:p>
          <a:p>
            <a:pPr lvl="0">
              <a:spcBef>
                <a:spcPct val="50000"/>
              </a:spcBef>
              <a:buFontTx/>
              <a:buChar char="-"/>
            </a:pPr>
            <a:r>
              <a:rPr lang="en-US" sz="2200" dirty="0" smtClean="0"/>
              <a:t>If there is no dedication, an epigraph—a significant quotation—may be given there, or if there is a dedication, and the author wants an epigraph, that could be put on an additional page; like the dedication page, it would have the epigraph on the recto, and the verso would be blank.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endParaRPr lang="en-US" sz="2000" dirty="0"/>
          </a:p>
        </p:txBody>
      </p:sp>
      <p:pic>
        <p:nvPicPr>
          <p:cNvPr id="6149" name="Picture 5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066800"/>
            <a:ext cx="4318000" cy="40386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324600" y="2133600"/>
            <a:ext cx="1905000" cy="1477328"/>
          </a:xfrm>
          <a:prstGeom prst="rect">
            <a:avLst/>
          </a:prstGeom>
          <a:solidFill>
            <a:srgbClr val="FFF6D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/>
              <a:t>To my family who inspired me and helped me write this book</a:t>
            </a:r>
            <a:br>
              <a:rPr lang="en-US" sz="1800" i="1" dirty="0"/>
            </a:br>
            <a:r>
              <a:rPr lang="en-US" sz="1800" dirty="0" smtClean="0"/>
              <a:t>I.B</a:t>
            </a:r>
            <a:endParaRPr lang="en-US" sz="18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19800" y="2514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17220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57200" y="45720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0" algn="l"/>
              </a:tabLst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fr-FR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Facing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Contents Page	   Contents Page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838200" y="5181600"/>
            <a:ext cx="746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Dedication Page, or Epigraph Page, verso is blank.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The Contents </a:t>
            </a:r>
            <a:r>
              <a:rPr lang="en-US" dirty="0" smtClean="0"/>
              <a:t>(Table of Contents, List of Illustrations, and List of Tables) are each on the recto page.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Introductory remarks</a:t>
            </a:r>
            <a:r>
              <a:rPr lang="en-US" sz="3600" dirty="0"/>
              <a:t> appear at the </a:t>
            </a:r>
            <a:br>
              <a:rPr lang="en-US" sz="3600" dirty="0"/>
            </a:br>
            <a:r>
              <a:rPr lang="en-US" sz="3600" dirty="0"/>
              <a:t>front of the book before the main text. </a:t>
            </a:r>
          </a:p>
          <a:p>
            <a:pPr algn="ctr">
              <a:spcBef>
                <a:spcPct val="50000"/>
              </a:spcBef>
            </a:pPr>
            <a:r>
              <a:rPr lang="en-US" sz="3600" dirty="0"/>
              <a:t>The following book parts all introduce the book to the reader: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Foreword, Preface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Introduction</a:t>
            </a:r>
            <a:r>
              <a:rPr lang="en-US" sz="3600" dirty="0"/>
              <a:t>.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7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381000"/>
            <a:ext cx="7086600" cy="4114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133600" y="4724400"/>
            <a:ext cx="50981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145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Facing Preface Page	Preface Page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51054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The facing page is blank.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Preface page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usually in roman numerals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/>
              <a:t> It explains the origins and history of the book written by the author.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The same format is used for the Forward, Preface, Acknowledgments and Introduction (if not part of the text).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47800"/>
            <a:ext cx="5308600" cy="4521200"/>
          </a:xfrm>
          <a:prstGeom prst="rect">
            <a:avLst/>
          </a:prstGeo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2819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- The </a:t>
            </a:r>
            <a:r>
              <a:rPr lang="en-US" dirty="0" err="1">
                <a:solidFill>
                  <a:srgbClr val="FF0000"/>
                </a:solidFill>
              </a:rPr>
              <a:t>Foreward</a:t>
            </a:r>
            <a:r>
              <a:rPr lang="en-US" dirty="0"/>
              <a:t> is an introductory remark at the beginning of a book written by someone other that the author. It introduces or praises the book.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248400" y="2133600"/>
            <a:ext cx="1752600" cy="2490788"/>
          </a:xfrm>
          <a:prstGeom prst="rect">
            <a:avLst/>
          </a:prstGeom>
          <a:solidFill>
            <a:srgbClr val="FFF6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FOREWARD</a:t>
            </a:r>
            <a:endParaRPr lang="en-US" sz="1300" dirty="0"/>
          </a:p>
          <a:p>
            <a:pPr>
              <a:spcBef>
                <a:spcPct val="50000"/>
              </a:spcBef>
            </a:pPr>
            <a:r>
              <a:rPr lang="en-US" sz="1300" dirty="0"/>
              <a:t>Throughout the history of mankind stories have played a  part in learning at all levels.  This book follows that tradition.</a:t>
            </a:r>
          </a:p>
          <a:p>
            <a:pPr>
              <a:spcBef>
                <a:spcPct val="50000"/>
              </a:spcBef>
            </a:pPr>
            <a:endParaRPr lang="en-US" sz="1300" dirty="0"/>
          </a:p>
          <a:p>
            <a:pPr>
              <a:spcBef>
                <a:spcPct val="50000"/>
              </a:spcBef>
            </a:pPr>
            <a:r>
              <a:rPr lang="en-US" sz="1300" dirty="0"/>
              <a:t>Susan Wright</a:t>
            </a:r>
          </a:p>
          <a:p>
            <a:pPr>
              <a:spcBef>
                <a:spcPct val="50000"/>
              </a:spcBef>
            </a:pPr>
            <a:r>
              <a:rPr lang="en-US" sz="1300" dirty="0"/>
              <a:t>September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066800"/>
            <a:ext cx="5308600" cy="4521200"/>
          </a:xfrm>
          <a:prstGeom prst="rect">
            <a:avLst/>
          </a:prstGeom>
          <a:noFill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2819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-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Introduction </a:t>
            </a:r>
            <a:r>
              <a:rPr lang="en-US" dirty="0"/>
              <a:t>is a short summary or explanation of the book.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943600" y="1676400"/>
            <a:ext cx="1981200" cy="2857500"/>
          </a:xfrm>
          <a:prstGeom prst="rect">
            <a:avLst/>
          </a:prstGeom>
          <a:solidFill>
            <a:srgbClr val="FFF6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Introduction</a:t>
            </a:r>
          </a:p>
          <a:p>
            <a:pPr>
              <a:spcBef>
                <a:spcPct val="50000"/>
              </a:spcBef>
            </a:pPr>
            <a:endParaRPr lang="en-US" sz="1400" b="1" dirty="0"/>
          </a:p>
          <a:p>
            <a:pPr algn="ctr">
              <a:spcBef>
                <a:spcPct val="50000"/>
              </a:spcBef>
            </a:pPr>
            <a:r>
              <a:rPr lang="en-US" sz="1400" dirty="0"/>
              <a:t>People often ask, “Where do you find stories?” Stories are everywhere: in books and newspapers, in the movies, in everyday events, in dreams, in the minds and mouths of people, and, above all, in our own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838200"/>
            <a:ext cx="5308600" cy="4521200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1905000"/>
            <a:ext cx="2743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- The </a:t>
            </a:r>
            <a:r>
              <a:rPr lang="en-US" dirty="0" smtClean="0">
                <a:solidFill>
                  <a:srgbClr val="FF0000"/>
                </a:solidFill>
              </a:rPr>
              <a:t>Acknowledgments</a:t>
            </a:r>
            <a:r>
              <a:rPr lang="en-US" dirty="0" smtClean="0"/>
              <a:t>  page is </a:t>
            </a:r>
            <a:r>
              <a:rPr lang="en-US" dirty="0"/>
              <a:t>a list of everyone who helped the author produce the book.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43600" y="1676400"/>
            <a:ext cx="1905000" cy="2489200"/>
          </a:xfrm>
          <a:prstGeom prst="rect">
            <a:avLst/>
          </a:prstGeom>
          <a:solidFill>
            <a:srgbClr val="FFF6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Acknowledgements</a:t>
            </a:r>
          </a:p>
          <a:p>
            <a:pPr>
              <a:spcBef>
                <a:spcPct val="50000"/>
              </a:spcBef>
            </a:pPr>
            <a:endParaRPr lang="en-US" sz="1300" dirty="0"/>
          </a:p>
          <a:p>
            <a:pPr>
              <a:spcBef>
                <a:spcPct val="50000"/>
              </a:spcBef>
            </a:pPr>
            <a:r>
              <a:rPr lang="en-US" sz="1300" dirty="0"/>
              <a:t>To all  people who ask me where I found the stories and metaphors that I use in my work. Their sheer persistence and refusal to go out and find their own stories encouraged me to start work on my first draft.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3200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038600" y="2667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400800" y="2743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324600" y="2667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		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04800" y="762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Main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Text of the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Book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2" name="image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914400"/>
            <a:ext cx="662940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76400" y="4724400"/>
            <a:ext cx="53450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95738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Facing First Text Page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Text Page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9573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5029200"/>
            <a:ext cx="84581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general, this is how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first text page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spread should look. It should be on the recto, with a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Blank page preceding it.</a:t>
            </a:r>
          </a:p>
          <a:p>
            <a:pPr lvl="0">
              <a:buFontTx/>
              <a:buChar char="-"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Heading </a:t>
            </a:r>
            <a:r>
              <a:rPr lang="en-US" sz="2000" dirty="0" smtClean="0"/>
              <a:t>or </a:t>
            </a:r>
            <a:r>
              <a:rPr lang="en-US" sz="2000" b="1" dirty="0" smtClean="0">
                <a:solidFill>
                  <a:srgbClr val="FF0000"/>
                </a:solidFill>
              </a:rPr>
              <a:t>Subheading</a:t>
            </a:r>
            <a:r>
              <a:rPr lang="en-US" sz="2000" dirty="0" smtClean="0"/>
              <a:t> in </a:t>
            </a:r>
            <a:r>
              <a:rPr lang="en-US" sz="2000" b="1" dirty="0" smtClean="0">
                <a:solidFill>
                  <a:srgbClr val="FF0000"/>
                </a:solidFill>
              </a:rPr>
              <a:t>Bold Print </a:t>
            </a:r>
            <a:r>
              <a:rPr lang="en-US" sz="2000" b="1" dirty="0" smtClean="0"/>
              <a:t> </a:t>
            </a:r>
            <a:r>
              <a:rPr lang="en-US" sz="2000" dirty="0" smtClean="0"/>
              <a:t>is a title, subtitle, or topic that starts a specific section of information in the main text.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057400"/>
            <a:ext cx="5308600" cy="4521200"/>
          </a:xfrm>
          <a:prstGeom prst="rect">
            <a:avLst/>
          </a:prstGeom>
          <a:noFill/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2667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- Maps</a:t>
            </a:r>
            <a:r>
              <a:rPr lang="en-US" dirty="0">
                <a:solidFill>
                  <a:srgbClr val="FF0000"/>
                </a:solidFill>
              </a:rPr>
              <a:t>, Charts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Diagrams</a:t>
            </a:r>
            <a:r>
              <a:rPr lang="en-US" dirty="0"/>
              <a:t> in a nonfiction book display information or data in the form of pictures, drawings or outlines.</a:t>
            </a:r>
          </a:p>
        </p:txBody>
      </p:sp>
      <p:pic>
        <p:nvPicPr>
          <p:cNvPr id="25605" name="Picture 5" descr="j00907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276600"/>
            <a:ext cx="1476375" cy="1477963"/>
          </a:xfrm>
          <a:prstGeom prst="rect">
            <a:avLst/>
          </a:prstGeom>
          <a:noFill/>
        </p:spPr>
      </p:pic>
      <p:pic>
        <p:nvPicPr>
          <p:cNvPr id="25606" name="Picture 6" descr="BS0022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2438400"/>
            <a:ext cx="1000125" cy="1295400"/>
          </a:xfrm>
          <a:prstGeom prst="rect">
            <a:avLst/>
          </a:prstGeom>
          <a:noFill/>
        </p:spPr>
      </p:pic>
      <p:pic>
        <p:nvPicPr>
          <p:cNvPr id="25607" name="Picture 7" descr="bs00175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4191000"/>
            <a:ext cx="1374775" cy="1139825"/>
          </a:xfrm>
          <a:prstGeom prst="rect">
            <a:avLst/>
          </a:prstGeom>
          <a:noFill/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038600" y="5105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A Map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400800" y="3733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A Chart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477000" y="5257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A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 descr="Résultat de recherche d'images pour &quot;library skills pictur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AutoShape 4" descr="Résultat de recherche d'images pour &quot;library skills pictur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6" name="AutoShape 6" descr="Résultat de recherche d'images pour &quot;library skills pictur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10" name="Picture 10" descr="Résultat de recherche d'images pour &quot;parts of a book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  <p:pic>
        <p:nvPicPr>
          <p:cNvPr id="7" name="Picture 2" descr="Résultat de recherche d'images pour &quot;library skills pictures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229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914400"/>
            <a:ext cx="5308600" cy="4521200"/>
          </a:xfrm>
          <a:prstGeom prst="rect">
            <a:avLst/>
          </a:prstGeom>
          <a:noFill/>
          <a:ln>
            <a:solidFill>
              <a:srgbClr val="FFF6D9"/>
            </a:solidFill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2895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- A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Caption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is a title, short explanation, or description accompanying an illustration or a photograph.</a:t>
            </a:r>
          </a:p>
        </p:txBody>
      </p:sp>
      <p:pic>
        <p:nvPicPr>
          <p:cNvPr id="26634" name="Picture 10" descr="j01457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752600"/>
            <a:ext cx="1981200" cy="1308100"/>
          </a:xfrm>
          <a:prstGeom prst="rect">
            <a:avLst/>
          </a:prstGeom>
          <a:noFill/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52800" y="33528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The </a:t>
            </a:r>
            <a:r>
              <a:rPr lang="en-US" sz="1200" b="1" dirty="0" err="1">
                <a:solidFill>
                  <a:srgbClr val="FF0000"/>
                </a:solidFill>
              </a:rPr>
              <a:t>Taj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Mahal</a:t>
            </a:r>
            <a:r>
              <a:rPr lang="en-US" sz="1200" b="1" dirty="0">
                <a:solidFill>
                  <a:srgbClr val="FF0000"/>
                </a:solidFill>
              </a:rPr>
              <a:t> in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304800"/>
            <a:ext cx="6781800" cy="32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85800" y="3513181"/>
            <a:ext cx="8153400" cy="334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71320" tIns="20631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24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 used to show: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Verso	Recto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Author’s name	Chapter title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Book title	Chapter title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 or section title	Chapter title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Book title	Book title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Chapter title	Chapter title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Nothing	Chapter title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Nothing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Nothing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24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752600" y="381000"/>
            <a:ext cx="1524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553200" y="381000"/>
            <a:ext cx="1371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5400000">
            <a:off x="-1600658" y="3055043"/>
            <a:ext cx="5034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Running titles (head or foot) </a:t>
            </a:r>
            <a:r>
              <a:rPr lang="en-US" dirty="0" smtClean="0">
                <a:ea typeface="Times New Roman" pitchFamily="18" charset="0"/>
                <a:cs typeface="Times New Roman" pitchFamily="18" charset="0"/>
              </a:rPr>
              <a:t>may be: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2743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Appendix</a:t>
            </a:r>
            <a:r>
              <a:rPr lang="en-US" dirty="0"/>
              <a:t> is a collection of important information </a:t>
            </a:r>
            <a:r>
              <a:rPr lang="en-US" dirty="0" smtClean="0"/>
              <a:t>and </a:t>
            </a:r>
            <a:r>
              <a:rPr lang="en-US" dirty="0"/>
              <a:t>other resources usually found in the back of the book.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248400" y="2514600"/>
            <a:ext cx="18288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Timeline</a:t>
            </a:r>
          </a:p>
          <a:p>
            <a:pPr algn="ctr">
              <a:spcBef>
                <a:spcPct val="50000"/>
              </a:spcBef>
            </a:pPr>
            <a:endParaRPr lang="en-US" sz="1400" b="1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096000" y="3048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400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4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3914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78486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72200" y="3276600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543800" y="3429000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6096000" y="3886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172200" y="4114800"/>
            <a:ext cx="1981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FAST FACTS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Official Name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Capital</a:t>
            </a:r>
            <a:endParaRPr lang="en-US" sz="1200" b="1" dirty="0"/>
          </a:p>
          <a:p>
            <a:pPr>
              <a:spcBef>
                <a:spcPct val="50000"/>
              </a:spcBef>
            </a:pPr>
            <a:r>
              <a:rPr lang="en-US" sz="1200" b="1" dirty="0"/>
              <a:t>Official Language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1066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BACK MATTER of A BOOK</a:t>
            </a:r>
          </a:p>
        </p:txBody>
      </p:sp>
      <p:pic>
        <p:nvPicPr>
          <p:cNvPr id="16" name="image1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762000"/>
            <a:ext cx="43815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676400"/>
            <a:ext cx="5308600" cy="4521200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29718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- </a:t>
            </a:r>
            <a:r>
              <a:rPr lang="en-US" sz="2800" dirty="0" smtClean="0"/>
              <a:t>Some </a:t>
            </a:r>
            <a:r>
              <a:rPr lang="en-US" sz="2800" dirty="0"/>
              <a:t>books have a </a:t>
            </a:r>
            <a:r>
              <a:rPr lang="en-US" sz="2800" dirty="0">
                <a:solidFill>
                  <a:srgbClr val="FF0000"/>
                </a:solidFill>
              </a:rPr>
              <a:t>Glossary</a:t>
            </a:r>
            <a:r>
              <a:rPr lang="en-US" sz="2800" dirty="0"/>
              <a:t> in the back of the book. Glossaries are usually </a:t>
            </a:r>
            <a:r>
              <a:rPr lang="en-US" sz="2800" dirty="0" smtClean="0"/>
              <a:t>found </a:t>
            </a:r>
            <a:r>
              <a:rPr lang="en-US" sz="2800" dirty="0"/>
              <a:t>in nonfiction books.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- The </a:t>
            </a:r>
            <a:r>
              <a:rPr lang="en-US" sz="2800" dirty="0">
                <a:solidFill>
                  <a:srgbClr val="FF0000"/>
                </a:solidFill>
              </a:rPr>
              <a:t>Glossary</a:t>
            </a:r>
            <a:r>
              <a:rPr lang="en-US" sz="2800" dirty="0"/>
              <a:t> is an alphabetical list of terms found in the book and their definitions.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62400" y="2286000"/>
            <a:ext cx="1981200" cy="3116263"/>
          </a:xfrm>
          <a:prstGeom prst="rect">
            <a:avLst/>
          </a:prstGeom>
          <a:solidFill>
            <a:srgbClr val="FFF6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Glossary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adapt</a:t>
            </a:r>
            <a:r>
              <a:rPr lang="en-US" sz="1400" dirty="0"/>
              <a:t> (uh-DAPT)-to change to fit will in a particular environment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biome</a:t>
            </a:r>
            <a:r>
              <a:rPr lang="en-US" sz="1400" dirty="0"/>
              <a:t> (BYE-0hm)-large regions or areas in the </a:t>
            </a:r>
            <a:r>
              <a:rPr lang="en-US" sz="1400" dirty="0" err="1"/>
              <a:t>owrld</a:t>
            </a:r>
            <a:r>
              <a:rPr lang="en-US" sz="1400" dirty="0"/>
              <a:t> that have similar weather, soil, plants and </a:t>
            </a:r>
            <a:r>
              <a:rPr lang="en-US" sz="1400" dirty="0" err="1"/>
              <a:t>aanimals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b="1" dirty="0"/>
              <a:t>carnivore</a:t>
            </a:r>
            <a:r>
              <a:rPr lang="en-US" sz="1400" dirty="0"/>
              <a:t> (KAHR-</a:t>
            </a:r>
            <a:r>
              <a:rPr lang="en-US" sz="1400" dirty="0" err="1"/>
              <a:t>nuh</a:t>
            </a:r>
            <a:r>
              <a:rPr lang="en-US" sz="1400" dirty="0"/>
              <a:t>-</a:t>
            </a:r>
            <a:r>
              <a:rPr lang="en-US" sz="1400" dirty="0" err="1"/>
              <a:t>vor</a:t>
            </a:r>
            <a:r>
              <a:rPr lang="en-US" sz="1400" dirty="0"/>
              <a:t>)-An animal that eats only meat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400800" y="2286000"/>
            <a:ext cx="1981200" cy="3116263"/>
          </a:xfrm>
          <a:prstGeom prst="rect">
            <a:avLst/>
          </a:prstGeom>
          <a:solidFill>
            <a:srgbClr val="FFF6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Glossary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adapt</a:t>
            </a:r>
            <a:r>
              <a:rPr lang="en-US" sz="1400" dirty="0"/>
              <a:t> (uh-DAPT)-to change to fit will in a particular environment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biome</a:t>
            </a:r>
            <a:r>
              <a:rPr lang="en-US" sz="1400" dirty="0"/>
              <a:t> (BYE-0hm)-large regions or areas in the </a:t>
            </a:r>
            <a:r>
              <a:rPr lang="en-US" sz="1400" dirty="0" err="1"/>
              <a:t>owrld</a:t>
            </a:r>
            <a:r>
              <a:rPr lang="en-US" sz="1400" dirty="0"/>
              <a:t> that have similar weather, soil, plants and </a:t>
            </a:r>
            <a:r>
              <a:rPr lang="en-US" sz="1400" dirty="0" err="1"/>
              <a:t>aanimals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b="1" dirty="0"/>
              <a:t>carnivore</a:t>
            </a:r>
            <a:r>
              <a:rPr lang="en-US" sz="1400" dirty="0"/>
              <a:t> (KAHR-</a:t>
            </a:r>
            <a:r>
              <a:rPr lang="en-US" sz="1400" dirty="0" err="1"/>
              <a:t>nuh</a:t>
            </a:r>
            <a:r>
              <a:rPr lang="en-US" sz="1400" dirty="0"/>
              <a:t>-</a:t>
            </a:r>
            <a:r>
              <a:rPr lang="en-US" sz="1400" dirty="0" err="1"/>
              <a:t>vor</a:t>
            </a:r>
            <a:r>
              <a:rPr lang="en-US" sz="1400" dirty="0"/>
              <a:t>)-An animal that eats only meat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2667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- The </a:t>
            </a:r>
            <a:r>
              <a:rPr lang="en-US" sz="2800" dirty="0">
                <a:solidFill>
                  <a:srgbClr val="FF0000"/>
                </a:solidFill>
              </a:rPr>
              <a:t>Index </a:t>
            </a:r>
            <a:r>
              <a:rPr lang="en-US" sz="2800" dirty="0"/>
              <a:t>is an alphabetical list in the back of the book that lists the topics found in a book and what page numbers the topics are on.</a:t>
            </a:r>
          </a:p>
        </p:txBody>
      </p:sp>
      <p:pic>
        <p:nvPicPr>
          <p:cNvPr id="6" name="image1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762000"/>
            <a:ext cx="4445000" cy="5340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2743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- </a:t>
            </a:r>
            <a:r>
              <a:rPr lang="en-US" sz="3200" dirty="0" smtClean="0"/>
              <a:t>The </a:t>
            </a:r>
            <a:r>
              <a:rPr lang="en-US" sz="3200" dirty="0">
                <a:solidFill>
                  <a:srgbClr val="FF0000"/>
                </a:solidFill>
              </a:rPr>
              <a:t>Bibliography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References</a:t>
            </a:r>
            <a:r>
              <a:rPr lang="en-US" sz="3200" dirty="0" smtClean="0"/>
              <a:t>) is </a:t>
            </a:r>
            <a:r>
              <a:rPr lang="en-US" sz="3200" dirty="0"/>
              <a:t>a list of books, articles and other resources the author used in writing the book.</a:t>
            </a:r>
          </a:p>
        </p:txBody>
      </p:sp>
      <p:pic>
        <p:nvPicPr>
          <p:cNvPr id="6" name="image1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3800" y="1066800"/>
            <a:ext cx="46482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fr-FR" sz="6600" dirty="0" smtClean="0">
                <a:solidFill>
                  <a:srgbClr val="FF0000"/>
                </a:solidFill>
              </a:rPr>
              <a:t>Questions?</a:t>
            </a:r>
            <a:endParaRPr lang="fr-FR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477000" y="9144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Rockwell Extra Bold" pitchFamily="18" charset="0"/>
              </a:rPr>
              <a:t>Front Cover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36576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Rockwell Extra Bold" pitchFamily="18" charset="0"/>
              </a:rPr>
              <a:t>Spine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48006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Rockwell Extra Bold" pitchFamily="18" charset="0"/>
              </a:rPr>
              <a:t>Call Number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914400" y="42672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990600" y="57912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 rot="-10800000">
            <a:off x="6324600" y="18288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96000" y="2590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Rockwell Extra Bold" pitchFamily="18" charset="0"/>
              </a:rPr>
              <a:t>Title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96000" y="38100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Rockwell Extra Bold" pitchFamily="18" charset="0"/>
              </a:rPr>
              <a:t>Author and Illustrator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-10800000">
            <a:off x="6400800" y="32004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-10800000">
            <a:off x="6172200" y="48768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0" y="0"/>
            <a:ext cx="297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Elephant" pitchFamily="18" charset="0"/>
              </a:rPr>
              <a:t>The Outside of a Book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667000" y="259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2590800" y="0"/>
            <a:ext cx="4125913" cy="6610350"/>
            <a:chOff x="1536" y="0"/>
            <a:chExt cx="2647" cy="4164"/>
          </a:xfrm>
        </p:grpSpPr>
        <p:pic>
          <p:nvPicPr>
            <p:cNvPr id="2050" name="Picture 2" descr="BS0099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36" y="0"/>
              <a:ext cx="2647" cy="4164"/>
            </a:xfrm>
            <a:prstGeom prst="rect">
              <a:avLst/>
            </a:prstGeom>
            <a:noFill/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 rot="-1865611">
              <a:off x="2842" y="1716"/>
              <a:ext cx="960" cy="51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I Love to Read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 rot="19722252">
              <a:off x="2328" y="2393"/>
              <a:ext cx="1552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>
                  <a:solidFill>
                    <a:srgbClr val="FF00FF"/>
                  </a:solidFill>
                </a:rPr>
                <a:t>By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b="1" i="1" dirty="0" err="1">
                  <a:solidFill>
                    <a:srgbClr val="FF00FF"/>
                  </a:solidFill>
                </a:rPr>
                <a:t>Ima</a:t>
              </a:r>
              <a:r>
                <a:rPr lang="en-US" sz="2000" b="1" i="1" dirty="0">
                  <a:solidFill>
                    <a:srgbClr val="FF00FF"/>
                  </a:solidFill>
                </a:rPr>
                <a:t> </a:t>
              </a:r>
              <a:r>
                <a:rPr lang="en-US" sz="2000" b="1" i="1" dirty="0" smtClean="0">
                  <a:solidFill>
                    <a:srgbClr val="FF00FF"/>
                  </a:solidFill>
                </a:rPr>
                <a:t>Brown</a:t>
              </a:r>
              <a:endParaRPr lang="en-US" sz="2000" b="1" i="1" dirty="0">
                <a:solidFill>
                  <a:srgbClr val="FF00FF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b="1" i="1" dirty="0">
                  <a:solidFill>
                    <a:srgbClr val="FF00FF"/>
                  </a:solidFill>
                </a:rPr>
                <a:t>Illustrated By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solidFill>
                    <a:srgbClr val="FF00FF"/>
                  </a:solidFill>
                </a:rPr>
                <a:t>Imily</a:t>
              </a:r>
              <a:r>
                <a:rPr lang="en-US" sz="2000" b="1" i="1" dirty="0" smtClean="0">
                  <a:solidFill>
                    <a:srgbClr val="FF00FF"/>
                  </a:solidFill>
                </a:rPr>
                <a:t> Wright</a:t>
              </a:r>
              <a:endParaRPr lang="en-US" sz="2000" b="1" i="1" dirty="0">
                <a:solidFill>
                  <a:srgbClr val="FF00FF"/>
                </a:solidFill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 rot="7578">
              <a:off x="1780" y="3299"/>
              <a:ext cx="538" cy="6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FIC</a:t>
              </a:r>
            </a:p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WRI</a:t>
              </a:r>
              <a:endParaRPr lang="en-US" b="1" dirty="0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 rot="5058062">
              <a:off x="1314" y="2048"/>
              <a:ext cx="1286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FF"/>
                  </a:solidFill>
                </a:rPr>
                <a:t>I love to Read </a:t>
              </a:r>
            </a:p>
            <a:p>
              <a:pPr>
                <a:spcBef>
                  <a:spcPct val="50000"/>
                </a:spcBef>
              </a:pPr>
              <a:endParaRPr lang="en-US" sz="2000" b="1">
                <a:solidFill>
                  <a:srgbClr val="FF00FF"/>
                </a:solidFill>
              </a:endParaRPr>
            </a:p>
          </p:txBody>
        </p:sp>
      </p:grp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57200" y="2590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Rockwell Extra Bold" pitchFamily="18" charset="0"/>
              </a:rPr>
              <a:t>Title</a:t>
            </a:r>
            <a:endParaRPr lang="en-US" sz="3200">
              <a:latin typeface="Rockwell Extra Bold" pitchFamily="18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914400" y="30480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Elephant" pitchFamily="18" charset="0"/>
              </a:rPr>
              <a:t>The Outside of a Book</a:t>
            </a:r>
          </a:p>
        </p:txBody>
      </p:sp>
      <p:pic>
        <p:nvPicPr>
          <p:cNvPr id="29707" name="Picture 11" descr="BS009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9725"/>
            <a:ext cx="2905125" cy="4552950"/>
          </a:xfrm>
          <a:prstGeom prst="rect">
            <a:avLst/>
          </a:prstGeom>
          <a:noFill/>
        </p:spPr>
      </p:pic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10000" y="1752600"/>
            <a:ext cx="4267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/>
              <a:t>Sometime the outside of a book is covered with a </a:t>
            </a:r>
            <a:r>
              <a:rPr lang="en-US" dirty="0">
                <a:solidFill>
                  <a:srgbClr val="FF0000"/>
                </a:solidFill>
              </a:rPr>
              <a:t>Book </a:t>
            </a:r>
            <a:r>
              <a:rPr lang="en-US" dirty="0" smtClean="0">
                <a:solidFill>
                  <a:srgbClr val="FF0000"/>
                </a:solidFill>
              </a:rPr>
              <a:t>Jacket/ Dust Jacket.</a:t>
            </a:r>
            <a:r>
              <a:rPr lang="en-US" dirty="0" smtClean="0"/>
              <a:t> </a:t>
            </a:r>
            <a:r>
              <a:rPr lang="en-US" dirty="0"/>
              <a:t>This is the paper or plastic coated covering of a book that is found on the outside of the book which features the title of the book, the author, a colorful </a:t>
            </a:r>
            <a:r>
              <a:rPr lang="en-US" dirty="0" smtClean="0"/>
              <a:t>photo… (front cover), </a:t>
            </a:r>
            <a:r>
              <a:rPr lang="en-US" dirty="0"/>
              <a:t>and often a brief </a:t>
            </a:r>
            <a:r>
              <a:rPr lang="en-US" dirty="0">
                <a:solidFill>
                  <a:srgbClr val="FF0000"/>
                </a:solidFill>
              </a:rPr>
              <a:t>Synopsis</a:t>
            </a:r>
            <a:r>
              <a:rPr lang="en-US" dirty="0"/>
              <a:t> or summary of the book and some biographical information on the </a:t>
            </a:r>
            <a:r>
              <a:rPr lang="en-US" dirty="0" smtClean="0"/>
              <a:t>author… (back cover). </a:t>
            </a:r>
            <a:endParaRPr lang="en-US" dirty="0"/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52400"/>
            <a:ext cx="8305800" cy="64008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 </a:t>
            </a:r>
            <a:r>
              <a:rPr lang="en-US" sz="2400" b="1" dirty="0" smtClean="0"/>
              <a:t>The content of a book can be divided into three sections: 1) front matter, also called preliminaries ; 2) the text; 3 ) the back matter or end matter: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  <a:p>
            <a:pPr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1 /  </a:t>
            </a:r>
            <a:r>
              <a:rPr lang="en-US" sz="2000" b="1" u="sng" dirty="0" smtClean="0">
                <a:solidFill>
                  <a:srgbClr val="FF0000"/>
                </a:solidFill>
              </a:rPr>
              <a:t>FRONTMATTER  </a:t>
            </a:r>
            <a:r>
              <a:rPr lang="en-US" sz="2000" b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u="sng" dirty="0" smtClean="0">
                <a:solidFill>
                  <a:srgbClr val="FF0000"/>
                </a:solidFill>
              </a:rPr>
              <a:t>3/  BACKMATTER</a:t>
            </a:r>
          </a:p>
          <a:p>
            <a:r>
              <a:rPr lang="en-US" sz="2000" b="1" dirty="0" smtClean="0"/>
              <a:t>Half title	                                                               - Appendix</a:t>
            </a:r>
          </a:p>
          <a:p>
            <a:r>
              <a:rPr lang="en-US" sz="2000" b="1" dirty="0" smtClean="0"/>
              <a:t>Blank, or frontispiece…                                                - Notes</a:t>
            </a:r>
          </a:p>
          <a:p>
            <a:r>
              <a:rPr lang="en-US" sz="2000" b="1" dirty="0" smtClean="0"/>
              <a:t> Title page	                                                               - Glossary</a:t>
            </a:r>
          </a:p>
          <a:p>
            <a:r>
              <a:rPr lang="en-US" sz="2000" b="1" dirty="0" smtClean="0"/>
              <a:t>Copyright page	                                              -  Bibliography                                 </a:t>
            </a:r>
          </a:p>
          <a:p>
            <a:r>
              <a:rPr lang="en-US" sz="2000" b="1" dirty="0" smtClean="0"/>
              <a:t>Dedication		               </a:t>
            </a:r>
            <a:r>
              <a:rPr lang="en-US" sz="2000" b="1" u="sng" dirty="0" smtClean="0">
                <a:solidFill>
                  <a:srgbClr val="FF0000"/>
                </a:solidFill>
              </a:rPr>
              <a:t>2/ TEXT</a:t>
            </a:r>
            <a:endParaRPr lang="en-US" sz="2000" b="1" u="sng" dirty="0" smtClean="0"/>
          </a:p>
          <a:p>
            <a:r>
              <a:rPr lang="en-US" sz="2000" b="1" dirty="0" smtClean="0"/>
              <a:t>Table of Contents	      The body/ The main text</a:t>
            </a:r>
          </a:p>
          <a:p>
            <a:r>
              <a:rPr lang="en-US" sz="2000" b="1" dirty="0" smtClean="0"/>
              <a:t>Table of Illustrations </a:t>
            </a:r>
          </a:p>
          <a:p>
            <a:r>
              <a:rPr lang="en-US" sz="2000" b="1" dirty="0" smtClean="0"/>
              <a:t>List of Tables	</a:t>
            </a:r>
          </a:p>
          <a:p>
            <a:r>
              <a:rPr lang="en-US" sz="2000" b="1" dirty="0" smtClean="0"/>
              <a:t>Forward	</a:t>
            </a:r>
          </a:p>
          <a:p>
            <a:r>
              <a:rPr lang="en-US" sz="2000" b="1" dirty="0" smtClean="0"/>
              <a:t>Preface	</a:t>
            </a:r>
          </a:p>
          <a:p>
            <a:r>
              <a:rPr lang="en-US" sz="2000" b="1" dirty="0" smtClean="0"/>
              <a:t>Acknowledgments	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N. B.</a:t>
            </a:r>
            <a:r>
              <a:rPr lang="en-US" sz="2000" b="1" dirty="0" smtClean="0">
                <a:solidFill>
                  <a:srgbClr val="FF0000"/>
                </a:solidFill>
              </a:rPr>
              <a:t>     Very few books have all the listed sections.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Introduction	</a:t>
            </a:r>
          </a:p>
          <a:p>
            <a:pPr>
              <a:buNone/>
            </a:pPr>
            <a:endParaRPr lang="en-US" sz="20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152400"/>
            <a:ext cx="4038600" cy="487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09600" y="5410200"/>
            <a:ext cx="804060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Half Title Page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half title is the main title. The subtitle and author’s name are omitted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228600"/>
            <a:ext cx="7239000" cy="3886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066800" y="449580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2997200" algn="l"/>
              </a:tabLst>
            </a:pPr>
            <a:r>
              <a:rPr lang="en-US" sz="2000" b="1" i="1" dirty="0" smtClean="0">
                <a:latin typeface="+mj-lt"/>
                <a:ea typeface="Calibri" pitchFamily="34" charset="0"/>
                <a:cs typeface="Times New Roman" pitchFamily="18" charset="0"/>
              </a:rPr>
              <a:t>Facing Title Page	Title Page</a:t>
            </a:r>
            <a:endParaRPr lang="en-US" sz="2000" dirty="0" smtClean="0">
              <a:latin typeface="+mj-lt"/>
              <a:cs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29972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The facing page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maybe 1) blank; 2) the frontispiece; 3) series title; 4) books by the author;5) part of the title page.</a:t>
            </a:r>
            <a:endParaRPr lang="en-US" sz="2000" dirty="0" smtClean="0">
              <a:latin typeface="+mj-lt"/>
              <a:cs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29972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The title page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gives the full title, name of author, editor, or translator, name of publishing house, and sometimes the city of publication or where corporate offices are located, and the year.</a:t>
            </a:r>
            <a:endParaRPr lang="en-US" sz="20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ED0003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762000"/>
            <a:ext cx="5308600" cy="4521200"/>
          </a:xfrm>
          <a:prstGeom prst="rect">
            <a:avLst/>
          </a:prstGeom>
          <a:noFill/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2514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Frontispiece</a:t>
            </a:r>
            <a:r>
              <a:rPr lang="en-US" sz="2800" dirty="0"/>
              <a:t> is on the left-hand page opposite the title page that might have an illustration or painting. Often found in biographies or history books.</a:t>
            </a:r>
          </a:p>
        </p:txBody>
      </p:sp>
      <p:pic>
        <p:nvPicPr>
          <p:cNvPr id="22540" name="Picture 12" descr="PH01325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371600"/>
            <a:ext cx="2011363" cy="3048000"/>
          </a:xfrm>
          <a:prstGeom prst="rect">
            <a:avLst/>
          </a:prstGeom>
          <a:noFill/>
        </p:spPr>
      </p:pic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096000" y="1143000"/>
            <a:ext cx="1828800" cy="3524042"/>
          </a:xfrm>
          <a:prstGeom prst="rect">
            <a:avLst/>
          </a:prstGeom>
          <a:solidFill>
            <a:srgbClr val="FFF6D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I Love To Read</a:t>
            </a:r>
          </a:p>
          <a:p>
            <a:pPr algn="ctr">
              <a:spcBef>
                <a:spcPct val="50000"/>
              </a:spcBef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Brown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Illustrated by</a:t>
            </a:r>
          </a:p>
          <a:p>
            <a:pPr algn="ctr">
              <a:spcBef>
                <a:spcPct val="50000"/>
              </a:spcBef>
            </a:pPr>
            <a:r>
              <a:rPr lang="en-US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Imily</a:t>
            </a:r>
            <a:r>
              <a: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Wright</a:t>
            </a:r>
            <a:endParaRPr lang="en-US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sz="1800" dirty="0"/>
          </a:p>
          <a:p>
            <a:pPr algn="ctr">
              <a:spcBef>
                <a:spcPct val="50000"/>
              </a:spcBef>
            </a:pPr>
            <a:r>
              <a:rPr lang="en-US" sz="1600" dirty="0"/>
              <a:t>Book Maker Inc.</a:t>
            </a:r>
            <a:br>
              <a:rPr lang="en-US" sz="1600" dirty="0"/>
            </a:br>
            <a:r>
              <a:rPr lang="en-US" sz="1600" dirty="0"/>
              <a:t>Lake Oswego, Oregon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895600" y="1676400"/>
            <a:ext cx="10668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5.jpeg"/>
          <p:cNvPicPr/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762000" y="609600"/>
            <a:ext cx="7315200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90600" y="59436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27475" algn="l"/>
              </a:tabLst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Copyright Page	Dedication Page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752600"/>
            <a:ext cx="2819400" cy="3886200"/>
          </a:xfrm>
          <a:prstGeom prst="rect">
            <a:avLst/>
          </a:prstGeom>
          <a:solidFill>
            <a:srgbClr val="FFFFFF"/>
          </a:solidFill>
          <a:ln>
            <a:solidFill>
              <a:srgbClr val="FFF6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Copyright c   1957 by Otto REOPER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All right reserved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ISBN 123-45678-9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Designed by J.C Smyth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Printed in the United States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667000" y="1752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648200" y="1524000"/>
            <a:ext cx="3276600" cy="1295400"/>
          </a:xfrm>
          <a:prstGeom prst="rect">
            <a:avLst/>
          </a:prstGeom>
          <a:solidFill>
            <a:srgbClr val="FFFFFF"/>
          </a:solidFill>
          <a:ln>
            <a:solidFill>
              <a:srgbClr val="FFF6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To Lawrence, Jonathan and Francis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96D8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9E9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1092</Words>
  <Application>Microsoft PowerPoint</Application>
  <PresentationFormat>Affichage à l'écran (4:3)</PresentationFormat>
  <Paragraphs>132</Paragraphs>
  <Slides>26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Default Design</vt:lpstr>
      <vt:lpstr>Lesson 2  Parts of a Book </vt:lpstr>
      <vt:lpstr>Diapositive 2</vt:lpstr>
      <vt:lpstr>Diapositive 3</vt:lpstr>
      <vt:lpstr>The Outside of a Book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Questions?</vt:lpstr>
    </vt:vector>
  </TitlesOfParts>
  <Company>LOSD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Book</dc:title>
  <dc:creator>LOSD</dc:creator>
  <cp:lastModifiedBy>Utilisateur Windows</cp:lastModifiedBy>
  <cp:revision>154</cp:revision>
  <dcterms:created xsi:type="dcterms:W3CDTF">2004-01-15T22:15:25Z</dcterms:created>
  <dcterms:modified xsi:type="dcterms:W3CDTF">2021-10-22T23:01:36Z</dcterms:modified>
</cp:coreProperties>
</file>