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6" r:id="rId1"/>
  </p:sldMasterIdLst>
  <p:notesMasterIdLst>
    <p:notesMasterId r:id="rId34"/>
  </p:notesMasterIdLst>
  <p:sldIdLst>
    <p:sldId id="256" r:id="rId2"/>
    <p:sldId id="257" r:id="rId3"/>
    <p:sldId id="259" r:id="rId4"/>
    <p:sldId id="261" r:id="rId5"/>
    <p:sldId id="385" r:id="rId6"/>
    <p:sldId id="390" r:id="rId7"/>
    <p:sldId id="386" r:id="rId8"/>
    <p:sldId id="389" r:id="rId9"/>
    <p:sldId id="387" r:id="rId10"/>
    <p:sldId id="388" r:id="rId11"/>
    <p:sldId id="391" r:id="rId12"/>
    <p:sldId id="474" r:id="rId13"/>
    <p:sldId id="441" r:id="rId14"/>
    <p:sldId id="442" r:id="rId15"/>
    <p:sldId id="443" r:id="rId16"/>
    <p:sldId id="444" r:id="rId17"/>
    <p:sldId id="445" r:id="rId18"/>
    <p:sldId id="446" r:id="rId19"/>
    <p:sldId id="447" r:id="rId20"/>
    <p:sldId id="448" r:id="rId21"/>
    <p:sldId id="449" r:id="rId22"/>
    <p:sldId id="450" r:id="rId23"/>
    <p:sldId id="451" r:id="rId24"/>
    <p:sldId id="452" r:id="rId25"/>
    <p:sldId id="453" r:id="rId26"/>
    <p:sldId id="454" r:id="rId27"/>
    <p:sldId id="455" r:id="rId28"/>
    <p:sldId id="456" r:id="rId29"/>
    <p:sldId id="457" r:id="rId30"/>
    <p:sldId id="472" r:id="rId31"/>
    <p:sldId id="478" r:id="rId32"/>
    <p:sldId id="260" r:id="rId33"/>
  </p:sldIdLst>
  <p:sldSz cx="9144000" cy="5143500" type="screen16x9"/>
  <p:notesSz cx="6858000" cy="9144000"/>
  <p:embeddedFontLst>
    <p:embeddedFont>
      <p:font typeface="Hammersmith One" charset="0"/>
      <p:regular r:id="rId35"/>
    </p:embeddedFont>
    <p:embeddedFont>
      <p:font typeface="Manjari"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54A5492-8D34-4D60-9EB3-234AC8344E2B}">
  <a:tblStyle styleId="{D54A5492-8D34-4D60-9EB3-234AC8344E2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D59F947-4BDC-4445-8E31-E6C6BE9DDEC9}"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29DC4FEF-DDCB-43F0-BE8E-80A79098CC97}"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9948A1F2-E7AC-4A61-9818-E2418FD4E49A}"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4E5B8878-37DF-40DD-A321-B55BE8FF5160}"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1C2AE23E-08DB-441E-9C6B-279F5BD56481}"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408"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1"/>
        <p:cNvGrpSpPr/>
        <p:nvPr/>
      </p:nvGrpSpPr>
      <p:grpSpPr>
        <a:xfrm>
          <a:off x="0" y="0"/>
          <a:ext cx="0" cy="0"/>
          <a:chOff x="0" y="0"/>
          <a:chExt cx="0" cy="0"/>
        </a:xfrm>
      </p:grpSpPr>
      <p:sp>
        <p:nvSpPr>
          <p:cNvPr id="2002" name="Google Shape;20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3" name="Google Shape;20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7"/>
        <p:cNvGrpSpPr/>
        <p:nvPr/>
      </p:nvGrpSpPr>
      <p:grpSpPr>
        <a:xfrm>
          <a:off x="0" y="0"/>
          <a:ext cx="0" cy="0"/>
          <a:chOff x="0" y="0"/>
          <a:chExt cx="0" cy="0"/>
        </a:xfrm>
      </p:grpSpPr>
      <p:sp>
        <p:nvSpPr>
          <p:cNvPr id="2008" name="Google Shape;2008;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9" name="Google Shape;2009;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6"/>
        <p:cNvGrpSpPr/>
        <p:nvPr/>
      </p:nvGrpSpPr>
      <p:grpSpPr>
        <a:xfrm>
          <a:off x="0" y="0"/>
          <a:ext cx="0" cy="0"/>
          <a:chOff x="0" y="0"/>
          <a:chExt cx="0" cy="0"/>
        </a:xfrm>
      </p:grpSpPr>
      <p:sp>
        <p:nvSpPr>
          <p:cNvPr id="2037" name="Google Shape;2037;gfbfe6ab361_1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8" name="Google Shape;2038;gfbfe6ab361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0"/>
        <p:cNvGrpSpPr/>
        <p:nvPr/>
      </p:nvGrpSpPr>
      <p:grpSpPr>
        <a:xfrm>
          <a:off x="0" y="0"/>
          <a:ext cx="0" cy="0"/>
          <a:chOff x="0" y="0"/>
          <a:chExt cx="0" cy="0"/>
        </a:xfrm>
      </p:grpSpPr>
      <p:sp>
        <p:nvSpPr>
          <p:cNvPr id="2061" name="Google Shape;2061;gc33250489b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2" name="Google Shape;2062;gc33250489b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102ba7576e6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102ba7576e6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1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12 ">
  <p:cSld name="CUSTOM_37_1_1">
    <p:spTree>
      <p:nvGrpSpPr>
        <p:cNvPr id="1" name="Shape 818"/>
        <p:cNvGrpSpPr/>
        <p:nvPr/>
      </p:nvGrpSpPr>
      <p:grpSpPr>
        <a:xfrm>
          <a:off x="0" y="0"/>
          <a:ext cx="0" cy="0"/>
          <a:chOff x="0" y="0"/>
          <a:chExt cx="0" cy="0"/>
        </a:xfrm>
      </p:grpSpPr>
      <p:sp>
        <p:nvSpPr>
          <p:cNvPr id="819" name="Google Shape;819;p33"/>
          <p:cNvSpPr/>
          <p:nvPr/>
        </p:nvSpPr>
        <p:spPr>
          <a:xfrm rot="-4971949">
            <a:off x="6499451" y="687059"/>
            <a:ext cx="4547689" cy="4131091"/>
          </a:xfrm>
          <a:custGeom>
            <a:avLst/>
            <a:gdLst/>
            <a:ahLst/>
            <a:cxnLst/>
            <a:rect l="l" t="t" r="r" b="b"/>
            <a:pathLst>
              <a:path w="65181" h="59210" extrusionOk="0">
                <a:moveTo>
                  <a:pt x="23617" y="9808"/>
                </a:moveTo>
                <a:cubicBezTo>
                  <a:pt x="25785" y="15712"/>
                  <a:pt x="27153" y="21883"/>
                  <a:pt x="35092" y="17079"/>
                </a:cubicBezTo>
                <a:cubicBezTo>
                  <a:pt x="42998" y="12309"/>
                  <a:pt x="55740" y="12376"/>
                  <a:pt x="59276" y="17546"/>
                </a:cubicBezTo>
                <a:cubicBezTo>
                  <a:pt x="62812" y="22717"/>
                  <a:pt x="56140" y="30055"/>
                  <a:pt x="55940" y="36393"/>
                </a:cubicBezTo>
                <a:cubicBezTo>
                  <a:pt x="55740" y="42731"/>
                  <a:pt x="65180" y="49603"/>
                  <a:pt x="57741" y="54406"/>
                </a:cubicBezTo>
                <a:cubicBezTo>
                  <a:pt x="50303" y="59210"/>
                  <a:pt x="31556" y="57108"/>
                  <a:pt x="33224" y="47535"/>
                </a:cubicBezTo>
                <a:cubicBezTo>
                  <a:pt x="34892" y="37928"/>
                  <a:pt x="25719" y="35026"/>
                  <a:pt x="17579" y="31256"/>
                </a:cubicBezTo>
                <a:cubicBezTo>
                  <a:pt x="9440" y="27520"/>
                  <a:pt x="0" y="13744"/>
                  <a:pt x="7706" y="6872"/>
                </a:cubicBezTo>
                <a:cubicBezTo>
                  <a:pt x="15411" y="1"/>
                  <a:pt x="21449" y="3870"/>
                  <a:pt x="23617" y="9808"/>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3"/>
          <p:cNvSpPr/>
          <p:nvPr/>
        </p:nvSpPr>
        <p:spPr>
          <a:xfrm rot="9475593">
            <a:off x="-1974698" y="-446077"/>
            <a:ext cx="4047145" cy="2489949"/>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3"/>
          <p:cNvSpPr txBox="1">
            <a:spLocks noGrp="1"/>
          </p:cNvSpPr>
          <p:nvPr>
            <p:ph type="title"/>
          </p:nvPr>
        </p:nvSpPr>
        <p:spPr>
          <a:xfrm>
            <a:off x="713225" y="528150"/>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22" name="Google Shape;822;p33"/>
          <p:cNvSpPr txBox="1">
            <a:spLocks noGrp="1"/>
          </p:cNvSpPr>
          <p:nvPr>
            <p:ph type="subTitle" idx="1"/>
          </p:nvPr>
        </p:nvSpPr>
        <p:spPr>
          <a:xfrm>
            <a:off x="713225" y="1091875"/>
            <a:ext cx="6264300" cy="3431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sz="1400"/>
            </a:lvl1pPr>
            <a:lvl2pPr lvl="1" rtl="0">
              <a:spcBef>
                <a:spcPts val="0"/>
              </a:spcBef>
              <a:spcAft>
                <a:spcPts val="0"/>
              </a:spcAft>
              <a:buClr>
                <a:schemeClr val="lt1"/>
              </a:buClr>
              <a:buSzPts val="1000"/>
              <a:buFont typeface="Anaheim"/>
              <a:buChar char="○"/>
              <a:defRPr/>
            </a:lvl2pPr>
            <a:lvl3pPr lvl="2" rtl="0">
              <a:spcBef>
                <a:spcPts val="0"/>
              </a:spcBef>
              <a:spcAft>
                <a:spcPts val="0"/>
              </a:spcAft>
              <a:buClr>
                <a:schemeClr val="lt1"/>
              </a:buClr>
              <a:buSzPts val="1000"/>
              <a:buFont typeface="Anaheim"/>
              <a:buChar char="■"/>
              <a:defRPr/>
            </a:lvl3pPr>
            <a:lvl4pPr lvl="3" rtl="0">
              <a:spcBef>
                <a:spcPts val="0"/>
              </a:spcBef>
              <a:spcAft>
                <a:spcPts val="0"/>
              </a:spcAft>
              <a:buClr>
                <a:schemeClr val="lt1"/>
              </a:buClr>
              <a:buSzPts val="1000"/>
              <a:buFont typeface="Anaheim"/>
              <a:buChar char="●"/>
              <a:defRPr/>
            </a:lvl4pPr>
            <a:lvl5pPr lvl="4" rtl="0">
              <a:spcBef>
                <a:spcPts val="0"/>
              </a:spcBef>
              <a:spcAft>
                <a:spcPts val="0"/>
              </a:spcAft>
              <a:buClr>
                <a:schemeClr val="lt1"/>
              </a:buClr>
              <a:buSzPts val="1000"/>
              <a:buFont typeface="Anaheim"/>
              <a:buChar char="○"/>
              <a:defRPr/>
            </a:lvl5pPr>
            <a:lvl6pPr lvl="5" rtl="0">
              <a:spcBef>
                <a:spcPts val="0"/>
              </a:spcBef>
              <a:spcAft>
                <a:spcPts val="0"/>
              </a:spcAft>
              <a:buClr>
                <a:schemeClr val="lt1"/>
              </a:buClr>
              <a:buSzPts val="1000"/>
              <a:buFont typeface="Anaheim"/>
              <a:buChar char="■"/>
              <a:defRPr/>
            </a:lvl6pPr>
            <a:lvl7pPr lvl="6" rtl="0">
              <a:spcBef>
                <a:spcPts val="0"/>
              </a:spcBef>
              <a:spcAft>
                <a:spcPts val="0"/>
              </a:spcAft>
              <a:buClr>
                <a:schemeClr val="lt1"/>
              </a:buClr>
              <a:buSzPts val="1000"/>
              <a:buFont typeface="Anaheim"/>
              <a:buChar char="●"/>
              <a:defRPr/>
            </a:lvl7pPr>
            <a:lvl8pPr lvl="7" rtl="0">
              <a:spcBef>
                <a:spcPts val="0"/>
              </a:spcBef>
              <a:spcAft>
                <a:spcPts val="0"/>
              </a:spcAft>
              <a:buClr>
                <a:schemeClr val="lt1"/>
              </a:buClr>
              <a:buSzPts val="1000"/>
              <a:buFont typeface="Anaheim"/>
              <a:buChar char="○"/>
              <a:defRPr/>
            </a:lvl8pPr>
            <a:lvl9pPr lvl="8" rtl="0">
              <a:spcBef>
                <a:spcPts val="0"/>
              </a:spcBef>
              <a:spcAft>
                <a:spcPts val="0"/>
              </a:spcAft>
              <a:buClr>
                <a:schemeClr val="lt1"/>
              </a:buClr>
              <a:buSzPts val="1000"/>
              <a:buFont typeface="Anaheim"/>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14 ">
  <p:cSld name="CUSTOM_48_1">
    <p:spTree>
      <p:nvGrpSpPr>
        <p:cNvPr id="1" name="Shape 863"/>
        <p:cNvGrpSpPr/>
        <p:nvPr/>
      </p:nvGrpSpPr>
      <p:grpSpPr>
        <a:xfrm>
          <a:off x="0" y="0"/>
          <a:ext cx="0" cy="0"/>
          <a:chOff x="0" y="0"/>
          <a:chExt cx="0" cy="0"/>
        </a:xfrm>
      </p:grpSpPr>
      <p:grpSp>
        <p:nvGrpSpPr>
          <p:cNvPr id="864" name="Google Shape;864;p35"/>
          <p:cNvGrpSpPr/>
          <p:nvPr/>
        </p:nvGrpSpPr>
        <p:grpSpPr>
          <a:xfrm flipH="1">
            <a:off x="6914055" y="-80449"/>
            <a:ext cx="2277317" cy="5304377"/>
            <a:chOff x="224725" y="566950"/>
            <a:chExt cx="1850875" cy="4311100"/>
          </a:xfrm>
        </p:grpSpPr>
        <p:sp>
          <p:nvSpPr>
            <p:cNvPr id="865" name="Google Shape;865;p35"/>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5"/>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5"/>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5"/>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5"/>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5"/>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5"/>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5"/>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5"/>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5"/>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5"/>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5"/>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5"/>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5"/>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5"/>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5"/>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5"/>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5"/>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5"/>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35"/>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5"/>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5"/>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93" name="Google Shape;893;p35"/>
          <p:cNvSpPr txBox="1">
            <a:spLocks noGrp="1"/>
          </p:cNvSpPr>
          <p:nvPr>
            <p:ph type="subTitle" idx="1"/>
          </p:nvPr>
        </p:nvSpPr>
        <p:spPr>
          <a:xfrm>
            <a:off x="897675" y="1477800"/>
            <a:ext cx="4809300" cy="27516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D9C8B"/>
              </a:buClr>
              <a:buSzPts val="1600"/>
              <a:buFont typeface="Cairo"/>
              <a:buChar char="●"/>
              <a:defRPr sz="1600"/>
            </a:lvl1pPr>
            <a:lvl2pPr lvl="1" rtl="0">
              <a:spcBef>
                <a:spcPts val="0"/>
              </a:spcBef>
              <a:spcAft>
                <a:spcPts val="0"/>
              </a:spcAft>
              <a:buClr>
                <a:srgbClr val="0E2A47"/>
              </a:buClr>
              <a:buSzPts val="1600"/>
              <a:buFont typeface="Cairo"/>
              <a:buChar char="○"/>
              <a:defRPr/>
            </a:lvl2pPr>
            <a:lvl3pPr lvl="2" rtl="0">
              <a:spcBef>
                <a:spcPts val="0"/>
              </a:spcBef>
              <a:spcAft>
                <a:spcPts val="0"/>
              </a:spcAft>
              <a:buClr>
                <a:srgbClr val="0E2A47"/>
              </a:buClr>
              <a:buSzPts val="1600"/>
              <a:buFont typeface="Cairo"/>
              <a:buChar char="■"/>
              <a:defRPr/>
            </a:lvl3pPr>
            <a:lvl4pPr lvl="3" rtl="0">
              <a:spcBef>
                <a:spcPts val="0"/>
              </a:spcBef>
              <a:spcAft>
                <a:spcPts val="0"/>
              </a:spcAft>
              <a:buClr>
                <a:srgbClr val="0E2A47"/>
              </a:buClr>
              <a:buSzPts val="1600"/>
              <a:buFont typeface="Cairo"/>
              <a:buChar char="●"/>
              <a:defRPr/>
            </a:lvl4pPr>
            <a:lvl5pPr lvl="4" rtl="0">
              <a:spcBef>
                <a:spcPts val="0"/>
              </a:spcBef>
              <a:spcAft>
                <a:spcPts val="0"/>
              </a:spcAft>
              <a:buClr>
                <a:srgbClr val="0E2A47"/>
              </a:buClr>
              <a:buSzPts val="1600"/>
              <a:buFont typeface="Cairo"/>
              <a:buChar char="○"/>
              <a:defRPr/>
            </a:lvl5pPr>
            <a:lvl6pPr lvl="5" rtl="0">
              <a:spcBef>
                <a:spcPts val="0"/>
              </a:spcBef>
              <a:spcAft>
                <a:spcPts val="0"/>
              </a:spcAft>
              <a:buClr>
                <a:srgbClr val="0E2A47"/>
              </a:buClr>
              <a:buSzPts val="1600"/>
              <a:buFont typeface="Cairo"/>
              <a:buChar char="■"/>
              <a:defRPr/>
            </a:lvl6pPr>
            <a:lvl7pPr lvl="6" rtl="0">
              <a:spcBef>
                <a:spcPts val="0"/>
              </a:spcBef>
              <a:spcAft>
                <a:spcPts val="0"/>
              </a:spcAft>
              <a:buClr>
                <a:srgbClr val="0E2A47"/>
              </a:buClr>
              <a:buSzPts val="1600"/>
              <a:buFont typeface="Cairo"/>
              <a:buChar char="●"/>
              <a:defRPr/>
            </a:lvl7pPr>
            <a:lvl8pPr lvl="7" rtl="0">
              <a:spcBef>
                <a:spcPts val="0"/>
              </a:spcBef>
              <a:spcAft>
                <a:spcPts val="0"/>
              </a:spcAft>
              <a:buClr>
                <a:srgbClr val="0E2A47"/>
              </a:buClr>
              <a:buSzPts val="1600"/>
              <a:buFont typeface="Cairo"/>
              <a:buChar char="○"/>
              <a:defRPr/>
            </a:lvl8pPr>
            <a:lvl9pPr lvl="8" rtl="0">
              <a:spcBef>
                <a:spcPts val="0"/>
              </a:spcBef>
              <a:spcAft>
                <a:spcPts val="0"/>
              </a:spcAft>
              <a:buClr>
                <a:srgbClr val="0E2A47"/>
              </a:buClr>
              <a:buSzPts val="1600"/>
              <a:buFont typeface="Cairo"/>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hree columns 1">
  <p:cSld name="CUSTOM_47">
    <p:spTree>
      <p:nvGrpSpPr>
        <p:cNvPr id="1" name="Shape 949"/>
        <p:cNvGrpSpPr/>
        <p:nvPr/>
      </p:nvGrpSpPr>
      <p:grpSpPr>
        <a:xfrm>
          <a:off x="0" y="0"/>
          <a:ext cx="0" cy="0"/>
          <a:chOff x="0" y="0"/>
          <a:chExt cx="0" cy="0"/>
        </a:xfrm>
      </p:grpSpPr>
      <p:grpSp>
        <p:nvGrpSpPr>
          <p:cNvPr id="950" name="Google Shape;950;p38"/>
          <p:cNvGrpSpPr/>
          <p:nvPr/>
        </p:nvGrpSpPr>
        <p:grpSpPr>
          <a:xfrm flipH="1">
            <a:off x="6914055" y="-80449"/>
            <a:ext cx="2277317" cy="5304377"/>
            <a:chOff x="224725" y="566950"/>
            <a:chExt cx="1850875" cy="4311100"/>
          </a:xfrm>
        </p:grpSpPr>
        <p:sp>
          <p:nvSpPr>
            <p:cNvPr id="951" name="Google Shape;951;p38"/>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8"/>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8"/>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8"/>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8"/>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8"/>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8"/>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8"/>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8"/>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8"/>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8"/>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8"/>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8"/>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8"/>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8"/>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8"/>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8"/>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8"/>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8"/>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38"/>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8"/>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8"/>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9" name="Google Shape;979;p38"/>
          <p:cNvSpPr txBox="1">
            <a:spLocks noGrp="1"/>
          </p:cNvSpPr>
          <p:nvPr>
            <p:ph type="subTitle" idx="1"/>
          </p:nvPr>
        </p:nvSpPr>
        <p:spPr>
          <a:xfrm>
            <a:off x="1613400" y="132395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0" name="Google Shape;980;p38"/>
          <p:cNvSpPr txBox="1">
            <a:spLocks noGrp="1"/>
          </p:cNvSpPr>
          <p:nvPr>
            <p:ph type="subTitle" idx="2"/>
          </p:nvPr>
        </p:nvSpPr>
        <p:spPr>
          <a:xfrm>
            <a:off x="1613400" y="2377655"/>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1" name="Google Shape;981;p38"/>
          <p:cNvSpPr txBox="1">
            <a:spLocks noGrp="1"/>
          </p:cNvSpPr>
          <p:nvPr>
            <p:ph type="subTitle" idx="3"/>
          </p:nvPr>
        </p:nvSpPr>
        <p:spPr>
          <a:xfrm>
            <a:off x="1613400" y="179169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2" name="Google Shape;982;p38"/>
          <p:cNvSpPr txBox="1">
            <a:spLocks noGrp="1"/>
          </p:cNvSpPr>
          <p:nvPr>
            <p:ph type="subTitle" idx="4"/>
          </p:nvPr>
        </p:nvSpPr>
        <p:spPr>
          <a:xfrm>
            <a:off x="1613400" y="2845395"/>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3" name="Google Shape;983;p38"/>
          <p:cNvSpPr txBox="1">
            <a:spLocks noGrp="1"/>
          </p:cNvSpPr>
          <p:nvPr>
            <p:ph type="subTitle" idx="5"/>
          </p:nvPr>
        </p:nvSpPr>
        <p:spPr>
          <a:xfrm>
            <a:off x="1613400" y="343136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4" name="Google Shape;984;p38"/>
          <p:cNvSpPr txBox="1">
            <a:spLocks noGrp="1"/>
          </p:cNvSpPr>
          <p:nvPr>
            <p:ph type="subTitle" idx="6"/>
          </p:nvPr>
        </p:nvSpPr>
        <p:spPr>
          <a:xfrm>
            <a:off x="1613400" y="389910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00150"/>
            <a:ext cx="7467600" cy="365531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a:xfrm rot="5400000">
            <a:off x="7840980" y="763382"/>
            <a:ext cx="1508760" cy="384048"/>
          </a:xfrm>
          <a:prstGeom prst="rect">
            <a:avLst/>
          </a:prstGeom>
        </p:spPr>
        <p:txBody>
          <a:bodyPr rtlCol="0"/>
          <a:lstStyle/>
          <a:p>
            <a:fld id="{FC290E66-1163-4B79-92F3-5CB851F643CB}" type="datetime1">
              <a:rPr lang="fr-FR" smtClean="0"/>
              <a:pPr/>
              <a:t>23/11/2023</a:t>
            </a:fld>
            <a:endParaRPr lang="fr-FR"/>
          </a:p>
        </p:txBody>
      </p:sp>
      <p:sp>
        <p:nvSpPr>
          <p:cNvPr id="9" name="Espace réservé du numéro de diapositive 8"/>
          <p:cNvSpPr>
            <a:spLocks noGrp="1"/>
          </p:cNvSpPr>
          <p:nvPr>
            <p:ph type="sldNum" sz="quarter" idx="15"/>
          </p:nvPr>
        </p:nvSpPr>
        <p:spPr>
          <a:xfrm>
            <a:off x="8129016" y="4300538"/>
            <a:ext cx="609600" cy="390906"/>
          </a:xfrm>
          <a:prstGeom prst="rect">
            <a:avLst/>
          </a:prstGeom>
        </p:spPr>
        <p:txBody>
          <a:bodyPr rtlCol="0"/>
          <a:lstStyle/>
          <a:p>
            <a:fld id="{527E7C9A-1A4F-459B-B281-DE018D28399B}" type="slidenum">
              <a:rPr lang="fr-FR" smtClean="0"/>
              <a:pPr/>
              <a:t>‹N°›</a:t>
            </a:fld>
            <a:endParaRPr lang="fr-FR"/>
          </a:p>
        </p:txBody>
      </p:sp>
      <p:sp>
        <p:nvSpPr>
          <p:cNvPr id="10" name="Espace réservé du pied de page 9"/>
          <p:cNvSpPr>
            <a:spLocks noGrp="1"/>
          </p:cNvSpPr>
          <p:nvPr>
            <p:ph type="ftr" sz="quarter" idx="16"/>
          </p:nvPr>
        </p:nvSpPr>
        <p:spPr>
          <a:xfrm rot="5400000">
            <a:off x="7390236" y="2757210"/>
            <a:ext cx="2400300" cy="365760"/>
          </a:xfrm>
          <a:prstGeom prst="rect">
            <a:avLst/>
          </a:prstGeom>
        </p:spPr>
        <p:txBody>
          <a:bodyPr rtlCol="0"/>
          <a:lstStyle/>
          <a:p>
            <a:endParaRPr lang="fr-FR"/>
          </a:p>
        </p:txBody>
      </p:sp>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p:nvPr/>
        </p:nvSpPr>
        <p:spPr>
          <a:xfrm>
            <a:off x="6710333" y="1328994"/>
            <a:ext cx="2375400" cy="2375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53;p3"/>
          <p:cNvGrpSpPr/>
          <p:nvPr/>
        </p:nvGrpSpPr>
        <p:grpSpPr>
          <a:xfrm>
            <a:off x="6352643" y="607781"/>
            <a:ext cx="2270935" cy="2260334"/>
            <a:chOff x="6762468" y="1386456"/>
            <a:chExt cx="2270935" cy="2260334"/>
          </a:xfrm>
        </p:grpSpPr>
        <p:sp>
          <p:nvSpPr>
            <p:cNvPr id="54" name="Google Shape;54;p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3"/>
          <p:cNvSpPr/>
          <p:nvPr/>
        </p:nvSpPr>
        <p:spPr>
          <a:xfrm rot="8100000">
            <a:off x="402124" y="-93526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641525" y="2945026"/>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0" name="Google Shape;90;p3"/>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a:solidFill>
                  <a:schemeClr val="accen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12" name="Google Shape;112;p7"/>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1"/>
              </a:buClr>
              <a:buSzPts val="1800"/>
              <a:buFont typeface="Hammersmith One"/>
              <a:buAutoNum type="arabicPeriod"/>
              <a:defRPr sz="1600">
                <a:solidFill>
                  <a:srgbClr val="806860"/>
                </a:solidFill>
              </a:defRPr>
            </a:lvl1pPr>
            <a:lvl2pPr marL="914400" lvl="1" indent="-317500">
              <a:spcBef>
                <a:spcPts val="0"/>
              </a:spcBef>
              <a:spcAft>
                <a:spcPts val="0"/>
              </a:spcAft>
              <a:buClr>
                <a:schemeClr val="accent1"/>
              </a:buClr>
              <a:buSzPts val="1400"/>
              <a:buFont typeface="Hammersmith One"/>
              <a:buAutoNum type="alphaLcPeriod"/>
              <a:defRPr sz="1600"/>
            </a:lvl2pPr>
            <a:lvl3pPr marL="1371600" lvl="2" indent="-317500">
              <a:spcBef>
                <a:spcPts val="0"/>
              </a:spcBef>
              <a:spcAft>
                <a:spcPts val="0"/>
              </a:spcAft>
              <a:buClr>
                <a:srgbClr val="FEDD4F"/>
              </a:buClr>
              <a:buSzPts val="1400"/>
              <a:buFont typeface="Hammersmith One"/>
              <a:buAutoNum type="romanLcPeriod"/>
              <a:defRPr sz="1200"/>
            </a:lvl3pPr>
            <a:lvl4pPr marL="1828800" lvl="3" indent="-317500">
              <a:spcBef>
                <a:spcPts val="0"/>
              </a:spcBef>
              <a:spcAft>
                <a:spcPts val="0"/>
              </a:spcAft>
              <a:buClr>
                <a:srgbClr val="FEDD4F"/>
              </a:buClr>
              <a:buSzPts val="1400"/>
              <a:buFont typeface="Hammersmith One"/>
              <a:buAutoNum type="arabicPeriod"/>
              <a:defRPr sz="1200"/>
            </a:lvl4pPr>
            <a:lvl5pPr marL="2286000" lvl="4" indent="-317500">
              <a:spcBef>
                <a:spcPts val="0"/>
              </a:spcBef>
              <a:spcAft>
                <a:spcPts val="0"/>
              </a:spcAft>
              <a:buClr>
                <a:srgbClr val="FEDD4F"/>
              </a:buClr>
              <a:buSzPts val="1400"/>
              <a:buFont typeface="Hammersmith One"/>
              <a:buAutoNum type="alphaLcPeriod"/>
              <a:defRPr sz="1200"/>
            </a:lvl5pPr>
            <a:lvl6pPr marL="2743200" lvl="5" indent="-317500">
              <a:spcBef>
                <a:spcPts val="0"/>
              </a:spcBef>
              <a:spcAft>
                <a:spcPts val="0"/>
              </a:spcAft>
              <a:buClr>
                <a:srgbClr val="FEDD4F"/>
              </a:buClr>
              <a:buSzPts val="1400"/>
              <a:buFont typeface="Hammersmith One"/>
              <a:buAutoNum type="romanLcPeriod"/>
              <a:defRPr sz="1200"/>
            </a:lvl6pPr>
            <a:lvl7pPr marL="3200400" lvl="6" indent="-317500">
              <a:spcBef>
                <a:spcPts val="0"/>
              </a:spcBef>
              <a:spcAft>
                <a:spcPts val="0"/>
              </a:spcAft>
              <a:buClr>
                <a:srgbClr val="FEDD4F"/>
              </a:buClr>
              <a:buSzPts val="1400"/>
              <a:buFont typeface="Hammersmith One"/>
              <a:buAutoNum type="arabicPeriod"/>
              <a:defRPr sz="1200"/>
            </a:lvl7pPr>
            <a:lvl8pPr marL="3657600" lvl="7" indent="-317500">
              <a:spcBef>
                <a:spcPts val="0"/>
              </a:spcBef>
              <a:spcAft>
                <a:spcPts val="0"/>
              </a:spcAft>
              <a:buClr>
                <a:srgbClr val="FEDD4F"/>
              </a:buClr>
              <a:buSzPts val="1400"/>
              <a:buFont typeface="Hammersmith One"/>
              <a:buAutoNum type="alphaLcPeriod"/>
              <a:defRPr sz="1200"/>
            </a:lvl8pPr>
            <a:lvl9pPr marL="4114800" lvl="8" indent="-317500">
              <a:spcBef>
                <a:spcPts val="0"/>
              </a:spcBef>
              <a:spcAft>
                <a:spcPts val="0"/>
              </a:spcAft>
              <a:buClr>
                <a:srgbClr val="FEDD4F"/>
              </a:buClr>
              <a:buSzPts val="1400"/>
              <a:buFont typeface="Hammersmith One"/>
              <a:buAutoNum type="romanLcPeriod"/>
              <a:defRPr sz="1200"/>
            </a:lvl9pPr>
          </a:lstStyle>
          <a:p>
            <a:endParaRPr/>
          </a:p>
        </p:txBody>
      </p:sp>
      <p:grpSp>
        <p:nvGrpSpPr>
          <p:cNvPr id="113" name="Google Shape;113;p7"/>
          <p:cNvGrpSpPr/>
          <p:nvPr/>
        </p:nvGrpSpPr>
        <p:grpSpPr>
          <a:xfrm>
            <a:off x="8039875" y="1772525"/>
            <a:ext cx="2052600" cy="2052600"/>
            <a:chOff x="-1185375" y="1414000"/>
            <a:chExt cx="2052600" cy="2052600"/>
          </a:xfrm>
        </p:grpSpPr>
        <p:sp>
          <p:nvSpPr>
            <p:cNvPr id="114" name="Google Shape;114;p7"/>
            <p:cNvSpPr/>
            <p:nvPr/>
          </p:nvSpPr>
          <p:spPr>
            <a:xfrm>
              <a:off x="-1185375" y="1414000"/>
              <a:ext cx="2052600" cy="205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1140322" y="1463656"/>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730833" y="1637371"/>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620381" y="1470575"/>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212008" y="1463656"/>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197481" y="1576386"/>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348160" y="1599422"/>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1074782" y="2080254"/>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924060" y="1822561"/>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1010358" y="1944488"/>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821687" y="1731707"/>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13315" y="1731707"/>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3825" y="1731707"/>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404547" y="1766218"/>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1136884" y="2350540"/>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1028753" y="2094050"/>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620381" y="2094050"/>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212008" y="2094050"/>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197481" y="2092890"/>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605853" y="2092890"/>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1131125" y="2435678"/>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821687" y="2435678"/>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413315" y="2435678"/>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3825" y="2435678"/>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404547" y="2435678"/>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1028753" y="2801503"/>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620381" y="2801503"/>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212008" y="2801503"/>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197481" y="2801503"/>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605853" y="2886598"/>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636497" y="3228269"/>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671008" y="3143131"/>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413315" y="3143131"/>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a:off x="-3825" y="3143131"/>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404547" y="3228269"/>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 name="Google Shape;149;p7"/>
          <p:cNvSpPr/>
          <p:nvPr/>
        </p:nvSpPr>
        <p:spPr>
          <a:xfrm flipH="1">
            <a:off x="-817503" y="2575150"/>
            <a:ext cx="2540578" cy="378149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2" name="Google Shape;162;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1">
  <p:cSld name="CUSTOM_38">
    <p:spTree>
      <p:nvGrpSpPr>
        <p:cNvPr id="1" name="Shape 233"/>
        <p:cNvGrpSpPr/>
        <p:nvPr/>
      </p:nvGrpSpPr>
      <p:grpSpPr>
        <a:xfrm>
          <a:off x="0" y="0"/>
          <a:ext cx="0" cy="0"/>
          <a:chOff x="0" y="0"/>
          <a:chExt cx="0" cy="0"/>
        </a:xfrm>
      </p:grpSpPr>
      <p:sp>
        <p:nvSpPr>
          <p:cNvPr id="234" name="Google Shape;234;p14"/>
          <p:cNvSpPr/>
          <p:nvPr/>
        </p:nvSpPr>
        <p:spPr>
          <a:xfrm rot="-3798042">
            <a:off x="6317727" y="1597507"/>
            <a:ext cx="6147380" cy="3782036"/>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14"/>
          <p:cNvGrpSpPr/>
          <p:nvPr/>
        </p:nvGrpSpPr>
        <p:grpSpPr>
          <a:xfrm rot="10800000" flipH="1">
            <a:off x="5207341" y="-686580"/>
            <a:ext cx="1696762" cy="1688828"/>
            <a:chOff x="2414491" y="671177"/>
            <a:chExt cx="1830972" cy="1822411"/>
          </a:xfrm>
        </p:grpSpPr>
        <p:sp>
          <p:nvSpPr>
            <p:cNvPr id="236" name="Google Shape;236;p1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14"/>
          <p:cNvSpPr/>
          <p:nvPr/>
        </p:nvSpPr>
        <p:spPr>
          <a:xfrm rot="5400000">
            <a:off x="-2258800" y="3179758"/>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4"/>
          <p:cNvSpPr/>
          <p:nvPr/>
        </p:nvSpPr>
        <p:spPr>
          <a:xfrm rot="-2266405" flipH="1">
            <a:off x="7096023" y="2189513"/>
            <a:ext cx="1938828" cy="330559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4"/>
          <p:cNvSpPr txBox="1">
            <a:spLocks noGrp="1"/>
          </p:cNvSpPr>
          <p:nvPr>
            <p:ph type="subTitle" idx="1"/>
          </p:nvPr>
        </p:nvSpPr>
        <p:spPr>
          <a:xfrm>
            <a:off x="4024200" y="3684975"/>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3" name="Google Shape;273;p14"/>
          <p:cNvSpPr txBox="1">
            <a:spLocks noGrp="1"/>
          </p:cNvSpPr>
          <p:nvPr>
            <p:ph type="subTitle" idx="2"/>
          </p:nvPr>
        </p:nvSpPr>
        <p:spPr>
          <a:xfrm>
            <a:off x="941850" y="3684975"/>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4" name="Google Shape;274;p1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75" name="Google Shape;275;p14">
            <a:hlinkClick r:id="rId2" action="ppaction://hlinksldjump"/>
          </p:cNvPr>
          <p:cNvSpPr txBox="1">
            <a:spLocks noGrp="1"/>
          </p:cNvSpPr>
          <p:nvPr>
            <p:ph type="subTitle" idx="3"/>
          </p:nvPr>
        </p:nvSpPr>
        <p:spPr>
          <a:xfrm>
            <a:off x="941850" y="1739275"/>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6" name="Google Shape;276;p14">
            <a:hlinkClick r:id="" action="ppaction://noaction"/>
          </p:cNvPr>
          <p:cNvSpPr txBox="1">
            <a:spLocks noGrp="1"/>
          </p:cNvSpPr>
          <p:nvPr>
            <p:ph type="subTitle" idx="4"/>
          </p:nvPr>
        </p:nvSpPr>
        <p:spPr>
          <a:xfrm>
            <a:off x="4024200" y="1739275"/>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7" name="Google Shape;277;p14">
            <a:hlinkClick r:id="rId3" action="ppaction://hlinksldjump"/>
          </p:cNvPr>
          <p:cNvSpPr txBox="1">
            <a:spLocks noGrp="1"/>
          </p:cNvSpPr>
          <p:nvPr>
            <p:ph type="subTitle" idx="5"/>
          </p:nvPr>
        </p:nvSpPr>
        <p:spPr>
          <a:xfrm>
            <a:off x="941850" y="3297074"/>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8" name="Google Shape;278;p14">
            <a:hlinkClick r:id="" action="ppaction://noaction"/>
          </p:cNvPr>
          <p:cNvSpPr txBox="1">
            <a:spLocks noGrp="1"/>
          </p:cNvSpPr>
          <p:nvPr>
            <p:ph type="subTitle" idx="6"/>
          </p:nvPr>
        </p:nvSpPr>
        <p:spPr>
          <a:xfrm>
            <a:off x="4024200" y="3297087"/>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9" name="Google Shape;279;p14"/>
          <p:cNvSpPr txBox="1">
            <a:spLocks noGrp="1"/>
          </p:cNvSpPr>
          <p:nvPr>
            <p:ph type="subTitle" idx="7"/>
          </p:nvPr>
        </p:nvSpPr>
        <p:spPr>
          <a:xfrm>
            <a:off x="945650" y="2130000"/>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0" name="Google Shape;280;p14"/>
          <p:cNvSpPr txBox="1">
            <a:spLocks noGrp="1"/>
          </p:cNvSpPr>
          <p:nvPr>
            <p:ph type="subTitle" idx="8"/>
          </p:nvPr>
        </p:nvSpPr>
        <p:spPr>
          <a:xfrm>
            <a:off x="4027952" y="2130000"/>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1" name="Google Shape;281;p14">
            <a:hlinkClick r:id="rId2" action="ppaction://hlinksldjump"/>
          </p:cNvPr>
          <p:cNvSpPr txBox="1">
            <a:spLocks noGrp="1"/>
          </p:cNvSpPr>
          <p:nvPr>
            <p:ph type="title" idx="9" hasCustomPrompt="1"/>
          </p:nvPr>
        </p:nvSpPr>
        <p:spPr>
          <a:xfrm>
            <a:off x="94565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2" name="Google Shape;282;p14">
            <a:hlinkClick r:id="" action="ppaction://noaction"/>
          </p:cNvPr>
          <p:cNvSpPr txBox="1">
            <a:spLocks noGrp="1"/>
          </p:cNvSpPr>
          <p:nvPr>
            <p:ph type="title" idx="13" hasCustomPrompt="1"/>
          </p:nvPr>
        </p:nvSpPr>
        <p:spPr>
          <a:xfrm>
            <a:off x="402420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3" name="Google Shape;283;p14">
            <a:hlinkClick r:id="rId3" action="ppaction://hlinksldjump"/>
          </p:cNvPr>
          <p:cNvSpPr txBox="1">
            <a:spLocks noGrp="1"/>
          </p:cNvSpPr>
          <p:nvPr>
            <p:ph type="title" idx="14" hasCustomPrompt="1"/>
          </p:nvPr>
        </p:nvSpPr>
        <p:spPr>
          <a:xfrm>
            <a:off x="94565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4" name="Google Shape;284;p14">
            <a:hlinkClick r:id="" action="ppaction://noaction"/>
          </p:cNvPr>
          <p:cNvSpPr txBox="1">
            <a:spLocks noGrp="1"/>
          </p:cNvSpPr>
          <p:nvPr>
            <p:ph type="title" idx="15" hasCustomPrompt="1"/>
          </p:nvPr>
        </p:nvSpPr>
        <p:spPr>
          <a:xfrm>
            <a:off x="402420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1">
  <p:cSld name="CUSTOM_32_1">
    <p:spTree>
      <p:nvGrpSpPr>
        <p:cNvPr id="1" name="Shape 500"/>
        <p:cNvGrpSpPr/>
        <p:nvPr/>
      </p:nvGrpSpPr>
      <p:grpSpPr>
        <a:xfrm>
          <a:off x="0" y="0"/>
          <a:ext cx="0" cy="0"/>
          <a:chOff x="0" y="0"/>
          <a:chExt cx="0" cy="0"/>
        </a:xfrm>
      </p:grpSpPr>
      <p:sp>
        <p:nvSpPr>
          <p:cNvPr id="501" name="Google Shape;501;p22"/>
          <p:cNvSpPr/>
          <p:nvPr/>
        </p:nvSpPr>
        <p:spPr>
          <a:xfrm rot="-1690000">
            <a:off x="4770052" y="3432202"/>
            <a:ext cx="4311133" cy="2652327"/>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2"/>
          <p:cNvSpPr/>
          <p:nvPr/>
        </p:nvSpPr>
        <p:spPr>
          <a:xfrm rot="-8976185">
            <a:off x="-892229" y="695729"/>
            <a:ext cx="3210901" cy="3197587"/>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3" name="Google Shape;503;p22"/>
          <p:cNvGrpSpPr/>
          <p:nvPr/>
        </p:nvGrpSpPr>
        <p:grpSpPr>
          <a:xfrm>
            <a:off x="5420243" y="-954594"/>
            <a:ext cx="2270935" cy="2260334"/>
            <a:chOff x="6762468" y="1386456"/>
            <a:chExt cx="2270935" cy="2260334"/>
          </a:xfrm>
        </p:grpSpPr>
        <p:sp>
          <p:nvSpPr>
            <p:cNvPr id="504" name="Google Shape;504;p22"/>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2"/>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2"/>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2"/>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2"/>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2"/>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2"/>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2"/>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2"/>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2"/>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2"/>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2"/>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2"/>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2"/>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2"/>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2"/>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2"/>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2"/>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2"/>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2"/>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2"/>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2"/>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2"/>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2"/>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2"/>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2"/>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2"/>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2"/>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2"/>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2"/>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2"/>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7" name="Google Shape;537;p22"/>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3600">
                <a:solidFill>
                  <a:schemeClr val="accent2"/>
                </a:solidFill>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38" name="Google Shape;538;p22"/>
          <p:cNvSpPr txBox="1">
            <a:spLocks noGrp="1"/>
          </p:cNvSpPr>
          <p:nvPr>
            <p:ph type="subTitle" idx="1"/>
          </p:nvPr>
        </p:nvSpPr>
        <p:spPr>
          <a:xfrm>
            <a:off x="1569450" y="2756350"/>
            <a:ext cx="60051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a:solidFill>
                  <a:schemeClr val="accent2"/>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2">
  <p:cSld name="CUSTOM_24_1">
    <p:spTree>
      <p:nvGrpSpPr>
        <p:cNvPr id="1" name="Shape 539"/>
        <p:cNvGrpSpPr/>
        <p:nvPr/>
      </p:nvGrpSpPr>
      <p:grpSpPr>
        <a:xfrm>
          <a:off x="0" y="0"/>
          <a:ext cx="0" cy="0"/>
          <a:chOff x="0" y="0"/>
          <a:chExt cx="0" cy="0"/>
        </a:xfrm>
      </p:grpSpPr>
      <p:sp>
        <p:nvSpPr>
          <p:cNvPr id="540" name="Google Shape;540;p2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1" name="Google Shape;541;p23"/>
          <p:cNvSpPr txBox="1">
            <a:spLocks noGrp="1"/>
          </p:cNvSpPr>
          <p:nvPr>
            <p:ph type="subTitle" idx="1"/>
          </p:nvPr>
        </p:nvSpPr>
        <p:spPr>
          <a:xfrm>
            <a:off x="713250" y="1123450"/>
            <a:ext cx="7717500" cy="3442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1800"/>
              <a:buAutoNum type="arabicPeriod"/>
              <a:defRPr sz="1600"/>
            </a:lvl1pPr>
            <a:lvl2pPr lvl="1">
              <a:spcBef>
                <a:spcPts val="0"/>
              </a:spcBef>
              <a:spcAft>
                <a:spcPts val="0"/>
              </a:spcAft>
              <a:buClr>
                <a:schemeClr val="accent1"/>
              </a:buClr>
              <a:buSzPts val="1400"/>
              <a:buAutoNum type="alphaLcPeriod"/>
              <a:defRPr sz="1600"/>
            </a:lvl2pPr>
            <a:lvl3pPr lvl="2">
              <a:spcBef>
                <a:spcPts val="0"/>
              </a:spcBef>
              <a:spcAft>
                <a:spcPts val="0"/>
              </a:spcAft>
              <a:buSzPts val="1400"/>
              <a:buAutoNum type="romanLcPeriod"/>
              <a:defRPr/>
            </a:lvl3pPr>
            <a:lvl4pPr lvl="3">
              <a:spcBef>
                <a:spcPts val="0"/>
              </a:spcBef>
              <a:spcAft>
                <a:spcPts val="0"/>
              </a:spcAft>
              <a:buSzPts val="1400"/>
              <a:buAutoNum type="arabicPeriod"/>
              <a:defRPr/>
            </a:lvl4pPr>
            <a:lvl5pPr lvl="4">
              <a:spcBef>
                <a:spcPts val="0"/>
              </a:spcBef>
              <a:spcAft>
                <a:spcPts val="0"/>
              </a:spcAft>
              <a:buSzPts val="1400"/>
              <a:buAutoNum type="alphaLcPeriod"/>
              <a:defRPr/>
            </a:lvl5pPr>
            <a:lvl6pPr lvl="5">
              <a:spcBef>
                <a:spcPts val="0"/>
              </a:spcBef>
              <a:spcAft>
                <a:spcPts val="0"/>
              </a:spcAft>
              <a:buSzPts val="1400"/>
              <a:buAutoNum type="romanLcPeriod"/>
              <a:defRPr/>
            </a:lvl6pPr>
            <a:lvl7pPr lvl="6">
              <a:spcBef>
                <a:spcPts val="0"/>
              </a:spcBef>
              <a:spcAft>
                <a:spcPts val="0"/>
              </a:spcAft>
              <a:buSzPts val="1400"/>
              <a:buAutoNum type="arabicPeriod"/>
              <a:defRPr/>
            </a:lvl7pPr>
            <a:lvl8pPr lvl="7">
              <a:spcBef>
                <a:spcPts val="0"/>
              </a:spcBef>
              <a:spcAft>
                <a:spcPts val="0"/>
              </a:spcAft>
              <a:buSzPts val="1400"/>
              <a:buAutoNum type="alphaLcPeriod"/>
              <a:defRPr/>
            </a:lvl8pPr>
            <a:lvl9pPr lvl="8">
              <a:spcBef>
                <a:spcPts val="0"/>
              </a:spcBef>
              <a:spcAft>
                <a:spcPts val="0"/>
              </a:spcAft>
              <a:buSzPts val="1400"/>
              <a:buAutoNum type="romanLcPeriod"/>
              <a:defRPr/>
            </a:lvl9pPr>
          </a:lstStyle>
          <a:p>
            <a:endParaRPr/>
          </a:p>
        </p:txBody>
      </p:sp>
      <p:sp>
        <p:nvSpPr>
          <p:cNvPr id="542" name="Google Shape;542;p23"/>
          <p:cNvSpPr/>
          <p:nvPr/>
        </p:nvSpPr>
        <p:spPr>
          <a:xfrm>
            <a:off x="-598400" y="3985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3"/>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23"/>
          <p:cNvGrpSpPr/>
          <p:nvPr/>
        </p:nvGrpSpPr>
        <p:grpSpPr>
          <a:xfrm>
            <a:off x="7295305" y="-672969"/>
            <a:ext cx="2270935" cy="2260334"/>
            <a:chOff x="6762468" y="1386456"/>
            <a:chExt cx="2270935" cy="2260334"/>
          </a:xfrm>
        </p:grpSpPr>
        <p:sp>
          <p:nvSpPr>
            <p:cNvPr id="545" name="Google Shape;545;p2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4250" y="445025"/>
            <a:ext cx="8055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544250" y="1152475"/>
            <a:ext cx="8055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58" r:id="rId6"/>
    <p:sldLayoutId id="2147483660" r:id="rId7"/>
    <p:sldLayoutId id="2147483668" r:id="rId8"/>
    <p:sldLayoutId id="2147483669" r:id="rId9"/>
    <p:sldLayoutId id="2147483679" r:id="rId10"/>
    <p:sldLayoutId id="2147483681" r:id="rId11"/>
    <p:sldLayoutId id="2147483684" r:id="rId12"/>
    <p:sldLayoutId id="2147483730" r:id="rId13"/>
  </p:sldLayoutIdLst>
  <mc:AlternateContent xmlns:mc="http://schemas.openxmlformats.org/markup-compatibility/2006">
    <mc:Choice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Requires="p14">
      <p:transition spd="slow" p14:dur="1000">
        <p:fade thruBlk="1"/>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04"/>
        <p:cNvGrpSpPr/>
        <p:nvPr/>
      </p:nvGrpSpPr>
      <p:grpSpPr>
        <a:xfrm>
          <a:off x="0" y="0"/>
          <a:ext cx="0" cy="0"/>
          <a:chOff x="0" y="0"/>
          <a:chExt cx="0" cy="0"/>
        </a:xfrm>
      </p:grpSpPr>
      <p:sp>
        <p:nvSpPr>
          <p:cNvPr id="2005" name="Google Shape;2005;p83"/>
          <p:cNvSpPr txBox="1">
            <a:spLocks noGrp="1"/>
          </p:cNvSpPr>
          <p:nvPr>
            <p:ph type="ctrTitle"/>
          </p:nvPr>
        </p:nvSpPr>
        <p:spPr>
          <a:xfrm>
            <a:off x="1283094" y="1500180"/>
            <a:ext cx="6577800" cy="1643074"/>
          </a:xfrm>
          <a:prstGeom prst="rect">
            <a:avLst/>
          </a:prstGeom>
        </p:spPr>
        <p:txBody>
          <a:bodyPr spcFirstLastPara="1" wrap="square" lIns="91425" tIns="91425" rIns="91425" bIns="91425" anchor="b" anchorCtr="0">
            <a:noAutofit/>
          </a:bodyPr>
          <a:lstStyle/>
          <a:p>
            <a:pPr marL="0" lvl="0" indent="0" algn="ctr" rtl="0">
              <a:lnSpc>
                <a:spcPct val="150000"/>
              </a:lnSpc>
              <a:spcBef>
                <a:spcPts val="0"/>
              </a:spcBef>
              <a:spcAft>
                <a:spcPts val="0"/>
              </a:spcAft>
              <a:buNone/>
            </a:pPr>
            <a:r>
              <a:rPr lang="fr-FR" sz="4000" dirty="0" err="1" smtClean="0">
                <a:solidFill>
                  <a:schemeClr val="accent2"/>
                </a:solidFill>
              </a:rPr>
              <a:t>Evaluating</a:t>
            </a:r>
            <a:r>
              <a:rPr lang="fr-FR" sz="4000" dirty="0" smtClean="0">
                <a:solidFill>
                  <a:schemeClr val="accent2"/>
                </a:solidFill>
              </a:rPr>
              <a:t> </a:t>
            </a:r>
            <a:r>
              <a:rPr lang="fr-FR" sz="4000" dirty="0" err="1" smtClean="0">
                <a:solidFill>
                  <a:schemeClr val="accent2"/>
                </a:solidFill>
              </a:rPr>
              <a:t>Instructional</a:t>
            </a:r>
            <a:r>
              <a:rPr lang="fr-FR" sz="4000" dirty="0" smtClean="0">
                <a:solidFill>
                  <a:schemeClr val="accent2"/>
                </a:solidFill>
              </a:rPr>
              <a:t> </a:t>
            </a:r>
            <a:r>
              <a:rPr lang="fr-FR" sz="4000" dirty="0" err="1" smtClean="0">
                <a:solidFill>
                  <a:schemeClr val="accent2"/>
                </a:solidFill>
              </a:rPr>
              <a:t>Materials</a:t>
            </a:r>
            <a:endParaRPr sz="4000">
              <a:solidFill>
                <a:schemeClr val="accent2"/>
              </a:solidFill>
            </a:endParaRPr>
          </a:p>
        </p:txBody>
      </p:sp>
      <p:sp>
        <p:nvSpPr>
          <p:cNvPr id="2006" name="Google Shape;2006;p83"/>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smtClean="0"/>
              <a:t>Syllabus Design</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57158" y="214296"/>
            <a:ext cx="8572560" cy="4714908"/>
          </a:xfrm>
        </p:spPr>
        <p:txBody>
          <a:bodyPr/>
          <a:lstStyle/>
          <a:p>
            <a:pPr marL="355600" indent="-203200">
              <a:lnSpc>
                <a:spcPct val="150000"/>
              </a:lnSpc>
              <a:buFont typeface="+mj-lt"/>
              <a:buAutoNum type="arabicPeriod" startAt="2"/>
            </a:pPr>
            <a:r>
              <a:rPr lang="fr-FR" sz="1800" dirty="0" smtClean="0">
                <a:solidFill>
                  <a:schemeClr val="accent5"/>
                </a:solidFill>
              </a:rPr>
              <a:t>Learning </a:t>
            </a:r>
            <a:r>
              <a:rPr lang="fr-FR" sz="1600" dirty="0" err="1" smtClean="0">
                <a:solidFill>
                  <a:schemeClr val="accent5"/>
                </a:solidFill>
              </a:rPr>
              <a:t>theory</a:t>
            </a:r>
            <a:r>
              <a:rPr lang="fr-FR" sz="1600" dirty="0" smtClean="0">
                <a:solidFill>
                  <a:schemeClr val="accent5"/>
                </a:solidFill>
              </a:rPr>
              <a:t>: </a:t>
            </a:r>
            <a:r>
              <a:rPr lang="en-US" sz="1600" dirty="0" smtClean="0"/>
              <a:t>Research into learning is controversial as there are so many variables involved and local circumstances often make generalization precarious. However, it is important that the materials evaluator considers the findings of learning research and decides which of its findings are convincing and </a:t>
            </a:r>
            <a:r>
              <a:rPr lang="en-US" sz="1600" dirty="0" smtClean="0"/>
              <a:t>applicable</a:t>
            </a:r>
          </a:p>
          <a:p>
            <a:pPr>
              <a:lnSpc>
                <a:spcPct val="150000"/>
              </a:lnSpc>
              <a:buNone/>
            </a:pPr>
            <a:r>
              <a:rPr lang="en-US" sz="1600" dirty="0" smtClean="0"/>
              <a:t>  Examples:</a:t>
            </a:r>
          </a:p>
          <a:p>
            <a:pPr marL="355600" indent="-177800">
              <a:lnSpc>
                <a:spcPct val="150000"/>
              </a:lnSpc>
              <a:buFont typeface="Arial" pitchFamily="34" charset="0"/>
              <a:buChar char="•"/>
            </a:pPr>
            <a:r>
              <a:rPr lang="en-US" sz="1600" dirty="0" smtClean="0"/>
              <a:t> Affective engagement is also essential for effective and durable learning. Having positive attitudes </a:t>
            </a:r>
            <a:r>
              <a:rPr lang="en-US" sz="1600" dirty="0" smtClean="0"/>
              <a:t>towards </a:t>
            </a:r>
            <a:r>
              <a:rPr lang="en-US" sz="1600" dirty="0" smtClean="0"/>
              <a:t>the learning experience and developing self-esteem while learning are important determiners of successful learning. And so is emotional involvement.</a:t>
            </a:r>
          </a:p>
          <a:p>
            <a:pPr marL="355600" indent="-177800">
              <a:lnSpc>
                <a:spcPct val="150000"/>
              </a:lnSpc>
              <a:buFont typeface="Arial" pitchFamily="34" charset="0"/>
              <a:buChar char="•"/>
            </a:pPr>
            <a:r>
              <a:rPr lang="en-US" sz="1600" dirty="0" smtClean="0"/>
              <a:t>Learners will only learn if they need and want to learn and if they are willing to invest time and energy in the process. In other words, both instrumental and integrative motivation are vital contributors to learning success (</a:t>
            </a:r>
            <a:r>
              <a:rPr lang="en-US" sz="1600" dirty="0" err="1" smtClean="0"/>
              <a:t>Dornyei</a:t>
            </a:r>
            <a:r>
              <a:rPr lang="en-US" sz="1600" dirty="0" smtClean="0"/>
              <a:t> and </a:t>
            </a:r>
            <a:r>
              <a:rPr lang="en-US" sz="1800" dirty="0" err="1" smtClean="0"/>
              <a:t>Ushioda</a:t>
            </a:r>
            <a:r>
              <a:rPr lang="en-US" sz="1800" dirty="0" smtClean="0"/>
              <a:t>, 2009).</a:t>
            </a:r>
            <a:endParaRPr lang="fr-FR"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713224" y="571486"/>
            <a:ext cx="7144923" cy="3951789"/>
          </a:xfrm>
        </p:spPr>
        <p:txBody>
          <a:bodyPr/>
          <a:lstStyle/>
          <a:p>
            <a:pPr marL="695325">
              <a:lnSpc>
                <a:spcPct val="150000"/>
              </a:lnSpc>
              <a:buFont typeface="+mj-lt"/>
              <a:buAutoNum type="arabicPeriod" startAt="3"/>
            </a:pPr>
            <a:r>
              <a:rPr lang="fr-FR" sz="1800" b="1" dirty="0" smtClean="0">
                <a:solidFill>
                  <a:schemeClr val="accent5"/>
                </a:solidFill>
              </a:rPr>
              <a:t>Second </a:t>
            </a:r>
            <a:r>
              <a:rPr lang="fr-FR" sz="1800" b="1" dirty="0" err="1" smtClean="0">
                <a:solidFill>
                  <a:schemeClr val="accent5"/>
                </a:solidFill>
              </a:rPr>
              <a:t>language</a:t>
            </a:r>
            <a:r>
              <a:rPr lang="fr-FR" sz="1800" b="1" dirty="0" smtClean="0">
                <a:solidFill>
                  <a:schemeClr val="accent5"/>
                </a:solidFill>
              </a:rPr>
              <a:t> acquisition </a:t>
            </a:r>
            <a:r>
              <a:rPr lang="fr-FR" sz="1800" b="1" dirty="0" err="1" smtClean="0">
                <a:solidFill>
                  <a:schemeClr val="accent5"/>
                </a:solidFill>
              </a:rPr>
              <a:t>research</a:t>
            </a:r>
            <a:r>
              <a:rPr lang="fr-FR" sz="1800" b="1" dirty="0" smtClean="0">
                <a:solidFill>
                  <a:schemeClr val="accent5"/>
                </a:solidFill>
              </a:rPr>
              <a:t> </a:t>
            </a:r>
            <a:r>
              <a:rPr lang="fr-FR" sz="1800" b="1" dirty="0" smtClean="0">
                <a:solidFill>
                  <a:schemeClr val="accent5"/>
                </a:solidFill>
              </a:rPr>
              <a:t>: </a:t>
            </a:r>
            <a:r>
              <a:rPr lang="en-US" sz="1800" dirty="0" smtClean="0"/>
              <a:t>SLA research is so far inconclusive and has stimulated many disagreements and debates (e.g. about the value of the explicit teaching of discrete language points).</a:t>
            </a:r>
          </a:p>
          <a:p>
            <a:pPr marL="365125" indent="-12700">
              <a:lnSpc>
                <a:spcPct val="150000"/>
              </a:lnSpc>
              <a:buNone/>
            </a:pPr>
            <a:r>
              <a:rPr lang="en-US" sz="1800" dirty="0" smtClean="0"/>
              <a:t>However, there is now a sufficient consensus of opinion on certain facilitating features of language learning for them to be useful in helping to articulate the principles to be</a:t>
            </a:r>
          </a:p>
          <a:p>
            <a:pPr marL="365125" indent="-12700">
              <a:lnSpc>
                <a:spcPct val="150000"/>
              </a:lnSpc>
              <a:buNone/>
            </a:pPr>
            <a:r>
              <a:rPr lang="en-US" sz="1800" dirty="0" smtClean="0"/>
              <a:t>used as a basis of materials evaluation.</a:t>
            </a:r>
            <a:endParaRPr lang="fr-FR" sz="1800" dirty="0" smtClean="0"/>
          </a:p>
          <a:p>
            <a:pPr>
              <a:buFont typeface="+mj-lt"/>
              <a:buAutoNum type="arabicPeriod" startAt="3"/>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1357290" y="1928808"/>
            <a:ext cx="6005100" cy="1516800"/>
          </a:xfrm>
        </p:spPr>
        <p:txBody>
          <a:bodyPr/>
          <a:lstStyle/>
          <a:p>
            <a:pPr>
              <a:lnSpc>
                <a:spcPct val="150000"/>
              </a:lnSpc>
            </a:pPr>
            <a:r>
              <a:rPr lang="fr-FR" dirty="0" smtClean="0">
                <a:solidFill>
                  <a:schemeClr val="accent1">
                    <a:lumMod val="50000"/>
                  </a:schemeClr>
                </a:solidFill>
              </a:rPr>
              <a:t> </a:t>
            </a:r>
            <a:r>
              <a:rPr lang="fr-FR" dirty="0" smtClean="0">
                <a:solidFill>
                  <a:schemeClr val="accent1">
                    <a:lumMod val="50000"/>
                  </a:schemeClr>
                </a:solidFill>
              </a:rPr>
              <a:t>Types of </a:t>
            </a:r>
            <a:r>
              <a:rPr lang="fr-FR" dirty="0" err="1" smtClean="0">
                <a:solidFill>
                  <a:schemeClr val="accent1">
                    <a:lumMod val="50000"/>
                  </a:schemeClr>
                </a:solidFill>
              </a:rPr>
              <a:t>materials</a:t>
            </a:r>
            <a:r>
              <a:rPr lang="fr-FR" dirty="0" smtClean="0">
                <a:solidFill>
                  <a:schemeClr val="accent1">
                    <a:lumMod val="50000"/>
                  </a:schemeClr>
                </a:solidFill>
              </a:rPr>
              <a:t> </a:t>
            </a:r>
            <a:r>
              <a:rPr lang="fr-FR" dirty="0" err="1" smtClean="0">
                <a:solidFill>
                  <a:schemeClr val="accent1">
                    <a:lumMod val="50000"/>
                  </a:schemeClr>
                </a:solidFill>
              </a:rPr>
              <a:t>evaluation</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1714480" y="285734"/>
            <a:ext cx="5500726" cy="4000528"/>
          </a:xfrm>
        </p:spPr>
        <p:txBody>
          <a:bodyPr/>
          <a:lstStyle/>
          <a:p>
            <a:pPr>
              <a:lnSpc>
                <a:spcPct val="150000"/>
              </a:lnSpc>
            </a:pPr>
            <a:r>
              <a:rPr lang="en-US" sz="2000" b="0" dirty="0" smtClean="0"/>
              <a:t>There are many different types of </a:t>
            </a:r>
            <a:r>
              <a:rPr lang="en-US" sz="2000" b="0" dirty="0" smtClean="0"/>
              <a:t>    materials </a:t>
            </a:r>
            <a:r>
              <a:rPr lang="en-US" sz="2000" b="0" dirty="0" smtClean="0"/>
              <a:t>evaluation. Evaluations differ, </a:t>
            </a:r>
            <a:r>
              <a:rPr lang="en-US" sz="2000" b="0" dirty="0" smtClean="0"/>
              <a:t>   for </a:t>
            </a:r>
            <a:r>
              <a:rPr lang="en-US" sz="2000" b="0" dirty="0" smtClean="0"/>
              <a:t>example, in purpose, in personnel, in formality and in timing. An evaluation might be done before the materials are used (</a:t>
            </a:r>
            <a:r>
              <a:rPr lang="en-US" sz="2000" b="0" dirty="0" smtClean="0">
                <a:solidFill>
                  <a:schemeClr val="accent1">
                    <a:lumMod val="75000"/>
                  </a:schemeClr>
                </a:solidFill>
                <a:effectLst>
                  <a:outerShdw blurRad="38100" dist="38100" dir="2700000" algn="tl">
                    <a:srgbClr val="000000">
                      <a:alpha val="43137"/>
                    </a:srgbClr>
                  </a:outerShdw>
                </a:effectLst>
              </a:rPr>
              <a:t>pre-use evaluation</a:t>
            </a:r>
            <a:r>
              <a:rPr lang="en-US" sz="2000" b="0" dirty="0" smtClean="0"/>
              <a:t>), while they are being used (</a:t>
            </a:r>
            <a:r>
              <a:rPr lang="en-US" sz="2000" b="0" dirty="0" smtClean="0">
                <a:solidFill>
                  <a:schemeClr val="accent1">
                    <a:lumMod val="75000"/>
                  </a:schemeClr>
                </a:solidFill>
                <a:effectLst>
                  <a:outerShdw blurRad="38100" dist="38100" dir="2700000" algn="tl">
                    <a:srgbClr val="000000">
                      <a:alpha val="43137"/>
                    </a:srgbClr>
                  </a:outerShdw>
                </a:effectLst>
              </a:rPr>
              <a:t>whilst-use evaluation</a:t>
            </a:r>
            <a:r>
              <a:rPr lang="en-US" sz="2000" b="0" dirty="0" smtClean="0"/>
              <a:t>) or after they have been used (</a:t>
            </a:r>
            <a:r>
              <a:rPr lang="en-US" sz="2000" b="0" dirty="0" smtClean="0">
                <a:solidFill>
                  <a:schemeClr val="accent1">
                    <a:lumMod val="75000"/>
                  </a:schemeClr>
                </a:solidFill>
                <a:effectLst>
                  <a:outerShdw blurRad="38100" dist="38100" dir="2700000" algn="tl">
                    <a:srgbClr val="000000">
                      <a:alpha val="43137"/>
                    </a:srgbClr>
                  </a:outerShdw>
                </a:effectLst>
              </a:rPr>
              <a:t>post-use evaluation</a:t>
            </a:r>
            <a:r>
              <a:rPr lang="en-US" sz="2000" b="0" dirty="0" smtClean="0"/>
              <a:t>). </a:t>
            </a:r>
            <a:endParaRPr lang="fr-FR" sz="2000" b="0"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z="1800" smtClean="0"/>
              <a:pPr/>
              <a:t>13</a:t>
            </a:fld>
            <a:endParaRPr lang="fr-FR" sz="1800" dirty="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129016" y="4300538"/>
            <a:ext cx="609600" cy="390906"/>
          </a:xfrm>
          <a:prstGeom prst="rect">
            <a:avLst/>
          </a:prstGeom>
        </p:spPr>
        <p:txBody>
          <a:bodyPr/>
          <a:lstStyle/>
          <a:p>
            <a:fld id="{527E7C9A-1A4F-459B-B281-DE018D28399B}" type="slidenum">
              <a:rPr lang="fr-FR" sz="1800" smtClean="0"/>
              <a:pPr/>
              <a:t>14</a:t>
            </a:fld>
            <a:endParaRPr lang="fr-FR" sz="1800" dirty="0"/>
          </a:p>
        </p:txBody>
      </p:sp>
      <p:pic>
        <p:nvPicPr>
          <p:cNvPr id="5" name="Espace réservé du contenu 4" descr="box-insertion-text-question-mark-38160317.jpg"/>
          <p:cNvPicPr>
            <a:picLocks noGrp="1" noChangeAspect="1"/>
          </p:cNvPicPr>
          <p:nvPr>
            <p:ph sz="quarter" idx="4294967295"/>
          </p:nvPr>
        </p:nvPicPr>
        <p:blipFill>
          <a:blip r:embed="rId2" cstate="print">
            <a:duotone>
              <a:schemeClr val="accent1">
                <a:shade val="45000"/>
                <a:satMod val="135000"/>
              </a:schemeClr>
              <a:prstClr val="white"/>
            </a:duotone>
          </a:blip>
          <a:stretch>
            <a:fillRect/>
          </a:stretch>
        </p:blipFill>
        <p:spPr>
          <a:xfrm>
            <a:off x="0" y="0"/>
            <a:ext cx="9144000" cy="5238750"/>
          </a:xfrm>
          <a:ln>
            <a:solidFill>
              <a:schemeClr val="accent4"/>
            </a:solidFill>
          </a:ln>
        </p:spPr>
      </p:pic>
      <p:sp>
        <p:nvSpPr>
          <p:cNvPr id="8" name="ZoneTexte 7"/>
          <p:cNvSpPr txBox="1"/>
          <p:nvPr/>
        </p:nvSpPr>
        <p:spPr>
          <a:xfrm>
            <a:off x="3707904" y="1653648"/>
            <a:ext cx="4680520" cy="1938992"/>
          </a:xfrm>
          <a:prstGeom prst="rect">
            <a:avLst/>
          </a:prstGeom>
          <a:noFill/>
        </p:spPr>
        <p:txBody>
          <a:bodyPr wrap="square" rtlCol="0">
            <a:spAutoFit/>
          </a:bodyPr>
          <a:lstStyle/>
          <a:p>
            <a:pPr>
              <a:lnSpc>
                <a:spcPct val="200000"/>
              </a:lnSpc>
            </a:pPr>
            <a:r>
              <a:rPr lang="fr-FR" sz="3200" b="1" dirty="0" smtClean="0">
                <a:solidFill>
                  <a:schemeClr val="bg2">
                    <a:lumMod val="75000"/>
                  </a:schemeClr>
                </a:solidFill>
                <a:latin typeface="Hammersmith One" charset="0"/>
                <a:cs typeface="Manjari" charset="0"/>
              </a:rPr>
              <a:t>What </a:t>
            </a:r>
            <a:r>
              <a:rPr lang="fr-FR" sz="3200" b="1" dirty="0" err="1" smtClean="0">
                <a:solidFill>
                  <a:schemeClr val="bg2">
                    <a:lumMod val="75000"/>
                  </a:schemeClr>
                </a:solidFill>
                <a:latin typeface="Hammersmith One" charset="0"/>
                <a:cs typeface="Manjari" charset="0"/>
              </a:rPr>
              <a:t>does</a:t>
            </a:r>
            <a:r>
              <a:rPr lang="fr-FR" sz="3200" b="1" dirty="0" smtClean="0">
                <a:solidFill>
                  <a:schemeClr val="bg2">
                    <a:lumMod val="75000"/>
                  </a:schemeClr>
                </a:solidFill>
                <a:latin typeface="Hammersmith One" charset="0"/>
                <a:cs typeface="Manjari" charset="0"/>
              </a:rPr>
              <a:t> </a:t>
            </a:r>
            <a:r>
              <a:rPr lang="fr-FR" sz="3200" b="1" dirty="0" err="1" smtClean="0">
                <a:solidFill>
                  <a:schemeClr val="bg2">
                    <a:lumMod val="75000"/>
                  </a:schemeClr>
                </a:solidFill>
                <a:latin typeface="Hammersmith One" charset="0"/>
                <a:cs typeface="Manjari" charset="0"/>
              </a:rPr>
              <a:t>pre</a:t>
            </a:r>
            <a:r>
              <a:rPr lang="fr-FR" sz="3200" b="1" dirty="0" smtClean="0">
                <a:solidFill>
                  <a:schemeClr val="bg2">
                    <a:lumMod val="75000"/>
                  </a:schemeClr>
                </a:solidFill>
                <a:latin typeface="Hammersmith One" charset="0"/>
                <a:cs typeface="Manjari" charset="0"/>
              </a:rPr>
              <a:t>-use evaluation </a:t>
            </a:r>
            <a:r>
              <a:rPr lang="fr-FR" sz="3200" b="1" dirty="0" err="1" smtClean="0">
                <a:solidFill>
                  <a:schemeClr val="bg2">
                    <a:lumMod val="75000"/>
                  </a:schemeClr>
                </a:solidFill>
                <a:latin typeface="Hammersmith One" charset="0"/>
                <a:cs typeface="Manjari" charset="0"/>
              </a:rPr>
              <a:t>involve</a:t>
            </a:r>
            <a:r>
              <a:rPr lang="fr-FR" sz="3200" b="1" dirty="0" smtClean="0">
                <a:solidFill>
                  <a:schemeClr val="bg2">
                    <a:lumMod val="75000"/>
                  </a:schemeClr>
                </a:solidFill>
                <a:latin typeface="Hammersmith One" charset="0"/>
                <a:cs typeface="Manjari" charset="0"/>
              </a:rPr>
              <a:t> ?</a:t>
            </a:r>
            <a:endParaRPr lang="fr-FR" sz="3200" b="1" dirty="0">
              <a:solidFill>
                <a:schemeClr val="bg2">
                  <a:lumMod val="75000"/>
                </a:schemeClr>
              </a:solidFill>
              <a:latin typeface="Hammersmith One" charset="0"/>
              <a:cs typeface="Manjari"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solidFill>
                  <a:schemeClr val="accent1">
                    <a:lumMod val="50000"/>
                  </a:schemeClr>
                </a:solidFill>
              </a:rPr>
              <a:t>1. </a:t>
            </a:r>
            <a:r>
              <a:rPr lang="fr-FR" sz="2800" b="1" dirty="0" err="1" smtClean="0">
                <a:solidFill>
                  <a:schemeClr val="accent1">
                    <a:lumMod val="50000"/>
                  </a:schemeClr>
                </a:solidFill>
              </a:rPr>
              <a:t>Pre</a:t>
            </a:r>
            <a:r>
              <a:rPr lang="fr-FR" sz="2800" b="1" dirty="0" smtClean="0">
                <a:solidFill>
                  <a:schemeClr val="accent1">
                    <a:lumMod val="50000"/>
                  </a:schemeClr>
                </a:solidFill>
              </a:rPr>
              <a:t>-use evaluation</a:t>
            </a:r>
            <a:endParaRPr lang="fr-FR" sz="2800" dirty="0">
              <a:solidFill>
                <a:schemeClr val="accent1">
                  <a:lumMod val="50000"/>
                </a:schemeClr>
              </a:solidFill>
            </a:endParaRPr>
          </a:p>
        </p:txBody>
      </p:sp>
      <p:sp>
        <p:nvSpPr>
          <p:cNvPr id="3" name="Espace réservé du contenu 2"/>
          <p:cNvSpPr>
            <a:spLocks noGrp="1"/>
          </p:cNvSpPr>
          <p:nvPr>
            <p:ph type="body" idx="1"/>
          </p:nvPr>
        </p:nvSpPr>
        <p:spPr>
          <a:xfrm>
            <a:off x="713225" y="1122325"/>
            <a:ext cx="7430675" cy="3580500"/>
          </a:xfrm>
        </p:spPr>
        <p:txBody>
          <a:bodyPr>
            <a:normAutofit/>
          </a:bodyPr>
          <a:lstStyle/>
          <a:p>
            <a:pPr marL="0" indent="0">
              <a:lnSpc>
                <a:spcPct val="150000"/>
              </a:lnSpc>
              <a:buNone/>
            </a:pPr>
            <a:r>
              <a:rPr lang="en-US" sz="1800" dirty="0" smtClean="0"/>
              <a:t>Pre-use evaluation involves </a:t>
            </a:r>
            <a:r>
              <a:rPr lang="en-US" sz="1800" b="1" dirty="0" smtClean="0">
                <a:solidFill>
                  <a:schemeClr val="accent1">
                    <a:lumMod val="75000"/>
                  </a:schemeClr>
                </a:solidFill>
              </a:rPr>
              <a:t>making predictions about the potential value of materials for their users</a:t>
            </a:r>
            <a:r>
              <a:rPr lang="en-US" sz="1800" dirty="0" smtClean="0"/>
              <a:t>. It can be </a:t>
            </a:r>
            <a:r>
              <a:rPr lang="en-US" sz="1800" dirty="0" smtClean="0">
                <a:effectLst>
                  <a:outerShdw blurRad="38100" dist="38100" dir="2700000" algn="tl">
                    <a:srgbClr val="000000">
                      <a:alpha val="43137"/>
                    </a:srgbClr>
                  </a:outerShdw>
                </a:effectLst>
              </a:rPr>
              <a:t>context-free</a:t>
            </a:r>
            <a:r>
              <a:rPr lang="en-US" sz="1800" dirty="0" smtClean="0"/>
              <a:t>, as in a review of materials for a journal, </a:t>
            </a:r>
            <a:r>
              <a:rPr lang="en-US" sz="1800" dirty="0" smtClean="0">
                <a:effectLst>
                  <a:outerShdw blurRad="38100" dist="38100" dir="2700000" algn="tl">
                    <a:srgbClr val="000000">
                      <a:alpha val="43137"/>
                    </a:srgbClr>
                  </a:outerShdw>
                </a:effectLst>
              </a:rPr>
              <a:t>context influenced</a:t>
            </a:r>
            <a:r>
              <a:rPr lang="en-US" sz="1800" dirty="0" smtClean="0"/>
              <a:t> as in a review of draft materials for a publisher with target users in mind or </a:t>
            </a:r>
            <a:r>
              <a:rPr lang="en-US" sz="1800" dirty="0" smtClean="0">
                <a:effectLst>
                  <a:outerShdw blurRad="38100" dist="38100" dir="2700000" algn="tl">
                    <a:srgbClr val="000000">
                      <a:alpha val="43137"/>
                    </a:srgbClr>
                  </a:outerShdw>
                </a:effectLst>
              </a:rPr>
              <a:t>context-dependent</a:t>
            </a:r>
            <a:r>
              <a:rPr lang="en-US" sz="1800" dirty="0" smtClean="0"/>
              <a:t>, as when a teacher selects a </a:t>
            </a:r>
            <a:r>
              <a:rPr lang="en-US" sz="1800" dirty="0" err="1" smtClean="0"/>
              <a:t>coursebook</a:t>
            </a:r>
            <a:r>
              <a:rPr lang="en-US" sz="1800" dirty="0" smtClean="0"/>
              <a:t> for use with her particular class.</a:t>
            </a:r>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z="1800" smtClean="0"/>
              <a:pPr/>
              <a:t>15</a:t>
            </a:fld>
            <a:endParaRPr lang="fr-FR" sz="1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713225" y="357172"/>
            <a:ext cx="7502113" cy="4345653"/>
          </a:xfrm>
        </p:spPr>
        <p:txBody>
          <a:bodyPr>
            <a:normAutofit/>
          </a:bodyPr>
          <a:lstStyle/>
          <a:p>
            <a:pPr marL="0" indent="0">
              <a:lnSpc>
                <a:spcPct val="150000"/>
              </a:lnSpc>
              <a:buNone/>
            </a:pPr>
            <a:r>
              <a:rPr lang="en-US" sz="1800" dirty="0" smtClean="0"/>
              <a:t>Making an evaluation </a:t>
            </a:r>
            <a:r>
              <a:rPr lang="en-US" sz="1800" dirty="0" smtClean="0">
                <a:effectLst>
                  <a:outerShdw blurRad="38100" dist="38100" dir="2700000" algn="tl">
                    <a:srgbClr val="000000">
                      <a:alpha val="43137"/>
                    </a:srgbClr>
                  </a:outerShdw>
                </a:effectLst>
              </a:rPr>
              <a:t>criterion-referenced</a:t>
            </a:r>
            <a:r>
              <a:rPr lang="en-US" sz="1800" dirty="0" smtClean="0"/>
              <a:t> can reduce (but not remove) subjectivity and can certainly help to make an evaluation more principled, rigorous, systematic and reliable. </a:t>
            </a:r>
          </a:p>
          <a:p>
            <a:pPr marL="0" indent="0">
              <a:lnSpc>
                <a:spcPct val="150000"/>
              </a:lnSpc>
              <a:buNone/>
            </a:pPr>
            <a:r>
              <a:rPr lang="en-US" sz="1800" dirty="0" smtClean="0"/>
              <a:t>Making use of </a:t>
            </a:r>
            <a:r>
              <a:rPr lang="en-US" sz="1800" dirty="0" smtClean="0">
                <a:effectLst>
                  <a:outerShdw blurRad="38100" dist="38100" dir="2700000" algn="tl">
                    <a:srgbClr val="000000">
                      <a:alpha val="43137"/>
                    </a:srgbClr>
                  </a:outerShdw>
                </a:effectLst>
              </a:rPr>
              <a:t>a checklist of criteria </a:t>
            </a:r>
            <a:r>
              <a:rPr lang="en-US" sz="1800" dirty="0" smtClean="0"/>
              <a:t>has become popular in materials evaluations and certain checklists from the literature have been frequently made use of in evaluations (</a:t>
            </a:r>
            <a:r>
              <a:rPr lang="en-US" sz="1800" i="1" dirty="0" smtClean="0">
                <a:effectLst>
                  <a:outerShdw blurRad="38100" dist="38100" dir="2700000" algn="tl">
                    <a:srgbClr val="000000">
                      <a:alpha val="43137"/>
                    </a:srgbClr>
                  </a:outerShdw>
                </a:effectLst>
              </a:rPr>
              <a:t>e.g. </a:t>
            </a:r>
            <a:r>
              <a:rPr lang="en-US" sz="1800" i="1" dirty="0" err="1" smtClean="0">
                <a:effectLst>
                  <a:outerShdw blurRad="38100" dist="38100" dir="2700000" algn="tl">
                    <a:srgbClr val="000000">
                      <a:alpha val="43137"/>
                    </a:srgbClr>
                  </a:outerShdw>
                </a:effectLst>
              </a:rPr>
              <a:t>Cunningsworth</a:t>
            </a:r>
            <a:r>
              <a:rPr lang="en-US" sz="1800" i="1" dirty="0" smtClean="0">
                <a:effectLst>
                  <a:outerShdw blurRad="38100" dist="38100" dir="2700000" algn="tl">
                    <a:srgbClr val="000000">
                      <a:alpha val="43137"/>
                    </a:srgbClr>
                  </a:outerShdw>
                </a:effectLst>
              </a:rPr>
              <a:t> (1984, 1995), </a:t>
            </a:r>
            <a:r>
              <a:rPr lang="en-US" sz="1800" i="1" dirty="0" err="1" smtClean="0">
                <a:effectLst>
                  <a:outerShdw blurRad="38100" dist="38100" dir="2700000" algn="tl">
                    <a:srgbClr val="000000">
                      <a:alpha val="43137"/>
                    </a:srgbClr>
                  </a:outerShdw>
                </a:effectLst>
              </a:rPr>
              <a:t>Skierso</a:t>
            </a:r>
            <a:r>
              <a:rPr lang="en-US" sz="1800" i="1" dirty="0" smtClean="0">
                <a:effectLst>
                  <a:outerShdw blurRad="38100" dist="38100" dir="2700000" algn="tl">
                    <a:srgbClr val="000000">
                      <a:alpha val="43137"/>
                    </a:srgbClr>
                  </a:outerShdw>
                </a:effectLst>
              </a:rPr>
              <a:t> (1991), Brown (1997), Gearing, (1999)). </a:t>
            </a:r>
          </a:p>
          <a:p>
            <a:pPr marL="0" indent="0">
              <a:buNone/>
            </a:pPr>
            <a:endParaRPr lang="fr-FR" dirty="0">
              <a:solidFill>
                <a:srgbClr val="FF0000"/>
              </a:solidFill>
            </a:endParaRPr>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D911F568-7519-472A-8407-44490845E870}" type="slidenum">
              <a:rPr lang="fr-FR" smtClean="0"/>
              <a:pPr/>
              <a:t>16</a:t>
            </a:fld>
            <a:endParaRPr lang="fr-FR"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713250" y="285734"/>
            <a:ext cx="7502088" cy="4283141"/>
          </a:xfrm>
        </p:spPr>
        <p:txBody>
          <a:bodyPr>
            <a:noAutofit/>
          </a:bodyPr>
          <a:lstStyle/>
          <a:p>
            <a:pPr marL="0" indent="0">
              <a:lnSpc>
                <a:spcPct val="150000"/>
              </a:lnSpc>
              <a:buNone/>
            </a:pPr>
            <a:r>
              <a:rPr lang="en-US" sz="1800" dirty="0" smtClean="0"/>
              <a:t>The problem though is that:</a:t>
            </a:r>
          </a:p>
          <a:p>
            <a:pPr marL="0" indent="0">
              <a:lnSpc>
                <a:spcPct val="150000"/>
              </a:lnSpc>
              <a:buFont typeface="Wingdings" pitchFamily="2" charset="2"/>
              <a:buChar char="q"/>
            </a:pPr>
            <a:r>
              <a:rPr lang="en-US" sz="1800" dirty="0" smtClean="0">
                <a:solidFill>
                  <a:schemeClr val="accent1">
                    <a:lumMod val="75000"/>
                  </a:schemeClr>
                </a:solidFill>
              </a:rPr>
              <a:t> </a:t>
            </a:r>
            <a:r>
              <a:rPr lang="en-US" sz="1800" b="1" dirty="0" smtClean="0">
                <a:solidFill>
                  <a:schemeClr val="accent1">
                    <a:lumMod val="75000"/>
                  </a:schemeClr>
                </a:solidFill>
                <a:effectLst>
                  <a:outerShdw blurRad="38100" dist="38100" dir="2700000" algn="tl">
                    <a:srgbClr val="000000">
                      <a:alpha val="43137"/>
                    </a:srgbClr>
                  </a:outerShdw>
                </a:effectLst>
              </a:rPr>
              <a:t>no set of criteria is applicable to all situations</a:t>
            </a:r>
            <a:r>
              <a:rPr lang="en-US" sz="1800" b="1" dirty="0" smtClean="0">
                <a:solidFill>
                  <a:schemeClr val="accent3"/>
                </a:solidFill>
                <a:effectLst>
                  <a:outerShdw blurRad="38100" dist="38100" dir="2700000" algn="tl">
                    <a:srgbClr val="000000">
                      <a:alpha val="43137"/>
                    </a:srgbClr>
                  </a:outerShdw>
                </a:effectLst>
              </a:rPr>
              <a:t> </a:t>
            </a:r>
            <a:r>
              <a:rPr lang="en-US" sz="1800" dirty="0" smtClean="0"/>
              <a:t>and,</a:t>
            </a:r>
          </a:p>
          <a:p>
            <a:pPr marL="0" indent="0">
              <a:lnSpc>
                <a:spcPct val="150000"/>
              </a:lnSpc>
              <a:buFont typeface="Wingdings" pitchFamily="2" charset="2"/>
              <a:buChar char="q"/>
            </a:pPr>
            <a:r>
              <a:rPr lang="en-US" sz="1800" dirty="0" smtClean="0">
                <a:solidFill>
                  <a:schemeClr val="accent3"/>
                </a:solidFill>
              </a:rPr>
              <a:t> </a:t>
            </a:r>
            <a:r>
              <a:rPr lang="en-US" sz="1800" b="1" dirty="0" smtClean="0">
                <a:solidFill>
                  <a:schemeClr val="accent1">
                    <a:lumMod val="75000"/>
                  </a:schemeClr>
                </a:solidFill>
                <a:effectLst>
                  <a:outerShdw blurRad="38100" dist="38100" dir="2700000" algn="tl">
                    <a:srgbClr val="000000">
                      <a:alpha val="43137"/>
                    </a:srgbClr>
                  </a:outerShdw>
                </a:effectLst>
              </a:rPr>
              <a:t>evaluation criteria should be related to what is known about the context of learning </a:t>
            </a:r>
            <a:r>
              <a:rPr lang="en-US" sz="1800" dirty="0" smtClean="0"/>
              <a:t>; there should be a fit between the materials and the curriculum, students and teachers. </a:t>
            </a:r>
          </a:p>
          <a:p>
            <a:pPr marL="0" indent="0">
              <a:lnSpc>
                <a:spcPct val="150000"/>
              </a:lnSpc>
              <a:buNone/>
            </a:pPr>
            <a:r>
              <a:rPr lang="en-US" sz="1800" dirty="0" smtClean="0"/>
              <a:t>Many evaluation checklists were </a:t>
            </a:r>
            <a:r>
              <a:rPr lang="en-US" sz="1800" dirty="0" err="1" smtClean="0"/>
              <a:t>creticised</a:t>
            </a:r>
            <a:r>
              <a:rPr lang="en-US" sz="1800" dirty="0" smtClean="0"/>
              <a:t> for being too </a:t>
            </a:r>
            <a:r>
              <a:rPr lang="en-US" sz="1800" i="1" dirty="0" smtClean="0"/>
              <a:t>context bound </a:t>
            </a:r>
            <a:r>
              <a:rPr lang="en-US" sz="1800" dirty="0" smtClean="0"/>
              <a:t>to be </a:t>
            </a:r>
            <a:r>
              <a:rPr lang="en-US" sz="1800" dirty="0" err="1" smtClean="0"/>
              <a:t>generalizable</a:t>
            </a:r>
            <a:r>
              <a:rPr lang="en-US" sz="1800" dirty="0" smtClean="0"/>
              <a:t>. </a:t>
            </a:r>
          </a:p>
          <a:p>
            <a:pPr marL="0" indent="0">
              <a:lnSpc>
                <a:spcPct val="150000"/>
              </a:lnSpc>
              <a:buNone/>
            </a:pPr>
            <a:r>
              <a:rPr lang="en-US" sz="1800" dirty="0" smtClean="0"/>
              <a:t>A framework for generating flexible criteria would be more useful than detailed and inflexible checklists.</a:t>
            </a:r>
            <a:endParaRPr lang="fr-FR" sz="1800"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17</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285720" y="142858"/>
            <a:ext cx="8572560" cy="4211703"/>
          </a:xfrm>
        </p:spPr>
        <p:txBody>
          <a:bodyPr>
            <a:normAutofit fontScale="92500"/>
          </a:bodyPr>
          <a:lstStyle/>
          <a:p>
            <a:pPr marL="171450" indent="-171450">
              <a:lnSpc>
                <a:spcPct val="150000"/>
              </a:lnSpc>
              <a:buNone/>
            </a:pPr>
            <a:r>
              <a:rPr lang="en-US" dirty="0" smtClean="0"/>
              <a:t>	</a:t>
            </a:r>
            <a:r>
              <a:rPr lang="en-US" sz="1800" dirty="0" smtClean="0"/>
              <a:t>Tomlinson and </a:t>
            </a:r>
            <a:r>
              <a:rPr lang="en-US" sz="1800" dirty="0" err="1" smtClean="0"/>
              <a:t>Masuhara</a:t>
            </a:r>
            <a:r>
              <a:rPr lang="en-US" sz="1800" dirty="0" smtClean="0"/>
              <a:t> (2004, p. 7) proposed the following criteria for evaluating </a:t>
            </a:r>
            <a:r>
              <a:rPr lang="fr-FR" sz="1800" dirty="0" err="1" smtClean="0"/>
              <a:t>criteria</a:t>
            </a:r>
            <a:r>
              <a:rPr lang="fr-FR" sz="1800" dirty="0" smtClean="0"/>
              <a:t>:</a:t>
            </a:r>
          </a:p>
          <a:p>
            <a:pPr>
              <a:lnSpc>
                <a:spcPct val="150000"/>
              </a:lnSpc>
            </a:pPr>
            <a:r>
              <a:rPr lang="en-US" sz="1800" b="1" dirty="0" smtClean="0">
                <a:solidFill>
                  <a:schemeClr val="accent1">
                    <a:lumMod val="75000"/>
                  </a:schemeClr>
                </a:solidFill>
              </a:rPr>
              <a:t>Is each question an evaluation question?</a:t>
            </a:r>
          </a:p>
          <a:p>
            <a:pPr>
              <a:lnSpc>
                <a:spcPct val="150000"/>
              </a:lnSpc>
            </a:pPr>
            <a:r>
              <a:rPr lang="en-US" sz="1800" b="1" dirty="0" smtClean="0">
                <a:solidFill>
                  <a:schemeClr val="accent1">
                    <a:lumMod val="75000"/>
                  </a:schemeClr>
                </a:solidFill>
              </a:rPr>
              <a:t>Does each question only ask one question?</a:t>
            </a:r>
          </a:p>
          <a:p>
            <a:pPr>
              <a:lnSpc>
                <a:spcPct val="150000"/>
              </a:lnSpc>
            </a:pPr>
            <a:r>
              <a:rPr lang="en-US" sz="1800" b="1" dirty="0" smtClean="0">
                <a:solidFill>
                  <a:schemeClr val="accent1">
                    <a:lumMod val="75000"/>
                  </a:schemeClr>
                </a:solidFill>
              </a:rPr>
              <a:t>Is each question answerable?</a:t>
            </a:r>
          </a:p>
          <a:p>
            <a:pPr>
              <a:lnSpc>
                <a:spcPct val="150000"/>
              </a:lnSpc>
            </a:pPr>
            <a:r>
              <a:rPr lang="en-US" sz="1800" b="1" dirty="0" smtClean="0">
                <a:solidFill>
                  <a:schemeClr val="accent1">
                    <a:lumMod val="75000"/>
                  </a:schemeClr>
                </a:solidFill>
              </a:rPr>
              <a:t>Is each question free of dogma?</a:t>
            </a:r>
          </a:p>
          <a:p>
            <a:pPr>
              <a:lnSpc>
                <a:spcPct val="150000"/>
              </a:lnSpc>
            </a:pPr>
            <a:r>
              <a:rPr lang="en-US" sz="1800" b="1" dirty="0" smtClean="0">
                <a:solidFill>
                  <a:schemeClr val="accent1">
                    <a:lumMod val="75000"/>
                  </a:schemeClr>
                </a:solidFill>
              </a:rPr>
              <a:t>Is each question reliable in the sense that other evaluators would </a:t>
            </a:r>
            <a:r>
              <a:rPr lang="en-US" sz="1800" b="1" dirty="0" smtClean="0">
                <a:solidFill>
                  <a:schemeClr val="accent1">
                    <a:lumMod val="75000"/>
                  </a:schemeClr>
                </a:solidFill>
              </a:rPr>
              <a:t>               interpret it </a:t>
            </a:r>
            <a:r>
              <a:rPr lang="en-US" sz="1800" b="1" dirty="0" smtClean="0">
                <a:solidFill>
                  <a:schemeClr val="accent1">
                    <a:lumMod val="75000"/>
                  </a:schemeClr>
                </a:solidFill>
              </a:rPr>
              <a:t>in </a:t>
            </a:r>
            <a:r>
              <a:rPr lang="fr-FR" sz="1800" b="1" dirty="0" smtClean="0">
                <a:solidFill>
                  <a:schemeClr val="accent1">
                    <a:lumMod val="75000"/>
                  </a:schemeClr>
                </a:solidFill>
              </a:rPr>
              <a:t>the </a:t>
            </a:r>
            <a:r>
              <a:rPr lang="fr-FR" sz="1800" b="1" dirty="0" err="1" smtClean="0">
                <a:solidFill>
                  <a:schemeClr val="accent1">
                    <a:lumMod val="75000"/>
                  </a:schemeClr>
                </a:solidFill>
              </a:rPr>
              <a:t>same</a:t>
            </a:r>
            <a:r>
              <a:rPr lang="fr-FR" sz="1800" b="1" dirty="0" smtClean="0">
                <a:solidFill>
                  <a:schemeClr val="accent1">
                    <a:lumMod val="75000"/>
                  </a:schemeClr>
                </a:solidFill>
              </a:rPr>
              <a:t> </a:t>
            </a:r>
            <a:r>
              <a:rPr lang="fr-FR" sz="1800" b="1" dirty="0" err="1" smtClean="0">
                <a:solidFill>
                  <a:schemeClr val="accent1">
                    <a:lumMod val="75000"/>
                  </a:schemeClr>
                </a:solidFill>
              </a:rPr>
              <a:t>way</a:t>
            </a:r>
            <a:r>
              <a:rPr lang="fr-FR" sz="1800" b="1" dirty="0" smtClean="0">
                <a:solidFill>
                  <a:schemeClr val="accent1">
                    <a:lumMod val="75000"/>
                  </a:schemeClr>
                </a:solidFill>
              </a:rPr>
              <a:t>?</a:t>
            </a:r>
          </a:p>
          <a:p>
            <a:pPr marL="180975" indent="-66675">
              <a:lnSpc>
                <a:spcPct val="150000"/>
              </a:lnSpc>
              <a:buNone/>
            </a:pPr>
            <a:r>
              <a:rPr lang="fr-FR" sz="1800" dirty="0" smtClean="0"/>
              <a:t>	</a:t>
            </a:r>
            <a:r>
              <a:rPr lang="fr-FR" sz="1800" dirty="0" err="1" smtClean="0"/>
              <a:t>Answering</a:t>
            </a:r>
            <a:r>
              <a:rPr lang="fr-FR" sz="1800" dirty="0" smtClean="0"/>
              <a:t> </a:t>
            </a:r>
            <a:r>
              <a:rPr lang="fr-FR" sz="1800" dirty="0" err="1" smtClean="0"/>
              <a:t>such</a:t>
            </a:r>
            <a:r>
              <a:rPr lang="fr-FR" sz="1800" dirty="0" smtClean="0"/>
              <a:t> questions </a:t>
            </a:r>
            <a:r>
              <a:rPr lang="fr-FR" sz="1800" dirty="0" err="1" smtClean="0"/>
              <a:t>will</a:t>
            </a:r>
            <a:r>
              <a:rPr lang="fr-FR" sz="1800" dirty="0" smtClean="0"/>
              <a:t> help </a:t>
            </a:r>
            <a:r>
              <a:rPr lang="fr-FR" sz="1800" dirty="0" err="1" smtClean="0"/>
              <a:t>determine</a:t>
            </a:r>
            <a:r>
              <a:rPr lang="fr-FR" sz="1800" dirty="0" smtClean="0"/>
              <a:t> </a:t>
            </a:r>
            <a:r>
              <a:rPr lang="fr-FR" sz="1800" dirty="0" err="1" smtClean="0"/>
              <a:t>whether</a:t>
            </a:r>
            <a:r>
              <a:rPr lang="fr-FR" sz="1800" dirty="0" smtClean="0"/>
              <a:t> the evaluation </a:t>
            </a:r>
            <a:r>
              <a:rPr lang="fr-FR" sz="1800" dirty="0" err="1" smtClean="0"/>
              <a:t>criteria</a:t>
            </a:r>
            <a:r>
              <a:rPr lang="fr-FR" sz="1800" dirty="0" smtClean="0"/>
              <a:t> are </a:t>
            </a:r>
            <a:r>
              <a:rPr lang="en-US" sz="1800" dirty="0" smtClean="0"/>
              <a:t>adequate in terms of </a:t>
            </a:r>
            <a:r>
              <a:rPr lang="en-US" sz="1800" dirty="0" smtClean="0">
                <a:solidFill>
                  <a:schemeClr val="accent1">
                    <a:lumMod val="75000"/>
                  </a:schemeClr>
                </a:solidFill>
              </a:rPr>
              <a:t>specificity, clarity, answerability, validity and </a:t>
            </a:r>
            <a:r>
              <a:rPr lang="en-US" sz="1800" dirty="0" err="1" smtClean="0">
                <a:solidFill>
                  <a:schemeClr val="accent1">
                    <a:lumMod val="75000"/>
                  </a:schemeClr>
                </a:solidFill>
              </a:rPr>
              <a:t>generalizability</a:t>
            </a:r>
            <a:r>
              <a:rPr lang="en-US" sz="1800" dirty="0" smtClean="0">
                <a:solidFill>
                  <a:schemeClr val="accent1">
                    <a:lumMod val="75000"/>
                  </a:schemeClr>
                </a:solidFill>
              </a:rPr>
              <a:t>.</a:t>
            </a:r>
            <a:endParaRPr lang="fr-FR" sz="1800" dirty="0">
              <a:solidFill>
                <a:schemeClr val="accent1">
                  <a:lumMod val="75000"/>
                </a:schemeClr>
              </a:solidFill>
            </a:endParaRPr>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z="1800" smtClean="0"/>
              <a:pPr/>
              <a:t>18</a:t>
            </a:fld>
            <a:endParaRPr lang="fr-FR" sz="1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129016" y="4300538"/>
            <a:ext cx="609600" cy="390906"/>
          </a:xfrm>
          <a:prstGeom prst="rect">
            <a:avLst/>
          </a:prstGeom>
        </p:spPr>
        <p:txBody>
          <a:bodyPr/>
          <a:lstStyle/>
          <a:p>
            <a:fld id="{527E7C9A-1A4F-459B-B281-DE018D28399B}" type="slidenum">
              <a:rPr lang="fr-FR" smtClean="0"/>
              <a:pPr/>
              <a:t>19</a:t>
            </a:fld>
            <a:endParaRPr lang="fr-FR"/>
          </a:p>
        </p:txBody>
      </p:sp>
      <p:pic>
        <p:nvPicPr>
          <p:cNvPr id="5" name="Espace réservé du contenu 4" descr="box-insertion-text-question-mark-38160317.jpg"/>
          <p:cNvPicPr>
            <a:picLocks noGrp="1" noChangeAspect="1"/>
          </p:cNvPicPr>
          <p:nvPr>
            <p:ph sz="quarter" idx="4294967295"/>
          </p:nvPr>
        </p:nvPicPr>
        <p:blipFill>
          <a:blip r:embed="rId2" cstate="print">
            <a:duotone>
              <a:schemeClr val="accent1">
                <a:shade val="45000"/>
                <a:satMod val="135000"/>
              </a:schemeClr>
              <a:prstClr val="white"/>
            </a:duotone>
          </a:blip>
          <a:stretch>
            <a:fillRect/>
          </a:stretch>
        </p:blipFill>
        <p:spPr>
          <a:xfrm>
            <a:off x="0" y="0"/>
            <a:ext cx="9144000" cy="5238750"/>
          </a:xfrm>
          <a:ln>
            <a:solidFill>
              <a:schemeClr val="accent4"/>
            </a:solidFill>
          </a:ln>
        </p:spPr>
      </p:pic>
      <p:sp>
        <p:nvSpPr>
          <p:cNvPr id="8" name="ZoneTexte 7"/>
          <p:cNvSpPr txBox="1"/>
          <p:nvPr/>
        </p:nvSpPr>
        <p:spPr>
          <a:xfrm>
            <a:off x="3779912" y="1599642"/>
            <a:ext cx="4536504" cy="1938992"/>
          </a:xfrm>
          <a:prstGeom prst="rect">
            <a:avLst/>
          </a:prstGeom>
          <a:noFill/>
        </p:spPr>
        <p:txBody>
          <a:bodyPr wrap="square" rtlCol="0">
            <a:spAutoFit/>
          </a:bodyPr>
          <a:lstStyle/>
          <a:p>
            <a:pPr>
              <a:lnSpc>
                <a:spcPct val="200000"/>
              </a:lnSpc>
            </a:pPr>
            <a:r>
              <a:rPr lang="fr-FR" sz="3200" b="1" dirty="0" smtClean="0">
                <a:solidFill>
                  <a:schemeClr val="bg2">
                    <a:lumMod val="75000"/>
                  </a:schemeClr>
                </a:solidFill>
                <a:latin typeface="Hammersmith One" charset="0"/>
              </a:rPr>
              <a:t>What about </a:t>
            </a:r>
            <a:r>
              <a:rPr lang="fr-FR" sz="3200" b="1" dirty="0" err="1" smtClean="0">
                <a:solidFill>
                  <a:schemeClr val="bg2">
                    <a:lumMod val="75000"/>
                  </a:schemeClr>
                </a:solidFill>
                <a:latin typeface="Hammersmith One" charset="0"/>
              </a:rPr>
              <a:t>whilst</a:t>
            </a:r>
            <a:r>
              <a:rPr lang="fr-FR" sz="3200" b="1" dirty="0" smtClean="0">
                <a:solidFill>
                  <a:schemeClr val="bg2">
                    <a:lumMod val="75000"/>
                  </a:schemeClr>
                </a:solidFill>
                <a:latin typeface="Hammersmith One" charset="0"/>
              </a:rPr>
              <a:t>-use evaluation?</a:t>
            </a:r>
            <a:endParaRPr lang="fr-FR" sz="3200" b="1" dirty="0">
              <a:solidFill>
                <a:schemeClr val="bg2">
                  <a:lumMod val="75000"/>
                </a:schemeClr>
              </a:solidFill>
              <a:latin typeface="Hammersmith One"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0"/>
        <p:cNvGrpSpPr/>
        <p:nvPr/>
      </p:nvGrpSpPr>
      <p:grpSpPr>
        <a:xfrm>
          <a:off x="0" y="0"/>
          <a:ext cx="0" cy="0"/>
          <a:chOff x="0" y="0"/>
          <a:chExt cx="0" cy="0"/>
        </a:xfrm>
      </p:grpSpPr>
      <p:sp>
        <p:nvSpPr>
          <p:cNvPr id="2011" name="Google Shape;2011;p84"/>
          <p:cNvSpPr txBox="1">
            <a:spLocks noGrp="1"/>
          </p:cNvSpPr>
          <p:nvPr>
            <p:ph type="body" idx="1"/>
          </p:nvPr>
        </p:nvSpPr>
        <p:spPr>
          <a:xfrm>
            <a:off x="713250" y="1643056"/>
            <a:ext cx="7717500" cy="3214710"/>
          </a:xfrm>
          <a:prstGeom prst="rect">
            <a:avLst/>
          </a:prstGeom>
        </p:spPr>
        <p:txBody>
          <a:bodyPr spcFirstLastPara="1" wrap="square" lIns="91425" tIns="91425" rIns="91425" bIns="91425" anchor="t" anchorCtr="0">
            <a:noAutofit/>
          </a:bodyPr>
          <a:lstStyle/>
          <a:p>
            <a:pPr marL="177800" indent="0">
              <a:lnSpc>
                <a:spcPct val="150000"/>
              </a:lnSpc>
              <a:buNone/>
            </a:pPr>
            <a:r>
              <a:rPr lang="en-US" sz="2000" dirty="0" smtClean="0"/>
              <a:t>Instructional or teaching materials are a key component in most language programs, and the ability to evaluate those materials effectively is a very important professional activity for all English as a Foreign Language (EFL) teachers. </a:t>
            </a:r>
          </a:p>
        </p:txBody>
      </p:sp>
      <p:sp>
        <p:nvSpPr>
          <p:cNvPr id="2012" name="Google Shape;2012;p84"/>
          <p:cNvSpPr txBox="1">
            <a:spLocks noGrp="1"/>
          </p:cNvSpPr>
          <p:nvPr>
            <p:ph type="title"/>
          </p:nvPr>
        </p:nvSpPr>
        <p:spPr>
          <a:xfrm>
            <a:off x="642910" y="785800"/>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Introduction</a:t>
            </a: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42858"/>
            <a:ext cx="7717500" cy="541500"/>
          </a:xfrm>
        </p:spPr>
        <p:txBody>
          <a:bodyPr>
            <a:normAutofit fontScale="90000"/>
          </a:bodyPr>
          <a:lstStyle/>
          <a:p>
            <a:r>
              <a:rPr lang="fr-FR" sz="2400" dirty="0" smtClean="0">
                <a:solidFill>
                  <a:schemeClr val="accent1">
                    <a:lumMod val="75000"/>
                  </a:schemeClr>
                </a:solidFill>
              </a:rPr>
              <a:t>2. </a:t>
            </a:r>
            <a:r>
              <a:rPr lang="fr-FR" sz="2400" b="1" dirty="0" err="1" smtClean="0">
                <a:solidFill>
                  <a:schemeClr val="accent1">
                    <a:lumMod val="75000"/>
                  </a:schemeClr>
                </a:solidFill>
              </a:rPr>
              <a:t>Whilst</a:t>
            </a:r>
            <a:r>
              <a:rPr lang="fr-FR" sz="2400" b="1" dirty="0" smtClean="0">
                <a:solidFill>
                  <a:schemeClr val="accent1">
                    <a:lumMod val="75000"/>
                  </a:schemeClr>
                </a:solidFill>
              </a:rPr>
              <a:t>-use </a:t>
            </a:r>
            <a:r>
              <a:rPr lang="fr-FR" sz="2400" b="1" dirty="0" smtClean="0">
                <a:solidFill>
                  <a:schemeClr val="accent1">
                    <a:lumMod val="75000"/>
                  </a:schemeClr>
                </a:solidFill>
              </a:rPr>
              <a:t>evaluation</a:t>
            </a:r>
            <a:endParaRPr lang="fr-FR" sz="2400" dirty="0">
              <a:solidFill>
                <a:schemeClr val="accent1">
                  <a:lumMod val="75000"/>
                </a:schemeClr>
              </a:solidFill>
            </a:endParaRPr>
          </a:p>
        </p:txBody>
      </p:sp>
      <p:sp>
        <p:nvSpPr>
          <p:cNvPr id="3" name="Espace réservé du contenu 2"/>
          <p:cNvSpPr>
            <a:spLocks noGrp="1"/>
          </p:cNvSpPr>
          <p:nvPr>
            <p:ph type="subTitle" idx="1"/>
          </p:nvPr>
        </p:nvSpPr>
        <p:spPr>
          <a:xfrm>
            <a:off x="1142976" y="642924"/>
            <a:ext cx="6715172" cy="4071966"/>
          </a:xfrm>
        </p:spPr>
        <p:txBody>
          <a:bodyPr>
            <a:noAutofit/>
          </a:bodyPr>
          <a:lstStyle/>
          <a:p>
            <a:pPr marL="0" indent="0">
              <a:buNone/>
            </a:pPr>
            <a:r>
              <a:rPr lang="en-US" sz="1800" dirty="0" smtClean="0"/>
              <a:t>This involves </a:t>
            </a:r>
            <a:r>
              <a:rPr lang="en-US" sz="1800" b="1" dirty="0" smtClean="0">
                <a:solidFill>
                  <a:schemeClr val="accent1">
                    <a:lumMod val="75000"/>
                  </a:schemeClr>
                </a:solidFill>
              </a:rPr>
              <a:t>measuring the value of materials while using them or while observing them being used</a:t>
            </a:r>
            <a:r>
              <a:rPr lang="en-US" sz="1800" dirty="0" smtClean="0">
                <a:solidFill>
                  <a:schemeClr val="accent1">
                    <a:lumMod val="75000"/>
                  </a:schemeClr>
                </a:solidFill>
              </a:rPr>
              <a:t>. </a:t>
            </a:r>
          </a:p>
          <a:p>
            <a:pPr marL="0" indent="0">
              <a:buNone/>
            </a:pPr>
            <a:r>
              <a:rPr lang="en-US" sz="1800" dirty="0" smtClean="0"/>
              <a:t>It </a:t>
            </a:r>
            <a:r>
              <a:rPr lang="en-US" sz="1800" dirty="0" smtClean="0"/>
              <a:t>can be more </a:t>
            </a:r>
            <a:r>
              <a:rPr lang="en-US" sz="1800" i="1" dirty="0" smtClean="0"/>
              <a:t>objective and reliable </a:t>
            </a:r>
            <a:r>
              <a:rPr lang="en-US" sz="1800" dirty="0" smtClean="0"/>
              <a:t>than pre-use evaluation as it makes use of </a:t>
            </a:r>
            <a:r>
              <a:rPr lang="en-US" sz="1800" dirty="0" smtClean="0">
                <a:effectLst>
                  <a:outerShdw blurRad="38100" dist="38100" dir="2700000" algn="tl">
                    <a:srgbClr val="000000">
                      <a:alpha val="43137"/>
                    </a:srgbClr>
                  </a:outerShdw>
                </a:effectLst>
              </a:rPr>
              <a:t>measurement</a:t>
            </a:r>
            <a:r>
              <a:rPr lang="en-US" sz="1800" dirty="0" smtClean="0"/>
              <a:t> rather than </a:t>
            </a:r>
            <a:r>
              <a:rPr lang="en-US" sz="1800" dirty="0" smtClean="0">
                <a:effectLst>
                  <a:outerShdw blurRad="38100" dist="38100" dir="2700000" algn="tl">
                    <a:srgbClr val="000000">
                      <a:alpha val="43137"/>
                    </a:srgbClr>
                  </a:outerShdw>
                </a:effectLst>
              </a:rPr>
              <a:t>prediction</a:t>
            </a:r>
            <a:r>
              <a:rPr lang="en-US" sz="1800" dirty="0" smtClean="0"/>
              <a:t>. </a:t>
            </a:r>
          </a:p>
          <a:p>
            <a:pPr marL="0" indent="0">
              <a:buNone/>
            </a:pPr>
            <a:r>
              <a:rPr lang="en-US" sz="1800" u="sng" dirty="0" smtClean="0"/>
              <a:t>However</a:t>
            </a:r>
            <a:r>
              <a:rPr lang="en-US" sz="1800" dirty="0" smtClean="0"/>
              <a:t>:</a:t>
            </a:r>
          </a:p>
          <a:p>
            <a:pPr marL="0" indent="0">
              <a:buFont typeface="Wingdings" pitchFamily="2" charset="2"/>
              <a:buChar char="ü"/>
            </a:pPr>
            <a:r>
              <a:rPr lang="en-US" sz="1800" dirty="0" smtClean="0"/>
              <a:t> it is limited to measuring what is </a:t>
            </a:r>
            <a:r>
              <a:rPr lang="en-US" sz="1800" dirty="0" smtClean="0">
                <a:solidFill>
                  <a:schemeClr val="accent1">
                    <a:lumMod val="75000"/>
                  </a:schemeClr>
                </a:solidFill>
                <a:effectLst>
                  <a:outerShdw blurRad="38100" dist="38100" dir="2700000" algn="tl">
                    <a:srgbClr val="000000">
                      <a:alpha val="43137"/>
                    </a:srgbClr>
                  </a:outerShdw>
                </a:effectLst>
              </a:rPr>
              <a:t>observable</a:t>
            </a:r>
            <a:r>
              <a:rPr lang="en-US" sz="1800" dirty="0" smtClean="0">
                <a:solidFill>
                  <a:schemeClr val="accent1">
                    <a:lumMod val="75000"/>
                  </a:schemeClr>
                </a:solidFill>
              </a:rPr>
              <a:t> </a:t>
            </a:r>
            <a:r>
              <a:rPr lang="en-US" sz="1800" dirty="0" smtClean="0"/>
              <a:t>(e.g. ‘Are the instructions clear to the learners?’) and</a:t>
            </a:r>
            <a:r>
              <a:rPr lang="en-US" sz="1800" dirty="0" smtClean="0">
                <a:effectLst>
                  <a:outerShdw blurRad="38100" dist="38100" dir="2700000" algn="tl">
                    <a:srgbClr val="000000">
                      <a:alpha val="43137"/>
                    </a:srgbClr>
                  </a:outerShdw>
                </a:effectLst>
              </a:rPr>
              <a:t> cannot claim to measure what is happening in the learners’ brains</a:t>
            </a:r>
            <a:r>
              <a:rPr lang="en-US" sz="1800" dirty="0" smtClean="0"/>
              <a:t>. </a:t>
            </a:r>
          </a:p>
          <a:p>
            <a:pPr marL="0" indent="0">
              <a:buFont typeface="Wingdings" pitchFamily="2" charset="2"/>
              <a:buChar char="ü"/>
            </a:pPr>
            <a:r>
              <a:rPr lang="en-US" sz="1800" dirty="0" smtClean="0"/>
              <a:t>It can measure </a:t>
            </a:r>
            <a:r>
              <a:rPr lang="en-US" sz="1800" dirty="0" smtClean="0">
                <a:solidFill>
                  <a:schemeClr val="accent1">
                    <a:lumMod val="75000"/>
                  </a:schemeClr>
                </a:solidFill>
                <a:effectLst>
                  <a:outerShdw blurRad="38100" dist="38100" dir="2700000" algn="tl">
                    <a:srgbClr val="000000">
                      <a:alpha val="43137"/>
                    </a:srgbClr>
                  </a:outerShdw>
                </a:effectLst>
              </a:rPr>
              <a:t>short-term memory</a:t>
            </a:r>
            <a:r>
              <a:rPr lang="en-US" sz="1800" dirty="0" smtClean="0">
                <a:solidFill>
                  <a:schemeClr val="accent1">
                    <a:lumMod val="75000"/>
                  </a:schemeClr>
                </a:solidFill>
              </a:rPr>
              <a:t> </a:t>
            </a:r>
            <a:r>
              <a:rPr lang="en-US" sz="1800" dirty="0" smtClean="0"/>
              <a:t>through observing learner performance on exercises but it </a:t>
            </a:r>
            <a:r>
              <a:rPr lang="en-US" sz="1800" dirty="0" smtClean="0">
                <a:effectLst>
                  <a:outerShdw blurRad="38100" dist="38100" dir="2700000" algn="tl">
                    <a:srgbClr val="000000">
                      <a:alpha val="43137"/>
                    </a:srgbClr>
                  </a:outerShdw>
                </a:effectLst>
              </a:rPr>
              <a:t>cannot measure durable and effective learning</a:t>
            </a:r>
            <a:r>
              <a:rPr lang="en-US" sz="1800" dirty="0" smtClean="0"/>
              <a:t> because of the delayed </a:t>
            </a:r>
            <a:r>
              <a:rPr lang="en-US" sz="1800" dirty="0" smtClean="0"/>
              <a:t>effect of instruction. </a:t>
            </a:r>
          </a:p>
          <a:p>
            <a:pPr marL="0" indent="0">
              <a:buNone/>
            </a:pPr>
            <a:r>
              <a:rPr lang="en-US" sz="1800" dirty="0" smtClean="0"/>
              <a:t>It is therefore very </a:t>
            </a:r>
            <a:r>
              <a:rPr lang="en-US" sz="1800" dirty="0" smtClean="0">
                <a:effectLst>
                  <a:outerShdw blurRad="38100" dist="38100" dir="2700000" algn="tl">
                    <a:srgbClr val="000000">
                      <a:alpha val="43137"/>
                    </a:srgbClr>
                  </a:outerShdw>
                </a:effectLst>
              </a:rPr>
              <a:t>useful</a:t>
            </a:r>
            <a:r>
              <a:rPr lang="en-US" sz="1800" dirty="0" smtClean="0"/>
              <a:t> but </a:t>
            </a:r>
            <a:r>
              <a:rPr lang="en-US" sz="1800" dirty="0" smtClean="0">
                <a:effectLst>
                  <a:outerShdw blurRad="38100" dist="38100" dir="2700000" algn="tl">
                    <a:srgbClr val="000000">
                      <a:alpha val="43137"/>
                    </a:srgbClr>
                  </a:outerShdw>
                </a:effectLst>
              </a:rPr>
              <a:t>dangerous too</a:t>
            </a:r>
            <a:r>
              <a:rPr lang="en-US" sz="1800" dirty="0" smtClean="0"/>
              <a:t>, as teachers and observers can be misled by whether the activities seem to work or not.</a:t>
            </a:r>
            <a:endParaRPr lang="fr-FR" sz="1800"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20</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713225" y="714362"/>
            <a:ext cx="7216361" cy="3988463"/>
          </a:xfrm>
        </p:spPr>
        <p:txBody>
          <a:bodyPr numCol="1">
            <a:normAutofit/>
          </a:bodyPr>
          <a:lstStyle/>
          <a:p>
            <a:pPr marL="0" indent="0">
              <a:lnSpc>
                <a:spcPct val="150000"/>
              </a:lnSpc>
              <a:buNone/>
            </a:pPr>
            <a:r>
              <a:rPr lang="en-US" sz="1800" dirty="0" smtClean="0"/>
              <a:t>Exactly what can be measured in a whilst-use evaluation is controversial but would include the </a:t>
            </a:r>
            <a:r>
              <a:rPr lang="en-US" sz="1800" dirty="0" smtClean="0"/>
              <a:t>following:</a:t>
            </a:r>
          </a:p>
          <a:p>
            <a:pPr marL="0" indent="0">
              <a:lnSpc>
                <a:spcPct val="150000"/>
              </a:lnSpc>
              <a:buNone/>
            </a:pPr>
            <a:r>
              <a:rPr lang="fr-FR" sz="1800" dirty="0" err="1" smtClean="0"/>
              <a:t>Clarity</a:t>
            </a:r>
            <a:r>
              <a:rPr lang="fr-FR" sz="1800" dirty="0" smtClean="0"/>
              <a:t> </a:t>
            </a:r>
            <a:r>
              <a:rPr lang="fr-FR" sz="1800" dirty="0" smtClean="0"/>
              <a:t>of instructions / </a:t>
            </a:r>
            <a:r>
              <a:rPr lang="fr-FR" sz="1800" dirty="0" err="1" smtClean="0"/>
              <a:t>Clarity</a:t>
            </a:r>
            <a:r>
              <a:rPr lang="fr-FR" sz="1800" dirty="0" smtClean="0"/>
              <a:t> of </a:t>
            </a:r>
            <a:r>
              <a:rPr lang="fr-FR" sz="1800" dirty="0" err="1" smtClean="0"/>
              <a:t>layout</a:t>
            </a:r>
            <a:r>
              <a:rPr lang="fr-FR" sz="1800" dirty="0" smtClean="0"/>
              <a:t>  / </a:t>
            </a:r>
            <a:r>
              <a:rPr lang="fr-FR" sz="1800" dirty="0" err="1" smtClean="0"/>
              <a:t>Comprehensibility</a:t>
            </a:r>
            <a:r>
              <a:rPr lang="fr-FR" sz="1800" dirty="0" smtClean="0"/>
              <a:t> of </a:t>
            </a:r>
            <a:r>
              <a:rPr lang="fr-FR" sz="1800" dirty="0" err="1" smtClean="0"/>
              <a:t>texts</a:t>
            </a:r>
            <a:r>
              <a:rPr lang="fr-FR" sz="1800" dirty="0" smtClean="0"/>
              <a:t> /   </a:t>
            </a:r>
            <a:r>
              <a:rPr lang="fr-FR" sz="1800" dirty="0" err="1" smtClean="0"/>
              <a:t>Achievability</a:t>
            </a:r>
            <a:r>
              <a:rPr lang="fr-FR" sz="1800" dirty="0" smtClean="0"/>
              <a:t> of </a:t>
            </a:r>
            <a:r>
              <a:rPr lang="fr-FR" sz="1800" dirty="0" err="1" smtClean="0"/>
              <a:t>tasks</a:t>
            </a:r>
            <a:r>
              <a:rPr lang="fr-FR" sz="1800" dirty="0" smtClean="0"/>
              <a:t>  / </a:t>
            </a:r>
            <a:r>
              <a:rPr lang="fr-FR" sz="1800" dirty="0" err="1" smtClean="0"/>
              <a:t>Achievement</a:t>
            </a:r>
            <a:r>
              <a:rPr lang="fr-FR" sz="1800" dirty="0" smtClean="0"/>
              <a:t> of performance objectives / </a:t>
            </a:r>
            <a:r>
              <a:rPr lang="en-US" sz="1800" dirty="0" smtClean="0"/>
              <a:t>Practicality of the materials / </a:t>
            </a:r>
            <a:r>
              <a:rPr lang="en-US" sz="1800" dirty="0" err="1" smtClean="0"/>
              <a:t>Teachability</a:t>
            </a:r>
            <a:r>
              <a:rPr lang="en-US" sz="1800" dirty="0" smtClean="0"/>
              <a:t> of the materials / Flexibility of the materials / Appeal of the materials / Motivating power of the materials / Impact of the materials /  Effectiveness in facilitating short-term learning</a:t>
            </a:r>
          </a:p>
          <a:p>
            <a:pPr>
              <a:buNone/>
            </a:pPr>
            <a:endParaRPr lang="fr-FR"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21</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713250" y="1152475"/>
            <a:ext cx="7502088" cy="3416400"/>
          </a:xfrm>
        </p:spPr>
        <p:txBody>
          <a:bodyPr/>
          <a:lstStyle/>
          <a:p>
            <a:pPr marL="0" indent="0">
              <a:lnSpc>
                <a:spcPct val="150000"/>
              </a:lnSpc>
              <a:buNone/>
            </a:pPr>
            <a:r>
              <a:rPr lang="en-US" sz="1800" dirty="0" smtClean="0"/>
              <a:t>Post-use evaluation is probably the most valuable (but least administered) type of evaluation as it can </a:t>
            </a:r>
            <a:r>
              <a:rPr lang="en-US" sz="1800" b="1" dirty="0" smtClean="0">
                <a:solidFill>
                  <a:schemeClr val="accent1">
                    <a:lumMod val="75000"/>
                  </a:schemeClr>
                </a:solidFill>
              </a:rPr>
              <a:t>measure the actual effects of the materials on the users. </a:t>
            </a:r>
            <a:r>
              <a:rPr lang="en-US" sz="1800" dirty="0" smtClean="0"/>
              <a:t>It can measure </a:t>
            </a:r>
            <a:r>
              <a:rPr lang="en-US" sz="1800" dirty="0" smtClean="0">
                <a:solidFill>
                  <a:schemeClr val="accent1">
                    <a:lumMod val="75000"/>
                  </a:schemeClr>
                </a:solidFill>
                <a:effectLst>
                  <a:outerShdw blurRad="38100" dist="38100" dir="2700000" algn="tl">
                    <a:srgbClr val="000000">
                      <a:alpha val="43137"/>
                    </a:srgbClr>
                  </a:outerShdw>
                </a:effectLst>
              </a:rPr>
              <a:t>the short-term effect </a:t>
            </a:r>
            <a:r>
              <a:rPr lang="en-US" sz="1800" dirty="0" smtClean="0"/>
              <a:t>as regards motivation, impact, achievability, instant learning, etc., and it can measure </a:t>
            </a:r>
            <a:r>
              <a:rPr lang="en-US" sz="1800" dirty="0" smtClean="0">
                <a:solidFill>
                  <a:schemeClr val="accent1">
                    <a:lumMod val="75000"/>
                  </a:schemeClr>
                </a:solidFill>
                <a:effectLst>
                  <a:outerShdw blurRad="38100" dist="38100" dir="2700000" algn="tl">
                    <a:srgbClr val="000000">
                      <a:alpha val="43137"/>
                    </a:srgbClr>
                  </a:outerShdw>
                </a:effectLst>
              </a:rPr>
              <a:t>the long-term effect </a:t>
            </a:r>
            <a:r>
              <a:rPr lang="en-US" sz="1800" dirty="0" smtClean="0"/>
              <a:t>as regards durable learning and application. It can answer such important questions as:</a:t>
            </a:r>
            <a:endParaRPr lang="fr-FR" sz="1800" dirty="0"/>
          </a:p>
        </p:txBody>
      </p:sp>
      <p:sp>
        <p:nvSpPr>
          <p:cNvPr id="2" name="Titre 1"/>
          <p:cNvSpPr>
            <a:spLocks noGrp="1"/>
          </p:cNvSpPr>
          <p:nvPr>
            <p:ph type="title"/>
          </p:nvPr>
        </p:nvSpPr>
        <p:spPr/>
        <p:txBody>
          <a:bodyPr>
            <a:normAutofit fontScale="90000"/>
          </a:bodyPr>
          <a:lstStyle/>
          <a:p>
            <a:r>
              <a:rPr lang="fr-FR" sz="2800" b="1" dirty="0" smtClean="0">
                <a:solidFill>
                  <a:schemeClr val="accent1">
                    <a:lumMod val="75000"/>
                  </a:schemeClr>
                </a:solidFill>
              </a:rPr>
              <a:t>3. Post-use </a:t>
            </a:r>
            <a:r>
              <a:rPr lang="fr-FR" sz="2800" b="1" dirty="0" smtClean="0">
                <a:solidFill>
                  <a:schemeClr val="accent1">
                    <a:lumMod val="75000"/>
                  </a:schemeClr>
                </a:solidFill>
              </a:rPr>
              <a:t>evaluation</a:t>
            </a:r>
            <a:endParaRPr lang="fr-FR" sz="2800" dirty="0">
              <a:solidFill>
                <a:schemeClr val="accent1">
                  <a:lumMod val="75000"/>
                </a:schemeClr>
              </a:solidFill>
            </a:endParaRPr>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22</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subTitle" idx="1"/>
          </p:nvPr>
        </p:nvSpPr>
        <p:spPr>
          <a:xfrm>
            <a:off x="500034" y="357172"/>
            <a:ext cx="7143799" cy="4357718"/>
          </a:xfrm>
        </p:spPr>
        <p:txBody>
          <a:bodyPr>
            <a:noAutofit/>
          </a:bodyPr>
          <a:lstStyle/>
          <a:p>
            <a:pPr>
              <a:lnSpc>
                <a:spcPct val="160000"/>
              </a:lnSpc>
            </a:pPr>
            <a:r>
              <a:rPr lang="en-US" sz="1600" dirty="0" smtClean="0"/>
              <a:t>What do the learners know which they did not know before starting to use </a:t>
            </a:r>
            <a:r>
              <a:rPr lang="fr-FR" sz="1600" dirty="0" smtClean="0"/>
              <a:t>the </a:t>
            </a:r>
            <a:r>
              <a:rPr lang="fr-FR" sz="1600" dirty="0" err="1" smtClean="0"/>
              <a:t>materials</a:t>
            </a:r>
            <a:r>
              <a:rPr lang="fr-FR" sz="1600" dirty="0" smtClean="0"/>
              <a:t>?</a:t>
            </a:r>
          </a:p>
          <a:p>
            <a:pPr>
              <a:lnSpc>
                <a:spcPct val="160000"/>
              </a:lnSpc>
            </a:pPr>
            <a:r>
              <a:rPr lang="en-US" sz="1600" dirty="0" smtClean="0"/>
              <a:t>What do the learners still not know despite using the materials?</a:t>
            </a:r>
          </a:p>
          <a:p>
            <a:pPr>
              <a:lnSpc>
                <a:spcPct val="160000"/>
              </a:lnSpc>
            </a:pPr>
            <a:r>
              <a:rPr lang="en-US" sz="1600" dirty="0" smtClean="0"/>
              <a:t>What can the learners do which they could not do before starting to use </a:t>
            </a:r>
            <a:r>
              <a:rPr lang="fr-FR" sz="1600" dirty="0" smtClean="0"/>
              <a:t>the </a:t>
            </a:r>
            <a:r>
              <a:rPr lang="fr-FR" sz="1600" dirty="0" err="1" smtClean="0"/>
              <a:t>materials</a:t>
            </a:r>
            <a:r>
              <a:rPr lang="fr-FR" sz="1600" dirty="0" smtClean="0"/>
              <a:t>?</a:t>
            </a:r>
          </a:p>
          <a:p>
            <a:pPr>
              <a:lnSpc>
                <a:spcPct val="160000"/>
              </a:lnSpc>
            </a:pPr>
            <a:r>
              <a:rPr lang="en-US" sz="1600" dirty="0" smtClean="0"/>
              <a:t>What can the learners still not do despite using the materials?</a:t>
            </a:r>
          </a:p>
          <a:p>
            <a:pPr>
              <a:lnSpc>
                <a:spcPct val="160000"/>
              </a:lnSpc>
            </a:pPr>
            <a:r>
              <a:rPr lang="en-US" sz="1600" dirty="0" smtClean="0"/>
              <a:t>To what extent have the materials prepared the learners for their </a:t>
            </a:r>
            <a:r>
              <a:rPr lang="fr-FR" sz="1600" dirty="0" err="1" smtClean="0"/>
              <a:t>examinations</a:t>
            </a:r>
            <a:r>
              <a:rPr lang="fr-FR" sz="1600" dirty="0" smtClean="0"/>
              <a:t>?</a:t>
            </a:r>
          </a:p>
          <a:p>
            <a:pPr>
              <a:lnSpc>
                <a:spcPct val="160000"/>
              </a:lnSpc>
            </a:pPr>
            <a:r>
              <a:rPr lang="en-US" sz="1600" dirty="0" smtClean="0"/>
              <a:t>To what extent have the materials prepared the learners for their </a:t>
            </a:r>
            <a:r>
              <a:rPr lang="en-US" sz="1600" dirty="0" err="1" smtClean="0"/>
              <a:t>postcourse</a:t>
            </a:r>
            <a:r>
              <a:rPr lang="en-US" sz="1600" dirty="0" smtClean="0"/>
              <a:t> use of the target language?</a:t>
            </a:r>
          </a:p>
          <a:p>
            <a:pPr>
              <a:lnSpc>
                <a:spcPct val="160000"/>
              </a:lnSpc>
            </a:pPr>
            <a:r>
              <a:rPr lang="en-US" sz="1600" dirty="0" smtClean="0"/>
              <a:t>What effect have the materials had on the confidence of the learners?</a:t>
            </a:r>
          </a:p>
          <a:p>
            <a:endParaRPr lang="fr-FR" sz="1600"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z="1800" smtClean="0"/>
              <a:pPr/>
              <a:t>23</a:t>
            </a:fld>
            <a:endParaRPr lang="fr-FR" sz="1800"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subTitle" idx="1"/>
          </p:nvPr>
        </p:nvSpPr>
        <p:spPr>
          <a:xfrm>
            <a:off x="713225" y="428610"/>
            <a:ext cx="6287667" cy="4429156"/>
          </a:xfrm>
        </p:spPr>
        <p:txBody>
          <a:bodyPr>
            <a:noAutofit/>
          </a:bodyPr>
          <a:lstStyle/>
          <a:p>
            <a:pPr>
              <a:lnSpc>
                <a:spcPct val="150000"/>
              </a:lnSpc>
            </a:pPr>
            <a:r>
              <a:rPr lang="en-US" sz="1600" dirty="0" smtClean="0"/>
              <a:t>What effect have the materials had on the motivation of the learners?</a:t>
            </a:r>
          </a:p>
          <a:p>
            <a:pPr>
              <a:lnSpc>
                <a:spcPct val="150000"/>
              </a:lnSpc>
            </a:pPr>
            <a:r>
              <a:rPr lang="en-US" sz="1600" dirty="0" smtClean="0"/>
              <a:t>To what extent have the materials helped the learners to become </a:t>
            </a:r>
            <a:r>
              <a:rPr lang="fr-FR" sz="1600" dirty="0" err="1" smtClean="0"/>
              <a:t>independent</a:t>
            </a:r>
            <a:r>
              <a:rPr lang="fr-FR" sz="1600" dirty="0" smtClean="0"/>
              <a:t> </a:t>
            </a:r>
            <a:r>
              <a:rPr lang="fr-FR" sz="1600" dirty="0" err="1" smtClean="0"/>
              <a:t>learners</a:t>
            </a:r>
            <a:r>
              <a:rPr lang="fr-FR" sz="1600" dirty="0" smtClean="0"/>
              <a:t>?</a:t>
            </a:r>
          </a:p>
          <a:p>
            <a:pPr>
              <a:lnSpc>
                <a:spcPct val="150000"/>
              </a:lnSpc>
            </a:pPr>
            <a:r>
              <a:rPr lang="en-US" sz="1600" dirty="0" smtClean="0"/>
              <a:t>Did the teachers find the materials easy to use?</a:t>
            </a:r>
          </a:p>
          <a:p>
            <a:pPr>
              <a:lnSpc>
                <a:spcPct val="150000"/>
              </a:lnSpc>
            </a:pPr>
            <a:r>
              <a:rPr lang="en-US" sz="1600" dirty="0" smtClean="0"/>
              <a:t>Did the materials help the teachers to cover the syllabus?</a:t>
            </a:r>
          </a:p>
          <a:p>
            <a:pPr>
              <a:lnSpc>
                <a:spcPct val="150000"/>
              </a:lnSpc>
            </a:pPr>
            <a:r>
              <a:rPr lang="en-US" sz="1600" dirty="0" smtClean="0"/>
              <a:t>Did the administrators find the materials helped them to standardize the </a:t>
            </a:r>
            <a:r>
              <a:rPr lang="fr-FR" sz="1600" dirty="0" err="1" smtClean="0"/>
              <a:t>teaching</a:t>
            </a:r>
            <a:r>
              <a:rPr lang="fr-FR" sz="1600" dirty="0" smtClean="0"/>
              <a:t> in </a:t>
            </a:r>
            <a:r>
              <a:rPr lang="fr-FR" sz="1600" dirty="0" err="1" smtClean="0"/>
              <a:t>their</a:t>
            </a:r>
            <a:r>
              <a:rPr lang="fr-FR" sz="1600" dirty="0" smtClean="0"/>
              <a:t> institution?</a:t>
            </a:r>
          </a:p>
          <a:p>
            <a:pPr marL="171450" indent="-171450">
              <a:lnSpc>
                <a:spcPct val="150000"/>
              </a:lnSpc>
              <a:buNone/>
            </a:pPr>
            <a:r>
              <a:rPr lang="en-US" sz="1600" dirty="0" smtClean="0"/>
              <a:t>	In other words, it can measure the </a:t>
            </a:r>
            <a:r>
              <a:rPr lang="en-US" sz="1600" b="1" dirty="0" smtClean="0">
                <a:solidFill>
                  <a:schemeClr val="accent1">
                    <a:lumMod val="75000"/>
                  </a:schemeClr>
                </a:solidFill>
              </a:rPr>
              <a:t>actual outcomes </a:t>
            </a:r>
            <a:r>
              <a:rPr lang="en-US" sz="1600" dirty="0" smtClean="0"/>
              <a:t>of the use of the materials and thus provide the data on which reliable decisions about the use, adaptation or replacement of the materials can be made</a:t>
            </a:r>
            <a:r>
              <a:rPr lang="en-US" sz="1600" dirty="0" smtClean="0"/>
              <a:t>.</a:t>
            </a:r>
            <a:endParaRPr lang="fr-FR" sz="1600" dirty="0" smtClean="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24</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14348" y="785800"/>
            <a:ext cx="6215106" cy="762841"/>
          </a:xfrm>
        </p:spPr>
        <p:txBody>
          <a:bodyPr>
            <a:normAutofit fontScale="90000"/>
          </a:bodyPr>
          <a:lstStyle/>
          <a:p>
            <a:r>
              <a:rPr lang="en-US" sz="2400" dirty="0" smtClean="0"/>
              <a:t>Ways of measuring the post-use effects of </a:t>
            </a:r>
            <a:r>
              <a:rPr lang="en-US" sz="2400" dirty="0" smtClean="0"/>
              <a:t>materials </a:t>
            </a:r>
            <a:r>
              <a:rPr lang="fr-FR" sz="2400" dirty="0" err="1" smtClean="0"/>
              <a:t>include</a:t>
            </a:r>
            <a:r>
              <a:rPr lang="fr-FR" sz="2400" dirty="0" smtClean="0"/>
              <a:t>:</a:t>
            </a:r>
            <a:endParaRPr lang="fr-FR" sz="2400" dirty="0"/>
          </a:p>
        </p:txBody>
      </p:sp>
      <p:sp>
        <p:nvSpPr>
          <p:cNvPr id="3" name="Espace réservé du contenu 2"/>
          <p:cNvSpPr>
            <a:spLocks noGrp="1"/>
          </p:cNvSpPr>
          <p:nvPr>
            <p:ph type="subTitle" idx="1"/>
          </p:nvPr>
        </p:nvSpPr>
        <p:spPr>
          <a:xfrm>
            <a:off x="571472" y="1571618"/>
            <a:ext cx="5929354" cy="3286148"/>
          </a:xfrm>
        </p:spPr>
        <p:txBody>
          <a:bodyPr>
            <a:normAutofit fontScale="92500" lnSpcReduction="20000"/>
          </a:bodyPr>
          <a:lstStyle/>
          <a:p>
            <a:pPr>
              <a:lnSpc>
                <a:spcPct val="150000"/>
              </a:lnSpc>
            </a:pPr>
            <a:r>
              <a:rPr lang="en-US" sz="1800" dirty="0" smtClean="0"/>
              <a:t>tests of what has been ‘taught’ by the materials;</a:t>
            </a:r>
          </a:p>
          <a:p>
            <a:pPr>
              <a:lnSpc>
                <a:spcPct val="150000"/>
              </a:lnSpc>
            </a:pPr>
            <a:r>
              <a:rPr lang="en-US" sz="1800" dirty="0" smtClean="0"/>
              <a:t>tests of what the students can do;</a:t>
            </a:r>
          </a:p>
          <a:p>
            <a:pPr>
              <a:lnSpc>
                <a:spcPct val="150000"/>
              </a:lnSpc>
            </a:pPr>
            <a:r>
              <a:rPr lang="fr-FR" sz="1800" dirty="0" err="1" smtClean="0"/>
              <a:t>examinations</a:t>
            </a:r>
            <a:r>
              <a:rPr lang="fr-FR" sz="1800" dirty="0" smtClean="0"/>
              <a:t>;</a:t>
            </a:r>
          </a:p>
          <a:p>
            <a:pPr>
              <a:lnSpc>
                <a:spcPct val="150000"/>
              </a:lnSpc>
            </a:pPr>
            <a:r>
              <a:rPr lang="fr-FR" sz="1800" dirty="0" smtClean="0"/>
              <a:t>interviews;</a:t>
            </a:r>
          </a:p>
          <a:p>
            <a:pPr>
              <a:lnSpc>
                <a:spcPct val="150000"/>
              </a:lnSpc>
            </a:pPr>
            <a:r>
              <a:rPr lang="fr-FR" sz="1800" dirty="0" smtClean="0"/>
              <a:t>questionnaires;</a:t>
            </a:r>
          </a:p>
          <a:p>
            <a:pPr>
              <a:lnSpc>
                <a:spcPct val="150000"/>
              </a:lnSpc>
            </a:pPr>
            <a:r>
              <a:rPr lang="en-US" sz="1800" dirty="0" smtClean="0"/>
              <a:t>criterion-referenced evaluations by the users;</a:t>
            </a:r>
          </a:p>
          <a:p>
            <a:pPr>
              <a:lnSpc>
                <a:spcPct val="150000"/>
              </a:lnSpc>
            </a:pPr>
            <a:r>
              <a:rPr lang="fr-FR" sz="1800" dirty="0" smtClean="0"/>
              <a:t>post-course </a:t>
            </a:r>
            <a:r>
              <a:rPr lang="fr-FR" sz="1800" dirty="0" err="1" smtClean="0"/>
              <a:t>diaries</a:t>
            </a:r>
            <a:r>
              <a:rPr lang="fr-FR" sz="1800" dirty="0" smtClean="0"/>
              <a:t>;</a:t>
            </a:r>
          </a:p>
          <a:p>
            <a:pPr>
              <a:lnSpc>
                <a:spcPct val="150000"/>
              </a:lnSpc>
            </a:pPr>
            <a:r>
              <a:rPr lang="en-US" sz="1800" dirty="0" smtClean="0"/>
              <a:t>post-course reports on the learners by employers, subject tutors, etc.</a:t>
            </a:r>
            <a:endParaRPr lang="fr-FR" sz="1800" dirty="0"/>
          </a:p>
        </p:txBody>
      </p:sp>
      <p:sp>
        <p:nvSpPr>
          <p:cNvPr id="5" name="Espace réservé du numéro de diapositive 4"/>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25</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129016" y="4300538"/>
            <a:ext cx="609600" cy="390906"/>
          </a:xfrm>
          <a:prstGeom prst="rect">
            <a:avLst/>
          </a:prstGeom>
        </p:spPr>
        <p:txBody>
          <a:bodyPr/>
          <a:lstStyle/>
          <a:p>
            <a:fld id="{527E7C9A-1A4F-459B-B281-DE018D28399B}" type="slidenum">
              <a:rPr lang="fr-FR" smtClean="0"/>
              <a:pPr/>
              <a:t>26</a:t>
            </a:fld>
            <a:endParaRPr lang="fr-FR"/>
          </a:p>
        </p:txBody>
      </p:sp>
      <p:pic>
        <p:nvPicPr>
          <p:cNvPr id="5" name="Espace réservé du contenu 4" descr="box-insertion-text-question-mark-38160317.jpg"/>
          <p:cNvPicPr>
            <a:picLocks noGrp="1" noChangeAspect="1"/>
          </p:cNvPicPr>
          <p:nvPr>
            <p:ph sz="quarter" idx="4294967295"/>
          </p:nvPr>
        </p:nvPicPr>
        <p:blipFill>
          <a:blip r:embed="rId2" cstate="print">
            <a:duotone>
              <a:schemeClr val="accent1">
                <a:shade val="45000"/>
                <a:satMod val="135000"/>
              </a:schemeClr>
              <a:prstClr val="white"/>
            </a:duotone>
          </a:blip>
          <a:stretch>
            <a:fillRect/>
          </a:stretch>
        </p:blipFill>
        <p:spPr>
          <a:xfrm>
            <a:off x="0" y="0"/>
            <a:ext cx="9144000" cy="5238750"/>
          </a:xfrm>
          <a:ln>
            <a:solidFill>
              <a:schemeClr val="accent4"/>
            </a:solidFill>
          </a:ln>
        </p:spPr>
      </p:pic>
      <p:sp>
        <p:nvSpPr>
          <p:cNvPr id="8" name="ZoneTexte 7"/>
          <p:cNvSpPr txBox="1"/>
          <p:nvPr/>
        </p:nvSpPr>
        <p:spPr>
          <a:xfrm>
            <a:off x="3786182" y="1285866"/>
            <a:ext cx="4248472" cy="2308324"/>
          </a:xfrm>
          <a:prstGeom prst="rect">
            <a:avLst/>
          </a:prstGeom>
          <a:noFill/>
        </p:spPr>
        <p:txBody>
          <a:bodyPr wrap="square" rtlCol="0">
            <a:spAutoFit/>
          </a:bodyPr>
          <a:lstStyle/>
          <a:p>
            <a:pPr>
              <a:lnSpc>
                <a:spcPct val="150000"/>
              </a:lnSpc>
            </a:pPr>
            <a:r>
              <a:rPr lang="fr-FR" sz="3200" b="1" dirty="0" smtClean="0">
                <a:solidFill>
                  <a:schemeClr val="bg2">
                    <a:lumMod val="75000"/>
                  </a:schemeClr>
                </a:solidFill>
                <a:latin typeface="Hammersmith One" charset="0"/>
              </a:rPr>
              <a:t>What </a:t>
            </a:r>
            <a:r>
              <a:rPr lang="fr-FR" sz="3200" b="1" dirty="0" err="1" smtClean="0">
                <a:solidFill>
                  <a:schemeClr val="bg2">
                    <a:lumMod val="75000"/>
                  </a:schemeClr>
                </a:solidFill>
                <a:latin typeface="Hammersmith One" charset="0"/>
              </a:rPr>
              <a:t>is</a:t>
            </a:r>
            <a:r>
              <a:rPr lang="fr-FR" sz="3200" b="1" dirty="0" smtClean="0">
                <a:solidFill>
                  <a:schemeClr val="bg2">
                    <a:lumMod val="75000"/>
                  </a:schemeClr>
                </a:solidFill>
                <a:latin typeface="Hammersmith One" charset="0"/>
              </a:rPr>
              <a:t> the main </a:t>
            </a:r>
            <a:r>
              <a:rPr lang="fr-FR" sz="3200" b="1" dirty="0" err="1" smtClean="0">
                <a:solidFill>
                  <a:schemeClr val="bg2">
                    <a:lumMod val="75000"/>
                  </a:schemeClr>
                </a:solidFill>
                <a:latin typeface="Hammersmith One" charset="0"/>
              </a:rPr>
              <a:t>problem</a:t>
            </a:r>
            <a:r>
              <a:rPr lang="fr-FR" sz="3200" b="1" dirty="0" smtClean="0">
                <a:solidFill>
                  <a:schemeClr val="bg2">
                    <a:lumMod val="75000"/>
                  </a:schemeClr>
                </a:solidFill>
                <a:latin typeface="Hammersmith One" charset="0"/>
              </a:rPr>
              <a:t> </a:t>
            </a:r>
            <a:r>
              <a:rPr lang="fr-FR" sz="3200" b="1" dirty="0" err="1" smtClean="0">
                <a:solidFill>
                  <a:schemeClr val="bg2">
                    <a:lumMod val="75000"/>
                  </a:schemeClr>
                </a:solidFill>
                <a:latin typeface="Hammersmith One" charset="0"/>
              </a:rPr>
              <a:t>with</a:t>
            </a:r>
            <a:r>
              <a:rPr lang="fr-FR" sz="3200" b="1" dirty="0" smtClean="0">
                <a:solidFill>
                  <a:schemeClr val="bg2">
                    <a:lumMod val="75000"/>
                  </a:schemeClr>
                </a:solidFill>
                <a:latin typeface="Hammersmith One" charset="0"/>
              </a:rPr>
              <a:t> post-use evaluation?</a:t>
            </a:r>
            <a:endParaRPr lang="fr-FR" sz="3200" b="1" dirty="0">
              <a:solidFill>
                <a:schemeClr val="bg2">
                  <a:lumMod val="75000"/>
                </a:schemeClr>
              </a:solidFill>
              <a:latin typeface="Hammersmith One"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subTitle" idx="1"/>
          </p:nvPr>
        </p:nvSpPr>
        <p:spPr>
          <a:xfrm>
            <a:off x="713250" y="857238"/>
            <a:ext cx="6930584" cy="3709012"/>
          </a:xfrm>
        </p:spPr>
        <p:txBody>
          <a:bodyPr>
            <a:normAutofit/>
          </a:bodyPr>
          <a:lstStyle/>
          <a:p>
            <a:pPr marL="171450" indent="190500">
              <a:lnSpc>
                <a:spcPct val="150000"/>
              </a:lnSpc>
              <a:buFont typeface="Wingdings" pitchFamily="2" charset="2"/>
              <a:buChar char="Ø"/>
            </a:pPr>
            <a:r>
              <a:rPr lang="en-US" sz="1800" dirty="0" smtClean="0"/>
              <a:t> The main problem is that </a:t>
            </a:r>
            <a:r>
              <a:rPr lang="en-US" sz="1800" b="1" dirty="0" smtClean="0">
                <a:solidFill>
                  <a:schemeClr val="accent1">
                    <a:lumMod val="75000"/>
                  </a:schemeClr>
                </a:solidFill>
              </a:rPr>
              <a:t>it takes time and expertise to measure post-use effects reliably </a:t>
            </a:r>
            <a:r>
              <a:rPr lang="en-US" sz="1800" dirty="0" smtClean="0"/>
              <a:t>(especially as, to be really revealing, there should be measurement of pre-use attitudes and abilities in order to provide data for post-use comparison).</a:t>
            </a:r>
          </a:p>
          <a:p>
            <a:pPr marL="171450" indent="190500">
              <a:lnSpc>
                <a:spcPct val="150000"/>
              </a:lnSpc>
              <a:buFont typeface="Wingdings" pitchFamily="2" charset="2"/>
              <a:buChar char="Ø"/>
            </a:pPr>
            <a:r>
              <a:rPr lang="en-US" sz="1800" dirty="0" smtClean="0"/>
              <a:t> Moreover, </a:t>
            </a:r>
            <a:r>
              <a:rPr lang="en-US" sz="1800" b="1" dirty="0" smtClean="0">
                <a:solidFill>
                  <a:schemeClr val="accent1">
                    <a:lumMod val="75000"/>
                  </a:schemeClr>
                </a:solidFill>
              </a:rPr>
              <a:t>it will be very difficult to separate such variables</a:t>
            </a:r>
            <a:r>
              <a:rPr lang="en-US" sz="1800" dirty="0" smtClean="0"/>
              <a:t> as teacher effectiveness, parental support, language exposure outside the classroom, intrinsic motivation, etc.</a:t>
            </a:r>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27</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05978"/>
            <a:ext cx="8352928" cy="475562"/>
          </a:xfrm>
        </p:spPr>
        <p:txBody>
          <a:bodyPr>
            <a:normAutofit fontScale="90000"/>
          </a:bodyPr>
          <a:lstStyle/>
          <a:p>
            <a:r>
              <a:rPr lang="en-US" sz="2400" b="1" dirty="0" smtClean="0">
                <a:solidFill>
                  <a:schemeClr val="accent1">
                    <a:lumMod val="75000"/>
                  </a:schemeClr>
                </a:solidFill>
              </a:rPr>
              <a:t>Standard approaches to materials evaluation</a:t>
            </a:r>
            <a:endParaRPr lang="fr-FR" sz="2400" dirty="0">
              <a:solidFill>
                <a:schemeClr val="accent1">
                  <a:lumMod val="75000"/>
                </a:schemeClr>
              </a:solidFill>
            </a:endParaRPr>
          </a:p>
        </p:txBody>
      </p:sp>
      <p:sp>
        <p:nvSpPr>
          <p:cNvPr id="3" name="Espace réservé du contenu 2"/>
          <p:cNvSpPr>
            <a:spLocks noGrp="1"/>
          </p:cNvSpPr>
          <p:nvPr>
            <p:ph sz="quarter" idx="1"/>
          </p:nvPr>
        </p:nvSpPr>
        <p:spPr>
          <a:xfrm>
            <a:off x="285720" y="714362"/>
            <a:ext cx="8496944" cy="4139652"/>
          </a:xfrm>
        </p:spPr>
        <p:txBody>
          <a:bodyPr>
            <a:noAutofit/>
          </a:bodyPr>
          <a:lstStyle/>
          <a:p>
            <a:pPr marL="0" indent="361950">
              <a:lnSpc>
                <a:spcPct val="150000"/>
              </a:lnSpc>
              <a:buNone/>
            </a:pPr>
            <a:r>
              <a:rPr lang="fr-FR" dirty="0" err="1" smtClean="0"/>
              <a:t>Many</a:t>
            </a:r>
            <a:r>
              <a:rPr lang="fr-FR" dirty="0" smtClean="0"/>
              <a:t> of the </a:t>
            </a:r>
            <a:r>
              <a:rPr lang="fr-FR" dirty="0" err="1" smtClean="0"/>
              <a:t>checklists</a:t>
            </a:r>
            <a:r>
              <a:rPr lang="fr-FR" dirty="0" smtClean="0"/>
              <a:t> </a:t>
            </a:r>
            <a:r>
              <a:rPr lang="en-US" dirty="0" smtClean="0"/>
              <a:t>and lists of criteria suggested in the literature on ME provide a useful starting point for anybody conducting an evaluation but some of them are impressionistic and biased. Some of the lists lack coverage, </a:t>
            </a:r>
            <a:r>
              <a:rPr lang="en-US" dirty="0" err="1" smtClean="0"/>
              <a:t>systematicity</a:t>
            </a:r>
            <a:r>
              <a:rPr lang="en-US" dirty="0" smtClean="0"/>
              <a:t> and/or a principled base, and some give the impression that they could be used in any materials evaluation. Most of the lists are to some extent subjective as they are lists for pre-use evaluation and this involves selection and prediction</a:t>
            </a:r>
          </a:p>
          <a:p>
            <a:pPr marL="0" indent="0">
              <a:lnSpc>
                <a:spcPct val="150000"/>
              </a:lnSpc>
              <a:buNone/>
              <a:tabLst>
                <a:tab pos="361950" algn="l"/>
              </a:tabLst>
            </a:pPr>
            <a:r>
              <a:rPr lang="en-US" dirty="0" smtClean="0"/>
              <a:t>	A useful exercise for anybody writing or evaluating language teaching materials would be </a:t>
            </a:r>
            <a:r>
              <a:rPr lang="en-US" b="1" dirty="0" smtClean="0"/>
              <a:t>to evaluate the checklists and criteria lists</a:t>
            </a:r>
            <a:r>
              <a:rPr lang="en-US" dirty="0" smtClean="0"/>
              <a:t> available </a:t>
            </a:r>
            <a:r>
              <a:rPr lang="fr-FR" dirty="0" err="1" smtClean="0"/>
              <a:t>against</a:t>
            </a:r>
            <a:r>
              <a:rPr lang="fr-FR" dirty="0" smtClean="0"/>
              <a:t> the </a:t>
            </a:r>
            <a:r>
              <a:rPr lang="fr-FR" dirty="0" err="1" smtClean="0"/>
              <a:t>following</a:t>
            </a:r>
            <a:r>
              <a:rPr lang="fr-FR" dirty="0" smtClean="0"/>
              <a:t> </a:t>
            </a:r>
            <a:r>
              <a:rPr lang="fr-FR" dirty="0" err="1" smtClean="0"/>
              <a:t>criteria</a:t>
            </a:r>
            <a:r>
              <a:rPr lang="fr-FR" dirty="0" smtClean="0"/>
              <a:t>:</a:t>
            </a:r>
          </a:p>
          <a:p>
            <a:pPr>
              <a:buNone/>
            </a:pPr>
            <a:endParaRPr lang="fr-FR" sz="2000" dirty="0"/>
          </a:p>
        </p:txBody>
      </p:sp>
      <p:sp>
        <p:nvSpPr>
          <p:cNvPr id="4" name="Espace réservé du numéro de diapositive 3"/>
          <p:cNvSpPr>
            <a:spLocks noGrp="1"/>
          </p:cNvSpPr>
          <p:nvPr>
            <p:ph type="sldNum" sz="quarter" idx="15"/>
          </p:nvPr>
        </p:nvSpPr>
        <p:spPr/>
        <p:txBody>
          <a:bodyPr/>
          <a:lstStyle/>
          <a:p>
            <a:fld id="{527E7C9A-1A4F-459B-B281-DE018D28399B}" type="slidenum">
              <a:rPr lang="fr-FR" smtClean="0"/>
              <a:pPr/>
              <a:t>28</a:t>
            </a:fld>
            <a:endParaRPr lang="fr-F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type="body" idx="1"/>
          </p:nvPr>
        </p:nvSpPr>
        <p:spPr>
          <a:xfrm>
            <a:off x="713250" y="214296"/>
            <a:ext cx="7717500" cy="4354579"/>
          </a:xfrm>
        </p:spPr>
        <p:txBody>
          <a:bodyPr>
            <a:normAutofit fontScale="92500" lnSpcReduction="20000"/>
          </a:bodyPr>
          <a:lstStyle/>
          <a:p>
            <a:pPr>
              <a:lnSpc>
                <a:spcPct val="150000"/>
              </a:lnSpc>
            </a:pPr>
            <a:r>
              <a:rPr lang="en-US" sz="1800" dirty="0" smtClean="0"/>
              <a:t>Is the list based on a coherent set of principles of language learning?</a:t>
            </a:r>
          </a:p>
          <a:p>
            <a:pPr>
              <a:lnSpc>
                <a:spcPct val="150000"/>
              </a:lnSpc>
            </a:pPr>
            <a:r>
              <a:rPr lang="en-US" sz="1800" dirty="0" smtClean="0"/>
              <a:t>Are all the criteria actually evaluation criteria or are they criteria for </a:t>
            </a:r>
            <a:r>
              <a:rPr lang="fr-FR" sz="1800" dirty="0" err="1" smtClean="0"/>
              <a:t>analysis</a:t>
            </a:r>
            <a:r>
              <a:rPr lang="fr-FR" sz="1800" dirty="0" smtClean="0"/>
              <a:t>?</a:t>
            </a:r>
          </a:p>
          <a:p>
            <a:pPr>
              <a:lnSpc>
                <a:spcPct val="150000"/>
              </a:lnSpc>
            </a:pPr>
            <a:r>
              <a:rPr lang="en-US" sz="1800" dirty="0" smtClean="0"/>
              <a:t>Are the criteria sufficient to help the evaluator to reach useful conclusions?</a:t>
            </a:r>
          </a:p>
          <a:p>
            <a:pPr>
              <a:lnSpc>
                <a:spcPct val="150000"/>
              </a:lnSpc>
            </a:pPr>
            <a:r>
              <a:rPr lang="en-US" sz="1800" dirty="0" smtClean="0"/>
              <a:t>Are the criteria organized systematically (e.g. into categories and subcategories which facilitate discrete as well as global verdicts and </a:t>
            </a:r>
            <a:r>
              <a:rPr lang="fr-FR" sz="1800" dirty="0" err="1" smtClean="0"/>
              <a:t>decisions</a:t>
            </a:r>
            <a:r>
              <a:rPr lang="fr-FR" sz="1800" dirty="0" smtClean="0"/>
              <a:t>)?</a:t>
            </a:r>
          </a:p>
          <a:p>
            <a:pPr>
              <a:lnSpc>
                <a:spcPct val="150000"/>
              </a:lnSpc>
            </a:pPr>
            <a:r>
              <a:rPr lang="en-US" sz="1800" dirty="0" smtClean="0"/>
              <a:t>Are the criteria sufficiently neutral to allow evaluators with different ideologies to make use of them?</a:t>
            </a:r>
          </a:p>
          <a:p>
            <a:pPr>
              <a:lnSpc>
                <a:spcPct val="150000"/>
              </a:lnSpc>
            </a:pPr>
            <a:r>
              <a:rPr lang="en-US" sz="1800" dirty="0" smtClean="0"/>
              <a:t>Is the list sufficiently flexible to allow it to be made use of by different </a:t>
            </a:r>
            <a:r>
              <a:rPr lang="fr-FR" sz="1800" dirty="0" err="1" smtClean="0"/>
              <a:t>evaluators</a:t>
            </a:r>
            <a:r>
              <a:rPr lang="fr-FR" sz="1800" dirty="0" smtClean="0"/>
              <a:t> in </a:t>
            </a:r>
            <a:r>
              <a:rPr lang="fr-FR" sz="1800" dirty="0" err="1" smtClean="0"/>
              <a:t>different</a:t>
            </a:r>
            <a:r>
              <a:rPr lang="fr-FR" sz="1800" dirty="0" smtClean="0"/>
              <a:t> </a:t>
            </a:r>
            <a:r>
              <a:rPr lang="fr-FR" sz="1800" dirty="0" err="1" smtClean="0"/>
              <a:t>circumstances</a:t>
            </a:r>
            <a:r>
              <a:rPr lang="fr-FR" sz="1800" dirty="0" smtClean="0"/>
              <a:t>?</a:t>
            </a:r>
            <a:endParaRPr lang="fr-FR" sz="1800" dirty="0"/>
          </a:p>
        </p:txBody>
      </p:sp>
      <p:sp>
        <p:nvSpPr>
          <p:cNvPr id="4" name="Espace réservé du numéro de diapositive 3"/>
          <p:cNvSpPr>
            <a:spLocks noGrp="1"/>
          </p:cNvSpPr>
          <p:nvPr>
            <p:ph type="sldNum" sz="quarter" idx="4294967295"/>
          </p:nvPr>
        </p:nvSpPr>
        <p:spPr>
          <a:xfrm>
            <a:off x="8534400" y="4300538"/>
            <a:ext cx="609600" cy="390525"/>
          </a:xfrm>
          <a:prstGeom prst="rect">
            <a:avLst/>
          </a:prstGeom>
        </p:spPr>
        <p:txBody>
          <a:bodyPr/>
          <a:lstStyle/>
          <a:p>
            <a:fld id="{527E7C9A-1A4F-459B-B281-DE018D28399B}" type="slidenum">
              <a:rPr lang="fr-FR" smtClean="0"/>
              <a:pPr/>
              <a:t>29</a:t>
            </a:fld>
            <a:endParaRPr lang="fr-F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39"/>
        <p:cNvGrpSpPr/>
        <p:nvPr/>
      </p:nvGrpSpPr>
      <p:grpSpPr>
        <a:xfrm>
          <a:off x="0" y="0"/>
          <a:ext cx="0" cy="0"/>
          <a:chOff x="0" y="0"/>
          <a:chExt cx="0" cy="0"/>
        </a:xfrm>
      </p:grpSpPr>
      <p:sp>
        <p:nvSpPr>
          <p:cNvPr id="2040" name="Google Shape;2040;p86"/>
          <p:cNvSpPr txBox="1">
            <a:spLocks noGrp="1"/>
          </p:cNvSpPr>
          <p:nvPr>
            <p:ph type="subTitle" idx="1"/>
          </p:nvPr>
        </p:nvSpPr>
        <p:spPr>
          <a:xfrm>
            <a:off x="4024200" y="3500444"/>
            <a:ext cx="3476758" cy="775531"/>
          </a:xfrm>
          <a:prstGeom prst="rect">
            <a:avLst/>
          </a:prstGeom>
        </p:spPr>
        <p:txBody>
          <a:bodyPr spcFirstLastPara="1" wrap="square" lIns="91425" tIns="91425" rIns="91425" bIns="91425" anchor="ctr" anchorCtr="0">
            <a:noAutofit/>
          </a:bodyPr>
          <a:lstStyle/>
          <a:p>
            <a:pPr marL="0" lvl="0" indent="0">
              <a:lnSpc>
                <a:spcPct val="150000"/>
              </a:lnSpc>
              <a:spcAft>
                <a:spcPts val="1200"/>
              </a:spcAft>
            </a:pPr>
            <a:r>
              <a:rPr lang="en-US" b="1" dirty="0" smtClean="0">
                <a:solidFill>
                  <a:schemeClr val="accent4">
                    <a:lumMod val="10000"/>
                  </a:schemeClr>
                </a:solidFill>
              </a:rPr>
              <a:t>d</a:t>
            </a:r>
            <a:r>
              <a:rPr lang="en-US" b="1" dirty="0" smtClean="0">
                <a:solidFill>
                  <a:schemeClr val="accent4">
                    <a:lumMod val="10000"/>
                  </a:schemeClr>
                </a:solidFill>
              </a:rPr>
              <a:t>iscuss the standard </a:t>
            </a:r>
            <a:r>
              <a:rPr lang="en-US" b="1" dirty="0" smtClean="0">
                <a:solidFill>
                  <a:schemeClr val="accent4">
                    <a:lumMod val="10000"/>
                  </a:schemeClr>
                </a:solidFill>
              </a:rPr>
              <a:t>approaches to materials evaluation</a:t>
            </a:r>
            <a:endParaRPr lang="en-US" b="1" dirty="0">
              <a:solidFill>
                <a:schemeClr val="accent4">
                  <a:lumMod val="10000"/>
                </a:schemeClr>
              </a:solidFill>
            </a:endParaRPr>
          </a:p>
        </p:txBody>
      </p:sp>
      <p:sp>
        <p:nvSpPr>
          <p:cNvPr id="2041" name="Google Shape;2041;p86"/>
          <p:cNvSpPr txBox="1">
            <a:spLocks noGrp="1"/>
          </p:cNvSpPr>
          <p:nvPr>
            <p:ph type="subTitle" idx="2"/>
          </p:nvPr>
        </p:nvSpPr>
        <p:spPr>
          <a:xfrm>
            <a:off x="941850" y="3357568"/>
            <a:ext cx="3130084" cy="918407"/>
          </a:xfrm>
          <a:prstGeom prst="rect">
            <a:avLst/>
          </a:prstGeom>
        </p:spPr>
        <p:txBody>
          <a:bodyPr spcFirstLastPara="1" wrap="square" lIns="91425" tIns="91425" rIns="91425" bIns="91425" anchor="ctr" anchorCtr="0">
            <a:noAutofit/>
          </a:bodyPr>
          <a:lstStyle/>
          <a:p>
            <a:pPr marL="88900" indent="0">
              <a:lnSpc>
                <a:spcPct val="150000"/>
              </a:lnSpc>
            </a:pPr>
            <a:r>
              <a:rPr lang="en-US" b="1" dirty="0" smtClean="0"/>
              <a:t>examine the</a:t>
            </a:r>
            <a:r>
              <a:rPr lang="fr-FR" b="1" dirty="0" smtClean="0"/>
              <a:t> </a:t>
            </a:r>
            <a:r>
              <a:rPr lang="fr-FR" b="1" dirty="0" err="1" smtClean="0"/>
              <a:t>different</a:t>
            </a:r>
            <a:r>
              <a:rPr lang="fr-FR" b="1" dirty="0" smtClean="0"/>
              <a:t> types of </a:t>
            </a:r>
            <a:r>
              <a:rPr lang="fr-FR" b="1" dirty="0" err="1" smtClean="0"/>
              <a:t>materials</a:t>
            </a:r>
            <a:r>
              <a:rPr lang="fr-FR" b="1" dirty="0" smtClean="0"/>
              <a:t> </a:t>
            </a:r>
            <a:r>
              <a:rPr lang="fr-FR" b="1" dirty="0" err="1" smtClean="0"/>
              <a:t>evaluation</a:t>
            </a:r>
            <a:endParaRPr lang="fr-FR" b="1" dirty="0"/>
          </a:p>
        </p:txBody>
      </p:sp>
      <p:sp>
        <p:nvSpPr>
          <p:cNvPr id="2042" name="Google Shape;2042;p86"/>
          <p:cNvSpPr txBox="1">
            <a:spLocks noGrp="1"/>
          </p:cNvSpPr>
          <p:nvPr>
            <p:ph type="title"/>
          </p:nvPr>
        </p:nvSpPr>
        <p:spPr>
          <a:xfrm>
            <a:off x="1000100" y="523025"/>
            <a:ext cx="7430650" cy="541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In this lecture we shall: </a:t>
            </a:r>
            <a:endParaRPr/>
          </a:p>
        </p:txBody>
      </p:sp>
      <p:sp>
        <p:nvSpPr>
          <p:cNvPr id="2047" name="Google Shape;2047;p86"/>
          <p:cNvSpPr txBox="1">
            <a:spLocks noGrp="1"/>
          </p:cNvSpPr>
          <p:nvPr>
            <p:ph type="subTitle" idx="7"/>
          </p:nvPr>
        </p:nvSpPr>
        <p:spPr>
          <a:xfrm>
            <a:off x="945650" y="1785932"/>
            <a:ext cx="2701500" cy="935068"/>
          </a:xfrm>
          <a:prstGeom prst="rect">
            <a:avLst/>
          </a:prstGeom>
        </p:spPr>
        <p:txBody>
          <a:bodyPr spcFirstLastPara="1" wrap="square" lIns="91425" tIns="91425" rIns="91425" bIns="91425" anchor="ctr" anchorCtr="0">
            <a:noAutofit/>
          </a:bodyPr>
          <a:lstStyle/>
          <a:p>
            <a:pPr marL="88900" indent="0">
              <a:lnSpc>
                <a:spcPct val="150000"/>
              </a:lnSpc>
            </a:pPr>
            <a:r>
              <a:rPr lang="en-US" b="1" dirty="0" smtClean="0">
                <a:solidFill>
                  <a:schemeClr val="accent4">
                    <a:lumMod val="10000"/>
                  </a:schemeClr>
                </a:solidFill>
              </a:rPr>
              <a:t>discuss the meaning of materials evaluation</a:t>
            </a:r>
          </a:p>
        </p:txBody>
      </p:sp>
      <p:sp>
        <p:nvSpPr>
          <p:cNvPr id="2048" name="Google Shape;2048;p86"/>
          <p:cNvSpPr txBox="1">
            <a:spLocks noGrp="1"/>
          </p:cNvSpPr>
          <p:nvPr>
            <p:ph type="subTitle" idx="8"/>
          </p:nvPr>
        </p:nvSpPr>
        <p:spPr>
          <a:xfrm>
            <a:off x="4027952" y="1785932"/>
            <a:ext cx="3544444" cy="935068"/>
          </a:xfrm>
          <a:prstGeom prst="rect">
            <a:avLst/>
          </a:prstGeom>
        </p:spPr>
        <p:txBody>
          <a:bodyPr spcFirstLastPara="1" wrap="square" lIns="91425" tIns="91425" rIns="91425" bIns="91425" anchor="ctr" anchorCtr="0">
            <a:noAutofit/>
          </a:bodyPr>
          <a:lstStyle/>
          <a:p>
            <a:pPr marL="0" lvl="0" indent="0">
              <a:lnSpc>
                <a:spcPct val="150000"/>
              </a:lnSpc>
            </a:pPr>
            <a:r>
              <a:rPr lang="en-US" b="1" dirty="0" smtClean="0">
                <a:solidFill>
                  <a:schemeClr val="accent4">
                    <a:lumMod val="10000"/>
                  </a:schemeClr>
                </a:solidFill>
              </a:rPr>
              <a:t>examine </a:t>
            </a:r>
            <a:r>
              <a:rPr lang="en-US" b="1" dirty="0" smtClean="0">
                <a:solidFill>
                  <a:schemeClr val="accent4">
                    <a:lumMod val="10000"/>
                  </a:schemeClr>
                </a:solidFill>
              </a:rPr>
              <a:t>the principles in </a:t>
            </a:r>
            <a:r>
              <a:rPr lang="en-US" b="1" dirty="0" smtClean="0">
                <a:solidFill>
                  <a:schemeClr val="accent4">
                    <a:lumMod val="10000"/>
                  </a:schemeClr>
                </a:solidFill>
              </a:rPr>
              <a:t>materials evaluation</a:t>
            </a:r>
            <a:endParaRPr b="1">
              <a:solidFill>
                <a:schemeClr val="accent4">
                  <a:lumMod val="10000"/>
                </a:schemeClr>
              </a:solidFill>
            </a:endParaRPr>
          </a:p>
        </p:txBody>
      </p:sp>
      <p:sp>
        <p:nvSpPr>
          <p:cNvPr id="2049" name="Google Shape;2049;p86"/>
          <p:cNvSpPr txBox="1">
            <a:spLocks noGrp="1"/>
          </p:cNvSpPr>
          <p:nvPr>
            <p:ph type="title" idx="9"/>
          </p:nvPr>
        </p:nvSpPr>
        <p:spPr>
          <a:xfrm>
            <a:off x="94565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rId3" action="ppaction://hlinksldjump"/>
              </a:rPr>
              <a:t>01</a:t>
            </a:r>
            <a:endParaRPr/>
          </a:p>
        </p:txBody>
      </p:sp>
      <p:sp>
        <p:nvSpPr>
          <p:cNvPr id="2050" name="Google Shape;2050;p86"/>
          <p:cNvSpPr txBox="1">
            <a:spLocks noGrp="1"/>
          </p:cNvSpPr>
          <p:nvPr>
            <p:ph type="title" idx="13"/>
          </p:nvPr>
        </p:nvSpPr>
        <p:spPr>
          <a:xfrm>
            <a:off x="402420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rId4" action="ppaction://hlinksldjump"/>
              </a:rPr>
              <a:t>02</a:t>
            </a:r>
            <a:endParaRPr/>
          </a:p>
        </p:txBody>
      </p:sp>
      <p:sp>
        <p:nvSpPr>
          <p:cNvPr id="2051" name="Google Shape;2051;p86"/>
          <p:cNvSpPr txBox="1">
            <a:spLocks noGrp="1"/>
          </p:cNvSpPr>
          <p:nvPr>
            <p:ph type="title" idx="14"/>
          </p:nvPr>
        </p:nvSpPr>
        <p:spPr>
          <a:xfrm>
            <a:off x="94565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03</a:t>
            </a:r>
            <a:endParaRPr/>
          </a:p>
        </p:txBody>
      </p:sp>
      <p:sp>
        <p:nvSpPr>
          <p:cNvPr id="2052" name="Google Shape;2052;p86"/>
          <p:cNvSpPr txBox="1">
            <a:spLocks noGrp="1"/>
          </p:cNvSpPr>
          <p:nvPr>
            <p:ph type="title" idx="15"/>
          </p:nvPr>
        </p:nvSpPr>
        <p:spPr>
          <a:xfrm>
            <a:off x="402420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uFill>
                  <a:noFill/>
                </a:uFill>
                <a:hlinkClick r:id="" action="ppaction://noaction"/>
              </a:rPr>
              <a:t>04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fade">
                                      <p:cBhvr>
                                        <p:cTn id="7" dur="1000"/>
                                        <p:tgtEl>
                                          <p:spTgt spid="204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fade">
                                      <p:cBhvr>
                                        <p:cTn id="15" dur="1000"/>
                                        <p:tgtEl>
                                          <p:spTgt spid="2051"/>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8"/>
            <a:ext cx="7467600" cy="637580"/>
          </a:xfrm>
        </p:spPr>
        <p:txBody>
          <a:bodyPr>
            <a:normAutofit/>
          </a:bodyPr>
          <a:lstStyle/>
          <a:p>
            <a:pPr algn="ctr"/>
            <a:r>
              <a:rPr lang="fr-FR" sz="2400" b="1" dirty="0" smtClean="0">
                <a:solidFill>
                  <a:schemeClr val="accent1">
                    <a:lumMod val="75000"/>
                  </a:schemeClr>
                </a:solidFill>
              </a:rPr>
              <a:t>Conclusion</a:t>
            </a:r>
            <a:endParaRPr lang="fr-FR" sz="2400" dirty="0">
              <a:solidFill>
                <a:schemeClr val="accent1">
                  <a:lumMod val="75000"/>
                </a:schemeClr>
              </a:solidFill>
            </a:endParaRPr>
          </a:p>
        </p:txBody>
      </p:sp>
      <p:sp>
        <p:nvSpPr>
          <p:cNvPr id="3" name="Espace réservé du contenu 2"/>
          <p:cNvSpPr>
            <a:spLocks noGrp="1"/>
          </p:cNvSpPr>
          <p:nvPr>
            <p:ph sz="quarter" idx="1"/>
          </p:nvPr>
        </p:nvSpPr>
        <p:spPr>
          <a:xfrm>
            <a:off x="457200" y="1005576"/>
            <a:ext cx="8219256" cy="3849888"/>
          </a:xfrm>
        </p:spPr>
        <p:txBody>
          <a:bodyPr>
            <a:normAutofit lnSpcReduction="10000"/>
          </a:bodyPr>
          <a:lstStyle/>
          <a:p>
            <a:pPr marL="0" indent="0">
              <a:lnSpc>
                <a:spcPct val="150000"/>
              </a:lnSpc>
              <a:buNone/>
            </a:pPr>
            <a:r>
              <a:rPr lang="en-US" dirty="0" smtClean="0"/>
              <a:t>Materials evaluation is initially a time-consuming and difficult undertaking. Approaching it in principled, systematic and rigorous ways can not only help to make and record vital discoveries about the materials being evaluated but can also help the evaluators to learn a lot about materials, about learning and teaching and about themselves. Doing evaluations formally and rigorously can also eventually contribute to the development of an ability to conduct principled informal evaluations quickly and effectively when the occasion demands (e.g. when asked for an opinion of a new book; when deciding which materials to buy in a bookshop; when editing other people’s materials). </a:t>
            </a:r>
            <a:endParaRPr lang="fr-FR" dirty="0"/>
          </a:p>
        </p:txBody>
      </p:sp>
      <p:sp>
        <p:nvSpPr>
          <p:cNvPr id="4" name="Espace réservé du numéro de diapositive 3"/>
          <p:cNvSpPr>
            <a:spLocks noGrp="1"/>
          </p:cNvSpPr>
          <p:nvPr>
            <p:ph type="sldNum" sz="quarter" idx="15"/>
          </p:nvPr>
        </p:nvSpPr>
        <p:spPr/>
        <p:txBody>
          <a:bodyPr/>
          <a:lstStyle/>
          <a:p>
            <a:fld id="{527E7C9A-1A4F-459B-B281-DE018D28399B}" type="slidenum">
              <a:rPr lang="fr-FR" sz="1800" smtClean="0"/>
              <a:pPr/>
              <a:t>30</a:t>
            </a:fld>
            <a:endParaRPr lang="fr-FR" sz="1800"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sp>
        <p:nvSpPr>
          <p:cNvPr id="3567" name="Google Shape;3567;p170"/>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References</a:t>
            </a:r>
            <a:endParaRPr/>
          </a:p>
        </p:txBody>
      </p:sp>
      <p:sp>
        <p:nvSpPr>
          <p:cNvPr id="3568" name="Google Shape;3568;p170"/>
          <p:cNvSpPr txBox="1">
            <a:spLocks noGrp="1"/>
          </p:cNvSpPr>
          <p:nvPr>
            <p:ph type="subTitle" idx="1"/>
          </p:nvPr>
        </p:nvSpPr>
        <p:spPr>
          <a:xfrm>
            <a:off x="1000100" y="1142990"/>
            <a:ext cx="4809300" cy="3429024"/>
          </a:xfrm>
          <a:prstGeom prst="rect">
            <a:avLst/>
          </a:prstGeom>
        </p:spPr>
        <p:txBody>
          <a:bodyPr spcFirstLastPara="1" wrap="square" lIns="91425" tIns="91425" rIns="91425" bIns="91425" anchor="t" anchorCtr="0">
            <a:noAutofit/>
          </a:bodyPr>
          <a:lstStyle/>
          <a:p>
            <a:pPr>
              <a:lnSpc>
                <a:spcPct val="150000"/>
              </a:lnSpc>
            </a:pPr>
            <a:r>
              <a:rPr lang="fr-FR" dirty="0" smtClean="0"/>
              <a:t>Brian Tomlinson « </a:t>
            </a:r>
            <a:r>
              <a:rPr lang="fr-FR" dirty="0" err="1" smtClean="0"/>
              <a:t>Materials</a:t>
            </a:r>
            <a:r>
              <a:rPr lang="fr-FR" dirty="0" smtClean="0"/>
              <a:t> </a:t>
            </a:r>
            <a:r>
              <a:rPr lang="fr-FR" dirty="0" err="1" smtClean="0"/>
              <a:t>development</a:t>
            </a:r>
            <a:r>
              <a:rPr lang="fr-FR" dirty="0" smtClean="0"/>
              <a:t> » in Carter, R. &amp; </a:t>
            </a:r>
            <a:r>
              <a:rPr lang="fr-FR" dirty="0" err="1" smtClean="0"/>
              <a:t>Nunan</a:t>
            </a:r>
            <a:r>
              <a:rPr lang="fr-FR" dirty="0" smtClean="0"/>
              <a:t>, D. (2001). </a:t>
            </a:r>
            <a:r>
              <a:rPr lang="en-US" dirty="0" smtClean="0"/>
              <a:t>The Cambridge Guide to Teaching English to Speakers of Other </a:t>
            </a:r>
            <a:r>
              <a:rPr lang="fr-FR" dirty="0" err="1" smtClean="0"/>
              <a:t>Languages</a:t>
            </a:r>
            <a:r>
              <a:rPr lang="fr-FR" dirty="0" smtClean="0"/>
              <a:t>, Cambridge, CUP.</a:t>
            </a:r>
            <a:endParaRPr lang="fr-FR" b="1" dirty="0" smtClean="0"/>
          </a:p>
          <a:p>
            <a:pPr>
              <a:lnSpc>
                <a:spcPct val="150000"/>
              </a:lnSpc>
            </a:pPr>
            <a:r>
              <a:rPr lang="fr-FR" dirty="0" smtClean="0"/>
              <a:t>Richards, J.C</a:t>
            </a:r>
            <a:r>
              <a:rPr lang="en-US" dirty="0" smtClean="0"/>
              <a:t>. Curriculum Development in Language Teaching. (2001)</a:t>
            </a:r>
            <a:r>
              <a:rPr lang="fr-FR" dirty="0" smtClean="0"/>
              <a:t> Cambridge, CUP</a:t>
            </a:r>
            <a:r>
              <a:rPr lang="fr-FR" dirty="0" smtClean="0">
                <a:solidFill>
                  <a:schemeClr val="tx2"/>
                </a:solidFill>
              </a:rPr>
              <a:t>.</a:t>
            </a:r>
          </a:p>
          <a:p>
            <a:pPr>
              <a:lnSpc>
                <a:spcPct val="150000"/>
              </a:lnSpc>
            </a:pPr>
            <a:r>
              <a:rPr lang="fr-FR" dirty="0" smtClean="0"/>
              <a:t>Tomlinson B. (2013), </a:t>
            </a:r>
            <a:r>
              <a:rPr lang="fr-FR" dirty="0" err="1" smtClean="0"/>
              <a:t>Developing</a:t>
            </a:r>
            <a:r>
              <a:rPr lang="fr-FR" dirty="0" smtClean="0"/>
              <a:t> </a:t>
            </a:r>
            <a:r>
              <a:rPr lang="fr-FR" dirty="0" err="1" smtClean="0"/>
              <a:t>Materials</a:t>
            </a:r>
            <a:r>
              <a:rPr lang="fr-FR" dirty="0" smtClean="0"/>
              <a:t> for </a:t>
            </a:r>
            <a:r>
              <a:rPr lang="fr-FR" dirty="0" err="1" smtClean="0"/>
              <a:t>Language</a:t>
            </a:r>
            <a:r>
              <a:rPr lang="fr-FR" dirty="0" smtClean="0"/>
              <a:t> </a:t>
            </a:r>
            <a:r>
              <a:rPr lang="fr-FR" dirty="0" err="1" smtClean="0"/>
              <a:t>Teaching</a:t>
            </a:r>
            <a:r>
              <a:rPr lang="fr-FR" i="1" dirty="0" smtClean="0"/>
              <a:t>. London: </a:t>
            </a:r>
            <a:r>
              <a:rPr lang="fr-FR" dirty="0" smtClean="0"/>
              <a:t>Bloomsbury </a:t>
            </a:r>
            <a:r>
              <a:rPr lang="fr-FR" dirty="0" err="1" smtClean="0"/>
              <a:t>Academic</a:t>
            </a:r>
            <a:r>
              <a:rPr lang="fr-FR" dirty="0" smtClean="0"/>
              <a:t>.</a:t>
            </a:r>
          </a:p>
          <a:p>
            <a:pPr>
              <a:lnSpc>
                <a:spcPct val="150000"/>
              </a:lnSpc>
            </a:pPr>
            <a:endParaRPr lang="fr-FR" dirty="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6"/>
        <p:cNvGrpSpPr/>
        <p:nvPr/>
      </p:nvGrpSpPr>
      <p:grpSpPr>
        <a:xfrm>
          <a:off x="0" y="0"/>
          <a:ext cx="0" cy="0"/>
          <a:chOff x="0" y="0"/>
          <a:chExt cx="0" cy="0"/>
        </a:xfrm>
      </p:grpSpPr>
      <p:sp>
        <p:nvSpPr>
          <p:cNvPr id="2057" name="Google Shape;2057;p87"/>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FR" dirty="0" err="1" smtClean="0"/>
              <a:t>Thanks</a:t>
            </a:r>
            <a:endParaRPr/>
          </a:p>
        </p:txBody>
      </p:sp>
      <p:sp>
        <p:nvSpPr>
          <p:cNvPr id="2058" name="Google Shape;2058;p87"/>
          <p:cNvSpPr txBox="1">
            <a:spLocks noGrp="1"/>
          </p:cNvSpPr>
          <p:nvPr>
            <p:ph type="subTitle" idx="1"/>
          </p:nvPr>
        </p:nvSpPr>
        <p:spPr>
          <a:xfrm>
            <a:off x="1904250" y="2928940"/>
            <a:ext cx="5335500" cy="1062510"/>
          </a:xfrm>
          <a:prstGeom prst="rect">
            <a:avLst/>
          </a:prstGeom>
        </p:spPr>
        <p:txBody>
          <a:bodyPr spcFirstLastPara="1" wrap="square" lIns="91425" tIns="91425" rIns="91425" bIns="91425" anchor="t" anchorCtr="0">
            <a:noAutofit/>
          </a:bodyPr>
          <a:lstStyle/>
          <a:p>
            <a:pPr marL="0" lvl="0" indent="0"/>
            <a:r>
              <a:rPr lang="en-US" dirty="0" smtClean="0"/>
              <a:t>Do you have any questions?</a:t>
            </a:r>
            <a:endParaRPr lang="en-US" dirty="0"/>
          </a:p>
        </p:txBody>
      </p:sp>
      <p:sp>
        <p:nvSpPr>
          <p:cNvPr id="2059" name="Google Shape;2059;p87"/>
          <p:cNvSpPr/>
          <p:nvPr/>
        </p:nvSpPr>
        <p:spPr>
          <a:xfrm>
            <a:off x="3881688" y="3991450"/>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63"/>
        <p:cNvGrpSpPr/>
        <p:nvPr/>
      </p:nvGrpSpPr>
      <p:grpSpPr>
        <a:xfrm>
          <a:off x="0" y="0"/>
          <a:ext cx="0" cy="0"/>
          <a:chOff x="0" y="0"/>
          <a:chExt cx="0" cy="0"/>
        </a:xfrm>
      </p:grpSpPr>
      <p:sp>
        <p:nvSpPr>
          <p:cNvPr id="2064" name="Google Shape;2064;p8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lvl="0"/>
            <a:r>
              <a:rPr lang="fr-FR" sz="3200" dirty="0" err="1" smtClean="0">
                <a:solidFill>
                  <a:schemeClr val="accent5"/>
                </a:solidFill>
              </a:rPr>
              <a:t>What</a:t>
            </a:r>
            <a:r>
              <a:rPr lang="fr-FR" sz="3200" dirty="0" smtClean="0">
                <a:solidFill>
                  <a:schemeClr val="accent5"/>
                </a:solidFill>
              </a:rPr>
              <a:t> </a:t>
            </a:r>
            <a:r>
              <a:rPr lang="fr-FR" sz="3200" dirty="0" err="1" smtClean="0">
                <a:solidFill>
                  <a:schemeClr val="accent5"/>
                </a:solidFill>
              </a:rPr>
              <a:t>is</a:t>
            </a:r>
            <a:r>
              <a:rPr lang="fr-FR" sz="3200" dirty="0" smtClean="0">
                <a:solidFill>
                  <a:schemeClr val="accent5"/>
                </a:solidFill>
              </a:rPr>
              <a:t> </a:t>
            </a:r>
            <a:r>
              <a:rPr lang="fr-FR" sz="3200" dirty="0" err="1" smtClean="0">
                <a:solidFill>
                  <a:schemeClr val="accent5"/>
                </a:solidFill>
              </a:rPr>
              <a:t>materials</a:t>
            </a:r>
            <a:r>
              <a:rPr lang="fr-FR" sz="3200" dirty="0" smtClean="0">
                <a:solidFill>
                  <a:schemeClr val="accent5"/>
                </a:solidFill>
              </a:rPr>
              <a:t> </a:t>
            </a:r>
            <a:r>
              <a:rPr lang="fr-FR" sz="3200" dirty="0" err="1" smtClean="0">
                <a:solidFill>
                  <a:schemeClr val="accent5"/>
                </a:solidFill>
              </a:rPr>
              <a:t>evaluation</a:t>
            </a:r>
            <a:r>
              <a:rPr lang="fr-FR" sz="3200" dirty="0" smtClean="0">
                <a:solidFill>
                  <a:schemeClr val="accent5"/>
                </a:solidFill>
              </a:rPr>
              <a:t>?</a:t>
            </a:r>
            <a:endParaRPr/>
          </a:p>
        </p:txBody>
      </p:sp>
      <p:sp>
        <p:nvSpPr>
          <p:cNvPr id="2065" name="Google Shape;2065;p88"/>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p>
            <a:pPr marL="0" lvl="0" indent="0">
              <a:lnSpc>
                <a:spcPct val="150000"/>
              </a:lnSpc>
              <a:buNone/>
            </a:pPr>
            <a:r>
              <a:rPr lang="en-US" sz="2200" dirty="0" smtClean="0"/>
              <a:t>As defined by Tomlinson ( 2003), Materials evaluation is </a:t>
            </a:r>
            <a:r>
              <a:rPr lang="en-US" sz="2200" b="1" dirty="0" smtClean="0">
                <a:solidFill>
                  <a:schemeClr val="accent5"/>
                </a:solidFill>
              </a:rPr>
              <a:t>a procedure that involves measuring the value (or potential value) of a set of learning materials</a:t>
            </a:r>
            <a:r>
              <a:rPr lang="en-US" sz="2200" dirty="0" smtClean="0"/>
              <a:t>. It involves making </a:t>
            </a:r>
            <a:r>
              <a:rPr lang="en-US" sz="2200" dirty="0" err="1" smtClean="0"/>
              <a:t>judgements</a:t>
            </a:r>
            <a:r>
              <a:rPr lang="en-US" sz="2200" dirty="0" smtClean="0"/>
              <a:t> about the effect of the materials on the people using them and it tries to measure some or all of the following: </a:t>
            </a:r>
            <a:endParaRPr lang="fr-FR" sz="2200" dirty="0" smtClean="0">
              <a:solidFill>
                <a:schemeClr val="accent2"/>
              </a:solidFill>
            </a:endParaRPr>
          </a:p>
          <a:p>
            <a:pPr>
              <a:lnSpc>
                <a:spcPct val="150000"/>
              </a:lnSpc>
            </a:pPr>
            <a:endParaRPr lang="en-US" sz="2200" dirty="0" smtClean="0"/>
          </a:p>
          <a:p>
            <a:pPr marL="0" lvl="0" indent="0" algn="l" rtl="0">
              <a:spcBef>
                <a:spcPts val="1600"/>
              </a:spcBef>
              <a:spcAft>
                <a:spcPts val="1600"/>
              </a:spcAft>
              <a:buNone/>
            </a:pPr>
            <a:endParaRPr>
              <a:solidFill>
                <a:schemeClr val="accent2"/>
              </a:solidFill>
            </a:endParaRPr>
          </a:p>
        </p:txBody>
      </p:sp>
      <p:sp>
        <p:nvSpPr>
          <p:cNvPr id="2066" name="Google Shape;2066;p88"/>
          <p:cNvSpPr/>
          <p:nvPr/>
        </p:nvSpPr>
        <p:spPr>
          <a:xfrm>
            <a:off x="812919" y="2519656"/>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fade">
                                      <p:cBhvr>
                                        <p:cTn id="7" dur="10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214282" y="142858"/>
            <a:ext cx="8643998" cy="4786346"/>
          </a:xfrm>
        </p:spPr>
        <p:txBody>
          <a:bodyPr/>
          <a:lstStyle/>
          <a:p>
            <a:pPr>
              <a:lnSpc>
                <a:spcPct val="150000"/>
              </a:lnSpc>
              <a:buFont typeface="Wingdings" pitchFamily="2" charset="2"/>
              <a:buChar char="q"/>
            </a:pPr>
            <a:r>
              <a:rPr lang="en-US" sz="2000" dirty="0" smtClean="0"/>
              <a:t>the appeal of the materials to the learners;</a:t>
            </a:r>
          </a:p>
          <a:p>
            <a:pPr>
              <a:lnSpc>
                <a:spcPct val="150000"/>
              </a:lnSpc>
              <a:buFont typeface="Wingdings" pitchFamily="2" charset="2"/>
              <a:buChar char="q"/>
            </a:pPr>
            <a:r>
              <a:rPr lang="en-US" sz="2000" dirty="0" smtClean="0"/>
              <a:t>the credibility of the materials to learners, teachers and administrators;</a:t>
            </a:r>
          </a:p>
          <a:p>
            <a:pPr>
              <a:lnSpc>
                <a:spcPct val="150000"/>
              </a:lnSpc>
              <a:buFont typeface="Wingdings" pitchFamily="2" charset="2"/>
              <a:buChar char="q"/>
            </a:pPr>
            <a:r>
              <a:rPr lang="en-US" sz="2000" dirty="0" smtClean="0"/>
              <a:t>the validity of the materials (i.e., is what they teach worth teaching?);</a:t>
            </a:r>
          </a:p>
          <a:p>
            <a:pPr>
              <a:lnSpc>
                <a:spcPct val="150000"/>
              </a:lnSpc>
              <a:buFont typeface="Wingdings" pitchFamily="2" charset="2"/>
              <a:buChar char="q"/>
            </a:pPr>
            <a:r>
              <a:rPr lang="en-US" sz="2000" dirty="0" smtClean="0"/>
              <a:t>the reliability of the materials (i.e., would they have the same effect with different groups of target learners?);</a:t>
            </a:r>
          </a:p>
          <a:p>
            <a:pPr>
              <a:lnSpc>
                <a:spcPct val="150000"/>
              </a:lnSpc>
              <a:buFont typeface="Wingdings" pitchFamily="2" charset="2"/>
              <a:buChar char="q"/>
            </a:pPr>
            <a:r>
              <a:rPr lang="en-US" sz="2000" dirty="0" smtClean="0"/>
              <a:t>the ability of the materials to interest the learners and the teachers;</a:t>
            </a:r>
          </a:p>
          <a:p>
            <a:pPr>
              <a:lnSpc>
                <a:spcPct val="150000"/>
              </a:lnSpc>
              <a:buFont typeface="Wingdings" pitchFamily="2" charset="2"/>
              <a:buChar char="q"/>
            </a:pPr>
            <a:r>
              <a:rPr lang="en-US" sz="2000" dirty="0" smtClean="0"/>
              <a:t>the ability of the materials to motivate the learners;</a:t>
            </a:r>
          </a:p>
          <a:p>
            <a:pPr>
              <a:lnSpc>
                <a:spcPct val="150000"/>
              </a:lnSpc>
              <a:buFont typeface="Wingdings" pitchFamily="2" charset="2"/>
              <a:buChar char="q"/>
            </a:pPr>
            <a:r>
              <a:rPr lang="en-US" sz="2000" dirty="0" smtClean="0"/>
              <a:t>the value of the materials in terms of short-term learning (important, for example, for performance on tests and examinations);</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285720" y="142858"/>
            <a:ext cx="8715436" cy="5000642"/>
          </a:xfrm>
        </p:spPr>
        <p:txBody>
          <a:bodyPr/>
          <a:lstStyle/>
          <a:p>
            <a:pPr>
              <a:buFont typeface="Wingdings" pitchFamily="2" charset="2"/>
              <a:buChar char="q"/>
            </a:pPr>
            <a:r>
              <a:rPr lang="en-US" sz="2000" dirty="0" smtClean="0"/>
              <a:t>the value of the materials in terms of long-term learning (of both language and of communication skills);</a:t>
            </a:r>
          </a:p>
          <a:p>
            <a:pPr>
              <a:buFont typeface="Wingdings" pitchFamily="2" charset="2"/>
              <a:buChar char="q"/>
            </a:pPr>
            <a:r>
              <a:rPr lang="en-US" sz="2000" dirty="0" smtClean="0"/>
              <a:t>the learners’ perceptions of the value of the materials;</a:t>
            </a:r>
          </a:p>
          <a:p>
            <a:pPr>
              <a:buFont typeface="Wingdings" pitchFamily="2" charset="2"/>
              <a:buChar char="q"/>
            </a:pPr>
            <a:r>
              <a:rPr lang="en-US" sz="2000" dirty="0" smtClean="0"/>
              <a:t>the teachers’ perceptions of the value of the materials;</a:t>
            </a:r>
          </a:p>
          <a:p>
            <a:pPr>
              <a:lnSpc>
                <a:spcPct val="150000"/>
              </a:lnSpc>
              <a:buFont typeface="Wingdings" pitchFamily="2" charset="2"/>
              <a:buChar char="q"/>
            </a:pPr>
            <a:r>
              <a:rPr lang="en-US" sz="2000" dirty="0" smtClean="0"/>
              <a:t>the assistance given to the teachers in terms of preparation, delivery and assessment;</a:t>
            </a:r>
          </a:p>
          <a:p>
            <a:pPr>
              <a:lnSpc>
                <a:spcPct val="150000"/>
              </a:lnSpc>
              <a:buFont typeface="Wingdings" pitchFamily="2" charset="2"/>
              <a:buChar char="q"/>
            </a:pPr>
            <a:r>
              <a:rPr lang="en-US" sz="2000" dirty="0" smtClean="0"/>
              <a:t>the flexibility of the materials (e.g., the extent to which it is easy for a teacher to adapt the materials to suit a particular context);</a:t>
            </a:r>
          </a:p>
          <a:p>
            <a:pPr>
              <a:lnSpc>
                <a:spcPct val="150000"/>
              </a:lnSpc>
              <a:buFont typeface="Wingdings" pitchFamily="2" charset="2"/>
              <a:buChar char="q"/>
            </a:pPr>
            <a:r>
              <a:rPr lang="en-US" sz="2000" dirty="0" smtClean="0"/>
              <a:t>the contribution made by the materials to teacher development;</a:t>
            </a:r>
          </a:p>
          <a:p>
            <a:pPr>
              <a:lnSpc>
                <a:spcPct val="150000"/>
              </a:lnSpc>
              <a:buFont typeface="Wingdings" pitchFamily="2" charset="2"/>
              <a:buChar char="q"/>
            </a:pPr>
            <a:r>
              <a:rPr lang="en-US" sz="2000" dirty="0" smtClean="0"/>
              <a:t>the match with administrative requirements (e.g., standardization across classes, coverage of a syllabus, preparation for an examination).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71538" y="1357304"/>
            <a:ext cx="5572164" cy="1816921"/>
          </a:xfrm>
        </p:spPr>
        <p:txBody>
          <a:bodyPr/>
          <a:lstStyle/>
          <a:p>
            <a:r>
              <a:rPr lang="fr-FR" dirty="0" smtClean="0">
                <a:solidFill>
                  <a:schemeClr val="accent5"/>
                </a:solidFill>
              </a:rPr>
              <a:t> </a:t>
            </a:r>
            <a:r>
              <a:rPr lang="fr-FR" sz="4000" dirty="0" err="1" smtClean="0">
                <a:solidFill>
                  <a:schemeClr val="accent5"/>
                </a:solidFill>
              </a:rPr>
              <a:t>Principles</a:t>
            </a:r>
            <a:r>
              <a:rPr lang="fr-FR" sz="4000" dirty="0" smtClean="0">
                <a:solidFill>
                  <a:schemeClr val="accent5"/>
                </a:solidFill>
              </a:rPr>
              <a:t> in </a:t>
            </a:r>
            <a:r>
              <a:rPr lang="fr-FR" sz="4000" dirty="0" err="1" smtClean="0">
                <a:solidFill>
                  <a:schemeClr val="accent5"/>
                </a:solidFill>
              </a:rPr>
              <a:t>materials</a:t>
            </a:r>
            <a:r>
              <a:rPr lang="fr-FR" sz="4000" dirty="0" smtClean="0">
                <a:solidFill>
                  <a:schemeClr val="accent5"/>
                </a:solidFill>
              </a:rPr>
              <a:t> </a:t>
            </a:r>
            <a:r>
              <a:rPr lang="fr-FR" sz="4000" dirty="0" err="1" smtClean="0">
                <a:solidFill>
                  <a:schemeClr val="accent5"/>
                </a:solidFill>
              </a:rPr>
              <a:t>evaluation</a:t>
            </a:r>
            <a:endParaRPr lang="fr-FR"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428596" y="500048"/>
            <a:ext cx="7000924" cy="4066202"/>
          </a:xfrm>
        </p:spPr>
        <p:txBody>
          <a:bodyPr/>
          <a:lstStyle/>
          <a:p>
            <a:pPr marL="93663" indent="-11113">
              <a:lnSpc>
                <a:spcPct val="150000"/>
              </a:lnSpc>
              <a:buNone/>
            </a:pPr>
            <a:r>
              <a:rPr lang="en-US" sz="1800" dirty="0" smtClean="0"/>
              <a:t>Many evaluations are impressionistic, or at best are aided by an ad hoc and very subjective list of criteria. It is very important that evaluations (even the most informal ones) are driven by a set of principles and that these principles are articulated by the evaluator(s) prior to the evaluation. In this way greater validity and reliability can be achieved and fewer mistakes are likely to be made. In developing a set of principles it is useful to consider the following:</a:t>
            </a:r>
            <a:endParaRPr lang="fr-F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285720" y="142858"/>
            <a:ext cx="8358245" cy="4714908"/>
          </a:xfrm>
        </p:spPr>
        <p:txBody>
          <a:bodyPr/>
          <a:lstStyle/>
          <a:p>
            <a:pPr>
              <a:lnSpc>
                <a:spcPct val="150000"/>
              </a:lnSpc>
            </a:pPr>
            <a:r>
              <a:rPr lang="en-US" b="1" dirty="0" smtClean="0">
                <a:solidFill>
                  <a:schemeClr val="accent5"/>
                </a:solidFill>
              </a:rPr>
              <a:t>The evaluator’s theory of learning and </a:t>
            </a:r>
            <a:r>
              <a:rPr lang="en-US" b="1" dirty="0" smtClean="0">
                <a:solidFill>
                  <a:schemeClr val="accent5"/>
                </a:solidFill>
              </a:rPr>
              <a:t>teaching: </a:t>
            </a:r>
            <a:r>
              <a:rPr lang="en-US" dirty="0" smtClean="0"/>
              <a:t>All </a:t>
            </a:r>
            <a:r>
              <a:rPr lang="en-US" dirty="0" smtClean="0"/>
              <a:t>teachers develop theories of learning and teaching which they apply in their classrooms (even though they are often unaware of doing so). Many researchers (e.g. </a:t>
            </a:r>
            <a:r>
              <a:rPr lang="en-US" dirty="0" err="1" smtClean="0"/>
              <a:t>Schon</a:t>
            </a:r>
            <a:r>
              <a:rPr lang="en-US" dirty="0" smtClean="0"/>
              <a:t>, 1983) argue that it is useful for teachers to try to achieve an articulation of their theories by reflecting on their practice</a:t>
            </a:r>
            <a:r>
              <a:rPr lang="en-US" dirty="0" smtClean="0"/>
              <a:t>.</a:t>
            </a:r>
          </a:p>
          <a:p>
            <a:pPr>
              <a:lnSpc>
                <a:spcPct val="150000"/>
              </a:lnSpc>
              <a:buNone/>
            </a:pPr>
            <a:r>
              <a:rPr lang="en-US" dirty="0" smtClean="0"/>
              <a:t>	Here </a:t>
            </a:r>
            <a:r>
              <a:rPr lang="en-US" dirty="0" smtClean="0"/>
              <a:t>are some examples of those </a:t>
            </a:r>
            <a:r>
              <a:rPr lang="en-US" dirty="0" smtClean="0"/>
              <a:t>theories: </a:t>
            </a:r>
            <a:endParaRPr lang="en-US" dirty="0" smtClean="0"/>
          </a:p>
          <a:p>
            <a:pPr>
              <a:lnSpc>
                <a:spcPct val="150000"/>
              </a:lnSpc>
              <a:buFont typeface="Arial" pitchFamily="34" charset="0"/>
              <a:buChar char="•"/>
            </a:pPr>
            <a:r>
              <a:rPr lang="en-US" dirty="0" smtClean="0"/>
              <a:t>Language </a:t>
            </a:r>
            <a:r>
              <a:rPr lang="en-US" dirty="0" smtClean="0"/>
              <a:t>teachers tend to teach most successfully if they enjoy their role and if they can gain some enjoyment themselves from the materials they </a:t>
            </a:r>
            <a:r>
              <a:rPr lang="fr-FR" dirty="0" smtClean="0"/>
              <a:t>are </a:t>
            </a:r>
            <a:r>
              <a:rPr lang="fr-FR" dirty="0" err="1" smtClean="0"/>
              <a:t>using</a:t>
            </a:r>
            <a:r>
              <a:rPr lang="fr-FR" dirty="0" smtClean="0"/>
              <a:t>.</a:t>
            </a:r>
          </a:p>
          <a:p>
            <a:pPr>
              <a:lnSpc>
                <a:spcPct val="150000"/>
              </a:lnSpc>
              <a:buFont typeface="Arial" pitchFamily="34" charset="0"/>
              <a:buChar char="•"/>
            </a:pPr>
            <a:r>
              <a:rPr lang="en-US" dirty="0" smtClean="0"/>
              <a:t>Learning materials lose credibility for learners if they suspect that the teacher does not value them.</a:t>
            </a:r>
          </a:p>
          <a:p>
            <a:pPr>
              <a:lnSpc>
                <a:spcPct val="150000"/>
              </a:lnSpc>
              <a:buFont typeface="Arial" pitchFamily="34" charset="0"/>
              <a:buChar char="•"/>
            </a:pPr>
            <a:r>
              <a:rPr lang="en-US" dirty="0" smtClean="0"/>
              <a:t>Each learner is different from all the others in a class in terms of his or her personality, motivation, attitude, aptitude, prior experience, interests, needs, wants and preferred learning style.</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legant Education Pack for Students XL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2008</Words>
  <PresentationFormat>Affichage à l'écran (16:9)</PresentationFormat>
  <Paragraphs>134</Paragraphs>
  <Slides>32</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Hammersmith One</vt:lpstr>
      <vt:lpstr>Manjari</vt:lpstr>
      <vt:lpstr>Wingdings</vt:lpstr>
      <vt:lpstr>Cairo</vt:lpstr>
      <vt:lpstr>Roboto Condensed Light</vt:lpstr>
      <vt:lpstr>Anaheim</vt:lpstr>
      <vt:lpstr>Elegant Education Pack for Students XL by Slidesgo</vt:lpstr>
      <vt:lpstr>Evaluating Instructional Materials</vt:lpstr>
      <vt:lpstr>Introduction</vt:lpstr>
      <vt:lpstr>In this lecture we shall: </vt:lpstr>
      <vt:lpstr>What is materials evaluation?</vt:lpstr>
      <vt:lpstr>Diapositive 5</vt:lpstr>
      <vt:lpstr>Diapositive 6</vt:lpstr>
      <vt:lpstr> Principles in materials evaluation</vt:lpstr>
      <vt:lpstr>Diapositive 8</vt:lpstr>
      <vt:lpstr>Diapositive 9</vt:lpstr>
      <vt:lpstr>Diapositive 10</vt:lpstr>
      <vt:lpstr>Diapositive 11</vt:lpstr>
      <vt:lpstr> Types of materials evaluation</vt:lpstr>
      <vt:lpstr>There are many different types of     materials evaluation. Evaluations differ,    for example, in purpose, in personnel, in formality and in timing. An evaluation might be done before the materials are used (pre-use evaluation), while they are being used (whilst-use evaluation) or after they have been used (post-use evaluation). </vt:lpstr>
      <vt:lpstr>Diapositive 14</vt:lpstr>
      <vt:lpstr>1. Pre-use evaluation</vt:lpstr>
      <vt:lpstr>Diapositive 16</vt:lpstr>
      <vt:lpstr>Diapositive 17</vt:lpstr>
      <vt:lpstr>Diapositive 18</vt:lpstr>
      <vt:lpstr>Diapositive 19</vt:lpstr>
      <vt:lpstr>2. Whilst-use evaluation</vt:lpstr>
      <vt:lpstr>Diapositive 21</vt:lpstr>
      <vt:lpstr>3. Post-use evaluation</vt:lpstr>
      <vt:lpstr>Diapositive 23</vt:lpstr>
      <vt:lpstr>Diapositive 24</vt:lpstr>
      <vt:lpstr>Ways of measuring the post-use effects of materials include:</vt:lpstr>
      <vt:lpstr>Diapositive 26</vt:lpstr>
      <vt:lpstr>Diapositive 27</vt:lpstr>
      <vt:lpstr>Standard approaches to materials evaluation</vt:lpstr>
      <vt:lpstr>Diapositive 29</vt:lpstr>
      <vt:lpstr>Conclusion</vt:lpstr>
      <vt:lpstr>References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Instructional Materials</dc:title>
  <dc:creator>User</dc:creator>
  <cp:lastModifiedBy>User</cp:lastModifiedBy>
  <cp:revision>13</cp:revision>
  <dcterms:modified xsi:type="dcterms:W3CDTF">2023-11-23T14:32:42Z</dcterms:modified>
</cp:coreProperties>
</file>