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20"/>
  </p:notesMasterIdLst>
  <p:sldIdLst>
    <p:sldId id="257" r:id="rId2"/>
    <p:sldId id="300" r:id="rId3"/>
    <p:sldId id="301" r:id="rId4"/>
    <p:sldId id="302" r:id="rId5"/>
    <p:sldId id="303" r:id="rId6"/>
    <p:sldId id="304" r:id="rId7"/>
    <p:sldId id="305" r:id="rId8"/>
    <p:sldId id="306" r:id="rId9"/>
    <p:sldId id="311" r:id="rId10"/>
    <p:sldId id="307" r:id="rId11"/>
    <p:sldId id="309" r:id="rId12"/>
    <p:sldId id="310" r:id="rId13"/>
    <p:sldId id="312" r:id="rId14"/>
    <p:sldId id="313" r:id="rId15"/>
    <p:sldId id="315" r:id="rId16"/>
    <p:sldId id="314" r:id="rId17"/>
    <p:sldId id="316" r:id="rId18"/>
    <p:sldId id="268" r:id="rId1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2" autoAdjust="0"/>
  </p:normalViewPr>
  <p:slideViewPr>
    <p:cSldViewPr>
      <p:cViewPr>
        <p:scale>
          <a:sx n="91" d="100"/>
          <a:sy n="91" d="100"/>
        </p:scale>
        <p:origin x="-78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31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0B38EC-7C4F-44B8-B6B6-9AD653F943A0}" type="datetimeFigureOut">
              <a:rPr lang="fr-FR" smtClean="0"/>
              <a:t>05/01/2024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511C84-AA0E-4E67-9C70-B498DB0BAA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688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11C84-AA0E-4E67-9C70-B498DB0BAA89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8955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49397-E5E4-4B64-91BD-6D0FCCE7EC69}" type="datetimeFigureOut">
              <a:rPr lang="fr-FR" smtClean="0"/>
              <a:t>05/01/2024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DA6A0-ABE4-4871-8B23-32B3EB59E5EB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49397-E5E4-4B64-91BD-6D0FCCE7EC69}" type="datetimeFigureOut">
              <a:rPr lang="fr-FR" smtClean="0"/>
              <a:t>05/01/2024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DA6A0-ABE4-4871-8B23-32B3EB59E5E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49397-E5E4-4B64-91BD-6D0FCCE7EC69}" type="datetimeFigureOut">
              <a:rPr lang="fr-FR" smtClean="0"/>
              <a:t>05/01/2024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DA6A0-ABE4-4871-8B23-32B3EB59E5E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49397-E5E4-4B64-91BD-6D0FCCE7EC69}" type="datetimeFigureOut">
              <a:rPr lang="fr-FR" smtClean="0"/>
              <a:t>05/01/2024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DA6A0-ABE4-4871-8B23-32B3EB59E5EB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49397-E5E4-4B64-91BD-6D0FCCE7EC69}" type="datetimeFigureOut">
              <a:rPr lang="fr-FR" smtClean="0"/>
              <a:t>05/01/2024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DA6A0-ABE4-4871-8B23-32B3EB59E5E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49397-E5E4-4B64-91BD-6D0FCCE7EC69}" type="datetimeFigureOut">
              <a:rPr lang="fr-FR" smtClean="0"/>
              <a:t>05/01/2024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DA6A0-ABE4-4871-8B23-32B3EB59E5EB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49397-E5E4-4B64-91BD-6D0FCCE7EC69}" type="datetimeFigureOut">
              <a:rPr lang="fr-FR" smtClean="0"/>
              <a:t>05/01/2024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DA6A0-ABE4-4871-8B23-32B3EB59E5EB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49397-E5E4-4B64-91BD-6D0FCCE7EC69}" type="datetimeFigureOut">
              <a:rPr lang="fr-FR" smtClean="0"/>
              <a:t>05/01/2024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DA6A0-ABE4-4871-8B23-32B3EB59E5E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49397-E5E4-4B64-91BD-6D0FCCE7EC69}" type="datetimeFigureOut">
              <a:rPr lang="fr-FR" smtClean="0"/>
              <a:t>05/01/2024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DA6A0-ABE4-4871-8B23-32B3EB59E5E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49397-E5E4-4B64-91BD-6D0FCCE7EC69}" type="datetimeFigureOut">
              <a:rPr lang="fr-FR" smtClean="0"/>
              <a:t>05/01/2024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DA6A0-ABE4-4871-8B23-32B3EB59E5E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49397-E5E4-4B64-91BD-6D0FCCE7EC69}" type="datetimeFigureOut">
              <a:rPr lang="fr-FR" smtClean="0"/>
              <a:t>05/01/2024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DA6A0-ABE4-4871-8B23-32B3EB59E5EB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2349397-E5E4-4B64-91BD-6D0FCCE7EC69}" type="datetimeFigureOut">
              <a:rPr lang="fr-FR" smtClean="0"/>
              <a:t>05/01/2024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A8DA6A0-ABE4-4871-8B23-32B3EB59E5EB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57200" y="838200"/>
            <a:ext cx="82819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DZ" sz="4800" b="1" dirty="0" smtClean="0">
                <a:latin typeface="Simplified Arabic" pitchFamily="18" charset="-78"/>
                <a:cs typeface="Simplified Arabic" pitchFamily="18" charset="-78"/>
              </a:rPr>
              <a:t>أمثلة تطبيقية باستخدام برنامج</a:t>
            </a:r>
            <a:endParaRPr lang="ar-DZ" sz="4800" b="1" dirty="0">
              <a:latin typeface="Simplified Arabic" pitchFamily="18" charset="-78"/>
              <a:cs typeface="Simplified Arabic" pitchFamily="18" charset="-78"/>
            </a:endParaRPr>
          </a:p>
          <a:p>
            <a:pPr algn="ctr" rtl="1"/>
            <a:r>
              <a:rPr lang="en-US" sz="4800" b="1" dirty="0" err="1" smtClean="0">
                <a:latin typeface="Simplified Arabic" pitchFamily="18" charset="-78"/>
                <a:cs typeface="Simplified Arabic" pitchFamily="18" charset="-78"/>
              </a:rPr>
              <a:t>EViews</a:t>
            </a:r>
            <a:endParaRPr lang="fr-FR" sz="4800" b="1" i="1" dirty="0">
              <a:latin typeface="Times New Roman" pitchFamily="18" charset="0"/>
              <a:cs typeface="Times New Roman" pitchFamily="18" charset="0"/>
            </a:endParaRPr>
          </a:p>
          <a:p>
            <a:pPr algn="ctr" rtl="1"/>
            <a:endParaRPr lang="fr-FR" sz="4800" b="1" dirty="0"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27775" y="5628620"/>
            <a:ext cx="31886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DZ" sz="2400" b="1" dirty="0" smtClean="0">
                <a:latin typeface="Simplified Arabic" pitchFamily="18" charset="-78"/>
                <a:cs typeface="Simplified Arabic" pitchFamily="18" charset="-78"/>
              </a:rPr>
              <a:t>الأستاذة: د. فاطمة الزهرة حداد</a:t>
            </a:r>
            <a:endParaRPr lang="fr-FR" sz="2400" b="1" dirty="0">
              <a:latin typeface="Simplified Arabic" pitchFamily="18" charset="-78"/>
              <a:cs typeface="Simplified Arabic" pitchFamily="18" charset="-78"/>
            </a:endParaRPr>
          </a:p>
        </p:txBody>
      </p:sp>
      <p:pic>
        <p:nvPicPr>
          <p:cNvPr id="1026" name="Picture 2" descr="EViews | Squalio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223" y="2514600"/>
            <a:ext cx="2543905" cy="213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926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914400"/>
            <a:ext cx="43434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495800"/>
            <a:ext cx="4552950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3358634" y="76200"/>
            <a:ext cx="5109091" cy="830997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r" rtl="1"/>
            <a:r>
              <a:rPr lang="ar-DZ" sz="2400" b="1" dirty="0" smtClean="0">
                <a:latin typeface="Arabic Typesetting" pitchFamily="66" charset="-78"/>
                <a:cs typeface="Arabic Typesetting" pitchFamily="66" charset="-78"/>
              </a:rPr>
              <a:t>لإجراء اختبار جذر الوحدة لديكي </a:t>
            </a:r>
            <a:r>
              <a:rPr lang="ar-DZ" sz="2400" b="1" dirty="0" err="1" smtClean="0">
                <a:latin typeface="Arabic Typesetting" pitchFamily="66" charset="-78"/>
                <a:cs typeface="Arabic Typesetting" pitchFamily="66" charset="-78"/>
              </a:rPr>
              <a:t>فولر</a:t>
            </a:r>
            <a:r>
              <a:rPr lang="ar-DZ" sz="2400" b="1" dirty="0" smtClean="0">
                <a:latin typeface="Arabic Typesetting" pitchFamily="66" charset="-78"/>
                <a:cs typeface="Arabic Typesetting" pitchFamily="66" charset="-78"/>
              </a:rPr>
              <a:t>:</a:t>
            </a:r>
          </a:p>
          <a:p>
            <a:r>
              <a:rPr lang="en-US" sz="2400" b="1" dirty="0" smtClean="0">
                <a:latin typeface="Arabic Typesetting" pitchFamily="66" charset="-78"/>
                <a:cs typeface="Arabic Typesetting" pitchFamily="66" charset="-78"/>
              </a:rPr>
              <a:t>View        Unit Root Tests        Standard Unit Root Test </a:t>
            </a:r>
            <a:endParaRPr lang="fr-FR" sz="2400" b="1" dirty="0">
              <a:latin typeface="Arabic Typesetting" pitchFamily="66" charset="-78"/>
              <a:cs typeface="Arabic Typesetting" pitchFamily="66" charset="-78"/>
            </a:endParaRPr>
          </a:p>
        </p:txBody>
      </p:sp>
      <p:cxnSp>
        <p:nvCxnSpPr>
          <p:cNvPr id="3" name="Connecteur droit avec flèche 2"/>
          <p:cNvCxnSpPr/>
          <p:nvPr/>
        </p:nvCxnSpPr>
        <p:spPr>
          <a:xfrm>
            <a:off x="4040441" y="685800"/>
            <a:ext cx="228600" cy="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>
            <a:off x="5867400" y="685800"/>
            <a:ext cx="228600" cy="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llipse 5"/>
          <p:cNvSpPr/>
          <p:nvPr/>
        </p:nvSpPr>
        <p:spPr>
          <a:xfrm>
            <a:off x="8077200" y="5500687"/>
            <a:ext cx="609600" cy="366713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ZoneTexte 10"/>
              <p:cNvSpPr txBox="1"/>
              <p:nvPr/>
            </p:nvSpPr>
            <p:spPr>
              <a:xfrm>
                <a:off x="5257800" y="1219200"/>
                <a:ext cx="3810000" cy="2062103"/>
              </a:xfrm>
              <a:prstGeom prst="rect">
                <a:avLst/>
              </a:prstGeom>
              <a:noFill/>
              <a:ln w="19050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ar-DZ" sz="2400" b="1" dirty="0" smtClean="0">
                    <a:latin typeface="Arabic Typesetting" pitchFamily="66" charset="-78"/>
                    <a:cs typeface="Arabic Typesetting" pitchFamily="66" charset="-78"/>
                  </a:rPr>
                  <a:t>إذا كان</a:t>
                </a:r>
                <a:r>
                  <a:rPr lang="ar-DZ" sz="1600" b="1" dirty="0" smtClean="0">
                    <a:latin typeface="Arabic Typesetting" pitchFamily="66" charset="-78"/>
                    <a:cs typeface="Arabic Typesetting" pitchFamily="66" charset="-78"/>
                  </a:rPr>
                  <a:t>: </a:t>
                </a:r>
                <a:r>
                  <a:rPr lang="en-US" sz="1600" b="1" dirty="0" smtClean="0">
                    <a:latin typeface="Arabic Typesetting" pitchFamily="66" charset="-78"/>
                    <a:cs typeface="Arabic Typesetting" pitchFamily="66" charset="-78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/>
                        <a:cs typeface="Arabic Typesetting" pitchFamily="66" charset="-78"/>
                      </a:rPr>
                      <m:t>𝑷𝒓𝒐𝒃</m:t>
                    </m:r>
                    <m:r>
                      <a:rPr lang="en-US" sz="1600" b="1" i="1" smtClean="0">
                        <a:latin typeface="Cambria Math"/>
                        <a:cs typeface="Arabic Typesetting" pitchFamily="66" charset="-78"/>
                      </a:rPr>
                      <m:t>&lt;</m:t>
                    </m:r>
                    <m:r>
                      <a:rPr lang="el-GR" sz="1600" b="1" i="1" smtClean="0">
                        <a:latin typeface="Cambria Math"/>
                        <a:cs typeface="Arabic Typesetting" pitchFamily="66" charset="-78"/>
                      </a:rPr>
                      <m:t>𝜶</m:t>
                    </m:r>
                    <m:r>
                      <a:rPr lang="en-US" sz="1600" b="1" i="1" smtClean="0">
                        <a:latin typeface="Cambria Math"/>
                        <a:cs typeface="Arabic Typesetting" pitchFamily="66" charset="-78"/>
                      </a:rPr>
                      <m:t>=</m:t>
                    </m:r>
                    <m:r>
                      <a:rPr lang="en-US" sz="1600" b="1" i="1" smtClean="0">
                        <a:latin typeface="Cambria Math"/>
                        <a:cs typeface="Arabic Typesetting" pitchFamily="66" charset="-78"/>
                      </a:rPr>
                      <m:t>𝟎</m:t>
                    </m:r>
                    <m:r>
                      <a:rPr lang="en-US" sz="1600" b="1" i="1" smtClean="0">
                        <a:latin typeface="Cambria Math"/>
                        <a:cs typeface="Arabic Typesetting" pitchFamily="66" charset="-78"/>
                      </a:rPr>
                      <m:t>.</m:t>
                    </m:r>
                    <m:r>
                      <a:rPr lang="en-US" sz="1600" b="1" i="1" smtClean="0">
                        <a:latin typeface="Cambria Math"/>
                        <a:cs typeface="Arabic Typesetting" pitchFamily="66" charset="-78"/>
                      </a:rPr>
                      <m:t>𝟎𝟓</m:t>
                    </m:r>
                  </m:oMath>
                </a14:m>
                <a:endParaRPr lang="ar-DZ" sz="2400" b="1" dirty="0" smtClean="0">
                  <a:latin typeface="Arabic Typesetting" pitchFamily="66" charset="-78"/>
                  <a:cs typeface="Arabic Typesetting" pitchFamily="66" charset="-78"/>
                </a:endParaRPr>
              </a:p>
              <a:p>
                <a:pPr algn="r" rtl="1"/>
                <a:r>
                  <a:rPr lang="ar-DZ" sz="2400" b="1" dirty="0" smtClean="0">
                    <a:latin typeface="Arabic Typesetting" pitchFamily="66" charset="-78"/>
                    <a:cs typeface="Arabic Typesetting" pitchFamily="66" charset="-78"/>
                  </a:rPr>
                  <a:t>فإنه لا يوجد جذر وحدة والسلسلة مستقرة</a:t>
                </a:r>
              </a:p>
              <a:p>
                <a:pPr algn="r" rtl="1"/>
                <a:r>
                  <a:rPr lang="ar-DZ" sz="2400" b="1" dirty="0">
                    <a:latin typeface="Arabic Typesetting" pitchFamily="66" charset="-78"/>
                    <a:cs typeface="Arabic Typesetting" pitchFamily="66" charset="-78"/>
                  </a:rPr>
                  <a:t>إذا كان: </a:t>
                </a:r>
                <a:r>
                  <a:rPr lang="en-US" sz="2400" b="1" dirty="0">
                    <a:latin typeface="Arabic Typesetting" pitchFamily="66" charset="-78"/>
                    <a:cs typeface="Arabic Typesetting" pitchFamily="66" charset="-78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1" i="1">
                        <a:latin typeface="Cambria Math"/>
                        <a:cs typeface="Arabic Typesetting" pitchFamily="66" charset="-78"/>
                      </a:rPr>
                      <m:t>𝑷𝒓𝒐𝒃</m:t>
                    </m:r>
                    <m:r>
                      <a:rPr lang="en-US" sz="1600" b="1" i="1" smtClean="0">
                        <a:latin typeface="Cambria Math"/>
                        <a:cs typeface="Arabic Typesetting" pitchFamily="66" charset="-78"/>
                      </a:rPr>
                      <m:t>&gt;</m:t>
                    </m:r>
                    <m:r>
                      <a:rPr lang="el-GR" sz="1600" b="1" i="1">
                        <a:latin typeface="Cambria Math"/>
                        <a:cs typeface="Arabic Typesetting" pitchFamily="66" charset="-78"/>
                      </a:rPr>
                      <m:t>𝜶</m:t>
                    </m:r>
                    <m:r>
                      <a:rPr lang="en-US" sz="1600" b="1" i="1">
                        <a:latin typeface="Cambria Math"/>
                        <a:cs typeface="Arabic Typesetting" pitchFamily="66" charset="-78"/>
                      </a:rPr>
                      <m:t>=</m:t>
                    </m:r>
                    <m:r>
                      <a:rPr lang="en-US" sz="1600" b="1" i="1">
                        <a:latin typeface="Cambria Math"/>
                        <a:cs typeface="Arabic Typesetting" pitchFamily="66" charset="-78"/>
                      </a:rPr>
                      <m:t>𝟎</m:t>
                    </m:r>
                    <m:r>
                      <a:rPr lang="en-US" sz="1600" b="1" i="1">
                        <a:latin typeface="Cambria Math"/>
                        <a:cs typeface="Arabic Typesetting" pitchFamily="66" charset="-78"/>
                      </a:rPr>
                      <m:t>.</m:t>
                    </m:r>
                    <m:r>
                      <a:rPr lang="en-US" sz="1600" b="1" i="1">
                        <a:latin typeface="Cambria Math"/>
                        <a:cs typeface="Arabic Typesetting" pitchFamily="66" charset="-78"/>
                      </a:rPr>
                      <m:t>𝟎𝟓</m:t>
                    </m:r>
                  </m:oMath>
                </a14:m>
                <a:endParaRPr lang="ar-DZ" sz="1600" b="1" dirty="0" smtClean="0">
                  <a:latin typeface="Arabic Typesetting" pitchFamily="66" charset="-78"/>
                  <a:cs typeface="Arabic Typesetting" pitchFamily="66" charset="-78"/>
                </a:endParaRPr>
              </a:p>
              <a:p>
                <a:pPr algn="just" rtl="1"/>
                <a:r>
                  <a:rPr lang="ar-DZ" sz="2400" b="1" dirty="0" smtClean="0">
                    <a:latin typeface="Arabic Typesetting" pitchFamily="66" charset="-78"/>
                    <a:cs typeface="Arabic Typesetting" pitchFamily="66" charset="-78"/>
                  </a:rPr>
                  <a:t>فإنه يوجد جذر وحدة والسلسلة غير مستقرة. نعيد الاختبار مع أخذ الفروقات الأولى </a:t>
                </a:r>
                <a:r>
                  <a:rPr lang="en-US" sz="2400" b="1" dirty="0" smtClean="0">
                    <a:latin typeface="Arabic Typesetting" pitchFamily="66" charset="-78"/>
                    <a:cs typeface="Arabic Typesetting" pitchFamily="66" charset="-78"/>
                  </a:rPr>
                  <a:t>D(Y</a:t>
                </a:r>
                <a:r>
                  <a:rPr lang="en-US" sz="2800" b="1" dirty="0" smtClean="0">
                    <a:latin typeface="Arabic Typesetting" pitchFamily="66" charset="-78"/>
                    <a:cs typeface="Arabic Typesetting" pitchFamily="66" charset="-78"/>
                  </a:rPr>
                  <a:t>)</a:t>
                </a:r>
                <a:endParaRPr lang="fr-FR" sz="2800" b="1" dirty="0">
                  <a:latin typeface="Arabic Typesetting" pitchFamily="66" charset="-78"/>
                  <a:cs typeface="Arabic Typesetting" pitchFamily="66" charset="-78"/>
                </a:endParaRPr>
              </a:p>
            </p:txBody>
          </p:sp>
        </mc:Choice>
        <mc:Fallback>
          <p:sp>
            <p:nvSpPr>
              <p:cNvPr id="11" name="ZoneText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1219200"/>
                <a:ext cx="3810000" cy="2062103"/>
              </a:xfrm>
              <a:prstGeom prst="rect">
                <a:avLst/>
              </a:prstGeom>
              <a:blipFill rotWithShape="1">
                <a:blip r:embed="rId4"/>
                <a:stretch>
                  <a:fillRect l="-3981" t="-2053" r="-2070" b="-3812"/>
                </a:stretch>
              </a:blipFill>
              <a:ln w="1905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495800"/>
            <a:ext cx="4419600" cy="203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ZoneTexte 12"/>
          <p:cNvSpPr txBox="1"/>
          <p:nvPr/>
        </p:nvSpPr>
        <p:spPr>
          <a:xfrm>
            <a:off x="4953000" y="4034135"/>
            <a:ext cx="3676006" cy="40011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r" rtl="1"/>
            <a:r>
              <a:rPr lang="ar-DZ" sz="2000" b="1" dirty="0" smtClean="0">
                <a:latin typeface="Arabic Typesetting" pitchFamily="66" charset="-78"/>
                <a:cs typeface="Arabic Typesetting" pitchFamily="66" charset="-78"/>
              </a:rPr>
              <a:t>اختبار ديكي </a:t>
            </a:r>
            <a:r>
              <a:rPr lang="ar-DZ" sz="2000" b="1" dirty="0" err="1" smtClean="0">
                <a:latin typeface="Arabic Typesetting" pitchFamily="66" charset="-78"/>
                <a:cs typeface="Arabic Typesetting" pitchFamily="66" charset="-78"/>
              </a:rPr>
              <a:t>فولر</a:t>
            </a:r>
            <a:r>
              <a:rPr lang="ar-DZ" sz="2000" b="1" dirty="0" smtClean="0">
                <a:latin typeface="Arabic Typesetting" pitchFamily="66" charset="-78"/>
                <a:cs typeface="Arabic Typesetting" pitchFamily="66" charset="-78"/>
              </a:rPr>
              <a:t> المطور على السلسلة الأصلية </a:t>
            </a:r>
            <a:r>
              <a:rPr lang="en-US" sz="2000" b="1" dirty="0" smtClean="0">
                <a:latin typeface="Arabic Typesetting" pitchFamily="66" charset="-78"/>
                <a:cs typeface="Arabic Typesetting" pitchFamily="66" charset="-78"/>
              </a:rPr>
              <a:t>Y</a:t>
            </a:r>
            <a:r>
              <a:rPr lang="ar-DZ" sz="2000" b="1" dirty="0" smtClean="0">
                <a:latin typeface="Arabic Typesetting" pitchFamily="66" charset="-78"/>
                <a:cs typeface="Arabic Typesetting" pitchFamily="66" charset="-78"/>
              </a:rPr>
              <a:t> مع اتجاه وثابت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228600" y="4034134"/>
            <a:ext cx="4104722" cy="461665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r" rtl="1"/>
            <a:r>
              <a:rPr lang="ar-DZ" sz="2000" b="1" dirty="0" smtClean="0">
                <a:latin typeface="Arabic Typesetting" pitchFamily="66" charset="-78"/>
                <a:cs typeface="Arabic Typesetting" pitchFamily="66" charset="-78"/>
              </a:rPr>
              <a:t>اختبار ديكي </a:t>
            </a:r>
            <a:r>
              <a:rPr lang="ar-DZ" sz="2000" b="1" dirty="0" err="1" smtClean="0">
                <a:latin typeface="Arabic Typesetting" pitchFamily="66" charset="-78"/>
                <a:cs typeface="Arabic Typesetting" pitchFamily="66" charset="-78"/>
              </a:rPr>
              <a:t>فولر</a:t>
            </a:r>
            <a:r>
              <a:rPr lang="ar-DZ" sz="2000" b="1" dirty="0" smtClean="0">
                <a:latin typeface="Arabic Typesetting" pitchFamily="66" charset="-78"/>
                <a:cs typeface="Arabic Typesetting" pitchFamily="66" charset="-78"/>
              </a:rPr>
              <a:t> المطور بعد أخذ الفروقات الأولى</a:t>
            </a:r>
            <a:r>
              <a:rPr lang="en-US" sz="2000" b="1" dirty="0" smtClean="0">
                <a:latin typeface="Arabic Typesetting" pitchFamily="66" charset="-78"/>
                <a:cs typeface="Arabic Typesetting" pitchFamily="66" charset="-78"/>
              </a:rPr>
              <a:t> D(Y</a:t>
            </a:r>
            <a:r>
              <a:rPr lang="en-US" sz="2400" b="1" dirty="0" smtClean="0">
                <a:latin typeface="Arabic Typesetting" pitchFamily="66" charset="-78"/>
                <a:cs typeface="Arabic Typesetting" pitchFamily="66" charset="-78"/>
              </a:rPr>
              <a:t>)</a:t>
            </a:r>
            <a:r>
              <a:rPr lang="ar-DZ" sz="2000" b="1" dirty="0" smtClean="0">
                <a:latin typeface="Arabic Typesetting" pitchFamily="66" charset="-78"/>
                <a:cs typeface="Arabic Typesetting" pitchFamily="66" charset="-78"/>
              </a:rPr>
              <a:t>مع اتجاه وثابت</a:t>
            </a:r>
          </a:p>
        </p:txBody>
      </p:sp>
      <p:sp>
        <p:nvSpPr>
          <p:cNvPr id="7" name="Ellipse 6"/>
          <p:cNvSpPr/>
          <p:nvPr/>
        </p:nvSpPr>
        <p:spPr>
          <a:xfrm>
            <a:off x="3505200" y="4495800"/>
            <a:ext cx="304800" cy="228600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/>
          <p:cNvSpPr/>
          <p:nvPr/>
        </p:nvSpPr>
        <p:spPr>
          <a:xfrm>
            <a:off x="7924800" y="4495799"/>
            <a:ext cx="152400" cy="228600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/>
          <p:cNvSpPr/>
          <p:nvPr/>
        </p:nvSpPr>
        <p:spPr>
          <a:xfrm>
            <a:off x="3704028" y="5514975"/>
            <a:ext cx="609600" cy="366713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732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09750"/>
            <a:ext cx="4600575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2940572" y="171271"/>
            <a:ext cx="5822428" cy="1200329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r" rtl="1"/>
            <a:r>
              <a:rPr lang="ar-DZ" sz="2400" b="1" dirty="0" smtClean="0">
                <a:latin typeface="Arabic Typesetting" pitchFamily="66" charset="-78"/>
                <a:cs typeface="Arabic Typesetting" pitchFamily="66" charset="-78"/>
              </a:rPr>
              <a:t>لتمثيل دالتي الارتباط الذاتي والارتباط الذاتي الجزئي:</a:t>
            </a:r>
          </a:p>
          <a:p>
            <a:r>
              <a:rPr lang="en-US" sz="2400" b="1" dirty="0" smtClean="0">
                <a:latin typeface="Arabic Typesetting" pitchFamily="66" charset="-78"/>
                <a:cs typeface="Arabic Typesetting" pitchFamily="66" charset="-78"/>
              </a:rPr>
              <a:t>View       </a:t>
            </a:r>
            <a:r>
              <a:rPr lang="en-US" sz="2400" b="1" dirty="0" err="1" smtClean="0">
                <a:latin typeface="Arabic Typesetting" pitchFamily="66" charset="-78"/>
                <a:cs typeface="Arabic Typesetting" pitchFamily="66" charset="-78"/>
              </a:rPr>
              <a:t>Correlogram</a:t>
            </a:r>
            <a:r>
              <a:rPr lang="en-US" sz="2400" b="1" dirty="0" smtClean="0">
                <a:latin typeface="Arabic Typesetting" pitchFamily="66" charset="-78"/>
                <a:cs typeface="Arabic Typesetting" pitchFamily="66" charset="-78"/>
              </a:rPr>
              <a:t> </a:t>
            </a:r>
          </a:p>
          <a:p>
            <a:pPr algn="r" rtl="1"/>
            <a:r>
              <a:rPr lang="ar-DZ" sz="2400" b="1" dirty="0" smtClean="0">
                <a:latin typeface="Arabic Typesetting" pitchFamily="66" charset="-78"/>
                <a:cs typeface="Arabic Typesetting" pitchFamily="66" charset="-78"/>
              </a:rPr>
              <a:t>ونختار السلسلة التي نريد تمثيلها (الأصلية، بعد الفروقات الأولى أو</a:t>
            </a:r>
            <a:r>
              <a:rPr lang="en-US" sz="2400" b="1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ar-DZ" sz="2400" b="1" dirty="0" smtClean="0">
                <a:latin typeface="Arabic Typesetting" pitchFamily="66" charset="-78"/>
                <a:cs typeface="Arabic Typesetting" pitchFamily="66" charset="-78"/>
              </a:rPr>
              <a:t>بعد الفروقات الثانية)</a:t>
            </a:r>
            <a:endParaRPr lang="fr-FR" sz="2400" b="1" dirty="0">
              <a:latin typeface="Arabic Typesetting" pitchFamily="66" charset="-78"/>
              <a:cs typeface="Arabic Typesetting" pitchFamily="66" charset="-78"/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3581400" y="762000"/>
            <a:ext cx="228600" cy="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llipse 1"/>
          <p:cNvSpPr/>
          <p:nvPr/>
        </p:nvSpPr>
        <p:spPr>
          <a:xfrm>
            <a:off x="2478087" y="1676400"/>
            <a:ext cx="1295400" cy="323850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" name="Connecteur droit avec flèche 5"/>
          <p:cNvCxnSpPr>
            <a:stCxn id="13" idx="1"/>
            <a:endCxn id="2" idx="6"/>
          </p:cNvCxnSpPr>
          <p:nvPr/>
        </p:nvCxnSpPr>
        <p:spPr>
          <a:xfrm flipH="1">
            <a:off x="3773487" y="1838325"/>
            <a:ext cx="2170114" cy="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5943601" y="1638270"/>
            <a:ext cx="2285999" cy="40011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r" rtl="1"/>
            <a:r>
              <a:rPr lang="en-US" sz="2000" b="1" dirty="0" err="1" smtClean="0">
                <a:latin typeface="Arabic Typesetting" pitchFamily="66" charset="-78"/>
                <a:cs typeface="Arabic Typesetting" pitchFamily="66" charset="-78"/>
              </a:rPr>
              <a:t>Correlogram</a:t>
            </a:r>
            <a:r>
              <a:rPr lang="en-US" sz="2000" b="1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ar-DZ" sz="2000" b="1" dirty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ar-DZ" sz="2000" b="1" dirty="0" smtClean="0">
                <a:latin typeface="Arabic Typesetting" pitchFamily="66" charset="-78"/>
                <a:cs typeface="Arabic Typesetting" pitchFamily="66" charset="-78"/>
              </a:rPr>
              <a:t>السلسلة الأصلية</a:t>
            </a:r>
            <a:r>
              <a:rPr lang="en-US" sz="2000" b="1" dirty="0" smtClean="0">
                <a:latin typeface="Arabic Typesetting" pitchFamily="66" charset="-78"/>
                <a:cs typeface="Arabic Typesetting" pitchFamily="66" charset="-78"/>
              </a:rPr>
              <a:t> Y </a:t>
            </a:r>
            <a:r>
              <a:rPr lang="ar-DZ" sz="2000" b="1" dirty="0" smtClean="0">
                <a:latin typeface="Arabic Typesetting" pitchFamily="66" charset="-78"/>
                <a:cs typeface="Arabic Typesetting" pitchFamily="66" charset="-78"/>
              </a:rPr>
              <a:t>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ZoneTexte 14"/>
              <p:cNvSpPr txBox="1"/>
              <p:nvPr/>
            </p:nvSpPr>
            <p:spPr>
              <a:xfrm>
                <a:off x="5638801" y="2197130"/>
                <a:ext cx="3124200" cy="1877437"/>
              </a:xfrm>
              <a:prstGeom prst="rect">
                <a:avLst/>
              </a:prstGeom>
              <a:noFill/>
              <a:ln w="19050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just" rtl="1"/>
                <a:r>
                  <a:rPr lang="ar-DZ" sz="2000" b="1" dirty="0" smtClean="0">
                    <a:latin typeface="Arabic Typesetting" pitchFamily="66" charset="-78"/>
                    <a:cs typeface="Arabic Typesetting" pitchFamily="66" charset="-78"/>
                  </a:rPr>
                  <a:t>من خلال شكل دالتي الارتباط الذاتي والارتباط الذاتي الجزئي، وباعتبار أن السلسلة الأصلية مستقرة أي متكاملة عند المستوى </a:t>
                </a:r>
                <a:r>
                  <a:rPr lang="en-US" sz="2000" b="1" dirty="0" smtClean="0">
                    <a:latin typeface="Arabic Typesetting" pitchFamily="66" charset="-78"/>
                    <a:cs typeface="Arabic Typesetting" pitchFamily="66" charset="-78"/>
                  </a:rPr>
                  <a:t> (d=0)</a:t>
                </a:r>
                <a:endParaRPr lang="ar-DZ" sz="2000" b="1" dirty="0" smtClean="0">
                  <a:latin typeface="Arabic Typesetting" pitchFamily="66" charset="-78"/>
                  <a:cs typeface="Arabic Typesetting" pitchFamily="66" charset="-78"/>
                </a:endParaRPr>
              </a:p>
              <a:p>
                <a:pPr algn="just" rtl="1"/>
                <a:r>
                  <a:rPr lang="ar-DZ" sz="2000" b="1" dirty="0" smtClean="0">
                    <a:latin typeface="Arabic Typesetting" pitchFamily="66" charset="-78"/>
                    <a:cs typeface="Arabic Typesetting" pitchFamily="66" charset="-78"/>
                  </a:rPr>
                  <a:t>يمكن </a:t>
                </a:r>
                <a:r>
                  <a:rPr lang="ar-DZ" sz="2000" b="1" dirty="0" err="1" smtClean="0">
                    <a:latin typeface="Arabic Typesetting" pitchFamily="66" charset="-78"/>
                    <a:cs typeface="Arabic Typesetting" pitchFamily="66" charset="-78"/>
                  </a:rPr>
                  <a:t>نمذجة</a:t>
                </a:r>
                <a:r>
                  <a:rPr lang="ar-DZ" sz="2000" b="1" dirty="0" smtClean="0">
                    <a:latin typeface="Arabic Typesetting" pitchFamily="66" charset="-78"/>
                    <a:cs typeface="Arabic Typesetting" pitchFamily="66" charset="-78"/>
                  </a:rPr>
                  <a:t> قيم السلسل</a:t>
                </a:r>
                <a:r>
                  <a:rPr lang="ar-DZ" sz="2000" b="1" dirty="0">
                    <a:latin typeface="Arabic Typesetting" pitchFamily="66" charset="-78"/>
                    <a:cs typeface="Arabic Typesetting" pitchFamily="66" charset="-78"/>
                  </a:rPr>
                  <a:t>ة</a:t>
                </a:r>
                <a:r>
                  <a:rPr lang="ar-DZ" sz="2000" b="1" dirty="0" smtClean="0">
                    <a:latin typeface="Arabic Typesetting" pitchFamily="66" charset="-78"/>
                    <a:cs typeface="Arabic Typesetting" pitchFamily="66" charset="-78"/>
                  </a:rPr>
                  <a:t> على أنها انحدار ذاتي من الرتبة الأولى  </a:t>
                </a:r>
                <a:r>
                  <a:rPr lang="en-US" sz="2000" b="1" dirty="0" smtClean="0">
                    <a:latin typeface="Arabic Typesetting" pitchFamily="66" charset="-78"/>
                    <a:cs typeface="Arabic Typesetting" pitchFamily="66" charset="-78"/>
                  </a:rPr>
                  <a:t>AR(1)</a:t>
                </a:r>
                <a:r>
                  <a:rPr lang="ar-DZ" sz="2000" b="1" dirty="0" smtClean="0">
                    <a:latin typeface="Arabic Typesetting" pitchFamily="66" charset="-78"/>
                    <a:cs typeface="Arabic Typesetting" pitchFamily="66" charset="-78"/>
                  </a:rPr>
                  <a:t>، وتكتب من الشكل:</a:t>
                </a:r>
              </a:p>
              <a:p>
                <a:pPr algn="just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-DZ" sz="1600" b="1" i="1" smtClean="0">
                              <a:latin typeface="Cambria Math"/>
                              <a:cs typeface="Arabic Typesetting" pitchFamily="66" charset="-78"/>
                            </a:rPr>
                          </m:ctrlPr>
                        </m:sSubPr>
                        <m:e>
                          <m:r>
                            <a:rPr lang="en-US" sz="1600" b="1" i="1" smtClean="0">
                              <a:latin typeface="Cambria Math"/>
                              <a:cs typeface="Arabic Typesetting" pitchFamily="66" charset="-78"/>
                            </a:rPr>
                            <m:t>𝒀</m:t>
                          </m:r>
                        </m:e>
                        <m:sub>
                          <m:r>
                            <a:rPr lang="en-US" sz="1600" b="1" i="1" smtClean="0">
                              <a:latin typeface="Cambria Math"/>
                              <a:cs typeface="Arabic Typesetting" pitchFamily="66" charset="-78"/>
                            </a:rPr>
                            <m:t>𝒕</m:t>
                          </m:r>
                        </m:sub>
                      </m:sSub>
                      <m:r>
                        <a:rPr lang="en-US" sz="1600" b="1" i="1" smtClean="0">
                          <a:latin typeface="Cambria Math"/>
                          <a:cs typeface="Arabic Typesetting" pitchFamily="66" charset="-78"/>
                        </a:rPr>
                        <m:t>=</m:t>
                      </m:r>
                      <m:sSub>
                        <m:sSubPr>
                          <m:ctrlPr>
                            <a:rPr lang="en-US" sz="1600" b="1" i="1" smtClean="0">
                              <a:latin typeface="Cambria Math"/>
                              <a:cs typeface="Arabic Typesetting" pitchFamily="66" charset="-78"/>
                            </a:rPr>
                          </m:ctrlPr>
                        </m:sSubPr>
                        <m:e>
                          <m:r>
                            <a:rPr lang="en-US" sz="1600" b="1" i="1" smtClean="0">
                              <a:latin typeface="Cambria Math"/>
                              <a:ea typeface="Cambria Math"/>
                              <a:cs typeface="Arabic Typesetting" pitchFamily="66" charset="-78"/>
                            </a:rPr>
                            <m:t>𝜽</m:t>
                          </m:r>
                        </m:e>
                        <m:sub>
                          <m:r>
                            <a:rPr lang="en-US" sz="1600" b="1" i="1" smtClean="0">
                              <a:latin typeface="Cambria Math"/>
                              <a:cs typeface="Arabic Typesetting" pitchFamily="66" charset="-78"/>
                            </a:rPr>
                            <m:t>𝟎</m:t>
                          </m:r>
                        </m:sub>
                      </m:sSub>
                      <m:r>
                        <a:rPr lang="en-US" sz="1600" b="1" i="1" smtClean="0">
                          <a:latin typeface="Cambria Math"/>
                          <a:cs typeface="Arabic Typesetting" pitchFamily="66" charset="-78"/>
                        </a:rPr>
                        <m:t>+</m:t>
                      </m:r>
                      <m:sSub>
                        <m:sSubPr>
                          <m:ctrlPr>
                            <a:rPr lang="en-US" sz="1600" b="1" i="1" smtClean="0">
                              <a:latin typeface="Cambria Math"/>
                              <a:cs typeface="Arabic Typesetting" pitchFamily="66" charset="-78"/>
                            </a:rPr>
                          </m:ctrlPr>
                        </m:sSubPr>
                        <m:e>
                          <m:r>
                            <a:rPr lang="en-US" sz="1600" b="1" i="1" smtClean="0">
                              <a:latin typeface="Cambria Math"/>
                              <a:ea typeface="Cambria Math"/>
                              <a:cs typeface="Arabic Typesetting" pitchFamily="66" charset="-78"/>
                            </a:rPr>
                            <m:t>𝜽</m:t>
                          </m:r>
                        </m:e>
                        <m:sub>
                          <m:r>
                            <a:rPr lang="en-US" sz="1600" b="1" i="1" smtClean="0">
                              <a:latin typeface="Cambria Math"/>
                              <a:cs typeface="Arabic Typesetting" pitchFamily="66" charset="-78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sz="1600" b="1" i="1" smtClean="0">
                              <a:latin typeface="Cambria Math"/>
                              <a:cs typeface="Arabic Typesetting" pitchFamily="66" charset="-78"/>
                            </a:rPr>
                          </m:ctrlPr>
                        </m:sSubPr>
                        <m:e>
                          <m:r>
                            <a:rPr lang="en-US" sz="1600" b="1" i="1" smtClean="0">
                              <a:latin typeface="Cambria Math"/>
                              <a:cs typeface="Arabic Typesetting" pitchFamily="66" charset="-78"/>
                            </a:rPr>
                            <m:t>𝒀</m:t>
                          </m:r>
                        </m:e>
                        <m:sub>
                          <m:r>
                            <a:rPr lang="en-US" sz="1600" b="1" i="1" smtClean="0">
                              <a:latin typeface="Cambria Math"/>
                              <a:cs typeface="Arabic Typesetting" pitchFamily="66" charset="-78"/>
                            </a:rPr>
                            <m:t>𝒕</m:t>
                          </m:r>
                          <m:r>
                            <a:rPr lang="en-US" sz="1600" b="1" i="1" smtClean="0">
                              <a:latin typeface="Cambria Math"/>
                              <a:cs typeface="Arabic Typesetting" pitchFamily="66" charset="-78"/>
                            </a:rPr>
                            <m:t>−</m:t>
                          </m:r>
                          <m:r>
                            <a:rPr lang="en-US" sz="1600" b="1" i="1" smtClean="0">
                              <a:latin typeface="Cambria Math"/>
                              <a:cs typeface="Arabic Typesetting" pitchFamily="66" charset="-78"/>
                            </a:rPr>
                            <m:t>𝟏</m:t>
                          </m:r>
                        </m:sub>
                      </m:sSub>
                      <m:r>
                        <a:rPr lang="en-US" sz="1600" b="1" i="1" smtClean="0">
                          <a:latin typeface="Cambria Math"/>
                          <a:cs typeface="Arabic Typesetting" pitchFamily="66" charset="-78"/>
                        </a:rPr>
                        <m:t>+</m:t>
                      </m:r>
                      <m:sSub>
                        <m:sSubPr>
                          <m:ctrlPr>
                            <a:rPr lang="en-US" sz="1600" b="1" i="1" smtClean="0">
                              <a:latin typeface="Cambria Math"/>
                              <a:cs typeface="Arabic Typesetting" pitchFamily="66" charset="-78"/>
                            </a:rPr>
                          </m:ctrlPr>
                        </m:sSubPr>
                        <m:e>
                          <m:r>
                            <a:rPr lang="en-US" sz="1600" b="1" i="1" smtClean="0">
                              <a:latin typeface="Cambria Math"/>
                              <a:ea typeface="Cambria Math"/>
                              <a:cs typeface="Arabic Typesetting" pitchFamily="66" charset="-78"/>
                            </a:rPr>
                            <m:t>𝜺</m:t>
                          </m:r>
                        </m:e>
                        <m:sub>
                          <m:r>
                            <a:rPr lang="en-US" sz="1600" b="1" i="1" smtClean="0">
                              <a:latin typeface="Cambria Math"/>
                              <a:cs typeface="Arabic Typesetting" pitchFamily="66" charset="-78"/>
                            </a:rPr>
                            <m:t>𝒕</m:t>
                          </m:r>
                        </m:sub>
                      </m:sSub>
                    </m:oMath>
                  </m:oMathPara>
                </a14:m>
                <a:endParaRPr lang="ar-DZ" sz="2000" b="1" dirty="0" smtClean="0">
                  <a:latin typeface="Arabic Typesetting" pitchFamily="66" charset="-78"/>
                  <a:cs typeface="Arabic Typesetting" pitchFamily="66" charset="-78"/>
                </a:endParaRPr>
              </a:p>
            </p:txBody>
          </p:sp>
        </mc:Choice>
        <mc:Fallback>
          <p:sp>
            <p:nvSpPr>
              <p:cNvPr id="15" name="ZoneText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1" y="2197130"/>
                <a:ext cx="3124200" cy="1877437"/>
              </a:xfrm>
              <a:prstGeom prst="rect">
                <a:avLst/>
              </a:prstGeom>
              <a:blipFill rotWithShape="1">
                <a:blip r:embed="rId3"/>
                <a:stretch>
                  <a:fillRect l="-3295" t="-1286" r="-1357"/>
                </a:stretch>
              </a:blipFill>
              <a:ln w="1905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Ellipse 16"/>
          <p:cNvSpPr/>
          <p:nvPr/>
        </p:nvSpPr>
        <p:spPr>
          <a:xfrm>
            <a:off x="2438400" y="2757249"/>
            <a:ext cx="798513" cy="152400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533400" y="5105400"/>
            <a:ext cx="8229600" cy="156966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justLow" rtl="1"/>
            <a:r>
              <a:rPr lang="ar-DZ" sz="2400" b="1" dirty="0" smtClean="0">
                <a:latin typeface="Arabic Typesetting" pitchFamily="66" charset="-78"/>
                <a:cs typeface="Arabic Typesetting" pitchFamily="66" charset="-78"/>
              </a:rPr>
              <a:t>يتم تحديد رتبة الانحدار الذاتي </a:t>
            </a:r>
            <a:r>
              <a:rPr lang="en-US" sz="2400" b="1" dirty="0" smtClean="0">
                <a:latin typeface="Arabic Typesetting" pitchFamily="66" charset="-78"/>
                <a:cs typeface="Arabic Typesetting" pitchFamily="66" charset="-78"/>
              </a:rPr>
              <a:t>p</a:t>
            </a:r>
            <a:r>
              <a:rPr lang="ar-DZ" sz="2400" b="1" dirty="0" smtClean="0">
                <a:latin typeface="Arabic Typesetting" pitchFamily="66" charset="-78"/>
                <a:cs typeface="Arabic Typesetting" pitchFamily="66" charset="-78"/>
              </a:rPr>
              <a:t> من شكل الارتباط الذاتي الجزئي </a:t>
            </a:r>
            <a:r>
              <a:rPr lang="en-US" sz="2400" b="1" dirty="0" smtClean="0">
                <a:latin typeface="Arabic Typesetting" pitchFamily="66" charset="-78"/>
                <a:cs typeface="Arabic Typesetting" pitchFamily="66" charset="-78"/>
              </a:rPr>
              <a:t> Partial Correlation</a:t>
            </a:r>
            <a:r>
              <a:rPr lang="ar-DZ" sz="2400" b="1" dirty="0" smtClean="0">
                <a:latin typeface="Arabic Typesetting" pitchFamily="66" charset="-78"/>
                <a:cs typeface="Arabic Typesetting" pitchFamily="66" charset="-78"/>
              </a:rPr>
              <a:t>حيث تأخذ كل القمم (</a:t>
            </a:r>
            <a:r>
              <a:rPr lang="en-US" sz="2400" b="1" dirty="0" smtClean="0">
                <a:latin typeface="Arabic Typesetting" pitchFamily="66" charset="-78"/>
                <a:cs typeface="Arabic Typesetting" pitchFamily="66" charset="-78"/>
              </a:rPr>
              <a:t>peak</a:t>
            </a:r>
            <a:r>
              <a:rPr lang="ar-DZ" sz="2400" b="1" dirty="0" smtClean="0">
                <a:latin typeface="Arabic Typesetting" pitchFamily="66" charset="-78"/>
                <a:cs typeface="Arabic Typesetting" pitchFamily="66" charset="-78"/>
              </a:rPr>
              <a:t>) الخارجة عن مجال الثقة (المحدد بالنقاط المتقطعة)، بنفس الطريقة تحدد رتبة المتوسطات المتحركة </a:t>
            </a:r>
            <a:r>
              <a:rPr lang="en-US" sz="2400" b="1" dirty="0" smtClean="0">
                <a:latin typeface="Arabic Typesetting" pitchFamily="66" charset="-78"/>
                <a:cs typeface="Arabic Typesetting" pitchFamily="66" charset="-78"/>
              </a:rPr>
              <a:t>q</a:t>
            </a:r>
            <a:r>
              <a:rPr lang="ar-DZ" sz="2400" b="1" dirty="0" smtClean="0">
                <a:latin typeface="Arabic Typesetting" pitchFamily="66" charset="-78"/>
                <a:cs typeface="Arabic Typesetting" pitchFamily="66" charset="-78"/>
              </a:rPr>
              <a:t> من شكل الارتباط الذاتي </a:t>
            </a:r>
            <a:r>
              <a:rPr lang="en-US" sz="2400" b="1" dirty="0" smtClean="0">
                <a:latin typeface="Arabic Typesetting" pitchFamily="66" charset="-78"/>
                <a:cs typeface="Arabic Typesetting" pitchFamily="66" charset="-78"/>
              </a:rPr>
              <a:t>Autocorrelation</a:t>
            </a:r>
            <a:r>
              <a:rPr lang="ar-DZ" sz="2400" b="1" dirty="0" smtClean="0">
                <a:latin typeface="Arabic Typesetting" pitchFamily="66" charset="-78"/>
                <a:cs typeface="Arabic Typesetting" pitchFamily="66" charset="-78"/>
              </a:rPr>
              <a:t>.</a:t>
            </a:r>
          </a:p>
          <a:p>
            <a:pPr algn="justLow" rtl="1"/>
            <a:r>
              <a:rPr lang="ar-DZ" sz="2400" b="1" dirty="0" smtClean="0">
                <a:latin typeface="Arabic Typesetting" pitchFamily="66" charset="-78"/>
                <a:cs typeface="Arabic Typesetting" pitchFamily="66" charset="-78"/>
              </a:rPr>
              <a:t>بعد تحديد قيم </a:t>
            </a:r>
            <a:r>
              <a:rPr lang="en-US" sz="2400" b="1" dirty="0" smtClean="0">
                <a:latin typeface="Arabic Typesetting" pitchFamily="66" charset="-78"/>
                <a:cs typeface="Arabic Typesetting" pitchFamily="66" charset="-78"/>
              </a:rPr>
              <a:t>p</a:t>
            </a:r>
            <a:r>
              <a:rPr lang="ar-DZ" sz="2400" b="1" dirty="0" smtClean="0">
                <a:latin typeface="Arabic Typesetting" pitchFamily="66" charset="-78"/>
                <a:cs typeface="Arabic Typesetting" pitchFamily="66" charset="-78"/>
              </a:rPr>
              <a:t> و</a:t>
            </a:r>
            <a:r>
              <a:rPr lang="en-US" sz="2400" b="1" dirty="0" smtClean="0">
                <a:latin typeface="Arabic Typesetting" pitchFamily="66" charset="-78"/>
                <a:cs typeface="Arabic Typesetting" pitchFamily="66" charset="-78"/>
              </a:rPr>
              <a:t>q</a:t>
            </a:r>
            <a:r>
              <a:rPr lang="ar-DZ" sz="2400" b="1" dirty="0" smtClean="0">
                <a:latin typeface="Arabic Typesetting" pitchFamily="66" charset="-78"/>
                <a:cs typeface="Arabic Typesetting" pitchFamily="66" charset="-78"/>
              </a:rPr>
              <a:t> يتم تقدير كافة الاحتمالات الممكنة لنماذج </a:t>
            </a:r>
            <a:r>
              <a:rPr lang="en-US" sz="2400" b="1" dirty="0" smtClean="0">
                <a:latin typeface="Arabic Typesetting" pitchFamily="66" charset="-78"/>
                <a:cs typeface="Arabic Typesetting" pitchFamily="66" charset="-78"/>
              </a:rPr>
              <a:t>ARIMA</a:t>
            </a:r>
            <a:r>
              <a:rPr lang="ar-DZ" sz="2400" b="1" dirty="0" smtClean="0">
                <a:latin typeface="Arabic Typesetting" pitchFamily="66" charset="-78"/>
                <a:cs typeface="Arabic Typesetting" pitchFamily="66" charset="-7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6596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62000"/>
            <a:ext cx="4619625" cy="321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5661026" y="676106"/>
            <a:ext cx="2971800" cy="40011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r" rtl="1"/>
            <a:r>
              <a:rPr lang="en-US" sz="2000" b="1" dirty="0" err="1" smtClean="0">
                <a:latin typeface="Arabic Typesetting" pitchFamily="66" charset="-78"/>
                <a:cs typeface="Arabic Typesetting" pitchFamily="66" charset="-78"/>
              </a:rPr>
              <a:t>Correlogram</a:t>
            </a:r>
            <a:r>
              <a:rPr lang="en-US" sz="2000" b="1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ar-DZ" sz="2000" b="1" dirty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ar-DZ" sz="2000" b="1" dirty="0" smtClean="0">
                <a:latin typeface="Arabic Typesetting" pitchFamily="66" charset="-78"/>
                <a:cs typeface="Arabic Typesetting" pitchFamily="66" charset="-78"/>
              </a:rPr>
              <a:t>بعد أخذ الفروقات الأولى  </a:t>
            </a:r>
            <a:r>
              <a:rPr lang="en-US" sz="2000" b="1" dirty="0" smtClean="0">
                <a:latin typeface="Arabic Typesetting" pitchFamily="66" charset="-78"/>
                <a:cs typeface="Arabic Typesetting" pitchFamily="66" charset="-78"/>
              </a:rPr>
              <a:t>D(Y)</a:t>
            </a:r>
            <a:endParaRPr lang="ar-DZ" sz="2000" b="1" dirty="0" smtClean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4" name="Ellipse 3"/>
          <p:cNvSpPr/>
          <p:nvPr/>
        </p:nvSpPr>
        <p:spPr>
          <a:xfrm>
            <a:off x="2195512" y="676106"/>
            <a:ext cx="1295400" cy="361980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" name="Connecteur droit avec flèche 4"/>
          <p:cNvCxnSpPr/>
          <p:nvPr/>
        </p:nvCxnSpPr>
        <p:spPr>
          <a:xfrm flipH="1">
            <a:off x="3490912" y="876161"/>
            <a:ext cx="2170114" cy="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ZoneTexte 5"/>
              <p:cNvSpPr txBox="1"/>
              <p:nvPr/>
            </p:nvSpPr>
            <p:spPr>
              <a:xfrm>
                <a:off x="5334000" y="1295400"/>
                <a:ext cx="3375026" cy="4201920"/>
              </a:xfrm>
              <a:prstGeom prst="rect">
                <a:avLst/>
              </a:prstGeom>
              <a:noFill/>
              <a:ln w="19050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just" rtl="1"/>
                <a:r>
                  <a:rPr lang="ar-DZ" sz="2400" b="1" dirty="0" smtClean="0">
                    <a:latin typeface="Arabic Typesetting" pitchFamily="66" charset="-78"/>
                    <a:cs typeface="Arabic Typesetting" pitchFamily="66" charset="-78"/>
                  </a:rPr>
                  <a:t>باعتبار أن السلسلة تستقر بعد أخذ الفروقات الأولى أي أنها متكاملة من الدرجة الأولى ( </a:t>
                </a:r>
                <a:r>
                  <a:rPr lang="en-US" sz="2400" b="1" dirty="0" smtClean="0">
                    <a:latin typeface="Arabic Typesetting" pitchFamily="66" charset="-78"/>
                    <a:cs typeface="Arabic Typesetting" pitchFamily="66" charset="-78"/>
                  </a:rPr>
                  <a:t>d=1</a:t>
                </a:r>
                <a:r>
                  <a:rPr lang="ar-DZ" sz="2400" b="1" dirty="0" smtClean="0">
                    <a:latin typeface="Arabic Typesetting" pitchFamily="66" charset="-78"/>
                    <a:cs typeface="Arabic Typesetting" pitchFamily="66" charset="-78"/>
                  </a:rPr>
                  <a:t>)، في هذه الحالة يمكن </a:t>
                </a:r>
                <a:r>
                  <a:rPr lang="ar-DZ" sz="2400" b="1" dirty="0" err="1" smtClean="0">
                    <a:latin typeface="Arabic Typesetting" pitchFamily="66" charset="-78"/>
                    <a:cs typeface="Arabic Typesetting" pitchFamily="66" charset="-78"/>
                  </a:rPr>
                  <a:t>نمذجة</a:t>
                </a:r>
                <a:r>
                  <a:rPr lang="ar-DZ" sz="2400" b="1" dirty="0" smtClean="0">
                    <a:latin typeface="Arabic Typesetting" pitchFamily="66" charset="-78"/>
                    <a:cs typeface="Arabic Typesetting" pitchFamily="66" charset="-78"/>
                  </a:rPr>
                  <a:t> قيم السلسلة الأصلية من الشكل </a:t>
                </a:r>
                <a:r>
                  <a:rPr lang="en-US" sz="2400" b="1" dirty="0" smtClean="0">
                    <a:latin typeface="Arabic Typesetting" pitchFamily="66" charset="-78"/>
                    <a:cs typeface="Arabic Typesetting" pitchFamily="66" charset="-78"/>
                  </a:rPr>
                  <a:t>ARIMA (p,1,q)</a:t>
                </a:r>
                <a:r>
                  <a:rPr lang="ar-DZ" sz="2400" b="1" dirty="0" smtClean="0">
                    <a:latin typeface="Arabic Typesetting" pitchFamily="66" charset="-78"/>
                    <a:cs typeface="Arabic Typesetting" pitchFamily="66" charset="-78"/>
                  </a:rPr>
                  <a:t>، حيث نبحث عن قيم </a:t>
                </a:r>
                <a:r>
                  <a:rPr lang="en-US" sz="2400" b="1" dirty="0" smtClean="0">
                    <a:latin typeface="Arabic Typesetting" pitchFamily="66" charset="-78"/>
                    <a:cs typeface="Arabic Typesetting" pitchFamily="66" charset="-78"/>
                  </a:rPr>
                  <a:t> p</a:t>
                </a:r>
                <a:r>
                  <a:rPr lang="ar-DZ" sz="2400" b="1" dirty="0" smtClean="0">
                    <a:latin typeface="Arabic Typesetting" pitchFamily="66" charset="-78"/>
                    <a:cs typeface="Arabic Typesetting" pitchFamily="66" charset="-78"/>
                  </a:rPr>
                  <a:t> من </a:t>
                </a:r>
                <a:r>
                  <a:rPr lang="en-US" sz="2400" b="1" dirty="0" smtClean="0">
                    <a:latin typeface="Arabic Typesetting" pitchFamily="66" charset="-78"/>
                    <a:cs typeface="Arabic Typesetting" pitchFamily="66" charset="-78"/>
                  </a:rPr>
                  <a:t>Partial Correlation</a:t>
                </a:r>
                <a:r>
                  <a:rPr lang="ar-DZ" sz="2400" b="1" dirty="0" smtClean="0">
                    <a:latin typeface="Arabic Typesetting" pitchFamily="66" charset="-78"/>
                    <a:cs typeface="Arabic Typesetting" pitchFamily="66" charset="-78"/>
                  </a:rPr>
                  <a:t>، وقيم </a:t>
                </a:r>
                <a:r>
                  <a:rPr lang="en-US" sz="2400" b="1" dirty="0" smtClean="0">
                    <a:latin typeface="Arabic Typesetting" pitchFamily="66" charset="-78"/>
                    <a:cs typeface="Arabic Typesetting" pitchFamily="66" charset="-78"/>
                  </a:rPr>
                  <a:t>q</a:t>
                </a:r>
                <a:r>
                  <a:rPr lang="ar-DZ" sz="2400" b="1" dirty="0" smtClean="0">
                    <a:latin typeface="Arabic Typesetting" pitchFamily="66" charset="-78"/>
                    <a:cs typeface="Arabic Typesetting" pitchFamily="66" charset="-78"/>
                  </a:rPr>
                  <a:t> من </a:t>
                </a:r>
                <a:r>
                  <a:rPr lang="en-US" sz="2400" b="1" dirty="0" smtClean="0">
                    <a:latin typeface="Arabic Typesetting" pitchFamily="66" charset="-78"/>
                    <a:cs typeface="Arabic Typesetting" pitchFamily="66" charset="-78"/>
                  </a:rPr>
                  <a:t>Autocorrelation</a:t>
                </a:r>
                <a:r>
                  <a:rPr lang="ar-DZ" sz="2400" b="1" dirty="0" smtClean="0">
                    <a:latin typeface="Arabic Typesetting" pitchFamily="66" charset="-78"/>
                    <a:cs typeface="Arabic Typesetting" pitchFamily="66" charset="-78"/>
                  </a:rPr>
                  <a:t>.</a:t>
                </a:r>
              </a:p>
              <a:p>
                <a:pPr algn="just" rtl="1"/>
                <a:r>
                  <a:rPr lang="ar-DZ" sz="2400" b="1" dirty="0" smtClean="0">
                    <a:latin typeface="Arabic Typesetting" pitchFamily="66" charset="-78"/>
                    <a:cs typeface="Arabic Typesetting" pitchFamily="66" charset="-78"/>
                  </a:rPr>
                  <a:t>من خلال الشكل المقابل يمكن اقتراح النموذج </a:t>
                </a:r>
                <a:r>
                  <a:rPr lang="en-US" sz="2400" b="1" dirty="0" smtClean="0">
                    <a:latin typeface="Arabic Typesetting" pitchFamily="66" charset="-78"/>
                    <a:cs typeface="Arabic Typesetting" pitchFamily="66" charset="-78"/>
                  </a:rPr>
                  <a:t>ARIMA (9,1,0)</a:t>
                </a:r>
                <a:r>
                  <a:rPr lang="ar-DZ" sz="2400" b="1" dirty="0" smtClean="0">
                    <a:latin typeface="Arabic Typesetting" pitchFamily="66" charset="-78"/>
                    <a:cs typeface="Arabic Typesetting" pitchFamily="66" charset="-78"/>
                  </a:rPr>
                  <a:t>، الذي يكتب من الشكل:</a:t>
                </a:r>
              </a:p>
              <a:p>
                <a:pPr algn="just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-DZ" b="1" i="1" smtClean="0">
                              <a:latin typeface="Cambria Math"/>
                              <a:cs typeface="Arabic Typesetting" pitchFamily="66" charset="-78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  <a:cs typeface="Arabic Typesetting" pitchFamily="66" charset="-78"/>
                            </a:rPr>
                            <m:t>𝑫</m:t>
                          </m:r>
                          <m:r>
                            <a:rPr lang="en-US" b="1" i="1" smtClean="0">
                              <a:latin typeface="Cambria Math"/>
                              <a:cs typeface="Arabic Typesetting" pitchFamily="66" charset="-78"/>
                            </a:rPr>
                            <m:t>(</m:t>
                          </m:r>
                          <m:r>
                            <a:rPr lang="en-US" b="1" i="1" smtClean="0">
                              <a:latin typeface="Cambria Math"/>
                              <a:cs typeface="Arabic Typesetting" pitchFamily="66" charset="-78"/>
                            </a:rPr>
                            <m:t>𝒀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  <a:cs typeface="Arabic Typesetting" pitchFamily="66" charset="-78"/>
                            </a:rPr>
                            <m:t>𝒕</m:t>
                          </m:r>
                          <m:r>
                            <a:rPr lang="en-US" b="1" i="1" smtClean="0">
                              <a:latin typeface="Cambria Math"/>
                              <a:cs typeface="Arabic Typesetting" pitchFamily="66" charset="-78"/>
                            </a:rPr>
                            <m:t>)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  <a:cs typeface="Arabic Typesetting" pitchFamily="66" charset="-78"/>
                        </a:rPr>
                        <m:t>=</m:t>
                      </m:r>
                      <m:sSub>
                        <m:sSubPr>
                          <m:ctrlPr>
                            <a:rPr lang="en-US" b="1" i="1" smtClean="0">
                              <a:latin typeface="Cambria Math"/>
                              <a:cs typeface="Arabic Typesetting" pitchFamily="66" charset="-78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b="1" i="1" smtClean="0">
                                  <a:latin typeface="Cambria Math"/>
                                  <a:cs typeface="Arabic Typesetting" pitchFamily="66" charset="-78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  <a:cs typeface="Arabic Typesetting" pitchFamily="66" charset="-78"/>
                                </a:rPr>
                                <m:t>𝜽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/>
                                  <a:cs typeface="Arabic Typesetting" pitchFamily="66" charset="-78"/>
                                </a:rPr>
                                <m:t>𝟎</m:t>
                              </m:r>
                            </m:sub>
                          </m:sSub>
                          <m:nary>
                            <m:naryPr>
                              <m:chr m:val="∑"/>
                              <m:ctrlPr>
                                <a:rPr lang="en-US" b="1" i="1" smtClean="0">
                                  <a:latin typeface="Cambria Math"/>
                                  <a:cs typeface="Arabic Typesetting" pitchFamily="66" charset="-78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1" i="1" smtClean="0">
                                  <a:latin typeface="Cambria Math"/>
                                  <a:cs typeface="Arabic Typesetting" pitchFamily="66" charset="-78"/>
                                </a:rPr>
                                <m:t>𝒊</m:t>
                              </m:r>
                              <m:r>
                                <m:rPr>
                                  <m:brk m:alnAt="23"/>
                                </m:rPr>
                                <a:rPr lang="en-US" b="1" i="1" smtClean="0">
                                  <a:latin typeface="Cambria Math"/>
                                  <a:cs typeface="Arabic Typesetting" pitchFamily="66" charset="-78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/>
                                  <a:cs typeface="Arabic Typesetting" pitchFamily="66" charset="-78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en-US" b="1" i="1" smtClean="0">
                                  <a:latin typeface="Cambria Math"/>
                                  <a:cs typeface="Arabic Typesetting" pitchFamily="66" charset="-78"/>
                                </a:rPr>
                                <m:t>𝟗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b="1" i="1" smtClean="0">
                                      <a:latin typeface="Cambria Math"/>
                                      <a:cs typeface="Arabic Typesetting" pitchFamily="66" charset="-78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  <a:cs typeface="Arabic Typesetting" pitchFamily="66" charset="-78"/>
                                    </a:rPr>
                                    <m:t>𝜽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latin typeface="Cambria Math"/>
                                      <a:cs typeface="Arabic Typesetting" pitchFamily="66" charset="-78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</m:nary>
                          <m:r>
                            <a:rPr lang="en-US" b="1" i="1" smtClean="0">
                              <a:latin typeface="Cambria Math"/>
                              <a:cs typeface="Arabic Typesetting" pitchFamily="66" charset="-78"/>
                            </a:rPr>
                            <m:t>𝑫</m:t>
                          </m:r>
                          <m:r>
                            <a:rPr lang="en-US" b="1" i="1" smtClean="0">
                              <a:latin typeface="Cambria Math"/>
                              <a:cs typeface="Arabic Typesetting" pitchFamily="66" charset="-78"/>
                            </a:rPr>
                            <m:t>(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  <a:cs typeface="Arabic Typesetting" pitchFamily="66" charset="-78"/>
                            </a:rPr>
                            <m:t>𝒀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  <a:cs typeface="Arabic Typesetting" pitchFamily="66" charset="-78"/>
                            </a:rPr>
                            <m:t>𝒕</m:t>
                          </m:r>
                          <m:r>
                            <a:rPr lang="en-US" b="1" i="1" smtClean="0">
                              <a:latin typeface="Cambria Math"/>
                              <a:cs typeface="Arabic Typesetting" pitchFamily="66" charset="-78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  <a:cs typeface="Arabic Typesetting" pitchFamily="66" charset="-78"/>
                            </a:rPr>
                            <m:t>𝒊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  <a:cs typeface="Arabic Typesetting" pitchFamily="66" charset="-78"/>
                        </a:rPr>
                        <m:t>)+</m:t>
                      </m:r>
                      <m:sSub>
                        <m:sSubPr>
                          <m:ctrlPr>
                            <a:rPr lang="en-US" b="1" i="1" smtClean="0">
                              <a:latin typeface="Cambria Math"/>
                              <a:cs typeface="Arabic Typesetting" pitchFamily="66" charset="-78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  <a:cs typeface="Arabic Typesetting" pitchFamily="66" charset="-78"/>
                            </a:rPr>
                            <m:t>𝜺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  <a:cs typeface="Arabic Typesetting" pitchFamily="66" charset="-78"/>
                            </a:rPr>
                            <m:t>𝒕</m:t>
                          </m:r>
                        </m:sub>
                      </m:sSub>
                    </m:oMath>
                  </m:oMathPara>
                </a14:m>
                <a:endParaRPr lang="en-US" sz="2000" b="1" dirty="0" smtClean="0">
                  <a:latin typeface="Arabic Typesetting" pitchFamily="66" charset="-78"/>
                  <a:cs typeface="Arabic Typesetting" pitchFamily="66" charset="-78"/>
                </a:endParaRPr>
              </a:p>
              <a:p>
                <a:pPr algn="just" rtl="1"/>
                <a:r>
                  <a:rPr lang="ar-DZ" sz="2400" b="1" dirty="0" smtClean="0">
                    <a:latin typeface="Arabic Typesetting" pitchFamily="66" charset="-78"/>
                    <a:cs typeface="Arabic Typesetting" pitchFamily="66" charset="-78"/>
                  </a:rPr>
                  <a:t>وكذلك النموذج </a:t>
                </a:r>
                <a:r>
                  <a:rPr lang="en-US" sz="2400" b="1" dirty="0" smtClean="0">
                    <a:latin typeface="Arabic Typesetting" pitchFamily="66" charset="-78"/>
                    <a:cs typeface="Arabic Typesetting" pitchFamily="66" charset="-78"/>
                  </a:rPr>
                  <a:t>AR (1) = ARIMA (0,1,0)</a:t>
                </a:r>
                <a:endParaRPr lang="ar-DZ" sz="2400" b="1" dirty="0" smtClean="0">
                  <a:latin typeface="Arabic Typesetting" pitchFamily="66" charset="-78"/>
                  <a:cs typeface="Arabic Typesetting" pitchFamily="66" charset="-78"/>
                </a:endParaRPr>
              </a:p>
            </p:txBody>
          </p:sp>
        </mc:Choice>
        <mc:Fallback>
          <p:sp>
            <p:nvSpPr>
              <p:cNvPr id="6" name="ZoneText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1295400"/>
                <a:ext cx="3375026" cy="4201920"/>
              </a:xfrm>
              <a:prstGeom prst="rect">
                <a:avLst/>
              </a:prstGeom>
              <a:blipFill rotWithShape="1">
                <a:blip r:embed="rId3"/>
                <a:stretch>
                  <a:fillRect l="-4309" t="-1012" r="-2334" b="-2023"/>
                </a:stretch>
              </a:blipFill>
              <a:ln w="1905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Ellipse 1"/>
          <p:cNvSpPr/>
          <p:nvPr/>
        </p:nvSpPr>
        <p:spPr>
          <a:xfrm>
            <a:off x="1981200" y="2870200"/>
            <a:ext cx="533400" cy="152400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521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762000"/>
            <a:ext cx="4248150" cy="325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5661026" y="676106"/>
            <a:ext cx="3101974" cy="40011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r" rtl="1"/>
            <a:r>
              <a:rPr lang="en-US" sz="2000" b="1" dirty="0" err="1" smtClean="0">
                <a:latin typeface="Arabic Typesetting" pitchFamily="66" charset="-78"/>
                <a:cs typeface="Arabic Typesetting" pitchFamily="66" charset="-78"/>
              </a:rPr>
              <a:t>Correlogram</a:t>
            </a:r>
            <a:r>
              <a:rPr lang="en-US" sz="2000" b="1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ar-DZ" sz="2000" b="1" dirty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ar-DZ" sz="2000" b="1" dirty="0" smtClean="0">
                <a:latin typeface="Arabic Typesetting" pitchFamily="66" charset="-78"/>
                <a:cs typeface="Arabic Typesetting" pitchFamily="66" charset="-78"/>
              </a:rPr>
              <a:t>بعد أخذ الفروقات الثانية  </a:t>
            </a:r>
            <a:r>
              <a:rPr lang="en-US" sz="2000" b="1" dirty="0" smtClean="0">
                <a:latin typeface="Arabic Typesetting" pitchFamily="66" charset="-78"/>
                <a:cs typeface="Arabic Typesetting" pitchFamily="66" charset="-78"/>
              </a:rPr>
              <a:t>D(Y,2)</a:t>
            </a:r>
            <a:endParaRPr lang="ar-DZ" sz="2000" b="1" dirty="0" smtClean="0">
              <a:latin typeface="Arabic Typesetting" pitchFamily="66" charset="-78"/>
              <a:cs typeface="Arabic Typesetting" pitchFamily="66" charset="-78"/>
            </a:endParaRPr>
          </a:p>
        </p:txBody>
      </p:sp>
      <p:cxnSp>
        <p:nvCxnSpPr>
          <p:cNvPr id="4" name="Connecteur droit avec flèche 3"/>
          <p:cNvCxnSpPr/>
          <p:nvPr/>
        </p:nvCxnSpPr>
        <p:spPr>
          <a:xfrm flipH="1">
            <a:off x="3490912" y="876161"/>
            <a:ext cx="2170114" cy="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llipse 4"/>
          <p:cNvSpPr/>
          <p:nvPr/>
        </p:nvSpPr>
        <p:spPr>
          <a:xfrm>
            <a:off x="2195512" y="676106"/>
            <a:ext cx="1295400" cy="361980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5334000" y="1295400"/>
            <a:ext cx="3375026" cy="4770537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just" rtl="1"/>
            <a:r>
              <a:rPr lang="ar-DZ" sz="2400" b="1" dirty="0" smtClean="0">
                <a:latin typeface="Arabic Typesetting" pitchFamily="66" charset="-78"/>
                <a:cs typeface="Arabic Typesetting" pitchFamily="66" charset="-78"/>
              </a:rPr>
              <a:t>باعتبار أن السلسلة تستقر بعد أخذ الفروقات الثانية أي أنها متكاملة من الدرجة الثانية ( </a:t>
            </a:r>
            <a:r>
              <a:rPr lang="en-US" sz="2400" b="1" dirty="0" smtClean="0">
                <a:latin typeface="Arabic Typesetting" pitchFamily="66" charset="-78"/>
                <a:cs typeface="Arabic Typesetting" pitchFamily="66" charset="-78"/>
              </a:rPr>
              <a:t>d=2</a:t>
            </a:r>
            <a:r>
              <a:rPr lang="ar-DZ" sz="2400" b="1" dirty="0" smtClean="0">
                <a:latin typeface="Arabic Typesetting" pitchFamily="66" charset="-78"/>
                <a:cs typeface="Arabic Typesetting" pitchFamily="66" charset="-78"/>
              </a:rPr>
              <a:t>)، في هذه الحالة يمكن </a:t>
            </a:r>
            <a:r>
              <a:rPr lang="ar-DZ" sz="2400" b="1" dirty="0" err="1" smtClean="0">
                <a:latin typeface="Arabic Typesetting" pitchFamily="66" charset="-78"/>
                <a:cs typeface="Arabic Typesetting" pitchFamily="66" charset="-78"/>
              </a:rPr>
              <a:t>نمذجة</a:t>
            </a:r>
            <a:r>
              <a:rPr lang="ar-DZ" sz="2400" b="1" dirty="0" smtClean="0">
                <a:latin typeface="Arabic Typesetting" pitchFamily="66" charset="-78"/>
                <a:cs typeface="Arabic Typesetting" pitchFamily="66" charset="-78"/>
              </a:rPr>
              <a:t> قيم السلسلة الأصلية من الشكل </a:t>
            </a:r>
            <a:r>
              <a:rPr lang="en-US" sz="2400" b="1" dirty="0" smtClean="0">
                <a:latin typeface="Arabic Typesetting" pitchFamily="66" charset="-78"/>
                <a:cs typeface="Arabic Typesetting" pitchFamily="66" charset="-78"/>
              </a:rPr>
              <a:t>ARIMA (p,2,q)</a:t>
            </a:r>
            <a:r>
              <a:rPr lang="ar-DZ" sz="2400" b="1" dirty="0" smtClean="0">
                <a:latin typeface="Arabic Typesetting" pitchFamily="66" charset="-78"/>
                <a:cs typeface="Arabic Typesetting" pitchFamily="66" charset="-78"/>
              </a:rPr>
              <a:t>، حيث نبحث عن قيم </a:t>
            </a:r>
            <a:r>
              <a:rPr lang="en-US" sz="2400" b="1" dirty="0" smtClean="0">
                <a:latin typeface="Arabic Typesetting" pitchFamily="66" charset="-78"/>
                <a:cs typeface="Arabic Typesetting" pitchFamily="66" charset="-78"/>
              </a:rPr>
              <a:t> p</a:t>
            </a:r>
            <a:r>
              <a:rPr lang="ar-DZ" sz="2400" b="1" dirty="0" smtClean="0">
                <a:latin typeface="Arabic Typesetting" pitchFamily="66" charset="-78"/>
                <a:cs typeface="Arabic Typesetting" pitchFamily="66" charset="-78"/>
              </a:rPr>
              <a:t> من </a:t>
            </a:r>
            <a:r>
              <a:rPr lang="en-US" sz="2400" b="1" dirty="0" smtClean="0">
                <a:latin typeface="Arabic Typesetting" pitchFamily="66" charset="-78"/>
                <a:cs typeface="Arabic Typesetting" pitchFamily="66" charset="-78"/>
              </a:rPr>
              <a:t>Partial Correlation</a:t>
            </a:r>
            <a:r>
              <a:rPr lang="ar-DZ" sz="2400" b="1" dirty="0" smtClean="0">
                <a:latin typeface="Arabic Typesetting" pitchFamily="66" charset="-78"/>
                <a:cs typeface="Arabic Typesetting" pitchFamily="66" charset="-78"/>
              </a:rPr>
              <a:t>، وقيم </a:t>
            </a:r>
            <a:r>
              <a:rPr lang="en-US" sz="2400" b="1" dirty="0" smtClean="0">
                <a:latin typeface="Arabic Typesetting" pitchFamily="66" charset="-78"/>
                <a:cs typeface="Arabic Typesetting" pitchFamily="66" charset="-78"/>
              </a:rPr>
              <a:t>q</a:t>
            </a:r>
            <a:r>
              <a:rPr lang="ar-DZ" sz="2400" b="1" dirty="0" smtClean="0">
                <a:latin typeface="Arabic Typesetting" pitchFamily="66" charset="-78"/>
                <a:cs typeface="Arabic Typesetting" pitchFamily="66" charset="-78"/>
              </a:rPr>
              <a:t> من </a:t>
            </a:r>
            <a:r>
              <a:rPr lang="en-US" sz="2400" b="1" dirty="0" smtClean="0">
                <a:latin typeface="Arabic Typesetting" pitchFamily="66" charset="-78"/>
                <a:cs typeface="Arabic Typesetting" pitchFamily="66" charset="-78"/>
              </a:rPr>
              <a:t>Autocorrelation</a:t>
            </a:r>
            <a:r>
              <a:rPr lang="ar-DZ" sz="2400" b="1" dirty="0" smtClean="0">
                <a:latin typeface="Arabic Typesetting" pitchFamily="66" charset="-78"/>
                <a:cs typeface="Arabic Typesetting" pitchFamily="66" charset="-78"/>
              </a:rPr>
              <a:t>.</a:t>
            </a:r>
          </a:p>
          <a:p>
            <a:pPr algn="just" rtl="1"/>
            <a:r>
              <a:rPr lang="ar-DZ" sz="2400" b="1" dirty="0" smtClean="0">
                <a:latin typeface="Arabic Typesetting" pitchFamily="66" charset="-78"/>
                <a:cs typeface="Arabic Typesetting" pitchFamily="66" charset="-78"/>
              </a:rPr>
              <a:t>من خلال الشكل المقابل يمكن اقتراح النماذج التالية:</a:t>
            </a:r>
            <a:endParaRPr lang="en-US" sz="2400" b="1" dirty="0" smtClean="0">
              <a:latin typeface="Arabic Typesetting" pitchFamily="66" charset="-78"/>
              <a:cs typeface="Arabic Typesetting" pitchFamily="66" charset="-78"/>
            </a:endParaRPr>
          </a:p>
          <a:p>
            <a:pPr algn="just" rtl="1"/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ARIMA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(0,2,1)</a:t>
            </a:r>
            <a:endParaRPr lang="ar-DZ" sz="1400" b="1" dirty="0">
              <a:latin typeface="Times New Roman" pitchFamily="18" charset="0"/>
              <a:cs typeface="Times New Roman" pitchFamily="18" charset="0"/>
            </a:endParaRPr>
          </a:p>
          <a:p>
            <a:pPr algn="just" rtl="1"/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ARIMA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(0,2,6)</a:t>
            </a:r>
          </a:p>
          <a:p>
            <a:pPr algn="just" rtl="1"/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ARIMA (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1,2,1)</a:t>
            </a:r>
            <a:endParaRPr lang="ar-DZ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 rtl="1"/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ARIMA 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1,2,6)</a:t>
            </a:r>
            <a:endParaRPr lang="ar-DZ" sz="1400" b="1" dirty="0">
              <a:latin typeface="Times New Roman" pitchFamily="18" charset="0"/>
              <a:cs typeface="Times New Roman" pitchFamily="18" charset="0"/>
            </a:endParaRPr>
          </a:p>
          <a:p>
            <a:pPr algn="just" rtl="1"/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ARIMA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(2,2,1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)</a:t>
            </a:r>
            <a:endParaRPr lang="ar-DZ" sz="1400" b="1" dirty="0">
              <a:latin typeface="Times New Roman" pitchFamily="18" charset="0"/>
              <a:cs typeface="Times New Roman" pitchFamily="18" charset="0"/>
            </a:endParaRPr>
          </a:p>
          <a:p>
            <a:pPr algn="just" rtl="1"/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ARIMA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(2,2,6)</a:t>
            </a:r>
            <a:endParaRPr lang="ar-DZ" sz="1400" b="1" dirty="0">
              <a:latin typeface="Times New Roman" pitchFamily="18" charset="0"/>
              <a:cs typeface="Times New Roman" pitchFamily="18" charset="0"/>
            </a:endParaRPr>
          </a:p>
          <a:p>
            <a:pPr algn="just" rtl="1"/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ARIMA (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1,2,0)</a:t>
            </a:r>
            <a:endParaRPr lang="ar-DZ" sz="1400" b="1" dirty="0">
              <a:latin typeface="Times New Roman" pitchFamily="18" charset="0"/>
              <a:cs typeface="Times New Roman" pitchFamily="18" charset="0"/>
            </a:endParaRPr>
          </a:p>
          <a:p>
            <a:pPr algn="just" rtl="1"/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ARIMA (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2,2,0)</a:t>
            </a:r>
            <a:endParaRPr lang="ar-DZ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Ellipse 1"/>
          <p:cNvSpPr/>
          <p:nvPr/>
        </p:nvSpPr>
        <p:spPr>
          <a:xfrm>
            <a:off x="1981200" y="1676400"/>
            <a:ext cx="457200" cy="381000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914400" y="1714500"/>
            <a:ext cx="381000" cy="190500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1104899" y="2438399"/>
            <a:ext cx="333375" cy="161925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533400" y="5244375"/>
            <a:ext cx="4572000" cy="830997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just" rtl="1"/>
            <a:r>
              <a:rPr lang="ar-DZ" sz="2400" b="1" dirty="0" smtClean="0">
                <a:latin typeface="Arabic Typesetting" pitchFamily="66" charset="-78"/>
                <a:cs typeface="Arabic Typesetting" pitchFamily="66" charset="-78"/>
              </a:rPr>
              <a:t>يتم تقدير جميع النماذج المقترحة واختيار النموذج الأفضل من حيث الدقة والبساطة بالاعتماد على أدنى قيمة لمعيار </a:t>
            </a:r>
            <a:r>
              <a:rPr lang="ar-DZ" sz="2400" b="1" dirty="0" err="1" smtClean="0">
                <a:latin typeface="Arabic Typesetting" pitchFamily="66" charset="-78"/>
                <a:cs typeface="Arabic Typesetting" pitchFamily="66" charset="-78"/>
              </a:rPr>
              <a:t>أكايكي</a:t>
            </a:r>
            <a:r>
              <a:rPr lang="ar-DZ" sz="2400" b="1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2400" b="1" dirty="0" smtClean="0">
                <a:latin typeface="Arabic Typesetting" pitchFamily="66" charset="-78"/>
                <a:cs typeface="Arabic Typesetting" pitchFamily="66" charset="-78"/>
              </a:rPr>
              <a:t>AIC</a:t>
            </a:r>
            <a:r>
              <a:rPr lang="ar-DZ" sz="2400" b="1" dirty="0" smtClean="0">
                <a:latin typeface="Arabic Typesetting" pitchFamily="66" charset="-78"/>
                <a:cs typeface="Arabic Typesetting" pitchFamily="66" charset="-7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9161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285750"/>
            <a:ext cx="4838700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1379311"/>
            <a:ext cx="443865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8164" y="3124200"/>
            <a:ext cx="4543425" cy="253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llipse 1"/>
          <p:cNvSpPr/>
          <p:nvPr/>
        </p:nvSpPr>
        <p:spPr>
          <a:xfrm>
            <a:off x="5124664" y="3276600"/>
            <a:ext cx="590336" cy="304800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5372100" y="285750"/>
            <a:ext cx="3673474" cy="40011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r" rtl="1"/>
            <a:r>
              <a:rPr lang="ar-DZ" sz="2000" b="1" dirty="0" smtClean="0">
                <a:latin typeface="Arabic Typesetting" pitchFamily="66" charset="-78"/>
                <a:cs typeface="Arabic Typesetting" pitchFamily="66" charset="-78"/>
              </a:rPr>
              <a:t>من أجل التنبؤ بالفترات اللاحقة، نقوم بتوسيع السلسلة كما يلي:</a:t>
            </a:r>
          </a:p>
        </p:txBody>
      </p:sp>
      <p:cxnSp>
        <p:nvCxnSpPr>
          <p:cNvPr id="4" name="Connecteur droit avec flèche 3"/>
          <p:cNvCxnSpPr>
            <a:stCxn id="6" idx="1"/>
          </p:cNvCxnSpPr>
          <p:nvPr/>
        </p:nvCxnSpPr>
        <p:spPr>
          <a:xfrm flipH="1">
            <a:off x="3657600" y="485805"/>
            <a:ext cx="1714500" cy="352395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>
            <a:off x="3657600" y="914400"/>
            <a:ext cx="2743200" cy="167640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6858001" y="2495490"/>
            <a:ext cx="2187574" cy="40011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r" rtl="1"/>
            <a:r>
              <a:rPr lang="ar-DZ" sz="2000" b="1" dirty="0" smtClean="0">
                <a:latin typeface="Arabic Typesetting" pitchFamily="66" charset="-78"/>
                <a:cs typeface="Arabic Typesetting" pitchFamily="66" charset="-78"/>
              </a:rPr>
              <a:t>إضافة عدد السنوات المراد التنبؤ بهم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6346826" y="3324195"/>
            <a:ext cx="2720974" cy="40011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r" rtl="1"/>
            <a:r>
              <a:rPr lang="ar-DZ" sz="2000" b="1" dirty="0" smtClean="0">
                <a:latin typeface="Arabic Typesetting" pitchFamily="66" charset="-78"/>
                <a:cs typeface="Arabic Typesetting" pitchFamily="66" charset="-78"/>
              </a:rPr>
              <a:t>نعود إلى النموذج المقدر ونضغط على </a:t>
            </a:r>
            <a:r>
              <a:rPr lang="en-US" sz="2000" b="1" dirty="0" smtClean="0">
                <a:latin typeface="Arabic Typesetting" pitchFamily="66" charset="-78"/>
                <a:cs typeface="Arabic Typesetting" pitchFamily="66" charset="-78"/>
              </a:rPr>
              <a:t>Forecast</a:t>
            </a:r>
            <a:endParaRPr lang="ar-DZ" sz="2000" b="1" dirty="0" smtClean="0">
              <a:latin typeface="Arabic Typesetting" pitchFamily="66" charset="-78"/>
              <a:cs typeface="Arabic Typesetting" pitchFamily="66" charset="-78"/>
            </a:endParaRPr>
          </a:p>
        </p:txBody>
      </p:sp>
      <p:cxnSp>
        <p:nvCxnSpPr>
          <p:cNvPr id="14" name="Connecteur droit avec flèche 13"/>
          <p:cNvCxnSpPr>
            <a:stCxn id="13" idx="1"/>
          </p:cNvCxnSpPr>
          <p:nvPr/>
        </p:nvCxnSpPr>
        <p:spPr>
          <a:xfrm flipH="1" flipV="1">
            <a:off x="5715000" y="3429000"/>
            <a:ext cx="631826" cy="9525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787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740" y="533400"/>
            <a:ext cx="4543425" cy="392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llipse 1"/>
          <p:cNvSpPr/>
          <p:nvPr/>
        </p:nvSpPr>
        <p:spPr>
          <a:xfrm>
            <a:off x="2209800" y="3810000"/>
            <a:ext cx="1676400" cy="647700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2691606" y="5042608"/>
            <a:ext cx="1425574" cy="40011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r" rtl="1"/>
            <a:r>
              <a:rPr lang="ar-DZ" sz="2000" b="1" dirty="0" smtClean="0">
                <a:latin typeface="Arabic Typesetting" pitchFamily="66" charset="-78"/>
                <a:cs typeface="Arabic Typesetting" pitchFamily="66" charset="-78"/>
              </a:rPr>
              <a:t>القيم المقدرة خارج الفترة</a:t>
            </a:r>
          </a:p>
        </p:txBody>
      </p:sp>
      <p:cxnSp>
        <p:nvCxnSpPr>
          <p:cNvPr id="5" name="Connecteur droit avec flèche 4"/>
          <p:cNvCxnSpPr>
            <a:stCxn id="4" idx="0"/>
            <a:endCxn id="2" idx="4"/>
          </p:cNvCxnSpPr>
          <p:nvPr/>
        </p:nvCxnSpPr>
        <p:spPr>
          <a:xfrm flipH="1" flipV="1">
            <a:off x="3048000" y="4457700"/>
            <a:ext cx="356393" cy="584908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ccolade fermante 6"/>
          <p:cNvSpPr/>
          <p:nvPr/>
        </p:nvSpPr>
        <p:spPr>
          <a:xfrm>
            <a:off x="3810000" y="1143000"/>
            <a:ext cx="228600" cy="2667000"/>
          </a:xfrm>
          <a:prstGeom prst="rightBrac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4038600" y="2276445"/>
            <a:ext cx="1501774" cy="40011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r" rtl="1"/>
            <a:r>
              <a:rPr lang="ar-DZ" sz="2000" b="1" dirty="0" smtClean="0">
                <a:latin typeface="Arabic Typesetting" pitchFamily="66" charset="-78"/>
                <a:cs typeface="Arabic Typesetting" pitchFamily="66" charset="-78"/>
              </a:rPr>
              <a:t>القيم المقدرة داخل الفترة</a:t>
            </a:r>
          </a:p>
        </p:txBody>
      </p:sp>
    </p:spTree>
    <p:extLst>
      <p:ext uri="{BB962C8B-B14F-4D97-AF65-F5344CB8AC3E}">
        <p14:creationId xmlns:p14="http://schemas.microsoft.com/office/powerpoint/2010/main" val="137706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5800725" cy="310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5791200" y="152400"/>
            <a:ext cx="3178174" cy="52322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r" rtl="1"/>
            <a:r>
              <a:rPr lang="ar-DZ" sz="2800" b="1" dirty="0" smtClean="0">
                <a:latin typeface="Arabic Typesetting" pitchFamily="66" charset="-78"/>
                <a:cs typeface="Arabic Typesetting" pitchFamily="66" charset="-78"/>
              </a:rPr>
              <a:t>التنبؤ بالاعتماد على تقنيات التمهيد الأسي: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066800" y="762000"/>
            <a:ext cx="7010400" cy="46166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 err="1" smtClean="0">
                <a:latin typeface="Arabic Typesetting" pitchFamily="66" charset="-78"/>
                <a:cs typeface="Arabic Typesetting" pitchFamily="66" charset="-78"/>
              </a:rPr>
              <a:t>Proc</a:t>
            </a:r>
            <a:r>
              <a:rPr lang="en-US" sz="2400" b="1" dirty="0" smtClean="0">
                <a:latin typeface="Arabic Typesetting" pitchFamily="66" charset="-78"/>
                <a:cs typeface="Arabic Typesetting" pitchFamily="66" charset="-78"/>
              </a:rPr>
              <a:t>        Exponential Smoothing        Simple Exponential Smoothing</a:t>
            </a:r>
            <a:endParaRPr lang="ar-DZ" sz="2400" b="1" dirty="0" smtClean="0">
              <a:latin typeface="Arabic Typesetting" pitchFamily="66" charset="-78"/>
              <a:cs typeface="Arabic Typesetting" pitchFamily="66" charset="-78"/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1676400" y="992832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>
            <a:off x="4114800" y="9906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514600"/>
            <a:ext cx="3438525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ccolade ouvrante 5"/>
          <p:cNvSpPr/>
          <p:nvPr/>
        </p:nvSpPr>
        <p:spPr>
          <a:xfrm>
            <a:off x="3429000" y="4343400"/>
            <a:ext cx="228600" cy="838200"/>
          </a:xfrm>
          <a:prstGeom prst="lef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1219200" y="4572000"/>
            <a:ext cx="2111374" cy="46166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r" rtl="1"/>
            <a:r>
              <a:rPr lang="ar-DZ" sz="2400" b="1" dirty="0" smtClean="0">
                <a:latin typeface="Arabic Typesetting" pitchFamily="66" charset="-78"/>
                <a:cs typeface="Arabic Typesetting" pitchFamily="66" charset="-78"/>
              </a:rPr>
              <a:t>تحديد قيم ثوابت التمهيد</a:t>
            </a:r>
          </a:p>
        </p:txBody>
      </p:sp>
      <p:sp>
        <p:nvSpPr>
          <p:cNvPr id="11" name="Accolade ouvrante 10"/>
          <p:cNvSpPr/>
          <p:nvPr/>
        </p:nvSpPr>
        <p:spPr>
          <a:xfrm flipH="1">
            <a:off x="6781800" y="3048000"/>
            <a:ext cx="149189" cy="914400"/>
          </a:xfrm>
          <a:prstGeom prst="lef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6629400" y="3276600"/>
            <a:ext cx="2060611" cy="1846659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r" rtl="1"/>
            <a:r>
              <a:rPr lang="ar-DZ" sz="2400" b="1" dirty="0" smtClean="0">
                <a:latin typeface="Arabic Typesetting" pitchFamily="66" charset="-78"/>
                <a:cs typeface="Arabic Typesetting" pitchFamily="66" charset="-78"/>
              </a:rPr>
              <a:t>اختيار الطريقة المناسبة:</a:t>
            </a:r>
          </a:p>
          <a:p>
            <a:pPr marL="285750" indent="-285750" algn="r" rtl="1">
              <a:buFont typeface="Arial" pitchFamily="34" charset="0"/>
              <a:buChar char="•"/>
            </a:pPr>
            <a:r>
              <a:rPr lang="ar-DZ" b="1" dirty="0" smtClean="0">
                <a:latin typeface="Arabic Typesetting" pitchFamily="66" charset="-78"/>
                <a:cs typeface="Arabic Typesetting" pitchFamily="66" charset="-78"/>
              </a:rPr>
              <a:t>التمهيد الأسي البسيط</a:t>
            </a:r>
          </a:p>
          <a:p>
            <a:pPr marL="285750" indent="-285750" algn="r" rtl="1">
              <a:buFont typeface="Arial" pitchFamily="34" charset="0"/>
              <a:buChar char="•"/>
            </a:pPr>
            <a:r>
              <a:rPr lang="ar-DZ" b="1" dirty="0" smtClean="0">
                <a:latin typeface="Arabic Typesetting" pitchFamily="66" charset="-78"/>
                <a:cs typeface="Arabic Typesetting" pitchFamily="66" charset="-78"/>
              </a:rPr>
              <a:t>التمهيد الأسي المزدوج</a:t>
            </a:r>
          </a:p>
          <a:p>
            <a:pPr marL="285750" indent="-285750" algn="r" rtl="1">
              <a:buFont typeface="Arial" pitchFamily="34" charset="0"/>
              <a:buChar char="•"/>
            </a:pPr>
            <a:r>
              <a:rPr lang="ar-DZ" b="1" dirty="0" smtClean="0">
                <a:latin typeface="Arabic Typesetting" pitchFamily="66" charset="-78"/>
                <a:cs typeface="Arabic Typesetting" pitchFamily="66" charset="-78"/>
              </a:rPr>
              <a:t>هولت</a:t>
            </a:r>
          </a:p>
          <a:p>
            <a:pPr marL="285750" indent="-285750" algn="r" rtl="1">
              <a:buFont typeface="Arial" pitchFamily="34" charset="0"/>
              <a:buChar char="•"/>
            </a:pPr>
            <a:r>
              <a:rPr lang="ar-DZ" b="1" dirty="0" smtClean="0">
                <a:latin typeface="Arabic Typesetting" pitchFamily="66" charset="-78"/>
                <a:cs typeface="Arabic Typesetting" pitchFamily="66" charset="-78"/>
              </a:rPr>
              <a:t>هولت </a:t>
            </a:r>
            <a:r>
              <a:rPr lang="ar-DZ" b="1" dirty="0" err="1" smtClean="0">
                <a:latin typeface="Arabic Typesetting" pitchFamily="66" charset="-78"/>
                <a:cs typeface="Arabic Typesetting" pitchFamily="66" charset="-78"/>
              </a:rPr>
              <a:t>وينترز</a:t>
            </a:r>
            <a:r>
              <a:rPr lang="ar-DZ" b="1" dirty="0" smtClean="0">
                <a:latin typeface="Arabic Typesetting" pitchFamily="66" charset="-78"/>
                <a:cs typeface="Arabic Typesetting" pitchFamily="66" charset="-78"/>
              </a:rPr>
              <a:t> (نموذج جمعي)</a:t>
            </a:r>
          </a:p>
          <a:p>
            <a:pPr marL="285750" indent="-285750" algn="r" rtl="1">
              <a:buFont typeface="Arial" pitchFamily="34" charset="0"/>
              <a:buChar char="•"/>
            </a:pPr>
            <a:r>
              <a:rPr lang="ar-DZ" b="1" dirty="0" smtClean="0">
                <a:latin typeface="Arabic Typesetting" pitchFamily="66" charset="-78"/>
                <a:cs typeface="Arabic Typesetting" pitchFamily="66" charset="-78"/>
              </a:rPr>
              <a:t>هولت </a:t>
            </a:r>
            <a:r>
              <a:rPr lang="ar-DZ" b="1" dirty="0" err="1" smtClean="0">
                <a:latin typeface="Arabic Typesetting" pitchFamily="66" charset="-78"/>
                <a:cs typeface="Arabic Typesetting" pitchFamily="66" charset="-78"/>
              </a:rPr>
              <a:t>وينترز</a:t>
            </a:r>
            <a:r>
              <a:rPr lang="ar-DZ" b="1" dirty="0" smtClean="0">
                <a:latin typeface="Arabic Typesetting" pitchFamily="66" charset="-78"/>
                <a:cs typeface="Arabic Typesetting" pitchFamily="66" charset="-78"/>
              </a:rPr>
              <a:t> (نموذج ضربي)</a:t>
            </a:r>
          </a:p>
        </p:txBody>
      </p:sp>
    </p:spTree>
    <p:extLst>
      <p:ext uri="{BB962C8B-B14F-4D97-AF65-F5344CB8AC3E}">
        <p14:creationId xmlns:p14="http://schemas.microsoft.com/office/powerpoint/2010/main" val="20256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13947"/>
            <a:ext cx="1628775" cy="385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330200" y="336075"/>
            <a:ext cx="1273173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r" rtl="1"/>
            <a:r>
              <a:rPr lang="ar-DZ" b="1" dirty="0" smtClean="0">
                <a:latin typeface="Arabic Typesetting" pitchFamily="66" charset="-78"/>
                <a:cs typeface="Arabic Typesetting" pitchFamily="66" charset="-78"/>
              </a:rPr>
              <a:t>التمهيد الاسي البسيط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2082800" y="773668"/>
            <a:ext cx="1273173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r" rtl="1"/>
            <a:r>
              <a:rPr lang="ar-DZ" b="1" dirty="0" smtClean="0">
                <a:latin typeface="Arabic Typesetting" pitchFamily="66" charset="-78"/>
                <a:cs typeface="Arabic Typesetting" pitchFamily="66" charset="-78"/>
              </a:rPr>
              <a:t>التمهيد الاسي المزدوج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3825875" y="1230868"/>
            <a:ext cx="1273173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DZ" b="1" dirty="0" smtClean="0">
                <a:latin typeface="Arabic Typesetting" pitchFamily="66" charset="-78"/>
                <a:cs typeface="Arabic Typesetting" pitchFamily="66" charset="-78"/>
              </a:rPr>
              <a:t>طريقة هولت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5583238" y="1447800"/>
            <a:ext cx="1273173" cy="64633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DZ" b="1" dirty="0" smtClean="0">
                <a:latin typeface="Arabic Typesetting" pitchFamily="66" charset="-78"/>
                <a:cs typeface="Arabic Typesetting" pitchFamily="66" charset="-78"/>
              </a:rPr>
              <a:t>طريقة هولت </a:t>
            </a:r>
            <a:r>
              <a:rPr lang="ar-DZ" b="1" dirty="0" err="1" smtClean="0">
                <a:latin typeface="Arabic Typesetting" pitchFamily="66" charset="-78"/>
                <a:cs typeface="Arabic Typesetting" pitchFamily="66" charset="-78"/>
              </a:rPr>
              <a:t>وينترز</a:t>
            </a:r>
            <a:endParaRPr lang="ar-DZ" b="1" dirty="0" smtClean="0">
              <a:latin typeface="Arabic Typesetting" pitchFamily="66" charset="-78"/>
              <a:cs typeface="Arabic Typesetting" pitchFamily="66" charset="-78"/>
            </a:endParaRPr>
          </a:p>
          <a:p>
            <a:pPr algn="ctr" rtl="1"/>
            <a:r>
              <a:rPr lang="ar-DZ" b="1" dirty="0" smtClean="0">
                <a:latin typeface="Arabic Typesetting" pitchFamily="66" charset="-78"/>
                <a:cs typeface="Arabic Typesetting" pitchFamily="66" charset="-78"/>
              </a:rPr>
              <a:t>النموذج الجمعي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7331075" y="1905000"/>
            <a:ext cx="1273173" cy="64633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DZ" b="1" dirty="0" smtClean="0">
                <a:latin typeface="Arabic Typesetting" pitchFamily="66" charset="-78"/>
                <a:cs typeface="Arabic Typesetting" pitchFamily="66" charset="-78"/>
              </a:rPr>
              <a:t>طريقة هولت </a:t>
            </a:r>
            <a:r>
              <a:rPr lang="ar-DZ" b="1" dirty="0" err="1" smtClean="0">
                <a:latin typeface="Arabic Typesetting" pitchFamily="66" charset="-78"/>
                <a:cs typeface="Arabic Typesetting" pitchFamily="66" charset="-78"/>
              </a:rPr>
              <a:t>وينترز</a:t>
            </a:r>
            <a:endParaRPr lang="ar-DZ" b="1" dirty="0" smtClean="0">
              <a:latin typeface="Arabic Typesetting" pitchFamily="66" charset="-78"/>
              <a:cs typeface="Arabic Typesetting" pitchFamily="66" charset="-78"/>
            </a:endParaRPr>
          </a:p>
          <a:p>
            <a:pPr algn="ctr" rtl="1"/>
            <a:r>
              <a:rPr lang="ar-DZ" b="1" dirty="0" smtClean="0">
                <a:latin typeface="Arabic Typesetting" pitchFamily="66" charset="-78"/>
                <a:cs typeface="Arabic Typesetting" pitchFamily="66" charset="-78"/>
              </a:rPr>
              <a:t>النموذج </a:t>
            </a:r>
            <a:r>
              <a:rPr lang="ar-DZ" b="1" dirty="0" err="1" smtClean="0">
                <a:latin typeface="Arabic Typesetting" pitchFamily="66" charset="-78"/>
                <a:cs typeface="Arabic Typesetting" pitchFamily="66" charset="-78"/>
              </a:rPr>
              <a:t>الضربي</a:t>
            </a:r>
            <a:endParaRPr lang="ar-DZ" b="1" dirty="0" smtClean="0">
              <a:latin typeface="Arabic Typesetting" pitchFamily="66" charset="-78"/>
              <a:cs typeface="Arabic Typesetting" pitchFamily="66" charset="-7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ZoneTexte 1"/>
              <p:cNvSpPr txBox="1"/>
              <p:nvPr/>
            </p:nvSpPr>
            <p:spPr>
              <a:xfrm>
                <a:off x="6758513" y="533400"/>
                <a:ext cx="2125902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 rtl="1"/>
                <a14:m>
                  <m:oMath xmlns:m="http://schemas.openxmlformats.org/officeDocument/2006/math">
                    <m:r>
                      <a:rPr lang="fr-FR" sz="1600" i="1" smtClean="0">
                        <a:latin typeface="Cambria Math"/>
                        <a:ea typeface="Cambria Math"/>
                      </a:rPr>
                      <m:t>𝛼</m:t>
                    </m:r>
                    <m:r>
                      <a:rPr lang="ar-DZ" sz="16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1600" b="0" i="0" smtClean="0">
                        <a:latin typeface="Cambria Math"/>
                        <a:ea typeface="Cambria Math"/>
                      </a:rPr>
                      <m:t>0</m:t>
                    </m:r>
                    <m:r>
                      <a:rPr lang="en-US" sz="1600" b="0" i="0" smtClean="0">
                        <a:latin typeface="Cambria Math"/>
                        <a:ea typeface="Cambria Math"/>
                      </a:rPr>
                      <m:t>.</m:t>
                    </m:r>
                    <m:r>
                      <a:rPr lang="en-US" sz="1600" b="0" i="0" smtClean="0">
                        <a:latin typeface="Cambria Math"/>
                        <a:ea typeface="Cambria Math"/>
                      </a:rPr>
                      <m:t>8</m:t>
                    </m:r>
                  </m:oMath>
                </a14:m>
                <a:r>
                  <a:rPr lang="ar-DZ" sz="1600" b="0" i="0" dirty="0" smtClean="0">
                    <a:latin typeface="Cambria Math"/>
                    <a:ea typeface="Cambria Math"/>
                  </a:rPr>
                  <a:t>  </a:t>
                </a:r>
                <a:r>
                  <a:rPr lang="ar-DZ" sz="2000" b="1" i="0" dirty="0" smtClean="0">
                    <a:latin typeface="Arabic Typesetting" pitchFamily="66" charset="-78"/>
                    <a:ea typeface="Cambria Math"/>
                    <a:cs typeface="Arabic Typesetting" pitchFamily="66" charset="-78"/>
                  </a:rPr>
                  <a:t>ثابت تمهيد العشوائية </a:t>
                </a:r>
                <a:endParaRPr lang="ar-DZ" sz="1600" b="1" i="0" dirty="0" smtClean="0">
                  <a:latin typeface="Arabic Typesetting" pitchFamily="66" charset="-78"/>
                  <a:ea typeface="Cambria Math"/>
                  <a:cs typeface="Arabic Typesetting" pitchFamily="66" charset="-78"/>
                </a:endParaRPr>
              </a:p>
              <a:p>
                <a:pPr algn="r" rtl="1"/>
                <a14:m>
                  <m:oMath xmlns:m="http://schemas.openxmlformats.org/officeDocument/2006/math">
                    <m:r>
                      <a:rPr lang="en-US" sz="1600" b="0" i="0" smtClean="0">
                        <a:latin typeface="Cambria Math"/>
                        <a:ea typeface="Cambria Math"/>
                      </a:rPr>
                      <m:t>   </m:t>
                    </m:r>
                    <m:r>
                      <m:rPr>
                        <m:sty m:val="p"/>
                      </m:rPr>
                      <a:rPr lang="el-GR" sz="1600" b="0" i="1" smtClean="0">
                        <a:latin typeface="Cambria Math"/>
                        <a:ea typeface="Cambria Math"/>
                      </a:rPr>
                      <m:t>β</m:t>
                    </m:r>
                    <m:r>
                      <a:rPr lang="en-US" sz="16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1600" b="0" i="1" smtClean="0">
                        <a:latin typeface="Cambria Math"/>
                        <a:ea typeface="Cambria Math"/>
                      </a:rPr>
                      <m:t>0</m:t>
                    </m:r>
                    <m:r>
                      <a:rPr lang="en-US" sz="1600" b="0" i="1" smtClean="0">
                        <a:latin typeface="Cambria Math"/>
                        <a:ea typeface="Cambria Math"/>
                      </a:rPr>
                      <m:t>.</m:t>
                    </m:r>
                    <m:r>
                      <a:rPr lang="en-US" sz="1600" b="0" i="1" smtClean="0">
                        <a:latin typeface="Cambria Math"/>
                        <a:ea typeface="Cambria Math"/>
                      </a:rPr>
                      <m:t>7</m:t>
                    </m:r>
                    <m:r>
                      <a:rPr lang="en-US" sz="1600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ar-DZ" sz="2000" b="1" dirty="0" smtClean="0">
                    <a:latin typeface="Arabic Typesetting" pitchFamily="66" charset="-78"/>
                    <a:ea typeface="Cambria Math"/>
                    <a:cs typeface="Arabic Typesetting" pitchFamily="66" charset="-78"/>
                  </a:rPr>
                  <a:t>ثابت تمهيد الاتجاه </a:t>
                </a:r>
                <a:endParaRPr lang="ar-DZ" sz="1600" b="1" dirty="0" smtClean="0">
                  <a:latin typeface="Arabic Typesetting" pitchFamily="66" charset="-78"/>
                  <a:ea typeface="Cambria Math"/>
                  <a:cs typeface="Arabic Typesetting" pitchFamily="66" charset="-78"/>
                </a:endParaRPr>
              </a:p>
              <a:p>
                <a:pPr algn="r" rtl="1"/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1600" b="0" i="1" smtClean="0">
                        <a:latin typeface="Cambria Math"/>
                        <a:ea typeface="Cambria Math"/>
                      </a:rPr>
                      <m:t>𝛾</m:t>
                    </m:r>
                    <m:r>
                      <a:rPr lang="en-US" sz="16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1600" b="0" i="1" smtClean="0">
                        <a:latin typeface="Cambria Math"/>
                        <a:ea typeface="Cambria Math"/>
                      </a:rPr>
                      <m:t>0</m:t>
                    </m:r>
                    <m:r>
                      <a:rPr lang="en-US" sz="1600" b="0" i="1" smtClean="0">
                        <a:latin typeface="Cambria Math"/>
                        <a:ea typeface="Cambria Math"/>
                      </a:rPr>
                      <m:t>.</m:t>
                    </m:r>
                    <m:r>
                      <a:rPr lang="en-US" sz="1600" b="0" i="1" smtClean="0">
                        <a:latin typeface="Cambria Math"/>
                        <a:ea typeface="Cambria Math"/>
                      </a:rPr>
                      <m:t>6</m:t>
                    </m:r>
                  </m:oMath>
                </a14:m>
                <a:r>
                  <a:rPr lang="ar-DZ" sz="1600" dirty="0" smtClean="0"/>
                  <a:t>  </a:t>
                </a:r>
                <a:r>
                  <a:rPr lang="ar-DZ" sz="2000" b="1" dirty="0" smtClean="0">
                    <a:latin typeface="Arabic Typesetting" pitchFamily="66" charset="-78"/>
                    <a:cs typeface="Arabic Typesetting" pitchFamily="66" charset="-78"/>
                  </a:rPr>
                  <a:t>ثابت تمهيد الموسمية </a:t>
                </a:r>
                <a:endParaRPr lang="fr-FR" sz="1600" b="1" dirty="0">
                  <a:latin typeface="Arabic Typesetting" pitchFamily="66" charset="-78"/>
                  <a:cs typeface="Arabic Typesetting" pitchFamily="66" charset="-78"/>
                </a:endParaRPr>
              </a:p>
            </p:txBody>
          </p:sp>
        </mc:Choice>
        <mc:Fallback>
          <p:sp>
            <p:nvSpPr>
              <p:cNvPr id="2" name="ZoneText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8513" y="533400"/>
                <a:ext cx="2125902" cy="1015663"/>
              </a:xfrm>
              <a:prstGeom prst="rect">
                <a:avLst/>
              </a:prstGeom>
              <a:blipFill rotWithShape="1">
                <a:blip r:embed="rId3"/>
                <a:stretch>
                  <a:fillRect l="-2011" t="-2410" b="-1024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ZoneTexte 13"/>
          <p:cNvSpPr txBox="1"/>
          <p:nvPr/>
        </p:nvSpPr>
        <p:spPr>
          <a:xfrm>
            <a:off x="4800600" y="76200"/>
            <a:ext cx="4168774" cy="52322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r" rtl="1"/>
            <a:r>
              <a:rPr lang="ar-DZ" sz="2800" b="1" dirty="0" smtClean="0">
                <a:latin typeface="Arabic Typesetting" pitchFamily="66" charset="-78"/>
                <a:cs typeface="Arabic Typesetting" pitchFamily="66" charset="-78"/>
              </a:rPr>
              <a:t>نتائج التنبؤ بالاعتماد على تقنيات التمهيد الأسي: </a:t>
            </a:r>
          </a:p>
        </p:txBody>
      </p:sp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561" y="2551331"/>
            <a:ext cx="1600200" cy="383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724" y="2094131"/>
            <a:ext cx="1600200" cy="382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8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609725"/>
            <a:ext cx="1600200" cy="380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523" y="1143000"/>
            <a:ext cx="1609725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978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42109" y="1676400"/>
            <a:ext cx="7162800" cy="255454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 rtl="1"/>
            <a:r>
              <a:rPr lang="ar-DZ" sz="3600" dirty="0" smtClean="0">
                <a:latin typeface="Arabic Typesetting" pitchFamily="66" charset="-78"/>
                <a:cs typeface="Arabic Typesetting" pitchFamily="66" charset="-78"/>
              </a:rPr>
              <a:t>قال الإمام الشافعي رحمه الله:</a:t>
            </a:r>
          </a:p>
          <a:p>
            <a:pPr algn="just" rtl="1"/>
            <a:endParaRPr lang="ar-DZ" sz="1600" dirty="0" smtClean="0">
              <a:latin typeface="Arabic Typesetting" pitchFamily="66" charset="-78"/>
              <a:cs typeface="Arabic Typesetting" pitchFamily="66" charset="-78"/>
            </a:endParaRPr>
          </a:p>
          <a:p>
            <a:pPr algn="ctr" rtl="1"/>
            <a:r>
              <a:rPr lang="ar-DZ" sz="4000" b="1" dirty="0" smtClean="0">
                <a:latin typeface="Arabic Typesetting" pitchFamily="66" charset="-78"/>
                <a:cs typeface="Arabic Typesetting" pitchFamily="66" charset="-78"/>
              </a:rPr>
              <a:t>العلم مغرس كل فخر فافتخر   واحذر يفوتك فخر ذاك المغرس</a:t>
            </a:r>
          </a:p>
          <a:p>
            <a:pPr algn="ctr" rtl="1"/>
            <a:r>
              <a:rPr lang="ar-DZ" sz="4000" b="1" dirty="0" smtClean="0">
                <a:latin typeface="Arabic Typesetting" pitchFamily="66" charset="-78"/>
                <a:cs typeface="Arabic Typesetting" pitchFamily="66" charset="-78"/>
              </a:rPr>
              <a:t>واعلم أن العلم ليس يناله    من همه في مطعم أو ملبس</a:t>
            </a:r>
            <a:endParaRPr lang="ar-DZ" sz="4000" b="1" dirty="0" smtClean="0">
              <a:latin typeface="Simplified Arabic" pitchFamily="18" charset="-78"/>
              <a:cs typeface="Simplified Arabic" pitchFamily="18" charset="-78"/>
            </a:endParaRPr>
          </a:p>
          <a:p>
            <a:pPr algn="just" rtl="1"/>
            <a:endParaRPr lang="ar-DZ" sz="2800" b="1" dirty="0" smtClean="0"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4191000"/>
            <a:ext cx="5181600" cy="138499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DZ" sz="2800" b="1" dirty="0" smtClean="0">
                <a:latin typeface="Arabic Typesetting" pitchFamily="66" charset="-78"/>
                <a:cs typeface="Arabic Typesetting" pitchFamily="66" charset="-78"/>
              </a:rPr>
              <a:t>الأستاذة: ف. حـــداد</a:t>
            </a:r>
          </a:p>
          <a:p>
            <a:pPr algn="r" rtl="1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fatimazohra.haddad@univ-jijel.dz</a:t>
            </a:r>
            <a:endParaRPr lang="ar-DZ" sz="105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ar-DZ" sz="2800" b="1" dirty="0" smtClean="0"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6309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50" y="1295400"/>
            <a:ext cx="56007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Connecteur droit avec flèche 3"/>
          <p:cNvCxnSpPr>
            <a:stCxn id="8" idx="2"/>
          </p:cNvCxnSpPr>
          <p:nvPr/>
        </p:nvCxnSpPr>
        <p:spPr>
          <a:xfrm>
            <a:off x="1131996" y="1066800"/>
            <a:ext cx="914400" cy="8001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>
            <a:off x="4724400" y="556280"/>
            <a:ext cx="2945037" cy="52322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Arabic Typesetting" pitchFamily="66" charset="-78"/>
                <a:cs typeface="Arabic Typesetting" pitchFamily="66" charset="-78"/>
              </a:rPr>
              <a:t>EViews</a:t>
            </a:r>
            <a:r>
              <a:rPr lang="ar-DZ" sz="2800" b="1" dirty="0" smtClean="0">
                <a:latin typeface="Arabic Typesetting" pitchFamily="66" charset="-78"/>
                <a:cs typeface="Arabic Typesetting" pitchFamily="66" charset="-78"/>
              </a:rPr>
              <a:t>فتح ملف موجود سابقا في </a:t>
            </a:r>
            <a:endParaRPr lang="fr-FR" sz="2800" b="1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52400" y="543580"/>
            <a:ext cx="1959191" cy="52322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ar-DZ" sz="2800" b="1" dirty="0" smtClean="0">
                <a:latin typeface="Arabic Typesetting" pitchFamily="66" charset="-78"/>
                <a:cs typeface="Arabic Typesetting" pitchFamily="66" charset="-78"/>
              </a:rPr>
              <a:t>إنشاء ملف عمل جديد </a:t>
            </a:r>
            <a:endParaRPr lang="fr-FR" sz="2800" b="1" dirty="0">
              <a:latin typeface="Arabic Typesetting" pitchFamily="66" charset="-78"/>
              <a:cs typeface="Arabic Typesetting" pitchFamily="66" charset="-78"/>
            </a:endParaRPr>
          </a:p>
        </p:txBody>
      </p:sp>
      <p:cxnSp>
        <p:nvCxnSpPr>
          <p:cNvPr id="10" name="Connecteur droit avec flèche 9"/>
          <p:cNvCxnSpPr>
            <a:stCxn id="6" idx="1"/>
          </p:cNvCxnSpPr>
          <p:nvPr/>
        </p:nvCxnSpPr>
        <p:spPr>
          <a:xfrm flipH="1">
            <a:off x="4038600" y="817890"/>
            <a:ext cx="685800" cy="139191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4343400" y="3441700"/>
            <a:ext cx="2701381" cy="52322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Arabic Typesetting" pitchFamily="66" charset="-78"/>
                <a:cs typeface="Arabic Typesetting" pitchFamily="66" charset="-78"/>
              </a:rPr>
              <a:t>EViews</a:t>
            </a:r>
            <a:r>
              <a:rPr lang="ar-DZ" sz="2800" b="1" dirty="0" smtClean="0">
                <a:latin typeface="Arabic Typesetting" pitchFamily="66" charset="-78"/>
                <a:cs typeface="Arabic Typesetting" pitchFamily="66" charset="-78"/>
              </a:rPr>
              <a:t>فتح ملف خارجي عن  </a:t>
            </a:r>
            <a:endParaRPr lang="fr-FR" sz="2800" b="1" dirty="0">
              <a:latin typeface="Arabic Typesetting" pitchFamily="66" charset="-78"/>
              <a:cs typeface="Arabic Typesetting" pitchFamily="66" charset="-78"/>
            </a:endParaRPr>
          </a:p>
        </p:txBody>
      </p:sp>
      <p:cxnSp>
        <p:nvCxnSpPr>
          <p:cNvPr id="16" name="Connecteur droit avec flèche 15"/>
          <p:cNvCxnSpPr>
            <a:stCxn id="15" idx="1"/>
          </p:cNvCxnSpPr>
          <p:nvPr/>
        </p:nvCxnSpPr>
        <p:spPr>
          <a:xfrm flipH="1" flipV="1">
            <a:off x="2755900" y="2590800"/>
            <a:ext cx="1587500" cy="111251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508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838200"/>
            <a:ext cx="41148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Connecteur droit avec flèche 2"/>
          <p:cNvCxnSpPr>
            <a:stCxn id="5" idx="1"/>
          </p:cNvCxnSpPr>
          <p:nvPr/>
        </p:nvCxnSpPr>
        <p:spPr>
          <a:xfrm flipH="1">
            <a:off x="4724400" y="1010454"/>
            <a:ext cx="609600" cy="437346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ZoneTexte 4"/>
          <p:cNvSpPr txBox="1"/>
          <p:nvPr/>
        </p:nvSpPr>
        <p:spPr>
          <a:xfrm>
            <a:off x="5334000" y="533400"/>
            <a:ext cx="3369833" cy="954107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ar-DZ" sz="2800" b="1" dirty="0" smtClean="0">
                <a:latin typeface="Arabic Typesetting" pitchFamily="66" charset="-78"/>
                <a:cs typeface="Arabic Typesetting" pitchFamily="66" charset="-78"/>
              </a:rPr>
              <a:t>اختيار نوع البيانات </a:t>
            </a:r>
          </a:p>
          <a:p>
            <a:pPr algn="ctr"/>
            <a:r>
              <a:rPr lang="ar-DZ" sz="2800" b="1" dirty="0" smtClean="0">
                <a:latin typeface="Arabic Typesetting" pitchFamily="66" charset="-78"/>
                <a:cs typeface="Arabic Typesetting" pitchFamily="66" charset="-78"/>
              </a:rPr>
              <a:t>(سنوية، نصف سنوية، فصلية، شهرية...)</a:t>
            </a:r>
            <a:endParaRPr lang="fr-FR" sz="2800" b="1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600098" y="1915179"/>
            <a:ext cx="3103735" cy="52322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ar-DZ" sz="2800" b="1" dirty="0" smtClean="0">
                <a:latin typeface="Arabic Typesetting" pitchFamily="66" charset="-78"/>
                <a:cs typeface="Arabic Typesetting" pitchFamily="66" charset="-78"/>
              </a:rPr>
              <a:t>تحديد تاريخ بداية البينات وتاريخ نهايتها</a:t>
            </a:r>
            <a:endParaRPr lang="fr-FR" sz="2800" b="1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9" name="Accolade fermante 8"/>
          <p:cNvSpPr/>
          <p:nvPr/>
        </p:nvSpPr>
        <p:spPr>
          <a:xfrm>
            <a:off x="4724400" y="1752600"/>
            <a:ext cx="228600" cy="457200"/>
          </a:xfrm>
          <a:prstGeom prst="rightBrac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avec flèche 10"/>
          <p:cNvCxnSpPr>
            <a:stCxn id="7" idx="1"/>
          </p:cNvCxnSpPr>
          <p:nvPr/>
        </p:nvCxnSpPr>
        <p:spPr>
          <a:xfrm flipH="1" flipV="1">
            <a:off x="4953000" y="1981200"/>
            <a:ext cx="647098" cy="195589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5720323" y="3700790"/>
            <a:ext cx="2983510" cy="52322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ar-DZ" sz="2800" b="1" dirty="0" smtClean="0">
                <a:latin typeface="Arabic Typesetting" pitchFamily="66" charset="-78"/>
                <a:cs typeface="Arabic Typesetting" pitchFamily="66" charset="-78"/>
              </a:rPr>
              <a:t>ترقيم الصفحة التي ستقوم بالعمل عليها</a:t>
            </a:r>
            <a:endParaRPr lang="fr-FR" sz="2800" b="1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5605709" y="2768602"/>
            <a:ext cx="3122971" cy="52322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ar-DZ" sz="2800" b="1" dirty="0" smtClean="0">
                <a:latin typeface="Arabic Typesetting" pitchFamily="66" charset="-78"/>
                <a:cs typeface="Arabic Typesetting" pitchFamily="66" charset="-78"/>
              </a:rPr>
              <a:t>تسمية الملف الذي ستقوم بالعمل عليه </a:t>
            </a:r>
            <a:endParaRPr lang="fr-FR" sz="2800" b="1" dirty="0">
              <a:latin typeface="Arabic Typesetting" pitchFamily="66" charset="-78"/>
              <a:cs typeface="Arabic Typesetting" pitchFamily="66" charset="-78"/>
            </a:endParaRPr>
          </a:p>
        </p:txBody>
      </p:sp>
      <p:cxnSp>
        <p:nvCxnSpPr>
          <p:cNvPr id="15" name="Connecteur droit avec flèche 14"/>
          <p:cNvCxnSpPr>
            <a:stCxn id="13" idx="1"/>
          </p:cNvCxnSpPr>
          <p:nvPr/>
        </p:nvCxnSpPr>
        <p:spPr>
          <a:xfrm flipH="1" flipV="1">
            <a:off x="2559352" y="3291822"/>
            <a:ext cx="3160971" cy="67057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>
            <a:stCxn id="14" idx="1"/>
          </p:cNvCxnSpPr>
          <p:nvPr/>
        </p:nvCxnSpPr>
        <p:spPr>
          <a:xfrm flipH="1">
            <a:off x="2559351" y="3030212"/>
            <a:ext cx="3046358" cy="1778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/>
        </p:nvSpPr>
        <p:spPr>
          <a:xfrm>
            <a:off x="2226455" y="5181600"/>
            <a:ext cx="5224507" cy="52322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ar-DZ" sz="2800" b="1" dirty="0" smtClean="0">
                <a:latin typeface="Arabic Typesetting" pitchFamily="66" charset="-78"/>
                <a:cs typeface="Arabic Typesetting" pitchFamily="66" charset="-78"/>
              </a:rPr>
              <a:t>ملاحظة: تظهر هذه النافذة في حالة اختيار إنشاء ملف عمل جديد </a:t>
            </a:r>
            <a:endParaRPr lang="fr-FR" sz="2800" b="1" dirty="0">
              <a:latin typeface="Arabic Typesetting" pitchFamily="66" charset="-78"/>
              <a:cs typeface="Arabic Typesetting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0095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3845266" y="722293"/>
            <a:ext cx="5056191" cy="954107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ar-DZ" sz="2800" b="1" dirty="0" smtClean="0">
                <a:latin typeface="Arabic Typesetting" pitchFamily="66" charset="-78"/>
                <a:cs typeface="Arabic Typesetting" pitchFamily="66" charset="-78"/>
              </a:rPr>
              <a:t>بعد إنشاء ملف عمل جديد، تأتي مرحلة استيراد البيانات كما يلي:</a:t>
            </a:r>
          </a:p>
          <a:p>
            <a:pPr algn="ctr"/>
            <a:r>
              <a:rPr lang="en-US" sz="2800" b="1" dirty="0" smtClean="0">
                <a:latin typeface="Arabic Typesetting" pitchFamily="66" charset="-78"/>
                <a:cs typeface="Arabic Typesetting" pitchFamily="66" charset="-78"/>
              </a:rPr>
              <a:t>File         Import         </a:t>
            </a:r>
            <a:r>
              <a:rPr lang="en-US" sz="2800" b="1" dirty="0" err="1" smtClean="0">
                <a:latin typeface="Arabic Typesetting" pitchFamily="66" charset="-78"/>
                <a:cs typeface="Arabic Typesetting" pitchFamily="66" charset="-78"/>
              </a:rPr>
              <a:t>Import</a:t>
            </a:r>
            <a:r>
              <a:rPr lang="en-US" sz="2800" b="1" dirty="0" smtClean="0">
                <a:latin typeface="Arabic Typesetting" pitchFamily="66" charset="-78"/>
                <a:cs typeface="Arabic Typesetting" pitchFamily="66" charset="-78"/>
              </a:rPr>
              <a:t> from file</a:t>
            </a:r>
            <a:r>
              <a:rPr lang="ar-DZ" sz="2800" b="1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endParaRPr lang="fr-FR" sz="2800" b="1" dirty="0">
              <a:latin typeface="Arabic Typesetting" pitchFamily="66" charset="-78"/>
              <a:cs typeface="Arabic Typesetting" pitchFamily="66" charset="-78"/>
            </a:endParaRPr>
          </a:p>
        </p:txBody>
      </p:sp>
      <p:cxnSp>
        <p:nvCxnSpPr>
          <p:cNvPr id="4" name="Connecteur droit avec flèche 3"/>
          <p:cNvCxnSpPr/>
          <p:nvPr/>
        </p:nvCxnSpPr>
        <p:spPr>
          <a:xfrm>
            <a:off x="4953000" y="1447800"/>
            <a:ext cx="304800" cy="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avec flèche 5"/>
          <p:cNvCxnSpPr/>
          <p:nvPr/>
        </p:nvCxnSpPr>
        <p:spPr>
          <a:xfrm>
            <a:off x="6220961" y="1447800"/>
            <a:ext cx="304800" cy="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806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1309688"/>
            <a:ext cx="6515100" cy="423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2438400" y="543580"/>
            <a:ext cx="4147289" cy="52322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ar-DZ" sz="2800" b="1" dirty="0" smtClean="0">
                <a:latin typeface="Arabic Typesetting" pitchFamily="66" charset="-78"/>
                <a:cs typeface="Arabic Typesetting" pitchFamily="66" charset="-78"/>
              </a:rPr>
              <a:t>بعد الانتهاء من استيراد البينات تظهر بالشكل التالي:</a:t>
            </a:r>
          </a:p>
        </p:txBody>
      </p:sp>
      <p:sp>
        <p:nvSpPr>
          <p:cNvPr id="2" name="Ellipse 1"/>
          <p:cNvSpPr/>
          <p:nvPr/>
        </p:nvSpPr>
        <p:spPr>
          <a:xfrm>
            <a:off x="1238250" y="2362200"/>
            <a:ext cx="590550" cy="228600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1828800" y="2476501"/>
            <a:ext cx="1371600" cy="1028699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938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6010275" cy="346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800" y="2362200"/>
            <a:ext cx="4600575" cy="402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76200" y="4376737"/>
            <a:ext cx="4105611" cy="954107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ar-DZ" sz="2800" b="1" dirty="0" smtClean="0">
                <a:latin typeface="Arabic Typesetting" pitchFamily="66" charset="-78"/>
                <a:cs typeface="Arabic Typesetting" pitchFamily="66" charset="-78"/>
              </a:rPr>
              <a:t>من أجل التمثيل البياني لقيم السلسلة، نقوم بفتحها ثم:</a:t>
            </a:r>
          </a:p>
          <a:p>
            <a:pPr algn="ctr"/>
            <a:r>
              <a:rPr lang="en-US" sz="2800" b="1" dirty="0" smtClean="0">
                <a:latin typeface="Arabic Typesetting" pitchFamily="66" charset="-78"/>
                <a:cs typeface="Arabic Typesetting" pitchFamily="66" charset="-78"/>
              </a:rPr>
              <a:t>View       </a:t>
            </a:r>
            <a:r>
              <a:rPr lang="ar-DZ" sz="2800" b="1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2800" b="1" dirty="0" smtClean="0">
                <a:latin typeface="Arabic Typesetting" pitchFamily="66" charset="-78"/>
                <a:cs typeface="Arabic Typesetting" pitchFamily="66" charset="-78"/>
              </a:rPr>
              <a:t>Graph</a:t>
            </a:r>
            <a:endParaRPr lang="ar-DZ" sz="2800" b="1" dirty="0" smtClean="0">
              <a:latin typeface="Arabic Typesetting" pitchFamily="66" charset="-78"/>
              <a:cs typeface="Arabic Typesetting" pitchFamily="66" charset="-78"/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1905000" y="5029200"/>
            <a:ext cx="304800" cy="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01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228600"/>
            <a:ext cx="4581525" cy="402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362200"/>
            <a:ext cx="4562475" cy="422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4628764" y="596205"/>
            <a:ext cx="4499951" cy="1384995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ar-DZ" sz="2800" b="1" dirty="0" smtClean="0">
                <a:latin typeface="Arabic Typesetting" pitchFamily="66" charset="-78"/>
                <a:cs typeface="Arabic Typesetting" pitchFamily="66" charset="-78"/>
              </a:rPr>
              <a:t>كما أن اتباع الخطوات التالية:</a:t>
            </a:r>
          </a:p>
          <a:p>
            <a:pPr algn="ctr"/>
            <a:r>
              <a:rPr lang="en-US" sz="2800" b="1" dirty="0" err="1" smtClean="0">
                <a:latin typeface="Arabic Typesetting" pitchFamily="66" charset="-78"/>
                <a:cs typeface="Arabic Typesetting" pitchFamily="66" charset="-78"/>
              </a:rPr>
              <a:t>Proc</a:t>
            </a:r>
            <a:r>
              <a:rPr lang="en-US" sz="2800" b="1" dirty="0" smtClean="0">
                <a:latin typeface="Arabic Typesetting" pitchFamily="66" charset="-78"/>
                <a:cs typeface="Arabic Typesetting" pitchFamily="66" charset="-78"/>
              </a:rPr>
              <a:t>      </a:t>
            </a:r>
            <a:r>
              <a:rPr lang="ar-DZ" sz="2800" b="1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2800" b="1" dirty="0" err="1" smtClean="0">
                <a:latin typeface="Arabic Typesetting" pitchFamily="66" charset="-78"/>
                <a:cs typeface="Arabic Typesetting" pitchFamily="66" charset="-78"/>
              </a:rPr>
              <a:t>Hodrick</a:t>
            </a:r>
            <a:r>
              <a:rPr lang="en-US" sz="2800" b="1" dirty="0" smtClean="0">
                <a:latin typeface="Arabic Typesetting" pitchFamily="66" charset="-78"/>
                <a:cs typeface="Arabic Typesetting" pitchFamily="66" charset="-78"/>
              </a:rPr>
              <a:t>-Prescott Filter</a:t>
            </a:r>
            <a:endParaRPr lang="ar-DZ" sz="2800" b="1" dirty="0" smtClean="0">
              <a:latin typeface="Arabic Typesetting" pitchFamily="66" charset="-78"/>
              <a:cs typeface="Arabic Typesetting" pitchFamily="66" charset="-78"/>
            </a:endParaRPr>
          </a:p>
          <a:p>
            <a:pPr algn="ctr"/>
            <a:r>
              <a:rPr lang="ar-DZ" sz="2800" b="1" dirty="0" smtClean="0">
                <a:latin typeface="Arabic Typesetting" pitchFamily="66" charset="-78"/>
                <a:cs typeface="Arabic Typesetting" pitchFamily="66" charset="-78"/>
              </a:rPr>
              <a:t>يعطي لنا تمثيل لقيم السلسلة مع توضيح الاتجاه و الدورية</a:t>
            </a: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5867400" y="1295400"/>
            <a:ext cx="304800" cy="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>
            <a:off x="304800" y="4558605"/>
            <a:ext cx="3656771" cy="1384995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latin typeface="Arabic Typesetting" pitchFamily="66" charset="-78"/>
                <a:cs typeface="Arabic Typesetting" pitchFamily="66" charset="-78"/>
              </a:rPr>
              <a:t>Y</a:t>
            </a:r>
            <a:r>
              <a:rPr lang="ar-DZ" sz="2800" b="1" dirty="0" smtClean="0">
                <a:latin typeface="Arabic Typesetting" pitchFamily="66" charset="-78"/>
                <a:cs typeface="Arabic Typesetting" pitchFamily="66" charset="-78"/>
              </a:rPr>
              <a:t>التمثيل باللون الأزرق لقيم السلسلة </a:t>
            </a:r>
          </a:p>
          <a:p>
            <a:pPr algn="ctr"/>
            <a:r>
              <a:rPr lang="en-US" sz="2800" b="1" dirty="0" smtClean="0">
                <a:latin typeface="Arabic Typesetting" pitchFamily="66" charset="-78"/>
                <a:cs typeface="Arabic Typesetting" pitchFamily="66" charset="-78"/>
              </a:rPr>
              <a:t>Trend </a:t>
            </a:r>
            <a:r>
              <a:rPr lang="ar-DZ" sz="2800" b="1" dirty="0" smtClean="0">
                <a:latin typeface="Arabic Typesetting" pitchFamily="66" charset="-78"/>
                <a:cs typeface="Arabic Typesetting" pitchFamily="66" charset="-78"/>
              </a:rPr>
              <a:t> التمثيل باللون الأحمر للاتجاه</a:t>
            </a:r>
          </a:p>
          <a:p>
            <a:pPr algn="ctr"/>
            <a:r>
              <a:rPr lang="en-US" sz="2800" b="1" dirty="0" smtClean="0">
                <a:latin typeface="Arabic Typesetting" pitchFamily="66" charset="-78"/>
                <a:cs typeface="Arabic Typesetting" pitchFamily="66" charset="-78"/>
              </a:rPr>
              <a:t>Cycle </a:t>
            </a:r>
            <a:r>
              <a:rPr lang="ar-DZ" sz="2800" b="1" dirty="0" smtClean="0">
                <a:latin typeface="Arabic Typesetting" pitchFamily="66" charset="-78"/>
                <a:cs typeface="Arabic Typesetting" pitchFamily="66" charset="-78"/>
              </a:rPr>
              <a:t>التمثيل باللون الأخضر للمركبة الدورية </a:t>
            </a:r>
          </a:p>
        </p:txBody>
      </p:sp>
    </p:spTree>
    <p:extLst>
      <p:ext uri="{BB962C8B-B14F-4D97-AF65-F5344CB8AC3E}">
        <p14:creationId xmlns:p14="http://schemas.microsoft.com/office/powerpoint/2010/main" val="171533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85800"/>
            <a:ext cx="4819650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286000"/>
            <a:ext cx="4400550" cy="321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2819400" y="238780"/>
            <a:ext cx="6224845" cy="2000548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ar-DZ" sz="2800" b="1" dirty="0" smtClean="0">
                <a:latin typeface="Arabic Typesetting" pitchFamily="66" charset="-78"/>
                <a:cs typeface="Arabic Typesetting" pitchFamily="66" charset="-78"/>
              </a:rPr>
              <a:t> الأمر التالي:</a:t>
            </a:r>
            <a:r>
              <a:rPr lang="en-US" sz="2800" b="1" dirty="0" smtClean="0">
                <a:latin typeface="Arabic Typesetting" pitchFamily="66" charset="-78"/>
                <a:cs typeface="Arabic Typesetting" pitchFamily="66" charset="-78"/>
              </a:rPr>
              <a:t>Command </a:t>
            </a:r>
            <a:r>
              <a:rPr lang="ar-DZ" sz="2800" b="1" dirty="0" smtClean="0">
                <a:latin typeface="Arabic Typesetting" pitchFamily="66" charset="-78"/>
                <a:cs typeface="Arabic Typesetting" pitchFamily="66" charset="-78"/>
              </a:rPr>
              <a:t>من أجل تقدير معادلة الاتجاه العام نكتب في الصفحة </a:t>
            </a:r>
          </a:p>
          <a:p>
            <a:pPr algn="r" rtl="1"/>
            <a:r>
              <a:rPr lang="ar-DZ" sz="2400" b="1" dirty="0" smtClean="0">
                <a:latin typeface="Arabic Typesetting" pitchFamily="66" charset="-78"/>
                <a:cs typeface="Arabic Typesetting" pitchFamily="66" charset="-78"/>
              </a:rPr>
              <a:t>حيث: </a:t>
            </a:r>
            <a:r>
              <a:rPr lang="en-US" sz="2400" b="1" dirty="0" smtClean="0">
                <a:latin typeface="Arabic Typesetting" pitchFamily="66" charset="-78"/>
                <a:cs typeface="Arabic Typesetting" pitchFamily="66" charset="-78"/>
              </a:rPr>
              <a:t>LS </a:t>
            </a:r>
            <a:r>
              <a:rPr lang="ar-DZ" sz="2400" b="1" dirty="0" smtClean="0">
                <a:latin typeface="Arabic Typesetting" pitchFamily="66" charset="-78"/>
                <a:cs typeface="Arabic Typesetting" pitchFamily="66" charset="-78"/>
              </a:rPr>
              <a:t>: طريقة المربعات الصغرى</a:t>
            </a:r>
            <a:endParaRPr lang="en-US" sz="2400" b="1" dirty="0" smtClean="0">
              <a:latin typeface="Arabic Typesetting" pitchFamily="66" charset="-78"/>
              <a:cs typeface="Arabic Typesetting" pitchFamily="66" charset="-78"/>
            </a:endParaRPr>
          </a:p>
          <a:p>
            <a:pPr algn="r" rtl="1"/>
            <a:r>
              <a:rPr lang="ar-DZ" sz="2400" b="1" dirty="0" smtClean="0">
                <a:latin typeface="Arabic Typesetting" pitchFamily="66" charset="-78"/>
                <a:cs typeface="Arabic Typesetting" pitchFamily="66" charset="-78"/>
              </a:rPr>
              <a:t>         </a:t>
            </a:r>
            <a:r>
              <a:rPr lang="en-US" sz="2400" b="1" dirty="0" smtClean="0">
                <a:latin typeface="Arabic Typesetting" pitchFamily="66" charset="-78"/>
                <a:cs typeface="Arabic Typesetting" pitchFamily="66" charset="-78"/>
              </a:rPr>
              <a:t>Y </a:t>
            </a:r>
            <a:r>
              <a:rPr lang="ar-DZ" sz="2400" b="1" dirty="0">
                <a:latin typeface="Arabic Typesetting" pitchFamily="66" charset="-78"/>
                <a:cs typeface="Arabic Typesetting" pitchFamily="66" charset="-78"/>
              </a:rPr>
              <a:t>: </a:t>
            </a:r>
            <a:r>
              <a:rPr lang="ar-DZ" sz="2400" b="1" dirty="0" smtClean="0">
                <a:latin typeface="Arabic Typesetting" pitchFamily="66" charset="-78"/>
                <a:cs typeface="Arabic Typesetting" pitchFamily="66" charset="-78"/>
              </a:rPr>
              <a:t>المتغير التابع (قيم السلسلة)</a:t>
            </a:r>
          </a:p>
          <a:p>
            <a:pPr algn="r" rtl="1"/>
            <a:r>
              <a:rPr lang="ar-DZ" sz="2400" b="1" dirty="0" smtClean="0">
                <a:latin typeface="Arabic Typesetting" pitchFamily="66" charset="-78"/>
                <a:cs typeface="Arabic Typesetting" pitchFamily="66" charset="-78"/>
              </a:rPr>
              <a:t>          </a:t>
            </a:r>
            <a:r>
              <a:rPr lang="en-US" sz="2400" b="1" dirty="0" smtClean="0">
                <a:latin typeface="Arabic Typesetting" pitchFamily="66" charset="-78"/>
                <a:cs typeface="Arabic Typesetting" pitchFamily="66" charset="-78"/>
              </a:rPr>
              <a:t>C</a:t>
            </a:r>
            <a:r>
              <a:rPr lang="ar-DZ" sz="2400" b="1" dirty="0" smtClean="0">
                <a:latin typeface="Arabic Typesetting" pitchFamily="66" charset="-78"/>
                <a:cs typeface="Arabic Typesetting" pitchFamily="66" charset="-78"/>
              </a:rPr>
              <a:t>: الثابت</a:t>
            </a:r>
          </a:p>
          <a:p>
            <a:pPr algn="r" rtl="1"/>
            <a:r>
              <a:rPr lang="en-US" sz="2400" b="1" dirty="0" smtClean="0">
                <a:latin typeface="Arabic Typesetting" pitchFamily="66" charset="-78"/>
                <a:cs typeface="Arabic Typesetting" pitchFamily="66" charset="-78"/>
              </a:rPr>
              <a:t>@Trend </a:t>
            </a:r>
            <a:r>
              <a:rPr lang="ar-DZ" sz="2400" b="1" dirty="0">
                <a:latin typeface="Arabic Typesetting" pitchFamily="66" charset="-78"/>
                <a:cs typeface="Arabic Typesetting" pitchFamily="66" charset="-78"/>
              </a:rPr>
              <a:t>: </a:t>
            </a:r>
            <a:r>
              <a:rPr lang="ar-DZ" sz="2400" b="1" dirty="0" smtClean="0">
                <a:latin typeface="Arabic Typesetting" pitchFamily="66" charset="-78"/>
                <a:cs typeface="Arabic Typesetting" pitchFamily="66" charset="-78"/>
              </a:rPr>
              <a:t>المتغير المستقل (الزمن)</a:t>
            </a:r>
            <a:endParaRPr lang="ar-DZ" sz="2400" b="1" dirty="0">
              <a:latin typeface="Arabic Typesetting" pitchFamily="66" charset="-78"/>
              <a:cs typeface="Arabic Typesetting" pitchFamily="66" charset="-78"/>
            </a:endParaRPr>
          </a:p>
        </p:txBody>
      </p:sp>
      <p:cxnSp>
        <p:nvCxnSpPr>
          <p:cNvPr id="4" name="Connecteur droit avec flèche 3"/>
          <p:cNvCxnSpPr>
            <a:stCxn id="5" idx="1"/>
          </p:cNvCxnSpPr>
          <p:nvPr/>
        </p:nvCxnSpPr>
        <p:spPr>
          <a:xfrm flipH="1">
            <a:off x="1219200" y="1239054"/>
            <a:ext cx="1600200" cy="208746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1371600" y="6101448"/>
                <a:ext cx="6324600" cy="375552"/>
              </a:xfrm>
              <a:prstGeom prst="rect">
                <a:avLst/>
              </a:prstGeom>
              <a:ln w="19050">
                <a:solidFill>
                  <a:srgbClr val="C00000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fr-FR" b="1" dirty="0" smtClean="0">
                    <a:latin typeface="Times New Roman" pitchFamily="18" charset="0"/>
                    <a:cs typeface="Times New Roman" pitchFamily="18" charset="0"/>
                  </a:rPr>
                  <a:t>Y = -2,88*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b="1" i="1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  <a:cs typeface="Times New Roman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  <a:cs typeface="Times New Roman" pitchFamily="18" charset="0"/>
                          </a:rPr>
                          <m:t>𝟏𝟎</m:t>
                        </m:r>
                      </m:sup>
                    </m:sSup>
                  </m:oMath>
                </a14:m>
                <a:r>
                  <a:rPr lang="fr-FR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b="1" dirty="0">
                    <a:latin typeface="Times New Roman" pitchFamily="18" charset="0"/>
                    <a:cs typeface="Times New Roman" pitchFamily="18" charset="0"/>
                  </a:rPr>
                  <a:t>+ </a:t>
                </a:r>
                <a:r>
                  <a:rPr lang="fr-FR" b="1" dirty="0" smtClean="0">
                    <a:latin typeface="Times New Roman" pitchFamily="18" charset="0"/>
                    <a:cs typeface="Times New Roman" pitchFamily="18" charset="0"/>
                  </a:rPr>
                  <a:t>3,25*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b="1" i="1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/>
                            <a:cs typeface="Times New Roman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b="1" i="1">
                            <a:latin typeface="Cambria Math"/>
                            <a:cs typeface="Times New Roman" pitchFamily="18" charset="0"/>
                          </a:rPr>
                          <m:t>𝟏𝟎</m:t>
                        </m:r>
                      </m:sup>
                    </m:sSup>
                  </m:oMath>
                </a14:m>
                <a:r>
                  <a:rPr lang="fr-FR" b="1" dirty="0" smtClean="0">
                    <a:latin typeface="Times New Roman" pitchFamily="18" charset="0"/>
                    <a:cs typeface="Times New Roman" pitchFamily="18" charset="0"/>
                  </a:rPr>
                  <a:t>*@</a:t>
                </a:r>
                <a:r>
                  <a:rPr lang="fr-FR" b="1" dirty="0">
                    <a:latin typeface="Times New Roman" pitchFamily="18" charset="0"/>
                    <a:cs typeface="Times New Roman" pitchFamily="18" charset="0"/>
                  </a:rPr>
                  <a:t>TREND</a:t>
                </a:r>
                <a:endParaRPr lang="fr-FR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6101448"/>
                <a:ext cx="6324600" cy="375552"/>
              </a:xfrm>
              <a:prstGeom prst="rect">
                <a:avLst/>
              </a:prstGeom>
              <a:blipFill rotWithShape="1">
                <a:blip r:embed="rId4"/>
                <a:stretch>
                  <a:fillRect l="-672" t="-4615" b="-20000"/>
                </a:stretch>
              </a:blipFill>
              <a:ln w="1905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Connecteur droit avec flèche 10"/>
          <p:cNvCxnSpPr/>
          <p:nvPr/>
        </p:nvCxnSpPr>
        <p:spPr>
          <a:xfrm flipH="1">
            <a:off x="2819400" y="4038600"/>
            <a:ext cx="2133600" cy="2062848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 flipH="1">
            <a:off x="3657600" y="4191000"/>
            <a:ext cx="1371600" cy="1910448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5974362" y="6052860"/>
            <a:ext cx="16353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DZ" sz="2800" b="1" dirty="0" smtClean="0">
                <a:latin typeface="Arabic Typesetting" pitchFamily="66" charset="-78"/>
                <a:cs typeface="Arabic Typesetting" pitchFamily="66" charset="-78"/>
              </a:rPr>
              <a:t>معادلة الاتجاه العام:</a:t>
            </a:r>
            <a:endParaRPr lang="fr-FR" sz="2800" b="1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27" name="Ellipse 26"/>
          <p:cNvSpPr/>
          <p:nvPr/>
        </p:nvSpPr>
        <p:spPr>
          <a:xfrm>
            <a:off x="6324600" y="3857625"/>
            <a:ext cx="817692" cy="523875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0" name="Connecteur droit avec flèche 29"/>
          <p:cNvCxnSpPr>
            <a:endCxn id="27" idx="0"/>
          </p:cNvCxnSpPr>
          <p:nvPr/>
        </p:nvCxnSpPr>
        <p:spPr>
          <a:xfrm flipH="1">
            <a:off x="6733446" y="3429000"/>
            <a:ext cx="876300" cy="428625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ZoneTexte 31"/>
          <p:cNvSpPr txBox="1"/>
          <p:nvPr/>
        </p:nvSpPr>
        <p:spPr>
          <a:xfrm>
            <a:off x="5029200" y="2967335"/>
            <a:ext cx="4086375" cy="461665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ar-DZ" sz="2400" b="1" dirty="0" err="1" smtClean="0">
                <a:latin typeface="Arabic Typesetting" pitchFamily="66" charset="-78"/>
                <a:cs typeface="Arabic Typesetting" pitchFamily="66" charset="-78"/>
              </a:rPr>
              <a:t>ستيودنت</a:t>
            </a:r>
            <a:r>
              <a:rPr lang="ar-DZ" sz="2400" b="1" dirty="0" smtClean="0">
                <a:latin typeface="Arabic Typesetting" pitchFamily="66" charset="-78"/>
                <a:cs typeface="Arabic Typesetting" pitchFamily="66" charset="-78"/>
              </a:rPr>
              <a:t> المحسوبة للمعلمتين الثابت والميل (معامل الانحدار)</a:t>
            </a:r>
            <a:endParaRPr lang="fr-FR" sz="2400" b="1" dirty="0">
              <a:latin typeface="Arabic Typesetting" pitchFamily="66" charset="-78"/>
              <a:cs typeface="Arabic Typesetting" pitchFamily="66" charset="-7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7" name="ZoneTexte 36"/>
              <p:cNvSpPr txBox="1"/>
              <p:nvPr/>
            </p:nvSpPr>
            <p:spPr>
              <a:xfrm>
                <a:off x="189791" y="3048000"/>
                <a:ext cx="3163009" cy="800219"/>
              </a:xfrm>
              <a:prstGeom prst="rect">
                <a:avLst/>
              </a:prstGeom>
              <a:noFill/>
              <a:ln w="19050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latin typeface="Times New Roman" pitchFamily="18" charset="0"/>
                    <a:cs typeface="Times New Roman" pitchFamily="18" charset="0"/>
                  </a:rPr>
                  <a:t>prob</a:t>
                </a:r>
                <a:r>
                  <a:rPr lang="en-US" sz="1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400" b="1" dirty="0" smtClean="0">
                    <a:latin typeface="Times New Roman" pitchFamily="18" charset="0"/>
                    <a:cs typeface="Times New Roman" pitchFamily="18" charset="0"/>
                  </a:rPr>
                  <a:t>(C) = 0.0002 &lt; </a:t>
                </a:r>
                <a:r>
                  <a:rPr lang="el-GR" sz="1400" b="1" dirty="0" smtClean="0">
                    <a:latin typeface="Times New Roman" pitchFamily="18" charset="0"/>
                    <a:cs typeface="Times New Roman" pitchFamily="18" charset="0"/>
                  </a:rPr>
                  <a:t>α</a:t>
                </a:r>
                <a:r>
                  <a:rPr lang="en-US" sz="1400" b="1" dirty="0" smtClean="0">
                    <a:latin typeface="Times New Roman" pitchFamily="18" charset="0"/>
                    <a:cs typeface="Times New Roman" pitchFamily="18" charset="0"/>
                  </a:rPr>
                  <a:t>=0.05</a:t>
                </a:r>
                <a:endParaRPr lang="ar-DZ" sz="1400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b="1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1400" b="1" i="1" smtClean="0">
                            <a:latin typeface="Cambria Math"/>
                            <a:cs typeface="Times New Roman" pitchFamily="18" charset="0"/>
                          </a:rPr>
                          <m:t>𝒕</m:t>
                        </m:r>
                      </m:e>
                      <m:sub>
                        <m:r>
                          <a:rPr lang="en-US" sz="1400" b="1" i="1" smtClean="0">
                            <a:latin typeface="Cambria Math"/>
                            <a:cs typeface="Times New Roman" pitchFamily="18" charset="0"/>
                          </a:rPr>
                          <m:t>𝒄𝒂𝒍</m:t>
                        </m:r>
                      </m:sub>
                    </m:sSub>
                    <m:r>
                      <a:rPr lang="en-US" sz="1400" b="1" i="1" smtClean="0"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sz="1400" b="1" i="1" smtClean="0">
                        <a:latin typeface="Cambria Math"/>
                        <a:cs typeface="Times New Roman" pitchFamily="18" charset="0"/>
                      </a:rPr>
                      <m:t>𝑪</m:t>
                    </m:r>
                    <m:r>
                      <a:rPr lang="en-US" sz="1400" b="1" i="1" smtClean="0">
                        <a:latin typeface="Cambria Math"/>
                        <a:cs typeface="Times New Roman" pitchFamily="18" charset="0"/>
                      </a:rPr>
                      <m:t>)=/−</m:t>
                    </m:r>
                    <m:r>
                      <a:rPr lang="en-US" sz="1400" b="1" i="1" smtClean="0">
                        <a:latin typeface="Cambria Math"/>
                        <a:cs typeface="Times New Roman" pitchFamily="18" charset="0"/>
                      </a:rPr>
                      <m:t>𝟒</m:t>
                    </m:r>
                    <m:r>
                      <a:rPr lang="en-US" sz="1400" b="1" i="1" smtClean="0">
                        <a:latin typeface="Cambria Math"/>
                        <a:cs typeface="Times New Roman" pitchFamily="18" charset="0"/>
                      </a:rPr>
                      <m:t>.</m:t>
                    </m:r>
                    <m:r>
                      <a:rPr lang="en-US" sz="1400" b="1" i="1" smtClean="0">
                        <a:latin typeface="Cambria Math"/>
                        <a:cs typeface="Times New Roman" pitchFamily="18" charset="0"/>
                      </a:rPr>
                      <m:t>𝟎𝟐𝟖𝟓𝟒𝟖</m:t>
                    </m:r>
                    <m:r>
                      <a:rPr lang="en-US" sz="1400" b="1" i="1" smtClean="0">
                        <a:latin typeface="Cambria Math"/>
                        <a:cs typeface="Times New Roman" pitchFamily="18" charset="0"/>
                      </a:rPr>
                      <m:t>/&gt;</m:t>
                    </m:r>
                  </m:oMath>
                </a14:m>
                <a:r>
                  <a:rPr lang="en-US" sz="1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1" i="1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1400" b="1" i="1">
                            <a:latin typeface="Cambria Math"/>
                            <a:cs typeface="Times New Roman" pitchFamily="18" charset="0"/>
                          </a:rPr>
                          <m:t>𝒕</m:t>
                        </m:r>
                      </m:e>
                      <m:sub>
                        <m:r>
                          <a:rPr lang="en-US" sz="1400" b="1" i="1" smtClean="0">
                            <a:latin typeface="Cambria Math"/>
                            <a:cs typeface="Times New Roman" pitchFamily="18" charset="0"/>
                          </a:rPr>
                          <m:t>𝒕𝒂𝒃</m:t>
                        </m:r>
                      </m:sub>
                    </m:sSub>
                    <m:r>
                      <a:rPr lang="en-US" sz="1400" b="1" i="1">
                        <a:latin typeface="Cambria Math"/>
                        <a:cs typeface="Times New Roman" pitchFamily="18" charset="0"/>
                      </a:rPr>
                      <m:t>=</m:t>
                    </m:r>
                  </m:oMath>
                </a14:m>
                <a:r>
                  <a:rPr lang="en-US" sz="1400" b="1" dirty="0" smtClean="0">
                    <a:latin typeface="Times New Roman" pitchFamily="18" charset="0"/>
                    <a:cs typeface="Times New Roman" pitchFamily="18" charset="0"/>
                  </a:rPr>
                  <a:t>1.671</a:t>
                </a:r>
              </a:p>
              <a:p>
                <a:pPr algn="r" rtl="1"/>
                <a:r>
                  <a:rPr lang="ar-DZ" b="1" dirty="0" smtClean="0">
                    <a:latin typeface="Times New Roman" pitchFamily="18" charset="0"/>
                    <a:cs typeface="Times New Roman" pitchFamily="18" charset="0"/>
                  </a:rPr>
                  <a:t>فإن الثابت معنوي</a:t>
                </a:r>
                <a:endParaRPr lang="fr-FR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37" name="ZoneTexte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791" y="3048000"/>
                <a:ext cx="3163009" cy="800219"/>
              </a:xfrm>
              <a:prstGeom prst="rect">
                <a:avLst/>
              </a:prstGeom>
              <a:blipFill rotWithShape="1">
                <a:blip r:embed="rId5"/>
                <a:stretch>
                  <a:fillRect l="-192" r="-1341" b="-9701"/>
                </a:stretch>
              </a:blipFill>
              <a:ln w="1905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ZoneTexte 37"/>
              <p:cNvSpPr txBox="1"/>
              <p:nvPr/>
            </p:nvSpPr>
            <p:spPr>
              <a:xfrm>
                <a:off x="37391" y="3924181"/>
                <a:ext cx="3467809" cy="800219"/>
              </a:xfrm>
              <a:prstGeom prst="rect">
                <a:avLst/>
              </a:prstGeom>
              <a:noFill/>
              <a:ln w="19050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latin typeface="Times New Roman" pitchFamily="18" charset="0"/>
                    <a:cs typeface="Times New Roman" pitchFamily="18" charset="0"/>
                  </a:rPr>
                  <a:t>prob</a:t>
                </a:r>
                <a:r>
                  <a:rPr lang="en-US" sz="1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400" b="1" dirty="0" smtClean="0">
                    <a:latin typeface="Times New Roman" pitchFamily="18" charset="0"/>
                    <a:cs typeface="Times New Roman" pitchFamily="18" charset="0"/>
                  </a:rPr>
                  <a:t>(@Trend) = 0.0000 &lt; </a:t>
                </a:r>
                <a:r>
                  <a:rPr lang="el-GR" sz="1400" b="1" dirty="0" smtClean="0">
                    <a:latin typeface="Times New Roman" pitchFamily="18" charset="0"/>
                    <a:cs typeface="Times New Roman" pitchFamily="18" charset="0"/>
                  </a:rPr>
                  <a:t>α</a:t>
                </a:r>
                <a:r>
                  <a:rPr lang="en-US" sz="1400" b="1" dirty="0" smtClean="0">
                    <a:latin typeface="Times New Roman" pitchFamily="18" charset="0"/>
                    <a:cs typeface="Times New Roman" pitchFamily="18" charset="0"/>
                  </a:rPr>
                  <a:t>=0.05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b="1" i="1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1400" b="1" i="1">
                            <a:latin typeface="Cambria Math"/>
                            <a:cs typeface="Times New Roman" pitchFamily="18" charset="0"/>
                          </a:rPr>
                          <m:t>𝒕</m:t>
                        </m:r>
                      </m:e>
                      <m:sub>
                        <m:r>
                          <a:rPr lang="en-US" sz="1400" b="1" i="1">
                            <a:latin typeface="Cambria Math"/>
                            <a:cs typeface="Times New Roman" pitchFamily="18" charset="0"/>
                          </a:rPr>
                          <m:t>𝒄𝒂𝒍</m:t>
                        </m:r>
                      </m:sub>
                    </m:sSub>
                    <m:d>
                      <m:dPr>
                        <m:ctrlPr>
                          <a:rPr lang="en-US" sz="1400" b="1" i="1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1400" b="1" i="1">
                            <a:latin typeface="Cambria Math"/>
                            <a:cs typeface="Times New Roman" pitchFamily="18" charset="0"/>
                          </a:rPr>
                          <m:t>@</m:t>
                        </m:r>
                        <m:r>
                          <a:rPr lang="en-US" sz="1400" b="1" i="1" smtClean="0">
                            <a:latin typeface="Cambria Math"/>
                            <a:cs typeface="Times New Roman" pitchFamily="18" charset="0"/>
                          </a:rPr>
                          <m:t>𝑻𝒓𝒆𝒏𝒅</m:t>
                        </m:r>
                      </m:e>
                    </m:d>
                    <m:r>
                      <a:rPr lang="en-US" sz="1400" b="1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US" sz="1400" b="1" i="1" smtClean="0">
                        <a:latin typeface="Cambria Math"/>
                        <a:cs typeface="Times New Roman" pitchFamily="18" charset="0"/>
                      </a:rPr>
                      <m:t>𝟏𝟔</m:t>
                    </m:r>
                    <m:r>
                      <a:rPr lang="en-US" sz="1400" b="1" i="1" smtClean="0">
                        <a:latin typeface="Cambria Math"/>
                        <a:cs typeface="Times New Roman" pitchFamily="18" charset="0"/>
                      </a:rPr>
                      <m:t>.</m:t>
                    </m:r>
                    <m:r>
                      <a:rPr lang="en-US" sz="1400" b="1" i="1" smtClean="0">
                        <a:latin typeface="Cambria Math"/>
                        <a:cs typeface="Times New Roman" pitchFamily="18" charset="0"/>
                      </a:rPr>
                      <m:t>𝟑𝟏𝟏𝟔𝟗</m:t>
                    </m:r>
                    <m:r>
                      <a:rPr lang="en-US" sz="1400" b="1" i="1">
                        <a:latin typeface="Cambria Math"/>
                        <a:cs typeface="Times New Roman" pitchFamily="18" charset="0"/>
                      </a:rPr>
                      <m:t>&gt;</m:t>
                    </m:r>
                  </m:oMath>
                </a14:m>
                <a:r>
                  <a:rPr lang="en-US" sz="1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1" i="1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1400" b="1" i="1">
                            <a:latin typeface="Cambria Math"/>
                            <a:cs typeface="Times New Roman" pitchFamily="18" charset="0"/>
                          </a:rPr>
                          <m:t>𝒕</m:t>
                        </m:r>
                      </m:e>
                      <m:sub>
                        <m:r>
                          <a:rPr lang="en-US" sz="1400" b="1" i="1">
                            <a:latin typeface="Cambria Math"/>
                            <a:cs typeface="Times New Roman" pitchFamily="18" charset="0"/>
                          </a:rPr>
                          <m:t>𝒕𝒂𝒃</m:t>
                        </m:r>
                      </m:sub>
                    </m:sSub>
                    <m:r>
                      <a:rPr lang="en-US" sz="1400" b="1" i="1">
                        <a:latin typeface="Cambria Math"/>
                        <a:cs typeface="Times New Roman" pitchFamily="18" charset="0"/>
                      </a:rPr>
                      <m:t>=</m:t>
                    </m:r>
                  </m:oMath>
                </a14:m>
                <a:r>
                  <a:rPr lang="en-US" sz="1400" b="1" dirty="0" smtClean="0">
                    <a:latin typeface="Times New Roman" pitchFamily="18" charset="0"/>
                    <a:cs typeface="Times New Roman" pitchFamily="18" charset="0"/>
                  </a:rPr>
                  <a:t>1.671</a:t>
                </a:r>
              </a:p>
              <a:p>
                <a:pPr algn="r" rtl="1"/>
                <a:r>
                  <a:rPr lang="ar-DZ" b="1" dirty="0" smtClean="0">
                    <a:latin typeface="Times New Roman" pitchFamily="18" charset="0"/>
                    <a:cs typeface="Times New Roman" pitchFamily="18" charset="0"/>
                  </a:rPr>
                  <a:t>فإن معامل الانحدار معنوي</a:t>
                </a:r>
                <a:endParaRPr lang="fr-FR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38" name="ZoneTexte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91" y="3924181"/>
                <a:ext cx="3467809" cy="800219"/>
              </a:xfrm>
              <a:prstGeom prst="rect">
                <a:avLst/>
              </a:prstGeom>
              <a:blipFill rotWithShape="1">
                <a:blip r:embed="rId6"/>
                <a:stretch>
                  <a:fillRect l="-175" r="-1224" b="-9701"/>
                </a:stretch>
              </a:blipFill>
              <a:ln w="1905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ZoneTexte 38"/>
              <p:cNvSpPr txBox="1"/>
              <p:nvPr/>
            </p:nvSpPr>
            <p:spPr>
              <a:xfrm>
                <a:off x="37391" y="4838581"/>
                <a:ext cx="3467809" cy="1077218"/>
              </a:xfrm>
              <a:prstGeom prst="rect">
                <a:avLst/>
              </a:prstGeom>
              <a:noFill/>
              <a:ln w="19050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latin typeface="Times New Roman" pitchFamily="18" charset="0"/>
                    <a:cs typeface="Times New Roman" pitchFamily="18" charset="0"/>
                  </a:rPr>
                  <a:t>prob</a:t>
                </a:r>
                <a:r>
                  <a:rPr lang="en-US" sz="1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400" b="1" dirty="0" smtClean="0">
                    <a:latin typeface="Times New Roman" pitchFamily="18" charset="0"/>
                    <a:cs typeface="Times New Roman" pitchFamily="18" charset="0"/>
                  </a:rPr>
                  <a:t>(F-statistic) = 0.0000 &lt; </a:t>
                </a:r>
                <a:r>
                  <a:rPr lang="el-GR" sz="1400" b="1" dirty="0" smtClean="0">
                    <a:latin typeface="Times New Roman" pitchFamily="18" charset="0"/>
                    <a:cs typeface="Times New Roman" pitchFamily="18" charset="0"/>
                  </a:rPr>
                  <a:t>α</a:t>
                </a:r>
                <a:r>
                  <a:rPr lang="en-US" sz="1400" b="1" dirty="0" smtClean="0">
                    <a:latin typeface="Times New Roman" pitchFamily="18" charset="0"/>
                    <a:cs typeface="Times New Roman" pitchFamily="18" charset="0"/>
                  </a:rPr>
                  <a:t>=0.05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b="1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1400" b="1" i="1" smtClean="0">
                            <a:latin typeface="Cambria Math"/>
                            <a:cs typeface="Times New Roman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1400" b="1" i="1">
                            <a:latin typeface="Cambria Math"/>
                            <a:cs typeface="Times New Roman" pitchFamily="18" charset="0"/>
                          </a:rPr>
                          <m:t>𝒄𝒂𝒍</m:t>
                        </m:r>
                      </m:sub>
                    </m:sSub>
                    <m:r>
                      <a:rPr lang="en-US" sz="1400" b="1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US" sz="1400" b="1" i="1" smtClean="0">
                        <a:latin typeface="Cambria Math"/>
                        <a:cs typeface="Times New Roman" pitchFamily="18" charset="0"/>
                      </a:rPr>
                      <m:t>𝟐𝟔𝟔</m:t>
                    </m:r>
                    <m:r>
                      <a:rPr lang="en-US" sz="1400" b="1" i="1" smtClean="0">
                        <a:latin typeface="Cambria Math"/>
                        <a:cs typeface="Times New Roman" pitchFamily="18" charset="0"/>
                      </a:rPr>
                      <m:t>.</m:t>
                    </m:r>
                    <m:r>
                      <a:rPr lang="en-US" sz="1400" b="1" i="1" smtClean="0">
                        <a:latin typeface="Cambria Math"/>
                        <a:cs typeface="Times New Roman" pitchFamily="18" charset="0"/>
                      </a:rPr>
                      <m:t>𝟎𝟕𝟏𝟏</m:t>
                    </m:r>
                    <m:r>
                      <a:rPr lang="en-US" sz="1400" b="1" i="1">
                        <a:latin typeface="Cambria Math"/>
                        <a:cs typeface="Times New Roman" pitchFamily="18" charset="0"/>
                      </a:rPr>
                      <m:t>&gt;</m:t>
                    </m:r>
                  </m:oMath>
                </a14:m>
                <a:r>
                  <a:rPr lang="en-US" sz="1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1" i="1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1400" b="1" i="1" smtClean="0">
                            <a:latin typeface="Cambria Math"/>
                            <a:cs typeface="Times New Roman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1400" b="1" i="1">
                            <a:latin typeface="Cambria Math"/>
                            <a:cs typeface="Times New Roman" pitchFamily="18" charset="0"/>
                          </a:rPr>
                          <m:t>𝒕𝒂𝒃</m:t>
                        </m:r>
                      </m:sub>
                    </m:sSub>
                    <m:r>
                      <a:rPr lang="en-US" sz="1400" b="1" i="1">
                        <a:latin typeface="Cambria Math"/>
                        <a:cs typeface="Times New Roman" pitchFamily="18" charset="0"/>
                      </a:rPr>
                      <m:t>=</m:t>
                    </m:r>
                  </m:oMath>
                </a14:m>
                <a:r>
                  <a:rPr lang="en-US" sz="1400" b="1" dirty="0" smtClean="0">
                    <a:latin typeface="Times New Roman" pitchFamily="18" charset="0"/>
                    <a:cs typeface="Times New Roman" pitchFamily="18" charset="0"/>
                  </a:rPr>
                  <a:t>3.15</a:t>
                </a:r>
              </a:p>
              <a:p>
                <a:pPr algn="just" rtl="1"/>
                <a:r>
                  <a:rPr lang="ar-DZ" b="1" dirty="0" smtClean="0">
                    <a:latin typeface="Times New Roman" pitchFamily="18" charset="0"/>
                    <a:cs typeface="Times New Roman" pitchFamily="18" charset="0"/>
                  </a:rPr>
                  <a:t>فإن المعلمات معنوية إجمالا ( النموذج معنوي)</a:t>
                </a:r>
                <a:endParaRPr lang="fr-FR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39" name="ZoneTexte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91" y="4838581"/>
                <a:ext cx="3467809" cy="1077218"/>
              </a:xfrm>
              <a:prstGeom prst="rect">
                <a:avLst/>
              </a:prstGeom>
              <a:blipFill rotWithShape="1">
                <a:blip r:embed="rId7"/>
                <a:stretch>
                  <a:fillRect l="-2797" r="-1224" b="-7263"/>
                </a:stretch>
              </a:blipFill>
              <a:ln w="1905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402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ZoneTexte 1"/>
              <p:cNvSpPr txBox="1"/>
              <p:nvPr/>
            </p:nvSpPr>
            <p:spPr>
              <a:xfrm>
                <a:off x="533400" y="528221"/>
                <a:ext cx="8116009" cy="5262979"/>
              </a:xfrm>
              <a:prstGeom prst="rect">
                <a:avLst/>
              </a:prstGeom>
              <a:noFill/>
              <a:ln w="19050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ar-DZ" sz="2800" b="1" dirty="0" smtClean="0">
                    <a:latin typeface="Arabic Typesetting" pitchFamily="66" charset="-78"/>
                    <a:cs typeface="Arabic Typesetting" pitchFamily="66" charset="-78"/>
                  </a:rPr>
                  <a:t>لدراسة معنوية المعلمات يكفي الاعتماد على واحدة مما يلي:</a:t>
                </a:r>
              </a:p>
              <a:p>
                <a:pPr marL="457200" indent="-457200" algn="r" rtl="1">
                  <a:buFont typeface="Arial" pitchFamily="34" charset="0"/>
                  <a:buChar char="•"/>
                </a:pPr>
                <a:r>
                  <a:rPr lang="ar-DZ" sz="2800" b="1" dirty="0" err="1" smtClean="0">
                    <a:latin typeface="Arabic Typesetting" pitchFamily="66" charset="-78"/>
                    <a:cs typeface="Arabic Typesetting" pitchFamily="66" charset="-78"/>
                  </a:rPr>
                  <a:t>ستيودنت</a:t>
                </a:r>
                <a:r>
                  <a:rPr lang="ar-DZ" sz="2800" b="1" dirty="0" smtClean="0">
                    <a:latin typeface="Arabic Typesetting" pitchFamily="66" charset="-78"/>
                    <a:cs typeface="Arabic Typesetting" pitchFamily="66" charset="-78"/>
                  </a:rPr>
                  <a:t> أو فيشر المحسوبة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DZ" sz="2000" b="1" i="1" smtClean="0">
                            <a:latin typeface="Cambria Math"/>
                            <a:cs typeface="Arabic Typesetting" pitchFamily="66" charset="-78"/>
                          </a:rPr>
                        </m:ctrlPr>
                      </m:sSubPr>
                      <m:e>
                        <m:r>
                          <a:rPr lang="ar-DZ" sz="2000" b="1" i="1" smtClean="0">
                            <a:latin typeface="Cambria Math"/>
                            <a:cs typeface="Arabic Typesetting" pitchFamily="66" charset="-78"/>
                          </a:rPr>
                          <m:t> </m:t>
                        </m:r>
                        <m:r>
                          <a:rPr lang="en-US" sz="2000" b="1" i="1" smtClean="0">
                            <a:latin typeface="Cambria Math"/>
                            <a:cs typeface="Arabic Typesetting" pitchFamily="66" charset="-78"/>
                          </a:rPr>
                          <m:t>𝑭</m:t>
                        </m:r>
                      </m:e>
                      <m:sub>
                        <m:r>
                          <a:rPr lang="en-US" sz="2000" b="1" i="1" smtClean="0">
                            <a:latin typeface="Cambria Math"/>
                            <a:cs typeface="Arabic Typesetting" pitchFamily="66" charset="-78"/>
                          </a:rPr>
                          <m:t>𝒄𝒂𝒍</m:t>
                        </m:r>
                      </m:sub>
                    </m:sSub>
                  </m:oMath>
                </a14:m>
                <a:r>
                  <a:rPr lang="en-US" sz="2000" b="1" dirty="0" smtClean="0">
                    <a:latin typeface="Arabic Typesetting" pitchFamily="66" charset="-78"/>
                    <a:cs typeface="Arabic Typesetting" pitchFamily="66" charset="-78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DZ" sz="2000" b="1" i="1">
                            <a:latin typeface="Cambria Math"/>
                            <a:cs typeface="Arabic Typesetting" pitchFamily="66" charset="-78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/>
                            <a:cs typeface="Arabic Typesetting" pitchFamily="66" charset="-78"/>
                          </a:rPr>
                          <m:t>𝒕</m:t>
                        </m:r>
                      </m:e>
                      <m:sub>
                        <m:r>
                          <a:rPr lang="en-US" sz="2000" b="1" i="1">
                            <a:latin typeface="Cambria Math"/>
                            <a:cs typeface="Arabic Typesetting" pitchFamily="66" charset="-78"/>
                          </a:rPr>
                          <m:t>𝒄𝒂𝒍</m:t>
                        </m:r>
                      </m:sub>
                    </m:sSub>
                    <m:r>
                      <a:rPr lang="en-US" sz="2000" b="1" i="1">
                        <a:latin typeface="Cambria Math"/>
                        <a:cs typeface="Arabic Typesetting" pitchFamily="66" charset="-78"/>
                      </a:rPr>
                      <m:t> </m:t>
                    </m:r>
                  </m:oMath>
                </a14:m>
                <a:r>
                  <a:rPr lang="ar-DZ" sz="2800" b="1" dirty="0" smtClean="0">
                    <a:latin typeface="Arabic Typesetting" pitchFamily="66" charset="-78"/>
                    <a:cs typeface="Arabic Typesetting" pitchFamily="66" charset="-78"/>
                  </a:rPr>
                  <a:t>ومقارنتها </a:t>
                </a:r>
                <a:r>
                  <a:rPr lang="ar-DZ" sz="2800" b="1" dirty="0" err="1" smtClean="0">
                    <a:latin typeface="Arabic Typesetting" pitchFamily="66" charset="-78"/>
                    <a:cs typeface="Arabic Typesetting" pitchFamily="66" charset="-78"/>
                  </a:rPr>
                  <a:t>بستيودنت</a:t>
                </a:r>
                <a:r>
                  <a:rPr lang="ar-DZ" sz="2800" b="1" dirty="0" smtClean="0">
                    <a:latin typeface="Arabic Typesetting" pitchFamily="66" charset="-78"/>
                    <a:cs typeface="Arabic Typesetting" pitchFamily="66" charset="-78"/>
                  </a:rPr>
                  <a:t> أو فيشر المجدولة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DZ" sz="2000" b="1" i="1">
                            <a:latin typeface="Cambria Math"/>
                            <a:cs typeface="Arabic Typesetting" pitchFamily="66" charset="-78"/>
                          </a:rPr>
                        </m:ctrlPr>
                      </m:sSubPr>
                      <m:e>
                        <m:r>
                          <a:rPr lang="ar-DZ" sz="2000" b="1" i="1" smtClean="0">
                            <a:latin typeface="Cambria Math"/>
                            <a:cs typeface="Arabic Typesetting" pitchFamily="66" charset="-78"/>
                          </a:rPr>
                          <m:t> :</m:t>
                        </m:r>
                        <m:r>
                          <a:rPr lang="en-US" sz="2000" b="1" i="1" smtClean="0">
                            <a:latin typeface="Cambria Math"/>
                            <a:cs typeface="Arabic Typesetting" pitchFamily="66" charset="-78"/>
                          </a:rPr>
                          <m:t>𝑭</m:t>
                        </m:r>
                      </m:e>
                      <m:sub>
                        <m:r>
                          <a:rPr lang="en-US" sz="2000" b="1" i="1" smtClean="0">
                            <a:latin typeface="Cambria Math"/>
                            <a:cs typeface="Arabic Typesetting" pitchFamily="66" charset="-78"/>
                          </a:rPr>
                          <m:t>𝒕𝒂𝒃</m:t>
                        </m:r>
                      </m:sub>
                    </m:sSub>
                    <m:r>
                      <a:rPr lang="en-US" sz="2000" b="1" i="1" smtClean="0">
                        <a:latin typeface="Cambria Math"/>
                        <a:cs typeface="Arabic Typesetting" pitchFamily="66" charset="-78"/>
                      </a:rPr>
                      <m:t> </m:t>
                    </m:r>
                    <m:sSub>
                      <m:sSubPr>
                        <m:ctrlPr>
                          <a:rPr lang="ar-DZ" sz="2000" b="1" i="1">
                            <a:latin typeface="Cambria Math"/>
                            <a:cs typeface="Arabic Typesetting" pitchFamily="66" charset="-78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/>
                            <a:cs typeface="Arabic Typesetting" pitchFamily="66" charset="-78"/>
                          </a:rPr>
                          <m:t>𝒕</m:t>
                        </m:r>
                      </m:e>
                      <m:sub>
                        <m:r>
                          <a:rPr lang="en-US" sz="2000" b="1" i="1" smtClean="0">
                            <a:latin typeface="Cambria Math"/>
                            <a:cs typeface="Arabic Typesetting" pitchFamily="66" charset="-78"/>
                          </a:rPr>
                          <m:t>𝒕𝒂𝒃</m:t>
                        </m:r>
                        <m:r>
                          <a:rPr lang="ar-DZ" sz="2000" b="1" i="1" smtClean="0">
                            <a:latin typeface="Cambria Math"/>
                            <a:cs typeface="Arabic Typesetting" pitchFamily="66" charset="-78"/>
                          </a:rPr>
                          <m:t> </m:t>
                        </m:r>
                      </m:sub>
                    </m:sSub>
                  </m:oMath>
                </a14:m>
                <a:endParaRPr lang="ar-DZ" sz="2000" b="1" dirty="0" smtClean="0">
                  <a:latin typeface="Arabic Typesetting" pitchFamily="66" charset="-78"/>
                  <a:cs typeface="Arabic Typesetting" pitchFamily="66" charset="-78"/>
                </a:endParaRPr>
              </a:p>
              <a:p>
                <a:pPr algn="r" rtl="1"/>
                <a:r>
                  <a:rPr lang="ar-DZ" sz="2800" b="1" dirty="0">
                    <a:latin typeface="Arabic Typesetting" pitchFamily="66" charset="-78"/>
                    <a:cs typeface="Arabic Typesetting" pitchFamily="66" charset="-78"/>
                  </a:rPr>
                  <a:t>إذا كان:</a:t>
                </a:r>
                <a:r>
                  <a:rPr lang="ar-DZ" sz="2800" b="1" dirty="0" smtClean="0">
                    <a:latin typeface="Arabic Typesetting" pitchFamily="66" charset="-78"/>
                    <a:cs typeface="Arabic Typesetting" pitchFamily="66" charset="-78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DZ" sz="1600" b="1" i="1">
                            <a:latin typeface="Cambria Math"/>
                            <a:cs typeface="Arabic Typesetting" pitchFamily="66" charset="-78"/>
                          </a:rPr>
                        </m:ctrlPr>
                      </m:sSubPr>
                      <m:e>
                        <m:r>
                          <a:rPr lang="en-US" sz="1600" b="1" i="1">
                            <a:latin typeface="Cambria Math"/>
                            <a:cs typeface="Arabic Typesetting" pitchFamily="66" charset="-78"/>
                          </a:rPr>
                          <m:t>𝒕</m:t>
                        </m:r>
                      </m:e>
                      <m:sub>
                        <m:r>
                          <a:rPr lang="en-US" sz="1600" b="1" i="1">
                            <a:latin typeface="Cambria Math"/>
                            <a:cs typeface="Arabic Typesetting" pitchFamily="66" charset="-78"/>
                          </a:rPr>
                          <m:t>𝒄𝒂𝒍</m:t>
                        </m:r>
                      </m:sub>
                    </m:sSub>
                    <m:r>
                      <a:rPr lang="en-US" sz="1600" b="1" i="1">
                        <a:latin typeface="Cambria Math"/>
                        <a:cs typeface="Arabic Typesetting" pitchFamily="66" charset="-78"/>
                      </a:rPr>
                      <m:t>&lt;</m:t>
                    </m:r>
                    <m:sSub>
                      <m:sSubPr>
                        <m:ctrlPr>
                          <a:rPr lang="ar-DZ" sz="1600" b="1" i="1">
                            <a:latin typeface="Cambria Math"/>
                            <a:cs typeface="Arabic Typesetting" pitchFamily="66" charset="-78"/>
                          </a:rPr>
                        </m:ctrlPr>
                      </m:sSubPr>
                      <m:e>
                        <m:r>
                          <a:rPr lang="en-US" sz="1600" b="1" i="1">
                            <a:latin typeface="Cambria Math"/>
                            <a:cs typeface="Arabic Typesetting" pitchFamily="66" charset="-78"/>
                          </a:rPr>
                          <m:t>𝒕</m:t>
                        </m:r>
                      </m:e>
                      <m:sub>
                        <m:r>
                          <a:rPr lang="en-US" sz="1600" b="1" i="1">
                            <a:latin typeface="Cambria Math"/>
                            <a:cs typeface="Arabic Typesetting" pitchFamily="66" charset="-78"/>
                          </a:rPr>
                          <m:t>𝒕𝒂𝒃</m:t>
                        </m:r>
                      </m:sub>
                    </m:sSub>
                  </m:oMath>
                </a14:m>
                <a:r>
                  <a:rPr lang="ar-DZ" sz="2800" b="1" dirty="0" smtClean="0">
                    <a:latin typeface="Arabic Typesetting" pitchFamily="66" charset="-78"/>
                    <a:cs typeface="Arabic Typesetting" pitchFamily="66" charset="-78"/>
                  </a:rPr>
                  <a:t>  فإن </a:t>
                </a:r>
                <a:r>
                  <a:rPr lang="ar-DZ" sz="2800" b="1" dirty="0">
                    <a:latin typeface="Arabic Typesetting" pitchFamily="66" charset="-78"/>
                    <a:cs typeface="Arabic Typesetting" pitchFamily="66" charset="-78"/>
                  </a:rPr>
                  <a:t>المعلمة </a:t>
                </a:r>
                <a:r>
                  <a:rPr lang="ar-DZ" sz="2800" b="1" dirty="0" smtClean="0">
                    <a:latin typeface="Arabic Typesetting" pitchFamily="66" charset="-78"/>
                    <a:cs typeface="Arabic Typesetting" pitchFamily="66" charset="-78"/>
                  </a:rPr>
                  <a:t>غير معنوية</a:t>
                </a:r>
                <a:endParaRPr lang="ar-DZ" sz="2800" b="1" dirty="0">
                  <a:latin typeface="Arabic Typesetting" pitchFamily="66" charset="-78"/>
                  <a:cs typeface="Arabic Typesetting" pitchFamily="66" charset="-78"/>
                </a:endParaRPr>
              </a:p>
              <a:p>
                <a:pPr algn="r" rtl="1"/>
                <a:r>
                  <a:rPr lang="ar-DZ" sz="2800" b="1" dirty="0">
                    <a:latin typeface="Arabic Typesetting" pitchFamily="66" charset="-78"/>
                    <a:cs typeface="Arabic Typesetting" pitchFamily="66" charset="-78"/>
                  </a:rPr>
                  <a:t>إذا كان:</a:t>
                </a:r>
                <a:r>
                  <a:rPr lang="ar-DZ" sz="2800" b="1" dirty="0" smtClean="0">
                    <a:latin typeface="Arabic Typesetting" pitchFamily="66" charset="-78"/>
                    <a:cs typeface="Arabic Typesetting" pitchFamily="66" charset="-78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DZ" sz="1600" b="1" i="1">
                            <a:latin typeface="Cambria Math"/>
                            <a:cs typeface="Arabic Typesetting" pitchFamily="66" charset="-78"/>
                          </a:rPr>
                        </m:ctrlPr>
                      </m:sSubPr>
                      <m:e>
                        <m:r>
                          <a:rPr lang="en-US" sz="1600" b="1" i="1">
                            <a:latin typeface="Cambria Math"/>
                            <a:cs typeface="Arabic Typesetting" pitchFamily="66" charset="-78"/>
                          </a:rPr>
                          <m:t>𝒕</m:t>
                        </m:r>
                      </m:e>
                      <m:sub>
                        <m:r>
                          <a:rPr lang="en-US" sz="1600" b="1" i="1">
                            <a:latin typeface="Cambria Math"/>
                            <a:cs typeface="Arabic Typesetting" pitchFamily="66" charset="-78"/>
                          </a:rPr>
                          <m:t>𝒄𝒂𝒍</m:t>
                        </m:r>
                      </m:sub>
                    </m:sSub>
                    <m:r>
                      <a:rPr lang="en-US" sz="1600" b="1" i="1">
                        <a:latin typeface="Cambria Math"/>
                        <a:cs typeface="Arabic Typesetting" pitchFamily="66" charset="-78"/>
                      </a:rPr>
                      <m:t>&gt;</m:t>
                    </m:r>
                    <m:sSub>
                      <m:sSubPr>
                        <m:ctrlPr>
                          <a:rPr lang="ar-DZ" sz="1600" b="1" i="1">
                            <a:latin typeface="Cambria Math"/>
                            <a:cs typeface="Arabic Typesetting" pitchFamily="66" charset="-78"/>
                          </a:rPr>
                        </m:ctrlPr>
                      </m:sSubPr>
                      <m:e>
                        <m:r>
                          <a:rPr lang="en-US" sz="1600" b="1" i="1">
                            <a:latin typeface="Cambria Math"/>
                            <a:cs typeface="Arabic Typesetting" pitchFamily="66" charset="-78"/>
                          </a:rPr>
                          <m:t>𝒕</m:t>
                        </m:r>
                      </m:e>
                      <m:sub>
                        <m:r>
                          <a:rPr lang="en-US" sz="1600" b="1" i="1">
                            <a:latin typeface="Cambria Math"/>
                            <a:cs typeface="Arabic Typesetting" pitchFamily="66" charset="-78"/>
                          </a:rPr>
                          <m:t>𝒕𝒂𝒃</m:t>
                        </m:r>
                      </m:sub>
                    </m:sSub>
                  </m:oMath>
                </a14:m>
                <a:r>
                  <a:rPr lang="ar-DZ" sz="2800" b="1" dirty="0" smtClean="0">
                    <a:latin typeface="Arabic Typesetting" pitchFamily="66" charset="-78"/>
                    <a:cs typeface="Arabic Typesetting" pitchFamily="66" charset="-78"/>
                  </a:rPr>
                  <a:t>  فإن </a:t>
                </a:r>
                <a:r>
                  <a:rPr lang="ar-DZ" sz="2800" b="1" dirty="0">
                    <a:latin typeface="Arabic Typesetting" pitchFamily="66" charset="-78"/>
                    <a:cs typeface="Arabic Typesetting" pitchFamily="66" charset="-78"/>
                  </a:rPr>
                  <a:t>المعلمة </a:t>
                </a:r>
                <a:r>
                  <a:rPr lang="ar-DZ" sz="2800" b="1" dirty="0">
                    <a:latin typeface="Arabic Typesetting" pitchFamily="66" charset="-78"/>
                    <a:cs typeface="Arabic Typesetting" pitchFamily="66" charset="-78"/>
                  </a:rPr>
                  <a:t>م</a:t>
                </a:r>
                <a:r>
                  <a:rPr lang="ar-DZ" sz="2800" b="1" dirty="0" smtClean="0">
                    <a:latin typeface="Arabic Typesetting" pitchFamily="66" charset="-78"/>
                    <a:cs typeface="Arabic Typesetting" pitchFamily="66" charset="-78"/>
                  </a:rPr>
                  <a:t>عنوية</a:t>
                </a:r>
                <a:endParaRPr lang="fr-FR" sz="2800" b="1" dirty="0">
                  <a:latin typeface="Arabic Typesetting" pitchFamily="66" charset="-78"/>
                  <a:cs typeface="Arabic Typesetting" pitchFamily="66" charset="-78"/>
                </a:endParaRPr>
              </a:p>
              <a:p>
                <a:pPr algn="r" rtl="1"/>
                <a:r>
                  <a:rPr lang="ar-DZ" sz="2800" b="1" dirty="0">
                    <a:latin typeface="Arabic Typesetting" pitchFamily="66" charset="-78"/>
                    <a:cs typeface="Arabic Typesetting" pitchFamily="66" charset="-78"/>
                  </a:rPr>
                  <a:t>إذا كان:</a:t>
                </a:r>
                <a:r>
                  <a:rPr lang="ar-DZ" sz="2800" b="1" dirty="0" smtClean="0">
                    <a:latin typeface="Arabic Typesetting" pitchFamily="66" charset="-78"/>
                    <a:cs typeface="Arabic Typesetting" pitchFamily="66" charset="-78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DZ" sz="1600" b="1" i="1">
                            <a:latin typeface="Cambria Math"/>
                            <a:cs typeface="Arabic Typesetting" pitchFamily="66" charset="-78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latin typeface="Cambria Math"/>
                            <a:cs typeface="Arabic Typesetting" pitchFamily="66" charset="-78"/>
                          </a:rPr>
                          <m:t>𝑭</m:t>
                        </m:r>
                      </m:e>
                      <m:sub>
                        <m:r>
                          <a:rPr lang="en-US" sz="1600" b="1" i="1">
                            <a:latin typeface="Cambria Math"/>
                            <a:cs typeface="Arabic Typesetting" pitchFamily="66" charset="-78"/>
                          </a:rPr>
                          <m:t>𝒄𝒂𝒍</m:t>
                        </m:r>
                      </m:sub>
                    </m:sSub>
                    <m:r>
                      <a:rPr lang="en-US" sz="1600" b="1" i="1">
                        <a:latin typeface="Cambria Math"/>
                        <a:cs typeface="Arabic Typesetting" pitchFamily="66" charset="-78"/>
                      </a:rPr>
                      <m:t>&lt;</m:t>
                    </m:r>
                    <m:sSub>
                      <m:sSubPr>
                        <m:ctrlPr>
                          <a:rPr lang="ar-DZ" b="1" i="1">
                            <a:latin typeface="Cambria Math"/>
                            <a:cs typeface="Arabic Typesetting" pitchFamily="66" charset="-78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  <a:cs typeface="Arabic Typesetting" pitchFamily="66" charset="-78"/>
                          </a:rPr>
                          <m:t>𝑭</m:t>
                        </m:r>
                      </m:e>
                      <m:sub>
                        <m:r>
                          <a:rPr lang="en-US" b="1" i="1">
                            <a:latin typeface="Cambria Math"/>
                            <a:cs typeface="Arabic Typesetting" pitchFamily="66" charset="-78"/>
                          </a:rPr>
                          <m:t>𝒕𝒂𝒃</m:t>
                        </m:r>
                      </m:sub>
                    </m:sSub>
                  </m:oMath>
                </a14:m>
                <a:r>
                  <a:rPr lang="ar-DZ" sz="2800" b="1" dirty="0">
                    <a:latin typeface="Arabic Typesetting" pitchFamily="66" charset="-78"/>
                    <a:cs typeface="Arabic Typesetting" pitchFamily="66" charset="-78"/>
                  </a:rPr>
                  <a:t>  فإن </a:t>
                </a:r>
                <a:r>
                  <a:rPr lang="ar-DZ" sz="2800" b="1" dirty="0" smtClean="0">
                    <a:latin typeface="Arabic Typesetting" pitchFamily="66" charset="-78"/>
                    <a:cs typeface="Arabic Typesetting" pitchFamily="66" charset="-78"/>
                  </a:rPr>
                  <a:t>النموذج غير معنوي</a:t>
                </a:r>
                <a:endParaRPr lang="ar-DZ" sz="2800" b="1" dirty="0">
                  <a:latin typeface="Arabic Typesetting" pitchFamily="66" charset="-78"/>
                  <a:cs typeface="Arabic Typesetting" pitchFamily="66" charset="-78"/>
                </a:endParaRPr>
              </a:p>
              <a:p>
                <a:pPr algn="r" rtl="1"/>
                <a:r>
                  <a:rPr lang="ar-DZ" sz="2800" b="1" dirty="0">
                    <a:latin typeface="Arabic Typesetting" pitchFamily="66" charset="-78"/>
                    <a:cs typeface="Arabic Typesetting" pitchFamily="66" charset="-78"/>
                  </a:rPr>
                  <a:t>إذا كان:</a:t>
                </a:r>
                <a:r>
                  <a:rPr lang="ar-DZ" sz="2800" b="1" dirty="0" smtClean="0">
                    <a:latin typeface="Arabic Typesetting" pitchFamily="66" charset="-78"/>
                    <a:cs typeface="Arabic Typesetting" pitchFamily="66" charset="-78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DZ" sz="1600" b="1" i="1">
                            <a:latin typeface="Cambria Math"/>
                            <a:cs typeface="Arabic Typesetting" pitchFamily="66" charset="-78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latin typeface="Cambria Math"/>
                            <a:cs typeface="Arabic Typesetting" pitchFamily="66" charset="-78"/>
                          </a:rPr>
                          <m:t>𝑭</m:t>
                        </m:r>
                      </m:e>
                      <m:sub>
                        <m:r>
                          <a:rPr lang="en-US" sz="1600" b="1" i="1">
                            <a:latin typeface="Cambria Math"/>
                            <a:cs typeface="Arabic Typesetting" pitchFamily="66" charset="-78"/>
                          </a:rPr>
                          <m:t>𝒄𝒂𝒍</m:t>
                        </m:r>
                      </m:sub>
                    </m:sSub>
                    <m:r>
                      <a:rPr lang="en-US" sz="1600" b="1" i="1">
                        <a:latin typeface="Cambria Math"/>
                        <a:cs typeface="Arabic Typesetting" pitchFamily="66" charset="-78"/>
                      </a:rPr>
                      <m:t>&gt;</m:t>
                    </m:r>
                    <m:sSub>
                      <m:sSubPr>
                        <m:ctrlPr>
                          <a:rPr lang="ar-DZ" b="1" i="1">
                            <a:latin typeface="Cambria Math"/>
                            <a:cs typeface="Arabic Typesetting" pitchFamily="66" charset="-78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  <a:cs typeface="Arabic Typesetting" pitchFamily="66" charset="-78"/>
                          </a:rPr>
                          <m:t>𝑭</m:t>
                        </m:r>
                      </m:e>
                      <m:sub>
                        <m:r>
                          <a:rPr lang="en-US" b="1" i="1">
                            <a:latin typeface="Cambria Math"/>
                            <a:cs typeface="Arabic Typesetting" pitchFamily="66" charset="-78"/>
                          </a:rPr>
                          <m:t>𝒕𝒂𝒃</m:t>
                        </m:r>
                      </m:sub>
                    </m:sSub>
                  </m:oMath>
                </a14:m>
                <a:r>
                  <a:rPr lang="ar-DZ" sz="2800" b="1" dirty="0">
                    <a:latin typeface="Arabic Typesetting" pitchFamily="66" charset="-78"/>
                    <a:cs typeface="Arabic Typesetting" pitchFamily="66" charset="-78"/>
                  </a:rPr>
                  <a:t>  فإن </a:t>
                </a:r>
                <a:r>
                  <a:rPr lang="ar-DZ" sz="2800" b="1" dirty="0" smtClean="0">
                    <a:latin typeface="Arabic Typesetting" pitchFamily="66" charset="-78"/>
                    <a:cs typeface="Arabic Typesetting" pitchFamily="66" charset="-78"/>
                  </a:rPr>
                  <a:t>النموذج معنوي</a:t>
                </a:r>
                <a:endParaRPr lang="fr-FR" sz="2800" b="1" dirty="0">
                  <a:latin typeface="Arabic Typesetting" pitchFamily="66" charset="-78"/>
                  <a:cs typeface="Arabic Typesetting" pitchFamily="66" charset="-78"/>
                </a:endParaRPr>
              </a:p>
              <a:p>
                <a:pPr algn="r" rtl="1"/>
                <a:endParaRPr lang="ar-DZ" sz="2800" b="1" dirty="0" smtClean="0">
                  <a:latin typeface="Arabic Typesetting" pitchFamily="66" charset="-78"/>
                  <a:cs typeface="Arabic Typesetting" pitchFamily="66" charset="-78"/>
                </a:endParaRPr>
              </a:p>
              <a:p>
                <a:pPr marL="457200" indent="-457200" algn="r" rtl="1">
                  <a:buFont typeface="Arial" pitchFamily="34" charset="0"/>
                  <a:buChar char="•"/>
                </a:pPr>
                <a:r>
                  <a:rPr lang="ar-DZ" sz="2800" b="1" dirty="0" smtClean="0">
                    <a:latin typeface="Arabic Typesetting" pitchFamily="66" charset="-78"/>
                    <a:cs typeface="Arabic Typesetting" pitchFamily="66" charset="-78"/>
                  </a:rPr>
                  <a:t>القيمة الاحتمالية </a:t>
                </a:r>
                <a:r>
                  <a:rPr lang="en-US" sz="2800" b="1" dirty="0" err="1" smtClean="0">
                    <a:latin typeface="Arabic Typesetting" pitchFamily="66" charset="-78"/>
                    <a:cs typeface="Arabic Typesetting" pitchFamily="66" charset="-78"/>
                  </a:rPr>
                  <a:t>Prob</a:t>
                </a:r>
                <a:r>
                  <a:rPr lang="ar-DZ" sz="2800" b="1" dirty="0" smtClean="0">
                    <a:latin typeface="Arabic Typesetting" pitchFamily="66" charset="-78"/>
                    <a:cs typeface="Arabic Typesetting" pitchFamily="66" charset="-78"/>
                  </a:rPr>
                  <a:t>:</a:t>
                </a:r>
              </a:p>
              <a:p>
                <a:pPr algn="r" rtl="1"/>
                <a:r>
                  <a:rPr lang="ar-DZ" sz="2800" b="1" dirty="0" smtClean="0">
                    <a:latin typeface="Arabic Typesetting" pitchFamily="66" charset="-78"/>
                    <a:cs typeface="Arabic Typesetting" pitchFamily="66" charset="-78"/>
                  </a:rPr>
                  <a:t>إذا كان: </a:t>
                </a:r>
                <a:r>
                  <a:rPr lang="en-US" sz="1600" b="1" dirty="0" smtClean="0">
                    <a:latin typeface="Arabic Typesetting" pitchFamily="66" charset="-78"/>
                    <a:cs typeface="Arabic Typesetting" pitchFamily="66" charset="-78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/>
                        <a:cs typeface="Arabic Typesetting" pitchFamily="66" charset="-78"/>
                      </a:rPr>
                      <m:t>𝑷𝒓𝒐𝒃</m:t>
                    </m:r>
                    <m:r>
                      <a:rPr lang="en-US" sz="1600" b="1" i="1" smtClean="0">
                        <a:latin typeface="Cambria Math"/>
                        <a:cs typeface="Arabic Typesetting" pitchFamily="66" charset="-78"/>
                      </a:rPr>
                      <m:t>&lt;</m:t>
                    </m:r>
                    <m:r>
                      <a:rPr lang="el-GR" sz="1600" b="1" i="1" smtClean="0">
                        <a:latin typeface="Cambria Math"/>
                        <a:cs typeface="Arabic Typesetting" pitchFamily="66" charset="-78"/>
                      </a:rPr>
                      <m:t>𝜶</m:t>
                    </m:r>
                    <m:r>
                      <a:rPr lang="en-US" sz="1600" b="1" i="1" smtClean="0">
                        <a:latin typeface="Cambria Math"/>
                        <a:cs typeface="Arabic Typesetting" pitchFamily="66" charset="-78"/>
                      </a:rPr>
                      <m:t>=</m:t>
                    </m:r>
                    <m:r>
                      <a:rPr lang="en-US" sz="1600" b="1" i="1" smtClean="0">
                        <a:latin typeface="Cambria Math"/>
                        <a:cs typeface="Arabic Typesetting" pitchFamily="66" charset="-78"/>
                      </a:rPr>
                      <m:t>𝟎</m:t>
                    </m:r>
                    <m:r>
                      <a:rPr lang="en-US" sz="1600" b="1" i="1" smtClean="0">
                        <a:latin typeface="Cambria Math"/>
                        <a:cs typeface="Arabic Typesetting" pitchFamily="66" charset="-78"/>
                      </a:rPr>
                      <m:t>.</m:t>
                    </m:r>
                    <m:r>
                      <a:rPr lang="en-US" sz="1600" b="1" i="1" smtClean="0">
                        <a:latin typeface="Cambria Math"/>
                        <a:cs typeface="Arabic Typesetting" pitchFamily="66" charset="-78"/>
                      </a:rPr>
                      <m:t>𝟎𝟓</m:t>
                    </m:r>
                    <m:r>
                      <a:rPr lang="ar-DZ" sz="1600" b="1" i="0" smtClean="0">
                        <a:latin typeface="Cambria Math"/>
                        <a:cs typeface="Arabic Typesetting" pitchFamily="66" charset="-78"/>
                      </a:rPr>
                      <m:t> </m:t>
                    </m:r>
                  </m:oMath>
                </a14:m>
                <a:r>
                  <a:rPr lang="ar-DZ" sz="1600" b="1" dirty="0" smtClean="0">
                    <a:latin typeface="Arabic Typesetting" pitchFamily="66" charset="-78"/>
                    <a:cs typeface="Arabic Typesetting" pitchFamily="66" charset="-78"/>
                  </a:rPr>
                  <a:t> </a:t>
                </a:r>
                <a:r>
                  <a:rPr lang="ar-DZ" sz="2800" b="1" dirty="0" smtClean="0">
                    <a:latin typeface="Arabic Typesetting" pitchFamily="66" charset="-78"/>
                    <a:cs typeface="Arabic Typesetting" pitchFamily="66" charset="-78"/>
                  </a:rPr>
                  <a:t>فإن المعلمة معنوية</a:t>
                </a:r>
                <a:endParaRPr lang="en-US" sz="2800" b="1" dirty="0" smtClean="0">
                  <a:latin typeface="Arabic Typesetting" pitchFamily="66" charset="-78"/>
                  <a:cs typeface="Arabic Typesetting" pitchFamily="66" charset="-78"/>
                </a:endParaRPr>
              </a:p>
              <a:p>
                <a:pPr algn="r" rtl="1"/>
                <a:r>
                  <a:rPr lang="ar-DZ" sz="2800" b="1" dirty="0">
                    <a:latin typeface="Arabic Typesetting" pitchFamily="66" charset="-78"/>
                    <a:cs typeface="Arabic Typesetting" pitchFamily="66" charset="-78"/>
                  </a:rPr>
                  <a:t>إذا كان: </a:t>
                </a:r>
                <a:r>
                  <a:rPr lang="en-US" sz="1600" b="1" dirty="0">
                    <a:latin typeface="Arabic Typesetting" pitchFamily="66" charset="-78"/>
                    <a:cs typeface="Arabic Typesetting" pitchFamily="66" charset="-78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1" i="1">
                        <a:latin typeface="Cambria Math"/>
                        <a:cs typeface="Arabic Typesetting" pitchFamily="66" charset="-78"/>
                      </a:rPr>
                      <m:t>𝑷𝒓𝒐𝒃</m:t>
                    </m:r>
                    <m:r>
                      <a:rPr lang="en-US" sz="1600" b="1" i="1" smtClean="0">
                        <a:latin typeface="Cambria Math"/>
                        <a:cs typeface="Arabic Typesetting" pitchFamily="66" charset="-78"/>
                      </a:rPr>
                      <m:t>&gt;</m:t>
                    </m:r>
                    <m:r>
                      <a:rPr lang="el-GR" sz="1600" b="1" i="1">
                        <a:latin typeface="Cambria Math"/>
                        <a:cs typeface="Arabic Typesetting" pitchFamily="66" charset="-78"/>
                      </a:rPr>
                      <m:t>𝜶</m:t>
                    </m:r>
                    <m:r>
                      <a:rPr lang="en-US" sz="1600" b="1" i="1">
                        <a:latin typeface="Cambria Math"/>
                        <a:cs typeface="Arabic Typesetting" pitchFamily="66" charset="-78"/>
                      </a:rPr>
                      <m:t>=</m:t>
                    </m:r>
                    <m:r>
                      <a:rPr lang="en-US" sz="1600" b="1" i="1">
                        <a:latin typeface="Cambria Math"/>
                        <a:cs typeface="Arabic Typesetting" pitchFamily="66" charset="-78"/>
                      </a:rPr>
                      <m:t>𝟎</m:t>
                    </m:r>
                    <m:r>
                      <a:rPr lang="en-US" sz="1600" b="1" i="1">
                        <a:latin typeface="Cambria Math"/>
                        <a:cs typeface="Arabic Typesetting" pitchFamily="66" charset="-78"/>
                      </a:rPr>
                      <m:t>.</m:t>
                    </m:r>
                    <m:r>
                      <a:rPr lang="en-US" sz="1600" b="1" i="1">
                        <a:latin typeface="Cambria Math"/>
                        <a:cs typeface="Arabic Typesetting" pitchFamily="66" charset="-78"/>
                      </a:rPr>
                      <m:t>𝟎𝟓</m:t>
                    </m:r>
                    <m:r>
                      <a:rPr lang="ar-DZ" sz="1600" b="1">
                        <a:latin typeface="Cambria Math"/>
                        <a:cs typeface="Arabic Typesetting" pitchFamily="66" charset="-78"/>
                      </a:rPr>
                      <m:t> </m:t>
                    </m:r>
                  </m:oMath>
                </a14:m>
                <a:r>
                  <a:rPr lang="ar-DZ" sz="1600" b="1" dirty="0">
                    <a:latin typeface="Arabic Typesetting" pitchFamily="66" charset="-78"/>
                    <a:cs typeface="Arabic Typesetting" pitchFamily="66" charset="-78"/>
                  </a:rPr>
                  <a:t> </a:t>
                </a:r>
                <a:r>
                  <a:rPr lang="ar-DZ" sz="2800" b="1" dirty="0">
                    <a:latin typeface="Arabic Typesetting" pitchFamily="66" charset="-78"/>
                    <a:cs typeface="Arabic Typesetting" pitchFamily="66" charset="-78"/>
                  </a:rPr>
                  <a:t>فإن المعلمة </a:t>
                </a:r>
                <a:r>
                  <a:rPr lang="ar-DZ" sz="2800" b="1" dirty="0" smtClean="0">
                    <a:latin typeface="Arabic Typesetting" pitchFamily="66" charset="-78"/>
                    <a:cs typeface="Arabic Typesetting" pitchFamily="66" charset="-78"/>
                  </a:rPr>
                  <a:t>غير معنوية</a:t>
                </a:r>
              </a:p>
              <a:p>
                <a:pPr algn="r" rtl="1"/>
                <a:r>
                  <a:rPr lang="ar-DZ" sz="2800" b="1" dirty="0">
                    <a:latin typeface="Arabic Typesetting" pitchFamily="66" charset="-78"/>
                    <a:cs typeface="Arabic Typesetting" pitchFamily="66" charset="-78"/>
                  </a:rPr>
                  <a:t>إذا كان: </a:t>
                </a:r>
                <a:r>
                  <a:rPr lang="en-US" sz="1600" b="1" dirty="0">
                    <a:latin typeface="Arabic Typesetting" pitchFamily="66" charset="-78"/>
                    <a:cs typeface="Arabic Typesetting" pitchFamily="66" charset="-78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1" i="1">
                        <a:latin typeface="Cambria Math"/>
                        <a:cs typeface="Arabic Typesetting" pitchFamily="66" charset="-78"/>
                      </a:rPr>
                      <m:t>𝑷𝒓𝒐𝒃</m:t>
                    </m:r>
                    <m:d>
                      <m:dPr>
                        <m:ctrlPr>
                          <a:rPr lang="en-US" sz="1600" b="1" i="1" smtClean="0">
                            <a:latin typeface="Cambria Math"/>
                            <a:cs typeface="Arabic Typesetting" pitchFamily="66" charset="-78"/>
                          </a:rPr>
                        </m:ctrlPr>
                      </m:dPr>
                      <m:e>
                        <m:r>
                          <a:rPr lang="en-US" sz="1600" b="1" i="1" smtClean="0">
                            <a:latin typeface="Cambria Math"/>
                            <a:cs typeface="Arabic Typesetting" pitchFamily="66" charset="-78"/>
                          </a:rPr>
                          <m:t>𝑭</m:t>
                        </m:r>
                        <m:r>
                          <a:rPr lang="en-US" sz="1600" b="1" i="1" smtClean="0">
                            <a:latin typeface="Cambria Math"/>
                            <a:cs typeface="Arabic Typesetting" pitchFamily="66" charset="-78"/>
                          </a:rPr>
                          <m:t>−</m:t>
                        </m:r>
                        <m:r>
                          <a:rPr lang="en-US" sz="1600" b="1" i="1" smtClean="0">
                            <a:latin typeface="Cambria Math"/>
                            <a:cs typeface="Arabic Typesetting" pitchFamily="66" charset="-78"/>
                          </a:rPr>
                          <m:t>𝒔𝒕𝒂𝒕𝒊𝒔𝒕𝒊𝒄</m:t>
                        </m:r>
                      </m:e>
                    </m:d>
                    <m:r>
                      <a:rPr lang="en-US" sz="1600" b="1" i="1" smtClean="0">
                        <a:latin typeface="Cambria Math"/>
                        <a:cs typeface="Arabic Typesetting" pitchFamily="66" charset="-78"/>
                      </a:rPr>
                      <m:t>&lt;</m:t>
                    </m:r>
                    <m:r>
                      <a:rPr lang="el-GR" sz="1600" b="1" i="1">
                        <a:latin typeface="Cambria Math"/>
                        <a:cs typeface="Arabic Typesetting" pitchFamily="66" charset="-78"/>
                      </a:rPr>
                      <m:t>𝜶</m:t>
                    </m:r>
                    <m:r>
                      <a:rPr lang="en-US" sz="1600" b="1" i="1">
                        <a:latin typeface="Cambria Math"/>
                        <a:cs typeface="Arabic Typesetting" pitchFamily="66" charset="-78"/>
                      </a:rPr>
                      <m:t>=</m:t>
                    </m:r>
                    <m:r>
                      <a:rPr lang="en-US" sz="1600" b="1" i="1">
                        <a:latin typeface="Cambria Math"/>
                        <a:cs typeface="Arabic Typesetting" pitchFamily="66" charset="-78"/>
                      </a:rPr>
                      <m:t>𝟎</m:t>
                    </m:r>
                    <m:r>
                      <a:rPr lang="en-US" sz="1600" b="1" i="1">
                        <a:latin typeface="Cambria Math"/>
                        <a:cs typeface="Arabic Typesetting" pitchFamily="66" charset="-78"/>
                      </a:rPr>
                      <m:t>.</m:t>
                    </m:r>
                    <m:r>
                      <a:rPr lang="en-US" sz="1600" b="1" i="1">
                        <a:latin typeface="Cambria Math"/>
                        <a:cs typeface="Arabic Typesetting" pitchFamily="66" charset="-78"/>
                      </a:rPr>
                      <m:t>𝟎𝟓</m:t>
                    </m:r>
                    <m:r>
                      <a:rPr lang="ar-DZ" sz="1600" b="1">
                        <a:latin typeface="Cambria Math"/>
                        <a:cs typeface="Arabic Typesetting" pitchFamily="66" charset="-78"/>
                      </a:rPr>
                      <m:t> </m:t>
                    </m:r>
                  </m:oMath>
                </a14:m>
                <a:r>
                  <a:rPr lang="ar-DZ" sz="1600" b="1" dirty="0">
                    <a:latin typeface="Arabic Typesetting" pitchFamily="66" charset="-78"/>
                    <a:cs typeface="Arabic Typesetting" pitchFamily="66" charset="-78"/>
                  </a:rPr>
                  <a:t> </a:t>
                </a:r>
                <a:r>
                  <a:rPr lang="ar-DZ" sz="2800" b="1" dirty="0">
                    <a:latin typeface="Arabic Typesetting" pitchFamily="66" charset="-78"/>
                    <a:cs typeface="Arabic Typesetting" pitchFamily="66" charset="-78"/>
                  </a:rPr>
                  <a:t>فإن </a:t>
                </a:r>
                <a:r>
                  <a:rPr lang="ar-DZ" sz="2800" b="1" dirty="0" smtClean="0">
                    <a:latin typeface="Arabic Typesetting" pitchFamily="66" charset="-78"/>
                    <a:cs typeface="Arabic Typesetting" pitchFamily="66" charset="-78"/>
                  </a:rPr>
                  <a:t>النموذج</a:t>
                </a:r>
                <a:r>
                  <a:rPr lang="en-US" sz="2800" b="1" dirty="0" smtClean="0">
                    <a:latin typeface="Arabic Typesetting" pitchFamily="66" charset="-78"/>
                    <a:cs typeface="Arabic Typesetting" pitchFamily="66" charset="-78"/>
                  </a:rPr>
                  <a:t> </a:t>
                </a:r>
                <a:r>
                  <a:rPr lang="ar-DZ" sz="2800" b="1" dirty="0" smtClean="0">
                    <a:latin typeface="Arabic Typesetting" pitchFamily="66" charset="-78"/>
                    <a:cs typeface="Arabic Typesetting" pitchFamily="66" charset="-78"/>
                  </a:rPr>
                  <a:t> معنوي</a:t>
                </a:r>
                <a:endParaRPr lang="fr-FR" sz="2800" b="1" dirty="0">
                  <a:latin typeface="Arabic Typesetting" pitchFamily="66" charset="-78"/>
                  <a:cs typeface="Arabic Typesetting" pitchFamily="66" charset="-78"/>
                </a:endParaRPr>
              </a:p>
              <a:p>
                <a:pPr algn="r" rtl="1"/>
                <a:r>
                  <a:rPr lang="ar-DZ" sz="2800" b="1" dirty="0">
                    <a:latin typeface="Arabic Typesetting" pitchFamily="66" charset="-78"/>
                    <a:cs typeface="Arabic Typesetting" pitchFamily="66" charset="-78"/>
                  </a:rPr>
                  <a:t>إذا كان: </a:t>
                </a:r>
                <a:r>
                  <a:rPr lang="en-US" sz="1600" b="1" dirty="0">
                    <a:latin typeface="Arabic Typesetting" pitchFamily="66" charset="-78"/>
                    <a:cs typeface="Arabic Typesetting" pitchFamily="66" charset="-78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1" i="1">
                        <a:latin typeface="Cambria Math"/>
                        <a:cs typeface="Arabic Typesetting" pitchFamily="66" charset="-78"/>
                      </a:rPr>
                      <m:t>𝑷𝒓𝒐𝒃</m:t>
                    </m:r>
                    <m:r>
                      <a:rPr lang="en-US" sz="1600" b="1" i="1" smtClean="0">
                        <a:latin typeface="Cambria Math"/>
                        <a:cs typeface="Arabic Typesetting" pitchFamily="66" charset="-78"/>
                      </a:rPr>
                      <m:t>(</m:t>
                    </m:r>
                    <m:r>
                      <a:rPr lang="en-US" sz="1600" b="1" i="1" smtClean="0">
                        <a:latin typeface="Cambria Math"/>
                        <a:cs typeface="Arabic Typesetting" pitchFamily="66" charset="-78"/>
                      </a:rPr>
                      <m:t>𝑭</m:t>
                    </m:r>
                    <m:r>
                      <a:rPr lang="en-US" sz="1600" b="1" i="1" smtClean="0">
                        <a:latin typeface="Cambria Math"/>
                        <a:cs typeface="Arabic Typesetting" pitchFamily="66" charset="-78"/>
                      </a:rPr>
                      <m:t>−</m:t>
                    </m:r>
                    <m:r>
                      <a:rPr lang="en-US" sz="1600" b="1" i="1" smtClean="0">
                        <a:latin typeface="Cambria Math"/>
                        <a:cs typeface="Arabic Typesetting" pitchFamily="66" charset="-78"/>
                      </a:rPr>
                      <m:t>𝒔𝒕𝒂𝒕𝒊𝒔𝒕𝒊𝒄</m:t>
                    </m:r>
                    <m:r>
                      <a:rPr lang="en-US" sz="1600" b="1" i="1" smtClean="0">
                        <a:latin typeface="Cambria Math"/>
                        <a:cs typeface="Arabic Typesetting" pitchFamily="66" charset="-78"/>
                      </a:rPr>
                      <m:t>)&gt;</m:t>
                    </m:r>
                    <m:r>
                      <a:rPr lang="el-GR" sz="1600" b="1" i="1">
                        <a:latin typeface="Cambria Math"/>
                        <a:cs typeface="Arabic Typesetting" pitchFamily="66" charset="-78"/>
                      </a:rPr>
                      <m:t>𝜶</m:t>
                    </m:r>
                    <m:r>
                      <a:rPr lang="en-US" sz="1600" b="1" i="1">
                        <a:latin typeface="Cambria Math"/>
                        <a:cs typeface="Arabic Typesetting" pitchFamily="66" charset="-78"/>
                      </a:rPr>
                      <m:t>=</m:t>
                    </m:r>
                    <m:r>
                      <a:rPr lang="en-US" sz="1600" b="1" i="1">
                        <a:latin typeface="Cambria Math"/>
                        <a:cs typeface="Arabic Typesetting" pitchFamily="66" charset="-78"/>
                      </a:rPr>
                      <m:t>𝟎</m:t>
                    </m:r>
                    <m:r>
                      <a:rPr lang="en-US" sz="1600" b="1" i="1">
                        <a:latin typeface="Cambria Math"/>
                        <a:cs typeface="Arabic Typesetting" pitchFamily="66" charset="-78"/>
                      </a:rPr>
                      <m:t>.</m:t>
                    </m:r>
                    <m:r>
                      <a:rPr lang="en-US" sz="1600" b="1" i="1">
                        <a:latin typeface="Cambria Math"/>
                        <a:cs typeface="Arabic Typesetting" pitchFamily="66" charset="-78"/>
                      </a:rPr>
                      <m:t>𝟎𝟓</m:t>
                    </m:r>
                    <m:r>
                      <a:rPr lang="ar-DZ" sz="1600" b="1">
                        <a:latin typeface="Cambria Math"/>
                        <a:cs typeface="Arabic Typesetting" pitchFamily="66" charset="-78"/>
                      </a:rPr>
                      <m:t> </m:t>
                    </m:r>
                  </m:oMath>
                </a14:m>
                <a:r>
                  <a:rPr lang="ar-DZ" sz="1600" b="1" dirty="0">
                    <a:latin typeface="Arabic Typesetting" pitchFamily="66" charset="-78"/>
                    <a:cs typeface="Arabic Typesetting" pitchFamily="66" charset="-78"/>
                  </a:rPr>
                  <a:t> </a:t>
                </a:r>
                <a:r>
                  <a:rPr lang="ar-DZ" sz="2800" b="1" dirty="0">
                    <a:latin typeface="Arabic Typesetting" pitchFamily="66" charset="-78"/>
                    <a:cs typeface="Arabic Typesetting" pitchFamily="66" charset="-78"/>
                  </a:rPr>
                  <a:t>فإن </a:t>
                </a:r>
                <a:r>
                  <a:rPr lang="ar-DZ" sz="2800" b="1" dirty="0" smtClean="0">
                    <a:latin typeface="Arabic Typesetting" pitchFamily="66" charset="-78"/>
                    <a:cs typeface="Arabic Typesetting" pitchFamily="66" charset="-78"/>
                  </a:rPr>
                  <a:t>النموذج غير معنوي</a:t>
                </a:r>
                <a:endParaRPr lang="fr-FR" sz="2800" b="1" dirty="0">
                  <a:latin typeface="Arabic Typesetting" pitchFamily="66" charset="-78"/>
                  <a:cs typeface="Arabic Typesetting" pitchFamily="66" charset="-78"/>
                </a:endParaRPr>
              </a:p>
            </p:txBody>
          </p:sp>
        </mc:Choice>
        <mc:Fallback>
          <p:sp>
            <p:nvSpPr>
              <p:cNvPr id="2" name="ZoneText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528221"/>
                <a:ext cx="8116009" cy="5262979"/>
              </a:xfrm>
              <a:prstGeom prst="rect">
                <a:avLst/>
              </a:prstGeom>
              <a:blipFill rotWithShape="1">
                <a:blip r:embed="rId2"/>
                <a:stretch>
                  <a:fillRect t="-1039" r="-1349" b="-2079"/>
                </a:stretch>
              </a:blipFill>
              <a:ln w="1905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461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llage">
  <a:themeElements>
    <a:clrScheme name="Sillage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illage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illage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39241</TotalTime>
  <Words>1095</Words>
  <Application>Microsoft Office PowerPoint</Application>
  <PresentationFormat>Affichage à l'écran (4:3)</PresentationFormat>
  <Paragraphs>118</Paragraphs>
  <Slides>18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19" baseType="lpstr">
      <vt:lpstr>Sillage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Windows User</dc:creator>
  <cp:lastModifiedBy>Windows User</cp:lastModifiedBy>
  <cp:revision>294</cp:revision>
  <dcterms:created xsi:type="dcterms:W3CDTF">2023-10-05T08:48:30Z</dcterms:created>
  <dcterms:modified xsi:type="dcterms:W3CDTF">2024-01-09T23:00:03Z</dcterms:modified>
</cp:coreProperties>
</file>