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58" r:id="rId3"/>
    <p:sldId id="259" r:id="rId4"/>
    <p:sldId id="316" r:id="rId5"/>
    <p:sldId id="317"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08"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70" autoAdjust="0"/>
    <p:restoredTop sz="94638" autoAdjust="0"/>
  </p:normalViewPr>
  <p:slideViewPr>
    <p:cSldViewPr>
      <p:cViewPr varScale="1">
        <p:scale>
          <a:sx n="86" d="100"/>
          <a:sy n="86" d="100"/>
        </p:scale>
        <p:origin x="-1506" y="-90"/>
      </p:cViewPr>
      <p:guideLst>
        <p:guide orient="horz" pos="2160"/>
        <p:guide pos="2880"/>
      </p:guideLst>
    </p:cSldViewPr>
  </p:slideViewPr>
  <p:outlineViewPr>
    <p:cViewPr>
      <p:scale>
        <a:sx n="33" d="100"/>
        <a:sy n="33" d="100"/>
      </p:scale>
      <p:origin x="24" y="2850"/>
    </p:cViewPr>
  </p:outlineViewPr>
  <p:notesTextViewPr>
    <p:cViewPr>
      <p:scale>
        <a:sx n="100" d="100"/>
        <a:sy n="100" d="100"/>
      </p:scale>
      <p:origin x="0" y="0"/>
    </p:cViewPr>
  </p:notesTextViewPr>
  <p:sorterViewPr>
    <p:cViewPr>
      <p:scale>
        <a:sx n="66" d="100"/>
        <a:sy n="66" d="100"/>
      </p:scale>
      <p:origin x="0" y="508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05CFF-B101-4F41-92AE-9C46FBF0B1F7}"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fr-FR"/>
        </a:p>
      </dgm:t>
    </dgm:pt>
    <dgm:pt modelId="{7762D05C-9B6E-42FF-85D0-E618BBB580B9}">
      <dgm:prSet phldrT="[Texte]"/>
      <dgm:spPr/>
      <dgm:t>
        <a:bodyPr/>
        <a:lstStyle/>
        <a:p>
          <a:r>
            <a:rPr lang="ar-DZ" b="1" dirty="0" smtClean="0"/>
            <a:t>مبادئ النشاط البنكي </a:t>
          </a:r>
          <a:endParaRPr lang="fr-FR" b="1" dirty="0"/>
        </a:p>
      </dgm:t>
    </dgm:pt>
    <dgm:pt modelId="{27846F6D-A5E3-440E-83E1-D23EB9CA4BAD}" type="parTrans" cxnId="{A2461997-4ADD-441F-AFCC-3CE3CFEDBC25}">
      <dgm:prSet/>
      <dgm:spPr/>
      <dgm:t>
        <a:bodyPr/>
        <a:lstStyle/>
        <a:p>
          <a:endParaRPr lang="fr-FR"/>
        </a:p>
      </dgm:t>
    </dgm:pt>
    <dgm:pt modelId="{A5B8B144-1B57-4953-AB51-4B125BCE17AB}" type="sibTrans" cxnId="{A2461997-4ADD-441F-AFCC-3CE3CFEDBC25}">
      <dgm:prSet/>
      <dgm:spPr/>
      <dgm:t>
        <a:bodyPr/>
        <a:lstStyle/>
        <a:p>
          <a:endParaRPr lang="fr-FR"/>
        </a:p>
      </dgm:t>
    </dgm:pt>
    <dgm:pt modelId="{F86A4153-08E9-4F45-8369-AEFA97171CB2}">
      <dgm:prSet phldrT="[Texte]"/>
      <dgm:spPr/>
      <dgm:t>
        <a:bodyPr/>
        <a:lstStyle/>
        <a:p>
          <a:r>
            <a:rPr lang="ar-DZ" b="1" dirty="0" smtClean="0"/>
            <a:t>الحيطة والحذر</a:t>
          </a:r>
          <a:endParaRPr lang="fr-FR" b="1" dirty="0"/>
        </a:p>
      </dgm:t>
    </dgm:pt>
    <dgm:pt modelId="{35E227FE-731A-491F-AA58-7CDBDFB43317}" type="parTrans" cxnId="{431FCD78-8492-44D8-A1DE-283CA989A310}">
      <dgm:prSet/>
      <dgm:spPr/>
      <dgm:t>
        <a:bodyPr/>
        <a:lstStyle/>
        <a:p>
          <a:endParaRPr lang="fr-FR"/>
        </a:p>
      </dgm:t>
    </dgm:pt>
    <dgm:pt modelId="{185B5B2A-0DE4-49C8-B444-692D27043957}" type="sibTrans" cxnId="{431FCD78-8492-44D8-A1DE-283CA989A310}">
      <dgm:prSet/>
      <dgm:spPr/>
      <dgm:t>
        <a:bodyPr/>
        <a:lstStyle/>
        <a:p>
          <a:endParaRPr lang="fr-FR"/>
        </a:p>
      </dgm:t>
    </dgm:pt>
    <dgm:pt modelId="{B32EC2DC-C037-4193-A75F-622D2A8530B8}">
      <dgm:prSet phldrT="[Texte]"/>
      <dgm:spPr/>
      <dgm:t>
        <a:bodyPr/>
        <a:lstStyle/>
        <a:p>
          <a:r>
            <a:rPr lang="ar-DZ" b="1" dirty="0" smtClean="0"/>
            <a:t>الربحية</a:t>
          </a:r>
          <a:endParaRPr lang="fr-FR" b="1" dirty="0"/>
        </a:p>
      </dgm:t>
    </dgm:pt>
    <dgm:pt modelId="{F09ED485-92D7-463C-9E29-77D3B6CD1628}" type="parTrans" cxnId="{3F1F76F2-03DB-48C8-9EBB-AF636F160968}">
      <dgm:prSet/>
      <dgm:spPr/>
      <dgm:t>
        <a:bodyPr/>
        <a:lstStyle/>
        <a:p>
          <a:endParaRPr lang="fr-FR"/>
        </a:p>
      </dgm:t>
    </dgm:pt>
    <dgm:pt modelId="{B079C1DD-D1D5-46FD-B147-D11BBA62D387}" type="sibTrans" cxnId="{3F1F76F2-03DB-48C8-9EBB-AF636F160968}">
      <dgm:prSet/>
      <dgm:spPr/>
      <dgm:t>
        <a:bodyPr/>
        <a:lstStyle/>
        <a:p>
          <a:endParaRPr lang="fr-FR"/>
        </a:p>
      </dgm:t>
    </dgm:pt>
    <dgm:pt modelId="{A740F4E6-411E-46AF-AC33-3C921BCB1E27}">
      <dgm:prSet phldrT="[Texte]"/>
      <dgm:spPr/>
      <dgm:t>
        <a:bodyPr/>
        <a:lstStyle/>
        <a:p>
          <a:r>
            <a:rPr lang="ar-DZ" b="1" dirty="0" smtClean="0"/>
            <a:t>السيولة</a:t>
          </a:r>
          <a:endParaRPr lang="fr-FR" b="1" dirty="0"/>
        </a:p>
      </dgm:t>
    </dgm:pt>
    <dgm:pt modelId="{09073FFA-BE26-42C5-8F19-CF4B5ADBF368}" type="parTrans" cxnId="{F1797104-7FD6-487B-97E2-EF7E665101AA}">
      <dgm:prSet/>
      <dgm:spPr/>
      <dgm:t>
        <a:bodyPr/>
        <a:lstStyle/>
        <a:p>
          <a:endParaRPr lang="fr-FR"/>
        </a:p>
      </dgm:t>
    </dgm:pt>
    <dgm:pt modelId="{62F49FE9-F483-4F05-9FD6-EFBFC010459F}" type="sibTrans" cxnId="{F1797104-7FD6-487B-97E2-EF7E665101AA}">
      <dgm:prSet/>
      <dgm:spPr/>
      <dgm:t>
        <a:bodyPr/>
        <a:lstStyle/>
        <a:p>
          <a:endParaRPr lang="fr-FR"/>
        </a:p>
      </dgm:t>
    </dgm:pt>
    <dgm:pt modelId="{3D8B2B57-1402-4EDD-A118-E2F66D48997C}" type="pres">
      <dgm:prSet presAssocID="{2F405CFF-B101-4F41-92AE-9C46FBF0B1F7}" presName="Name0" presStyleCnt="0">
        <dgm:presLayoutVars>
          <dgm:chMax val="1"/>
          <dgm:dir/>
          <dgm:animLvl val="ctr"/>
          <dgm:resizeHandles val="exact"/>
        </dgm:presLayoutVars>
      </dgm:prSet>
      <dgm:spPr/>
    </dgm:pt>
    <dgm:pt modelId="{7ABB2F00-8845-4DC5-9F65-721C33F50DBF}" type="pres">
      <dgm:prSet presAssocID="{7762D05C-9B6E-42FF-85D0-E618BBB580B9}" presName="centerShape" presStyleLbl="node0" presStyleIdx="0" presStyleCnt="1"/>
      <dgm:spPr/>
    </dgm:pt>
    <dgm:pt modelId="{2D482751-9EF2-45F5-9035-F13840BA7D52}" type="pres">
      <dgm:prSet presAssocID="{F86A4153-08E9-4F45-8369-AEFA97171CB2}" presName="node" presStyleLbl="node1" presStyleIdx="0" presStyleCnt="3">
        <dgm:presLayoutVars>
          <dgm:bulletEnabled val="1"/>
        </dgm:presLayoutVars>
      </dgm:prSet>
      <dgm:spPr/>
      <dgm:t>
        <a:bodyPr/>
        <a:lstStyle/>
        <a:p>
          <a:endParaRPr lang="fr-FR"/>
        </a:p>
      </dgm:t>
    </dgm:pt>
    <dgm:pt modelId="{831D26E6-2D8E-496B-8DB3-E3779F8A30D0}" type="pres">
      <dgm:prSet presAssocID="{F86A4153-08E9-4F45-8369-AEFA97171CB2}" presName="dummy" presStyleCnt="0"/>
      <dgm:spPr/>
    </dgm:pt>
    <dgm:pt modelId="{606CA619-394D-4B26-B97C-CD797EC235FD}" type="pres">
      <dgm:prSet presAssocID="{185B5B2A-0DE4-49C8-B444-692D27043957}" presName="sibTrans" presStyleLbl="sibTrans2D1" presStyleIdx="0" presStyleCnt="3"/>
      <dgm:spPr/>
    </dgm:pt>
    <dgm:pt modelId="{83B7EB2C-720B-4D99-AAB5-1246DE426354}" type="pres">
      <dgm:prSet presAssocID="{B32EC2DC-C037-4193-A75F-622D2A8530B8}" presName="node" presStyleLbl="node1" presStyleIdx="1" presStyleCnt="3">
        <dgm:presLayoutVars>
          <dgm:bulletEnabled val="1"/>
        </dgm:presLayoutVars>
      </dgm:prSet>
      <dgm:spPr/>
    </dgm:pt>
    <dgm:pt modelId="{3C9F5F5C-88DA-4996-918A-DCBD4202E937}" type="pres">
      <dgm:prSet presAssocID="{B32EC2DC-C037-4193-A75F-622D2A8530B8}" presName="dummy" presStyleCnt="0"/>
      <dgm:spPr/>
    </dgm:pt>
    <dgm:pt modelId="{78847A6A-B28C-43C4-A3F4-E5A878212D46}" type="pres">
      <dgm:prSet presAssocID="{B079C1DD-D1D5-46FD-B147-D11BBA62D387}" presName="sibTrans" presStyleLbl="sibTrans2D1" presStyleIdx="1" presStyleCnt="3"/>
      <dgm:spPr/>
    </dgm:pt>
    <dgm:pt modelId="{9820921F-E2D4-4AB6-8A5D-217A8FC87C39}" type="pres">
      <dgm:prSet presAssocID="{A740F4E6-411E-46AF-AC33-3C921BCB1E27}" presName="node" presStyleLbl="node1" presStyleIdx="2" presStyleCnt="3">
        <dgm:presLayoutVars>
          <dgm:bulletEnabled val="1"/>
        </dgm:presLayoutVars>
      </dgm:prSet>
      <dgm:spPr/>
    </dgm:pt>
    <dgm:pt modelId="{FE0E9C83-389D-4B04-A62A-96485FD32955}" type="pres">
      <dgm:prSet presAssocID="{A740F4E6-411E-46AF-AC33-3C921BCB1E27}" presName="dummy" presStyleCnt="0"/>
      <dgm:spPr/>
    </dgm:pt>
    <dgm:pt modelId="{B5568AF3-42E8-4D9D-A4B0-052A5CB173A2}" type="pres">
      <dgm:prSet presAssocID="{62F49FE9-F483-4F05-9FD6-EFBFC010459F}" presName="sibTrans" presStyleLbl="sibTrans2D1" presStyleIdx="2" presStyleCnt="3"/>
      <dgm:spPr/>
    </dgm:pt>
  </dgm:ptLst>
  <dgm:cxnLst>
    <dgm:cxn modelId="{3F1F76F2-03DB-48C8-9EBB-AF636F160968}" srcId="{7762D05C-9B6E-42FF-85D0-E618BBB580B9}" destId="{B32EC2DC-C037-4193-A75F-622D2A8530B8}" srcOrd="1" destOrd="0" parTransId="{F09ED485-92D7-463C-9E29-77D3B6CD1628}" sibTransId="{B079C1DD-D1D5-46FD-B147-D11BBA62D387}"/>
    <dgm:cxn modelId="{EAB789FB-6EDE-419C-AD38-8BCE0D2D20B2}" type="presOf" srcId="{62F49FE9-F483-4F05-9FD6-EFBFC010459F}" destId="{B5568AF3-42E8-4D9D-A4B0-052A5CB173A2}" srcOrd="0" destOrd="0" presId="urn:microsoft.com/office/officeart/2005/8/layout/radial6"/>
    <dgm:cxn modelId="{F1797104-7FD6-487B-97E2-EF7E665101AA}" srcId="{7762D05C-9B6E-42FF-85D0-E618BBB580B9}" destId="{A740F4E6-411E-46AF-AC33-3C921BCB1E27}" srcOrd="2" destOrd="0" parTransId="{09073FFA-BE26-42C5-8F19-CF4B5ADBF368}" sibTransId="{62F49FE9-F483-4F05-9FD6-EFBFC010459F}"/>
    <dgm:cxn modelId="{9999B5AF-09DE-4820-95FE-242733F6E384}" type="presOf" srcId="{B079C1DD-D1D5-46FD-B147-D11BBA62D387}" destId="{78847A6A-B28C-43C4-A3F4-E5A878212D46}" srcOrd="0" destOrd="0" presId="urn:microsoft.com/office/officeart/2005/8/layout/radial6"/>
    <dgm:cxn modelId="{73343B26-0740-4C7F-A9C9-EB4FE906C746}" type="presOf" srcId="{F86A4153-08E9-4F45-8369-AEFA97171CB2}" destId="{2D482751-9EF2-45F5-9035-F13840BA7D52}" srcOrd="0" destOrd="0" presId="urn:microsoft.com/office/officeart/2005/8/layout/radial6"/>
    <dgm:cxn modelId="{A6F21B8C-1A63-42E6-A292-4F2B1B27F33B}" type="presOf" srcId="{185B5B2A-0DE4-49C8-B444-692D27043957}" destId="{606CA619-394D-4B26-B97C-CD797EC235FD}" srcOrd="0" destOrd="0" presId="urn:microsoft.com/office/officeart/2005/8/layout/radial6"/>
    <dgm:cxn modelId="{E2B0D5A4-622D-4CF8-AF2C-6BA702E82F3C}" type="presOf" srcId="{7762D05C-9B6E-42FF-85D0-E618BBB580B9}" destId="{7ABB2F00-8845-4DC5-9F65-721C33F50DBF}" srcOrd="0" destOrd="0" presId="urn:microsoft.com/office/officeart/2005/8/layout/radial6"/>
    <dgm:cxn modelId="{242ACA43-F7DB-4134-8A4A-A6D3BC9A389C}" type="presOf" srcId="{B32EC2DC-C037-4193-A75F-622D2A8530B8}" destId="{83B7EB2C-720B-4D99-AAB5-1246DE426354}" srcOrd="0" destOrd="0" presId="urn:microsoft.com/office/officeart/2005/8/layout/radial6"/>
    <dgm:cxn modelId="{BE637D15-A5B4-4A8D-98B7-30D07081EC1B}" type="presOf" srcId="{A740F4E6-411E-46AF-AC33-3C921BCB1E27}" destId="{9820921F-E2D4-4AB6-8A5D-217A8FC87C39}" srcOrd="0" destOrd="0" presId="urn:microsoft.com/office/officeart/2005/8/layout/radial6"/>
    <dgm:cxn modelId="{5E955FC5-938D-4DFD-B975-461E407503D5}" type="presOf" srcId="{2F405CFF-B101-4F41-92AE-9C46FBF0B1F7}" destId="{3D8B2B57-1402-4EDD-A118-E2F66D48997C}" srcOrd="0" destOrd="0" presId="urn:microsoft.com/office/officeart/2005/8/layout/radial6"/>
    <dgm:cxn modelId="{431FCD78-8492-44D8-A1DE-283CA989A310}" srcId="{7762D05C-9B6E-42FF-85D0-E618BBB580B9}" destId="{F86A4153-08E9-4F45-8369-AEFA97171CB2}" srcOrd="0" destOrd="0" parTransId="{35E227FE-731A-491F-AA58-7CDBDFB43317}" sibTransId="{185B5B2A-0DE4-49C8-B444-692D27043957}"/>
    <dgm:cxn modelId="{A2461997-4ADD-441F-AFCC-3CE3CFEDBC25}" srcId="{2F405CFF-B101-4F41-92AE-9C46FBF0B1F7}" destId="{7762D05C-9B6E-42FF-85D0-E618BBB580B9}" srcOrd="0" destOrd="0" parTransId="{27846F6D-A5E3-440E-83E1-D23EB9CA4BAD}" sibTransId="{A5B8B144-1B57-4953-AB51-4B125BCE17AB}"/>
    <dgm:cxn modelId="{EC036854-B6FC-4DFB-A49E-992AEE9EB35E}" type="presParOf" srcId="{3D8B2B57-1402-4EDD-A118-E2F66D48997C}" destId="{7ABB2F00-8845-4DC5-9F65-721C33F50DBF}" srcOrd="0" destOrd="0" presId="urn:microsoft.com/office/officeart/2005/8/layout/radial6"/>
    <dgm:cxn modelId="{B10E10F8-6B72-464B-AB7D-8CE1B5DE9581}" type="presParOf" srcId="{3D8B2B57-1402-4EDD-A118-E2F66D48997C}" destId="{2D482751-9EF2-45F5-9035-F13840BA7D52}" srcOrd="1" destOrd="0" presId="urn:microsoft.com/office/officeart/2005/8/layout/radial6"/>
    <dgm:cxn modelId="{3538565B-6FF6-4042-8F1B-0B0502819623}" type="presParOf" srcId="{3D8B2B57-1402-4EDD-A118-E2F66D48997C}" destId="{831D26E6-2D8E-496B-8DB3-E3779F8A30D0}" srcOrd="2" destOrd="0" presId="urn:microsoft.com/office/officeart/2005/8/layout/radial6"/>
    <dgm:cxn modelId="{CF962097-3FFE-43F4-BCF0-F259BD2B2751}" type="presParOf" srcId="{3D8B2B57-1402-4EDD-A118-E2F66D48997C}" destId="{606CA619-394D-4B26-B97C-CD797EC235FD}" srcOrd="3" destOrd="0" presId="urn:microsoft.com/office/officeart/2005/8/layout/radial6"/>
    <dgm:cxn modelId="{5D1103CA-884A-4C11-9094-6DBC90F78972}" type="presParOf" srcId="{3D8B2B57-1402-4EDD-A118-E2F66D48997C}" destId="{83B7EB2C-720B-4D99-AAB5-1246DE426354}" srcOrd="4" destOrd="0" presId="urn:microsoft.com/office/officeart/2005/8/layout/radial6"/>
    <dgm:cxn modelId="{A0018CB6-06FC-44C6-B5E1-4EF600B23337}" type="presParOf" srcId="{3D8B2B57-1402-4EDD-A118-E2F66D48997C}" destId="{3C9F5F5C-88DA-4996-918A-DCBD4202E937}" srcOrd="5" destOrd="0" presId="urn:microsoft.com/office/officeart/2005/8/layout/radial6"/>
    <dgm:cxn modelId="{DB673636-3CCC-416D-BED5-04A635878A17}" type="presParOf" srcId="{3D8B2B57-1402-4EDD-A118-E2F66D48997C}" destId="{78847A6A-B28C-43C4-A3F4-E5A878212D46}" srcOrd="6" destOrd="0" presId="urn:microsoft.com/office/officeart/2005/8/layout/radial6"/>
    <dgm:cxn modelId="{533D34DA-1214-437E-AB57-D710B3DE8325}" type="presParOf" srcId="{3D8B2B57-1402-4EDD-A118-E2F66D48997C}" destId="{9820921F-E2D4-4AB6-8A5D-217A8FC87C39}" srcOrd="7" destOrd="0" presId="urn:microsoft.com/office/officeart/2005/8/layout/radial6"/>
    <dgm:cxn modelId="{B2C1F467-97DD-4C5F-84E2-25902AA9F763}" type="presParOf" srcId="{3D8B2B57-1402-4EDD-A118-E2F66D48997C}" destId="{FE0E9C83-389D-4B04-A62A-96485FD32955}" srcOrd="8" destOrd="0" presId="urn:microsoft.com/office/officeart/2005/8/layout/radial6"/>
    <dgm:cxn modelId="{38B23D13-7B55-4A65-AF4C-9EEDD96F4025}" type="presParOf" srcId="{3D8B2B57-1402-4EDD-A118-E2F66D48997C}" destId="{B5568AF3-42E8-4D9D-A4B0-052A5CB173A2}" srcOrd="9"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1ECCD9-8E2F-4984-9649-A195621815DF}" type="datetimeFigureOut">
              <a:rPr lang="fr-FR" smtClean="0"/>
              <a:pPr/>
              <a:t>08/12/2020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C03FC-6CB6-4B2F-801A-6FD926B399A8}" type="slidenum">
              <a:rPr lang="fr-FR" smtClean="0"/>
              <a:pPr/>
              <a:t>‹N°›</a:t>
            </a:fld>
            <a:endParaRPr lang="fr-FR"/>
          </a:p>
        </p:txBody>
      </p:sp>
    </p:spTree>
    <p:extLst>
      <p:ext uri="{BB962C8B-B14F-4D97-AF65-F5344CB8AC3E}">
        <p14:creationId xmlns:p14="http://schemas.microsoft.com/office/powerpoint/2010/main" xmlns="" val="275344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65BF47D8-B87B-43A4-B330-41820B77AD79}" type="datetimeFigureOut">
              <a:rPr lang="fr-FR" smtClean="0"/>
              <a:pPr/>
              <a:t>08/12/2020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9C949F9-BA62-465D-B344-FC1F212F225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5BF47D8-B87B-43A4-B330-41820B77AD79}"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9C949F9-BA62-465D-B344-FC1F212F225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5BF47D8-B87B-43A4-B330-41820B77AD79}"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9C949F9-BA62-465D-B344-FC1F212F225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5BF47D8-B87B-43A4-B330-41820B77AD79}"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9C949F9-BA62-465D-B344-FC1F212F2258}"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65BF47D8-B87B-43A4-B330-41820B77AD79}" type="datetimeFigureOut">
              <a:rPr lang="fr-FR" smtClean="0"/>
              <a:pPr/>
              <a:t>08/12/2020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9C949F9-BA62-465D-B344-FC1F212F2258}"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5BF47D8-B87B-43A4-B330-41820B77AD79}"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9C949F9-BA62-465D-B344-FC1F212F2258}"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5BF47D8-B87B-43A4-B330-41820B77AD79}" type="datetimeFigureOut">
              <a:rPr lang="fr-FR" smtClean="0"/>
              <a:pPr/>
              <a:t>08/12/2020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C9C949F9-BA62-465D-B344-FC1F212F225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65BF47D8-B87B-43A4-B330-41820B77AD79}" type="datetimeFigureOut">
              <a:rPr lang="fr-FR" smtClean="0"/>
              <a:pPr/>
              <a:t>08/12/2020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C9C949F9-BA62-465D-B344-FC1F212F2258}"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65BF47D8-B87B-43A4-B330-41820B77AD79}" type="datetimeFigureOut">
              <a:rPr lang="fr-FR" smtClean="0"/>
              <a:pPr/>
              <a:t>08/12/2020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C9C949F9-BA62-465D-B344-FC1F212F225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65BF47D8-B87B-43A4-B330-41820B77AD79}" type="datetimeFigureOut">
              <a:rPr lang="fr-FR" smtClean="0"/>
              <a:pPr/>
              <a:t>08/12/2020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9C949F9-BA62-465D-B344-FC1F212F225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65BF47D8-B87B-43A4-B330-41820B77AD79}" type="datetimeFigureOut">
              <a:rPr lang="fr-FR" smtClean="0"/>
              <a:pPr/>
              <a:t>08/12/2020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9C949F9-BA62-465D-B344-FC1F212F2258}"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BF47D8-B87B-43A4-B330-41820B77AD79}" type="datetimeFigureOut">
              <a:rPr lang="fr-FR" smtClean="0"/>
              <a:pPr/>
              <a:t>08/12/2020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C949F9-BA62-465D-B344-FC1F212F225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214290"/>
            <a:ext cx="7772400" cy="1785949"/>
          </a:xfrm>
        </p:spPr>
        <p:txBody>
          <a:bodyPr>
            <a:normAutofit fontScale="90000"/>
          </a:bodyPr>
          <a:lstStyle/>
          <a:p>
            <a:pPr lvl="0" algn="ctr" eaLnBrk="0" fontAlgn="base" hangingPunct="0">
              <a:spcAft>
                <a:spcPct val="0"/>
              </a:spcAft>
            </a:pPr>
            <a:r>
              <a:rPr lang="ar-DZ" sz="2400" dirty="0" smtClean="0">
                <a:solidFill>
                  <a:schemeClr val="accent1">
                    <a:lumMod val="75000"/>
                  </a:schemeClr>
                </a:solidFill>
                <a:effectLst/>
                <a:latin typeface="Andalus" pitchFamily="18" charset="-78"/>
                <a:ea typeface="Calibri" pitchFamily="34" charset="0"/>
                <a:cs typeface="Andalus" pitchFamily="18" charset="-78"/>
              </a:rPr>
              <a:t>وزارة التعليم العالي والبحث العلمي</a:t>
            </a:r>
            <a:r>
              <a:rPr lang="fr-FR" sz="2400" dirty="0" smtClean="0">
                <a:solidFill>
                  <a:schemeClr val="accent1">
                    <a:lumMod val="75000"/>
                  </a:schemeClr>
                </a:solidFill>
                <a:effectLst/>
                <a:latin typeface="Andalus" pitchFamily="18" charset="-78"/>
                <a:ea typeface="Calibri" pitchFamily="34" charset="0"/>
                <a:cs typeface="Andalus" pitchFamily="18" charset="-78"/>
              </a:rPr>
              <a:t> </a:t>
            </a:r>
            <a:r>
              <a:rPr lang="fr-FR" sz="2400" b="0" dirty="0" smtClean="0">
                <a:solidFill>
                  <a:schemeClr val="accent1">
                    <a:lumMod val="75000"/>
                  </a:schemeClr>
                </a:solidFill>
                <a:effectLst/>
                <a:latin typeface="Andalus" pitchFamily="18" charset="-78"/>
                <a:cs typeface="Andalus" pitchFamily="18" charset="-78"/>
              </a:rPr>
              <a:t/>
            </a:r>
            <a:br>
              <a:rPr lang="fr-FR" sz="2400" b="0" dirty="0" smtClean="0">
                <a:solidFill>
                  <a:schemeClr val="accent1">
                    <a:lumMod val="75000"/>
                  </a:schemeClr>
                </a:solidFill>
                <a:effectLst/>
                <a:latin typeface="Andalus" pitchFamily="18" charset="-78"/>
                <a:cs typeface="Andalus" pitchFamily="18" charset="-78"/>
              </a:rPr>
            </a:br>
            <a:r>
              <a:rPr lang="ar-DZ" sz="2400" dirty="0" smtClean="0">
                <a:solidFill>
                  <a:schemeClr val="accent1">
                    <a:lumMod val="75000"/>
                  </a:schemeClr>
                </a:solidFill>
                <a:effectLst/>
                <a:latin typeface="Andalus" pitchFamily="18" charset="-78"/>
                <a:ea typeface="Calibri" pitchFamily="34" charset="0"/>
                <a:cs typeface="Andalus" pitchFamily="18" charset="-78"/>
              </a:rPr>
              <a:t>جامعة </a:t>
            </a:r>
            <a:r>
              <a:rPr lang="ar-DZ" sz="2400" dirty="0" err="1" smtClean="0">
                <a:solidFill>
                  <a:schemeClr val="accent1">
                    <a:lumMod val="75000"/>
                  </a:schemeClr>
                </a:solidFill>
                <a:effectLst/>
                <a:latin typeface="Andalus" pitchFamily="18" charset="-78"/>
                <a:ea typeface="Calibri" pitchFamily="34" charset="0"/>
                <a:cs typeface="Andalus" pitchFamily="18" charset="-78"/>
              </a:rPr>
              <a:t>جيجل</a:t>
            </a:r>
            <a:r>
              <a:rPr lang="fr-FR" sz="2400" b="0" dirty="0" smtClean="0">
                <a:solidFill>
                  <a:schemeClr val="accent1">
                    <a:lumMod val="75000"/>
                  </a:schemeClr>
                </a:solidFill>
                <a:effectLst/>
                <a:latin typeface="Andalus" pitchFamily="18" charset="-78"/>
                <a:cs typeface="Andalus" pitchFamily="18" charset="-78"/>
              </a:rPr>
              <a:t/>
            </a:r>
            <a:br>
              <a:rPr lang="fr-FR" sz="2400" b="0" dirty="0" smtClean="0">
                <a:solidFill>
                  <a:schemeClr val="accent1">
                    <a:lumMod val="75000"/>
                  </a:schemeClr>
                </a:solidFill>
                <a:effectLst/>
                <a:latin typeface="Andalus" pitchFamily="18" charset="-78"/>
                <a:cs typeface="Andalus" pitchFamily="18" charset="-78"/>
              </a:rPr>
            </a:br>
            <a:r>
              <a:rPr lang="ar-DZ" sz="2400" dirty="0" smtClean="0">
                <a:solidFill>
                  <a:schemeClr val="accent1">
                    <a:lumMod val="75000"/>
                  </a:schemeClr>
                </a:solidFill>
                <a:effectLst/>
                <a:latin typeface="Andalus" pitchFamily="18" charset="-78"/>
                <a:ea typeface="Calibri" pitchFamily="34" charset="0"/>
                <a:cs typeface="Andalus" pitchFamily="18" charset="-78"/>
              </a:rPr>
              <a:t>كلية العلوم </a:t>
            </a:r>
            <a:r>
              <a:rPr lang="ar-DZ" sz="2400" dirty="0" err="1" smtClean="0">
                <a:solidFill>
                  <a:schemeClr val="accent1">
                    <a:lumMod val="75000"/>
                  </a:schemeClr>
                </a:solidFill>
                <a:effectLst/>
                <a:latin typeface="Andalus" pitchFamily="18" charset="-78"/>
                <a:ea typeface="Calibri" pitchFamily="34" charset="0"/>
                <a:cs typeface="Andalus" pitchFamily="18" charset="-78"/>
              </a:rPr>
              <a:t>الإقتصادية</a:t>
            </a:r>
            <a:r>
              <a:rPr lang="ar-DZ" sz="2400" dirty="0" smtClean="0">
                <a:solidFill>
                  <a:schemeClr val="accent1">
                    <a:lumMod val="75000"/>
                  </a:schemeClr>
                </a:solidFill>
                <a:effectLst/>
                <a:latin typeface="Andalus" pitchFamily="18" charset="-78"/>
                <a:ea typeface="Calibri" pitchFamily="34" charset="0"/>
                <a:cs typeface="Andalus" pitchFamily="18" charset="-78"/>
              </a:rPr>
              <a:t> والتجارية وعلوم التسيير</a:t>
            </a:r>
            <a:br>
              <a:rPr lang="ar-DZ" sz="2400" dirty="0" smtClean="0">
                <a:solidFill>
                  <a:schemeClr val="accent1">
                    <a:lumMod val="75000"/>
                  </a:schemeClr>
                </a:solidFill>
                <a:effectLst/>
                <a:latin typeface="Andalus" pitchFamily="18" charset="-78"/>
                <a:ea typeface="Calibri" pitchFamily="34" charset="0"/>
                <a:cs typeface="Andalus" pitchFamily="18" charset="-78"/>
              </a:rPr>
            </a:br>
            <a:r>
              <a:rPr lang="ar-DZ" sz="2400" dirty="0" smtClean="0">
                <a:solidFill>
                  <a:schemeClr val="accent1">
                    <a:lumMod val="75000"/>
                  </a:schemeClr>
                </a:solidFill>
                <a:latin typeface="Andalus" pitchFamily="18" charset="-78"/>
                <a:cs typeface="Andalus" pitchFamily="18" charset="-78"/>
              </a:rPr>
              <a:t>السنة الثالثة علوم مالية</a:t>
            </a:r>
            <a:br>
              <a:rPr lang="ar-DZ" sz="2400" dirty="0" smtClean="0">
                <a:solidFill>
                  <a:schemeClr val="accent1">
                    <a:lumMod val="75000"/>
                  </a:schemeClr>
                </a:solidFill>
                <a:latin typeface="Andalus" pitchFamily="18" charset="-78"/>
                <a:cs typeface="Andalus" pitchFamily="18" charset="-78"/>
              </a:rPr>
            </a:br>
            <a:r>
              <a:rPr lang="ar-DZ" sz="2400" dirty="0" smtClean="0">
                <a:solidFill>
                  <a:schemeClr val="accent1">
                    <a:lumMod val="75000"/>
                  </a:schemeClr>
                </a:solidFill>
                <a:latin typeface="Andalus" pitchFamily="18" charset="-78"/>
                <a:cs typeface="Andalus" pitchFamily="18" charset="-78"/>
              </a:rPr>
              <a:t> (مالية البنوك والتأمينات)</a:t>
            </a:r>
            <a:endParaRPr lang="ar-DZ" sz="2400" dirty="0" smtClean="0">
              <a:solidFill>
                <a:schemeClr val="accent1">
                  <a:lumMod val="75000"/>
                </a:schemeClr>
              </a:solidFill>
              <a:latin typeface="Andalus" pitchFamily="18" charset="-78"/>
              <a:cs typeface="Andalus" pitchFamily="18" charset="-78"/>
            </a:endParaRPr>
          </a:p>
        </p:txBody>
      </p:sp>
      <p:sp>
        <p:nvSpPr>
          <p:cNvPr id="7" name="Sous-titre 6"/>
          <p:cNvSpPr>
            <a:spLocks noGrp="1"/>
          </p:cNvSpPr>
          <p:nvPr>
            <p:ph type="subTitle" idx="1"/>
          </p:nvPr>
        </p:nvSpPr>
        <p:spPr>
          <a:xfrm>
            <a:off x="285720" y="3929066"/>
            <a:ext cx="7772400" cy="642942"/>
          </a:xfrm>
        </p:spPr>
        <p:txBody>
          <a:bodyPr>
            <a:normAutofit/>
          </a:bodyPr>
          <a:lstStyle/>
          <a:p>
            <a:pPr algn="ctr"/>
            <a:r>
              <a:rPr lang="ar-DZ" b="1" dirty="0" smtClean="0"/>
              <a:t> </a:t>
            </a:r>
            <a:endParaRPr lang="fr-FR" b="1" dirty="0"/>
          </a:p>
        </p:txBody>
      </p:sp>
      <p:pic>
        <p:nvPicPr>
          <p:cNvPr id="10" name="Picture 2"/>
          <p:cNvPicPr>
            <a:picLocks noChangeAspect="1" noChangeArrowheads="1"/>
          </p:cNvPicPr>
          <p:nvPr/>
        </p:nvPicPr>
        <p:blipFill>
          <a:blip r:embed="rId2" cstate="print"/>
          <a:srcRect/>
          <a:stretch>
            <a:fillRect/>
          </a:stretch>
        </p:blipFill>
        <p:spPr bwMode="auto">
          <a:xfrm>
            <a:off x="285720" y="428604"/>
            <a:ext cx="1803620" cy="1357322"/>
          </a:xfrm>
          <a:prstGeom prst="rect">
            <a:avLst/>
          </a:prstGeom>
          <a:noFill/>
          <a:ln w="9525">
            <a:noFill/>
            <a:miter lim="800000"/>
            <a:headEnd/>
            <a:tailEnd/>
          </a:ln>
        </p:spPr>
      </p:pic>
      <p:sp>
        <p:nvSpPr>
          <p:cNvPr id="11" name="Rectangle 10"/>
          <p:cNvSpPr/>
          <p:nvPr/>
        </p:nvSpPr>
        <p:spPr>
          <a:xfrm>
            <a:off x="1142976" y="2357430"/>
            <a:ext cx="6715172" cy="2800767"/>
          </a:xfrm>
          <a:prstGeom prst="rect">
            <a:avLst/>
          </a:prstGeom>
        </p:spPr>
        <p:txBody>
          <a:bodyPr wrap="square">
            <a:spAutoFit/>
          </a:bodyPr>
          <a:lstStyle/>
          <a:p>
            <a:pPr lvl="0" algn="ctr" rtl="1" eaLnBrk="0" fontAlgn="base" hangingPunct="0">
              <a:spcBef>
                <a:spcPct val="0"/>
              </a:spcBef>
              <a:spcAft>
                <a:spcPct val="0"/>
              </a:spcAft>
            </a:pPr>
            <a:endParaRPr lang="ar-DZ" sz="4400" b="1" dirty="0" smtClean="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lvl="0" algn="ctr" rtl="1" eaLnBrk="0" fontAlgn="base" hangingPunct="0">
              <a:spcBef>
                <a:spcPct val="0"/>
              </a:spcBef>
              <a:spcAft>
                <a:spcPct val="0"/>
              </a:spcAft>
            </a:pPr>
            <a:r>
              <a:rPr lang="ar-DZ" sz="4400" b="1" dirty="0" smtClean="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 المحاضرة الأولى في مقياس </a:t>
            </a:r>
            <a:r>
              <a:rPr lang="ar-DZ" sz="4400" b="1" dirty="0" smtClean="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محاسبة البنوك </a:t>
            </a:r>
          </a:p>
          <a:p>
            <a:pPr lvl="0" algn="ctr" rtl="1" eaLnBrk="0" fontAlgn="base" hangingPunct="0">
              <a:spcBef>
                <a:spcPct val="0"/>
              </a:spcBef>
              <a:spcAft>
                <a:spcPct val="0"/>
              </a:spcAft>
            </a:pPr>
            <a:r>
              <a:rPr lang="ar-DZ" sz="4400" b="1" dirty="0" smtClean="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 تقديم المؤسسات البنكية وخصائصها-</a:t>
            </a:r>
            <a:endParaRPr lang="fr-FR" sz="6600" dirty="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13" name="Sous-titre 6"/>
          <p:cNvSpPr txBox="1">
            <a:spLocks/>
          </p:cNvSpPr>
          <p:nvPr/>
        </p:nvSpPr>
        <p:spPr>
          <a:xfrm>
            <a:off x="285720" y="5658296"/>
            <a:ext cx="7772400" cy="1199704"/>
          </a:xfrm>
          <a:prstGeom prst="rect">
            <a:avLst/>
          </a:prstGeom>
        </p:spPr>
        <p:txBody>
          <a:bodyPr vert="horz" lIns="45720" rIns="45720">
            <a:normAutofit/>
          </a:bodyPr>
          <a:lstStyle/>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fr-FR" sz="2700" b="0" i="0" u="none" strike="noStrike" kern="1200" cap="none" spc="0" normalizeH="0" baseline="0" noProof="0" dirty="0">
              <a:ln>
                <a:noFill/>
              </a:ln>
              <a:solidFill>
                <a:schemeClr val="tx2"/>
              </a:solidFill>
              <a:effectLst/>
              <a:uLnTx/>
              <a:uFillTx/>
              <a:latin typeface="+mn-lt"/>
              <a:ea typeface="+mn-ea"/>
              <a:cs typeface="+mn-cs"/>
            </a:endParaRPr>
          </a:p>
        </p:txBody>
      </p:sp>
      <p:sp>
        <p:nvSpPr>
          <p:cNvPr id="14" name="Rectangle à coins arrondis 13"/>
          <p:cNvSpPr/>
          <p:nvPr/>
        </p:nvSpPr>
        <p:spPr>
          <a:xfrm>
            <a:off x="1928794" y="5929330"/>
            <a:ext cx="378621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latin typeface="Agency FB" pitchFamily="34" charset="0"/>
              </a:rPr>
              <a:t>من إعداد/ </a:t>
            </a:r>
            <a:r>
              <a:rPr lang="ar-DZ" sz="2400" b="1" dirty="0" err="1" smtClean="0">
                <a:latin typeface="Agency FB" pitchFamily="34" charset="0"/>
              </a:rPr>
              <a:t>أ</a:t>
            </a:r>
            <a:r>
              <a:rPr lang="ar-DZ" sz="2400" b="1" dirty="0" smtClean="0">
                <a:latin typeface="Agency FB" pitchFamily="34" charset="0"/>
              </a:rPr>
              <a:t>. </a:t>
            </a:r>
            <a:r>
              <a:rPr lang="ar-DZ" sz="2400" b="1" dirty="0" err="1" smtClean="0">
                <a:latin typeface="Agency FB" pitchFamily="34" charset="0"/>
              </a:rPr>
              <a:t>بوزرب</a:t>
            </a:r>
            <a:r>
              <a:rPr lang="ar-DZ" sz="2400" b="1" dirty="0" smtClean="0">
                <a:latin typeface="Agency FB" pitchFamily="34" charset="0"/>
              </a:rPr>
              <a:t> </a:t>
            </a:r>
            <a:endParaRPr lang="fr-FR" sz="2400" b="1" dirty="0">
              <a:latin typeface="Agency FB" pitchFamily="34"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fmla="#ppt_w*sin(2.5*pi*$)">
                                          <p:val>
                                            <p:fltVal val="0"/>
                                          </p:val>
                                        </p:tav>
                                        <p:tav tm="100000">
                                          <p:val>
                                            <p:fltVal val="1"/>
                                          </p:val>
                                        </p:tav>
                                      </p:tavLst>
                                    </p:anim>
                                    <p:anim calcmode="lin" valueType="num">
                                      <p:cBhvr>
                                        <p:cTn id="8"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57166"/>
            <a:ext cx="7572428"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None/>
            </a:pPr>
            <a:r>
              <a:rPr lang="ar-SA" sz="2400" b="1" dirty="0" smtClean="0"/>
              <a:t>الفرق بين المؤسسات </a:t>
            </a:r>
            <a:r>
              <a:rPr lang="ar-DZ" sz="2400" b="1" dirty="0" smtClean="0"/>
              <a:t>البنكية</a:t>
            </a:r>
            <a:r>
              <a:rPr lang="ar-SA" sz="2400" b="1" dirty="0" smtClean="0"/>
              <a:t> </a:t>
            </a:r>
            <a:r>
              <a:rPr lang="ar-SA" sz="2400" b="1" dirty="0" smtClean="0"/>
              <a:t>والمؤسسات التجارية والصناعية</a:t>
            </a:r>
            <a:endParaRPr lang="ar-DZ" sz="2400" b="1" u="sng" dirty="0" smtClean="0">
              <a:latin typeface="Agency FB" pitchFamily="34" charset="0"/>
            </a:endParaRPr>
          </a:p>
        </p:txBody>
      </p:sp>
      <p:sp>
        <p:nvSpPr>
          <p:cNvPr id="7" name="Rectangle 6"/>
          <p:cNvSpPr/>
          <p:nvPr/>
        </p:nvSpPr>
        <p:spPr>
          <a:xfrm>
            <a:off x="142844" y="1214422"/>
            <a:ext cx="6000792" cy="46434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8" name="Bulle ronde 7"/>
          <p:cNvSpPr/>
          <p:nvPr/>
        </p:nvSpPr>
        <p:spPr>
          <a:xfrm>
            <a:off x="6215042" y="2285992"/>
            <a:ext cx="2928958" cy="1285884"/>
          </a:xfrm>
          <a:prstGeom prst="wedgeEllipseCallout">
            <a:avLst>
              <a:gd name="adj1" fmla="val -50534"/>
              <a:gd name="adj2" fmla="val 6078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2800" b="1" dirty="0" smtClean="0"/>
              <a:t>هيكل النفقات</a:t>
            </a:r>
            <a:endParaRPr lang="fr-FR" sz="2800" dirty="0"/>
          </a:p>
        </p:txBody>
      </p:sp>
      <p:sp>
        <p:nvSpPr>
          <p:cNvPr id="32769" name="Rectangle 1"/>
          <p:cNvSpPr>
            <a:spLocks noChangeArrowheads="1"/>
          </p:cNvSpPr>
          <p:nvPr/>
        </p:nvSpPr>
        <p:spPr bwMode="auto">
          <a:xfrm>
            <a:off x="285720" y="1643050"/>
            <a:ext cx="550072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a:r>
              <a:rPr lang="ar-SA" sz="2400" dirty="0" smtClean="0"/>
              <a:t>يتكون هيكل النفقات في المؤسسات المالية من أجور الموظفين وغيرها من المصاريف المتعلقة بطبيعة العمل في المؤسسات المالية وتكون نسبتها قليلة، أما المؤسسات التجارية والصناعية فالنفقات تكون متعلقة بالمشتريات والإنتاج وبوظائف البيع والتوزيع والوظائف الإدارية.</a:t>
            </a:r>
            <a:endParaRPr lang="fr-FR" sz="2400" dirty="0"/>
          </a:p>
        </p:txBody>
      </p:sp>
    </p:spTree>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57166"/>
            <a:ext cx="7572428"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None/>
            </a:pPr>
            <a:r>
              <a:rPr lang="ar-SA" sz="2400" b="1" dirty="0" smtClean="0"/>
              <a:t>الفرق بين المؤسسات </a:t>
            </a:r>
            <a:r>
              <a:rPr lang="ar-DZ" sz="2400" b="1" dirty="0" smtClean="0"/>
              <a:t>البنكية</a:t>
            </a:r>
            <a:r>
              <a:rPr lang="ar-SA" sz="2400" b="1" dirty="0" smtClean="0"/>
              <a:t> </a:t>
            </a:r>
            <a:r>
              <a:rPr lang="ar-SA" sz="2400" b="1" dirty="0" smtClean="0"/>
              <a:t>والمؤسسات التجارية والصناعية</a:t>
            </a:r>
            <a:endParaRPr lang="ar-DZ" sz="2400" b="1" u="sng" dirty="0" smtClean="0">
              <a:latin typeface="Agency FB" pitchFamily="34" charset="0"/>
            </a:endParaRPr>
          </a:p>
        </p:txBody>
      </p:sp>
      <p:sp>
        <p:nvSpPr>
          <p:cNvPr id="7" name="Rectangle 6"/>
          <p:cNvSpPr/>
          <p:nvPr/>
        </p:nvSpPr>
        <p:spPr>
          <a:xfrm>
            <a:off x="214282" y="1142984"/>
            <a:ext cx="6000792" cy="46434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8" name="Bulle ronde 7"/>
          <p:cNvSpPr/>
          <p:nvPr/>
        </p:nvSpPr>
        <p:spPr>
          <a:xfrm>
            <a:off x="6215042" y="2285992"/>
            <a:ext cx="2928958" cy="1285884"/>
          </a:xfrm>
          <a:prstGeom prst="wedgeEllipseCallout">
            <a:avLst>
              <a:gd name="adj1" fmla="val -50534"/>
              <a:gd name="adj2" fmla="val 6078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2800" b="1" dirty="0" smtClean="0"/>
              <a:t>هيكل الإيرادات</a:t>
            </a:r>
            <a:endParaRPr lang="fr-FR" sz="2800" dirty="0"/>
          </a:p>
        </p:txBody>
      </p:sp>
      <p:sp>
        <p:nvSpPr>
          <p:cNvPr id="32769" name="Rectangle 1"/>
          <p:cNvSpPr>
            <a:spLocks noChangeArrowheads="1"/>
          </p:cNvSpPr>
          <p:nvPr/>
        </p:nvSpPr>
        <p:spPr bwMode="auto">
          <a:xfrm>
            <a:off x="285720" y="2500306"/>
            <a:ext cx="550072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a:r>
              <a:rPr lang="ar-SA" sz="2400" dirty="0" smtClean="0"/>
              <a:t>تتمثل الإيرادات في المؤسسات المالية في ثمن الخدمة المقدمة من البنك وكذلك العائد من استثمار أموالها، بينما إيرادات المؤسسات التجارية والصناعية تتمثل في الفرق بين ثمن السلعة وتكلفتها.</a:t>
            </a:r>
            <a:endParaRPr lang="fr-FR" sz="2400" dirty="0"/>
          </a:p>
        </p:txBody>
      </p:sp>
    </p:spTree>
  </p:cSld>
  <p:clrMapOvr>
    <a:masterClrMapping/>
  </p:clrMapOvr>
  <p:transition spd="slow">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357166"/>
            <a:ext cx="5786478" cy="4286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buNone/>
            </a:pPr>
            <a:r>
              <a:rPr lang="ar-DZ" sz="2800" b="1" u="sng" dirty="0" smtClean="0">
                <a:latin typeface="Agency FB" pitchFamily="34" charset="0"/>
              </a:rPr>
              <a:t>خصوصية النشاط البنكي </a:t>
            </a:r>
            <a:endParaRPr lang="ar-DZ" sz="2800" b="1" u="sng" dirty="0" smtClean="0">
              <a:latin typeface="Agency FB" pitchFamily="34" charset="0"/>
            </a:endParaRPr>
          </a:p>
        </p:txBody>
      </p:sp>
      <p:sp>
        <p:nvSpPr>
          <p:cNvPr id="7" name="Rectangle 6"/>
          <p:cNvSpPr/>
          <p:nvPr/>
        </p:nvSpPr>
        <p:spPr>
          <a:xfrm>
            <a:off x="142844" y="1000108"/>
            <a:ext cx="8786874" cy="47863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35841" name="Rectangle 1"/>
          <p:cNvSpPr>
            <a:spLocks noChangeArrowheads="1"/>
          </p:cNvSpPr>
          <p:nvPr/>
        </p:nvSpPr>
        <p:spPr bwMode="auto">
          <a:xfrm>
            <a:off x="214282" y="1142984"/>
            <a:ext cx="850112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i="0" u="none" strike="noStrike" cap="none" normalizeH="0" baseline="0" dirty="0" smtClean="0">
                <a:ln>
                  <a:noFill/>
                </a:ln>
                <a:solidFill>
                  <a:schemeClr val="tx1"/>
                </a:solidFill>
                <a:effectLst/>
                <a:latin typeface="Amiri"/>
                <a:ea typeface="Calibri" pitchFamily="34" charset="0"/>
                <a:cs typeface="Arial" pitchFamily="34" charset="0"/>
              </a:rPr>
              <a:t>- </a:t>
            </a:r>
            <a:r>
              <a:rPr kumimoji="0" lang="ar-SA" sz="2800" i="0" u="none" strike="noStrike" cap="none" normalizeH="0" baseline="0" dirty="0" smtClean="0">
                <a:ln>
                  <a:noFill/>
                </a:ln>
                <a:solidFill>
                  <a:schemeClr val="tx1"/>
                </a:solidFill>
                <a:effectLst/>
                <a:latin typeface="Amiri"/>
                <a:ea typeface="Calibri" pitchFamily="34" charset="0"/>
                <a:cs typeface="Arial" pitchFamily="34" charset="0"/>
              </a:rPr>
              <a:t>تتسم عمليات البنوك التجارية بطابع السرعة، بالإضافة إلى كونها عمليات صغيرة ومتعددة ومتلاحقة، ويشترك في أدائها عدد غير قليل من مراكز النشاط.</a:t>
            </a:r>
            <a:endParaRPr kumimoji="0" lang="fr-FR"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i="0" u="none" strike="noStrike" cap="none" normalizeH="0" baseline="0" dirty="0" smtClean="0">
                <a:ln>
                  <a:noFill/>
                </a:ln>
                <a:solidFill>
                  <a:schemeClr val="tx1"/>
                </a:solidFill>
                <a:effectLst/>
                <a:latin typeface="Amiri"/>
                <a:ea typeface="Calibri" pitchFamily="34" charset="0"/>
                <a:cs typeface="Arial" pitchFamily="34" charset="0"/>
              </a:rPr>
              <a:t>-  يتركز نشاط البنوك أساسا في تقديم خدمة للعميل سواء تمثلت في تقديم قرض أو تقديم خطاب ضمان، أو فتح اعتماد مستندي، أو قبول ودائع الجمهور أو تحصيل وخصم الأوراق التجارية، أو شراء وبيع الأوراق المالية لحساب العملاء، وهذه الخدمات وغيرها مما يقوم </a:t>
            </a:r>
            <a:r>
              <a:rPr kumimoji="0" lang="ar-SA" sz="2800" i="0" u="none" strike="noStrike" cap="none" normalizeH="0" baseline="0" dirty="0" err="1" smtClean="0">
                <a:ln>
                  <a:noFill/>
                </a:ln>
                <a:solidFill>
                  <a:schemeClr val="tx1"/>
                </a:solidFill>
                <a:effectLst/>
                <a:latin typeface="Amiri"/>
                <a:ea typeface="Calibri" pitchFamily="34" charset="0"/>
                <a:cs typeface="Arial" pitchFamily="34" charset="0"/>
              </a:rPr>
              <a:t>به</a:t>
            </a:r>
            <a:r>
              <a:rPr kumimoji="0" lang="ar-SA" sz="2800" i="0" u="none" strike="noStrike" cap="none" normalizeH="0" baseline="0" dirty="0" smtClean="0">
                <a:ln>
                  <a:noFill/>
                </a:ln>
                <a:solidFill>
                  <a:schemeClr val="tx1"/>
                </a:solidFill>
                <a:effectLst/>
                <a:latin typeface="Amiri"/>
                <a:ea typeface="Calibri" pitchFamily="34" charset="0"/>
                <a:cs typeface="Arial" pitchFamily="34" charset="0"/>
              </a:rPr>
              <a:t> البنك التجاري تتميز بصعوبة إمكانية قياسها كميا كما هو الحال بالنسبة للمنتجات الصناعية والزراعية.</a:t>
            </a:r>
            <a:endParaRPr kumimoji="0" lang="fr-FR" sz="12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357166"/>
            <a:ext cx="5786478" cy="4286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buNone/>
            </a:pPr>
            <a:r>
              <a:rPr lang="ar-DZ" sz="2800" b="1" u="sng" dirty="0" smtClean="0">
                <a:latin typeface="Agency FB" pitchFamily="34" charset="0"/>
              </a:rPr>
              <a:t>خصوصية النشاط البنكي </a:t>
            </a:r>
            <a:endParaRPr lang="ar-DZ" sz="2800" b="1" u="sng" dirty="0" smtClean="0">
              <a:latin typeface="Agency FB" pitchFamily="34" charset="0"/>
            </a:endParaRPr>
          </a:p>
        </p:txBody>
      </p:sp>
      <p:sp>
        <p:nvSpPr>
          <p:cNvPr id="7" name="Rectangle 6"/>
          <p:cNvSpPr/>
          <p:nvPr/>
        </p:nvSpPr>
        <p:spPr>
          <a:xfrm>
            <a:off x="142844" y="1000108"/>
            <a:ext cx="8786874" cy="47863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39937" name="Rectangle 1"/>
          <p:cNvSpPr>
            <a:spLocks noChangeArrowheads="1"/>
          </p:cNvSpPr>
          <p:nvPr/>
        </p:nvSpPr>
        <p:spPr bwMode="auto">
          <a:xfrm>
            <a:off x="285720" y="1214422"/>
            <a:ext cx="842968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miri"/>
                <a:ea typeface="Calibri" pitchFamily="34" charset="0"/>
                <a:cs typeface="Arial" pitchFamily="34" charset="0"/>
              </a:rPr>
              <a:t>- نظرا لما ينبغي أن تتمتع </a:t>
            </a:r>
            <a:r>
              <a:rPr kumimoji="0" lang="ar-SA" sz="2800" b="0" i="0" u="none" strike="noStrike" cap="none" normalizeH="0" baseline="0" dirty="0" err="1" smtClean="0">
                <a:ln>
                  <a:noFill/>
                </a:ln>
                <a:solidFill>
                  <a:schemeClr val="tx1"/>
                </a:solidFill>
                <a:effectLst/>
                <a:latin typeface="Amiri"/>
                <a:ea typeface="Calibri" pitchFamily="34" charset="0"/>
                <a:cs typeface="Arial" pitchFamily="34" charset="0"/>
              </a:rPr>
              <a:t>به</a:t>
            </a:r>
            <a:r>
              <a:rPr kumimoji="0" lang="ar-SA" sz="2800" b="0" i="0" u="none" strike="noStrike" cap="none" normalizeH="0" baseline="0" dirty="0" smtClean="0">
                <a:ln>
                  <a:noFill/>
                </a:ln>
                <a:solidFill>
                  <a:schemeClr val="tx1"/>
                </a:solidFill>
                <a:effectLst/>
                <a:latin typeface="Amiri"/>
                <a:ea typeface="Calibri" pitchFamily="34" charset="0"/>
                <a:cs typeface="Arial" pitchFamily="34" charset="0"/>
              </a:rPr>
              <a:t> المعلومات المعبرة عن النشاط في البنوك، فإن الأمر يتطلب أن يطلب </a:t>
            </a:r>
            <a:r>
              <a:rPr kumimoji="0" lang="ar-SA" sz="2800" b="0" i="0" u="none" strike="noStrike" cap="none" normalizeH="0" baseline="0" dirty="0" err="1" smtClean="0">
                <a:ln>
                  <a:noFill/>
                </a:ln>
                <a:solidFill>
                  <a:schemeClr val="tx1"/>
                </a:solidFill>
                <a:effectLst/>
                <a:latin typeface="Amiri"/>
                <a:ea typeface="Calibri" pitchFamily="34" charset="0"/>
                <a:cs typeface="Arial" pitchFamily="34" charset="0"/>
              </a:rPr>
              <a:t>المسؤولون</a:t>
            </a:r>
            <a:r>
              <a:rPr kumimoji="0" lang="ar-SA" sz="2800" b="0" i="0" u="none" strike="noStrike" cap="none" normalizeH="0" baseline="0" dirty="0" smtClean="0">
                <a:ln>
                  <a:noFill/>
                </a:ln>
                <a:solidFill>
                  <a:schemeClr val="tx1"/>
                </a:solidFill>
                <a:effectLst/>
                <a:latin typeface="Amiri"/>
                <a:ea typeface="Calibri" pitchFamily="34" charset="0"/>
                <a:cs typeface="Arial" pitchFamily="34" charset="0"/>
              </a:rPr>
              <a:t> عن إدارة أنشطة البنوك بيانات وإيضاحات بصفة دورية ومنتظمة، بخلاف ما قد يطلبه العملاء وغيرهم، وكل هذه البيانات المطلوبة ينبغي تقديمها في الوقت المناسب دون تأخير مع عدم إغفال عنصر الدقة في كل بيان يقدم نظرا لأهميته سواء في مجال التخطيط أو الرقابة أو اتخاذ القرارات.</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Amiri"/>
                <a:ea typeface="Calibri" pitchFamily="34" charset="0"/>
                <a:cs typeface="Arial" pitchFamily="34" charset="0"/>
              </a:rPr>
              <a:t>- يتأثر أهم عناصر تكاليف أنشطة البنوك بعامل الزمن، حيث يلعب الزمن دورا حيويا في عنصر تكلفة الفوائد المدينة التي يتحملها البنك مقابل ودائع العملاء، وكذلك مقابل القروض التي يحصل عليها البنك نظير القروض التي يقدمها للغير أو العملاء.</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357166"/>
            <a:ext cx="5786478" cy="4286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buNone/>
            </a:pPr>
            <a:r>
              <a:rPr lang="ar-DZ" sz="2800" b="1" dirty="0" smtClean="0">
                <a:latin typeface="Agency FB" pitchFamily="34" charset="0"/>
              </a:rPr>
              <a:t>مبادئ النشاط البنكي </a:t>
            </a:r>
            <a:endParaRPr lang="ar-DZ" sz="2800" b="1" dirty="0" smtClean="0">
              <a:latin typeface="Agency FB" pitchFamily="34" charset="0"/>
            </a:endParaRPr>
          </a:p>
        </p:txBody>
      </p:sp>
      <p:graphicFrame>
        <p:nvGraphicFramePr>
          <p:cNvPr id="5" name="Diagramme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357166"/>
            <a:ext cx="5786478" cy="42862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rtl="1">
              <a:buNone/>
            </a:pPr>
            <a:r>
              <a:rPr lang="ar-DZ" sz="2800" b="1" u="sng" dirty="0" smtClean="0">
                <a:latin typeface="Agency FB" pitchFamily="34" charset="0"/>
              </a:rPr>
              <a:t>أهم مصادر الأموال في البنوك </a:t>
            </a:r>
            <a:endParaRPr lang="ar-DZ" sz="2800" b="1" u="sng" dirty="0" smtClean="0">
              <a:latin typeface="Agency FB" pitchFamily="34" charset="0"/>
            </a:endParaRPr>
          </a:p>
        </p:txBody>
      </p:sp>
      <p:sp>
        <p:nvSpPr>
          <p:cNvPr id="7" name="Rectangle 6"/>
          <p:cNvSpPr/>
          <p:nvPr/>
        </p:nvSpPr>
        <p:spPr>
          <a:xfrm>
            <a:off x="142844" y="928670"/>
            <a:ext cx="8786874" cy="47863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39937" name="Rectangle 1"/>
          <p:cNvSpPr>
            <a:spLocks noChangeArrowheads="1"/>
          </p:cNvSpPr>
          <p:nvPr/>
        </p:nvSpPr>
        <p:spPr bwMode="auto">
          <a:xfrm>
            <a:off x="285720" y="1214422"/>
            <a:ext cx="842968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DZ" sz="2800" b="1" dirty="0" smtClean="0"/>
              <a:t>1- </a:t>
            </a:r>
            <a:r>
              <a:rPr lang="ar-SA" sz="2800" b="1" dirty="0" smtClean="0"/>
              <a:t>الودائع</a:t>
            </a:r>
            <a:r>
              <a:rPr lang="fr-FR" sz="2800" b="1" dirty="0" smtClean="0"/>
              <a:t>: </a:t>
            </a:r>
            <a:r>
              <a:rPr lang="ar-DZ" sz="2800" b="1" dirty="0" smtClean="0"/>
              <a:t> </a:t>
            </a:r>
            <a:r>
              <a:rPr lang="ar-SA" sz="2800" dirty="0" smtClean="0"/>
              <a:t>تعد </a:t>
            </a:r>
            <a:r>
              <a:rPr lang="ar-SA" sz="2800" dirty="0" smtClean="0"/>
              <a:t>الودائع من أهم مصادر أموال المصرف التجاري غير الذاتية، حيث تشكل نسبة كبيرة من إجمالي مصادر </a:t>
            </a:r>
            <a:r>
              <a:rPr lang="ar-SA" sz="2800" dirty="0" smtClean="0"/>
              <a:t>المصرف</a:t>
            </a:r>
            <a:r>
              <a:rPr lang="ar-DZ" sz="2800" dirty="0" smtClean="0"/>
              <a:t>.</a:t>
            </a:r>
          </a:p>
          <a:p>
            <a:pPr lvl="0" algn="justLow" rtl="1" fontAlgn="base">
              <a:spcBef>
                <a:spcPct val="0"/>
              </a:spcBef>
              <a:spcAft>
                <a:spcPct val="0"/>
              </a:spcAft>
            </a:pPr>
            <a:r>
              <a:rPr kumimoji="0" lang="ar-DZ" sz="2800" b="1" i="0" u="none" strike="noStrike" cap="none" normalizeH="0" baseline="0" dirty="0" smtClean="0">
                <a:ln>
                  <a:noFill/>
                </a:ln>
                <a:solidFill>
                  <a:schemeClr val="tx1"/>
                </a:solidFill>
                <a:effectLst/>
                <a:latin typeface="Arial" pitchFamily="34" charset="0"/>
                <a:cs typeface="Arial" pitchFamily="34" charset="0"/>
              </a:rPr>
              <a:t>2- رأس المال الممتلك</a:t>
            </a:r>
            <a:r>
              <a:rPr kumimoji="0" lang="ar-DZ" sz="2800" b="0" i="0" u="none" strike="noStrike" cap="none" normalizeH="0" baseline="0" dirty="0" smtClean="0">
                <a:ln>
                  <a:noFill/>
                </a:ln>
                <a:solidFill>
                  <a:schemeClr val="tx1"/>
                </a:solidFill>
                <a:effectLst/>
                <a:latin typeface="Arial" pitchFamily="34" charset="0"/>
                <a:cs typeface="Arial" pitchFamily="34" charset="0"/>
              </a:rPr>
              <a:t>: يعبر عن مجموع الأموال التي يحصل عليها المصرف من أصحابه عند البدء بتأسيسه أو تكوينه، إضافة إلى احتياطاته القانونية والخاصة وأرباحه التي احتجزها أي أن: رأس المال</a:t>
            </a:r>
            <a:r>
              <a:rPr kumimoji="0" lang="ar-DZ" sz="2800" b="0" i="0" u="none" strike="noStrike" cap="none" normalizeH="0" dirty="0" smtClean="0">
                <a:ln>
                  <a:noFill/>
                </a:ln>
                <a:solidFill>
                  <a:schemeClr val="tx1"/>
                </a:solidFill>
                <a:effectLst/>
                <a:latin typeface="Arial" pitchFamily="34" charset="0"/>
                <a:cs typeface="Arial" pitchFamily="34" charset="0"/>
              </a:rPr>
              <a:t> الممتلك= رأس المال المدفوع+ الاحتياطيات+ الأرباح المحتجزة.</a:t>
            </a:r>
          </a:p>
          <a:p>
            <a:pPr lvl="0" algn="justLow" rtl="1" fontAlgn="base">
              <a:spcBef>
                <a:spcPct val="0"/>
              </a:spcBef>
              <a:spcAft>
                <a:spcPct val="0"/>
              </a:spcAft>
            </a:pPr>
            <a:r>
              <a:rPr lang="ar-DZ" sz="2800" b="1" baseline="0" dirty="0" smtClean="0">
                <a:latin typeface="Arial" pitchFamily="34" charset="0"/>
                <a:cs typeface="Arial" pitchFamily="34" charset="0"/>
              </a:rPr>
              <a:t>3- الأموال المقترضة: </a:t>
            </a:r>
            <a:r>
              <a:rPr lang="ar-DZ" sz="2800" baseline="0" dirty="0" smtClean="0">
                <a:latin typeface="Arial" pitchFamily="34" charset="0"/>
                <a:cs typeface="Arial" pitchFamily="34" charset="0"/>
              </a:rPr>
              <a:t>من أجل تنمية مصادر تمويل أموال المصرف، يتم اللجوء</a:t>
            </a:r>
            <a:r>
              <a:rPr lang="ar-DZ" sz="2800" dirty="0" smtClean="0">
                <a:latin typeface="Arial" pitchFamily="34" charset="0"/>
                <a:cs typeface="Arial" pitchFamily="34" charset="0"/>
              </a:rPr>
              <a:t> إلى الاقتراض، سواء من سوق رأس المال، المصارف التجارية الأخرى، البنك المركزي وغيرها من المؤسسات المالية المقرضة الأخرى.</a:t>
            </a:r>
            <a:endParaRPr kumimoji="0" lang="ar-SA" sz="28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357166"/>
            <a:ext cx="5786478" cy="4286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buNone/>
            </a:pPr>
            <a:r>
              <a:rPr lang="ar-DZ" sz="2800" b="1" u="sng" dirty="0" smtClean="0">
                <a:latin typeface="Agency FB" pitchFamily="34" charset="0"/>
              </a:rPr>
              <a:t>استخدامات الأموال في البنوك </a:t>
            </a:r>
            <a:endParaRPr lang="ar-DZ" sz="2800" b="1" u="sng" dirty="0" smtClean="0">
              <a:latin typeface="Agency FB" pitchFamily="34" charset="0"/>
            </a:endParaRPr>
          </a:p>
        </p:txBody>
      </p:sp>
      <p:sp>
        <p:nvSpPr>
          <p:cNvPr id="7" name="Rectangle 6"/>
          <p:cNvSpPr/>
          <p:nvPr/>
        </p:nvSpPr>
        <p:spPr>
          <a:xfrm>
            <a:off x="0" y="928670"/>
            <a:ext cx="8929718" cy="55721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39937" name="Rectangle 1"/>
          <p:cNvSpPr>
            <a:spLocks noChangeArrowheads="1"/>
          </p:cNvSpPr>
          <p:nvPr/>
        </p:nvSpPr>
        <p:spPr bwMode="auto">
          <a:xfrm>
            <a:off x="285720" y="1214422"/>
            <a:ext cx="84296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DZ" sz="2800" b="1" dirty="0" smtClean="0"/>
              <a:t>1- الأرصدة النقدية الجاهزة</a:t>
            </a:r>
            <a:r>
              <a:rPr lang="fr-FR" sz="2800" b="1" dirty="0" smtClean="0"/>
              <a:t>:</a:t>
            </a:r>
            <a:r>
              <a:rPr lang="ar-DZ" sz="2800" b="1" dirty="0" smtClean="0"/>
              <a:t> </a:t>
            </a:r>
            <a:r>
              <a:rPr lang="ar-SA" sz="2800" dirty="0" smtClean="0"/>
              <a:t>تعد </a:t>
            </a:r>
            <a:r>
              <a:rPr lang="ar-DZ" sz="2800" dirty="0" smtClean="0"/>
              <a:t>الأرصدة النقدية الجاهزة أكثر البنود سيولة.</a:t>
            </a:r>
          </a:p>
          <a:p>
            <a:pPr lvl="0" algn="justLow" rtl="1" fontAlgn="base">
              <a:spcBef>
                <a:spcPct val="0"/>
              </a:spcBef>
              <a:spcAft>
                <a:spcPct val="0"/>
              </a:spcAft>
            </a:pPr>
            <a:r>
              <a:rPr kumimoji="0" lang="ar-DZ" sz="2800" b="1" i="0" u="none" strike="noStrike" cap="none" normalizeH="0" baseline="0" dirty="0" smtClean="0">
                <a:ln>
                  <a:noFill/>
                </a:ln>
                <a:solidFill>
                  <a:schemeClr val="tx1"/>
                </a:solidFill>
                <a:effectLst/>
                <a:latin typeface="Arial" pitchFamily="34" charset="0"/>
                <a:cs typeface="Arial" pitchFamily="34" charset="0"/>
              </a:rPr>
              <a:t>2-  محفظة </a:t>
            </a:r>
            <a:r>
              <a:rPr kumimoji="0" lang="ar-DZ" sz="2800" b="1" i="0" u="none" strike="noStrike" cap="none" normalizeH="0" baseline="0" dirty="0" err="1" smtClean="0">
                <a:ln>
                  <a:noFill/>
                </a:ln>
                <a:solidFill>
                  <a:schemeClr val="tx1"/>
                </a:solidFill>
                <a:effectLst/>
                <a:latin typeface="Arial" pitchFamily="34" charset="0"/>
                <a:cs typeface="Arial" pitchFamily="34" charset="0"/>
              </a:rPr>
              <a:t>الحوالات</a:t>
            </a:r>
            <a:r>
              <a:rPr kumimoji="0" lang="ar-DZ" sz="2800" b="1" i="0" u="none" strike="noStrike" cap="none" normalizeH="0" baseline="0" dirty="0" smtClean="0">
                <a:ln>
                  <a:noFill/>
                </a:ln>
                <a:solidFill>
                  <a:schemeClr val="tx1"/>
                </a:solidFill>
                <a:effectLst/>
                <a:latin typeface="Arial" pitchFamily="34" charset="0"/>
                <a:cs typeface="Arial" pitchFamily="34" charset="0"/>
              </a:rPr>
              <a:t> المخصومة</a:t>
            </a:r>
            <a:r>
              <a:rPr kumimoji="0" lang="ar-DZ" sz="2800" b="0" i="0" u="none" strike="noStrike" cap="none" normalizeH="0" baseline="0" dirty="0" smtClean="0">
                <a:ln>
                  <a:noFill/>
                </a:ln>
                <a:solidFill>
                  <a:schemeClr val="tx1"/>
                </a:solidFill>
                <a:effectLst/>
                <a:latin typeface="Arial" pitchFamily="34" charset="0"/>
                <a:cs typeface="Arial" pitchFamily="34" charset="0"/>
              </a:rPr>
              <a:t>: تكون </a:t>
            </a:r>
            <a:r>
              <a:rPr kumimoji="0" lang="ar-DZ" sz="2800" b="0" i="0" u="none" strike="noStrike" cap="none" normalizeH="0" baseline="0" dirty="0" err="1" smtClean="0">
                <a:ln>
                  <a:noFill/>
                </a:ln>
                <a:solidFill>
                  <a:schemeClr val="tx1"/>
                </a:solidFill>
                <a:effectLst/>
                <a:latin typeface="Arial" pitchFamily="34" charset="0"/>
                <a:cs typeface="Arial" pitchFamily="34" charset="0"/>
              </a:rPr>
              <a:t>الحوالات</a:t>
            </a:r>
            <a:r>
              <a:rPr kumimoji="0" lang="ar-DZ" sz="2800" b="0" i="0" u="none" strike="noStrike" cap="none" normalizeH="0" baseline="0" dirty="0" smtClean="0">
                <a:ln>
                  <a:noFill/>
                </a:ln>
                <a:solidFill>
                  <a:schemeClr val="tx1"/>
                </a:solidFill>
                <a:effectLst/>
                <a:latin typeface="Arial" pitchFamily="34" charset="0"/>
                <a:cs typeface="Arial" pitchFamily="34" charset="0"/>
              </a:rPr>
              <a:t> المخصومة البند</a:t>
            </a:r>
            <a:r>
              <a:rPr kumimoji="0" lang="ar-DZ" sz="2800" b="0" i="0" u="none" strike="noStrike" cap="none" normalizeH="0" dirty="0" smtClean="0">
                <a:ln>
                  <a:noFill/>
                </a:ln>
                <a:solidFill>
                  <a:schemeClr val="tx1"/>
                </a:solidFill>
                <a:effectLst/>
                <a:latin typeface="Arial" pitchFamily="34" charset="0"/>
                <a:cs typeface="Arial" pitchFamily="34" charset="0"/>
              </a:rPr>
              <a:t> الثاني من الأصول، وهي تتمتع بدرجة عالية من السيولة، لأنها تمثل قروضا قصيرة </a:t>
            </a:r>
            <a:r>
              <a:rPr lang="ar-DZ" sz="2800" dirty="0" smtClean="0">
                <a:latin typeface="Arial" pitchFamily="34" charset="0"/>
                <a:cs typeface="Arial" pitchFamily="34" charset="0"/>
              </a:rPr>
              <a:t>الأجل، ويتم ذلك بشراء </a:t>
            </a:r>
            <a:r>
              <a:rPr lang="ar-DZ" sz="2800" dirty="0" err="1" smtClean="0">
                <a:latin typeface="Arial" pitchFamily="34" charset="0"/>
                <a:cs typeface="Arial" pitchFamily="34" charset="0"/>
              </a:rPr>
              <a:t>أذونات</a:t>
            </a:r>
            <a:r>
              <a:rPr lang="ar-DZ" sz="2800" dirty="0" smtClean="0">
                <a:latin typeface="Arial" pitchFamily="34" charset="0"/>
                <a:cs typeface="Arial" pitchFamily="34" charset="0"/>
              </a:rPr>
              <a:t> الخزينة والأوراق التجارية، وطبيعي أن تكون أسعار فائدتها أكثر انخفاضا من الأوراق المالية المتوسطة والطويلة الأجل.</a:t>
            </a:r>
            <a:endParaRPr kumimoji="0" lang="ar-DZ" sz="2800" b="0" i="0" u="none" strike="noStrike" cap="none" normalizeH="0" dirty="0" smtClean="0">
              <a:ln>
                <a:noFill/>
              </a:ln>
              <a:solidFill>
                <a:schemeClr val="tx1"/>
              </a:solidFill>
              <a:effectLst/>
              <a:latin typeface="Arial" pitchFamily="34" charset="0"/>
              <a:cs typeface="Arial" pitchFamily="34" charset="0"/>
            </a:endParaRPr>
          </a:p>
          <a:p>
            <a:pPr lvl="0" algn="justLow" rtl="1" fontAlgn="base">
              <a:spcBef>
                <a:spcPct val="0"/>
              </a:spcBef>
              <a:spcAft>
                <a:spcPct val="0"/>
              </a:spcAft>
            </a:pPr>
            <a:r>
              <a:rPr lang="ar-DZ" sz="2800" b="1" baseline="0" dirty="0" smtClean="0">
                <a:latin typeface="Arial" pitchFamily="34" charset="0"/>
                <a:cs typeface="Arial" pitchFamily="34" charset="0"/>
              </a:rPr>
              <a:t>3- محفظة الأوراق المالية: </a:t>
            </a:r>
            <a:r>
              <a:rPr lang="ar-DZ" sz="2800" baseline="0" dirty="0" smtClean="0">
                <a:latin typeface="Arial" pitchFamily="34" charset="0"/>
                <a:cs typeface="Arial" pitchFamily="34" charset="0"/>
              </a:rPr>
              <a:t> تستثمر بعض المصارف التجارية جزءا من مواردها في شراء الأوراق </a:t>
            </a:r>
            <a:r>
              <a:rPr lang="ar-DZ" sz="2800" dirty="0" smtClean="0">
                <a:latin typeface="Arial" pitchFamily="34" charset="0"/>
                <a:cs typeface="Arial" pitchFamily="34" charset="0"/>
              </a:rPr>
              <a:t>المالية، ولا يستردون قيمتها إلا بعد انقضاء فترة طويلة من الزمن، وعلى الرغم من أن </a:t>
            </a:r>
            <a:r>
              <a:rPr lang="ar-DZ" sz="2800" dirty="0" err="1" smtClean="0">
                <a:latin typeface="Arial" pitchFamily="34" charset="0"/>
                <a:cs typeface="Arial" pitchFamily="34" charset="0"/>
              </a:rPr>
              <a:t>الاوراق</a:t>
            </a:r>
            <a:r>
              <a:rPr lang="ar-DZ" sz="2800" dirty="0" smtClean="0">
                <a:latin typeface="Arial" pitchFamily="34" charset="0"/>
                <a:cs typeface="Arial" pitchFamily="34" charset="0"/>
              </a:rPr>
              <a:t> المالية هي استثمار قليل السيولة نسبيا إلا أنه من الممكن التعامل </a:t>
            </a:r>
            <a:r>
              <a:rPr lang="ar-DZ" sz="2800" dirty="0" err="1" smtClean="0">
                <a:latin typeface="Arial" pitchFamily="34" charset="0"/>
                <a:cs typeface="Arial" pitchFamily="34" charset="0"/>
              </a:rPr>
              <a:t>بها</a:t>
            </a:r>
            <a:r>
              <a:rPr lang="ar-DZ" sz="2800" dirty="0" smtClean="0">
                <a:latin typeface="Arial" pitchFamily="34" charset="0"/>
                <a:cs typeface="Arial" pitchFamily="34" charset="0"/>
              </a:rPr>
              <a:t> بالبيع والشراء بسهولة إذا وجدت سوق مالية واسعة.</a:t>
            </a:r>
            <a:endParaRPr kumimoji="0" lang="ar-SA" sz="28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357166"/>
            <a:ext cx="5786478" cy="428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None/>
            </a:pPr>
            <a:r>
              <a:rPr lang="ar-DZ" sz="2800" b="1" u="sng" dirty="0" smtClean="0">
                <a:latin typeface="Agency FB" pitchFamily="34" charset="0"/>
              </a:rPr>
              <a:t>استخدامات الأموال في البنوك </a:t>
            </a:r>
            <a:endParaRPr lang="ar-DZ" sz="2800" b="1" u="sng" dirty="0" smtClean="0">
              <a:latin typeface="Agency FB" pitchFamily="34" charset="0"/>
            </a:endParaRPr>
          </a:p>
        </p:txBody>
      </p:sp>
      <p:sp>
        <p:nvSpPr>
          <p:cNvPr id="7" name="Rectangle 6"/>
          <p:cNvSpPr/>
          <p:nvPr/>
        </p:nvSpPr>
        <p:spPr>
          <a:xfrm>
            <a:off x="0" y="928670"/>
            <a:ext cx="8929718" cy="55721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39937" name="Rectangle 1"/>
          <p:cNvSpPr>
            <a:spLocks noChangeArrowheads="1"/>
          </p:cNvSpPr>
          <p:nvPr/>
        </p:nvSpPr>
        <p:spPr bwMode="auto">
          <a:xfrm>
            <a:off x="285720" y="1214422"/>
            <a:ext cx="842968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DZ" sz="2800" b="1" dirty="0" smtClean="0"/>
              <a:t>4- القروض والسلف</a:t>
            </a:r>
            <a:r>
              <a:rPr lang="fr-FR" sz="2800" b="1" dirty="0" smtClean="0"/>
              <a:t>:</a:t>
            </a:r>
            <a:r>
              <a:rPr lang="ar-DZ" sz="2800" b="1" dirty="0" smtClean="0"/>
              <a:t> </a:t>
            </a:r>
            <a:r>
              <a:rPr lang="ar-DZ" sz="2800" dirty="0" smtClean="0"/>
              <a:t>تعتبر القروض السلف أوفر أصول البنك التي تدر أرباحا، وإن كانت لا تتمتع بسيولة عالية، إذ يقابل زيادة سعر الفائدة الذي تأخذه المصارف على القروض والسلف عن متوسط أسعار الفائدة التي تدرها سائر الأصول.</a:t>
            </a:r>
          </a:p>
          <a:p>
            <a:pPr lvl="0" algn="justLow" rtl="1" fontAlgn="base">
              <a:spcBef>
                <a:spcPct val="0"/>
              </a:spcBef>
              <a:spcAft>
                <a:spcPct val="0"/>
              </a:spcAft>
            </a:pPr>
            <a:r>
              <a:rPr kumimoji="0" lang="ar-DZ" sz="2800" b="1" i="0" u="none" strike="noStrike" cap="none" normalizeH="0" baseline="0" dirty="0" smtClean="0">
                <a:ln>
                  <a:noFill/>
                </a:ln>
                <a:solidFill>
                  <a:schemeClr val="tx1"/>
                </a:solidFill>
                <a:effectLst/>
                <a:latin typeface="Arial" pitchFamily="34" charset="0"/>
                <a:cs typeface="Arial" pitchFamily="34" charset="0"/>
              </a:rPr>
              <a:t>5- صكوك وسحوبات</a:t>
            </a:r>
            <a:r>
              <a:rPr kumimoji="0" lang="ar-DZ" sz="2800" b="1" i="0" u="none" strike="noStrike" cap="none" normalizeH="0" dirty="0" smtClean="0">
                <a:ln>
                  <a:noFill/>
                </a:ln>
                <a:solidFill>
                  <a:schemeClr val="tx1"/>
                </a:solidFill>
                <a:effectLst/>
                <a:latin typeface="Arial" pitchFamily="34" charset="0"/>
                <a:cs typeface="Arial" pitchFamily="34" charset="0"/>
              </a:rPr>
              <a:t> قيد التحصيل</a:t>
            </a:r>
            <a:r>
              <a:rPr kumimoji="0" lang="ar-DZ" sz="2800" b="0" i="0" u="none" strike="noStrike" cap="none" normalizeH="0" baseline="0" dirty="0" smtClean="0">
                <a:ln>
                  <a:noFill/>
                </a:ln>
                <a:solidFill>
                  <a:schemeClr val="tx1"/>
                </a:solidFill>
                <a:effectLst/>
                <a:latin typeface="Arial" pitchFamily="34" charset="0"/>
                <a:cs typeface="Arial" pitchFamily="34" charset="0"/>
              </a:rPr>
              <a:t>: عندما يودع أحد المودعين في حسابه صكوك مسحوبة على مصرف آخر تمنح بعض المصارف لهذا المودع </a:t>
            </a:r>
            <a:r>
              <a:rPr lang="ar-DZ" sz="2800" dirty="0" smtClean="0">
                <a:latin typeface="Arial" pitchFamily="34" charset="0"/>
                <a:cs typeface="Arial" pitchFamily="34" charset="0"/>
              </a:rPr>
              <a:t>تسهيلات بأن تسجل له قيمة الصك في حسابه الجاري، وتضع هذه القيمة تحت تصرفه فورا وقبل أن تحصل على قيمة الصك  خلال عمليات المقاصة، وتعتبر الأموال الموظفة على هذا الشكل عبئا على المصرف.</a:t>
            </a:r>
            <a:endParaRPr lang="ar-DZ" sz="2800" dirty="0" smtClean="0">
              <a:latin typeface="Arial" pitchFamily="34" charset="0"/>
              <a:cs typeface="Arial" pitchFamily="34" charset="0"/>
            </a:endParaRPr>
          </a:p>
          <a:p>
            <a:pPr lvl="0" algn="justLow" rtl="1" fontAlgn="base">
              <a:spcBef>
                <a:spcPct val="0"/>
              </a:spcBef>
              <a:spcAft>
                <a:spcPct val="0"/>
              </a:spcAft>
            </a:pPr>
            <a:r>
              <a:rPr kumimoji="0" lang="ar-DZ" sz="2800" b="1" i="0" u="none" strike="noStrike" cap="none" normalizeH="0" dirty="0" smtClean="0">
                <a:ln>
                  <a:noFill/>
                </a:ln>
                <a:solidFill>
                  <a:schemeClr val="tx1"/>
                </a:solidFill>
                <a:effectLst/>
                <a:latin typeface="Arial" pitchFamily="34" charset="0"/>
                <a:cs typeface="Arial" pitchFamily="34" charset="0"/>
              </a:rPr>
              <a:t>6- العقارات والموجودات الأخرى.</a:t>
            </a:r>
          </a:p>
        </p:txBody>
      </p:sp>
    </p:spTree>
  </p:cSld>
  <p:clrMapOvr>
    <a:masterClrMapping/>
  </p:clrMapOvr>
  <p:transition spd="slow">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contenu 11"/>
          <p:cNvSpPr>
            <a:spLocks noGrp="1"/>
          </p:cNvSpPr>
          <p:nvPr>
            <p:ph idx="1"/>
          </p:nvPr>
        </p:nvSpPr>
        <p:spPr>
          <a:xfrm>
            <a:off x="0" y="0"/>
            <a:ext cx="9144000" cy="6858000"/>
          </a:xfrm>
        </p:spPr>
        <p:style>
          <a:lnRef idx="2">
            <a:schemeClr val="accent1"/>
          </a:lnRef>
          <a:fillRef idx="1">
            <a:schemeClr val="lt1"/>
          </a:fillRef>
          <a:effectRef idx="0">
            <a:schemeClr val="accent1"/>
          </a:effectRef>
          <a:fontRef idx="minor">
            <a:schemeClr val="dk1"/>
          </a:fontRef>
        </p:style>
        <p:txBody>
          <a:bodyPr>
            <a:normAutofit/>
            <a:scene3d>
              <a:camera prst="perspectiveRelaxedModerately"/>
              <a:lightRig rig="threePt" dir="t"/>
            </a:scene3d>
          </a:bodyPr>
          <a:lstStyle/>
          <a:p>
            <a:pPr algn="r" rtl="1">
              <a:buNone/>
            </a:pPr>
            <a:endParaRPr lang="fr-FR" sz="3200" dirty="0" smtClean="0">
              <a:effectLst>
                <a:glow rad="139700">
                  <a:schemeClr val="accent3">
                    <a:satMod val="175000"/>
                    <a:alpha val="40000"/>
                  </a:schemeClr>
                </a:glow>
              </a:effectLst>
            </a:endParaRPr>
          </a:p>
          <a:p>
            <a:pPr algn="ctr" rtl="1">
              <a:buNone/>
            </a:pPr>
            <a:endParaRPr lang="ar-DZ" sz="3200" dirty="0" smtClean="0">
              <a:effectLst>
                <a:glow rad="139700">
                  <a:schemeClr val="accent3">
                    <a:satMod val="175000"/>
                    <a:alpha val="40000"/>
                  </a:schemeClr>
                </a:glow>
              </a:effectLst>
            </a:endParaRPr>
          </a:p>
          <a:p>
            <a:pPr algn="ctr" rtl="1">
              <a:buNone/>
            </a:pPr>
            <a:endParaRPr lang="ar-DZ" sz="3200" dirty="0" smtClean="0">
              <a:effectLst>
                <a:glow rad="139700">
                  <a:schemeClr val="accent3">
                    <a:satMod val="175000"/>
                    <a:alpha val="40000"/>
                  </a:schemeClr>
                </a:glow>
                <a:reflection blurRad="6350" stA="55000" endA="50" endPos="85000" dir="5400000" sy="-100000" algn="bl" rotWithShape="0"/>
              </a:effectLst>
            </a:endParaRPr>
          </a:p>
          <a:p>
            <a:pPr algn="ctr" rtl="1">
              <a:buNone/>
            </a:pPr>
            <a:endParaRPr lang="ar-DZ" sz="3200" dirty="0" smtClean="0">
              <a:effectLst>
                <a:glow rad="139700">
                  <a:schemeClr val="accent3">
                    <a:satMod val="175000"/>
                    <a:alpha val="40000"/>
                  </a:schemeClr>
                </a:glow>
              </a:effectLst>
            </a:endParaRPr>
          </a:p>
          <a:p>
            <a:pPr algn="ctr" rtl="1">
              <a:buNone/>
            </a:pPr>
            <a:r>
              <a:rPr lang="ar-DZ" sz="6000" dirty="0" smtClean="0">
                <a:solidFill>
                  <a:schemeClr val="accent1">
                    <a:lumMod val="75000"/>
                  </a:schemeClr>
                </a:solidFill>
                <a:effectLst>
                  <a:glow rad="139700">
                    <a:schemeClr val="accent3">
                      <a:satMod val="175000"/>
                      <a:alpha val="40000"/>
                    </a:schemeClr>
                  </a:glow>
                  <a:reflection blurRad="6350" stA="55000" endA="300" endPos="45500" dir="5400000" sy="-100000" algn="bl" rotWithShape="0"/>
                </a:effectLst>
                <a:latin typeface="Andalus" pitchFamily="18" charset="-78"/>
                <a:cs typeface="Andalus" pitchFamily="18" charset="-78"/>
              </a:rPr>
              <a:t>انتهى</a:t>
            </a:r>
            <a:endParaRPr lang="fr-FR" sz="6000" dirty="0">
              <a:solidFill>
                <a:schemeClr val="accent1">
                  <a:lumMod val="75000"/>
                </a:schemeClr>
              </a:solidFill>
              <a:effectLst>
                <a:glow rad="139700">
                  <a:schemeClr val="accent3">
                    <a:satMod val="175000"/>
                    <a:alpha val="40000"/>
                  </a:schemeClr>
                </a:glow>
                <a:reflection blurRad="6350" stA="55000" endA="300" endPos="45500" dir="5400000" sy="-100000" algn="bl" rotWithShape="0"/>
              </a:effectLst>
              <a:latin typeface="Andalus" pitchFamily="18" charset="-78"/>
              <a:cs typeface="Andalus" pitchFamily="18" charset="-78"/>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2">
                                            <p:txEl>
                                              <p:pRg st="4" end="4"/>
                                            </p:txEl>
                                          </p:spTgt>
                                        </p:tgtEl>
                                        <p:attrNameLst>
                                          <p:attrName>style.visibility</p:attrName>
                                        </p:attrNameLst>
                                      </p:cBhvr>
                                      <p:to>
                                        <p:strVal val="visible"/>
                                      </p:to>
                                    </p:set>
                                    <p:anim calcmode="lin" valueType="num">
                                      <p:cBhvr>
                                        <p:cTn id="7" dur="1000" fill="hold"/>
                                        <p:tgtEl>
                                          <p:spTgt spid="12">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2">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357166"/>
            <a:ext cx="8329642" cy="6000792"/>
          </a:xfrm>
        </p:spPr>
        <p:txBody>
          <a:bodyPr/>
          <a:lstStyle/>
          <a:p>
            <a:pPr marL="0" algn="just" rtl="1">
              <a:lnSpc>
                <a:spcPct val="150000"/>
              </a:lnSpc>
              <a:buNone/>
              <a:tabLst>
                <a:tab pos="539750" algn="l"/>
              </a:tabLst>
            </a:pPr>
            <a:r>
              <a:rPr lang="ar-SA" sz="2400" b="1" dirty="0" smtClean="0"/>
              <a:t> تشكل البنوك حلقة هامة في الاقتصاد حيث تُساهم في جمع مدخرات الأفراد (الودائع) وإعادة استثمارها لتساهم في تمويل العمليات الاقتصادية لمختلف القطاعات، فالدور الرئيسي للبنوك هو الوسيط بين </a:t>
            </a:r>
            <a:r>
              <a:rPr lang="ar-DZ" sz="2400" b="1" dirty="0" smtClean="0"/>
              <a:t>أصحاب العجز وأصحاب الفائض، وقد عرف النشاط المصرفي خلال العقود الماضية عدة تطورات نتيجة موجات العولمة.</a:t>
            </a:r>
            <a:endParaRPr lang="fr-FR" b="1" dirty="0"/>
          </a:p>
        </p:txBody>
      </p:sp>
    </p:spTree>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357166"/>
            <a:ext cx="8329642" cy="5929354"/>
          </a:xfrm>
        </p:spPr>
        <p:txBody>
          <a:bodyPr>
            <a:normAutofit/>
          </a:bodyPr>
          <a:lstStyle/>
          <a:p>
            <a:pPr algn="r" rtl="1">
              <a:buNone/>
            </a:pPr>
            <a:endParaRPr lang="ar-DZ" dirty="0" smtClean="0">
              <a:latin typeface="Agency FB" pitchFamily="34" charset="0"/>
            </a:endParaRPr>
          </a:p>
          <a:p>
            <a:pPr algn="ctr" rtl="1">
              <a:buNone/>
            </a:pPr>
            <a:r>
              <a:rPr lang="ar-DZ" b="1" u="sng" dirty="0" smtClean="0">
                <a:latin typeface="Agency FB" pitchFamily="34" charset="0"/>
              </a:rPr>
              <a:t>أولا: </a:t>
            </a:r>
            <a:r>
              <a:rPr lang="ar-DZ" b="1" u="sng" dirty="0" smtClean="0">
                <a:latin typeface="Agency FB" pitchFamily="34" charset="0"/>
              </a:rPr>
              <a:t>تعريف وأهداف البنك</a:t>
            </a:r>
          </a:p>
          <a:p>
            <a:pPr algn="r" rtl="1">
              <a:buNone/>
            </a:pPr>
            <a:endParaRPr lang="ar-DZ" sz="3000" dirty="0" smtClean="0"/>
          </a:p>
          <a:p>
            <a:pPr algn="r" rtl="1">
              <a:buNone/>
            </a:pPr>
            <a:endParaRPr lang="ar-DZ" dirty="0" smtClean="0"/>
          </a:p>
          <a:p>
            <a:pPr algn="r" rtl="1">
              <a:buNone/>
            </a:pPr>
            <a:endParaRPr lang="ar-DZ" dirty="0" smtClean="0"/>
          </a:p>
          <a:p>
            <a:pPr algn="r" rtl="1">
              <a:buNone/>
            </a:pPr>
            <a:endParaRPr lang="fr-FR" dirty="0" smtClean="0"/>
          </a:p>
          <a:p>
            <a:pPr algn="r" rtl="1">
              <a:buNone/>
            </a:pPr>
            <a:endParaRPr lang="fr-FR" dirty="0" smtClean="0"/>
          </a:p>
          <a:p>
            <a:pPr algn="r" rtl="1">
              <a:buNone/>
            </a:pPr>
            <a:r>
              <a:rPr lang="ar-DZ" sz="3200" b="1" dirty="0" smtClean="0">
                <a:latin typeface="Angsana New" pitchFamily="18" charset="-34"/>
              </a:rPr>
              <a:t> </a:t>
            </a:r>
            <a:endParaRPr lang="fr-FR" sz="3200" b="1" dirty="0">
              <a:latin typeface="Angsana New" pitchFamily="18" charset="-34"/>
              <a:cs typeface="Angsana New" pitchFamily="18" charset="-34"/>
            </a:endParaRPr>
          </a:p>
        </p:txBody>
      </p:sp>
      <p:sp>
        <p:nvSpPr>
          <p:cNvPr id="3" name="Rectangle 2"/>
          <p:cNvSpPr/>
          <p:nvPr/>
        </p:nvSpPr>
        <p:spPr>
          <a:xfrm>
            <a:off x="3357554" y="1428736"/>
            <a:ext cx="5072098" cy="478634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r" rtl="1">
              <a:lnSpc>
                <a:spcPct val="160000"/>
              </a:lnSpc>
              <a:buNone/>
            </a:pPr>
            <a:r>
              <a:rPr lang="ar-DZ" sz="2400" b="1" dirty="0" smtClean="0">
                <a:latin typeface="Agency FB" pitchFamily="34" charset="0"/>
              </a:rPr>
              <a:t>يعرف الأمر رقم 03-11 المؤرخ في 26 أوت 2003 المتعلق بالنقد والقرض العمليات المصرفية (المادة 66) على أنها:</a:t>
            </a:r>
          </a:p>
          <a:p>
            <a:pPr algn="r" rtl="1">
              <a:lnSpc>
                <a:spcPct val="160000"/>
              </a:lnSpc>
              <a:buFont typeface="Wingdings" pitchFamily="2" charset="2"/>
              <a:buChar char="v"/>
            </a:pPr>
            <a:r>
              <a:rPr lang="ar-DZ" sz="2400" b="1" dirty="0" smtClean="0">
                <a:latin typeface="Agency FB" pitchFamily="34" charset="0"/>
              </a:rPr>
              <a:t> تلقي الأموال من الجمهور (الودائع)</a:t>
            </a:r>
          </a:p>
          <a:p>
            <a:pPr algn="r" rtl="1">
              <a:lnSpc>
                <a:spcPct val="160000"/>
              </a:lnSpc>
              <a:buFont typeface="Wingdings" pitchFamily="2" charset="2"/>
              <a:buChar char="v"/>
            </a:pPr>
            <a:r>
              <a:rPr lang="ar-DZ" sz="2400" b="1" dirty="0" smtClean="0">
                <a:latin typeface="Agency FB" pitchFamily="34" charset="0"/>
              </a:rPr>
              <a:t>عمليات القرض.</a:t>
            </a:r>
          </a:p>
          <a:p>
            <a:pPr algn="r" rtl="1">
              <a:lnSpc>
                <a:spcPct val="160000"/>
              </a:lnSpc>
              <a:buFont typeface="Wingdings" pitchFamily="2" charset="2"/>
              <a:buChar char="v"/>
            </a:pPr>
            <a:r>
              <a:rPr lang="ar-DZ" sz="2400" b="1" dirty="0" smtClean="0">
                <a:latin typeface="Agency FB" pitchFamily="34" charset="0"/>
              </a:rPr>
              <a:t>وضع وسائل الدفع تحت تصرف الزبائن وإدارة هذه الوسائل</a:t>
            </a:r>
          </a:p>
        </p:txBody>
      </p:sp>
      <p:sp>
        <p:nvSpPr>
          <p:cNvPr id="4" name="Rectangle 3"/>
          <p:cNvSpPr/>
          <p:nvPr/>
        </p:nvSpPr>
        <p:spPr>
          <a:xfrm>
            <a:off x="357158" y="1500174"/>
            <a:ext cx="2786082" cy="3500462"/>
          </a:xfrm>
          <a:prstGeom prst="rect">
            <a:avLst/>
          </a:prstGeom>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téléchargement.jpg"/>
          <p:cNvPicPr>
            <a:picLocks noChangeAspect="1"/>
          </p:cNvPicPr>
          <p:nvPr/>
        </p:nvPicPr>
        <p:blipFill>
          <a:blip r:embed="rId2"/>
          <a:stretch>
            <a:fillRect/>
          </a:stretch>
        </p:blipFill>
        <p:spPr>
          <a:xfrm>
            <a:off x="285720" y="1428736"/>
            <a:ext cx="2928958" cy="3643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357166"/>
            <a:ext cx="8329642" cy="5929354"/>
          </a:xfrm>
        </p:spPr>
        <p:txBody>
          <a:bodyPr>
            <a:normAutofit/>
          </a:bodyPr>
          <a:lstStyle/>
          <a:p>
            <a:pPr algn="r" rtl="1">
              <a:buNone/>
            </a:pPr>
            <a:endParaRPr lang="ar-DZ" sz="3000" b="1" dirty="0" smtClean="0">
              <a:latin typeface="Agency FB" pitchFamily="34" charset="0"/>
            </a:endParaRPr>
          </a:p>
          <a:p>
            <a:pPr algn="r" rtl="1">
              <a:buNone/>
            </a:pPr>
            <a:endParaRPr lang="ar-DZ" sz="3000" dirty="0" smtClean="0"/>
          </a:p>
          <a:p>
            <a:pPr algn="r" rtl="1">
              <a:buNone/>
            </a:pPr>
            <a:endParaRPr lang="ar-DZ" dirty="0" smtClean="0"/>
          </a:p>
          <a:p>
            <a:pPr algn="r" rtl="1">
              <a:buNone/>
            </a:pPr>
            <a:endParaRPr lang="ar-DZ" dirty="0" smtClean="0"/>
          </a:p>
          <a:p>
            <a:pPr algn="r" rtl="1">
              <a:buNone/>
            </a:pPr>
            <a:endParaRPr lang="fr-FR" dirty="0" smtClean="0"/>
          </a:p>
          <a:p>
            <a:pPr algn="r" rtl="1">
              <a:buNone/>
            </a:pPr>
            <a:endParaRPr lang="fr-FR" dirty="0" smtClean="0"/>
          </a:p>
          <a:p>
            <a:pPr algn="r" rtl="1">
              <a:buNone/>
            </a:pPr>
            <a:r>
              <a:rPr lang="ar-DZ" sz="3200" b="1" dirty="0" smtClean="0">
                <a:latin typeface="Angsana New" pitchFamily="18" charset="-34"/>
              </a:rPr>
              <a:t> </a:t>
            </a:r>
            <a:endParaRPr lang="fr-FR" sz="3200" b="1" dirty="0">
              <a:latin typeface="Angsana New" pitchFamily="18" charset="-34"/>
              <a:cs typeface="Angsana New" pitchFamily="18" charset="-34"/>
            </a:endParaRPr>
          </a:p>
        </p:txBody>
      </p:sp>
      <p:sp>
        <p:nvSpPr>
          <p:cNvPr id="3" name="Rectangle 2"/>
          <p:cNvSpPr/>
          <p:nvPr/>
        </p:nvSpPr>
        <p:spPr>
          <a:xfrm>
            <a:off x="357158" y="571480"/>
            <a:ext cx="6643734" cy="135732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2000" b="1" dirty="0" smtClean="0"/>
              <a:t>تعتبر أموالا </a:t>
            </a:r>
            <a:r>
              <a:rPr lang="ar-DZ" sz="2000" b="1" dirty="0" err="1" smtClean="0"/>
              <a:t>متلقاة</a:t>
            </a:r>
            <a:r>
              <a:rPr lang="ar-DZ" sz="2000" b="1" dirty="0" smtClean="0"/>
              <a:t> من الجمهور، الأموال التي يتم تلقيها من الغير، لا </a:t>
            </a:r>
            <a:r>
              <a:rPr lang="ar-DZ" sz="2000" b="1" dirty="0" err="1" smtClean="0"/>
              <a:t>سيما</a:t>
            </a:r>
            <a:r>
              <a:rPr lang="ar-DZ" sz="2000" b="1" dirty="0" smtClean="0"/>
              <a:t> في شكل ودائع، مع حق استعمالها لحساب من تلقاها، بشرط إعادتها (المادة 76 </a:t>
            </a:r>
            <a:r>
              <a:rPr lang="ar-DZ" sz="2000" b="1" dirty="0" smtClean="0">
                <a:latin typeface="Agency FB" pitchFamily="34" charset="0"/>
              </a:rPr>
              <a:t>من الأمر 03-11)</a:t>
            </a:r>
            <a:endParaRPr lang="fr-FR" sz="2000" b="1" dirty="0">
              <a:latin typeface="Agency FB" pitchFamily="34" charset="0"/>
            </a:endParaRPr>
          </a:p>
        </p:txBody>
      </p:sp>
      <p:sp>
        <p:nvSpPr>
          <p:cNvPr id="4" name="Rectangle 3"/>
          <p:cNvSpPr/>
          <p:nvPr/>
        </p:nvSpPr>
        <p:spPr>
          <a:xfrm>
            <a:off x="357158" y="2214554"/>
            <a:ext cx="6643734" cy="15716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2000" b="1" dirty="0" smtClean="0"/>
              <a:t>يشكل عملية القرض، كل عمل لقاء عوض يضع يضع بموجبه شخص ما أو يعد بوضع أموال تحت تصرف شخص آخر، أو قد يأخذ بموجبه لصالح الشخص الآخر التزاما بالتوقيع</a:t>
            </a:r>
            <a:r>
              <a:rPr lang="ar-DZ" dirty="0" smtClean="0"/>
              <a:t>.</a:t>
            </a:r>
            <a:endParaRPr lang="fr-FR" dirty="0"/>
          </a:p>
        </p:txBody>
      </p:sp>
      <p:sp>
        <p:nvSpPr>
          <p:cNvPr id="5" name="Rectangle 4"/>
          <p:cNvSpPr/>
          <p:nvPr/>
        </p:nvSpPr>
        <p:spPr>
          <a:xfrm>
            <a:off x="357158" y="4000504"/>
            <a:ext cx="6643734" cy="150019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2000" b="1" dirty="0" smtClean="0"/>
              <a:t>تعتبر وسائل دفع كل الأدوات التي تمكن كل شخص من تحويل أموال مهما يكن السند أو الأسلوب التقني المستعمل (المادة 69 من الأمر 03-11)</a:t>
            </a:r>
            <a:endParaRPr lang="fr-FR" sz="2000" b="1" dirty="0" smtClean="0"/>
          </a:p>
        </p:txBody>
      </p:sp>
      <p:sp>
        <p:nvSpPr>
          <p:cNvPr id="6" name="Légende encadrée 1 5"/>
          <p:cNvSpPr/>
          <p:nvPr/>
        </p:nvSpPr>
        <p:spPr>
          <a:xfrm>
            <a:off x="7429520" y="785794"/>
            <a:ext cx="1500198" cy="714380"/>
          </a:xfrm>
          <a:prstGeom prst="borderCallout1">
            <a:avLst>
              <a:gd name="adj1" fmla="val 31087"/>
              <a:gd name="adj2" fmla="val 1646"/>
              <a:gd name="adj3" fmla="val 107873"/>
              <a:gd name="adj4" fmla="val -26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تلقي الأموال</a:t>
            </a:r>
            <a:endParaRPr lang="fr-FR" b="1" dirty="0"/>
          </a:p>
        </p:txBody>
      </p:sp>
      <p:sp>
        <p:nvSpPr>
          <p:cNvPr id="7" name="Légende encadrée 1 6"/>
          <p:cNvSpPr/>
          <p:nvPr/>
        </p:nvSpPr>
        <p:spPr>
          <a:xfrm>
            <a:off x="7500958" y="2571744"/>
            <a:ext cx="1357322" cy="642942"/>
          </a:xfrm>
          <a:prstGeom prst="borderCallout1">
            <a:avLst>
              <a:gd name="adj1" fmla="val 37599"/>
              <a:gd name="adj2" fmla="val -3463"/>
              <a:gd name="adj3" fmla="val 112500"/>
              <a:gd name="adj4" fmla="val -3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عمليات القرض</a:t>
            </a:r>
            <a:endParaRPr lang="fr-FR" b="1" dirty="0"/>
          </a:p>
        </p:txBody>
      </p:sp>
      <p:sp>
        <p:nvSpPr>
          <p:cNvPr id="8" name="Légende encadrée 1 7"/>
          <p:cNvSpPr/>
          <p:nvPr/>
        </p:nvSpPr>
        <p:spPr>
          <a:xfrm>
            <a:off x="7500958" y="4214818"/>
            <a:ext cx="1285884" cy="571504"/>
          </a:xfrm>
          <a:prstGeom prst="borderCallout1">
            <a:avLst>
              <a:gd name="adj1" fmla="val 34172"/>
              <a:gd name="adj2" fmla="val -3193"/>
              <a:gd name="adj3" fmla="val 112500"/>
              <a:gd name="adj4" fmla="val -3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وسائل الدفع</a:t>
            </a:r>
            <a:endParaRPr lang="fr-FR" b="1" dirty="0"/>
          </a:p>
        </p:txBody>
      </p:sp>
    </p:spTree>
  </p:cSld>
  <p:clrMapOvr>
    <a:masterClrMapping/>
  </p:clrMapOvr>
  <p:transition spd="slow">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357166"/>
            <a:ext cx="8329642" cy="6000792"/>
          </a:xfrm>
        </p:spPr>
        <p:txBody>
          <a:bodyPr/>
          <a:lstStyle/>
          <a:p>
            <a:pPr marL="0" algn="just" rtl="1">
              <a:lnSpc>
                <a:spcPct val="150000"/>
              </a:lnSpc>
              <a:buNone/>
              <a:tabLst>
                <a:tab pos="539750" algn="l"/>
              </a:tabLst>
            </a:pPr>
            <a:r>
              <a:rPr lang="ar-SA" sz="2400" b="1" dirty="0" smtClean="0"/>
              <a:t> </a:t>
            </a:r>
            <a:r>
              <a:rPr lang="ar-DZ" sz="2400" b="1" dirty="0" smtClean="0"/>
              <a:t> </a:t>
            </a:r>
            <a:endParaRPr lang="fr-FR" b="1" dirty="0"/>
          </a:p>
        </p:txBody>
      </p:sp>
      <p:sp>
        <p:nvSpPr>
          <p:cNvPr id="3" name="Rectangle 2"/>
          <p:cNvSpPr/>
          <p:nvPr/>
        </p:nvSpPr>
        <p:spPr>
          <a:xfrm>
            <a:off x="0" y="142852"/>
            <a:ext cx="5643602" cy="535785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1025" name="Rectangle 1"/>
          <p:cNvSpPr>
            <a:spLocks noChangeArrowheads="1"/>
          </p:cNvSpPr>
          <p:nvPr/>
        </p:nvSpPr>
        <p:spPr bwMode="auto">
          <a:xfrm>
            <a:off x="142844" y="785794"/>
            <a:ext cx="528641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gency FB" pitchFamily="34" charset="0"/>
                <a:ea typeface="Calibri" pitchFamily="34" charset="0"/>
                <a:cs typeface="Arial" pitchFamily="34" charset="0"/>
              </a:rPr>
              <a:t>           البنك هو مؤسسة مهمتها الأساسية الحصول من الجمهور على أموال في شكل ودائع أو في شكل آخر، تستخدمها لحسابها الخاص في عملية الخصم أو القروض أو العمليات المالية الأخرى.</a:t>
            </a:r>
            <a:endParaRPr kumimoji="0" lang="en-US" sz="2800" b="1" i="0" u="none" strike="noStrike" cap="none" normalizeH="0" baseline="0" dirty="0" smtClean="0">
              <a:ln>
                <a:noFill/>
              </a:ln>
              <a:solidFill>
                <a:schemeClr val="tx1"/>
              </a:solidFill>
              <a:effectLst/>
              <a:latin typeface="Agency FB" pitchFamily="34" charset="0"/>
              <a:ea typeface="Calibri"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gency FB" pitchFamily="34" charset="0"/>
                <a:ea typeface="Calibri" pitchFamily="34" charset="0"/>
                <a:cs typeface="Arial" pitchFamily="34" charset="0"/>
              </a:rPr>
              <a:t>وتعرف البنوك التجارية على أنها منشآت مالية تقوم بتجميع وتوظيف الأموال بالإضافة إلى قيامها بتقديم الخدمات المصرفية المتعددة</a:t>
            </a:r>
            <a:r>
              <a:rPr kumimoji="0" lang="fr-FR" sz="7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Bulle ronde 5"/>
          <p:cNvSpPr/>
          <p:nvPr/>
        </p:nvSpPr>
        <p:spPr>
          <a:xfrm>
            <a:off x="6072198" y="1214422"/>
            <a:ext cx="2000264" cy="1857388"/>
          </a:xfrm>
          <a:prstGeom prst="wedgeEllipseCallout">
            <a:avLst>
              <a:gd name="adj1" fmla="val -64895"/>
              <a:gd name="adj2" fmla="val 630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t>ما هو البنك؟</a:t>
            </a:r>
            <a:endParaRPr lang="fr-FR" sz="2400" dirty="0"/>
          </a:p>
        </p:txBody>
      </p:sp>
    </p:spTree>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357166"/>
            <a:ext cx="8329642" cy="5929354"/>
          </a:xfrm>
        </p:spPr>
        <p:txBody>
          <a:bodyPr>
            <a:normAutofit/>
          </a:bodyPr>
          <a:lstStyle/>
          <a:p>
            <a:pPr algn="r" rtl="1">
              <a:buNone/>
            </a:pPr>
            <a:endParaRPr lang="ar-DZ" dirty="0" smtClean="0">
              <a:latin typeface="Agency FB" pitchFamily="34" charset="0"/>
            </a:endParaRPr>
          </a:p>
          <a:p>
            <a:pPr algn="ctr" rtl="1">
              <a:buNone/>
            </a:pPr>
            <a:r>
              <a:rPr lang="ar-DZ" b="1" u="sng" dirty="0" smtClean="0">
                <a:latin typeface="Agency FB" pitchFamily="34" charset="0"/>
              </a:rPr>
              <a:t> الفرق بين البنك والمؤسسات المالية </a:t>
            </a:r>
            <a:endParaRPr lang="ar-DZ" b="1" u="sng" dirty="0" smtClean="0">
              <a:latin typeface="Agency FB" pitchFamily="34" charset="0"/>
            </a:endParaRPr>
          </a:p>
          <a:p>
            <a:pPr algn="r" rtl="1">
              <a:buNone/>
            </a:pPr>
            <a:endParaRPr lang="ar-DZ" sz="3000" dirty="0" smtClean="0"/>
          </a:p>
          <a:p>
            <a:pPr algn="justLow" rtl="1">
              <a:buNone/>
            </a:pPr>
            <a:r>
              <a:rPr lang="ar-DZ" dirty="0" smtClean="0"/>
              <a:t>        يفرق المشرع المصرفي بين البنك والمؤسسات المالية، حيث يخول للبنوك دون سواها بالقيام بجميع العمليات المبينة سابقا، بصفتها مهنتها العادية، بينما لا يمكن للمؤسسات المالية تلقي الأموال من العموم، ولا إدارة وسائل الدفع أو وضعها تحت تصرف زبائنها، وبإمكانها القيام بسائر العمليات الأخرى (المادة 71 من الأمر 03-11) </a:t>
            </a:r>
            <a:endParaRPr lang="ar-DZ" dirty="0" smtClean="0"/>
          </a:p>
          <a:p>
            <a:pPr algn="r" rtl="1">
              <a:buNone/>
            </a:pPr>
            <a:endParaRPr lang="ar-DZ" dirty="0" smtClean="0"/>
          </a:p>
          <a:p>
            <a:pPr algn="r" rtl="1">
              <a:buNone/>
            </a:pPr>
            <a:endParaRPr lang="fr-FR" dirty="0" smtClean="0"/>
          </a:p>
          <a:p>
            <a:pPr algn="r" rtl="1">
              <a:buNone/>
            </a:pPr>
            <a:endParaRPr lang="fr-FR" dirty="0" smtClean="0"/>
          </a:p>
          <a:p>
            <a:pPr algn="r" rtl="1">
              <a:buNone/>
            </a:pPr>
            <a:r>
              <a:rPr lang="ar-DZ" sz="3200" b="1" dirty="0" smtClean="0">
                <a:latin typeface="Angsana New" pitchFamily="18" charset="-34"/>
              </a:rPr>
              <a:t> </a:t>
            </a:r>
            <a:endParaRPr lang="fr-FR" sz="3200" b="1" dirty="0">
              <a:latin typeface="Angsana New" pitchFamily="18" charset="-34"/>
              <a:cs typeface="Angsana New" pitchFamily="18" charset="-34"/>
            </a:endParaRPr>
          </a:p>
        </p:txBody>
      </p:sp>
      <p:sp>
        <p:nvSpPr>
          <p:cNvPr id="6" name="Rectangle 5"/>
          <p:cNvSpPr/>
          <p:nvPr/>
        </p:nvSpPr>
        <p:spPr>
          <a:xfrm>
            <a:off x="357158" y="1428736"/>
            <a:ext cx="8215370" cy="35004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spd="slow">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928670"/>
            <a:ext cx="8715436" cy="5357850"/>
          </a:xfrm>
        </p:spPr>
        <p:txBody>
          <a:bodyPr>
            <a:normAutofit fontScale="25000" lnSpcReduction="20000"/>
          </a:bodyPr>
          <a:lstStyle/>
          <a:p>
            <a:pPr algn="just" rtl="1">
              <a:lnSpc>
                <a:spcPct val="120000"/>
              </a:lnSpc>
              <a:buNone/>
            </a:pPr>
            <a:r>
              <a:rPr lang="ar-DZ" sz="11200" dirty="0" smtClean="0">
                <a:latin typeface="Agency FB" pitchFamily="34" charset="0"/>
              </a:rPr>
              <a:t>         يرتكز دور البنوك التقليدي في الوساطة المالية بين طالبي وعارضي الأموال، أو ما يصطلح عليه من هذا المنظور بالتمويل غير المباشر (تقدم الأسواق المالية التمويل المباشر)، فالبنوك تقوم باقتراض الأموال لإعادة إقراضها.</a:t>
            </a:r>
          </a:p>
          <a:p>
            <a:pPr algn="just" rtl="1">
              <a:buNone/>
            </a:pPr>
            <a:endParaRPr lang="ar-DZ" sz="11200" dirty="0" smtClean="0">
              <a:latin typeface="Agency FB" pitchFamily="34" charset="0"/>
            </a:endParaRPr>
          </a:p>
          <a:p>
            <a:pPr algn="just" rtl="1">
              <a:buNone/>
            </a:pPr>
            <a:r>
              <a:rPr lang="ar-DZ" sz="11200" dirty="0" smtClean="0">
                <a:latin typeface="Agency FB" pitchFamily="34" charset="0"/>
              </a:rPr>
              <a:t>        هذا الدور التقليدي تطور في وقتنا المعاصر، </a:t>
            </a:r>
            <a:r>
              <a:rPr lang="ar-DZ" sz="11200" dirty="0" smtClean="0">
                <a:latin typeface="Agency FB" pitchFamily="34" charset="0"/>
              </a:rPr>
              <a:t>وأصبحت البنوك تستهدف العمليات التالية:</a:t>
            </a:r>
          </a:p>
          <a:p>
            <a:pPr algn="just" rtl="1">
              <a:buFont typeface="Wingdings" pitchFamily="2" charset="2"/>
              <a:buChar char="v"/>
            </a:pPr>
            <a:r>
              <a:rPr lang="ar-DZ" sz="11200" dirty="0" smtClean="0">
                <a:latin typeface="Agency FB" pitchFamily="34" charset="0"/>
              </a:rPr>
              <a:t> </a:t>
            </a:r>
            <a:r>
              <a:rPr lang="ar-DZ" sz="11200" dirty="0" smtClean="0">
                <a:latin typeface="Agency FB" pitchFamily="34" charset="0"/>
              </a:rPr>
              <a:t>التعامل في الأسواق المالية (المتاجرة بالأصول المالية، عمليات الصرف ...</a:t>
            </a:r>
            <a:r>
              <a:rPr lang="ar-DZ" sz="11200" dirty="0" err="1" smtClean="0">
                <a:latin typeface="Agency FB" pitchFamily="34" charset="0"/>
              </a:rPr>
              <a:t>إلخ</a:t>
            </a:r>
            <a:r>
              <a:rPr lang="ar-DZ" sz="11200" dirty="0" smtClean="0">
                <a:latin typeface="Agency FB" pitchFamily="34" charset="0"/>
              </a:rPr>
              <a:t>)</a:t>
            </a:r>
          </a:p>
          <a:p>
            <a:pPr algn="just" rtl="1">
              <a:buFont typeface="Wingdings" pitchFamily="2" charset="2"/>
              <a:buChar char="v"/>
            </a:pPr>
            <a:r>
              <a:rPr lang="ar-DZ" sz="11200" dirty="0" smtClean="0">
                <a:latin typeface="Agency FB" pitchFamily="34" charset="0"/>
              </a:rPr>
              <a:t> </a:t>
            </a:r>
            <a:r>
              <a:rPr lang="ar-DZ" sz="11200" dirty="0" smtClean="0">
                <a:latin typeface="Agency FB" pitchFamily="34" charset="0"/>
              </a:rPr>
              <a:t>المتاجرة في القيم المنقولة.</a:t>
            </a:r>
          </a:p>
          <a:p>
            <a:pPr algn="just" rtl="1">
              <a:buFont typeface="Wingdings" pitchFamily="2" charset="2"/>
              <a:buChar char="v"/>
            </a:pPr>
            <a:r>
              <a:rPr lang="ar-DZ" sz="11200" dirty="0" smtClean="0">
                <a:latin typeface="Agency FB" pitchFamily="34" charset="0"/>
              </a:rPr>
              <a:t>تقديم الاستشارة والمساعدة في مجال تسيير الذمة المالية والتسيير المالي والهندسة المالية.</a:t>
            </a:r>
          </a:p>
          <a:p>
            <a:pPr algn="just" rtl="1">
              <a:buFont typeface="Wingdings" pitchFamily="2" charset="2"/>
              <a:buChar char="v"/>
            </a:pPr>
            <a:r>
              <a:rPr lang="ar-DZ" sz="11200" dirty="0" smtClean="0">
                <a:latin typeface="Agency FB" pitchFamily="34" charset="0"/>
              </a:rPr>
              <a:t>تسيير المحافظ المالية.</a:t>
            </a:r>
            <a:endParaRPr lang="ar-DZ" sz="11200" dirty="0" smtClean="0">
              <a:latin typeface="Agency FB" pitchFamily="34" charset="0"/>
            </a:endParaRPr>
          </a:p>
          <a:p>
            <a:pPr algn="just" rtl="1">
              <a:buNone/>
            </a:pPr>
            <a:r>
              <a:rPr lang="ar-DZ" sz="11200" dirty="0" smtClean="0"/>
              <a:t> </a:t>
            </a:r>
            <a:endParaRPr lang="ar-DZ" sz="11200" dirty="0" smtClean="0"/>
          </a:p>
          <a:p>
            <a:pPr algn="r" rtl="1">
              <a:buNone/>
            </a:pPr>
            <a:endParaRPr lang="ar-DZ" dirty="0" smtClean="0"/>
          </a:p>
          <a:p>
            <a:pPr algn="r" rtl="1">
              <a:buNone/>
            </a:pPr>
            <a:endParaRPr lang="fr-FR" dirty="0" smtClean="0"/>
          </a:p>
          <a:p>
            <a:pPr algn="r" rtl="1">
              <a:buNone/>
            </a:pPr>
            <a:endParaRPr lang="fr-FR" dirty="0" smtClean="0"/>
          </a:p>
          <a:p>
            <a:pPr algn="r" rtl="1">
              <a:buNone/>
            </a:pPr>
            <a:r>
              <a:rPr lang="ar-DZ" sz="3200" b="1" dirty="0" smtClean="0">
                <a:latin typeface="Angsana New" pitchFamily="18" charset="-34"/>
              </a:rPr>
              <a:t> </a:t>
            </a:r>
            <a:endParaRPr lang="fr-FR" sz="3200" b="1" dirty="0">
              <a:latin typeface="Angsana New" pitchFamily="18" charset="-34"/>
              <a:cs typeface="Angsana New" pitchFamily="18" charset="-34"/>
            </a:endParaRPr>
          </a:p>
        </p:txBody>
      </p:sp>
      <p:sp>
        <p:nvSpPr>
          <p:cNvPr id="6" name="Rectangle 5"/>
          <p:cNvSpPr/>
          <p:nvPr/>
        </p:nvSpPr>
        <p:spPr>
          <a:xfrm>
            <a:off x="214282" y="928670"/>
            <a:ext cx="8715436" cy="5929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2000232" y="357166"/>
            <a:ext cx="5786478" cy="4286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None/>
            </a:pPr>
            <a:r>
              <a:rPr lang="ar-DZ" sz="2400" b="1" u="sng" dirty="0" smtClean="0">
                <a:latin typeface="Agency FB" pitchFamily="34" charset="0"/>
              </a:rPr>
              <a:t> الدور التقليدي والمعاصر للبنوك</a:t>
            </a:r>
          </a:p>
        </p:txBody>
      </p:sp>
    </p:spTree>
  </p:cSld>
  <p:clrMapOvr>
    <a:masterClrMapping/>
  </p:clrMapOvr>
  <p:transition spd="slow">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57166"/>
            <a:ext cx="7572428"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None/>
            </a:pPr>
            <a:r>
              <a:rPr lang="ar-SA" sz="2400" b="1" dirty="0" smtClean="0"/>
              <a:t>الفرق بين المؤسسات </a:t>
            </a:r>
            <a:r>
              <a:rPr lang="ar-DZ" sz="2400" b="1" dirty="0" smtClean="0"/>
              <a:t>البنكية</a:t>
            </a:r>
            <a:r>
              <a:rPr lang="ar-SA" sz="2400" b="1" dirty="0" smtClean="0"/>
              <a:t> </a:t>
            </a:r>
            <a:r>
              <a:rPr lang="ar-SA" sz="2400" b="1" dirty="0" smtClean="0"/>
              <a:t>والمؤسسات التجارية والصناعية</a:t>
            </a:r>
            <a:endParaRPr lang="ar-DZ" sz="2400" b="1" u="sng" dirty="0" smtClean="0">
              <a:latin typeface="Agency FB" pitchFamily="34" charset="0"/>
            </a:endParaRPr>
          </a:p>
        </p:txBody>
      </p:sp>
      <p:sp>
        <p:nvSpPr>
          <p:cNvPr id="7" name="Rectangle 6"/>
          <p:cNvSpPr/>
          <p:nvPr/>
        </p:nvSpPr>
        <p:spPr>
          <a:xfrm>
            <a:off x="142844" y="1142984"/>
            <a:ext cx="6000792" cy="49292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8" name="Bulle ronde 7"/>
          <p:cNvSpPr/>
          <p:nvPr/>
        </p:nvSpPr>
        <p:spPr>
          <a:xfrm>
            <a:off x="6215042" y="2214554"/>
            <a:ext cx="2928958" cy="1285884"/>
          </a:xfrm>
          <a:prstGeom prst="wedgeEllipseCallout">
            <a:avLst>
              <a:gd name="adj1" fmla="val -50534"/>
              <a:gd name="adj2" fmla="val 6078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2800" b="1" dirty="0" smtClean="0"/>
              <a:t>هيكل رأس المال</a:t>
            </a:r>
            <a:endParaRPr lang="fr-FR" sz="2800" dirty="0"/>
          </a:p>
        </p:txBody>
      </p:sp>
      <p:sp>
        <p:nvSpPr>
          <p:cNvPr id="32769" name="Rectangle 1"/>
          <p:cNvSpPr>
            <a:spLocks noChangeArrowheads="1"/>
          </p:cNvSpPr>
          <p:nvPr/>
        </p:nvSpPr>
        <p:spPr bwMode="auto">
          <a:xfrm>
            <a:off x="285720" y="1214423"/>
            <a:ext cx="550072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miri"/>
                <a:ea typeface="Calibri" pitchFamily="34" charset="0"/>
                <a:cs typeface="Arial" pitchFamily="34" charset="0"/>
              </a:rPr>
              <a:t>تتحصل المؤسسات المالية على أًصولها من مصدرين أساسيين هما:</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tx1"/>
                </a:solidFill>
                <a:effectLst/>
                <a:latin typeface="Amiri"/>
                <a:ea typeface="Calibri" pitchFamily="34" charset="0"/>
                <a:cs typeface="Arial" pitchFamily="34" charset="0"/>
              </a:rPr>
              <a:t>مصادر ذاتية</a:t>
            </a:r>
            <a:r>
              <a:rPr kumimoji="0" lang="ar-SA" sz="2400" b="0" i="0" u="none" strike="noStrike" cap="none" normalizeH="0" baseline="0" dirty="0" smtClean="0">
                <a:ln>
                  <a:noFill/>
                </a:ln>
                <a:solidFill>
                  <a:schemeClr val="tx1"/>
                </a:solidFill>
                <a:effectLst/>
                <a:latin typeface="Amiri"/>
                <a:ea typeface="Calibri" pitchFamily="34" charset="0"/>
                <a:cs typeface="Arial" pitchFamily="34" charset="0"/>
              </a:rPr>
              <a:t>: تتمثل في رأس المال المدفوع، الاحتياطيات والأرباح غير الموزعة وتكون نسبتها قليلة على العكس في المؤسسات التجارية والصناعية التي تكون فيها نسبة هذه المصادر مرتفعة.</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tx1"/>
                </a:solidFill>
                <a:effectLst/>
                <a:latin typeface="Amiri"/>
                <a:ea typeface="Calibri" pitchFamily="34" charset="0"/>
                <a:cs typeface="Arial" pitchFamily="34" charset="0"/>
              </a:rPr>
              <a:t>مصادر غير الذاتية</a:t>
            </a:r>
            <a:r>
              <a:rPr kumimoji="0" lang="ar-SA" sz="2400" b="0" i="0" u="none" strike="noStrike" cap="none" normalizeH="0" baseline="0" dirty="0" smtClean="0">
                <a:ln>
                  <a:noFill/>
                </a:ln>
                <a:solidFill>
                  <a:schemeClr val="tx1"/>
                </a:solidFill>
                <a:effectLst/>
                <a:latin typeface="Amiri"/>
                <a:ea typeface="Calibri" pitchFamily="34" charset="0"/>
                <a:cs typeface="Arial" pitchFamily="34" charset="0"/>
              </a:rPr>
              <a:t>: تتمثل في الأموال المودعة من قبل الجمهور ومنها ودائع تحت الطلب، ودائع لأجل وودائع التوفير، وهناك موارد من البنك المركزي وتمثل هذه المصادر نسبة مرتفعة من هيكل رأس المال المؤسسات المالية، على العكس نجد أن نسبة هذه المصادر في المؤسسات الصناعية والتجارية تكون ضئيلة.</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57166"/>
            <a:ext cx="7572428"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None/>
            </a:pPr>
            <a:r>
              <a:rPr lang="ar-SA" sz="2400" b="1" dirty="0" smtClean="0"/>
              <a:t>الفرق بين المؤسسات </a:t>
            </a:r>
            <a:r>
              <a:rPr lang="ar-DZ" sz="2400" b="1" dirty="0" smtClean="0"/>
              <a:t>البنكية</a:t>
            </a:r>
            <a:r>
              <a:rPr lang="ar-SA" sz="2400" b="1" dirty="0" smtClean="0"/>
              <a:t> </a:t>
            </a:r>
            <a:r>
              <a:rPr lang="ar-SA" sz="2400" b="1" dirty="0" smtClean="0"/>
              <a:t>والمؤسسات التجارية والصناعية</a:t>
            </a:r>
            <a:endParaRPr lang="ar-DZ" sz="2400" b="1" u="sng" dirty="0" smtClean="0">
              <a:latin typeface="Agency FB" pitchFamily="34" charset="0"/>
            </a:endParaRPr>
          </a:p>
        </p:txBody>
      </p:sp>
      <p:sp>
        <p:nvSpPr>
          <p:cNvPr id="7" name="Rectangle 6"/>
          <p:cNvSpPr/>
          <p:nvPr/>
        </p:nvSpPr>
        <p:spPr>
          <a:xfrm>
            <a:off x="142844" y="1214422"/>
            <a:ext cx="6000792" cy="46434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8" name="Bulle ronde 7"/>
          <p:cNvSpPr/>
          <p:nvPr/>
        </p:nvSpPr>
        <p:spPr>
          <a:xfrm>
            <a:off x="6215042" y="2214554"/>
            <a:ext cx="2928958" cy="1285884"/>
          </a:xfrm>
          <a:prstGeom prst="wedgeEllipseCallout">
            <a:avLst>
              <a:gd name="adj1" fmla="val -50534"/>
              <a:gd name="adj2" fmla="val 6078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SA" sz="2800" b="1" dirty="0" smtClean="0"/>
              <a:t>هيكل الأصول</a:t>
            </a:r>
            <a:endParaRPr lang="fr-FR" sz="2800" dirty="0"/>
          </a:p>
        </p:txBody>
      </p:sp>
      <p:sp>
        <p:nvSpPr>
          <p:cNvPr id="32769" name="Rectangle 1"/>
          <p:cNvSpPr>
            <a:spLocks noChangeArrowheads="1"/>
          </p:cNvSpPr>
          <p:nvPr/>
        </p:nvSpPr>
        <p:spPr bwMode="auto">
          <a:xfrm>
            <a:off x="285720" y="1643050"/>
            <a:ext cx="550072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SA" sz="2400" dirty="0" smtClean="0"/>
              <a:t>نجد أن الجزء الأكبر من أصول المؤسسات المالية يتمثل في النقدية </a:t>
            </a:r>
            <a:r>
              <a:rPr lang="ar-SA" sz="2400" dirty="0" smtClean="0"/>
              <a:t>الحاضرة</a:t>
            </a:r>
            <a:r>
              <a:rPr lang="ar-DZ" sz="2400" dirty="0" smtClean="0"/>
              <a:t> (الجاهزة)</a:t>
            </a:r>
            <a:r>
              <a:rPr lang="ar-SA" sz="2400" dirty="0" smtClean="0"/>
              <a:t> </a:t>
            </a:r>
            <a:r>
              <a:rPr lang="ar-SA" sz="2400" dirty="0" smtClean="0"/>
              <a:t>لاعتبارات السيولة وجزء قليل نسيبا من الأصول الثابتة كالمباني والتجهيزات.... </a:t>
            </a:r>
            <a:r>
              <a:rPr lang="ar-SA" sz="2400" dirty="0" err="1" smtClean="0"/>
              <a:t>إلخ</a:t>
            </a:r>
            <a:r>
              <a:rPr lang="ar-SA" sz="2400" dirty="0" smtClean="0"/>
              <a:t>، بخلاف المؤسسات التجارية والصناعية التي نجد أصولها تتكون من أصول ثابتة وأصول متداولة وأصول غير متداولة.</a:t>
            </a:r>
            <a:endParaRPr kumimoji="0" lang="ar-SA" sz="36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4507</TotalTime>
  <Words>1230</Words>
  <Application>Microsoft Office PowerPoint</Application>
  <PresentationFormat>Affichage à l'écran (4:3)</PresentationFormat>
  <Paragraphs>99</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Rotonde</vt:lpstr>
      <vt:lpstr>وزارة التعليم العالي والبحث العلمي  جامعة جيجل كلية العلوم الإقتصادية والتجارية وعلوم التسيير السنة الثالثة علوم مالية  (مالية البنوك والتأمينات)</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cyber</dc:creator>
  <cp:lastModifiedBy>Afak</cp:lastModifiedBy>
  <cp:revision>417</cp:revision>
  <dcterms:created xsi:type="dcterms:W3CDTF">2012-10-21T16:47:03Z</dcterms:created>
  <dcterms:modified xsi:type="dcterms:W3CDTF">2020-12-08T15:27:36Z</dcterms:modified>
</cp:coreProperties>
</file>