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 id="276" r:id="rId21"/>
    <p:sldId id="275"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2" d="100"/>
          <a:sy n="82" d="100"/>
        </p:scale>
        <p:origin x="-97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A309A6D-C09C-4548-B29A-6CF363A7E532}" type="datetimeFigureOut">
              <a:rPr lang="fr-FR" smtClean="0"/>
              <a:pPr/>
              <a:t>18/04/2023</a:t>
            </a:fld>
            <a:endParaRPr lang="fr-BE"/>
          </a:p>
        </p:txBody>
      </p:sp>
      <p:sp>
        <p:nvSpPr>
          <p:cNvPr id="19" name="Espace réservé du pied de page 18"/>
          <p:cNvSpPr>
            <a:spLocks noGrp="1"/>
          </p:cNvSpPr>
          <p:nvPr>
            <p:ph type="ftr" sz="quarter" idx="11"/>
          </p:nvPr>
        </p:nvSpPr>
        <p:spPr/>
        <p:txBody>
          <a:bodyPr/>
          <a:lstStyle/>
          <a:p>
            <a:endParaRPr lang="fr-BE"/>
          </a:p>
        </p:txBody>
      </p:sp>
      <p:sp>
        <p:nvSpPr>
          <p:cNvPr id="27" name="Espace réservé du numéro de diapositive 26"/>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18/04/2023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18/04/2023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18/04/2023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18/04/2023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18/04/2023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18/04/2023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18/04/2023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18/04/2023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18/04/2023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18/04/2023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a:xfrm>
            <a:off x="8077200" y="6356350"/>
            <a:ext cx="609600" cy="365125"/>
          </a:xfrm>
        </p:spPr>
        <p:txBody>
          <a:bodyPr/>
          <a:lstStyle/>
          <a:p>
            <a:fld id="{CF4668DC-857F-487D-BFFA-8C0CA5037977}" type="slidenum">
              <a:rPr lang="fr-BE" smtClean="0"/>
              <a:pPr/>
              <a:t>‹N°›</a:t>
            </a:fld>
            <a:endParaRPr lang="fr-BE"/>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309A6D-C09C-4548-B29A-6CF363A7E532}" type="datetimeFigureOut">
              <a:rPr lang="fr-FR" smtClean="0"/>
              <a:pPr/>
              <a:t>18/04/2023</a:t>
            </a:fld>
            <a:endParaRPr lang="fr-BE"/>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BE"/>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4668DC-857F-487D-BFFA-8C0CA5037977}" type="slidenum">
              <a:rPr lang="fr-BE" smtClean="0"/>
              <a:pPr/>
              <a:t>‹N°›</a:t>
            </a:fld>
            <a:endParaRPr lang="fr-BE"/>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0"/>
            <a:ext cx="7215238" cy="1470025"/>
          </a:xfrm>
        </p:spPr>
        <p:txBody>
          <a:bodyPr/>
          <a:lstStyle/>
          <a:p>
            <a:r>
              <a:rPr lang="ar-SA" b="1" dirty="0" smtClean="0"/>
              <a:t>المحاضرة الثالثة: المقابلة</a:t>
            </a:r>
            <a:endParaRPr lang="fr-FR" dirty="0"/>
          </a:p>
        </p:txBody>
      </p:sp>
      <p:sp>
        <p:nvSpPr>
          <p:cNvPr id="3" name="Sous-titre 2"/>
          <p:cNvSpPr>
            <a:spLocks noGrp="1"/>
          </p:cNvSpPr>
          <p:nvPr>
            <p:ph type="subTitle" idx="1"/>
          </p:nvPr>
        </p:nvSpPr>
        <p:spPr>
          <a:xfrm>
            <a:off x="500034" y="1571612"/>
            <a:ext cx="8072494" cy="4786346"/>
          </a:xfrm>
        </p:spPr>
        <p:txBody>
          <a:bodyPr>
            <a:normAutofit lnSpcReduction="10000"/>
          </a:bodyPr>
          <a:lstStyle/>
          <a:p>
            <a:pPr rtl="1">
              <a:tabLst>
                <a:tab pos="714375" algn="l"/>
              </a:tabLst>
            </a:pPr>
            <a:r>
              <a:rPr lang="fr-FR" dirty="0" smtClean="0"/>
              <a:t>        </a:t>
            </a:r>
            <a:r>
              <a:rPr lang="ar-SA" dirty="0" smtClean="0"/>
              <a:t>تعدّ المقابلة من أبرز أدوات البحث العلمي التي يقوم الباحثون في استخدامها في أبحالهم العلمية، ومن خلال المقابلة يقوم الباحث بحوار بينه وبين عينة الدراسة ويكون هذا الحوار وجها لوجه، ويقوم الباحث من خلال هذا الحوار بطرح مجموعة من الأسئلة التي قام بإعدادها بشكل مسبق حول موضوع البحث العلمي، ومن ثم يستمع الأجوبة عينة الدراسة، ومن ثم يقوم بتدوين الأجوبة هذه الأجوبة.</a:t>
            </a:r>
            <a:endParaRPr lang="fr-FR" dirty="0" smtClean="0"/>
          </a:p>
          <a:p>
            <a:pPr rtl="1">
              <a:tabLst>
                <a:tab pos="628650" algn="l"/>
              </a:tabLst>
            </a:pPr>
            <a:r>
              <a:rPr lang="fr-FR" dirty="0" smtClean="0"/>
              <a:t>        </a:t>
            </a:r>
            <a:r>
              <a:rPr lang="ar-SA" dirty="0" smtClean="0"/>
              <a:t>وتقدم المقابلة للباحث مجموعة كبيرة من المعلومات والتي قد لا توفيها عينات الدراسة الأخرى، حيث أن المعلومات التي تقدمها المقابلة معلومات عميقة للغاية. </a:t>
            </a:r>
            <a:endParaRPr lang="fr-FR" dirty="0" smtClean="0"/>
          </a:p>
          <a:p>
            <a:pPr rtl="1"/>
            <a:r>
              <a:rPr lang="ar-SA" dirty="0" smtClean="0"/>
              <a:t>       ولكي تكون المقابلة صحيحة يجب أن يقوم الباحث بإتباع مجموعة من الخطوات وفي رحاب هذا المقال سوف نقوم بجولة نتعرف من خلالها على خطوات إجراء المقابلة، وعلى أنواعها:</a:t>
            </a:r>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00034" y="1571612"/>
            <a:ext cx="8072494" cy="4786346"/>
          </a:xfrm>
        </p:spPr>
        <p:txBody>
          <a:bodyPr>
            <a:normAutofit/>
          </a:bodyPr>
          <a:lstStyle/>
          <a:p>
            <a:pPr rtl="1"/>
            <a:r>
              <a:rPr lang="ar-SA" dirty="0" smtClean="0"/>
              <a:t> </a:t>
            </a:r>
            <a:r>
              <a:rPr lang="ar-SA" b="1" dirty="0" smtClean="0"/>
              <a:t>أولا: تحديد فكرة المقياس ومبررات تصميمه</a:t>
            </a:r>
            <a:endParaRPr lang="fr-FR" dirty="0" smtClean="0"/>
          </a:p>
          <a:p>
            <a:pPr rtl="1"/>
            <a:r>
              <a:rPr lang="fr-FR" dirty="0" smtClean="0"/>
              <a:t>      </a:t>
            </a:r>
            <a:r>
              <a:rPr lang="ar-SA" dirty="0" smtClean="0"/>
              <a:t>تعدّ خطوة تحديد فكرة المقياس ومبررات تصميمه من أهم الخطوات وأولها نظرا لأنها تتيح للقائم بصميم</a:t>
            </a:r>
            <a:endParaRPr lang="fr-FR" dirty="0" smtClean="0"/>
          </a:p>
          <a:p>
            <a:pPr rtl="1"/>
            <a:r>
              <a:rPr lang="ar-SA" dirty="0" smtClean="0"/>
              <a:t>المقياس الوصول للمداخل والأفكار الرئيسية التي سوف يستند إليها في تصميمه.</a:t>
            </a:r>
            <a:endParaRPr lang="fr-FR" dirty="0" smtClean="0"/>
          </a:p>
          <a:p>
            <a:pPr rtl="1"/>
            <a:r>
              <a:rPr lang="ar-SA" b="1" dirty="0" smtClean="0"/>
              <a:t>ثانيا: تحديد هدف المقياس:</a:t>
            </a:r>
            <a:endParaRPr lang="fr-FR" dirty="0" smtClean="0"/>
          </a:p>
          <a:p>
            <a:pPr rtl="1"/>
            <a:r>
              <a:rPr lang="ar-DZ" dirty="0" smtClean="0"/>
              <a:t>      </a:t>
            </a:r>
            <a:r>
              <a:rPr lang="ar-SA" dirty="0" smtClean="0"/>
              <a:t>تقوم هذه الخطوة بدور الموجه الذي يعين مصمم المقياس خلال الخطوات التالية على إعداد مقياسا يفي بالغرض المطلوب، ويقصد بتلك الخطوة تحديد الخدمة المطلوب من المقياس أن يقدمها أو الهدف المراد من وراء المقياس وتنقسم تلك الأهداف إلى نوعين هما </a:t>
            </a:r>
            <a:r>
              <a:rPr lang="fr-FR" dirty="0" smtClean="0"/>
              <a:t>:</a:t>
            </a:r>
          </a:p>
          <a:p>
            <a:pPr rtl="1"/>
            <a:endParaRPr lang="fr-FR" dirty="0"/>
          </a:p>
        </p:txBody>
      </p:sp>
      <p:sp>
        <p:nvSpPr>
          <p:cNvPr id="5" name="Titre 4"/>
          <p:cNvSpPr>
            <a:spLocks noGrp="1"/>
          </p:cNvSpPr>
          <p:nvPr>
            <p:ph type="ctrTitle"/>
          </p:nvPr>
        </p:nvSpPr>
        <p:spPr>
          <a:xfrm>
            <a:off x="642910" y="0"/>
            <a:ext cx="7851648" cy="1285860"/>
          </a:xfrm>
        </p:spPr>
        <p:txBody>
          <a:bodyPr>
            <a:normAutofit/>
          </a:bodyPr>
          <a:lstStyle/>
          <a:p>
            <a:pPr rtl="1"/>
            <a:r>
              <a:rPr lang="fr-FR" dirty="0" smtClean="0"/>
              <a:t> </a:t>
            </a:r>
            <a:r>
              <a:rPr lang="ar-SA" dirty="0" smtClean="0"/>
              <a:t>خطوات تصميم المقاييس</a:t>
            </a:r>
            <a:r>
              <a:rPr lang="ar-DZ" dirty="0" smtClean="0"/>
              <a:t>:</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00034" y="1571612"/>
            <a:ext cx="8072494" cy="4786346"/>
          </a:xfrm>
        </p:spPr>
        <p:txBody>
          <a:bodyPr>
            <a:normAutofit/>
          </a:bodyPr>
          <a:lstStyle/>
          <a:p>
            <a:pPr rtl="1"/>
            <a:r>
              <a:rPr lang="ar-SA" dirty="0" smtClean="0"/>
              <a:t> </a:t>
            </a:r>
            <a:r>
              <a:rPr lang="ar-SA" b="1" dirty="0" smtClean="0"/>
              <a:t>أ-أهداف عامة مثل </a:t>
            </a:r>
            <a:r>
              <a:rPr lang="fr-FR" b="1" dirty="0" smtClean="0"/>
              <a:t>:</a:t>
            </a:r>
            <a:endParaRPr lang="fr-FR" dirty="0" smtClean="0"/>
          </a:p>
          <a:p>
            <a:pPr rtl="1"/>
            <a:r>
              <a:rPr lang="ar-SA" dirty="0" smtClean="0"/>
              <a:t>1- سد عجز في الأدوات التي تتصدى لقياس الخاصية المراد قياسيا</a:t>
            </a:r>
            <a:r>
              <a:rPr lang="fr-FR" dirty="0" smtClean="0"/>
              <a:t>.</a:t>
            </a:r>
          </a:p>
          <a:p>
            <a:pPr rtl="1"/>
            <a:r>
              <a:rPr lang="ar-SA" dirty="0" smtClean="0"/>
              <a:t>2- التأكد من مدى فعالية نظرية ما</a:t>
            </a:r>
            <a:r>
              <a:rPr lang="fr-FR" dirty="0" smtClean="0"/>
              <a:t>.</a:t>
            </a:r>
          </a:p>
          <a:p>
            <a:pPr rtl="1"/>
            <a:r>
              <a:rPr lang="ar-SA" dirty="0" smtClean="0"/>
              <a:t>3- التعرف على درجة امتلاك الأفراد لخاصية ما</a:t>
            </a:r>
            <a:r>
              <a:rPr lang="fr-FR" dirty="0" smtClean="0"/>
              <a:t>.</a:t>
            </a:r>
          </a:p>
          <a:p>
            <a:pPr rtl="1"/>
            <a:r>
              <a:rPr lang="ar-SA" b="1" dirty="0" smtClean="0"/>
              <a:t>ب-أهداف خاصة مثل</a:t>
            </a:r>
            <a:r>
              <a:rPr lang="fr-FR" b="1" dirty="0" smtClean="0"/>
              <a:t>:</a:t>
            </a:r>
            <a:endParaRPr lang="fr-FR" dirty="0" smtClean="0"/>
          </a:p>
          <a:p>
            <a:pPr rtl="1"/>
            <a:r>
              <a:rPr lang="ar-SA" dirty="0" smtClean="0"/>
              <a:t>1- الاستخدام بغرض الاختيار أو التوجيه المهني أو التعليمي</a:t>
            </a:r>
            <a:r>
              <a:rPr lang="fr-FR" dirty="0" smtClean="0"/>
              <a:t>.</a:t>
            </a:r>
          </a:p>
          <a:p>
            <a:pPr rtl="1"/>
            <a:r>
              <a:rPr lang="ar-SA" dirty="0" smtClean="0"/>
              <a:t>2-الاستخدام بغرض التشخيص.</a:t>
            </a:r>
            <a:endParaRPr lang="fr-FR" dirty="0" smtClean="0"/>
          </a:p>
          <a:p>
            <a:pPr rtl="1"/>
            <a:r>
              <a:rPr lang="ar-SA" dirty="0" smtClean="0"/>
              <a:t>3-الاستخدام بغرض التقويم.</a:t>
            </a:r>
            <a:endParaRPr lang="fr-FR" dirty="0" smtClean="0"/>
          </a:p>
          <a:p>
            <a:r>
              <a:rPr lang="ar-DZ" dirty="0" smtClean="0"/>
              <a:t>4-</a:t>
            </a:r>
            <a:r>
              <a:rPr lang="ar-SA" dirty="0" smtClean="0"/>
              <a:t>الاستخدام بغرض اختبار الفروض العلمية كما يحدث في البحوث.</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heckerboard(across)">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heckerboard(across)">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00034" y="1571612"/>
            <a:ext cx="8072494" cy="4786346"/>
          </a:xfrm>
        </p:spPr>
        <p:txBody>
          <a:bodyPr>
            <a:normAutofit fontScale="85000" lnSpcReduction="10000"/>
          </a:bodyPr>
          <a:lstStyle/>
          <a:p>
            <a:pPr rtl="1"/>
            <a:r>
              <a:rPr lang="ar-SA" b="1" dirty="0" smtClean="0"/>
              <a:t>ثالثا: تحديد الإطار النظري للمتغيرات المعنية بالقياس:</a:t>
            </a:r>
            <a:endParaRPr lang="fr-FR" dirty="0" smtClean="0"/>
          </a:p>
          <a:p>
            <a:pPr rtl="1"/>
            <a:r>
              <a:rPr lang="ar-SA" dirty="0" smtClean="0"/>
              <a:t>        لابدّ للخاصية </a:t>
            </a:r>
            <a:r>
              <a:rPr lang="ar-SA" dirty="0" err="1" smtClean="0"/>
              <a:t>المقاسة</a:t>
            </a:r>
            <a:r>
              <a:rPr lang="ar-SA" dirty="0" smtClean="0"/>
              <a:t> أن تستند إلى أساس نظري يبرر مشروعية تناولها ويعرفها. وقد يكون المقياس معدّ الأصل للتأكد من مدى جدوى النظرية التي تفسر السمة أو الخاصية </a:t>
            </a:r>
            <a:r>
              <a:rPr lang="ar-SA" dirty="0" err="1" smtClean="0"/>
              <a:t>المقاسة</a:t>
            </a:r>
            <a:r>
              <a:rPr lang="ar-SA" dirty="0" smtClean="0"/>
              <a:t>، والنتيجة المستخلصة قد النظرية أو تعدلها.</a:t>
            </a:r>
            <a:endParaRPr lang="fr-FR" dirty="0" smtClean="0"/>
          </a:p>
          <a:p>
            <a:pPr rtl="1"/>
            <a:r>
              <a:rPr lang="ar-SA" b="1" dirty="0" smtClean="0"/>
              <a:t>رابعا: تحديد طبيعة وخصائص الأفراد:</a:t>
            </a:r>
            <a:endParaRPr lang="fr-FR" dirty="0" smtClean="0"/>
          </a:p>
          <a:p>
            <a:pPr rtl="1"/>
            <a:r>
              <a:rPr lang="ar-SA" dirty="0" smtClean="0"/>
              <a:t>        تتعلق هذه الخطوة بضرورة تحديد طبيعة الأفراد الذين سوف يطبق عليهم المقياس، ونعني بطبيعة </a:t>
            </a:r>
            <a:r>
              <a:rPr lang="ar-SA" dirty="0" err="1" smtClean="0"/>
              <a:t>الأف</a:t>
            </a:r>
            <a:r>
              <a:rPr lang="ar-SA" dirty="0" smtClean="0"/>
              <a:t> الخصائص التي تميزهم كالسن والجنس والتعليم والمستوى الاقتصادي والاجتماعي الخ، ويستوجب إلا مبررات اختيار الأفراد المستهدفين بالقياس.</a:t>
            </a:r>
            <a:endParaRPr lang="fr-FR" dirty="0" smtClean="0"/>
          </a:p>
          <a:p>
            <a:pPr rtl="1"/>
            <a:r>
              <a:rPr lang="ar-SA" b="1" dirty="0" smtClean="0"/>
              <a:t>خامسا: تحديد الأبعاد الفرعية للخاصية </a:t>
            </a:r>
            <a:r>
              <a:rPr lang="ar-SA" b="1" dirty="0" err="1" smtClean="0"/>
              <a:t>المقاسة</a:t>
            </a:r>
            <a:r>
              <a:rPr lang="ar-SA" b="1" dirty="0" smtClean="0"/>
              <a:t>:</a:t>
            </a:r>
            <a:endParaRPr lang="fr-FR" dirty="0" smtClean="0"/>
          </a:p>
          <a:p>
            <a:pPr rtl="1"/>
            <a:r>
              <a:rPr lang="ar-SA" dirty="0" smtClean="0"/>
              <a:t>        قد تنقسم الخاصية المراد قياسها إلى مجموعة من الأبعاد الفرعية التي تشكل في مجموعها العام الدرج للخاصية </a:t>
            </a:r>
            <a:r>
              <a:rPr lang="ar-SA" dirty="0" err="1" smtClean="0"/>
              <a:t>المقاسة</a:t>
            </a:r>
            <a:r>
              <a:rPr lang="ar-SA" dirty="0" smtClean="0"/>
              <a:t> كما هو الحال بالنسبة لمقاييس الذكاء، وتحديد هذه الأبعاد الفرعية تساعد مصمم! وضع البنود وفقا للأهمية لكل بعد من هذه الأبعاد كما سبق ذكره، ومن ثم يجب على الباحث تحديد الأبعاد بدقة معرفا كل منها تعريفا إجرائيا محددا</a:t>
            </a:r>
            <a:r>
              <a:rPr lang="fr-FR" dirty="0" smtClean="0"/>
              <a:t>.</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00034" y="1571612"/>
            <a:ext cx="8072494" cy="4786346"/>
          </a:xfrm>
        </p:spPr>
        <p:txBody>
          <a:bodyPr>
            <a:normAutofit fontScale="92500"/>
          </a:bodyPr>
          <a:lstStyle/>
          <a:p>
            <a:pPr rtl="1"/>
            <a:r>
              <a:rPr lang="ar-SA" b="1" dirty="0" smtClean="0"/>
              <a:t>سادسا: تحديد الشكل الأمثل للمقياس وطرق التطبيق</a:t>
            </a:r>
            <a:r>
              <a:rPr lang="fr-FR" b="1" dirty="0" smtClean="0"/>
              <a:t>:</a:t>
            </a:r>
            <a:endParaRPr lang="fr-FR" dirty="0" smtClean="0"/>
          </a:p>
          <a:p>
            <a:pPr rtl="1"/>
            <a:r>
              <a:rPr lang="ar-SA" dirty="0" smtClean="0"/>
              <a:t>        بعد أن ينتهي الباحث من كل ما سبق عليه أن يختار الشكل الذي يراه مناسبا لمقياسه، بمعنى أن يحدد ما إذا كان الأنسب </a:t>
            </a:r>
            <a:r>
              <a:rPr lang="ar-SA" dirty="0" err="1" smtClean="0"/>
              <a:t>المقياسه</a:t>
            </a:r>
            <a:r>
              <a:rPr lang="ar-SA" dirty="0" smtClean="0"/>
              <a:t> أن يكون من مقاييس أو اختبارات الورقة والقلم أو المقاييس العملية، أو </a:t>
            </a:r>
            <a:r>
              <a:rPr lang="ar-SA" dirty="0" err="1" smtClean="0"/>
              <a:t>الإسقاطية</a:t>
            </a:r>
            <a:r>
              <a:rPr lang="ar-SA" dirty="0" smtClean="0"/>
              <a:t> الخ</a:t>
            </a:r>
            <a:r>
              <a:rPr lang="fr-FR" dirty="0" smtClean="0"/>
              <a:t>.</a:t>
            </a:r>
          </a:p>
          <a:p>
            <a:pPr rtl="1"/>
            <a:r>
              <a:rPr lang="ar-SA" dirty="0" smtClean="0"/>
              <a:t>     ويؤخذ في الاعتبار أيضا ما إذا كان المقياس سيطبق بصورة فردية أم جماعية</a:t>
            </a:r>
            <a:r>
              <a:rPr lang="fr-FR" dirty="0" smtClean="0"/>
              <a:t>.</a:t>
            </a:r>
          </a:p>
          <a:p>
            <a:pPr rtl="1"/>
            <a:r>
              <a:rPr lang="ar-SA" b="1" dirty="0" smtClean="0"/>
              <a:t>سابعا: حصر </a:t>
            </a:r>
            <a:r>
              <a:rPr lang="ar-SA" b="1" dirty="0" err="1" smtClean="0"/>
              <a:t>المقابيس</a:t>
            </a:r>
            <a:r>
              <a:rPr lang="ar-SA" b="1" dirty="0" smtClean="0"/>
              <a:t> المناحة التي تستهدف قياس الخاصية نفسها</a:t>
            </a:r>
            <a:r>
              <a:rPr lang="fr-FR" b="1" dirty="0" smtClean="0"/>
              <a:t>:</a:t>
            </a:r>
            <a:endParaRPr lang="fr-FR" dirty="0" smtClean="0"/>
          </a:p>
          <a:p>
            <a:pPr rtl="1"/>
            <a:r>
              <a:rPr lang="ar-SA" dirty="0" smtClean="0"/>
              <a:t>وهي خطوة هامة من شأنها أن تحقق عديد من الفوائد الإجرائية من قبيل</a:t>
            </a:r>
            <a:r>
              <a:rPr lang="fr-FR" dirty="0" smtClean="0"/>
              <a:t>:</a:t>
            </a:r>
          </a:p>
          <a:p>
            <a:pPr rtl="1"/>
            <a:r>
              <a:rPr lang="ar-SA" dirty="0" smtClean="0"/>
              <a:t>1- توضيح الشكل المعتاد لقياس الخاصية أو السمة، كأسلوب صياغة البنود وطريقة التطبيق، وأسلوب التقدير.. الخ</a:t>
            </a:r>
            <a:r>
              <a:rPr lang="fr-FR" dirty="0" smtClean="0"/>
              <a:t>.</a:t>
            </a:r>
          </a:p>
          <a:p>
            <a:pPr rtl="1"/>
            <a:r>
              <a:rPr lang="ar-SA" dirty="0" smtClean="0"/>
              <a:t>2- توضيح الأبعاد الفرعية للخاصية </a:t>
            </a:r>
            <a:r>
              <a:rPr lang="ar-SA" dirty="0" err="1" smtClean="0"/>
              <a:t>المقاسة</a:t>
            </a:r>
            <a:r>
              <a:rPr lang="ar-SA" dirty="0" smtClean="0"/>
              <a:t>. </a:t>
            </a:r>
            <a:endParaRPr lang="fr-FR" dirty="0" smtClean="0"/>
          </a:p>
          <a:p>
            <a:pPr rtl="1"/>
            <a:r>
              <a:rPr lang="ar-SA" dirty="0" smtClean="0"/>
              <a:t>3-إمكانية اقتباس بعض البنود.</a:t>
            </a:r>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heckerboard(across)">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00034" y="1571612"/>
            <a:ext cx="8072494" cy="4786346"/>
          </a:xfrm>
        </p:spPr>
        <p:txBody>
          <a:bodyPr>
            <a:normAutofit fontScale="92500" lnSpcReduction="10000"/>
          </a:bodyPr>
          <a:lstStyle/>
          <a:p>
            <a:pPr rtl="1"/>
            <a:r>
              <a:rPr lang="ar-SA" b="1" dirty="0" smtClean="0"/>
              <a:t> ثامنا: الصياغة الفعلية للوحدات:</a:t>
            </a:r>
            <a:endParaRPr lang="fr-FR" b="1" dirty="0" smtClean="0"/>
          </a:p>
          <a:p>
            <a:pPr rtl="1"/>
            <a:r>
              <a:rPr lang="ar-SA" dirty="0" smtClean="0"/>
              <a:t>إن أي مقياس يتمّ تصميمه يتكوّن في نهاية الأمر من مجموعة من الوحدات أو الفقرات، والواقع أنه ينبغي أن تختار كل وحدة بناء على دراسات نظرية وميدانية وتجريبية وإحصائية تثبت صلاحية الوحدة للقياس المقصود، وتسمى هذه الدراسات التي تجرى على الوحدة بتحليل الوحدات بحيث تصبح من حيث شكلها وتكوينها وصعوبتها وصدقها وترتيبها في المقياس مناسبة وصالحة. فعلى سبيل المثال لو كنا بصدد تصميم مقياسا لذكاء أطفال ما قبل المدرسة فإن وحدة كهذه:( 315 + 678 : 32.16) لا تصلح لأنها شديدة الصعوبة على هذا المستوى، وبالتالي لن تفرق بين الذكي والغبي، ولو وضعنا في نفس المقياس وحدة كهذه: هل تقلق كثيرا أثناء نومك بالليل؟ فإنها لا تصلح لأنها ليست صادقة في قياس الذكاء وإن كانت صادقة في قياس الشخصية ... والدراسات الميدانية والتجريبية هي التي سوف تفصل في كل هذا، وبناء عليها سوف نحذف الوحدة أو نضعها كما هي في المقياس النهائي، بل ويتحدد ترتيبها؟أيضا في المقياس وفقا لصعوبتها.</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00034" y="1571612"/>
            <a:ext cx="8072494" cy="4786346"/>
          </a:xfrm>
        </p:spPr>
        <p:txBody>
          <a:bodyPr>
            <a:normAutofit lnSpcReduction="10000"/>
          </a:bodyPr>
          <a:lstStyle/>
          <a:p>
            <a:pPr rtl="1"/>
            <a:r>
              <a:rPr lang="ar-SA" b="1" dirty="0" smtClean="0"/>
              <a:t> تاسعا: تحديد شكل الاستجابة:</a:t>
            </a:r>
            <a:endParaRPr lang="fr-FR" dirty="0" smtClean="0"/>
          </a:p>
          <a:p>
            <a:pPr rtl="1"/>
            <a:endParaRPr lang="fr-FR" b="1" dirty="0" smtClean="0"/>
          </a:p>
          <a:p>
            <a:pPr rtl="1"/>
            <a:r>
              <a:rPr lang="ar-SA" dirty="0" smtClean="0"/>
              <a:t>توجد أشكال عدة للاستجابة على الفقرات أو الوحدات التي يتكون منها المقياس ويتوقف اختيار أيا منها على هدف المقياس، ويمكن لمصمم المقياس أن يختار من بين هذه الأشكال كيفما يشاء لتحقيق الغرض من القياس كما يستطيع أن يستخدم أكثر من شكل في نفس المقياس، ومن بين هذه الأشكال</a:t>
            </a:r>
            <a:r>
              <a:rPr lang="fr-FR" dirty="0" smtClean="0"/>
              <a:t>:</a:t>
            </a:r>
          </a:p>
          <a:p>
            <a:pPr lvl="0" rtl="1"/>
            <a:r>
              <a:rPr lang="ar-SA" dirty="0" smtClean="0"/>
              <a:t>اختيار إجابة واحدة من بين إجابتين، مثل: ( نعم) أو (لا).</a:t>
            </a:r>
            <a:endParaRPr lang="fr-FR" dirty="0" smtClean="0"/>
          </a:p>
          <a:p>
            <a:pPr lvl="0" rtl="1"/>
            <a:r>
              <a:rPr lang="ar-SA" dirty="0" smtClean="0"/>
              <a:t>الاختيار بين بدائل على متصل مثل: (موافق بشدة موافق محايد معارض معارض بشدة).</a:t>
            </a:r>
            <a:endParaRPr lang="fr-FR" dirty="0" smtClean="0"/>
          </a:p>
          <a:p>
            <a:pPr lvl="0" rtl="1"/>
            <a:r>
              <a:rPr lang="ar-SA" dirty="0" smtClean="0"/>
              <a:t>التكملة مثل : كل العبارات الناقصة.</a:t>
            </a:r>
            <a:endParaRPr lang="fr-FR" dirty="0" smtClean="0"/>
          </a:p>
          <a:p>
            <a:pPr lvl="0" rtl="1"/>
            <a:r>
              <a:rPr lang="ar-SA" dirty="0" smtClean="0"/>
              <a:t>إعادة الترتيب.</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heckerboard(across)">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heckerboard(across)">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checkerboard(across)">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00034" y="1571612"/>
            <a:ext cx="8072494" cy="4786346"/>
          </a:xfrm>
        </p:spPr>
        <p:txBody>
          <a:bodyPr>
            <a:normAutofit fontScale="92500" lnSpcReduction="10000"/>
          </a:bodyPr>
          <a:lstStyle/>
          <a:p>
            <a:pPr rtl="1"/>
            <a:r>
              <a:rPr lang="ar-SA" dirty="0" smtClean="0"/>
              <a:t> </a:t>
            </a:r>
            <a:r>
              <a:rPr lang="ar-SA" b="1" dirty="0" smtClean="0"/>
              <a:t>عاشرا: صياغة العليمات المقياس:</a:t>
            </a:r>
            <a:endParaRPr lang="fr-FR" dirty="0" smtClean="0"/>
          </a:p>
          <a:p>
            <a:pPr rtl="1"/>
            <a:r>
              <a:rPr lang="ar-SA" dirty="0" smtClean="0"/>
              <a:t>       تنقسم تعليمات المقياس إلى قسمين رئيسيين هما:</a:t>
            </a:r>
            <a:endParaRPr lang="fr-FR" dirty="0" smtClean="0"/>
          </a:p>
          <a:p>
            <a:pPr rtl="1"/>
            <a:r>
              <a:rPr lang="ar-DZ" b="1" dirty="0" smtClean="0"/>
              <a:t>أ-</a:t>
            </a:r>
            <a:r>
              <a:rPr lang="ar-SA" b="1" dirty="0" smtClean="0"/>
              <a:t>تعليمات المطبقين:</a:t>
            </a:r>
            <a:r>
              <a:rPr lang="ar-SA" dirty="0" smtClean="0"/>
              <a:t> وهم الذين يقومون بتطبيق المقياس وتتضمن شرحا وافيا للمقياس والخاصية التي يتم قياسيا، وإجراءات التطبيق بالتفصيل والزمن وطريقة تسجيل الاستجابات والمواقف التي يحتمل مواجهتها أثناء التطبيق، وحدود الشرح والتوضيح المسموح </a:t>
            </a:r>
            <a:r>
              <a:rPr lang="ar-SA" dirty="0" err="1" smtClean="0"/>
              <a:t>به</a:t>
            </a:r>
            <a:r>
              <a:rPr lang="ar-SA" dirty="0" smtClean="0"/>
              <a:t> للمفحوصين.</a:t>
            </a:r>
            <a:endParaRPr lang="fr-FR" dirty="0" smtClean="0"/>
          </a:p>
          <a:p>
            <a:pPr rtl="1"/>
            <a:r>
              <a:rPr lang="ar-SA" b="1" dirty="0" smtClean="0"/>
              <a:t>ب-تعليمات المفحوصين:</a:t>
            </a:r>
            <a:r>
              <a:rPr lang="ar-SA" dirty="0" smtClean="0"/>
              <a:t> وتتضمن عدة محاور منها:</a:t>
            </a:r>
            <a:endParaRPr lang="fr-FR" dirty="0" smtClean="0"/>
          </a:p>
          <a:p>
            <a:pPr lvl="0" rtl="1"/>
            <a:r>
              <a:rPr lang="ar-SA" dirty="0" smtClean="0"/>
              <a:t> فكرة مبسطة عن المقياس والهدف من وراء تطبيقه.</a:t>
            </a:r>
            <a:endParaRPr lang="fr-FR" dirty="0" smtClean="0"/>
          </a:p>
          <a:p>
            <a:pPr lvl="0" rtl="1"/>
            <a:r>
              <a:rPr lang="ar-SA" dirty="0" smtClean="0"/>
              <a:t>طريقة الاستجابة والزمن المحدد أن وجد.</a:t>
            </a:r>
            <a:endParaRPr lang="fr-FR" dirty="0" smtClean="0"/>
          </a:p>
          <a:p>
            <a:pPr lvl="0" rtl="1"/>
            <a:r>
              <a:rPr lang="ar-SA" dirty="0" smtClean="0"/>
              <a:t>تقديم بعض النماذج المحلولة إن تطلب الأمر.</a:t>
            </a:r>
            <a:endParaRPr lang="fr-FR" dirty="0" smtClean="0"/>
          </a:p>
          <a:p>
            <a:pPr rtl="1"/>
            <a:r>
              <a:rPr lang="ar-DZ" dirty="0" smtClean="0"/>
              <a:t>         </a:t>
            </a:r>
            <a:r>
              <a:rPr lang="ar-SA" dirty="0" smtClean="0"/>
              <a:t>هذا ويجب على مصمم المقياس أن يراعي خصائص العينة سالفة الذكر أثناء ساعة التعليمات وما إذا كان سيستخدم اللغة الفصحى أم الدارجة.</a:t>
            </a:r>
            <a:endParaRPr lang="fr-FR" dirty="0" smtClean="0"/>
          </a:p>
          <a:p>
            <a:pPr rtl="1"/>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heckerboard(across)">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00034" y="1571612"/>
            <a:ext cx="8072494" cy="4786346"/>
          </a:xfrm>
        </p:spPr>
        <p:txBody>
          <a:bodyPr>
            <a:normAutofit fontScale="92500" lnSpcReduction="10000"/>
          </a:bodyPr>
          <a:lstStyle/>
          <a:p>
            <a:pPr rtl="1"/>
            <a:r>
              <a:rPr lang="ar-SA" dirty="0" smtClean="0"/>
              <a:t> </a:t>
            </a:r>
            <a:r>
              <a:rPr lang="ar-SA" b="1" dirty="0" smtClean="0"/>
              <a:t>إحدى عشر: التدقيق اللغوي للبنود والتعليمات:</a:t>
            </a:r>
            <a:endParaRPr lang="fr-FR" dirty="0" smtClean="0"/>
          </a:p>
          <a:p>
            <a:pPr rtl="1"/>
            <a:r>
              <a:rPr lang="ar-DZ" dirty="0" smtClean="0"/>
              <a:t>         </a:t>
            </a:r>
            <a:r>
              <a:rPr lang="ar-SA" dirty="0" smtClean="0"/>
              <a:t>قد تؤدي الأخطاء اللغوية إلى فقد بعض العبارات للهدف المراد قياسه. وربما يصل الأمر إلى الفهم العكسي من قبل المفحوص، ومن ثم وجب على مصمم المقياس مراجعة اللغة والتدقيق في ذلك لتجنب مثل هذه المشكلات التي قد لا يستطيع التغلب علها بعض عملية التطبيق.</a:t>
            </a:r>
            <a:endParaRPr lang="fr-FR" dirty="0" smtClean="0"/>
          </a:p>
          <a:p>
            <a:pPr rtl="1"/>
            <a:r>
              <a:rPr lang="ar-SA" dirty="0" smtClean="0"/>
              <a:t> </a:t>
            </a:r>
            <a:endParaRPr lang="fr-FR" dirty="0" smtClean="0"/>
          </a:p>
          <a:p>
            <a:pPr rtl="1"/>
            <a:r>
              <a:rPr lang="ar-SA" dirty="0" smtClean="0"/>
              <a:t> </a:t>
            </a:r>
            <a:endParaRPr lang="fr-FR" dirty="0" smtClean="0"/>
          </a:p>
          <a:p>
            <a:pPr rtl="1"/>
            <a:r>
              <a:rPr lang="ar-SA" b="1" dirty="0" err="1" smtClean="0"/>
              <a:t>اثنى</a:t>
            </a:r>
            <a:r>
              <a:rPr lang="ar-SA" b="1" dirty="0" smtClean="0"/>
              <a:t> عشر: عرض المقياس على المتخصصين في المجال</a:t>
            </a:r>
            <a:r>
              <a:rPr lang="ar-SA" dirty="0" smtClean="0"/>
              <a:t>:</a:t>
            </a:r>
            <a:endParaRPr lang="fr-FR" dirty="0" smtClean="0"/>
          </a:p>
          <a:p>
            <a:pPr rtl="1"/>
            <a:r>
              <a:rPr lang="ar-SA" dirty="0" smtClean="0"/>
              <a:t>       بعد عرض المقياس على المتخصصين والخبراء في المجال خطوة هامة تحقق عديد من الفوائد من أهمها مدى مناسبة البنود وقدرتها على قياس الخاصية أو السمة طبقا للتعريف الإجرائي والهدف من المقياس والإطار النظري الخاص بالسمة أو الخاصية موضوع القياس والفئة المستهدفة.</a:t>
            </a:r>
            <a:endParaRPr lang="fr-FR" dirty="0" smtClean="0"/>
          </a:p>
          <a:p>
            <a:pPr rtl="1"/>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00034" y="1571612"/>
            <a:ext cx="8072494" cy="4786346"/>
          </a:xfrm>
        </p:spPr>
        <p:txBody>
          <a:bodyPr>
            <a:normAutofit fontScale="77500" lnSpcReduction="20000"/>
          </a:bodyPr>
          <a:lstStyle/>
          <a:p>
            <a:pPr rtl="1"/>
            <a:r>
              <a:rPr lang="ar-SA" sz="3200" b="1" dirty="0" smtClean="0"/>
              <a:t>خامس عشر: عينة التقنين الأساسية</a:t>
            </a:r>
            <a:endParaRPr lang="fr-FR" sz="3200" dirty="0" smtClean="0"/>
          </a:p>
          <a:p>
            <a:pPr rtl="1"/>
            <a:r>
              <a:rPr lang="ar-SA" dirty="0" smtClean="0"/>
              <a:t>          يقوم مصمم المقياس في هذه الخطوة بتطبيقه على عينة التقنين الأساسية، وهي عينة ينبغي أن تكون صادقة التمثيل للفئة التي يعد المقياس من أجلها، فهي العينة التي يتم من خلالها الاطمئنان إلى صلاحية المقياس من كافة الوجوه، وهي التي تستخدم في تقنين المقياس إذ يستخلص من خلالها الثبات والصدق والمعايير.</a:t>
            </a:r>
            <a:endParaRPr lang="fr-FR" dirty="0" smtClean="0"/>
          </a:p>
          <a:p>
            <a:pPr rtl="1"/>
            <a:r>
              <a:rPr lang="ar-SA" dirty="0" smtClean="0"/>
              <a:t>        ويقصد بثبات المقياس أو الاختبار مدى إعطاء المقياس نفس الدرجات لنفس الأفراد عند إعادة تطبيقه عليهم، فالمقياس الثابت هو الذي إذا طبقته على فرد ثم أعدت تطبيقه على نفس الفرد بعد فترة مناسبة يعطيك تقويم الدرجة التي أعطاها في المرة الأولى، وتوجد عدة طرق لحساب ثبات المقياس أو الاختيار من بينها (ثبات إعادة الاختيار)، وفيها يتم إعادة تطبيق المقياس أو الاختيار على نفس الأفراد بعد مدة مناسبة، ثم يحد الارتباط بين التطبيق الأول والتطبيق الثاني، وكلما كان معامل الارتباط موجبا ومرتفعا دل ذلك على ثبات المقياس.</a:t>
            </a:r>
            <a:endParaRPr lang="fr-FR" dirty="0" smtClean="0"/>
          </a:p>
          <a:p>
            <a:r>
              <a:rPr lang="ar-SA" dirty="0" smtClean="0"/>
              <a:t>       أمّا الصدق فيقصد </a:t>
            </a:r>
            <a:r>
              <a:rPr lang="ar-SA" dirty="0" err="1" smtClean="0"/>
              <a:t>به</a:t>
            </a:r>
            <a:r>
              <a:rPr lang="ar-SA" dirty="0" smtClean="0"/>
              <a:t> مدى قدرة المقياس أو الاختبار على قياس السمة التي أعد لقياسها أو بمعنى آخر هل يقيس الاختبار أو المقياس. ما أعدّ </a:t>
            </a:r>
            <a:r>
              <a:rPr lang="ar-SA" dirty="0" err="1" smtClean="0"/>
              <a:t>القياسه</a:t>
            </a:r>
            <a:r>
              <a:rPr lang="ar-SA" dirty="0" smtClean="0"/>
              <a:t>؟ ومن الواضح </a:t>
            </a:r>
            <a:r>
              <a:rPr lang="ar-SA" dirty="0" err="1" smtClean="0"/>
              <a:t>الى</a:t>
            </a:r>
            <a:r>
              <a:rPr lang="ar-SA" dirty="0" smtClean="0"/>
              <a:t> المقياس الذي ينقصه الصدق لا يمكن الاعتماد عليه حتى ولو كان مرتفع الثبات، وتتعدد أساليب التأكد من صدق المقياس ومن بينها (الصدق الظاهري - صدق المحتوى – الصدق التنبؤي - الصدق التلازمي - الصدق </a:t>
            </a:r>
            <a:r>
              <a:rPr lang="ar-SA" dirty="0" err="1" smtClean="0"/>
              <a:t>العاملي</a:t>
            </a:r>
            <a:r>
              <a:rPr lang="ar-SA" dirty="0" smtClean="0"/>
              <a:t>.</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00034" y="1571612"/>
            <a:ext cx="8072494" cy="4786346"/>
          </a:xfrm>
        </p:spPr>
        <p:txBody>
          <a:bodyPr>
            <a:normAutofit/>
          </a:bodyPr>
          <a:lstStyle/>
          <a:p>
            <a:pPr rtl="1"/>
            <a:r>
              <a:rPr lang="fr-FR" dirty="0" smtClean="0"/>
              <a:t> </a:t>
            </a:r>
            <a:r>
              <a:rPr lang="ar-SA" b="1" dirty="0" smtClean="0"/>
              <a:t>سادس عشر: الصعوبات التي واجهت مصمم المقياس:</a:t>
            </a:r>
            <a:endParaRPr lang="fr-FR" dirty="0" smtClean="0"/>
          </a:p>
          <a:p>
            <a:pPr rtl="1"/>
            <a:r>
              <a:rPr lang="ar-SA" b="1" dirty="0" smtClean="0"/>
              <a:t>       </a:t>
            </a:r>
            <a:r>
              <a:rPr lang="ar-SA" dirty="0" smtClean="0"/>
              <a:t> يقوم مصمم المقياس في هذه الخطوة بذكر الصعوبات التي واجهته في المراحل المختلفة لتصميم المقياس وكيفية تغلبه عليها حتى يتسنى للباحثين التاليين الذين يريدون تصميم مقاييس تفادي تلك الصعوبات. وهكذا يصبح المقياس بعد هذه الخطوات صالحا للاستخدام</a:t>
            </a:r>
            <a:r>
              <a:rPr lang="fr-FR" dirty="0" smtClean="0"/>
              <a:t>.</a:t>
            </a:r>
          </a:p>
          <a:p>
            <a:pPr rtl="1"/>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0"/>
            <a:ext cx="7215238" cy="1470025"/>
          </a:xfrm>
        </p:spPr>
        <p:txBody>
          <a:bodyPr/>
          <a:lstStyle/>
          <a:p>
            <a:r>
              <a:rPr lang="ar-SA" dirty="0" smtClean="0"/>
              <a:t>خطوات إجراء المقابلة:</a:t>
            </a:r>
            <a:endParaRPr lang="fr-FR" dirty="0"/>
          </a:p>
        </p:txBody>
      </p:sp>
      <p:sp>
        <p:nvSpPr>
          <p:cNvPr id="3" name="Sous-titre 2"/>
          <p:cNvSpPr>
            <a:spLocks noGrp="1"/>
          </p:cNvSpPr>
          <p:nvPr>
            <p:ph type="subTitle" idx="1"/>
          </p:nvPr>
        </p:nvSpPr>
        <p:spPr>
          <a:xfrm>
            <a:off x="500034" y="1571612"/>
            <a:ext cx="8072494" cy="4786346"/>
          </a:xfrm>
        </p:spPr>
        <p:txBody>
          <a:bodyPr>
            <a:normAutofit lnSpcReduction="10000"/>
          </a:bodyPr>
          <a:lstStyle/>
          <a:p>
            <a:pPr lvl="0" rtl="1"/>
            <a:r>
              <a:rPr lang="fr-FR" sz="2200" b="1" dirty="0" smtClean="0"/>
              <a:t> -</a:t>
            </a:r>
            <a:r>
              <a:rPr lang="ar-SA" sz="2200" b="1" dirty="0" smtClean="0"/>
              <a:t>تحديد الهدف الأساسي من إجراء المقابلة: </a:t>
            </a:r>
            <a:r>
              <a:rPr lang="ar-SA" dirty="0" smtClean="0"/>
              <a:t>يجب على الباحث أن يقوم بتحديد الهدف الأساسي من المقابلة التي يقوم </a:t>
            </a:r>
            <a:r>
              <a:rPr lang="ar-SA" dirty="0" err="1" smtClean="0"/>
              <a:t>بها</a:t>
            </a:r>
            <a:r>
              <a:rPr lang="ar-SA" dirty="0" smtClean="0"/>
              <a:t>. كما يجب أن يحدد الأهداف التي سيحققها من خلال إجرائه لهذه المقابلة، كما يجب أن يكون الباحث عارفا بالمعلومات المفيدة التي ستقدمها المقابلة للبحث العلمي. </a:t>
            </a:r>
            <a:endParaRPr lang="fr-FR" dirty="0" smtClean="0"/>
          </a:p>
          <a:p>
            <a:pPr lvl="0" rtl="1"/>
            <a:r>
              <a:rPr lang="fr-FR" sz="2200" b="1" dirty="0" smtClean="0"/>
              <a:t> -</a:t>
            </a:r>
            <a:r>
              <a:rPr lang="ar-SA" sz="2200" b="1" dirty="0" smtClean="0"/>
              <a:t>أسئلة المقابلة يجب أن تعد مسبقا: </a:t>
            </a:r>
            <a:r>
              <a:rPr lang="ar-SA" dirty="0" smtClean="0"/>
              <a:t>يجب أن يقوم الباحث بإعداد أسئلة المقابلة بشكل مسبق، ويجب أن تكون هذه الأسئلة مدروسة بعناية فائقة، لذلك يجب على الباحث أن يكون مطلعا بشكل كامل على موضوع البحث العلمي كما يجب أن يقوم الباحث باختيار عينة الدراسة بدقة كبيرة، حيث يجب أن تكون هذه العينة مطلعة بشكل كافي على موضوع البحث العلمي وذلك لكي تقوم بتقديم الإجابات المفيدة عنه، وبعد إرسال أسئلة المقابلة لعينة الدراسة قبل المقابلة بفترة أمرا جيدا يساعد من خلاله عينة الدراسة على تقديم إجابات جيدة حول الموضوع الذي تتم دراسته.</a:t>
            </a:r>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00034" y="1571612"/>
            <a:ext cx="8072494" cy="4786346"/>
          </a:xfrm>
        </p:spPr>
        <p:txBody>
          <a:bodyPr>
            <a:normAutofit fontScale="85000" lnSpcReduction="20000"/>
          </a:bodyPr>
          <a:lstStyle/>
          <a:p>
            <a:pPr rtl="1"/>
            <a:r>
              <a:rPr lang="ar-SA" b="1" dirty="0" smtClean="0"/>
              <a:t>ثالثا- بطاقة الملاحظة</a:t>
            </a:r>
            <a:endParaRPr lang="fr-FR" dirty="0" smtClean="0"/>
          </a:p>
          <a:p>
            <a:pPr rtl="1"/>
            <a:r>
              <a:rPr lang="ar-SA" dirty="0" smtClean="0"/>
              <a:t>           تدوين تعد بطاقة الملاحظة من الأدوات المهمة المستخدمة في جميع البيانات والمعلومات بالنسبة للأبحاث والرسائل العلمية، وخاصة في ظل رغبة الباحث العلمي في الحصول على معلومات دقيقة من المفحوصين، دون إخفاء أي سلوكيات خاصة بهم، حيث تتم الملاحظة بشكل مباشر على خلاف أدوات البحث العلمي الأخرى التي تتطلب أسئلة قبل الشروع في دراسة العينة، وسوف تفصل في هذا المقال جميع ما يتعلق ببطاقة الملاحظة في البحث العلمي.</a:t>
            </a:r>
            <a:endParaRPr lang="fr-FR" dirty="0" smtClean="0"/>
          </a:p>
          <a:p>
            <a:pPr rtl="1"/>
            <a:r>
              <a:rPr lang="ar-SA" dirty="0" smtClean="0"/>
              <a:t>          وتعرف الملاحظة بوجه عام على أنها: "الانتباه الأمر معين وسبر غوره عن طريق السمع أو البصر، ومن ثم اكتساب الخبرات والمعلومات</a:t>
            </a:r>
            <a:r>
              <a:rPr lang="fr-FR" dirty="0" smtClean="0"/>
              <a:t>".</a:t>
            </a:r>
          </a:p>
          <a:p>
            <a:pPr rtl="1"/>
            <a:r>
              <a:rPr lang="ar-DZ" dirty="0" smtClean="0"/>
              <a:t>          </a:t>
            </a:r>
            <a:r>
              <a:rPr lang="ar-SA" dirty="0" smtClean="0"/>
              <a:t>كما تعرف بطاقة الملاحظة في البحث العلمي اصطلاحيا على أنها "نموذج معد من جانب الباحث العلمي لمراقبة السلوكيات المرتبطة بظاهرة محددة من أجل الحصول على البيانات والمعلومات في ظل عوامل وظروف معينة.</a:t>
            </a:r>
            <a:endParaRPr lang="fr-FR" dirty="0" smtClean="0"/>
          </a:p>
          <a:p>
            <a:pPr rtl="1"/>
            <a:r>
              <a:rPr lang="ar-SA" dirty="0" smtClean="0"/>
              <a:t>أنواع الملاحظة في البحث العلمي: </a:t>
            </a:r>
            <a:endParaRPr lang="fr-FR" dirty="0" smtClean="0"/>
          </a:p>
          <a:p>
            <a:pPr rtl="1"/>
            <a:r>
              <a:rPr lang="ar-SA" dirty="0" smtClean="0"/>
              <a:t>هناك العديد من التصنيفات التي وضعها خبراء الأبحاث العلمية للملاحظة، ومن أهمها ما يلي: </a:t>
            </a:r>
            <a:endParaRPr lang="fr-FR" dirty="0" smtClean="0"/>
          </a:p>
          <a:p>
            <a:pPr lvl="0" rtl="1"/>
            <a:r>
              <a:rPr lang="ar-SA" dirty="0" smtClean="0"/>
              <a:t>التصنيف وفقا لمدى انضباط عملية الملاحظة: </a:t>
            </a:r>
            <a:endParaRPr lang="fr-FR" dirty="0" smtClean="0"/>
          </a:p>
          <a:p>
            <a:pPr rtl="1"/>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heckerboard(across)">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heckerboard(across)">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00034" y="1571612"/>
            <a:ext cx="8072494" cy="4786346"/>
          </a:xfrm>
        </p:spPr>
        <p:txBody>
          <a:bodyPr>
            <a:normAutofit/>
          </a:bodyPr>
          <a:lstStyle/>
          <a:p>
            <a:pPr lvl="0" rtl="1"/>
            <a:r>
              <a:rPr lang="ar-SA" b="1" dirty="0" smtClean="0"/>
              <a:t>الملاحظة الطبيعية</a:t>
            </a:r>
            <a:r>
              <a:rPr lang="ar-SA" dirty="0" smtClean="0"/>
              <a:t>: وهي تعتمد على مراقبة الظاهرة دون أي إعدادات مسبقة، ومن ثم الحصول على الصور لما يراه الباحث من أحداث تتعلق بالظاهرة، ويسمي البعض ذلك النوع بالملاحظة البسيطة التي تعدّ ممهدة للبحث العلمي.</a:t>
            </a:r>
            <a:endParaRPr lang="fr-FR" dirty="0" smtClean="0"/>
          </a:p>
          <a:p>
            <a:pPr lvl="0" rtl="1"/>
            <a:r>
              <a:rPr lang="ar-SA" b="1" dirty="0" smtClean="0"/>
              <a:t>الملاحظة المضبوطة:</a:t>
            </a:r>
            <a:r>
              <a:rPr lang="ar-SA" dirty="0" smtClean="0"/>
              <a:t> وهي تتطلب إعدادات مسبقة من جانب الباحث مثل: تجهيز أدوات التصوير أو التسجيل، وقد يقوم الباحث بتهيئة ظروف معينة: من أجل إظهار ما يرغب في دراسته بوضوح.</a:t>
            </a:r>
            <a:endParaRPr lang="fr-FR" dirty="0" smtClean="0"/>
          </a:p>
          <a:p>
            <a:pPr rtl="1"/>
            <a:r>
              <a:rPr lang="ar-SA" dirty="0" smtClean="0"/>
              <a:t> </a:t>
            </a:r>
            <a:endParaRPr lang="fr-FR" dirty="0" smtClean="0"/>
          </a:p>
          <a:p>
            <a:pPr rtl="1"/>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00034" y="1571612"/>
            <a:ext cx="8072494" cy="4786346"/>
          </a:xfrm>
        </p:spPr>
        <p:txBody>
          <a:bodyPr>
            <a:normAutofit fontScale="85000" lnSpcReduction="20000"/>
          </a:bodyPr>
          <a:lstStyle/>
          <a:p>
            <a:pPr lvl="0" rtl="1"/>
            <a:r>
              <a:rPr lang="fr-FR" b="1" dirty="0" smtClean="0"/>
              <a:t>-</a:t>
            </a:r>
            <a:r>
              <a:rPr lang="ar-SA" b="1" dirty="0" smtClean="0"/>
              <a:t> تحديد زمن المقابلة واختيار مكانه: </a:t>
            </a:r>
            <a:r>
              <a:rPr lang="ar-SA" dirty="0" smtClean="0"/>
              <a:t>يجب على الباحث أن يقوم بتحديد زمن المقابلة، ويجب أن يكون الزمن متناسيا الأسئلة التي وضعها وبحيث يكون كافيا لأن تفكر عينة الدراسة بالإجابة وتقدمها للباحث، كما يجب على الباحث أن يحدد بشكل مسبق مكان إجراء المقابلة، ويجب أن يحرص على أن يكون هذا المكان جيدا. وفي مكان يبعث الطمأنينة والهدوء على عينة الدراسة وفي حال كان المقابلة ستؤثر على الشخص فيفضل إجراؤها في مكان سري.</a:t>
            </a:r>
            <a:endParaRPr lang="fr-FR" dirty="0" smtClean="0"/>
          </a:p>
          <a:p>
            <a:pPr lvl="0" rtl="1"/>
            <a:r>
              <a:rPr lang="fr-FR" dirty="0" smtClean="0"/>
              <a:t> -</a:t>
            </a:r>
            <a:r>
              <a:rPr lang="ar-SA" b="1" dirty="0" smtClean="0"/>
              <a:t>الشروع بالمقابلة:</a:t>
            </a:r>
            <a:r>
              <a:rPr lang="ar-SA" dirty="0" smtClean="0"/>
              <a:t> يجب أن يكون الباحث على أهبة الاستعداد من أجل أن يقوم بإجراء المقابلة، حيث يجب عليه أن يقوم باختبار ثياب أنيقة، كما يجب عليه أن يقوم بخلق جو ودي ولطيف بينه وبين عينة الدراسة، كما يجب عليه أن يتحدث مع عينة الدراسة بصوت مسموع، وبطريقة لا تشعر خلالها عينة الدراسة بأنها تحت عملية استجواب أو تحقيق.</a:t>
            </a:r>
            <a:endParaRPr lang="fr-FR" dirty="0" smtClean="0"/>
          </a:p>
          <a:p>
            <a:pPr rtl="1"/>
            <a:r>
              <a:rPr lang="fr-FR" dirty="0" smtClean="0"/>
              <a:t> </a:t>
            </a:r>
          </a:p>
          <a:p>
            <a:pPr rtl="1"/>
            <a:r>
              <a:rPr lang="ar-SA" dirty="0" smtClean="0"/>
              <a:t>         ومن ثم يتبع الباحث المجال أمام عينة الدراسة لتقديم الإجابات دون أن يقوم بمقاطعتها. كما يـجب عليه أن يدع عينة الدراسة تدعم إجاباتها بالأمثلة ومن ثم يقوم بتدوين الإجابات التي تقدمها عينة الدراسة على مجموعة من الأوراق التي يكون قد أعدها بشكل مسبق</a:t>
            </a:r>
            <a:r>
              <a:rPr lang="fr-FR" dirty="0" smtClean="0"/>
              <a:t>.</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00034" y="1571612"/>
            <a:ext cx="8072494" cy="4786346"/>
          </a:xfrm>
        </p:spPr>
        <p:txBody>
          <a:bodyPr>
            <a:normAutofit fontScale="92500" lnSpcReduction="20000"/>
          </a:bodyPr>
          <a:lstStyle/>
          <a:p>
            <a:pPr rtl="1"/>
            <a:r>
              <a:rPr lang="ar-SA" dirty="0" smtClean="0"/>
              <a:t>للمقابلة أنواع عديدة ولكل نوع من هذه الأنواع مميزات تميزه عن النوع الآخر ومن أبرز أنواع المقابلة:</a:t>
            </a:r>
            <a:endParaRPr lang="fr-FR" dirty="0" smtClean="0"/>
          </a:p>
          <a:p>
            <a:pPr lvl="0" rtl="1"/>
            <a:r>
              <a:rPr lang="fr-FR" b="1" dirty="0" smtClean="0"/>
              <a:t>-</a:t>
            </a:r>
            <a:r>
              <a:rPr lang="ar-SA" b="1" dirty="0" smtClean="0"/>
              <a:t>المقابلة العادية:</a:t>
            </a:r>
            <a:r>
              <a:rPr lang="ar-SA" dirty="0" smtClean="0"/>
              <a:t> وهي عبارة عن مجموعة من الأسئلة البسيطة التي يقوم الباحث بوضعها، ويطلب من عينة الدراسة أن تقوم بالإجابة عنها ولا تسبب هذه الأسئلة التوتر بالنسبة للمبحوث.</a:t>
            </a:r>
            <a:endParaRPr lang="fr-FR" dirty="0" smtClean="0"/>
          </a:p>
          <a:p>
            <a:pPr lvl="0" rtl="1"/>
            <a:r>
              <a:rPr lang="fr-FR" b="1" dirty="0" smtClean="0"/>
              <a:t>-</a:t>
            </a:r>
            <a:r>
              <a:rPr lang="ar-SA" b="1" dirty="0" smtClean="0"/>
              <a:t>المقابلة المعمقة</a:t>
            </a:r>
            <a:r>
              <a:rPr lang="ar-SA" dirty="0" smtClean="0"/>
              <a:t>: وهي نوع مهم من أنواع المقابلة، وفي هذا النوع يقوم الباحث بطرح الأسئلة على عينة الدراسة، ويطلب منه الإجابة عن هذه الأسئلة، ولا يقوم الباحث بمقاطعته بل يدع له حرية الإجابة عن الأسئلة ويكتفي بتسجيل الملاحظات. </a:t>
            </a:r>
            <a:endParaRPr lang="fr-FR" dirty="0" smtClean="0"/>
          </a:p>
          <a:p>
            <a:pPr lvl="0" rtl="1"/>
            <a:r>
              <a:rPr lang="fr-FR" b="1" dirty="0" smtClean="0"/>
              <a:t>-</a:t>
            </a:r>
            <a:r>
              <a:rPr lang="ar-SA" b="1" dirty="0" smtClean="0"/>
              <a:t>المقابلة الموجهة:</a:t>
            </a:r>
            <a:r>
              <a:rPr lang="ar-SA" dirty="0" smtClean="0"/>
              <a:t> وفي هذا النوع من المقابلة يقوم الباحث باختيار مجموعة من الأسئلة التي يرغب بطرحها على عينة الدراسة، ومن ثم يقوم بطرح هذه الأسئلة بشكل مباشر. وذلك من أجل الحصول على المعلومات التي يبحث عنها.</a:t>
            </a:r>
            <a:endParaRPr lang="fr-FR" dirty="0" smtClean="0"/>
          </a:p>
          <a:p>
            <a:pPr lvl="0" rtl="1"/>
            <a:r>
              <a:rPr lang="fr-FR" b="1" dirty="0" smtClean="0"/>
              <a:t>-</a:t>
            </a:r>
            <a:r>
              <a:rPr lang="ar-SA" b="1" dirty="0" smtClean="0"/>
              <a:t>المقابلة المفتوحة:</a:t>
            </a:r>
            <a:r>
              <a:rPr lang="ar-DZ" dirty="0" smtClean="0"/>
              <a:t> وفي هذا النوع من المقابلة يقوم الباحث بعرض الأسئلة بشكل متسلسل، ويجب على عينة الدراسة أن تقوم بالإجابة عن هذه الأسئلة وفق التسلسل الذي وضعه الباحث.</a:t>
            </a:r>
            <a:endParaRPr lang="fr-FR" dirty="0" smtClean="0"/>
          </a:p>
          <a:p>
            <a:endParaRPr lang="fr-FR" dirty="0"/>
          </a:p>
        </p:txBody>
      </p:sp>
      <p:sp>
        <p:nvSpPr>
          <p:cNvPr id="5" name="Titre 4"/>
          <p:cNvSpPr>
            <a:spLocks noGrp="1"/>
          </p:cNvSpPr>
          <p:nvPr>
            <p:ph type="ctrTitle"/>
          </p:nvPr>
        </p:nvSpPr>
        <p:spPr>
          <a:xfrm>
            <a:off x="642910" y="0"/>
            <a:ext cx="7851648" cy="1285860"/>
          </a:xfrm>
        </p:spPr>
        <p:txBody>
          <a:bodyPr/>
          <a:lstStyle/>
          <a:p>
            <a:r>
              <a:rPr lang="ar-SA" dirty="0" smtClean="0"/>
              <a:t>أنواع المقابلة:</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00034" y="1571612"/>
            <a:ext cx="8072494" cy="4786346"/>
          </a:xfrm>
        </p:spPr>
        <p:txBody>
          <a:bodyPr>
            <a:normAutofit/>
          </a:bodyPr>
          <a:lstStyle/>
          <a:p>
            <a:pPr lvl="0" rtl="1"/>
            <a:r>
              <a:rPr lang="fr-FR" dirty="0" smtClean="0"/>
              <a:t>-</a:t>
            </a:r>
            <a:r>
              <a:rPr lang="ar-SA" dirty="0" smtClean="0"/>
              <a:t>تقدم المقابلة للباحث معلومات كثيرة وعميقة حول موضوع البحث الذي يقوم </a:t>
            </a:r>
            <a:r>
              <a:rPr lang="ar-SA" dirty="0" err="1" smtClean="0"/>
              <a:t>به</a:t>
            </a:r>
            <a:r>
              <a:rPr lang="ar-SA" dirty="0" smtClean="0"/>
              <a:t>، ولا يمكن لأدوات الدراسة الأخرى أن تقدم هذه المعلومات بالشكل الذي تقدمه المقابلة.</a:t>
            </a:r>
            <a:endParaRPr lang="fr-FR" dirty="0" smtClean="0"/>
          </a:p>
          <a:p>
            <a:pPr lvl="0" rtl="1"/>
            <a:r>
              <a:rPr lang="fr-FR" dirty="0" smtClean="0"/>
              <a:t>-</a:t>
            </a:r>
            <a:r>
              <a:rPr lang="ar-SA" dirty="0" smtClean="0"/>
              <a:t>تعدّ المعلومات التي يسجلها الباحث أثناء قيامه بالمقابلة أكثر دقة من المعلومات التي تقدمها أدوات الدراسة الأخرى، وذلك نظرا لإمكانية الباحث بمناقشة عينة الدراسة حول الإجابة التي قدمها.</a:t>
            </a:r>
            <a:endParaRPr lang="fr-FR" dirty="0" smtClean="0"/>
          </a:p>
          <a:p>
            <a:pPr lvl="0" rtl="1"/>
            <a:r>
              <a:rPr lang="fr-FR" dirty="0" smtClean="0"/>
              <a:t>-</a:t>
            </a:r>
            <a:r>
              <a:rPr lang="ar-SA" dirty="0" smtClean="0"/>
              <a:t>تتميز المقابلة بأنها حديث يدور بين الباحث وبين عينة الدراسة، أي لا حاجة للقراءة والكتابة فيها من قبل عينة الدراسة. الأمر الذي جعل من المقابلة الأداة التي تتناسب مع المجتمعات الأمية والتي لا تجيد القراءة والكتابة، كما أن المقابلة تعطي المجال والفرصة للباحث لكي يقوم بتقييم الأشخاص الذي يجري عليهم الدراسة</a:t>
            </a:r>
            <a:r>
              <a:rPr lang="fr-FR" dirty="0" smtClean="0"/>
              <a:t>.</a:t>
            </a:r>
          </a:p>
          <a:p>
            <a:endParaRPr lang="fr-FR" dirty="0"/>
          </a:p>
        </p:txBody>
      </p:sp>
      <p:sp>
        <p:nvSpPr>
          <p:cNvPr id="5" name="Titre 4"/>
          <p:cNvSpPr>
            <a:spLocks noGrp="1"/>
          </p:cNvSpPr>
          <p:nvPr>
            <p:ph type="ctrTitle"/>
          </p:nvPr>
        </p:nvSpPr>
        <p:spPr>
          <a:xfrm>
            <a:off x="642910" y="0"/>
            <a:ext cx="7851648" cy="1285860"/>
          </a:xfrm>
        </p:spPr>
        <p:txBody>
          <a:bodyPr/>
          <a:lstStyle/>
          <a:p>
            <a:r>
              <a:rPr lang="ar-SA" dirty="0" smtClean="0"/>
              <a:t>مميزات المقابلة:</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00034" y="1571612"/>
            <a:ext cx="8072494" cy="4786346"/>
          </a:xfrm>
        </p:spPr>
        <p:txBody>
          <a:bodyPr>
            <a:normAutofit/>
          </a:bodyPr>
          <a:lstStyle/>
          <a:p>
            <a:pPr lvl="0" rtl="1"/>
            <a:r>
              <a:rPr lang="fr-FR" dirty="0" smtClean="0"/>
              <a:t>-</a:t>
            </a:r>
            <a:r>
              <a:rPr lang="ar-SA" dirty="0" smtClean="0"/>
              <a:t>من أبرز عيوب المقابلة تكاليفها المرتفعة، حيث أن المقابلة تحتاج إلى أن يصرف الباحث عليها الكثير من الأموال، حيث عليه تهيئة مكان مناسب للمقابلة وتجهيزه بشكل جيد.</a:t>
            </a:r>
            <a:endParaRPr lang="fr-FR" dirty="0" smtClean="0"/>
          </a:p>
          <a:p>
            <a:pPr lvl="0" rtl="1"/>
            <a:r>
              <a:rPr lang="fr-FR" dirty="0" smtClean="0"/>
              <a:t>-</a:t>
            </a:r>
            <a:r>
              <a:rPr lang="ar-SA" dirty="0" smtClean="0"/>
              <a:t>كما أن المقابلة تتطلب وقتا طويلا، وذلك لأن الباحث عليه أن يقابل كلا على حدة، كما يجب عليه أن يستمع لإجاباتهم ويسجلها، ومن ثم يقوم بدراستها.</a:t>
            </a:r>
            <a:endParaRPr lang="fr-FR" dirty="0" smtClean="0"/>
          </a:p>
          <a:p>
            <a:pPr lvl="0" rtl="1"/>
            <a:r>
              <a:rPr lang="fr-FR" dirty="0" smtClean="0"/>
              <a:t>-</a:t>
            </a:r>
            <a:r>
              <a:rPr lang="ar-SA" dirty="0" smtClean="0"/>
              <a:t>وقد تفشل المقابلة في حال لم يتح الباحث لعينة الدراسة الوقت الكافي لكي تقوم بالإجابة عن الأسئلة التي وضعها.</a:t>
            </a:r>
            <a:endParaRPr lang="fr-FR" dirty="0" smtClean="0"/>
          </a:p>
          <a:p>
            <a:pPr lvl="0" rtl="1"/>
            <a:r>
              <a:rPr lang="fr-FR" dirty="0" smtClean="0"/>
              <a:t>-</a:t>
            </a:r>
            <a:r>
              <a:rPr lang="ar-SA" dirty="0" smtClean="0"/>
              <a:t>قد تحول بعض الظروف بين الباحث وعدد من الأشخاص الذين اختارهم كعينة للدراسة، وبالتالي لا يكون قادرا على إجراء المقابلة معهم.</a:t>
            </a:r>
            <a:endParaRPr lang="fr-FR" dirty="0" smtClean="0"/>
          </a:p>
          <a:p>
            <a:pPr lvl="0" rtl="1"/>
            <a:r>
              <a:rPr lang="fr-FR" dirty="0" smtClean="0"/>
              <a:t>-</a:t>
            </a:r>
            <a:r>
              <a:rPr lang="ar-SA" dirty="0" smtClean="0"/>
              <a:t>تحتاج المقابلة لامتلاك الباحث الأسلوب لبق وجميل أثناء حديثه مع عينة الدراسة، كما يجب عليه أن يتعامل</a:t>
            </a:r>
            <a:r>
              <a:rPr lang="ar-DZ" dirty="0" smtClean="0"/>
              <a:t> بهدوء ورصانة معها. </a:t>
            </a:r>
            <a:endParaRPr lang="fr-FR" dirty="0" smtClean="0"/>
          </a:p>
          <a:p>
            <a:endParaRPr lang="fr-FR" dirty="0"/>
          </a:p>
        </p:txBody>
      </p:sp>
      <p:sp>
        <p:nvSpPr>
          <p:cNvPr id="5" name="Titre 4"/>
          <p:cNvSpPr>
            <a:spLocks noGrp="1"/>
          </p:cNvSpPr>
          <p:nvPr>
            <p:ph type="ctrTitle"/>
          </p:nvPr>
        </p:nvSpPr>
        <p:spPr>
          <a:xfrm>
            <a:off x="642910" y="0"/>
            <a:ext cx="7851648" cy="1285860"/>
          </a:xfrm>
        </p:spPr>
        <p:txBody>
          <a:bodyPr/>
          <a:lstStyle/>
          <a:p>
            <a:r>
              <a:rPr lang="ar-SA" dirty="0" smtClean="0"/>
              <a:t>عيوب المقابلة:</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00034" y="1571612"/>
            <a:ext cx="8072494" cy="4786346"/>
          </a:xfrm>
        </p:spPr>
        <p:txBody>
          <a:bodyPr>
            <a:normAutofit/>
          </a:bodyPr>
          <a:lstStyle/>
          <a:p>
            <a:pPr rtl="1"/>
            <a:r>
              <a:rPr lang="ar-SA" dirty="0" smtClean="0"/>
              <a:t> </a:t>
            </a:r>
            <a:r>
              <a:rPr lang="fr-FR" dirty="0" smtClean="0"/>
              <a:t>    </a:t>
            </a:r>
            <a:r>
              <a:rPr lang="ar-SA" dirty="0" smtClean="0"/>
              <a:t>يشير مصطلح "قياس</a:t>
            </a:r>
            <a:r>
              <a:rPr lang="fr-FR" dirty="0" smtClean="0"/>
              <a:t>" </a:t>
            </a:r>
            <a:r>
              <a:rPr lang="fr-FR" dirty="0" err="1" smtClean="0"/>
              <a:t>Measurement</a:t>
            </a:r>
            <a:r>
              <a:rPr lang="fr-FR" dirty="0" smtClean="0"/>
              <a:t> </a:t>
            </a:r>
            <a:r>
              <a:rPr lang="ar-SA" dirty="0" smtClean="0"/>
              <a:t>في مجال العلوم الإنسانية والاجتماعية إلى عملية تقدير رقمية أو كمية المقدار ما يملكه فرد معين من صفة أو خاصية من الخصائص بمقياس معين ووفقا لقواعد معينة . هناك نوعان رئيسيان من الاختبارات (المقاييس) يمكن استخدامها في مجال علوم وتقنيات النشاطات البدنية والرياضية وهما</a:t>
            </a:r>
            <a:r>
              <a:rPr lang="fr-FR" dirty="0" smtClean="0"/>
              <a:t> :</a:t>
            </a:r>
          </a:p>
          <a:p>
            <a:pPr rtl="1"/>
            <a:endParaRPr lang="fr-FR" dirty="0" smtClean="0"/>
          </a:p>
          <a:p>
            <a:pPr rtl="1"/>
            <a:r>
              <a:rPr lang="ar-SA" dirty="0" smtClean="0"/>
              <a:t>1- اختبارات </a:t>
            </a:r>
            <a:r>
              <a:rPr lang="ar-SA" dirty="0" err="1" smtClean="0"/>
              <a:t>مقتنة</a:t>
            </a:r>
            <a:r>
              <a:rPr lang="fr-FR" dirty="0" smtClean="0"/>
              <a:t> .</a:t>
            </a:r>
          </a:p>
          <a:p>
            <a:pPr rtl="1"/>
            <a:r>
              <a:rPr lang="ar-SA" dirty="0" smtClean="0"/>
              <a:t>2- اختبار يقوم بوضعها المربي الرياضي</a:t>
            </a:r>
            <a:r>
              <a:rPr lang="fr-FR" dirty="0" smtClean="0"/>
              <a:t>.</a:t>
            </a:r>
            <a:endParaRPr lang="fr-FR" dirty="0"/>
          </a:p>
        </p:txBody>
      </p:sp>
      <p:sp>
        <p:nvSpPr>
          <p:cNvPr id="5" name="Titre 4"/>
          <p:cNvSpPr>
            <a:spLocks noGrp="1"/>
          </p:cNvSpPr>
          <p:nvPr>
            <p:ph type="ctrTitle"/>
          </p:nvPr>
        </p:nvSpPr>
        <p:spPr>
          <a:xfrm>
            <a:off x="642910" y="0"/>
            <a:ext cx="7851648" cy="1285860"/>
          </a:xfrm>
        </p:spPr>
        <p:txBody>
          <a:bodyPr/>
          <a:lstStyle/>
          <a:p>
            <a:pPr rtl="1"/>
            <a:r>
              <a:rPr lang="ar-DZ" dirty="0" smtClean="0"/>
              <a:t>المحاضرة الرابعة: المقاييس والاختبارات</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00034" y="1571612"/>
            <a:ext cx="8072494" cy="4786346"/>
          </a:xfrm>
        </p:spPr>
        <p:txBody>
          <a:bodyPr>
            <a:normAutofit fontScale="92500" lnSpcReduction="20000"/>
          </a:bodyPr>
          <a:lstStyle/>
          <a:p>
            <a:pPr rtl="1"/>
            <a:r>
              <a:rPr lang="ar-SA" dirty="0" smtClean="0"/>
              <a:t> </a:t>
            </a:r>
            <a:r>
              <a:rPr lang="fr-FR" dirty="0" smtClean="0"/>
              <a:t>    </a:t>
            </a:r>
            <a:r>
              <a:rPr lang="ar-SA" dirty="0" smtClean="0"/>
              <a:t> يقصد بالاختبارات المقننة الاختبارات التي يقوم بأعدادها خبراء في القياس وهذه الاختبارات تتيح الفرصة الاستخدام طرق وأدوات الحصول على العينات من السلوك باستخدام إجراءات منتظمة ومنسقة، والاختبارات المنتظمة المنسقة تعني أن نفس محتوى الاختبار يطبق طبقا لنفس التعليمات وطبقا للتوقيت المحدد للأداء كما أن طريقة احتساب النتائج تتضمن إجراءات منظمة وثابتة وبصورة موضوعية بالإضافة إلى توفر المؤشرات الأساسية للاختبار الجيد مثل الصدق والثبات كما أن هذه الاختيارات تكون عادة قد جرى تطبيقها على مجموعة معيارية أو مجموعات معيارية) حتى يمكن تفسير أداء الفرد في ضوء هذه المعايير</a:t>
            </a:r>
            <a:r>
              <a:rPr lang="ar-DZ" dirty="0" smtClean="0"/>
              <a:t>.</a:t>
            </a:r>
            <a:endParaRPr lang="fr-FR" dirty="0" smtClean="0"/>
          </a:p>
          <a:p>
            <a:pPr rtl="1"/>
            <a:r>
              <a:rPr lang="ar-SA" dirty="0" smtClean="0"/>
              <a:t>       ويمكن تصنيف الاختبارات المقننة طبقا للكثير من وجهات النظر المختلفة إلا أن التصنيف الشائع في الوقت الحالي هو التصنيف وفقا لما يقيسه الاختبار وفي ضوء ذلك يمكن تصنيف الاختبارات المقننة في التربية الرياضية وعلم النفس كما يلي</a:t>
            </a:r>
            <a:r>
              <a:rPr lang="fr-FR" dirty="0" smtClean="0"/>
              <a:t>:</a:t>
            </a:r>
          </a:p>
          <a:p>
            <a:pPr rtl="1"/>
            <a:r>
              <a:rPr lang="ar-SA" dirty="0" smtClean="0"/>
              <a:t>1- اختبارات القدرات (القدرات العامة والقدرات المركبة والقدرات الخاصة).</a:t>
            </a:r>
            <a:endParaRPr lang="fr-FR" dirty="0" smtClean="0"/>
          </a:p>
          <a:p>
            <a:pPr rtl="1"/>
            <a:r>
              <a:rPr lang="ar-SA" dirty="0" smtClean="0"/>
              <a:t> 2- اختبارات التحصيل (اختبارات التنبؤ واختبارات المرتبطة بالنشاط معين).</a:t>
            </a:r>
            <a:endParaRPr lang="fr-FR" dirty="0" smtClean="0"/>
          </a:p>
          <a:p>
            <a:pPr rtl="1"/>
            <a:r>
              <a:rPr lang="ar-SA" dirty="0" smtClean="0"/>
              <a:t>3- اختبارات الميول والشخصية والاتجاهات</a:t>
            </a:r>
            <a:endParaRPr lang="fr-FR" dirty="0"/>
          </a:p>
        </p:txBody>
      </p:sp>
      <p:sp>
        <p:nvSpPr>
          <p:cNvPr id="5" name="Titre 4"/>
          <p:cNvSpPr>
            <a:spLocks noGrp="1"/>
          </p:cNvSpPr>
          <p:nvPr>
            <p:ph type="ctrTitle"/>
          </p:nvPr>
        </p:nvSpPr>
        <p:spPr>
          <a:xfrm>
            <a:off x="642910" y="0"/>
            <a:ext cx="7851648" cy="1285860"/>
          </a:xfrm>
        </p:spPr>
        <p:txBody>
          <a:bodyPr/>
          <a:lstStyle/>
          <a:p>
            <a:pPr rtl="1"/>
            <a:r>
              <a:rPr lang="ar-SA" dirty="0" smtClean="0"/>
              <a:t>1. الاختبارات </a:t>
            </a:r>
            <a:r>
              <a:rPr lang="ar-SA" dirty="0" err="1" smtClean="0"/>
              <a:t>المفتلة</a:t>
            </a:r>
            <a:r>
              <a:rPr lang="fr-FR" dirty="0" smtClean="0"/>
              <a:t>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heckerboard(across)">
                                      <p:cBhvr>
                                        <p:cTn id="11" dur="500"/>
                                        <p:tgtEl>
                                          <p:spTgt spid="3">
                                            <p:txEl>
                                              <p:pRg st="0" end="0"/>
                                            </p:txEl>
                                          </p:spTgt>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heckerboard(across)">
                                      <p:cBhvr>
                                        <p:cTn id="15" dur="500"/>
                                        <p:tgtEl>
                                          <p:spTgt spid="3">
                                            <p:txEl>
                                              <p:pRg st="1" end="1"/>
                                            </p:txEl>
                                          </p:spTgt>
                                        </p:tgtEl>
                                      </p:cBhvr>
                                    </p:animEffect>
                                  </p:childTnLst>
                                </p:cTn>
                              </p:par>
                            </p:childTnLst>
                          </p:cTn>
                        </p:par>
                        <p:par>
                          <p:cTn id="16" fill="hold">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heckerboard(across)">
                                      <p:cBhvr>
                                        <p:cTn id="19" dur="500"/>
                                        <p:tgtEl>
                                          <p:spTgt spid="3">
                                            <p:txEl>
                                              <p:pRg st="2" end="2"/>
                                            </p:txEl>
                                          </p:spTgt>
                                        </p:tgtEl>
                                      </p:cBhvr>
                                    </p:animEffect>
                                  </p:childTnLst>
                                </p:cTn>
                              </p:par>
                            </p:childTnLst>
                          </p:cTn>
                        </p:par>
                        <p:par>
                          <p:cTn id="20" fill="hold">
                            <p:stCondLst>
                              <p:cond delay="2000"/>
                            </p:stCondLst>
                            <p:childTnLst>
                              <p:par>
                                <p:cTn id="21" presetID="5" presetClass="entr" presetSubtype="1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checkerboard(across)">
                                      <p:cBhvr>
                                        <p:cTn id="23" dur="500"/>
                                        <p:tgtEl>
                                          <p:spTgt spid="3">
                                            <p:txEl>
                                              <p:pRg st="3" end="3"/>
                                            </p:txEl>
                                          </p:spTgt>
                                        </p:tgtEl>
                                      </p:cBhvr>
                                    </p:animEffect>
                                  </p:childTnLst>
                                </p:cTn>
                              </p:par>
                            </p:childTnLst>
                          </p:cTn>
                        </p:par>
                        <p:par>
                          <p:cTn id="24" fill="hold">
                            <p:stCondLst>
                              <p:cond delay="2500"/>
                            </p:stCondLst>
                            <p:childTnLst>
                              <p:par>
                                <p:cTn id="25" presetID="5" presetClass="entr" presetSubtype="1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500034" y="1571612"/>
            <a:ext cx="8072494" cy="4786346"/>
          </a:xfrm>
        </p:spPr>
        <p:txBody>
          <a:bodyPr>
            <a:normAutofit lnSpcReduction="10000"/>
          </a:bodyPr>
          <a:lstStyle/>
          <a:p>
            <a:pPr rtl="1"/>
            <a:r>
              <a:rPr lang="ar-SA" dirty="0" smtClean="0"/>
              <a:t> واقع الأمر قد يصطدم في مجال العلوم الإنسانية والاجتماعية في كثير من الأحيان بعدم وجود مقياسا مناسبا للصفة أو السمة أو الخاصية المراد قياسها، أو حتى لا يناسب أفراد عينته، ومن ثم يصبح لزاما عليه أن يقوم بتصميم مقياسا يقيس تلك السمة أو الصفة أو الخاصية ويناسب أفراد عينته.</a:t>
            </a:r>
            <a:endParaRPr lang="fr-FR" dirty="0" smtClean="0"/>
          </a:p>
          <a:p>
            <a:pPr rtl="1"/>
            <a:r>
              <a:rPr lang="fr-FR" dirty="0" smtClean="0"/>
              <a:t> </a:t>
            </a:r>
          </a:p>
          <a:p>
            <a:pPr rtl="1"/>
            <a:r>
              <a:rPr lang="ar-SA" dirty="0" smtClean="0"/>
              <a:t>       وتعتمد عملية تصميم المقاييس في المقام الأول على القيام بعدة خطوات متسلسلة تؤدي في النهاية إلى تجنب كثير الأخطاء وتتيح إمكانية إعداد مقياسا جيدا يعتمد عليه في المجال المعني، وهي تحتاج تدريبا خاصا نظرا لما </a:t>
            </a:r>
            <a:r>
              <a:rPr lang="ar-SA" dirty="0" err="1" smtClean="0"/>
              <a:t>تستوجيه</a:t>
            </a:r>
            <a:r>
              <a:rPr lang="ar-SA" dirty="0" smtClean="0"/>
              <a:t> من توافر أساس نظري وعملي يعين على القيام </a:t>
            </a:r>
            <a:r>
              <a:rPr lang="ar-SA" dirty="0" err="1" smtClean="0"/>
              <a:t>بها</a:t>
            </a:r>
            <a:r>
              <a:rPr lang="ar-SA" dirty="0" smtClean="0"/>
              <a:t> على الوجه الأمثل</a:t>
            </a:r>
            <a:r>
              <a:rPr lang="fr-FR" dirty="0" smtClean="0"/>
              <a:t>.</a:t>
            </a:r>
          </a:p>
          <a:p>
            <a:pPr rtl="1"/>
            <a:r>
              <a:rPr lang="ar-SA" dirty="0" smtClean="0"/>
              <a:t>       وفيما يلي نستعرض هذه الخطوات مع ضرورة مراعاة القيام </a:t>
            </a:r>
            <a:r>
              <a:rPr lang="ar-SA" dirty="0" err="1" smtClean="0"/>
              <a:t>بها</a:t>
            </a:r>
            <a:r>
              <a:rPr lang="ar-SA" dirty="0" smtClean="0"/>
              <a:t> بنفس التسلسل:</a:t>
            </a:r>
            <a:endParaRPr lang="fr-FR" dirty="0"/>
          </a:p>
        </p:txBody>
      </p:sp>
      <p:sp>
        <p:nvSpPr>
          <p:cNvPr id="5" name="Titre 4"/>
          <p:cNvSpPr>
            <a:spLocks noGrp="1"/>
          </p:cNvSpPr>
          <p:nvPr>
            <p:ph type="ctrTitle"/>
          </p:nvPr>
        </p:nvSpPr>
        <p:spPr>
          <a:xfrm>
            <a:off x="642910" y="0"/>
            <a:ext cx="7851648" cy="1285860"/>
          </a:xfrm>
        </p:spPr>
        <p:txBody>
          <a:bodyPr>
            <a:normAutofit fontScale="90000"/>
          </a:bodyPr>
          <a:lstStyle/>
          <a:p>
            <a:pPr rtl="1"/>
            <a:r>
              <a:rPr lang="fr-FR" dirty="0" smtClean="0"/>
              <a:t> </a:t>
            </a:r>
            <a:r>
              <a:rPr lang="ar-SA" dirty="0" smtClean="0"/>
              <a:t>2- الاختبارات التي يقوم الباحث بوضعها:</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75</TotalTime>
  <Words>2467</Words>
  <PresentationFormat>Affichage à l'écran (4:3)</PresentationFormat>
  <Paragraphs>111</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Débit</vt:lpstr>
      <vt:lpstr>المحاضرة الثالثة: المقابلة</vt:lpstr>
      <vt:lpstr>خطوات إجراء المقابلة:</vt:lpstr>
      <vt:lpstr>Diapositive 3</vt:lpstr>
      <vt:lpstr>أنواع المقابلة:</vt:lpstr>
      <vt:lpstr>مميزات المقابلة:</vt:lpstr>
      <vt:lpstr>عيوب المقابلة:</vt:lpstr>
      <vt:lpstr>المحاضرة الرابعة: المقاييس والاختبارات</vt:lpstr>
      <vt:lpstr>1. الاختبارات المفتلة :</vt:lpstr>
      <vt:lpstr> 2- الاختبارات التي يقوم الباحث بوضعها:</vt:lpstr>
      <vt:lpstr> خطوات تصميم المقاييس:</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info</dc:creator>
  <cp:lastModifiedBy>info</cp:lastModifiedBy>
  <cp:revision>22</cp:revision>
  <dcterms:created xsi:type="dcterms:W3CDTF">2023-04-18T08:39:54Z</dcterms:created>
  <dcterms:modified xsi:type="dcterms:W3CDTF">2023-04-18T10:12:11Z</dcterms:modified>
</cp:coreProperties>
</file>