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8"/>
  </p:notesMasterIdLst>
  <p:sldIdLst>
    <p:sldId id="256" r:id="rId2"/>
    <p:sldId id="257" r:id="rId3"/>
    <p:sldId id="289" r:id="rId4"/>
    <p:sldId id="258" r:id="rId5"/>
    <p:sldId id="290" r:id="rId6"/>
    <p:sldId id="291" r:id="rId7"/>
    <p:sldId id="292" r:id="rId8"/>
    <p:sldId id="293" r:id="rId9"/>
    <p:sldId id="294" r:id="rId10"/>
    <p:sldId id="264" r:id="rId11"/>
    <p:sldId id="266" r:id="rId12"/>
    <p:sldId id="268" r:id="rId13"/>
    <p:sldId id="269" r:id="rId14"/>
    <p:sldId id="280" r:id="rId15"/>
    <p:sldId id="270"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autoAdjust="0"/>
  </p:normalViewPr>
  <p:slideViewPr>
    <p:cSldViewPr snapToGrid="0">
      <p:cViewPr varScale="1">
        <p:scale>
          <a:sx n="67" d="100"/>
          <a:sy n="67" d="100"/>
        </p:scale>
        <p:origin x="-780"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58032-2838-475C-931B-C949AB2B4532}" type="datetimeFigureOut">
              <a:rPr lang="fr-FR" smtClean="0"/>
              <a:pPr/>
              <a:t>25/04/2023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05FA6-D23E-449E-ADD9-2EDA8BBCA1B3}" type="slidenum">
              <a:rPr lang="fr-FR" smtClean="0"/>
              <a:pPr/>
              <a:t>‹N°›</a:t>
            </a:fld>
            <a:endParaRPr lang="fr-FR"/>
          </a:p>
        </p:txBody>
      </p:sp>
    </p:spTree>
    <p:extLst>
      <p:ext uri="{BB962C8B-B14F-4D97-AF65-F5344CB8AC3E}">
        <p14:creationId xmlns:p14="http://schemas.microsoft.com/office/powerpoint/2010/main" xmlns="" val="30755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fr-BE"/>
              <a:t>Explication en quelques mots du programme de la séance</a:t>
            </a:r>
          </a:p>
        </p:txBody>
      </p:sp>
    </p:spTree>
    <p:extLst>
      <p:ext uri="{BB962C8B-B14F-4D97-AF65-F5344CB8AC3E}">
        <p14:creationId xmlns:p14="http://schemas.microsoft.com/office/powerpoint/2010/main" xmlns="" val="323662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fr-BE"/>
              <a:t>Explication en quelques mots du programme de la séance</a:t>
            </a:r>
          </a:p>
        </p:txBody>
      </p:sp>
    </p:spTree>
    <p:extLst>
      <p:ext uri="{BB962C8B-B14F-4D97-AF65-F5344CB8AC3E}">
        <p14:creationId xmlns:p14="http://schemas.microsoft.com/office/powerpoint/2010/main" xmlns="" val="32366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xfrm>
            <a:off x="330200" y="4716463"/>
            <a:ext cx="6210300" cy="4465637"/>
          </a:xfrm>
        </p:spPr>
        <p:txBody>
          <a:bodyPr/>
          <a:lstStyle/>
          <a:p>
            <a:pPr>
              <a:lnSpc>
                <a:spcPct val="80000"/>
              </a:lnSpc>
            </a:pPr>
            <a:r>
              <a:rPr lang="fr-FR" b="1" i="1" u="sng"/>
              <a:t>Les informations personnelles :</a:t>
            </a:r>
            <a:endParaRPr lang="fr-FR"/>
          </a:p>
          <a:p>
            <a:pPr>
              <a:lnSpc>
                <a:spcPct val="80000"/>
              </a:lnSpc>
            </a:pPr>
            <a:r>
              <a:rPr lang="fr-FR"/>
              <a:t>Nom, prénom, adresse et numéro de téléphone, adresse mail. Mais aussi, la date de naissance, le permis de conduire ou encore les aides à l’emploi auxquelles vous pouvez prétendre.    </a:t>
            </a:r>
          </a:p>
          <a:p>
            <a:pPr>
              <a:lnSpc>
                <a:spcPct val="80000"/>
              </a:lnSpc>
            </a:pPr>
            <a:r>
              <a:rPr lang="fr-FR" b="1" i="1" u="sng"/>
              <a:t>L’intitulé de la fonction, le métier auquel vous souhaitez accéder :</a:t>
            </a:r>
            <a:endParaRPr lang="fr-FR"/>
          </a:p>
          <a:p>
            <a:pPr>
              <a:lnSpc>
                <a:spcPct val="80000"/>
              </a:lnSpc>
            </a:pPr>
            <a:r>
              <a:rPr lang="fr-FR"/>
              <a:t>A partir de cet intitulé, vous pourrez déterminer les compétences à mettre en évidence.</a:t>
            </a:r>
          </a:p>
          <a:p>
            <a:pPr>
              <a:lnSpc>
                <a:spcPct val="80000"/>
              </a:lnSpc>
            </a:pPr>
            <a:r>
              <a:rPr lang="fr-FR" b="1" i="1" u="sng"/>
              <a:t>Compétences :</a:t>
            </a:r>
            <a:endParaRPr lang="fr-FR"/>
          </a:p>
          <a:p>
            <a:pPr>
              <a:lnSpc>
                <a:spcPct val="80000"/>
              </a:lnSpc>
            </a:pPr>
            <a:r>
              <a:rPr lang="fr-FR"/>
              <a:t>Donner des informations sur le savoir-faire, les acquis suite à diverses expériences (professionnelles ou non). Elles doivent être en lien avec la fonction recherchée.</a:t>
            </a:r>
          </a:p>
          <a:p>
            <a:pPr>
              <a:lnSpc>
                <a:spcPct val="80000"/>
              </a:lnSpc>
            </a:pPr>
            <a:r>
              <a:rPr lang="fr-FR" b="1" i="1" u="sng"/>
              <a:t>Expériences professionnelles :</a:t>
            </a:r>
            <a:endParaRPr lang="fr-FR"/>
          </a:p>
          <a:p>
            <a:pPr>
              <a:lnSpc>
                <a:spcPct val="80000"/>
              </a:lnSpc>
            </a:pPr>
            <a:r>
              <a:rPr lang="fr-FR"/>
              <a:t>Dates/durée de l’activité, le nom et la ville de l’employeur, la fonction attribuée et éventuellement le type de contrat. Ordre anti-chronologique (du plus neuf au plus ancien).</a:t>
            </a:r>
          </a:p>
          <a:p>
            <a:pPr>
              <a:lnSpc>
                <a:spcPct val="80000"/>
              </a:lnSpc>
            </a:pPr>
            <a:r>
              <a:rPr lang="fr-FR"/>
              <a:t>Si le parcours est constitué de longues périodes d’inactivité, il est opportun d’indiquer ainsi qu’un bref motif (ex : pause carrière,…) Si vous avez peu d’expériences professionnelles, vous pouvez inscrire vos jobs d’étudiants et stage où vous avez été amené à réaliser des activités qui peuvent être utiles pour la fonction à laquelle vous postulez.</a:t>
            </a:r>
          </a:p>
          <a:p>
            <a:pPr>
              <a:lnSpc>
                <a:spcPct val="80000"/>
              </a:lnSpc>
            </a:pPr>
            <a:r>
              <a:rPr lang="fr-FR" b="1" i="1" u="sng"/>
              <a:t>Etudes/formations :</a:t>
            </a:r>
            <a:endParaRPr lang="fr-FR"/>
          </a:p>
          <a:p>
            <a:pPr>
              <a:lnSpc>
                <a:spcPct val="80000"/>
              </a:lnSpc>
            </a:pPr>
            <a:r>
              <a:rPr lang="fr-FR"/>
              <a:t>L’employeur doit pouvoir identifier rapidement la formation/ le diplôme qui intéressera son entreprise. Cette rubrique comprend la date/durée, l’option et l’école fréquentée + brevets (si nécessaire).</a:t>
            </a:r>
          </a:p>
          <a:p>
            <a:pPr>
              <a:lnSpc>
                <a:spcPct val="80000"/>
              </a:lnSpc>
            </a:pPr>
            <a:r>
              <a:rPr lang="fr-FR" b="1" i="1" u="sng"/>
              <a:t>Compétences spécifiques :</a:t>
            </a:r>
            <a:endParaRPr lang="fr-FR"/>
          </a:p>
          <a:p>
            <a:pPr>
              <a:lnSpc>
                <a:spcPct val="80000"/>
              </a:lnSpc>
            </a:pPr>
            <a:r>
              <a:rPr lang="fr-FR"/>
              <a:t>Connaissances en langue (différencier le niveau écrit et oral)</a:t>
            </a:r>
          </a:p>
          <a:p>
            <a:pPr>
              <a:lnSpc>
                <a:spcPct val="80000"/>
              </a:lnSpc>
            </a:pPr>
            <a:r>
              <a:rPr lang="fr-FR"/>
              <a:t>Connaissances informatiques et nivaux acquis</a:t>
            </a:r>
          </a:p>
          <a:p>
            <a:pPr>
              <a:lnSpc>
                <a:spcPct val="80000"/>
              </a:lnSpc>
            </a:pPr>
            <a:r>
              <a:rPr lang="fr-FR" b="1" i="1" u="sng"/>
              <a:t>Loisirs :</a:t>
            </a:r>
            <a:endParaRPr lang="fr-FR"/>
          </a:p>
          <a:p>
            <a:pPr>
              <a:lnSpc>
                <a:spcPct val="80000"/>
              </a:lnSpc>
            </a:pPr>
            <a:endParaRPr lang="fr-FR"/>
          </a:p>
        </p:txBody>
      </p:sp>
    </p:spTree>
    <p:extLst>
      <p:ext uri="{BB962C8B-B14F-4D97-AF65-F5344CB8AC3E}">
        <p14:creationId xmlns:p14="http://schemas.microsoft.com/office/powerpoint/2010/main" xmlns="" val="400167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fr-BE"/>
              <a:t>Il existe </a:t>
            </a:r>
            <a:r>
              <a:rPr lang="fr-BE" b="1"/>
              <a:t>deux types de lettres</a:t>
            </a:r>
            <a:r>
              <a:rPr lang="fr-BE"/>
              <a:t> que l’on peut adresser à un employeur.</a:t>
            </a:r>
            <a:endParaRPr lang="fr-BE" u="sng"/>
          </a:p>
          <a:p>
            <a:r>
              <a:rPr lang="fr-BE" u="sng"/>
              <a:t>Candidature suite à une offre</a:t>
            </a:r>
            <a:r>
              <a:rPr lang="fr-BE"/>
              <a:t> : le profil souhaité est déjà défini dans l’offre. Donc, il est nécessaire de mettre vos ressemblances.</a:t>
            </a:r>
            <a:endParaRPr lang="fr-BE" u="sng"/>
          </a:p>
          <a:p>
            <a:r>
              <a:rPr lang="fr-BE" u="sng"/>
              <a:t>Candidature spontanée :</a:t>
            </a:r>
            <a:r>
              <a:rPr lang="fr-BE"/>
              <a:t> proposition de vos services alors qu’il n’y a pas un besoin apparent de personnel. </a:t>
            </a:r>
          </a:p>
          <a:p>
            <a:endParaRPr lang="fr-BE"/>
          </a:p>
          <a:p>
            <a:r>
              <a:rPr lang="fr-FR"/>
              <a:t>En somme, la lettre de motivation doit pouvoir répondre à </a:t>
            </a:r>
            <a:r>
              <a:rPr lang="fr-FR" i="1" u="sng"/>
              <a:t>trois types de questions</a:t>
            </a:r>
            <a:r>
              <a:rPr lang="fr-FR"/>
              <a:t> :</a:t>
            </a:r>
          </a:p>
          <a:p>
            <a:r>
              <a:rPr lang="fr-FR"/>
              <a:t>« Quelle fonction veut exercer la personne? »</a:t>
            </a:r>
          </a:p>
          <a:p>
            <a:r>
              <a:rPr lang="fr-FR"/>
              <a:t>« Pourquoi postule-t-elle dans son entreprise ? »</a:t>
            </a:r>
          </a:p>
          <a:p>
            <a:r>
              <a:rPr lang="fr-FR"/>
              <a:t>« Que peut-elle apporter à l’entreprise ? Quel intérêt aurait-il à l’engager ? »</a:t>
            </a:r>
          </a:p>
          <a:p>
            <a:r>
              <a:rPr lang="fr-FR" i="1" u="sng"/>
              <a:t>Rem :</a:t>
            </a:r>
            <a:r>
              <a:rPr lang="fr-FR"/>
              <a:t> En théorie, une lettre se lit en 30 secondes.</a:t>
            </a:r>
          </a:p>
        </p:txBody>
      </p:sp>
    </p:spTree>
    <p:extLst>
      <p:ext uri="{BB962C8B-B14F-4D97-AF65-F5344CB8AC3E}">
        <p14:creationId xmlns:p14="http://schemas.microsoft.com/office/powerpoint/2010/main" xmlns="" val="1330601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330200" y="4716463"/>
            <a:ext cx="6137275" cy="4465637"/>
          </a:xfrm>
        </p:spPr>
        <p:txBody>
          <a:bodyPr/>
          <a:lstStyle/>
          <a:p>
            <a:pPr>
              <a:lnSpc>
                <a:spcPct val="80000"/>
              </a:lnSpc>
            </a:pPr>
            <a:endParaRPr lang="fr-BE" sz="1000"/>
          </a:p>
          <a:p>
            <a:pPr>
              <a:lnSpc>
                <a:spcPct val="80000"/>
              </a:lnSpc>
            </a:pPr>
            <a:r>
              <a:rPr lang="fr-BE"/>
              <a:t>1</a:t>
            </a:r>
            <a:r>
              <a:rPr lang="fr-BE" baseline="30000"/>
              <a:t>er</a:t>
            </a:r>
            <a:r>
              <a:rPr lang="fr-BE"/>
              <a:t>: </a:t>
            </a:r>
            <a:r>
              <a:rPr lang="fr-FR"/>
              <a:t>Son objectif est d'attirer l'attention du lecteur et de lui donner envie d'étudier votre candidature.</a:t>
            </a:r>
            <a:br>
              <a:rPr lang="fr-FR"/>
            </a:br>
            <a:r>
              <a:rPr lang="fr-FR"/>
              <a:t>Mettez-vous un instant dans la peau de votre destinataire : il reçoit des lettres de jeunes diplômés qui commencent la plupart du temps par : </a:t>
            </a:r>
            <a:r>
              <a:rPr lang="fr-FR" i="1"/>
              <a:t>Titulaire d'un diplôme de..., je me permets de vous adresser ma candidature pour le poste de...</a:t>
            </a:r>
            <a:r>
              <a:rPr lang="fr-FR"/>
              <a:t/>
            </a:r>
            <a:br>
              <a:rPr lang="fr-FR"/>
            </a:br>
            <a:r>
              <a:rPr lang="fr-FR"/>
              <a:t>Il aimera donc bien qu'on le surprenne un peu !</a:t>
            </a:r>
            <a:br>
              <a:rPr lang="fr-FR"/>
            </a:br>
            <a:r>
              <a:rPr lang="fr-FR"/>
              <a:t>A votre avis, qu'est-ce qui peut intéresser à coup sûr un chef d'entreprise ?</a:t>
            </a:r>
            <a:br>
              <a:rPr lang="fr-FR"/>
            </a:br>
            <a:r>
              <a:rPr lang="fr-FR"/>
              <a:t>Sa société bien sûr, ou des informations sur le secteur dans lequel il exerce son activité.</a:t>
            </a:r>
            <a:br>
              <a:rPr lang="fr-FR"/>
            </a:br>
            <a:r>
              <a:rPr lang="fr-FR" i="1"/>
              <a:t>D'accord</a:t>
            </a:r>
            <a:r>
              <a:rPr lang="fr-FR"/>
              <a:t>, nous direz-vous, </a:t>
            </a:r>
            <a:r>
              <a:rPr lang="fr-FR" i="1"/>
              <a:t>mais comment parler d'une entreprise ou d'un secteur que je ne connais pas ?</a:t>
            </a:r>
            <a:r>
              <a:rPr lang="fr-FR"/>
              <a:t/>
            </a:r>
            <a:br>
              <a:rPr lang="fr-FR"/>
            </a:br>
            <a:r>
              <a:rPr lang="fr-FR"/>
              <a:t/>
            </a:r>
            <a:br>
              <a:rPr lang="fr-FR"/>
            </a:br>
            <a:r>
              <a:rPr lang="fr-FR"/>
              <a:t>2</a:t>
            </a:r>
            <a:r>
              <a:rPr lang="fr-FR" baseline="30000"/>
              <a:t>ème</a:t>
            </a:r>
            <a:r>
              <a:rPr lang="fr-FR"/>
              <a:t>: Son objectif est de démontrer votre valeur et de créer le désir de vous rencontrer.</a:t>
            </a:r>
            <a:br>
              <a:rPr lang="fr-FR"/>
            </a:br>
            <a:r>
              <a:rPr lang="fr-FR"/>
              <a:t>Il s'agit à présent de parler de vous. Il n'est pas question de répéter ce que vous avez déjà écrit dans votre CV, mais de parler d'une expérience, d'une réalisation ou d'un savoir-faire qui soit en rapport avec ce qui intéresse l'entreprise.</a:t>
            </a:r>
            <a:br>
              <a:rPr lang="fr-FR"/>
            </a:br>
            <a:r>
              <a:rPr lang="fr-FR"/>
              <a:t>La difficulté de cette partie est de parler de vous sans être ni trop vendeur, ni trop modeste. Pas question, par exemple, d'asséner des qualités sans explications. </a:t>
            </a:r>
          </a:p>
          <a:p>
            <a:pPr>
              <a:lnSpc>
                <a:spcPct val="80000"/>
              </a:lnSpc>
            </a:pPr>
            <a:endParaRPr lang="fr-BE"/>
          </a:p>
          <a:p>
            <a:pPr>
              <a:lnSpc>
                <a:spcPct val="80000"/>
              </a:lnSpc>
            </a:pPr>
            <a:r>
              <a:rPr lang="fr-BE"/>
              <a:t>3</a:t>
            </a:r>
            <a:r>
              <a:rPr lang="fr-BE" baseline="30000"/>
              <a:t>ème</a:t>
            </a:r>
            <a:r>
              <a:rPr lang="fr-BE"/>
              <a:t>: </a:t>
            </a:r>
            <a:r>
              <a:rPr lang="fr-FR"/>
              <a:t>C'est le dernier paragraphe de votre lettre. Il doit être court et solliciter carrément un entretien de la part de votre interlocuteur. Demandez un rendez-vous, pas seulement une réponse !</a:t>
            </a:r>
            <a:br>
              <a:rPr lang="fr-FR"/>
            </a:br>
            <a:r>
              <a:rPr lang="fr-FR"/>
              <a:t>Evitez donc les locutions résignées ou fatalistes du type  </a:t>
            </a:r>
            <a:r>
              <a:rPr lang="fr-FR" i="1"/>
              <a:t>A votre disposition</a:t>
            </a:r>
            <a:r>
              <a:rPr lang="fr-FR"/>
              <a:t> ou </a:t>
            </a:r>
            <a:r>
              <a:rPr lang="fr-FR" i="1"/>
              <a:t>Dans l'attente de votre réponse</a:t>
            </a:r>
            <a:r>
              <a:rPr lang="fr-FR"/>
              <a:t> ou encore </a:t>
            </a:r>
            <a:r>
              <a:rPr lang="fr-FR" i="1"/>
              <a:t>En espérant un entretien…</a:t>
            </a:r>
            <a:r>
              <a:rPr lang="fr-FR"/>
              <a:t/>
            </a:r>
            <a:br>
              <a:rPr lang="fr-FR"/>
            </a:br>
            <a:r>
              <a:rPr lang="fr-FR"/>
              <a:t/>
            </a:r>
            <a:br>
              <a:rPr lang="fr-FR"/>
            </a:br>
            <a:r>
              <a:rPr lang="fr-FR"/>
              <a:t>4</a:t>
            </a:r>
            <a:r>
              <a:rPr lang="fr-FR" baseline="30000"/>
              <a:t>ème</a:t>
            </a:r>
            <a:r>
              <a:rPr lang="fr-FR"/>
              <a:t>:  Formule de politesse</a:t>
            </a:r>
          </a:p>
        </p:txBody>
      </p:sp>
    </p:spTree>
    <p:extLst>
      <p:ext uri="{BB962C8B-B14F-4D97-AF65-F5344CB8AC3E}">
        <p14:creationId xmlns:p14="http://schemas.microsoft.com/office/powerpoint/2010/main" xmlns="" val="347863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fr-BE"/>
              <a:t>Partir de l’exemple lettre?</a:t>
            </a:r>
            <a:endParaRPr lang="fr-FR"/>
          </a:p>
        </p:txBody>
      </p:sp>
    </p:spTree>
    <p:extLst>
      <p:ext uri="{BB962C8B-B14F-4D97-AF65-F5344CB8AC3E}">
        <p14:creationId xmlns:p14="http://schemas.microsoft.com/office/powerpoint/2010/main" xmlns="" val="504902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fr-FR"/>
              <a:t>Une lettre de motivation est personnalisée. Elle s'adresse à une personne nominative qui appartient à une entreprise unique et elle concerne un poste bien défini. Son objectif est d'introduire votre CV et de décrocher un entretien.</a:t>
            </a:r>
          </a:p>
          <a:p>
            <a:endParaRPr lang="fr-BE"/>
          </a:p>
          <a:p>
            <a:r>
              <a:rPr lang="fr-FR"/>
              <a:t>La lettre risque de ne pas être lue entièrement dans un premier temps, mais simplement parcourue. Il est donc très important qu'elle soit visuellement attractive et bien structurée, pour que l'œil du lecteur soit accroché par certains aspects intéressants dans le contexte.</a:t>
            </a:r>
            <a:br>
              <a:rPr lang="fr-FR"/>
            </a:br>
            <a:r>
              <a:rPr lang="fr-FR"/>
              <a:t>Mais attention, c'est aussi à ce moment-là que le lecteur remarquera fautes d'orthographe, lourdeur d'écriture et autres fautes de syntaxe qui pourront pénaliser sa première bonne impression !</a:t>
            </a:r>
          </a:p>
          <a:p>
            <a:endParaRPr lang="fr-FR"/>
          </a:p>
        </p:txBody>
      </p:sp>
    </p:spTree>
    <p:extLst>
      <p:ext uri="{BB962C8B-B14F-4D97-AF65-F5344CB8AC3E}">
        <p14:creationId xmlns:p14="http://schemas.microsoft.com/office/powerpoint/2010/main" xmlns="" val="63995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xmlns="" val="2980655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47946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34225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538281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553927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15668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4050045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029890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91245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88896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866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401042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08441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5462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57341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771803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11774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8651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53213655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0326" y="207263"/>
            <a:ext cx="10581111" cy="2013358"/>
          </a:xfrm>
        </p:spPr>
        <p:txBody>
          <a:bodyPr>
            <a:normAutofit fontScale="90000"/>
          </a:bodyPr>
          <a:lstStyle/>
          <a:p>
            <a:pPr algn="ctr"/>
            <a:r>
              <a:rPr lang="fr-FR" dirty="0" smtClean="0"/>
              <a:t>Entrepreneuriat et management d’entreprise</a:t>
            </a:r>
            <a:endParaRPr lang="fr-FR" dirty="0">
              <a:solidFill>
                <a:srgbClr val="FFC000"/>
              </a:solidFill>
            </a:endParaRPr>
          </a:p>
        </p:txBody>
      </p:sp>
      <p:sp>
        <p:nvSpPr>
          <p:cNvPr id="3" name="Sous-titre 2"/>
          <p:cNvSpPr>
            <a:spLocks noGrp="1"/>
          </p:cNvSpPr>
          <p:nvPr>
            <p:ph type="subTitle" idx="1"/>
          </p:nvPr>
        </p:nvSpPr>
        <p:spPr>
          <a:xfrm>
            <a:off x="1621081" y="4187516"/>
            <a:ext cx="9451731" cy="685800"/>
          </a:xfrm>
        </p:spPr>
        <p:txBody>
          <a:bodyPr>
            <a:normAutofit fontScale="92500" lnSpcReduction="10000"/>
          </a:bodyPr>
          <a:lstStyle/>
          <a:p>
            <a:pPr algn="ctr"/>
            <a:r>
              <a:rPr lang="fr-FR" dirty="0" smtClean="0"/>
              <a:t>Présenté par: </a:t>
            </a:r>
            <a:r>
              <a:rPr lang="fr-FR" dirty="0" err="1" smtClean="0"/>
              <a:t>M.Bouras</a:t>
            </a:r>
            <a:r>
              <a:rPr lang="fr-FR" dirty="0" smtClean="0"/>
              <a:t> ; Faculté des  </a:t>
            </a:r>
            <a:r>
              <a:rPr lang="fr-FR" dirty="0" smtClean="0"/>
              <a:t>sciences et de la technologie  </a:t>
            </a:r>
          </a:p>
          <a:p>
            <a:pPr algn="ctr"/>
            <a:r>
              <a:rPr lang="fr-FR" dirty="0" smtClean="0"/>
              <a:t>de </a:t>
            </a:r>
            <a:r>
              <a:rPr lang="fr-FR" dirty="0" smtClean="0"/>
              <a:t>l’université Mohammed </a:t>
            </a:r>
            <a:r>
              <a:rPr lang="fr-FR" dirty="0" err="1" smtClean="0"/>
              <a:t>Seddik</a:t>
            </a:r>
            <a:r>
              <a:rPr lang="fr-FR" dirty="0" smtClean="0"/>
              <a:t>  </a:t>
            </a:r>
            <a:r>
              <a:rPr lang="fr-FR" dirty="0" err="1" smtClean="0"/>
              <a:t>Benyahia</a:t>
            </a:r>
            <a:r>
              <a:rPr lang="fr-FR" dirty="0" smtClean="0"/>
              <a:t> - Jijel</a:t>
            </a:r>
            <a:endParaRPr lang="fr-FR" dirty="0"/>
          </a:p>
        </p:txBody>
      </p:sp>
      <p:sp>
        <p:nvSpPr>
          <p:cNvPr id="4" name="Titre 1"/>
          <p:cNvSpPr txBox="1">
            <a:spLocks/>
          </p:cNvSpPr>
          <p:nvPr/>
        </p:nvSpPr>
        <p:spPr>
          <a:xfrm>
            <a:off x="2012482" y="2407367"/>
            <a:ext cx="8238525"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fr-FR" dirty="0" smtClean="0"/>
              <a:t>EME     2022_2023</a:t>
            </a:r>
            <a:endParaRPr lang="fr-FR" dirty="0"/>
          </a:p>
        </p:txBody>
      </p:sp>
    </p:spTree>
    <p:extLst>
      <p:ext uri="{BB962C8B-B14F-4D97-AF65-F5344CB8AC3E}">
        <p14:creationId xmlns:p14="http://schemas.microsoft.com/office/powerpoint/2010/main" xmlns="" val="11773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08233" y="246190"/>
            <a:ext cx="9813721" cy="1293028"/>
          </a:xfrm>
        </p:spPr>
        <p:txBody>
          <a:bodyPr/>
          <a:lstStyle/>
          <a:p>
            <a:pPr algn="ctr"/>
            <a:r>
              <a:rPr lang="fr-BE" sz="3600" b="1" dirty="0" smtClean="0">
                <a:solidFill>
                  <a:srgbClr val="FFC000"/>
                </a:solidFill>
                <a:latin typeface="Verdana" pitchFamily="34" charset="0"/>
              </a:rPr>
              <a:t>Le Curriculum Vitae (cv)</a:t>
            </a:r>
            <a:endParaRPr lang="fr-FR" dirty="0" smtClean="0">
              <a:solidFill>
                <a:srgbClr val="FFC000"/>
              </a:solidFill>
              <a:latin typeface="Verdana" pitchFamily="34" charset="0"/>
            </a:endParaRPr>
          </a:p>
        </p:txBody>
      </p:sp>
      <p:sp>
        <p:nvSpPr>
          <p:cNvPr id="82947" name="Rectangle 3"/>
          <p:cNvSpPr>
            <a:spLocks noGrp="1" noChangeArrowheads="1"/>
          </p:cNvSpPr>
          <p:nvPr>
            <p:ph idx="1"/>
          </p:nvPr>
        </p:nvSpPr>
        <p:spPr>
          <a:xfrm>
            <a:off x="645939" y="2478259"/>
            <a:ext cx="6639317" cy="697351"/>
          </a:xfrm>
        </p:spPr>
        <p:txBody>
          <a:bodyPr>
            <a:noAutofit/>
          </a:bodyPr>
          <a:lstStyle/>
          <a:p>
            <a:pPr>
              <a:lnSpc>
                <a:spcPct val="150000"/>
              </a:lnSpc>
              <a:buFont typeface="Symbol" pitchFamily="18" charset="2"/>
              <a:buChar char=""/>
            </a:pPr>
            <a:r>
              <a:rPr lang="fr-FR" sz="2400" dirty="0">
                <a:ea typeface="Adobe Gothic Std B" panose="020B0800000000000000" pitchFamily="34" charset="-128"/>
              </a:rPr>
              <a:t>Les </a:t>
            </a:r>
            <a:r>
              <a:rPr lang="fr-FR" sz="2400" dirty="0" smtClean="0">
                <a:ea typeface="Adobe Gothic Std B" panose="020B0800000000000000" pitchFamily="34" charset="-128"/>
              </a:rPr>
              <a:t>informations personnelles,</a:t>
            </a:r>
            <a:r>
              <a:rPr lang="fr-FR" sz="2400" dirty="0">
                <a:ea typeface="Adobe Gothic Std B" panose="020B0800000000000000" pitchFamily="34" charset="-128"/>
              </a:rPr>
              <a:t> </a:t>
            </a:r>
          </a:p>
        </p:txBody>
      </p:sp>
      <p:sp>
        <p:nvSpPr>
          <p:cNvPr id="2" name="Rectangle 1"/>
          <p:cNvSpPr/>
          <p:nvPr/>
        </p:nvSpPr>
        <p:spPr>
          <a:xfrm>
            <a:off x="593930" y="6086794"/>
            <a:ext cx="3408305" cy="576120"/>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Les loisirs (facultatif).</a:t>
            </a:r>
          </a:p>
        </p:txBody>
      </p:sp>
      <p:sp>
        <p:nvSpPr>
          <p:cNvPr id="3" name="Rectangle 2"/>
          <p:cNvSpPr/>
          <p:nvPr/>
        </p:nvSpPr>
        <p:spPr>
          <a:xfrm>
            <a:off x="579643" y="5569050"/>
            <a:ext cx="4112023" cy="576120"/>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Les études et formations,</a:t>
            </a:r>
            <a:endParaRPr lang="fr-FR" sz="3200" dirty="0">
              <a:solidFill>
                <a:prstClr val="white"/>
              </a:solidFill>
              <a:ea typeface="Adobe Gothic Std B" panose="020B0800000000000000" pitchFamily="34" charset="-128"/>
            </a:endParaRPr>
          </a:p>
        </p:txBody>
      </p:sp>
      <p:sp>
        <p:nvSpPr>
          <p:cNvPr id="4" name="Rectangle 3"/>
          <p:cNvSpPr/>
          <p:nvPr/>
        </p:nvSpPr>
        <p:spPr>
          <a:xfrm>
            <a:off x="579642" y="5037020"/>
            <a:ext cx="5003293" cy="576120"/>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Les connaissances spécifiques,</a:t>
            </a:r>
            <a:endParaRPr lang="fr-FR" sz="3200" dirty="0">
              <a:solidFill>
                <a:prstClr val="white"/>
              </a:solidFill>
              <a:ea typeface="Adobe Gothic Std B" panose="020B0800000000000000" pitchFamily="34" charset="-128"/>
            </a:endParaRPr>
          </a:p>
        </p:txBody>
      </p:sp>
      <p:sp>
        <p:nvSpPr>
          <p:cNvPr id="5" name="Rectangle 4"/>
          <p:cNvSpPr/>
          <p:nvPr/>
        </p:nvSpPr>
        <p:spPr>
          <a:xfrm>
            <a:off x="675819" y="4455530"/>
            <a:ext cx="4786888" cy="646331"/>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L’expérience professionnelle</a:t>
            </a:r>
            <a:r>
              <a:rPr lang="fr-FR" sz="2400" b="1" dirty="0">
                <a:solidFill>
                  <a:prstClr val="white"/>
                </a:solidFill>
                <a:latin typeface="Adobe Gothic Std B" panose="020B0800000000000000" pitchFamily="34" charset="-128"/>
                <a:ea typeface="Adobe Gothic Std B" panose="020B0800000000000000" pitchFamily="34" charset="-128"/>
              </a:rPr>
              <a:t>,</a:t>
            </a:r>
          </a:p>
        </p:txBody>
      </p:sp>
      <p:sp>
        <p:nvSpPr>
          <p:cNvPr id="6" name="Rectangle 5"/>
          <p:cNvSpPr/>
          <p:nvPr/>
        </p:nvSpPr>
        <p:spPr>
          <a:xfrm>
            <a:off x="647243" y="3784557"/>
            <a:ext cx="3265638" cy="646331"/>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Les compétences</a:t>
            </a:r>
            <a:r>
              <a:rPr lang="fr-FR" sz="2400" b="1" dirty="0">
                <a:solidFill>
                  <a:prstClr val="white"/>
                </a:solidFill>
                <a:latin typeface="Adobe Gothic Std B" panose="020B0800000000000000" pitchFamily="34" charset="-128"/>
                <a:ea typeface="Adobe Gothic Std B" panose="020B0800000000000000" pitchFamily="34" charset="-128"/>
              </a:rPr>
              <a:t>, </a:t>
            </a:r>
          </a:p>
        </p:txBody>
      </p:sp>
      <p:sp>
        <p:nvSpPr>
          <p:cNvPr id="7" name="Rectangle 6"/>
          <p:cNvSpPr/>
          <p:nvPr/>
        </p:nvSpPr>
        <p:spPr>
          <a:xfrm>
            <a:off x="608218" y="3142159"/>
            <a:ext cx="6125395" cy="574901"/>
          </a:xfrm>
          <a:prstGeom prst="rect">
            <a:avLst/>
          </a:prstGeom>
        </p:spPr>
        <p:txBody>
          <a:bodyPr wrap="none">
            <a:spAutoFit/>
          </a:bodyPr>
          <a:lstStyle/>
          <a:p>
            <a:pPr marL="228600" lvl="0" indent="-228600" defTabSz="914400">
              <a:lnSpc>
                <a:spcPct val="150000"/>
              </a:lnSpc>
              <a:spcBef>
                <a:spcPts val="1000"/>
              </a:spcBef>
              <a:buFont typeface="Symbol" pitchFamily="18" charset="2"/>
              <a:buChar char=""/>
            </a:pPr>
            <a:r>
              <a:rPr lang="fr-FR" sz="2400" dirty="0">
                <a:solidFill>
                  <a:prstClr val="white"/>
                </a:solidFill>
                <a:ea typeface="Adobe Gothic Std B" panose="020B0800000000000000" pitchFamily="34" charset="-128"/>
              </a:rPr>
              <a:t>L’intitulé de la fonction, le métier visés,</a:t>
            </a:r>
          </a:p>
        </p:txBody>
      </p:sp>
      <p:sp>
        <p:nvSpPr>
          <p:cNvPr id="11" name="Rectangle 3"/>
          <p:cNvSpPr txBox="1">
            <a:spLocks noChangeArrowheads="1"/>
          </p:cNvSpPr>
          <p:nvPr/>
        </p:nvSpPr>
        <p:spPr>
          <a:xfrm>
            <a:off x="460201" y="1592435"/>
            <a:ext cx="10269712" cy="697351"/>
          </a:xfrm>
          <a:prstGeom prst="rect">
            <a:avLst/>
          </a:prstGeom>
        </p:spPr>
        <p:txBody>
          <a:bodyPr vert="horz" lIns="91440" tIns="45720" rIns="91440" bIns="45720" rtlCol="0">
            <a:noAutofit/>
          </a:bodyPr>
          <a:lstStyle/>
          <a:p>
            <a:pPr marL="228600" indent="-228600" defTabSz="914400">
              <a:lnSpc>
                <a:spcPct val="150000"/>
              </a:lnSpc>
              <a:spcBef>
                <a:spcPts val="1000"/>
              </a:spcBef>
            </a:pPr>
            <a:r>
              <a:rPr kumimoji="0" lang="fr-FR" sz="2400" b="0" i="0" u="none" strike="noStrike" kern="1200" cap="none" spc="0" normalizeH="0" baseline="0" noProof="0" dirty="0" smtClean="0">
                <a:ln>
                  <a:noFill/>
                </a:ln>
                <a:solidFill>
                  <a:schemeClr val="tx1"/>
                </a:solidFill>
                <a:effectLst/>
                <a:uLnTx/>
                <a:uFillTx/>
                <a:latin typeface="+mn-lt"/>
                <a:ea typeface="Adobe Gothic Std B" panose="020B0800000000000000" pitchFamily="34" charset="-128"/>
                <a:cs typeface="+mn-cs"/>
              </a:rPr>
              <a:t>Qui </a:t>
            </a:r>
            <a:r>
              <a:rPr lang="fr-BE" sz="2400" dirty="0" smtClean="0">
                <a:solidFill>
                  <a:prstClr val="white"/>
                </a:solidFill>
                <a:latin typeface="Verdana" pitchFamily="34" charset="0"/>
              </a:rPr>
              <a:t>Résume </a:t>
            </a:r>
            <a:r>
              <a:rPr lang="fr-BE" sz="2400" dirty="0" smtClean="0">
                <a:solidFill>
                  <a:prstClr val="white"/>
                </a:solidFill>
                <a:latin typeface="Verdana" pitchFamily="34" charset="0"/>
              </a:rPr>
              <a:t>le parcours professionnel et </a:t>
            </a:r>
            <a:r>
              <a:rPr lang="fr-BE" sz="2400" dirty="0" smtClean="0">
                <a:solidFill>
                  <a:prstClr val="white"/>
                </a:solidFill>
                <a:latin typeface="Verdana" pitchFamily="34" charset="0"/>
              </a:rPr>
              <a:t>personnel, il comporte :  </a:t>
            </a:r>
            <a:endParaRPr lang="fr-BE" sz="2400" dirty="0" smtClean="0">
              <a:solidFill>
                <a:prstClr val="white"/>
              </a:solidFill>
              <a:latin typeface="Verdana" pitchFamily="34" charset="0"/>
            </a:endParaRPr>
          </a:p>
        </p:txBody>
      </p:sp>
    </p:spTree>
    <p:extLst>
      <p:ext uri="{BB962C8B-B14F-4D97-AF65-F5344CB8AC3E}">
        <p14:creationId xmlns:p14="http://schemas.microsoft.com/office/powerpoint/2010/main" xmlns="" val="383071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checkerboard(across)">
                                      <p:cBhvr>
                                        <p:cTn id="7" dur="500"/>
                                        <p:tgtEl>
                                          <p:spTgt spid="8294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ppt_x"/>
                                          </p:val>
                                        </p:tav>
                                        <p:tav tm="100000">
                                          <p:val>
                                            <p:strVal val="#ppt_x"/>
                                          </p:val>
                                        </p:tav>
                                      </p:tavLst>
                                    </p:anim>
                                    <p:anim calcmode="lin" valueType="num">
                                      <p:cBhvr additive="base">
                                        <p:cTn id="4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additive="base">
                                        <p:cTn id="46" dur="500" fill="hold"/>
                                        <p:tgtEl>
                                          <p:spTgt spid="2"/>
                                        </p:tgtEl>
                                        <p:attrNameLst>
                                          <p:attrName>ppt_x</p:attrName>
                                        </p:attrNameLst>
                                      </p:cBhvr>
                                      <p:tavLst>
                                        <p:tav tm="0">
                                          <p:val>
                                            <p:strVal val="#ppt_x"/>
                                          </p:val>
                                        </p:tav>
                                        <p:tav tm="100000">
                                          <p:val>
                                            <p:strVal val="#ppt_x"/>
                                          </p:val>
                                        </p:tav>
                                      </p:tavLst>
                                    </p:anim>
                                    <p:anim calcmode="lin" valueType="num">
                                      <p:cBhvr additive="base">
                                        <p:cTn id="4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P spid="2" grpId="0"/>
      <p:bldP spid="3" grpId="0"/>
      <p:bldP spid="4" grpId="0"/>
      <p:bldP spid="5" grpId="0"/>
      <p:bldP spid="6" grpId="0"/>
      <p:bldP spid="7" grpId="0"/>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06827" y="220946"/>
            <a:ext cx="8238525" cy="1143000"/>
          </a:xfrm>
        </p:spPr>
        <p:txBody>
          <a:bodyPr/>
          <a:lstStyle/>
          <a:p>
            <a:pPr algn="ctr"/>
            <a:r>
              <a:rPr lang="fr-BE" sz="3264" b="1" dirty="0">
                <a:solidFill>
                  <a:srgbClr val="FFC000"/>
                </a:solidFill>
                <a:latin typeface="Verdana" pitchFamily="34" charset="0"/>
              </a:rPr>
              <a:t>La lettre de motivation</a:t>
            </a:r>
            <a:endParaRPr lang="fr-FR" sz="3264" b="1" dirty="0">
              <a:solidFill>
                <a:srgbClr val="FFC000"/>
              </a:solidFill>
              <a:latin typeface="Verdana" pitchFamily="34" charset="0"/>
            </a:endParaRPr>
          </a:p>
        </p:txBody>
      </p:sp>
      <p:sp>
        <p:nvSpPr>
          <p:cNvPr id="86019" name="Rectangle 3"/>
          <p:cNvSpPr>
            <a:spLocks noGrp="1" noChangeArrowheads="1"/>
          </p:cNvSpPr>
          <p:nvPr>
            <p:ph idx="1"/>
          </p:nvPr>
        </p:nvSpPr>
        <p:spPr>
          <a:xfrm>
            <a:off x="1078732" y="1634364"/>
            <a:ext cx="4823126" cy="985654"/>
          </a:xfrm>
        </p:spPr>
        <p:txBody>
          <a:bodyPr>
            <a:normAutofit fontScale="92500" lnSpcReduction="10000"/>
          </a:bodyPr>
          <a:lstStyle/>
          <a:p>
            <a:pPr>
              <a:buFontTx/>
              <a:buNone/>
            </a:pPr>
            <a:endParaRPr lang="fr-BE" sz="1088" u="sng" dirty="0"/>
          </a:p>
          <a:p>
            <a:pPr>
              <a:buFontTx/>
              <a:buNone/>
            </a:pPr>
            <a:r>
              <a:rPr lang="fr-BE" sz="2902" b="1" dirty="0">
                <a:solidFill>
                  <a:srgbClr val="00B0F0"/>
                </a:solidFill>
                <a:latin typeface="Verdana" pitchFamily="34" charset="0"/>
              </a:rPr>
              <a:t>Deux types de lettres </a:t>
            </a:r>
            <a:r>
              <a:rPr lang="fr-BE" sz="2902" b="1" dirty="0" smtClean="0">
                <a:solidFill>
                  <a:srgbClr val="00B0F0"/>
                </a:solidFill>
                <a:latin typeface="Verdana" pitchFamily="34" charset="0"/>
              </a:rPr>
              <a:t>:</a:t>
            </a:r>
            <a:r>
              <a:rPr lang="fr-BE" sz="2539" b="1" dirty="0">
                <a:solidFill>
                  <a:srgbClr val="00B0F0"/>
                </a:solidFill>
                <a:latin typeface="Verdana" pitchFamily="34" charset="0"/>
              </a:rPr>
              <a:t>		</a:t>
            </a:r>
            <a:endParaRPr lang="fr-FR" sz="2539" dirty="0">
              <a:solidFill>
                <a:srgbClr val="00B0F0"/>
              </a:solidFill>
              <a:latin typeface="Verdana" pitchFamily="34" charset="0"/>
            </a:endParaRPr>
          </a:p>
        </p:txBody>
      </p:sp>
      <p:sp>
        <p:nvSpPr>
          <p:cNvPr id="2" name="Rectangle 1"/>
          <p:cNvSpPr/>
          <p:nvPr/>
        </p:nvSpPr>
        <p:spPr>
          <a:xfrm>
            <a:off x="1627195" y="3927337"/>
            <a:ext cx="4557658" cy="444032"/>
          </a:xfrm>
          <a:prstGeom prst="rect">
            <a:avLst/>
          </a:prstGeom>
        </p:spPr>
        <p:txBody>
          <a:bodyPr wrap="none">
            <a:spAutoFit/>
          </a:bodyPr>
          <a:lstStyle/>
          <a:p>
            <a:pPr marL="457200" lvl="0" indent="-457200" defTabSz="914400">
              <a:lnSpc>
                <a:spcPct val="90000"/>
              </a:lnSpc>
              <a:spcBef>
                <a:spcPts val="1000"/>
              </a:spcBef>
              <a:buFont typeface="Wingdings" panose="05000000000000000000" pitchFamily="2" charset="2"/>
              <a:buChar char="ü"/>
            </a:pPr>
            <a:r>
              <a:rPr lang="fr-BE" sz="2539" dirty="0">
                <a:solidFill>
                  <a:prstClr val="white"/>
                </a:solidFill>
                <a:latin typeface="Verdana" pitchFamily="34" charset="0"/>
              </a:rPr>
              <a:t>Candidature spontanée</a:t>
            </a:r>
            <a:r>
              <a:rPr lang="fr-BE" sz="2539" b="1" dirty="0">
                <a:solidFill>
                  <a:prstClr val="white"/>
                </a:solidFill>
                <a:latin typeface="Verdana" pitchFamily="34" charset="0"/>
              </a:rPr>
              <a:t> </a:t>
            </a:r>
            <a:endParaRPr lang="fr-FR" sz="2539" dirty="0">
              <a:solidFill>
                <a:prstClr val="white"/>
              </a:solidFill>
              <a:latin typeface="Verdana" pitchFamily="34" charset="0"/>
            </a:endParaRPr>
          </a:p>
        </p:txBody>
      </p:sp>
      <p:sp>
        <p:nvSpPr>
          <p:cNvPr id="3" name="Rectangle 2"/>
          <p:cNvSpPr/>
          <p:nvPr/>
        </p:nvSpPr>
        <p:spPr>
          <a:xfrm>
            <a:off x="1504831" y="3054915"/>
            <a:ext cx="5442516" cy="483081"/>
          </a:xfrm>
          <a:prstGeom prst="rect">
            <a:avLst/>
          </a:prstGeom>
        </p:spPr>
        <p:txBody>
          <a:bodyPr wrap="none">
            <a:spAutoFit/>
          </a:bodyPr>
          <a:lstStyle/>
          <a:p>
            <a:pPr marL="457200" indent="-457200">
              <a:buFont typeface="Wingdings" panose="05000000000000000000" pitchFamily="2" charset="2"/>
              <a:buChar char="ü"/>
            </a:pPr>
            <a:r>
              <a:rPr lang="fr-BE" sz="2539" dirty="0">
                <a:solidFill>
                  <a:prstClr val="white"/>
                </a:solidFill>
                <a:latin typeface="Verdana" pitchFamily="34" charset="0"/>
              </a:rPr>
              <a:t>Candidature suite à une offre</a:t>
            </a:r>
            <a:endParaRPr lang="fr-FR" dirty="0"/>
          </a:p>
        </p:txBody>
      </p:sp>
      <p:sp>
        <p:nvSpPr>
          <p:cNvPr id="8" name="Rectangle 7"/>
          <p:cNvSpPr/>
          <p:nvPr/>
        </p:nvSpPr>
        <p:spPr>
          <a:xfrm>
            <a:off x="771526" y="5000626"/>
            <a:ext cx="8715374" cy="483081"/>
          </a:xfrm>
          <a:prstGeom prst="rect">
            <a:avLst/>
          </a:prstGeom>
        </p:spPr>
        <p:txBody>
          <a:bodyPr wrap="square">
            <a:spAutoFit/>
          </a:bodyPr>
          <a:lstStyle/>
          <a:p>
            <a:pPr marL="457200" indent="-457200"/>
            <a:r>
              <a:rPr lang="fr-BE" sz="2539" dirty="0" smtClean="0">
                <a:solidFill>
                  <a:prstClr val="white"/>
                </a:solidFill>
                <a:latin typeface="Verdana" pitchFamily="34" charset="0"/>
              </a:rPr>
              <a:t>Mais elle doit être Claire, concise et objective </a:t>
            </a:r>
            <a:endParaRPr lang="fr-FR" dirty="0"/>
          </a:p>
        </p:txBody>
      </p:sp>
    </p:spTree>
    <p:extLst>
      <p:ext uri="{BB962C8B-B14F-4D97-AF65-F5344CB8AC3E}">
        <p14:creationId xmlns:p14="http://schemas.microsoft.com/office/powerpoint/2010/main" xmlns="" val="164191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6018"/>
                                        </p:tgtEl>
                                      </p:cBhvr>
                                    </p:animEffect>
                                    <p:animScale>
                                      <p:cBhvr>
                                        <p:cTn id="7" dur="250" autoRev="1" fill="hold"/>
                                        <p:tgtEl>
                                          <p:spTgt spid="8601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fade">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P spid="2" grpId="0"/>
      <p:bldP spid="3"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03338" y="281743"/>
            <a:ext cx="9783662" cy="1293028"/>
          </a:xfrm>
        </p:spPr>
        <p:txBody>
          <a:bodyPr/>
          <a:lstStyle/>
          <a:p>
            <a:pPr algn="ctr"/>
            <a:r>
              <a:rPr lang="fr-BE" sz="3264" dirty="0" smtClean="0">
                <a:solidFill>
                  <a:srgbClr val="FFC000"/>
                </a:solidFill>
                <a:latin typeface="Verdana" pitchFamily="34" charset="0"/>
              </a:rPr>
              <a:t>Subdivise en 4 partie (paragraphe)</a:t>
            </a:r>
            <a:endParaRPr lang="fr-FR" sz="3264" dirty="0">
              <a:solidFill>
                <a:srgbClr val="FFC000"/>
              </a:solidFill>
            </a:endParaRPr>
          </a:p>
        </p:txBody>
      </p:sp>
      <p:sp>
        <p:nvSpPr>
          <p:cNvPr id="87043" name="Rectangle 3"/>
          <p:cNvSpPr>
            <a:spLocks noGrp="1" noChangeArrowheads="1"/>
          </p:cNvSpPr>
          <p:nvPr>
            <p:ph idx="1"/>
          </p:nvPr>
        </p:nvSpPr>
        <p:spPr>
          <a:xfrm>
            <a:off x="557953" y="1904301"/>
            <a:ext cx="8166598" cy="3632433"/>
          </a:xfrm>
        </p:spPr>
        <p:txBody>
          <a:bodyPr>
            <a:noAutofit/>
          </a:bodyPr>
          <a:lstStyle/>
          <a:p>
            <a:pPr>
              <a:lnSpc>
                <a:spcPct val="150000"/>
              </a:lnSpc>
              <a:buNone/>
            </a:pPr>
            <a:r>
              <a:rPr lang="fr-FR" sz="3200" dirty="0">
                <a:latin typeface="Adobe Gothic Std B" panose="020B0800000000000000" pitchFamily="34" charset="-128"/>
                <a:ea typeface="Adobe Gothic Std B" panose="020B0800000000000000" pitchFamily="34" charset="-128"/>
              </a:rPr>
              <a:t>	</a:t>
            </a:r>
            <a:r>
              <a:rPr lang="fr-FR" sz="3200" dirty="0" smtClean="0">
                <a:latin typeface="Adobe Gothic Std B" panose="020B0800000000000000" pitchFamily="34" charset="-128"/>
                <a:ea typeface="Adobe Gothic Std B" panose="020B0800000000000000" pitchFamily="34" charset="-128"/>
              </a:rPr>
              <a:t>Introduction</a:t>
            </a:r>
            <a:endParaRPr lang="fr-FR" sz="3200" dirty="0">
              <a:latin typeface="Adobe Gothic Std B" panose="020B0800000000000000" pitchFamily="34" charset="-128"/>
              <a:ea typeface="Adobe Gothic Std B" panose="020B0800000000000000" pitchFamily="34" charset="-128"/>
            </a:endParaRPr>
          </a:p>
          <a:p>
            <a:pPr>
              <a:lnSpc>
                <a:spcPct val="150000"/>
              </a:lnSpc>
              <a:buNone/>
            </a:pPr>
            <a:r>
              <a:rPr lang="fr-FR" sz="3200" dirty="0">
                <a:latin typeface="Adobe Gothic Std B" panose="020B0800000000000000" pitchFamily="34" charset="-128"/>
                <a:ea typeface="Adobe Gothic Std B" panose="020B0800000000000000" pitchFamily="34" charset="-128"/>
              </a:rPr>
              <a:t>	</a:t>
            </a:r>
            <a:r>
              <a:rPr lang="fr-FR" sz="3200" dirty="0" smtClean="0">
                <a:latin typeface="Adobe Gothic Std B" panose="020B0800000000000000" pitchFamily="34" charset="-128"/>
                <a:ea typeface="Adobe Gothic Std B" panose="020B0800000000000000" pitchFamily="34" charset="-128"/>
              </a:rPr>
              <a:t>Développement/corps </a:t>
            </a:r>
            <a:r>
              <a:rPr lang="fr-FR" sz="3200" dirty="0">
                <a:latin typeface="Adobe Gothic Std B" panose="020B0800000000000000" pitchFamily="34" charset="-128"/>
                <a:ea typeface="Adobe Gothic Std B" panose="020B0800000000000000" pitchFamily="34" charset="-128"/>
              </a:rPr>
              <a:t>de la </a:t>
            </a:r>
            <a:r>
              <a:rPr lang="fr-FR" sz="3200" dirty="0" smtClean="0">
                <a:latin typeface="Adobe Gothic Std B" panose="020B0800000000000000" pitchFamily="34" charset="-128"/>
                <a:ea typeface="Adobe Gothic Std B" panose="020B0800000000000000" pitchFamily="34" charset="-128"/>
              </a:rPr>
              <a:t>lettre</a:t>
            </a:r>
            <a:endParaRPr lang="fr-FR" sz="3200" dirty="0">
              <a:latin typeface="Adobe Gothic Std B" panose="020B0800000000000000" pitchFamily="34" charset="-128"/>
              <a:ea typeface="Adobe Gothic Std B" panose="020B0800000000000000" pitchFamily="34" charset="-128"/>
            </a:endParaRPr>
          </a:p>
          <a:p>
            <a:pPr>
              <a:lnSpc>
                <a:spcPct val="150000"/>
              </a:lnSpc>
              <a:buNone/>
            </a:pPr>
            <a:r>
              <a:rPr lang="fr-FR" sz="3200" dirty="0">
                <a:latin typeface="Adobe Gothic Std B" panose="020B0800000000000000" pitchFamily="34" charset="-128"/>
                <a:ea typeface="Adobe Gothic Std B" panose="020B0800000000000000" pitchFamily="34" charset="-128"/>
              </a:rPr>
              <a:t>	</a:t>
            </a:r>
            <a:r>
              <a:rPr lang="fr-FR" sz="3200" dirty="0" smtClean="0">
                <a:latin typeface="Adobe Gothic Std B" panose="020B0800000000000000" pitchFamily="34" charset="-128"/>
                <a:ea typeface="Adobe Gothic Std B" panose="020B0800000000000000" pitchFamily="34" charset="-128"/>
              </a:rPr>
              <a:t>Proposition </a:t>
            </a:r>
            <a:r>
              <a:rPr lang="fr-FR" sz="3200" dirty="0">
                <a:latin typeface="Adobe Gothic Std B" panose="020B0800000000000000" pitchFamily="34" charset="-128"/>
                <a:ea typeface="Adobe Gothic Std B" panose="020B0800000000000000" pitchFamily="34" charset="-128"/>
              </a:rPr>
              <a:t>de </a:t>
            </a:r>
            <a:r>
              <a:rPr lang="fr-FR" sz="3200" dirty="0" smtClean="0">
                <a:latin typeface="Adobe Gothic Std B" panose="020B0800000000000000" pitchFamily="34" charset="-128"/>
                <a:ea typeface="Adobe Gothic Std B" panose="020B0800000000000000" pitchFamily="34" charset="-128"/>
              </a:rPr>
              <a:t>rencontre</a:t>
            </a:r>
            <a:endParaRPr lang="fr-FR" sz="3200" dirty="0">
              <a:latin typeface="Adobe Gothic Std B" panose="020B0800000000000000" pitchFamily="34" charset="-128"/>
              <a:ea typeface="Adobe Gothic Std B" panose="020B0800000000000000" pitchFamily="34" charset="-128"/>
            </a:endParaRPr>
          </a:p>
          <a:p>
            <a:pPr>
              <a:lnSpc>
                <a:spcPct val="150000"/>
              </a:lnSpc>
              <a:buNone/>
            </a:pPr>
            <a:r>
              <a:rPr lang="fr-FR" sz="3200" dirty="0">
                <a:latin typeface="Adobe Gothic Std B" panose="020B0800000000000000" pitchFamily="34" charset="-128"/>
                <a:ea typeface="Adobe Gothic Std B" panose="020B0800000000000000" pitchFamily="34" charset="-128"/>
              </a:rPr>
              <a:t>	</a:t>
            </a:r>
            <a:r>
              <a:rPr lang="fr-FR" sz="3200" dirty="0" smtClean="0">
                <a:latin typeface="Adobe Gothic Std B" panose="020B0800000000000000" pitchFamily="34" charset="-128"/>
                <a:ea typeface="Adobe Gothic Std B" panose="020B0800000000000000" pitchFamily="34" charset="-128"/>
              </a:rPr>
              <a:t>Formule </a:t>
            </a:r>
            <a:r>
              <a:rPr lang="fr-FR" sz="3200" dirty="0">
                <a:latin typeface="Adobe Gothic Std B" panose="020B0800000000000000" pitchFamily="34" charset="-128"/>
                <a:ea typeface="Adobe Gothic Std B" panose="020B0800000000000000" pitchFamily="34" charset="-128"/>
              </a:rPr>
              <a:t>de clôture et de </a:t>
            </a:r>
            <a:r>
              <a:rPr lang="fr-FR" sz="3200" dirty="0" smtClean="0">
                <a:latin typeface="Adobe Gothic Std B" panose="020B0800000000000000" pitchFamily="34" charset="-128"/>
                <a:ea typeface="Adobe Gothic Std B" panose="020B0800000000000000" pitchFamily="34" charset="-128"/>
              </a:rPr>
              <a:t>politesse</a:t>
            </a:r>
            <a:endParaRPr lang="fr-BE" sz="3200" dirty="0">
              <a:latin typeface="Adobe Gothic Std B" panose="020B0800000000000000" pitchFamily="34" charset="-128"/>
              <a:ea typeface="Adobe Gothic Std B" panose="020B0800000000000000" pitchFamily="34" charset="-128"/>
            </a:endParaRPr>
          </a:p>
          <a:p>
            <a:pPr>
              <a:lnSpc>
                <a:spcPct val="150000"/>
              </a:lnSpc>
            </a:pPr>
            <a:endParaRPr lang="fr-FR" sz="32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xmlns="" val="27850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checkerboard(across)">
                                      <p:cBhvr>
                                        <p:cTn id="7" dur="5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box(in)">
                                      <p:cBhvr>
                                        <p:cTn id="12" dur="500"/>
                                        <p:tgtEl>
                                          <p:spTgt spid="870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7043">
                                            <p:txEl>
                                              <p:pRg st="1" end="1"/>
                                            </p:txEl>
                                          </p:spTgt>
                                        </p:tgtEl>
                                        <p:attrNameLst>
                                          <p:attrName>style.visibility</p:attrName>
                                        </p:attrNameLst>
                                      </p:cBhvr>
                                      <p:to>
                                        <p:strVal val="visible"/>
                                      </p:to>
                                    </p:set>
                                    <p:animEffect transition="in" filter="box(in)">
                                      <p:cBhvr>
                                        <p:cTn id="17" dur="500"/>
                                        <p:tgtEl>
                                          <p:spTgt spid="870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7043">
                                            <p:txEl>
                                              <p:pRg st="2" end="2"/>
                                            </p:txEl>
                                          </p:spTgt>
                                        </p:tgtEl>
                                        <p:attrNameLst>
                                          <p:attrName>style.visibility</p:attrName>
                                        </p:attrNameLst>
                                      </p:cBhvr>
                                      <p:to>
                                        <p:strVal val="visible"/>
                                      </p:to>
                                    </p:set>
                                    <p:animEffect transition="in" filter="box(in)">
                                      <p:cBhvr>
                                        <p:cTn id="22" dur="500"/>
                                        <p:tgtEl>
                                          <p:spTgt spid="870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box(in)">
                                      <p:cBhvr>
                                        <p:cTn id="2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71181" y="202870"/>
            <a:ext cx="9901543" cy="1293028"/>
          </a:xfrm>
        </p:spPr>
        <p:txBody>
          <a:bodyPr>
            <a:normAutofit/>
          </a:bodyPr>
          <a:lstStyle/>
          <a:p>
            <a:pPr algn="l"/>
            <a:r>
              <a:rPr lang="fr-BE" sz="3200" dirty="0" smtClean="0">
                <a:solidFill>
                  <a:srgbClr val="FFC000"/>
                </a:solidFill>
                <a:latin typeface="+mn-lt"/>
              </a:rPr>
              <a:t>Et se compose de 10 éléments</a:t>
            </a:r>
            <a:r>
              <a:rPr lang="fr-BE" sz="3200" dirty="0" smtClean="0">
                <a:solidFill>
                  <a:srgbClr val="FFC000"/>
                </a:solidFill>
                <a:latin typeface="+mn-lt"/>
              </a:rPr>
              <a:t>…</a:t>
            </a:r>
            <a:endParaRPr lang="fr-FR" sz="3200" dirty="0" smtClean="0">
              <a:solidFill>
                <a:srgbClr val="FFC000"/>
              </a:solidFill>
              <a:latin typeface="+mn-lt"/>
            </a:endParaRPr>
          </a:p>
        </p:txBody>
      </p:sp>
      <p:sp>
        <p:nvSpPr>
          <p:cNvPr id="88067" name="Rectangle 3"/>
          <p:cNvSpPr>
            <a:spLocks noGrp="1" noChangeArrowheads="1"/>
          </p:cNvSpPr>
          <p:nvPr>
            <p:ph idx="1"/>
          </p:nvPr>
        </p:nvSpPr>
        <p:spPr>
          <a:xfrm>
            <a:off x="562063" y="1286173"/>
            <a:ext cx="8086986" cy="5139794"/>
          </a:xfrm>
        </p:spPr>
        <p:txBody>
          <a:bodyPr>
            <a:noAutofit/>
          </a:bodyPr>
          <a:lstStyle/>
          <a:p>
            <a:pPr marL="414589" indent="-414589">
              <a:lnSpc>
                <a:spcPct val="150000"/>
              </a:lnSpc>
              <a:buFont typeface="+mj-lt"/>
              <a:buAutoNum type="arabicPeriod"/>
            </a:pPr>
            <a:r>
              <a:rPr lang="fr-FR" sz="3200" dirty="0">
                <a:latin typeface="Adobe Gothic Std B" panose="020B0800000000000000" pitchFamily="34" charset="-128"/>
                <a:ea typeface="Adobe Gothic Std B" panose="020B0800000000000000" pitchFamily="34" charset="-128"/>
              </a:rPr>
              <a:t>Vos coordonnées </a:t>
            </a:r>
          </a:p>
          <a:p>
            <a:pPr marL="414589" indent="-414589">
              <a:lnSpc>
                <a:spcPct val="150000"/>
              </a:lnSpc>
              <a:buFont typeface="+mj-lt"/>
              <a:buAutoNum type="arabicPeriod"/>
            </a:pPr>
            <a:r>
              <a:rPr lang="fr-FR" sz="3200" dirty="0">
                <a:latin typeface="Adobe Gothic Std B" panose="020B0800000000000000" pitchFamily="34" charset="-128"/>
                <a:ea typeface="Adobe Gothic Std B" panose="020B0800000000000000" pitchFamily="34" charset="-128"/>
              </a:rPr>
              <a:t>Lieu et date de rédaction </a:t>
            </a:r>
          </a:p>
          <a:p>
            <a:pPr marL="414589" indent="-414589">
              <a:lnSpc>
                <a:spcPct val="150000"/>
              </a:lnSpc>
              <a:buFont typeface="+mj-lt"/>
              <a:buAutoNum type="arabicPeriod"/>
            </a:pPr>
            <a:r>
              <a:rPr lang="fr-FR" sz="3200" dirty="0">
                <a:latin typeface="Adobe Gothic Std B" panose="020B0800000000000000" pitchFamily="34" charset="-128"/>
                <a:ea typeface="Adobe Gothic Std B" panose="020B0800000000000000" pitchFamily="34" charset="-128"/>
              </a:rPr>
              <a:t>Les coordonnées de l’entreprise </a:t>
            </a:r>
          </a:p>
          <a:p>
            <a:pPr marL="414589" indent="-414589">
              <a:lnSpc>
                <a:spcPct val="150000"/>
              </a:lnSpc>
              <a:buFont typeface="+mj-lt"/>
              <a:buAutoNum type="arabicPeriod"/>
            </a:pPr>
            <a:r>
              <a:rPr lang="fr-FR" sz="3200" dirty="0">
                <a:latin typeface="Adobe Gothic Std B" panose="020B0800000000000000" pitchFamily="34" charset="-128"/>
                <a:ea typeface="Adobe Gothic Std B" panose="020B0800000000000000" pitchFamily="34" charset="-128"/>
              </a:rPr>
              <a:t>Objet </a:t>
            </a:r>
          </a:p>
          <a:p>
            <a:pPr marL="414589" indent="-414589">
              <a:lnSpc>
                <a:spcPct val="150000"/>
              </a:lnSpc>
              <a:buFont typeface="+mj-lt"/>
              <a:buAutoNum type="arabicPeriod"/>
            </a:pPr>
            <a:r>
              <a:rPr lang="fr-FR" sz="3200" dirty="0">
                <a:latin typeface="Adobe Gothic Std B" panose="020B0800000000000000" pitchFamily="34" charset="-128"/>
                <a:ea typeface="Adobe Gothic Std B" panose="020B0800000000000000" pitchFamily="34" charset="-128"/>
              </a:rPr>
              <a:t>Madame + Nom ou Monsieur + Nom </a:t>
            </a:r>
            <a:endParaRPr lang="fr-FR" sz="3200" dirty="0" smtClean="0">
              <a:latin typeface="Adobe Gothic Std B" panose="020B0800000000000000" pitchFamily="34" charset="-128"/>
              <a:ea typeface="Adobe Gothic Std B" panose="020B0800000000000000" pitchFamily="34" charset="-128"/>
            </a:endParaRPr>
          </a:p>
          <a:p>
            <a:pPr marL="0" indent="0">
              <a:lnSpc>
                <a:spcPct val="150000"/>
              </a:lnSpc>
              <a:buNone/>
            </a:pPr>
            <a:r>
              <a:rPr lang="fr-FR" sz="3200" dirty="0" smtClean="0">
                <a:latin typeface="Adobe Gothic Std B" panose="020B0800000000000000" pitchFamily="34" charset="-128"/>
                <a:ea typeface="Adobe Gothic Std B" panose="020B0800000000000000" pitchFamily="34" charset="-128"/>
              </a:rPr>
              <a:t>(ou </a:t>
            </a:r>
            <a:r>
              <a:rPr lang="fr-FR" sz="3200" dirty="0">
                <a:latin typeface="Adobe Gothic Std B" panose="020B0800000000000000" pitchFamily="34" charset="-128"/>
                <a:ea typeface="Adobe Gothic Std B" panose="020B0800000000000000" pitchFamily="34" charset="-128"/>
              </a:rPr>
              <a:t>Madame, </a:t>
            </a:r>
            <a:r>
              <a:rPr lang="fr-FR" sz="3200" dirty="0" smtClean="0">
                <a:latin typeface="Adobe Gothic Std B" panose="020B0800000000000000" pitchFamily="34" charset="-128"/>
                <a:ea typeface="Adobe Gothic Std B" panose="020B0800000000000000" pitchFamily="34" charset="-128"/>
              </a:rPr>
              <a:t>Monsieur)</a:t>
            </a:r>
            <a:endParaRPr lang="fr-FR" sz="3200"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xmlns="" val="399966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checkerboard(across)">
                                      <p:cBhvr>
                                        <p:cTn id="7" dur="5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box(in)">
                                      <p:cBhvr>
                                        <p:cTn id="12" dur="500"/>
                                        <p:tgtEl>
                                          <p:spTgt spid="88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box(in)">
                                      <p:cBhvr>
                                        <p:cTn id="17" dur="500"/>
                                        <p:tgtEl>
                                          <p:spTgt spid="880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box(in)">
                                      <p:cBhvr>
                                        <p:cTn id="22" dur="500"/>
                                        <p:tgtEl>
                                          <p:spTgt spid="880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box(in)">
                                      <p:cBhvr>
                                        <p:cTn id="27" dur="500"/>
                                        <p:tgtEl>
                                          <p:spTgt spid="880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8067">
                                            <p:txEl>
                                              <p:pRg st="4" end="4"/>
                                            </p:txEl>
                                          </p:spTgt>
                                        </p:tgtEl>
                                        <p:attrNameLst>
                                          <p:attrName>style.visibility</p:attrName>
                                        </p:attrNameLst>
                                      </p:cBhvr>
                                      <p:to>
                                        <p:strVal val="visible"/>
                                      </p:to>
                                    </p:set>
                                    <p:animEffect transition="in" filter="box(in)">
                                      <p:cBhvr>
                                        <p:cTn id="32" dur="500"/>
                                        <p:tgtEl>
                                          <p:spTgt spid="880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8067">
                                            <p:txEl>
                                              <p:pRg st="5" end="5"/>
                                            </p:txEl>
                                          </p:spTgt>
                                        </p:tgtEl>
                                        <p:attrNameLst>
                                          <p:attrName>style.visibility</p:attrName>
                                        </p:attrNameLst>
                                      </p:cBhvr>
                                      <p:to>
                                        <p:strVal val="visible"/>
                                      </p:to>
                                    </p:set>
                                    <p:animEffect transition="in" filter="box(in)">
                                      <p:cBhvr>
                                        <p:cTn id="37" dur="500"/>
                                        <p:tgtEl>
                                          <p:spTgt spid="88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6826" y="5245079"/>
            <a:ext cx="9429224" cy="830997"/>
          </a:xfrm>
          <a:prstGeom prst="rect">
            <a:avLst/>
          </a:prstGeom>
        </p:spPr>
        <p:txBody>
          <a:bodyPr wrap="square">
            <a:spAutoFit/>
          </a:bodyPr>
          <a:lstStyle/>
          <a:p>
            <a:pPr marL="514350" lvl="0" indent="-514350" defTabSz="914400">
              <a:lnSpc>
                <a:spcPct val="150000"/>
              </a:lnSpc>
              <a:spcBef>
                <a:spcPts val="1000"/>
              </a:spcBef>
              <a:buFont typeface="+mj-lt"/>
              <a:buAutoNum type="arabicPeriod" startAt="10"/>
            </a:pPr>
            <a:r>
              <a:rPr lang="fr-FR" sz="3200" dirty="0" smtClean="0">
                <a:solidFill>
                  <a:prstClr val="white"/>
                </a:solidFill>
                <a:ea typeface="Adobe Gothic Std B" panose="020B0800000000000000" pitchFamily="34" charset="-128"/>
              </a:rPr>
              <a:t>+ signature (au-dessus)</a:t>
            </a:r>
            <a:r>
              <a:rPr lang="fr-FR" sz="3200" b="1" dirty="0" smtClean="0">
                <a:solidFill>
                  <a:prstClr val="white"/>
                </a:solidFill>
                <a:latin typeface="Adobe Gothic Std B" panose="020B0800000000000000" pitchFamily="34" charset="-128"/>
                <a:ea typeface="Adobe Gothic Std B" panose="020B0800000000000000" pitchFamily="34" charset="-128"/>
              </a:rPr>
              <a:t> </a:t>
            </a:r>
            <a:endParaRPr lang="fr-FR" sz="3200" b="1" dirty="0">
              <a:solidFill>
                <a:prstClr val="white"/>
              </a:solidFill>
              <a:latin typeface="Adobe Gothic Std B" panose="020B0800000000000000" pitchFamily="34" charset="-128"/>
              <a:ea typeface="Adobe Gothic Std B" panose="020B0800000000000000" pitchFamily="34" charset="-128"/>
            </a:endParaRPr>
          </a:p>
        </p:txBody>
      </p:sp>
      <p:sp>
        <p:nvSpPr>
          <p:cNvPr id="6" name="Rectangle 5"/>
          <p:cNvSpPr/>
          <p:nvPr/>
        </p:nvSpPr>
        <p:spPr>
          <a:xfrm>
            <a:off x="1451527" y="749373"/>
            <a:ext cx="8153400" cy="735779"/>
          </a:xfrm>
          <a:prstGeom prst="rect">
            <a:avLst/>
          </a:prstGeom>
        </p:spPr>
        <p:txBody>
          <a:bodyPr wrap="square">
            <a:spAutoFit/>
          </a:bodyPr>
          <a:lstStyle/>
          <a:p>
            <a:pPr marL="457200" lvl="0" indent="-457200" defTabSz="914400">
              <a:lnSpc>
                <a:spcPct val="150000"/>
              </a:lnSpc>
              <a:spcBef>
                <a:spcPts val="1000"/>
              </a:spcBef>
              <a:buFont typeface="+mj-lt"/>
              <a:buAutoNum type="arabicPeriod" startAt="6"/>
            </a:pPr>
            <a:r>
              <a:rPr lang="fr-FR" sz="3200" dirty="0">
                <a:solidFill>
                  <a:prstClr val="white"/>
                </a:solidFill>
                <a:ea typeface="Adobe Gothic Std B" panose="020B0800000000000000" pitchFamily="34" charset="-128"/>
              </a:rPr>
              <a:t>Le développement/ corps de la lettre </a:t>
            </a:r>
          </a:p>
        </p:txBody>
      </p:sp>
      <p:sp>
        <p:nvSpPr>
          <p:cNvPr id="7" name="Rectangle 6"/>
          <p:cNvSpPr/>
          <p:nvPr/>
        </p:nvSpPr>
        <p:spPr>
          <a:xfrm>
            <a:off x="1606826" y="2208833"/>
            <a:ext cx="5703806" cy="830997"/>
          </a:xfrm>
          <a:prstGeom prst="rect">
            <a:avLst/>
          </a:prstGeom>
        </p:spPr>
        <p:txBody>
          <a:bodyPr wrap="none">
            <a:spAutoFit/>
          </a:bodyPr>
          <a:lstStyle/>
          <a:p>
            <a:pPr marL="514350" lvl="0" indent="-514350" defTabSz="914400">
              <a:lnSpc>
                <a:spcPct val="150000"/>
              </a:lnSpc>
              <a:spcBef>
                <a:spcPts val="1000"/>
              </a:spcBef>
              <a:buFont typeface="+mj-lt"/>
              <a:buAutoNum type="arabicPeriod" startAt="7"/>
            </a:pPr>
            <a:r>
              <a:rPr lang="fr-FR" sz="3200" dirty="0">
                <a:solidFill>
                  <a:prstClr val="white"/>
                </a:solidFill>
                <a:ea typeface="Adobe Gothic Std B" panose="020B0800000000000000" pitchFamily="34" charset="-128"/>
              </a:rPr>
              <a:t>Proposition de rencontre</a:t>
            </a:r>
            <a:r>
              <a:rPr lang="fr-FR" sz="3200" b="1" dirty="0">
                <a:solidFill>
                  <a:prstClr val="white"/>
                </a:solidFill>
                <a:latin typeface="Adobe Gothic Std B" panose="020B0800000000000000" pitchFamily="34" charset="-128"/>
                <a:ea typeface="Adobe Gothic Std B" panose="020B0800000000000000" pitchFamily="34" charset="-128"/>
              </a:rPr>
              <a:t> </a:t>
            </a:r>
          </a:p>
        </p:txBody>
      </p:sp>
      <p:sp>
        <p:nvSpPr>
          <p:cNvPr id="8" name="Rectangle 7"/>
          <p:cNvSpPr/>
          <p:nvPr/>
        </p:nvSpPr>
        <p:spPr>
          <a:xfrm>
            <a:off x="1606825" y="3211211"/>
            <a:ext cx="7980087" cy="830997"/>
          </a:xfrm>
          <a:prstGeom prst="rect">
            <a:avLst/>
          </a:prstGeom>
        </p:spPr>
        <p:txBody>
          <a:bodyPr wrap="square">
            <a:spAutoFit/>
          </a:bodyPr>
          <a:lstStyle/>
          <a:p>
            <a:pPr marL="514350" lvl="0" indent="-514350" defTabSz="914400">
              <a:lnSpc>
                <a:spcPct val="150000"/>
              </a:lnSpc>
              <a:spcBef>
                <a:spcPts val="1000"/>
              </a:spcBef>
              <a:buFont typeface="+mj-lt"/>
              <a:buAutoNum type="arabicPeriod" startAt="8"/>
            </a:pPr>
            <a:r>
              <a:rPr lang="fr-FR" sz="3200" dirty="0">
                <a:solidFill>
                  <a:prstClr val="white"/>
                </a:solidFill>
                <a:ea typeface="Adobe Gothic Std B" panose="020B0800000000000000" pitchFamily="34" charset="-128"/>
              </a:rPr>
              <a:t>Formule de clôture et de politesse</a:t>
            </a:r>
          </a:p>
        </p:txBody>
      </p:sp>
      <p:sp>
        <p:nvSpPr>
          <p:cNvPr id="9" name="Rectangle 8"/>
          <p:cNvSpPr/>
          <p:nvPr/>
        </p:nvSpPr>
        <p:spPr>
          <a:xfrm>
            <a:off x="1621113" y="4314610"/>
            <a:ext cx="3778599" cy="737318"/>
          </a:xfrm>
          <a:prstGeom prst="rect">
            <a:avLst/>
          </a:prstGeom>
        </p:spPr>
        <p:txBody>
          <a:bodyPr wrap="none">
            <a:spAutoFit/>
          </a:bodyPr>
          <a:lstStyle/>
          <a:p>
            <a:pPr marL="514350" lvl="0" indent="-514350" defTabSz="914400">
              <a:lnSpc>
                <a:spcPct val="150000"/>
              </a:lnSpc>
              <a:spcBef>
                <a:spcPts val="1000"/>
              </a:spcBef>
              <a:buFont typeface="+mj-lt"/>
              <a:buAutoNum type="arabicPeriod" startAt="9"/>
            </a:pPr>
            <a:r>
              <a:rPr lang="fr-FR" sz="3200" dirty="0">
                <a:solidFill>
                  <a:prstClr val="white"/>
                </a:solidFill>
                <a:ea typeface="Adobe Gothic Std B" panose="020B0800000000000000" pitchFamily="34" charset="-128"/>
              </a:rPr>
              <a:t>Prénom et nom</a:t>
            </a:r>
          </a:p>
        </p:txBody>
      </p:sp>
    </p:spTree>
    <p:extLst>
      <p:ext uri="{BB962C8B-B14F-4D97-AF65-F5344CB8AC3E}">
        <p14:creationId xmlns:p14="http://schemas.microsoft.com/office/powerpoint/2010/main" xmlns="" val="229140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6"/>
          <p:cNvSpPr>
            <a:spLocks noGrp="1" noChangeArrowheads="1"/>
          </p:cNvSpPr>
          <p:nvPr>
            <p:ph type="title"/>
          </p:nvPr>
        </p:nvSpPr>
        <p:spPr>
          <a:xfrm>
            <a:off x="503338" y="2245655"/>
            <a:ext cx="10112276" cy="3215578"/>
          </a:xfrm>
        </p:spPr>
        <p:txBody>
          <a:bodyPr>
            <a:noAutofit/>
          </a:bodyPr>
          <a:lstStyle/>
          <a:p>
            <a:pPr algn="ctr">
              <a:lnSpc>
                <a:spcPct val="150000"/>
              </a:lnSpc>
            </a:pPr>
            <a:r>
              <a:rPr lang="fr-BE" sz="2800" dirty="0">
                <a:latin typeface="Adobe Gothic Std B" panose="020B0800000000000000" pitchFamily="34" charset="-128"/>
                <a:ea typeface="Adobe Gothic Std B" panose="020B0800000000000000" pitchFamily="34" charset="-128"/>
              </a:rPr>
              <a:t/>
            </a:r>
            <a:br>
              <a:rPr lang="fr-BE" sz="2800" dirty="0">
                <a:latin typeface="Adobe Gothic Std B" panose="020B0800000000000000" pitchFamily="34" charset="-128"/>
                <a:ea typeface="Adobe Gothic Std B" panose="020B0800000000000000" pitchFamily="34" charset="-128"/>
              </a:rPr>
            </a:br>
            <a:r>
              <a:rPr lang="fr-BE" sz="2800" dirty="0">
                <a:latin typeface="Adobe Gothic Std B" panose="020B0800000000000000" pitchFamily="34" charset="-128"/>
                <a:ea typeface="Adobe Gothic Std B" panose="020B0800000000000000" pitchFamily="34" charset="-128"/>
              </a:rPr>
              <a:t>La lettre doit être </a:t>
            </a:r>
            <a:r>
              <a:rPr lang="fr-BE" sz="2800" b="1" i="1" u="sng" dirty="0">
                <a:solidFill>
                  <a:srgbClr val="00B050"/>
                </a:solidFill>
                <a:latin typeface="Adobe Gothic Std B" panose="020B0800000000000000" pitchFamily="34" charset="-128"/>
                <a:ea typeface="Adobe Gothic Std B" panose="020B0800000000000000" pitchFamily="34" charset="-128"/>
              </a:rPr>
              <a:t>personnalisée</a:t>
            </a:r>
            <a:r>
              <a:rPr lang="fr-BE" sz="2800" dirty="0">
                <a:latin typeface="Adobe Gothic Std B" panose="020B0800000000000000" pitchFamily="34" charset="-128"/>
                <a:ea typeface="Adobe Gothic Std B" panose="020B0800000000000000" pitchFamily="34" charset="-128"/>
              </a:rPr>
              <a:t>, reprendre </a:t>
            </a:r>
            <a:r>
              <a:rPr lang="fr-BE" sz="2800" b="1" i="1" dirty="0">
                <a:solidFill>
                  <a:srgbClr val="FFC000"/>
                </a:solidFill>
                <a:latin typeface="Adobe Gothic Std B" panose="020B0800000000000000" pitchFamily="34" charset="-128"/>
                <a:ea typeface="Adobe Gothic Std B" panose="020B0800000000000000" pitchFamily="34" charset="-128"/>
              </a:rPr>
              <a:t>la </a:t>
            </a:r>
            <a:r>
              <a:rPr lang="fr-BE" sz="2800" b="1" i="1" dirty="0">
                <a:solidFill>
                  <a:srgbClr val="C00000"/>
                </a:solidFill>
                <a:latin typeface="Adobe Gothic Std B" panose="020B0800000000000000" pitchFamily="34" charset="-128"/>
                <a:ea typeface="Adobe Gothic Std B" panose="020B0800000000000000" pitchFamily="34" charset="-128"/>
              </a:rPr>
              <a:t>motivation</a:t>
            </a:r>
            <a:r>
              <a:rPr lang="fr-BE" sz="2800" dirty="0">
                <a:solidFill>
                  <a:srgbClr val="C00000"/>
                </a:solidFill>
                <a:latin typeface="Adobe Gothic Std B" panose="020B0800000000000000" pitchFamily="34" charset="-128"/>
                <a:ea typeface="Adobe Gothic Std B" panose="020B0800000000000000" pitchFamily="34" charset="-128"/>
              </a:rPr>
              <a:t> </a:t>
            </a:r>
            <a:r>
              <a:rPr lang="fr-BE" sz="2800" dirty="0">
                <a:latin typeface="Adobe Gothic Std B" panose="020B0800000000000000" pitchFamily="34" charset="-128"/>
                <a:ea typeface="Adobe Gothic Std B" panose="020B0800000000000000" pitchFamily="34" charset="-128"/>
              </a:rPr>
              <a:t>pour la fonction visée, éveiller la </a:t>
            </a:r>
            <a:r>
              <a:rPr lang="fr-BE" sz="2800" b="1" i="1" dirty="0">
                <a:solidFill>
                  <a:srgbClr val="FF0000"/>
                </a:solidFill>
                <a:latin typeface="Adobe Gothic Std B" panose="020B0800000000000000" pitchFamily="34" charset="-128"/>
                <a:ea typeface="Adobe Gothic Std B" panose="020B0800000000000000" pitchFamily="34" charset="-128"/>
              </a:rPr>
              <a:t>curiosité</a:t>
            </a:r>
            <a:r>
              <a:rPr lang="fr-BE" sz="2800" dirty="0">
                <a:latin typeface="Adobe Gothic Std B" panose="020B0800000000000000" pitchFamily="34" charset="-128"/>
                <a:ea typeface="Adobe Gothic Std B" panose="020B0800000000000000" pitchFamily="34" charset="-128"/>
              </a:rPr>
              <a:t>, permettre de se</a:t>
            </a:r>
            <a:r>
              <a:rPr lang="fr-BE" sz="2800" b="1" i="1" dirty="0">
                <a:latin typeface="Adobe Gothic Std B" panose="020B0800000000000000" pitchFamily="34" charset="-128"/>
                <a:ea typeface="Adobe Gothic Std B" panose="020B0800000000000000" pitchFamily="34" charset="-128"/>
              </a:rPr>
              <a:t> </a:t>
            </a:r>
            <a:r>
              <a:rPr lang="fr-BE" sz="2800" b="1" i="1" dirty="0">
                <a:solidFill>
                  <a:srgbClr val="00B0F0"/>
                </a:solidFill>
                <a:latin typeface="Adobe Gothic Std B" panose="020B0800000000000000" pitchFamily="34" charset="-128"/>
                <a:ea typeface="Adobe Gothic Std B" panose="020B0800000000000000" pitchFamily="34" charset="-128"/>
              </a:rPr>
              <a:t>démarquer</a:t>
            </a:r>
            <a:r>
              <a:rPr lang="fr-BE" sz="2800" dirty="0">
                <a:solidFill>
                  <a:srgbClr val="00B0F0"/>
                </a:solidFill>
                <a:latin typeface="Adobe Gothic Std B" panose="020B0800000000000000" pitchFamily="34" charset="-128"/>
                <a:ea typeface="Adobe Gothic Std B" panose="020B0800000000000000" pitchFamily="34" charset="-128"/>
              </a:rPr>
              <a:t> </a:t>
            </a:r>
            <a:r>
              <a:rPr lang="fr-BE" sz="2800" dirty="0">
                <a:latin typeface="Adobe Gothic Std B" panose="020B0800000000000000" pitchFamily="34" charset="-128"/>
                <a:ea typeface="Adobe Gothic Std B" panose="020B0800000000000000" pitchFamily="34" charset="-128"/>
              </a:rPr>
              <a:t>des </a:t>
            </a:r>
            <a:r>
              <a:rPr lang="fr-BE" sz="2800" dirty="0" smtClean="0">
                <a:latin typeface="Adobe Gothic Std B" panose="020B0800000000000000" pitchFamily="34" charset="-128"/>
                <a:ea typeface="Adobe Gothic Std B" panose="020B0800000000000000" pitchFamily="34" charset="-128"/>
              </a:rPr>
              <a:t>autres candidats</a:t>
            </a:r>
            <a:br>
              <a:rPr lang="fr-BE" sz="2800" dirty="0" smtClean="0">
                <a:latin typeface="Adobe Gothic Std B" panose="020B0800000000000000" pitchFamily="34" charset="-128"/>
                <a:ea typeface="Adobe Gothic Std B" panose="020B0800000000000000" pitchFamily="34" charset="-128"/>
              </a:rPr>
            </a:br>
            <a:endParaRPr lang="fr-FR" sz="2800" dirty="0">
              <a:latin typeface="Adobe Gothic Std B" panose="020B0800000000000000" pitchFamily="34" charset="-128"/>
              <a:ea typeface="Adobe Gothic Std B" panose="020B0800000000000000" pitchFamily="34" charset="-128"/>
            </a:endParaRPr>
          </a:p>
        </p:txBody>
      </p:sp>
      <p:sp>
        <p:nvSpPr>
          <p:cNvPr id="2" name="ZoneTexte 1"/>
          <p:cNvSpPr txBox="1"/>
          <p:nvPr/>
        </p:nvSpPr>
        <p:spPr>
          <a:xfrm>
            <a:off x="987586" y="1228611"/>
            <a:ext cx="10352107" cy="584775"/>
          </a:xfrm>
          <a:prstGeom prst="rect">
            <a:avLst/>
          </a:prstGeom>
          <a:noFill/>
        </p:spPr>
        <p:txBody>
          <a:bodyPr wrap="square" rtlCol="0">
            <a:spAutoFit/>
          </a:bodyPr>
          <a:lstStyle/>
          <a:p>
            <a:pPr algn="ctr"/>
            <a:r>
              <a:rPr lang="fr-FR" sz="3200" b="1" dirty="0" smtClean="0">
                <a:solidFill>
                  <a:srgbClr val="00B0F0"/>
                </a:solidFill>
                <a:ea typeface="Adobe Gothic Std B" panose="020B0800000000000000" pitchFamily="34" charset="-128"/>
              </a:rPr>
              <a:t>SECRETS  D’UNE LETTRE DE MOTIVATION REUSSIE</a:t>
            </a:r>
            <a:endParaRPr lang="fr-FR" sz="3200" b="1" dirty="0">
              <a:solidFill>
                <a:srgbClr val="00B0F0"/>
              </a:solidFill>
              <a:ea typeface="Adobe Gothic Std B" panose="020B0800000000000000" pitchFamily="34" charset="-128"/>
            </a:endParaRPr>
          </a:p>
        </p:txBody>
      </p:sp>
    </p:spTree>
    <p:extLst>
      <p:ext uri="{BB962C8B-B14F-4D97-AF65-F5344CB8AC3E}">
        <p14:creationId xmlns:p14="http://schemas.microsoft.com/office/powerpoint/2010/main" xmlns="" val="61167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9094"/>
                                        </p:tgtEl>
                                        <p:attrNameLst>
                                          <p:attrName>style.visibility</p:attrName>
                                        </p:attrNameLst>
                                      </p:cBhvr>
                                      <p:to>
                                        <p:strVal val="visible"/>
                                      </p:to>
                                    </p:set>
                                    <p:animEffect transition="in" filter="fade">
                                      <p:cBhvr>
                                        <p:cTn id="11" dur="5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2047274" y="2710666"/>
            <a:ext cx="8556409" cy="2771528"/>
          </a:xfrm>
          <a:prstGeom prst="rect">
            <a:avLst/>
          </a:prstGeom>
          <a:noFill/>
          <a:ln w="9525">
            <a:noFill/>
            <a:miter lim="800000"/>
            <a:headEnd/>
            <a:tailEnd/>
          </a:ln>
          <a:effectLst/>
        </p:spPr>
        <p:txBody>
          <a:bodyPr wrap="square">
            <a:spAutoFit/>
          </a:bodyPr>
          <a:lstStyle/>
          <a:p>
            <a:pPr algn="ctr" eaLnBrk="1" hangingPunct="1">
              <a:spcBef>
                <a:spcPct val="50000"/>
              </a:spcBef>
            </a:pPr>
            <a:r>
              <a:rPr lang="fr-BE" sz="8705" b="1" dirty="0" smtClean="0">
                <a:solidFill>
                  <a:srgbClr val="00B0F0"/>
                </a:solidFill>
                <a:latin typeface="Arial" pitchFamily="34" charset="0"/>
                <a:cs typeface="Arial" pitchFamily="34" charset="0"/>
              </a:rPr>
              <a:t>Merci de votre attention</a:t>
            </a:r>
            <a:endParaRPr lang="fr-BE" sz="8705" b="1" dirty="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xmlns="" val="40071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1988"/>
                                        </p:tgtEl>
                                        <p:attrNameLst>
                                          <p:attrName>style.visibility</p:attrName>
                                        </p:attrNameLst>
                                      </p:cBhvr>
                                      <p:to>
                                        <p:strVal val="visible"/>
                                      </p:to>
                                    </p:set>
                                    <p:animEffect transition="in" filter="fade">
                                      <p:cBhvr>
                                        <p:cTn id="7" dur="2000"/>
                                        <p:tgtEl>
                                          <p:spTgt spid="41988"/>
                                        </p:tgtEl>
                                      </p:cBhvr>
                                    </p:animEffect>
                                    <p:anim calcmode="lin" valueType="num">
                                      <p:cBhvr>
                                        <p:cTn id="8" dur="2000" fill="hold"/>
                                        <p:tgtEl>
                                          <p:spTgt spid="41988"/>
                                        </p:tgtEl>
                                        <p:attrNameLst>
                                          <p:attrName>ppt_w</p:attrName>
                                        </p:attrNameLst>
                                      </p:cBhvr>
                                      <p:tavLst>
                                        <p:tav tm="0" fmla="#ppt_w*sin(2.5*pi*$)">
                                          <p:val>
                                            <p:fltVal val="0"/>
                                          </p:val>
                                        </p:tav>
                                        <p:tav tm="100000">
                                          <p:val>
                                            <p:fltVal val="1"/>
                                          </p:val>
                                        </p:tav>
                                      </p:tavLst>
                                    </p:anim>
                                    <p:anim calcmode="lin" valueType="num">
                                      <p:cBhvr>
                                        <p:cTn id="9" dur="2000" fill="hold"/>
                                        <p:tgtEl>
                                          <p:spTgt spid="419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70808" y="224681"/>
            <a:ext cx="8610600" cy="1293028"/>
          </a:xfrm>
        </p:spPr>
        <p:txBody>
          <a:bodyPr>
            <a:normAutofit/>
          </a:bodyPr>
          <a:lstStyle/>
          <a:p>
            <a:pPr algn="l"/>
            <a:r>
              <a:rPr lang="fr-FR" sz="4800" b="1" dirty="0" smtClean="0">
                <a:solidFill>
                  <a:srgbClr val="FFC000"/>
                </a:solidFill>
                <a:latin typeface="Adobe Gothic Std B" panose="020B0800000000000000" pitchFamily="34" charset="-128"/>
                <a:ea typeface="Adobe Gothic Std B" panose="020B0800000000000000" pitchFamily="34" charset="-128"/>
              </a:rPr>
              <a:t>Objectifs </a:t>
            </a:r>
            <a:r>
              <a:rPr lang="fr-FR" sz="4800" b="1" dirty="0" smtClean="0">
                <a:solidFill>
                  <a:srgbClr val="FFC000"/>
                </a:solidFill>
                <a:latin typeface="Adobe Gothic Std B" panose="020B0800000000000000" pitchFamily="34" charset="-128"/>
                <a:ea typeface="Adobe Gothic Std B" panose="020B0800000000000000" pitchFamily="34" charset="-128"/>
              </a:rPr>
              <a:t>DU COURS</a:t>
            </a:r>
            <a:endParaRPr lang="fr-FR" sz="4800" b="1" dirty="0">
              <a:solidFill>
                <a:srgbClr val="FFC000"/>
              </a:solidFill>
              <a:latin typeface="Adobe Gothic Std B" panose="020B0800000000000000" pitchFamily="34" charset="-128"/>
              <a:ea typeface="Adobe Gothic Std B" panose="020B0800000000000000" pitchFamily="34" charset="-128"/>
            </a:endParaRPr>
          </a:p>
        </p:txBody>
      </p:sp>
      <p:sp>
        <p:nvSpPr>
          <p:cNvPr id="4" name="Text Box 5"/>
          <p:cNvSpPr txBox="1">
            <a:spLocks noGrp="1" noChangeArrowheads="1"/>
          </p:cNvSpPr>
          <p:nvPr>
            <p:ph idx="1"/>
          </p:nvPr>
        </p:nvSpPr>
        <p:spPr bwMode="auto">
          <a:xfrm>
            <a:off x="764449" y="1716073"/>
            <a:ext cx="9974510" cy="1328056"/>
          </a:xfrm>
          <a:prstGeom prst="rect">
            <a:avLst/>
          </a:prstGeom>
          <a:solidFill>
            <a:srgbClr val="FF0000"/>
          </a:solidFill>
          <a:ln w="9525">
            <a:noFill/>
            <a:miter lim="800000"/>
            <a:headEnd/>
            <a:tailEnd/>
          </a:ln>
        </p:spPr>
        <p:txBody>
          <a:bodyPr wrap="square">
            <a:spAutoFit/>
          </a:bodyPr>
          <a:lstStyle/>
          <a:p>
            <a:pPr algn="ctr">
              <a:buNone/>
            </a:pPr>
            <a:r>
              <a:rPr lang="fr-FR" sz="4400" i="1" dirty="0" smtClean="0"/>
              <a:t>Se préparer à l’insertion professionnelle en fin d’études.</a:t>
            </a:r>
            <a:endParaRPr lang="fr-FR" sz="4400" cap="all" dirty="0">
              <a:solidFill>
                <a:srgbClr val="FFFF00"/>
              </a:solidFill>
              <a:latin typeface="Adobe Gothic Std B" panose="020B0800000000000000" pitchFamily="34" charset="-128"/>
              <a:ea typeface="Adobe Gothic Std B" panose="020B0800000000000000" pitchFamily="34" charset="-128"/>
            </a:endParaRPr>
          </a:p>
        </p:txBody>
      </p:sp>
      <p:sp>
        <p:nvSpPr>
          <p:cNvPr id="5" name="Text Box 5"/>
          <p:cNvSpPr txBox="1">
            <a:spLocks noChangeArrowheads="1"/>
          </p:cNvSpPr>
          <p:nvPr/>
        </p:nvSpPr>
        <p:spPr bwMode="auto">
          <a:xfrm>
            <a:off x="571500" y="3630598"/>
            <a:ext cx="10629900" cy="1311128"/>
          </a:xfrm>
          <a:prstGeom prst="rect">
            <a:avLst/>
          </a:prstGeom>
          <a:solidFill>
            <a:srgbClr val="FF0000"/>
          </a:solidFill>
          <a:ln w="9525">
            <a:noFill/>
            <a:miter lim="800000"/>
            <a:headEnd/>
            <a:tailEnd/>
          </a:ln>
        </p:spPr>
        <p:txBody>
          <a:bodyPr vert="horz" wrap="square" lIns="91440" tIns="45720" rIns="91440" bIns="45720" rtlCol="0">
            <a:spAutoFit/>
          </a:bodyPr>
          <a:lstStyle/>
          <a:p>
            <a:pPr marL="228600" lvl="0" indent="-228600" algn="ctr" defTabSz="914400">
              <a:lnSpc>
                <a:spcPct val="90000"/>
              </a:lnSpc>
              <a:spcBef>
                <a:spcPts val="1000"/>
              </a:spcBef>
            </a:pPr>
            <a:r>
              <a:rPr lang="fr-FR" sz="4400" i="1" dirty="0" smtClean="0"/>
              <a:t>Développer les compétences entrepreneuriales chez les étudiants ;</a:t>
            </a:r>
            <a:endParaRPr kumimoji="0" lang="fr-FR" sz="4400" b="0" i="0" u="none" strike="noStrike" kern="1200" cap="all" spc="0" normalizeH="0" baseline="0" noProof="0" dirty="0">
              <a:ln>
                <a:noFill/>
              </a:ln>
              <a:solidFill>
                <a:srgbClr val="FFFF00"/>
              </a:solidFill>
              <a:effectLst/>
              <a:uLnTx/>
              <a:uFillTx/>
              <a:latin typeface="Adobe Gothic Std B" panose="020B0800000000000000" pitchFamily="34" charset="-128"/>
              <a:ea typeface="Adobe Gothic Std B" panose="020B0800000000000000" pitchFamily="34" charset="-128"/>
              <a:cs typeface="+mn-cs"/>
            </a:endParaRPr>
          </a:p>
        </p:txBody>
      </p:sp>
    </p:spTree>
    <p:extLst>
      <p:ext uri="{BB962C8B-B14F-4D97-AF65-F5344CB8AC3E}">
        <p14:creationId xmlns:p14="http://schemas.microsoft.com/office/powerpoint/2010/main" xmlns="" val="182523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fade">
                                      <p:cBhvr>
                                        <p:cTn id="11" dur="500"/>
                                        <p:tgtEl>
                                          <p:spTgt spid="4">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fade">
                                      <p:cBhvr>
                                        <p:cTn id="16" dur="500"/>
                                        <p:tgtEl>
                                          <p:spTgt spid="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Grp="1" noChangeArrowheads="1"/>
          </p:cNvSpPr>
          <p:nvPr>
            <p:ph type="title"/>
          </p:nvPr>
        </p:nvSpPr>
        <p:spPr bwMode="auto">
          <a:xfrm>
            <a:off x="271463" y="492911"/>
            <a:ext cx="11472861" cy="2323713"/>
          </a:xfrm>
          <a:prstGeom prst="rect">
            <a:avLst/>
          </a:prstGeom>
          <a:solidFill>
            <a:srgbClr val="FF0000"/>
          </a:solidFill>
          <a:ln w="9525">
            <a:noFill/>
            <a:miter lim="800000"/>
            <a:headEnd/>
            <a:tailEnd/>
          </a:ln>
        </p:spPr>
        <p:txBody>
          <a:bodyPr wrap="square">
            <a:spAutoFit/>
          </a:bodyPr>
          <a:lstStyle/>
          <a:p>
            <a:pPr algn="ctr"/>
            <a:r>
              <a:rPr lang="fr-FR" i="1" cap="none" dirty="0" smtClean="0"/>
              <a:t>Sensibiliser les étudiants et les familiariser avec les possibilités, les défis, les procédures, les caractéristiques, les attitudes et les compétences que requiert l’entrepreneuriat ;</a:t>
            </a:r>
            <a:endParaRPr lang="fr-FR" cap="none" dirty="0">
              <a:solidFill>
                <a:srgbClr val="FFFF00"/>
              </a:solidFill>
              <a:latin typeface="Adobe Gothic Std B" panose="020B0800000000000000" pitchFamily="34" charset="-128"/>
              <a:ea typeface="Adobe Gothic Std B" panose="020B0800000000000000" pitchFamily="34" charset="-128"/>
            </a:endParaRPr>
          </a:p>
        </p:txBody>
      </p:sp>
      <p:sp>
        <p:nvSpPr>
          <p:cNvPr id="5" name="Text Box 5"/>
          <p:cNvSpPr txBox="1">
            <a:spLocks noChangeArrowheads="1"/>
          </p:cNvSpPr>
          <p:nvPr/>
        </p:nvSpPr>
        <p:spPr bwMode="auto">
          <a:xfrm>
            <a:off x="385763" y="3293261"/>
            <a:ext cx="11472861" cy="2323713"/>
          </a:xfrm>
          <a:prstGeom prst="rect">
            <a:avLst/>
          </a:prstGeom>
          <a:solidFill>
            <a:srgbClr val="FF0000"/>
          </a:solidFill>
          <a:ln w="9525">
            <a:noFill/>
            <a:miter lim="800000"/>
            <a:headEnd/>
            <a:tailEnd/>
          </a:ln>
        </p:spPr>
        <p:txBody>
          <a:bodyPr vert="horz" wrap="square" lIns="91440" tIns="45720" rIns="91440" bIns="45720" rtlCol="0" anchor="ctr">
            <a:spAutoFit/>
          </a:bodyPr>
          <a:lstStyle/>
          <a:p>
            <a:pPr lvl="0" algn="ctr" defTabSz="914400">
              <a:lnSpc>
                <a:spcPct val="90000"/>
              </a:lnSpc>
              <a:spcBef>
                <a:spcPct val="0"/>
              </a:spcBef>
            </a:pPr>
            <a:r>
              <a:rPr lang="fr-FR" sz="4000" dirty="0" smtClean="0"/>
              <a:t> </a:t>
            </a:r>
            <a:r>
              <a:rPr lang="fr-FR" sz="4000" i="1" dirty="0" smtClean="0"/>
              <a:t>Préparer les étudiants pour qu’ils puissent, un jour ou l’autre, créer leur propre entreprise ou, du moins, mieux comprendre leur travail dans une PME.</a:t>
            </a:r>
            <a:endParaRPr kumimoji="0" lang="fr-FR" sz="4000" b="0" i="0" u="none" strike="noStrike" kern="1200" cap="none" spc="0" normalizeH="0" baseline="0" noProof="0" dirty="0">
              <a:ln>
                <a:noFill/>
              </a:ln>
              <a:solidFill>
                <a:srgbClr val="FFFF00"/>
              </a:solidFill>
              <a:effectLst/>
              <a:uLnTx/>
              <a:uFillTx/>
              <a:latin typeface="Adobe Gothic Std B" panose="020B0800000000000000" pitchFamily="34" charset="-128"/>
              <a:ea typeface="Adobe Gothic Std B" panose="020B0800000000000000" pitchFamily="34"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28638" y="713361"/>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14339" name="Rectangle 3"/>
          <p:cNvSpPr>
            <a:spLocks noGrp="1" noChangeArrowheads="1"/>
          </p:cNvSpPr>
          <p:nvPr>
            <p:ph idx="1"/>
          </p:nvPr>
        </p:nvSpPr>
        <p:spPr>
          <a:xfrm>
            <a:off x="857250" y="2164280"/>
            <a:ext cx="8558213" cy="655793"/>
          </a:xfrm>
        </p:spPr>
        <p:txBody>
          <a:bodyPr>
            <a:normAutofit fontScale="77500" lnSpcReduction="20000"/>
          </a:bodyPr>
          <a:lstStyle/>
          <a:p>
            <a:pPr>
              <a:buNone/>
            </a:pPr>
            <a:r>
              <a:rPr lang="fr-BE" sz="3083" dirty="0" smtClean="0">
                <a:solidFill>
                  <a:srgbClr val="00B050"/>
                </a:solidFill>
                <a:latin typeface="Verdana" pitchFamily="34" charset="0"/>
              </a:rPr>
              <a:t>I     </a:t>
            </a:r>
            <a:r>
              <a:rPr lang="fr-FR" sz="3800" dirty="0" smtClean="0"/>
              <a:t>Préparation opérationnelle à l’emploi </a:t>
            </a:r>
            <a:r>
              <a:rPr lang="fr-BE" sz="3800" dirty="0" smtClean="0">
                <a:solidFill>
                  <a:srgbClr val="00B050"/>
                </a:solidFill>
                <a:latin typeface="Verdana" pitchFamily="34" charset="0"/>
              </a:rPr>
              <a:t>,</a:t>
            </a:r>
            <a:r>
              <a:rPr lang="fr-BE" sz="3083" dirty="0">
                <a:solidFill>
                  <a:srgbClr val="00B050"/>
                </a:solidFill>
                <a:latin typeface="Verdana" pitchFamily="34" charset="0"/>
              </a:rPr>
              <a:t>	</a:t>
            </a:r>
            <a:endParaRPr lang="fr-BE" sz="3083" dirty="0" smtClean="0">
              <a:solidFill>
                <a:srgbClr val="00B050"/>
              </a:solidFill>
              <a:latin typeface="Verdana" pitchFamily="34" charset="0"/>
            </a:endParaRPr>
          </a:p>
        </p:txBody>
      </p:sp>
      <p:sp>
        <p:nvSpPr>
          <p:cNvPr id="14343" name="AutoShape 7" descr="9k="/>
          <p:cNvSpPr>
            <a:spLocks noChangeAspect="1" noChangeArrowheads="1"/>
          </p:cNvSpPr>
          <p:nvPr/>
        </p:nvSpPr>
        <p:spPr bwMode="auto">
          <a:xfrm>
            <a:off x="1326063" y="1"/>
            <a:ext cx="1217856" cy="1217856"/>
          </a:xfrm>
          <a:prstGeom prst="rect">
            <a:avLst/>
          </a:prstGeom>
          <a:noFill/>
        </p:spPr>
        <p:txBody>
          <a:bodyPr/>
          <a:lstStyle/>
          <a:p>
            <a:endParaRPr lang="fr-FR" sz="1632"/>
          </a:p>
        </p:txBody>
      </p:sp>
      <p:sp>
        <p:nvSpPr>
          <p:cNvPr id="14345"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3" name="Rectangle 2"/>
          <p:cNvSpPr/>
          <p:nvPr/>
        </p:nvSpPr>
        <p:spPr>
          <a:xfrm>
            <a:off x="1326063" y="4702990"/>
            <a:ext cx="6327373" cy="424732"/>
          </a:xfrm>
          <a:prstGeom prst="rect">
            <a:avLst/>
          </a:prstGeom>
        </p:spPr>
        <p:txBody>
          <a:bodyPr wrap="none">
            <a:spAutoFit/>
          </a:bodyPr>
          <a:lstStyle/>
          <a:p>
            <a:pPr marL="228600" lvl="0" indent="-228600" defTabSz="914400">
              <a:lnSpc>
                <a:spcPct val="90000"/>
              </a:lnSpc>
              <a:spcBef>
                <a:spcPts val="1000"/>
              </a:spcBef>
            </a:pPr>
            <a:r>
              <a:rPr lang="fr-BE" sz="2400" dirty="0" smtClean="0">
                <a:solidFill>
                  <a:srgbClr val="DADADA"/>
                </a:solidFill>
              </a:rPr>
              <a:t>  </a:t>
            </a:r>
            <a:r>
              <a:rPr lang="fr-BE" sz="2400" dirty="0" smtClean="0">
                <a:solidFill>
                  <a:srgbClr val="FF0000"/>
                </a:solidFill>
              </a:rPr>
              <a:t>*</a:t>
            </a:r>
            <a:r>
              <a:rPr lang="fr-BE" sz="2400" dirty="0" smtClean="0">
                <a:solidFill>
                  <a:srgbClr val="DADADA"/>
                </a:solidFill>
              </a:rPr>
              <a:t>  </a:t>
            </a:r>
            <a:r>
              <a:rPr lang="fr-FR" sz="2400" dirty="0" smtClean="0"/>
              <a:t>Simulation d’entretiens d’embauches.</a:t>
            </a:r>
            <a:endParaRPr lang="fr-FR" sz="2883" dirty="0">
              <a:solidFill>
                <a:srgbClr val="DADADA"/>
              </a:solidFill>
              <a:latin typeface="Verdana" pitchFamily="34" charset="0"/>
            </a:endParaRPr>
          </a:p>
        </p:txBody>
      </p:sp>
      <p:sp>
        <p:nvSpPr>
          <p:cNvPr id="5" name="Rectangle 4"/>
          <p:cNvSpPr/>
          <p:nvPr/>
        </p:nvSpPr>
        <p:spPr>
          <a:xfrm>
            <a:off x="1367187" y="4007820"/>
            <a:ext cx="8845691" cy="566758"/>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BE" sz="2400" dirty="0" smtClean="0">
                <a:solidFill>
                  <a:srgbClr val="DADADA"/>
                </a:solidFill>
              </a:rPr>
              <a:t> </a:t>
            </a:r>
            <a:r>
              <a:rPr lang="fr-FR" sz="2400" dirty="0" smtClean="0"/>
              <a:t>Conduite d’interview avec les professionnels du métier </a:t>
            </a:r>
            <a:endParaRPr lang="fr-FR" sz="2400" dirty="0"/>
          </a:p>
        </p:txBody>
      </p:sp>
      <p:sp>
        <p:nvSpPr>
          <p:cNvPr id="6" name="Rectangle 5"/>
          <p:cNvSpPr/>
          <p:nvPr/>
        </p:nvSpPr>
        <p:spPr>
          <a:xfrm>
            <a:off x="1367187" y="3415635"/>
            <a:ext cx="8440131" cy="424732"/>
          </a:xfrm>
          <a:prstGeom prst="rect">
            <a:avLst/>
          </a:prstGeom>
        </p:spPr>
        <p:txBody>
          <a:bodyPr wrap="none">
            <a:spAutoFit/>
          </a:bodyPr>
          <a:lstStyle/>
          <a:p>
            <a:pPr marL="228600" lvl="0" indent="-228600" defTabSz="914400">
              <a:lnSpc>
                <a:spcPct val="90000"/>
              </a:lnSpc>
              <a:spcBef>
                <a:spcPts val="1000"/>
              </a:spcBef>
            </a:pPr>
            <a:r>
              <a:rPr lang="fr-FR" sz="2400" dirty="0" smtClean="0"/>
              <a:t> </a:t>
            </a:r>
            <a:r>
              <a:rPr lang="fr-FR" sz="2400" dirty="0" smtClean="0">
                <a:solidFill>
                  <a:srgbClr val="FF0000"/>
                </a:solidFill>
              </a:rPr>
              <a:t>*  </a:t>
            </a:r>
            <a:r>
              <a:rPr lang="fr-FR" sz="2400" dirty="0" smtClean="0"/>
              <a:t>Recherche </a:t>
            </a:r>
            <a:r>
              <a:rPr lang="fr-FR" sz="2400" dirty="0" smtClean="0"/>
              <a:t>documentaire sur les métiers de la filière,</a:t>
            </a:r>
            <a:endParaRPr lang="fr-BE" sz="2400" dirty="0">
              <a:solidFill>
                <a:srgbClr val="92D050"/>
              </a:solidFill>
              <a:latin typeface="Verdana" pitchFamily="34" charset="0"/>
            </a:endParaRPr>
          </a:p>
        </p:txBody>
      </p:sp>
      <p:sp>
        <p:nvSpPr>
          <p:cNvPr id="7" name="Rectangle 6"/>
          <p:cNvSpPr/>
          <p:nvPr/>
        </p:nvSpPr>
        <p:spPr>
          <a:xfrm>
            <a:off x="1367187" y="2799726"/>
            <a:ext cx="9284914"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Rédaction de la lettre de motivation et élaboration du CV</a:t>
            </a:r>
            <a:endParaRPr lang="fr-FR" sz="2400" dirty="0">
              <a:solidFill>
                <a:srgbClr val="FF0000"/>
              </a:solidFill>
            </a:endParaRPr>
          </a:p>
        </p:txBody>
      </p:sp>
    </p:spTree>
    <p:extLst>
      <p:ext uri="{BB962C8B-B14F-4D97-AF65-F5344CB8AC3E}">
        <p14:creationId xmlns:p14="http://schemas.microsoft.com/office/powerpoint/2010/main" xmlns="" val="33081309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 calcmode="lin" valueType="num">
                                      <p:cBhvr additive="base">
                                        <p:cTn id="12"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P spid="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14351" y="670499"/>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5" name="Rectangle 3"/>
          <p:cNvSpPr>
            <a:spLocks noGrp="1" noChangeArrowheads="1"/>
          </p:cNvSpPr>
          <p:nvPr>
            <p:ph idx="1"/>
          </p:nvPr>
        </p:nvSpPr>
        <p:spPr>
          <a:xfrm>
            <a:off x="857250" y="2164280"/>
            <a:ext cx="8558213" cy="655793"/>
          </a:xfrm>
        </p:spPr>
        <p:txBody>
          <a:bodyPr>
            <a:normAutofit fontScale="85000" lnSpcReduction="10000"/>
          </a:bodyPr>
          <a:lstStyle/>
          <a:p>
            <a:pPr>
              <a:buNone/>
            </a:pPr>
            <a:r>
              <a:rPr lang="fr-BE" sz="3083" dirty="0" smtClean="0">
                <a:solidFill>
                  <a:srgbClr val="00B050"/>
                </a:solidFill>
                <a:latin typeface="Verdana" pitchFamily="34" charset="0"/>
              </a:rPr>
              <a:t>II     </a:t>
            </a:r>
            <a:r>
              <a:rPr lang="fr-BE" sz="3083" dirty="0" smtClean="0">
                <a:latin typeface="Verdana" pitchFamily="34" charset="0"/>
              </a:rPr>
              <a:t>E</a:t>
            </a:r>
            <a:r>
              <a:rPr lang="fr-FR" sz="3200" dirty="0" smtClean="0"/>
              <a:t>entreprendre </a:t>
            </a:r>
            <a:r>
              <a:rPr lang="fr-FR" sz="3200" dirty="0" smtClean="0"/>
              <a:t>et esprit entrepreneurial </a:t>
            </a:r>
            <a:r>
              <a:rPr lang="fr-BE" sz="3083" dirty="0">
                <a:solidFill>
                  <a:srgbClr val="00B050"/>
                </a:solidFill>
                <a:latin typeface="Verdana" pitchFamily="34" charset="0"/>
              </a:rPr>
              <a:t>	</a:t>
            </a:r>
            <a:endParaRPr lang="fr-BE" sz="3083" dirty="0" smtClean="0">
              <a:solidFill>
                <a:srgbClr val="00B050"/>
              </a:solidFill>
              <a:latin typeface="Verdana" pitchFamily="34" charset="0"/>
            </a:endParaRPr>
          </a:p>
        </p:txBody>
      </p:sp>
      <p:sp>
        <p:nvSpPr>
          <p:cNvPr id="6"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7" name="Rectangle 6"/>
          <p:cNvSpPr/>
          <p:nvPr/>
        </p:nvSpPr>
        <p:spPr>
          <a:xfrm>
            <a:off x="1326063" y="4702990"/>
            <a:ext cx="4605748" cy="424732"/>
          </a:xfrm>
          <a:prstGeom prst="rect">
            <a:avLst/>
          </a:prstGeom>
        </p:spPr>
        <p:txBody>
          <a:bodyPr wrap="none">
            <a:spAutoFit/>
          </a:bodyPr>
          <a:lstStyle/>
          <a:p>
            <a:pPr marL="228600" lvl="0" indent="-228600" defTabSz="914400">
              <a:lnSpc>
                <a:spcPct val="90000"/>
              </a:lnSpc>
              <a:spcBef>
                <a:spcPts val="1000"/>
              </a:spcBef>
            </a:pPr>
            <a:r>
              <a:rPr lang="fr-BE" sz="2400" dirty="0" smtClean="0">
                <a:solidFill>
                  <a:srgbClr val="DADADA"/>
                </a:solidFill>
              </a:rPr>
              <a:t>  </a:t>
            </a:r>
            <a:r>
              <a:rPr lang="fr-BE" sz="2400" dirty="0" smtClean="0">
                <a:solidFill>
                  <a:srgbClr val="FF0000"/>
                </a:solidFill>
              </a:rPr>
              <a:t>*</a:t>
            </a:r>
            <a:r>
              <a:rPr lang="fr-BE" sz="2400" dirty="0" smtClean="0">
                <a:solidFill>
                  <a:srgbClr val="DADADA"/>
                </a:solidFill>
              </a:rPr>
              <a:t>  </a:t>
            </a:r>
            <a:r>
              <a:rPr lang="fr-FR" sz="2400" dirty="0" smtClean="0"/>
              <a:t>Savoir prendre des risques</a:t>
            </a:r>
            <a:r>
              <a:rPr lang="fr-FR" sz="2400" dirty="0" smtClean="0"/>
              <a:t>.</a:t>
            </a:r>
            <a:endParaRPr lang="fr-FR" sz="2883" dirty="0">
              <a:solidFill>
                <a:srgbClr val="DADADA"/>
              </a:solidFill>
              <a:latin typeface="Verdana" pitchFamily="34" charset="0"/>
            </a:endParaRPr>
          </a:p>
        </p:txBody>
      </p:sp>
      <p:sp>
        <p:nvSpPr>
          <p:cNvPr id="8" name="Rectangle 7"/>
          <p:cNvSpPr/>
          <p:nvPr/>
        </p:nvSpPr>
        <p:spPr>
          <a:xfrm>
            <a:off x="1367187" y="4007820"/>
            <a:ext cx="4240263" cy="566758"/>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BE" sz="2400" dirty="0" smtClean="0">
                <a:solidFill>
                  <a:srgbClr val="DADADA"/>
                </a:solidFill>
              </a:rPr>
              <a:t> </a:t>
            </a:r>
            <a:r>
              <a:rPr lang="fr-FR" sz="2400" dirty="0" smtClean="0"/>
              <a:t>Savoir fixer des objectifs,</a:t>
            </a:r>
            <a:endParaRPr lang="fr-FR" sz="2400" dirty="0"/>
          </a:p>
        </p:txBody>
      </p:sp>
      <p:sp>
        <p:nvSpPr>
          <p:cNvPr id="9" name="Rectangle 8"/>
          <p:cNvSpPr/>
          <p:nvPr/>
        </p:nvSpPr>
        <p:spPr>
          <a:xfrm>
            <a:off x="1367187" y="3415635"/>
            <a:ext cx="5258171" cy="424732"/>
          </a:xfrm>
          <a:prstGeom prst="rect">
            <a:avLst/>
          </a:prstGeom>
        </p:spPr>
        <p:txBody>
          <a:bodyPr wrap="none">
            <a:spAutoFit/>
          </a:bodyPr>
          <a:lstStyle/>
          <a:p>
            <a:pPr marL="228600" lvl="0" indent="-228600" defTabSz="914400">
              <a:lnSpc>
                <a:spcPct val="90000"/>
              </a:lnSpc>
              <a:spcBef>
                <a:spcPts val="1000"/>
              </a:spcBef>
            </a:pPr>
            <a:r>
              <a:rPr lang="fr-FR" sz="2400" dirty="0" smtClean="0"/>
              <a:t> </a:t>
            </a:r>
            <a:r>
              <a:rPr lang="fr-FR" sz="2400" dirty="0" smtClean="0">
                <a:solidFill>
                  <a:srgbClr val="FF0000"/>
                </a:solidFill>
              </a:rPr>
              <a:t>*  </a:t>
            </a:r>
            <a:r>
              <a:rPr lang="fr-FR" sz="2400" dirty="0" smtClean="0"/>
              <a:t>La motivation entrepreneuriale,</a:t>
            </a:r>
            <a:endParaRPr lang="fr-BE" sz="2400" dirty="0">
              <a:solidFill>
                <a:srgbClr val="92D050"/>
              </a:solidFill>
              <a:latin typeface="Verdana" pitchFamily="34" charset="0"/>
            </a:endParaRPr>
          </a:p>
        </p:txBody>
      </p:sp>
      <p:sp>
        <p:nvSpPr>
          <p:cNvPr id="10" name="Rectangle 9"/>
          <p:cNvSpPr/>
          <p:nvPr/>
        </p:nvSpPr>
        <p:spPr>
          <a:xfrm>
            <a:off x="1367187" y="2799726"/>
            <a:ext cx="7119257"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Entreprendre, Les entreprises autour de vous</a:t>
            </a:r>
            <a:endParaRPr lang="fr-F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14351" y="670499"/>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14339" name="Rectangle 3"/>
          <p:cNvSpPr>
            <a:spLocks noGrp="1" noChangeArrowheads="1"/>
          </p:cNvSpPr>
          <p:nvPr>
            <p:ph idx="1"/>
          </p:nvPr>
        </p:nvSpPr>
        <p:spPr>
          <a:xfrm>
            <a:off x="857250" y="2164280"/>
            <a:ext cx="10444163" cy="655793"/>
          </a:xfrm>
        </p:spPr>
        <p:txBody>
          <a:bodyPr>
            <a:normAutofit fontScale="62500" lnSpcReduction="20000"/>
          </a:bodyPr>
          <a:lstStyle/>
          <a:p>
            <a:pPr>
              <a:buNone/>
            </a:pPr>
            <a:r>
              <a:rPr lang="fr-BE" sz="3083" dirty="0" smtClean="0">
                <a:solidFill>
                  <a:srgbClr val="00B050"/>
                </a:solidFill>
                <a:latin typeface="Verdana" pitchFamily="34" charset="0"/>
              </a:rPr>
              <a:t>III     </a:t>
            </a:r>
            <a:r>
              <a:rPr lang="fr-FR" sz="4500" dirty="0" smtClean="0"/>
              <a:t>Le profil d’un entrepreneur et le métier d’Entrepreneur</a:t>
            </a:r>
            <a:r>
              <a:rPr lang="fr-FR" sz="3200" dirty="0" smtClean="0"/>
              <a:t> </a:t>
            </a:r>
            <a:r>
              <a:rPr lang="fr-BE" sz="3083" dirty="0">
                <a:solidFill>
                  <a:srgbClr val="00B050"/>
                </a:solidFill>
                <a:latin typeface="Verdana" pitchFamily="34" charset="0"/>
              </a:rPr>
              <a:t>	</a:t>
            </a:r>
            <a:endParaRPr lang="fr-BE" sz="3083" dirty="0" smtClean="0">
              <a:solidFill>
                <a:srgbClr val="00B050"/>
              </a:solidFill>
              <a:latin typeface="Verdana" pitchFamily="34" charset="0"/>
            </a:endParaRPr>
          </a:p>
        </p:txBody>
      </p:sp>
      <p:sp>
        <p:nvSpPr>
          <p:cNvPr id="14343" name="AutoShape 7" descr="9k="/>
          <p:cNvSpPr>
            <a:spLocks noChangeAspect="1" noChangeArrowheads="1"/>
          </p:cNvSpPr>
          <p:nvPr/>
        </p:nvSpPr>
        <p:spPr bwMode="auto">
          <a:xfrm>
            <a:off x="1326063" y="1"/>
            <a:ext cx="1217856" cy="1217856"/>
          </a:xfrm>
          <a:prstGeom prst="rect">
            <a:avLst/>
          </a:prstGeom>
          <a:noFill/>
        </p:spPr>
        <p:txBody>
          <a:bodyPr/>
          <a:lstStyle/>
          <a:p>
            <a:endParaRPr lang="fr-FR" sz="1632"/>
          </a:p>
        </p:txBody>
      </p:sp>
      <p:sp>
        <p:nvSpPr>
          <p:cNvPr id="14345"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3" name="Rectangle 2"/>
          <p:cNvSpPr/>
          <p:nvPr/>
        </p:nvSpPr>
        <p:spPr>
          <a:xfrm>
            <a:off x="1326063" y="4702990"/>
            <a:ext cx="6732087" cy="885371"/>
          </a:xfrm>
          <a:prstGeom prst="rect">
            <a:avLst/>
          </a:prstGeom>
        </p:spPr>
        <p:txBody>
          <a:bodyPr wrap="square">
            <a:spAutoFit/>
          </a:bodyPr>
          <a:lstStyle/>
          <a:p>
            <a:pPr marL="228600" lvl="0" indent="-228600" defTabSz="914400">
              <a:lnSpc>
                <a:spcPct val="90000"/>
              </a:lnSpc>
              <a:spcBef>
                <a:spcPts val="1000"/>
              </a:spcBef>
            </a:pPr>
            <a:r>
              <a:rPr lang="fr-BE" sz="2400" dirty="0" smtClean="0">
                <a:solidFill>
                  <a:srgbClr val="DADADA"/>
                </a:solidFill>
              </a:rPr>
              <a:t>  </a:t>
            </a:r>
            <a:r>
              <a:rPr lang="fr-BE" sz="2400" dirty="0" smtClean="0">
                <a:solidFill>
                  <a:srgbClr val="FF0000"/>
                </a:solidFill>
              </a:rPr>
              <a:t>*</a:t>
            </a:r>
            <a:r>
              <a:rPr lang="fr-BE" sz="2400" dirty="0" smtClean="0">
                <a:solidFill>
                  <a:srgbClr val="DADADA"/>
                </a:solidFill>
              </a:rPr>
              <a:t>  </a:t>
            </a:r>
            <a:r>
              <a:rPr lang="fr-FR" sz="2400" dirty="0" smtClean="0"/>
              <a:t>Les principaux facteurs de réussite lors de </a:t>
            </a:r>
            <a:r>
              <a:rPr lang="fr-FR" sz="2400" dirty="0" smtClean="0"/>
              <a:t> </a:t>
            </a:r>
          </a:p>
          <a:p>
            <a:pPr marL="228600" lvl="0" indent="-228600" defTabSz="914400">
              <a:lnSpc>
                <a:spcPct val="90000"/>
              </a:lnSpc>
              <a:spcBef>
                <a:spcPts val="1000"/>
              </a:spcBef>
            </a:pPr>
            <a:r>
              <a:rPr lang="fr-FR" sz="2400" dirty="0" smtClean="0"/>
              <a:t> </a:t>
            </a:r>
            <a:r>
              <a:rPr lang="fr-FR" sz="2400" dirty="0" smtClean="0"/>
              <a:t>     la </a:t>
            </a:r>
            <a:r>
              <a:rPr lang="fr-FR" sz="2400" dirty="0" smtClean="0"/>
              <a:t>création d’une TPE/PME</a:t>
            </a:r>
            <a:r>
              <a:rPr lang="fr-FR" sz="2400" dirty="0" smtClean="0"/>
              <a:t>.</a:t>
            </a:r>
            <a:endParaRPr lang="fr-FR" sz="2883" dirty="0">
              <a:solidFill>
                <a:srgbClr val="DADADA"/>
              </a:solidFill>
              <a:latin typeface="Verdana" pitchFamily="34" charset="0"/>
            </a:endParaRPr>
          </a:p>
        </p:txBody>
      </p:sp>
      <p:sp>
        <p:nvSpPr>
          <p:cNvPr id="5" name="Rectangle 4"/>
          <p:cNvSpPr/>
          <p:nvPr/>
        </p:nvSpPr>
        <p:spPr>
          <a:xfrm>
            <a:off x="1367187" y="4007820"/>
            <a:ext cx="6538970" cy="566758"/>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BE" sz="2400" dirty="0" smtClean="0">
                <a:solidFill>
                  <a:srgbClr val="DADADA"/>
                </a:solidFill>
              </a:rPr>
              <a:t> </a:t>
            </a:r>
            <a:r>
              <a:rPr lang="fr-FR" sz="2400" dirty="0" smtClean="0"/>
              <a:t>La place des PME et des TPE en Algérie,</a:t>
            </a:r>
            <a:endParaRPr lang="fr-FR" sz="2400" dirty="0"/>
          </a:p>
        </p:txBody>
      </p:sp>
      <p:sp>
        <p:nvSpPr>
          <p:cNvPr id="6" name="Rectangle 5"/>
          <p:cNvSpPr/>
          <p:nvPr/>
        </p:nvSpPr>
        <p:spPr>
          <a:xfrm>
            <a:off x="1367187" y="3415635"/>
            <a:ext cx="5396029" cy="424732"/>
          </a:xfrm>
          <a:prstGeom prst="rect">
            <a:avLst/>
          </a:prstGeom>
        </p:spPr>
        <p:txBody>
          <a:bodyPr wrap="none">
            <a:spAutoFit/>
          </a:bodyPr>
          <a:lstStyle/>
          <a:p>
            <a:pPr marL="228600" lvl="0" indent="-228600" defTabSz="914400">
              <a:lnSpc>
                <a:spcPct val="90000"/>
              </a:lnSpc>
              <a:spcBef>
                <a:spcPts val="1000"/>
              </a:spcBef>
            </a:pPr>
            <a:r>
              <a:rPr lang="fr-FR" sz="2400" dirty="0" smtClean="0"/>
              <a:t> </a:t>
            </a:r>
            <a:r>
              <a:rPr lang="fr-FR" sz="2400" dirty="0" smtClean="0">
                <a:solidFill>
                  <a:srgbClr val="FF0000"/>
                </a:solidFill>
              </a:rPr>
              <a:t>*  </a:t>
            </a:r>
            <a:r>
              <a:rPr lang="fr-FR" sz="2400" dirty="0" smtClean="0"/>
              <a:t>Savoir négocier, Savoir écouter, </a:t>
            </a:r>
            <a:endParaRPr lang="fr-BE" sz="2400" dirty="0">
              <a:solidFill>
                <a:srgbClr val="92D050"/>
              </a:solidFill>
              <a:latin typeface="Verdana" pitchFamily="34" charset="0"/>
            </a:endParaRPr>
          </a:p>
        </p:txBody>
      </p:sp>
      <p:sp>
        <p:nvSpPr>
          <p:cNvPr id="7" name="Rectangle 6"/>
          <p:cNvSpPr/>
          <p:nvPr/>
        </p:nvSpPr>
        <p:spPr>
          <a:xfrm>
            <a:off x="1367187" y="2799726"/>
            <a:ext cx="5227713"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Les qualités d’un entrepreneur, </a:t>
            </a:r>
            <a:endParaRPr lang="fr-FR" sz="2400" dirty="0">
              <a:solidFill>
                <a:srgbClr val="FF0000"/>
              </a:solidFill>
            </a:endParaRPr>
          </a:p>
        </p:txBody>
      </p:sp>
    </p:spTree>
    <p:extLst>
      <p:ext uri="{BB962C8B-B14F-4D97-AF65-F5344CB8AC3E}">
        <p14:creationId xmlns:p14="http://schemas.microsoft.com/office/powerpoint/2010/main" xmlns="" val="33081309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 calcmode="lin" valueType="num">
                                      <p:cBhvr additive="base">
                                        <p:cTn id="12"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P spid="3"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14351" y="670499"/>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6" name="Rectangle 3"/>
          <p:cNvSpPr>
            <a:spLocks noGrp="1" noChangeArrowheads="1"/>
          </p:cNvSpPr>
          <p:nvPr>
            <p:ph idx="1"/>
          </p:nvPr>
        </p:nvSpPr>
        <p:spPr>
          <a:xfrm>
            <a:off x="857250" y="2164280"/>
            <a:ext cx="10444163" cy="655793"/>
          </a:xfrm>
        </p:spPr>
        <p:txBody>
          <a:bodyPr>
            <a:normAutofit/>
          </a:bodyPr>
          <a:lstStyle/>
          <a:p>
            <a:pPr>
              <a:buNone/>
            </a:pPr>
            <a:r>
              <a:rPr lang="fr-BE" sz="3200" dirty="0" smtClean="0">
                <a:solidFill>
                  <a:srgbClr val="00B050"/>
                </a:solidFill>
              </a:rPr>
              <a:t>IV   </a:t>
            </a:r>
            <a:r>
              <a:rPr lang="fr-FR" sz="3200" dirty="0" smtClean="0"/>
              <a:t>Trouver une bonne idée d’affaires  </a:t>
            </a:r>
            <a:r>
              <a:rPr lang="fr-BE" sz="3200" dirty="0">
                <a:solidFill>
                  <a:srgbClr val="00B050"/>
                </a:solidFill>
              </a:rPr>
              <a:t>	</a:t>
            </a:r>
            <a:endParaRPr lang="fr-BE" sz="3200" dirty="0" smtClean="0">
              <a:solidFill>
                <a:srgbClr val="00B050"/>
              </a:solidFill>
            </a:endParaRPr>
          </a:p>
        </p:txBody>
      </p:sp>
      <p:sp>
        <p:nvSpPr>
          <p:cNvPr id="7"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10" name="Rectangle 9"/>
          <p:cNvSpPr/>
          <p:nvPr/>
        </p:nvSpPr>
        <p:spPr>
          <a:xfrm>
            <a:off x="1252887" y="4330035"/>
            <a:ext cx="8603637" cy="424732"/>
          </a:xfrm>
          <a:prstGeom prst="rect">
            <a:avLst/>
          </a:prstGeom>
        </p:spPr>
        <p:txBody>
          <a:bodyPr wrap="none">
            <a:spAutoFit/>
          </a:bodyPr>
          <a:lstStyle/>
          <a:p>
            <a:pPr marL="228600" lvl="0" indent="-228600" defTabSz="914400">
              <a:lnSpc>
                <a:spcPct val="90000"/>
              </a:lnSpc>
              <a:spcBef>
                <a:spcPts val="1000"/>
              </a:spcBef>
            </a:pPr>
            <a:r>
              <a:rPr lang="fr-FR" sz="2400" dirty="0" smtClean="0"/>
              <a:t>        </a:t>
            </a:r>
            <a:r>
              <a:rPr lang="fr-FR" sz="2400" dirty="0" smtClean="0">
                <a:solidFill>
                  <a:srgbClr val="FF0000"/>
                </a:solidFill>
              </a:rPr>
              <a:t>*  </a:t>
            </a:r>
            <a:r>
              <a:rPr lang="fr-FR" sz="2400" dirty="0" smtClean="0"/>
              <a:t>Reconnaître et évaluer les opportunités d’affaires </a:t>
            </a:r>
            <a:endParaRPr lang="fr-BE" sz="2400" dirty="0">
              <a:solidFill>
                <a:srgbClr val="92D050"/>
              </a:solidFill>
              <a:latin typeface="Verdana" pitchFamily="34" charset="0"/>
            </a:endParaRPr>
          </a:p>
        </p:txBody>
      </p:sp>
      <p:sp>
        <p:nvSpPr>
          <p:cNvPr id="11" name="Rectangle 10"/>
          <p:cNvSpPr/>
          <p:nvPr/>
        </p:nvSpPr>
        <p:spPr>
          <a:xfrm>
            <a:off x="1938687" y="3314077"/>
            <a:ext cx="4844596"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La créativité et l’innovation,  </a:t>
            </a:r>
            <a:endParaRPr lang="fr-F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14351" y="670499"/>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5" name="Rectangle 3"/>
          <p:cNvSpPr>
            <a:spLocks noGrp="1" noChangeArrowheads="1"/>
          </p:cNvSpPr>
          <p:nvPr>
            <p:ph idx="1"/>
          </p:nvPr>
        </p:nvSpPr>
        <p:spPr>
          <a:xfrm>
            <a:off x="857250" y="2164280"/>
            <a:ext cx="10444163" cy="655793"/>
          </a:xfrm>
        </p:spPr>
        <p:txBody>
          <a:bodyPr>
            <a:normAutofit/>
          </a:bodyPr>
          <a:lstStyle/>
          <a:p>
            <a:pPr>
              <a:buNone/>
            </a:pPr>
            <a:r>
              <a:rPr lang="fr-BE" sz="3200" dirty="0" smtClean="0">
                <a:solidFill>
                  <a:srgbClr val="00B050"/>
                </a:solidFill>
              </a:rPr>
              <a:t>V </a:t>
            </a:r>
            <a:r>
              <a:rPr lang="fr-FR" sz="3200" dirty="0" smtClean="0"/>
              <a:t>Lancer et </a:t>
            </a:r>
            <a:r>
              <a:rPr lang="fr-FR" sz="3200" dirty="0" smtClean="0"/>
              <a:t>faire fonctionner une entreprise    </a:t>
            </a:r>
            <a:r>
              <a:rPr lang="fr-BE" sz="3200" dirty="0">
                <a:solidFill>
                  <a:srgbClr val="00B050"/>
                </a:solidFill>
              </a:rPr>
              <a:t>	</a:t>
            </a:r>
            <a:endParaRPr lang="fr-BE" sz="3200" dirty="0" smtClean="0">
              <a:solidFill>
                <a:srgbClr val="00B050"/>
              </a:solidFill>
            </a:endParaRPr>
          </a:p>
        </p:txBody>
      </p:sp>
      <p:sp>
        <p:nvSpPr>
          <p:cNvPr id="6"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9"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10" name="Rectangle 9"/>
          <p:cNvSpPr/>
          <p:nvPr/>
        </p:nvSpPr>
        <p:spPr>
          <a:xfrm>
            <a:off x="1326063" y="4702990"/>
            <a:ext cx="9089525" cy="424732"/>
          </a:xfrm>
          <a:prstGeom prst="rect">
            <a:avLst/>
          </a:prstGeom>
        </p:spPr>
        <p:txBody>
          <a:bodyPr wrap="square">
            <a:spAutoFit/>
          </a:bodyPr>
          <a:lstStyle/>
          <a:p>
            <a:pPr marL="228600" lvl="0" indent="-228600" defTabSz="914400">
              <a:lnSpc>
                <a:spcPct val="90000"/>
              </a:lnSpc>
              <a:spcBef>
                <a:spcPts val="1000"/>
              </a:spcBef>
            </a:pPr>
            <a:r>
              <a:rPr lang="fr-BE" sz="2400" dirty="0" smtClean="0">
                <a:solidFill>
                  <a:srgbClr val="DADADA"/>
                </a:solidFill>
              </a:rPr>
              <a:t>  </a:t>
            </a:r>
            <a:r>
              <a:rPr lang="fr-BE" sz="2400" dirty="0" smtClean="0">
                <a:solidFill>
                  <a:srgbClr val="FF0000"/>
                </a:solidFill>
              </a:rPr>
              <a:t>*</a:t>
            </a:r>
            <a:r>
              <a:rPr lang="fr-BE" sz="2400" dirty="0" smtClean="0">
                <a:solidFill>
                  <a:srgbClr val="DADADA"/>
                </a:solidFill>
              </a:rPr>
              <a:t>  </a:t>
            </a:r>
            <a:r>
              <a:rPr lang="fr-FR" sz="2400" dirty="0" smtClean="0"/>
              <a:t>aide </a:t>
            </a:r>
            <a:r>
              <a:rPr lang="fr-FR" sz="2400" dirty="0" smtClean="0"/>
              <a:t>et </a:t>
            </a:r>
            <a:r>
              <a:rPr lang="fr-FR" sz="2400" dirty="0" smtClean="0"/>
              <a:t>financement </a:t>
            </a:r>
            <a:r>
              <a:rPr lang="fr-FR" sz="2400" dirty="0" smtClean="0"/>
              <a:t>pour démarrer une entreprise,</a:t>
            </a:r>
            <a:endParaRPr lang="fr-FR" sz="2883" dirty="0">
              <a:solidFill>
                <a:srgbClr val="DADADA"/>
              </a:solidFill>
              <a:latin typeface="Verdana" pitchFamily="34" charset="0"/>
            </a:endParaRPr>
          </a:p>
        </p:txBody>
      </p:sp>
      <p:sp>
        <p:nvSpPr>
          <p:cNvPr id="11" name="Rectangle 10"/>
          <p:cNvSpPr/>
          <p:nvPr/>
        </p:nvSpPr>
        <p:spPr>
          <a:xfrm>
            <a:off x="1367187" y="4007820"/>
            <a:ext cx="6043642" cy="566758"/>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BE" sz="2400" dirty="0" smtClean="0">
                <a:solidFill>
                  <a:srgbClr val="DADADA"/>
                </a:solidFill>
              </a:rPr>
              <a:t> </a:t>
            </a:r>
            <a:r>
              <a:rPr lang="fr-FR" sz="2400" dirty="0" smtClean="0"/>
              <a:t>Les formes juridiques de l’entreprise, </a:t>
            </a:r>
            <a:endParaRPr lang="fr-FR" sz="2400" dirty="0"/>
          </a:p>
        </p:txBody>
      </p:sp>
      <p:sp>
        <p:nvSpPr>
          <p:cNvPr id="12" name="Rectangle 11"/>
          <p:cNvSpPr/>
          <p:nvPr/>
        </p:nvSpPr>
        <p:spPr>
          <a:xfrm>
            <a:off x="1367187" y="3415635"/>
            <a:ext cx="6849952" cy="424732"/>
          </a:xfrm>
          <a:prstGeom prst="rect">
            <a:avLst/>
          </a:prstGeom>
        </p:spPr>
        <p:txBody>
          <a:bodyPr wrap="none">
            <a:spAutoFit/>
          </a:bodyPr>
          <a:lstStyle/>
          <a:p>
            <a:pPr marL="228600" lvl="0" indent="-228600" defTabSz="914400">
              <a:lnSpc>
                <a:spcPct val="90000"/>
              </a:lnSpc>
              <a:spcBef>
                <a:spcPts val="1000"/>
              </a:spcBef>
            </a:pPr>
            <a:r>
              <a:rPr lang="fr-FR" sz="2400" dirty="0" smtClean="0"/>
              <a:t> </a:t>
            </a:r>
            <a:r>
              <a:rPr lang="fr-FR" sz="2400" dirty="0" smtClean="0">
                <a:solidFill>
                  <a:srgbClr val="FF0000"/>
                </a:solidFill>
              </a:rPr>
              <a:t>*  </a:t>
            </a:r>
            <a:r>
              <a:rPr lang="fr-FR" sz="2400" dirty="0" smtClean="0"/>
              <a:t> Choisir l’emplacement de son entreprise, </a:t>
            </a:r>
            <a:endParaRPr lang="fr-BE" sz="2400" dirty="0">
              <a:solidFill>
                <a:srgbClr val="92D050"/>
              </a:solidFill>
              <a:latin typeface="Verdana" pitchFamily="34" charset="0"/>
            </a:endParaRPr>
          </a:p>
        </p:txBody>
      </p:sp>
      <p:sp>
        <p:nvSpPr>
          <p:cNvPr id="13" name="Rectangle 12"/>
          <p:cNvSpPr/>
          <p:nvPr/>
        </p:nvSpPr>
        <p:spPr>
          <a:xfrm>
            <a:off x="1367187" y="2799726"/>
            <a:ext cx="5061001"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Choisir un marché approprié,  </a:t>
            </a:r>
            <a:endParaRPr lang="fr-FR" sz="2400" dirty="0">
              <a:solidFill>
                <a:srgbClr val="FF0000"/>
              </a:solidFill>
            </a:endParaRPr>
          </a:p>
        </p:txBody>
      </p:sp>
      <p:sp>
        <p:nvSpPr>
          <p:cNvPr id="14" name="Rectangle 13"/>
          <p:cNvSpPr/>
          <p:nvPr/>
        </p:nvSpPr>
        <p:spPr>
          <a:xfrm>
            <a:off x="1276700" y="5174633"/>
            <a:ext cx="7292381" cy="566758"/>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BE" sz="2400" dirty="0" smtClean="0">
                <a:solidFill>
                  <a:srgbClr val="DADADA"/>
                </a:solidFill>
              </a:rPr>
              <a:t> </a:t>
            </a:r>
            <a:r>
              <a:rPr lang="fr-FR" sz="2400" dirty="0" smtClean="0"/>
              <a:t>Recruter le personnel, Choisir ses </a:t>
            </a:r>
            <a:r>
              <a:rPr lang="fr-FR" sz="2400" dirty="0" smtClean="0"/>
              <a:t>fournisseurs.</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14351" y="670499"/>
            <a:ext cx="11429999" cy="1143000"/>
          </a:xfrm>
        </p:spPr>
        <p:txBody>
          <a:bodyPr>
            <a:normAutofit/>
          </a:bodyPr>
          <a:lstStyle/>
          <a:p>
            <a:pPr algn="ctr" eaLnBrk="1" hangingPunct="1"/>
            <a:r>
              <a:rPr lang="fr-BE" sz="4400" b="1" dirty="0">
                <a:solidFill>
                  <a:srgbClr val="FFC000"/>
                </a:solidFill>
                <a:latin typeface="Verdana" pitchFamily="34" charset="0"/>
              </a:rPr>
              <a:t>Programme de </a:t>
            </a:r>
            <a:r>
              <a:rPr lang="fr-BE" sz="4400" b="1" dirty="0" smtClean="0">
                <a:solidFill>
                  <a:srgbClr val="FFC000"/>
                </a:solidFill>
                <a:latin typeface="Verdana" pitchFamily="34" charset="0"/>
              </a:rPr>
              <a:t>la FORMATION</a:t>
            </a:r>
            <a:endParaRPr lang="fr-FR" sz="4400" b="1" dirty="0">
              <a:solidFill>
                <a:srgbClr val="FFC000"/>
              </a:solidFill>
              <a:latin typeface="Verdana" pitchFamily="34" charset="0"/>
            </a:endParaRPr>
          </a:p>
        </p:txBody>
      </p:sp>
      <p:sp>
        <p:nvSpPr>
          <p:cNvPr id="5" name="Rectangle 3"/>
          <p:cNvSpPr>
            <a:spLocks noGrp="1" noChangeArrowheads="1"/>
          </p:cNvSpPr>
          <p:nvPr>
            <p:ph idx="1"/>
          </p:nvPr>
        </p:nvSpPr>
        <p:spPr>
          <a:xfrm>
            <a:off x="857250" y="2164280"/>
            <a:ext cx="10444163" cy="655793"/>
          </a:xfrm>
        </p:spPr>
        <p:txBody>
          <a:bodyPr>
            <a:normAutofit/>
          </a:bodyPr>
          <a:lstStyle/>
          <a:p>
            <a:pPr>
              <a:buNone/>
            </a:pPr>
            <a:r>
              <a:rPr lang="fr-BE" sz="3200" dirty="0" smtClean="0">
                <a:solidFill>
                  <a:srgbClr val="00B050"/>
                </a:solidFill>
              </a:rPr>
              <a:t>VI </a:t>
            </a:r>
            <a:r>
              <a:rPr lang="fr-FR" sz="3200" dirty="0" smtClean="0"/>
              <a:t>Elaboration du projet d’entreprise   </a:t>
            </a:r>
            <a:r>
              <a:rPr lang="fr-BE" sz="3200" dirty="0">
                <a:solidFill>
                  <a:srgbClr val="00B050"/>
                </a:solidFill>
              </a:rPr>
              <a:t>	</a:t>
            </a:r>
            <a:endParaRPr lang="fr-BE" sz="3200" dirty="0" smtClean="0">
              <a:solidFill>
                <a:srgbClr val="00B050"/>
              </a:solidFill>
            </a:endParaRPr>
          </a:p>
        </p:txBody>
      </p:sp>
      <p:sp>
        <p:nvSpPr>
          <p:cNvPr id="6" name="AutoShape 9" descr="9k="/>
          <p:cNvSpPr>
            <a:spLocks noChangeAspect="1" noChangeArrowheads="1"/>
          </p:cNvSpPr>
          <p:nvPr/>
        </p:nvSpPr>
        <p:spPr bwMode="auto">
          <a:xfrm>
            <a:off x="5486353" y="2820073"/>
            <a:ext cx="1217856" cy="1217856"/>
          </a:xfrm>
          <a:prstGeom prst="rect">
            <a:avLst/>
          </a:prstGeom>
          <a:noFill/>
        </p:spPr>
        <p:txBody>
          <a:bodyPr/>
          <a:lstStyle/>
          <a:p>
            <a:endParaRPr lang="fr-FR" sz="1632"/>
          </a:p>
        </p:txBody>
      </p:sp>
      <p:sp>
        <p:nvSpPr>
          <p:cNvPr id="8" name="Rectangle 7"/>
          <p:cNvSpPr/>
          <p:nvPr/>
        </p:nvSpPr>
        <p:spPr>
          <a:xfrm>
            <a:off x="1367187" y="4007820"/>
            <a:ext cx="6048451" cy="936090"/>
          </a:xfrm>
          <a:prstGeom prst="rect">
            <a:avLst/>
          </a:prstGeom>
        </p:spPr>
        <p:txBody>
          <a:bodyPr wrap="none">
            <a:spAutoFit/>
          </a:bodyPr>
          <a:lstStyle/>
          <a:p>
            <a:pPr marL="457200" indent="-457200"/>
            <a:r>
              <a:rPr lang="fr-BE" sz="3083" dirty="0">
                <a:solidFill>
                  <a:srgbClr val="DADADA"/>
                </a:solidFill>
                <a:latin typeface="Verdana" pitchFamily="34" charset="0"/>
              </a:rPr>
              <a:t> </a:t>
            </a:r>
            <a:r>
              <a:rPr lang="fr-BE" sz="2400" dirty="0" smtClean="0">
                <a:solidFill>
                  <a:srgbClr val="FF0000"/>
                </a:solidFill>
              </a:rPr>
              <a:t>*</a:t>
            </a:r>
            <a:r>
              <a:rPr lang="fr-BE" sz="2400" dirty="0" smtClean="0">
                <a:solidFill>
                  <a:srgbClr val="DADADA"/>
                </a:solidFill>
              </a:rPr>
              <a:t> </a:t>
            </a:r>
            <a:r>
              <a:rPr lang="fr-FR" sz="2400" dirty="0" smtClean="0"/>
              <a:t>Réaliser son projet d’entreprise avec </a:t>
            </a:r>
            <a:endParaRPr lang="fr-FR" sz="2400" dirty="0" smtClean="0"/>
          </a:p>
          <a:p>
            <a:pPr marL="457200" indent="-457200"/>
            <a:r>
              <a:rPr lang="fr-FR" sz="2400" dirty="0" smtClean="0"/>
              <a:t> </a:t>
            </a:r>
            <a:r>
              <a:rPr lang="fr-FR" sz="2400" dirty="0" smtClean="0"/>
              <a:t>    le </a:t>
            </a:r>
            <a:r>
              <a:rPr lang="fr-FR" sz="2400" dirty="0" smtClean="0"/>
              <a:t>Business Model </a:t>
            </a:r>
            <a:r>
              <a:rPr lang="fr-FR" sz="2400" dirty="0" smtClean="0"/>
              <a:t>Canevas.</a:t>
            </a:r>
            <a:endParaRPr lang="fr-FR" sz="2400" dirty="0"/>
          </a:p>
        </p:txBody>
      </p:sp>
      <p:sp>
        <p:nvSpPr>
          <p:cNvPr id="10" name="Rectangle 9"/>
          <p:cNvSpPr/>
          <p:nvPr/>
        </p:nvSpPr>
        <p:spPr>
          <a:xfrm>
            <a:off x="1452912" y="3242638"/>
            <a:ext cx="6152646" cy="461665"/>
          </a:xfrm>
          <a:prstGeom prst="rect">
            <a:avLst/>
          </a:prstGeom>
        </p:spPr>
        <p:txBody>
          <a:bodyPr wrap="none">
            <a:spAutoFit/>
          </a:bodyPr>
          <a:lstStyle/>
          <a:p>
            <a:pPr marL="457200" indent="-457200"/>
            <a:r>
              <a:rPr lang="fr-BE" sz="2400" dirty="0" smtClean="0">
                <a:solidFill>
                  <a:srgbClr val="FF0000"/>
                </a:solidFill>
                <a:latin typeface="Verdana" pitchFamily="34" charset="0"/>
              </a:rPr>
              <a:t> </a:t>
            </a:r>
            <a:r>
              <a:rPr lang="fr-BE" sz="2400" dirty="0" smtClean="0">
                <a:solidFill>
                  <a:srgbClr val="FF0000"/>
                </a:solidFill>
                <a:latin typeface="+mj-lt"/>
              </a:rPr>
              <a:t>*</a:t>
            </a:r>
            <a:r>
              <a:rPr lang="fr-BE" sz="2400" dirty="0" smtClean="0">
                <a:solidFill>
                  <a:srgbClr val="FF0000"/>
                </a:solidFill>
                <a:latin typeface="Verdana" pitchFamily="34" charset="0"/>
              </a:rPr>
              <a:t> </a:t>
            </a:r>
            <a:r>
              <a:rPr lang="fr-FR" sz="2400" dirty="0" smtClean="0"/>
              <a:t>Le Business Model et le Business Plan</a:t>
            </a:r>
            <a:r>
              <a:rPr lang="fr-FR" sz="2400" dirty="0" smtClean="0"/>
              <a:t>,</a:t>
            </a:r>
            <a:r>
              <a:rPr lang="fr-FR" sz="2400" dirty="0" smtClean="0"/>
              <a:t> </a:t>
            </a:r>
            <a:endParaRPr lang="fr-F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8" grpId="0"/>
      <p:bldP spid="10" grpId="0"/>
    </p:bldLst>
  </p:timing>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Traînée de condensation">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2B2A868B-6BC2-4B3E-98B9-1258F41035D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817</TotalTime>
  <Words>587</Words>
  <Application>Microsoft Office PowerPoint</Application>
  <PresentationFormat>Personnalisé</PresentationFormat>
  <Paragraphs>113</Paragraphs>
  <Slides>16</Slides>
  <Notes>8</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Traînée de condensation</vt:lpstr>
      <vt:lpstr>Entrepreneuriat et management d’entreprise</vt:lpstr>
      <vt:lpstr>Objectifs DU COURS</vt:lpstr>
      <vt:lpstr>Sensibiliser les étudiants et les familiariser avec les possibilités, les défis, les procédures, les caractéristiques, les attitudes et les compétences que requiert l’entrepreneuriat ;</vt:lpstr>
      <vt:lpstr>Programme de la FORMATION</vt:lpstr>
      <vt:lpstr>Programme de la FORMATION</vt:lpstr>
      <vt:lpstr>Programme de la FORMATION</vt:lpstr>
      <vt:lpstr>Programme de la FORMATION</vt:lpstr>
      <vt:lpstr>Programme de la FORMATION</vt:lpstr>
      <vt:lpstr>Programme de la FORMATION</vt:lpstr>
      <vt:lpstr>Le Curriculum Vitae (cv)</vt:lpstr>
      <vt:lpstr>La lettre de motivation</vt:lpstr>
      <vt:lpstr>Subdivise en 4 partie (paragraphe)</vt:lpstr>
      <vt:lpstr>Et se compose de 10 éléments…</vt:lpstr>
      <vt:lpstr>Diapositive 14</vt:lpstr>
      <vt:lpstr> La lettre doit être personnalisée, reprendre la motivation pour la fonction visée, éveiller la curiosité, permettre de se démarquer des autres candidats </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PROFESSIONNEL ET GESTION D’ENTREPRISE</dc:title>
  <dc:creator>GRIMES SAÎD</dc:creator>
  <cp:lastModifiedBy>HPG6</cp:lastModifiedBy>
  <cp:revision>58</cp:revision>
  <dcterms:created xsi:type="dcterms:W3CDTF">2020-11-05T00:26:38Z</dcterms:created>
  <dcterms:modified xsi:type="dcterms:W3CDTF">2023-04-25T01:55:38Z</dcterms:modified>
</cp:coreProperties>
</file>