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9" r:id="rId1"/>
    <p:sldMasterId id="2147483689" r:id="rId2"/>
  </p:sldMasterIdLst>
  <p:notesMasterIdLst>
    <p:notesMasterId r:id="rId35"/>
  </p:notesMasterIdLst>
  <p:sldIdLst>
    <p:sldId id="256" r:id="rId3"/>
    <p:sldId id="334" r:id="rId4"/>
    <p:sldId id="362" r:id="rId5"/>
    <p:sldId id="290" r:id="rId6"/>
    <p:sldId id="335" r:id="rId7"/>
    <p:sldId id="339" r:id="rId8"/>
    <p:sldId id="336" r:id="rId9"/>
    <p:sldId id="345" r:id="rId10"/>
    <p:sldId id="341" r:id="rId11"/>
    <p:sldId id="337" r:id="rId12"/>
    <p:sldId id="358" r:id="rId13"/>
    <p:sldId id="346" r:id="rId14"/>
    <p:sldId id="340" r:id="rId15"/>
    <p:sldId id="347" r:id="rId16"/>
    <p:sldId id="348" r:id="rId17"/>
    <p:sldId id="342" r:id="rId18"/>
    <p:sldId id="349" r:id="rId19"/>
    <p:sldId id="344" r:id="rId20"/>
    <p:sldId id="350" r:id="rId21"/>
    <p:sldId id="351" r:id="rId22"/>
    <p:sldId id="352" r:id="rId23"/>
    <p:sldId id="353" r:id="rId24"/>
    <p:sldId id="343" r:id="rId25"/>
    <p:sldId id="354" r:id="rId26"/>
    <p:sldId id="356" r:id="rId27"/>
    <p:sldId id="355" r:id="rId28"/>
    <p:sldId id="359" r:id="rId29"/>
    <p:sldId id="360" r:id="rId30"/>
    <p:sldId id="361" r:id="rId31"/>
    <p:sldId id="357" r:id="rId32"/>
    <p:sldId id="363" r:id="rId33"/>
    <p:sldId id="287" r:id="rId34"/>
  </p:sldIdLst>
  <p:sldSz cx="9144000" cy="6858000" type="screen4x3"/>
  <p:notesSz cx="6858000" cy="9144000"/>
  <p:defaultTextStyle>
    <a:defPPr>
      <a:defRPr lang="fr-FR"/>
    </a:defPPr>
    <a:lvl1pPr algn="r" rtl="1" fontAlgn="base">
      <a:spcBef>
        <a:spcPct val="0"/>
      </a:spcBef>
      <a:spcAft>
        <a:spcPct val="0"/>
      </a:spcAft>
      <a:defRPr kern="1200">
        <a:solidFill>
          <a:schemeClr val="tx1"/>
        </a:solidFill>
        <a:latin typeface="Tahoma" pitchFamily="34" charset="0"/>
        <a:ea typeface="+mn-ea"/>
        <a:cs typeface="Arial" charset="0"/>
      </a:defRPr>
    </a:lvl1pPr>
    <a:lvl2pPr marL="457200" algn="r" rtl="1" fontAlgn="base">
      <a:spcBef>
        <a:spcPct val="0"/>
      </a:spcBef>
      <a:spcAft>
        <a:spcPct val="0"/>
      </a:spcAft>
      <a:defRPr kern="1200">
        <a:solidFill>
          <a:schemeClr val="tx1"/>
        </a:solidFill>
        <a:latin typeface="Tahoma" pitchFamily="34" charset="0"/>
        <a:ea typeface="+mn-ea"/>
        <a:cs typeface="Arial" charset="0"/>
      </a:defRPr>
    </a:lvl2pPr>
    <a:lvl3pPr marL="914400" algn="r" rtl="1" fontAlgn="base">
      <a:spcBef>
        <a:spcPct val="0"/>
      </a:spcBef>
      <a:spcAft>
        <a:spcPct val="0"/>
      </a:spcAft>
      <a:defRPr kern="1200">
        <a:solidFill>
          <a:schemeClr val="tx1"/>
        </a:solidFill>
        <a:latin typeface="Tahoma" pitchFamily="34" charset="0"/>
        <a:ea typeface="+mn-ea"/>
        <a:cs typeface="Arial" charset="0"/>
      </a:defRPr>
    </a:lvl3pPr>
    <a:lvl4pPr marL="1371600" algn="r" rtl="1" fontAlgn="base">
      <a:spcBef>
        <a:spcPct val="0"/>
      </a:spcBef>
      <a:spcAft>
        <a:spcPct val="0"/>
      </a:spcAft>
      <a:defRPr kern="1200">
        <a:solidFill>
          <a:schemeClr val="tx1"/>
        </a:solidFill>
        <a:latin typeface="Tahoma" pitchFamily="34" charset="0"/>
        <a:ea typeface="+mn-ea"/>
        <a:cs typeface="Arial" charset="0"/>
      </a:defRPr>
    </a:lvl4pPr>
    <a:lvl5pPr marL="1828800" algn="r" rtl="1"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6600"/>
    <a:srgbClr val="0000FF"/>
    <a:srgbClr val="000000"/>
    <a:srgbClr val="99FF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1" autoAdjust="0"/>
    <p:restoredTop sz="94624" autoAdjust="0"/>
  </p:normalViewPr>
  <p:slideViewPr>
    <p:cSldViewPr>
      <p:cViewPr varScale="1">
        <p:scale>
          <a:sx n="62" d="100"/>
          <a:sy n="62" d="100"/>
        </p:scale>
        <p:origin x="140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200">
                <a:latin typeface="Arial" charset="0"/>
              </a:defRPr>
            </a:lvl1pPr>
          </a:lstStyle>
          <a:p>
            <a:pPr>
              <a:defRPr/>
            </a:pPr>
            <a:endParaRPr lang="en-US"/>
          </a:p>
        </p:txBody>
      </p:sp>
      <p:sp>
        <p:nvSpPr>
          <p:cNvPr id="59395"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200">
                <a:latin typeface="Arial" charset="0"/>
              </a:defRPr>
            </a:lvl1pPr>
          </a:lstStyle>
          <a:p>
            <a:pPr>
              <a:defRPr/>
            </a:pPr>
            <a:endParaRPr lang="fr-FR"/>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93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Cliquez pour modifier les styles du texte du masque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59398"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a:latin typeface="Arial" charset="0"/>
              </a:defRPr>
            </a:lvl1pPr>
          </a:lstStyle>
          <a:p>
            <a:pPr>
              <a:defRPr/>
            </a:pPr>
            <a:endParaRPr lang="en-US"/>
          </a:p>
        </p:txBody>
      </p:sp>
      <p:sp>
        <p:nvSpPr>
          <p:cNvPr id="59399"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a:latin typeface="Arial" charset="0"/>
              </a:defRPr>
            </a:lvl1pPr>
          </a:lstStyle>
          <a:p>
            <a:pPr>
              <a:defRPr/>
            </a:pPr>
            <a:fld id="{2AD99C04-576C-42FA-AE9C-267821FCB814}" type="slidenum">
              <a:rPr lang="en-US"/>
              <a:pPr>
                <a:defRPr/>
              </a:pPr>
              <a:t>‹#›</a:t>
            </a:fld>
            <a:endParaRPr lang="en-US"/>
          </a:p>
        </p:txBody>
      </p:sp>
    </p:spTree>
    <p:extLst>
      <p:ext uri="{BB962C8B-B14F-4D97-AF65-F5344CB8AC3E}">
        <p14:creationId xmlns:p14="http://schemas.microsoft.com/office/powerpoint/2010/main" val="437265680"/>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a:ln/>
        </p:spPr>
      </p:sp>
      <p:sp>
        <p:nvSpPr>
          <p:cNvPr id="18435" name="Espace réservé des commentaires 2"/>
          <p:cNvSpPr>
            <a:spLocks noGrp="1"/>
          </p:cNvSpPr>
          <p:nvPr>
            <p:ph type="body" idx="1"/>
          </p:nvPr>
        </p:nvSpPr>
        <p:spPr>
          <a:noFill/>
          <a:ln/>
        </p:spPr>
        <p:txBody>
          <a:bodyPr/>
          <a:lstStyle/>
          <a:p>
            <a:endParaRPr lang="fr-FR" dirty="0"/>
          </a:p>
        </p:txBody>
      </p:sp>
      <p:sp>
        <p:nvSpPr>
          <p:cNvPr id="18436" name="Espace réservé du numéro de diapositive 3"/>
          <p:cNvSpPr>
            <a:spLocks noGrp="1"/>
          </p:cNvSpPr>
          <p:nvPr>
            <p:ph type="sldNum" sz="quarter" idx="5"/>
          </p:nvPr>
        </p:nvSpPr>
        <p:spPr>
          <a:noFill/>
        </p:spPr>
        <p:txBody>
          <a:bodyPr/>
          <a:lstStyle/>
          <a:p>
            <a:fld id="{05675A44-4659-4C88-80C4-A78EB1F80ED8}" type="slidenum">
              <a:rPr lang="en-US" smtClean="0"/>
              <a:pPr/>
              <a:t>1</a:t>
            </a:fld>
            <a:endParaRPr lang="en-US"/>
          </a:p>
        </p:txBody>
      </p:sp>
    </p:spTree>
    <p:extLst>
      <p:ext uri="{BB962C8B-B14F-4D97-AF65-F5344CB8AC3E}">
        <p14:creationId xmlns:p14="http://schemas.microsoft.com/office/powerpoint/2010/main" val="823367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TextEdit="1"/>
          </p:cNvSpPr>
          <p:nvPr>
            <p:ph type="sldImg"/>
          </p:nvPr>
        </p:nvSpPr>
        <p:spPr>
          <a:ln/>
        </p:spPr>
      </p:sp>
      <p:sp>
        <p:nvSpPr>
          <p:cNvPr id="19459" name="Espace réservé des commentaires 2"/>
          <p:cNvSpPr>
            <a:spLocks noGrp="1"/>
          </p:cNvSpPr>
          <p:nvPr>
            <p:ph type="body" idx="1"/>
          </p:nvPr>
        </p:nvSpPr>
        <p:spPr>
          <a:noFill/>
          <a:ln/>
        </p:spPr>
        <p:txBody>
          <a:bodyPr/>
          <a:lstStyle/>
          <a:p>
            <a:endParaRPr lang="fr-FR"/>
          </a:p>
        </p:txBody>
      </p:sp>
      <p:sp>
        <p:nvSpPr>
          <p:cNvPr id="19460" name="Espace réservé du numéro de diapositive 3"/>
          <p:cNvSpPr>
            <a:spLocks noGrp="1"/>
          </p:cNvSpPr>
          <p:nvPr>
            <p:ph type="sldNum" sz="quarter" idx="5"/>
          </p:nvPr>
        </p:nvSpPr>
        <p:spPr>
          <a:noFill/>
        </p:spPr>
        <p:txBody>
          <a:bodyPr/>
          <a:lstStyle/>
          <a:p>
            <a:fld id="{ABB90C01-4FF1-49D1-BBF5-D0C922721ABF}" type="slidenum">
              <a:rPr lang="en-US" smtClean="0"/>
              <a:pPr/>
              <a:t>23</a:t>
            </a:fld>
            <a:endParaRPr lang="en-US"/>
          </a:p>
        </p:txBody>
      </p:sp>
    </p:spTree>
    <p:extLst>
      <p:ext uri="{BB962C8B-B14F-4D97-AF65-F5344CB8AC3E}">
        <p14:creationId xmlns:p14="http://schemas.microsoft.com/office/powerpoint/2010/main" val="3453927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TextEdit="1"/>
          </p:cNvSpPr>
          <p:nvPr>
            <p:ph type="sldImg"/>
          </p:nvPr>
        </p:nvSpPr>
        <p:spPr>
          <a:ln/>
        </p:spPr>
      </p:sp>
      <p:sp>
        <p:nvSpPr>
          <p:cNvPr id="19459" name="Espace réservé des commentaires 2"/>
          <p:cNvSpPr>
            <a:spLocks noGrp="1"/>
          </p:cNvSpPr>
          <p:nvPr>
            <p:ph type="body" idx="1"/>
          </p:nvPr>
        </p:nvSpPr>
        <p:spPr>
          <a:noFill/>
          <a:ln/>
        </p:spPr>
        <p:txBody>
          <a:bodyPr/>
          <a:lstStyle/>
          <a:p>
            <a:endParaRPr lang="fr-FR"/>
          </a:p>
        </p:txBody>
      </p:sp>
      <p:sp>
        <p:nvSpPr>
          <p:cNvPr id="19460" name="Espace réservé du numéro de diapositive 3"/>
          <p:cNvSpPr>
            <a:spLocks noGrp="1"/>
          </p:cNvSpPr>
          <p:nvPr>
            <p:ph type="sldNum" sz="quarter" idx="5"/>
          </p:nvPr>
        </p:nvSpPr>
        <p:spPr>
          <a:noFill/>
        </p:spPr>
        <p:txBody>
          <a:bodyPr/>
          <a:lstStyle/>
          <a:p>
            <a:fld id="{ABB90C01-4FF1-49D1-BBF5-D0C922721ABF}" type="slidenum">
              <a:rPr lang="en-US" smtClean="0"/>
              <a:pPr/>
              <a:t>24</a:t>
            </a:fld>
            <a:endParaRPr lang="en-US"/>
          </a:p>
        </p:txBody>
      </p:sp>
    </p:spTree>
    <p:extLst>
      <p:ext uri="{BB962C8B-B14F-4D97-AF65-F5344CB8AC3E}">
        <p14:creationId xmlns:p14="http://schemas.microsoft.com/office/powerpoint/2010/main" val="401102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fr-FR"/>
          </a:p>
        </p:txBody>
      </p:sp>
      <p:sp>
        <p:nvSpPr>
          <p:cNvPr id="89090"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fr-FR"/>
              <a:t>Cliquez pour modifier le style du titre</a:t>
            </a:r>
            <a:endParaRPr lang="en-US"/>
          </a:p>
        </p:txBody>
      </p:sp>
      <p:sp>
        <p:nvSpPr>
          <p:cNvPr id="8909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fr-FR"/>
              <a:t>Cliquez pour modifier le style des sous-titres du masque</a:t>
            </a:r>
            <a:endParaRPr lang="en-US"/>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45C1DC5B-D54F-49B7-8A1F-A78A86050198}"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ADA42C-EEB7-4938-9C32-6E9CC46CC4AA}" type="slidenum">
              <a:rPr lang="en-US"/>
              <a:pPr>
                <a:defRPr/>
              </a:pPr>
              <a:t>‹#›</a:t>
            </a:fld>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92100"/>
            <a:ext cx="2057400" cy="57277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92100"/>
            <a:ext cx="6019800" cy="57277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70545B-4D7B-4403-B2D7-3D44AA8C4ACC}" type="slidenum">
              <a:rPr lang="en-US"/>
              <a:pPr>
                <a:defRPr/>
              </a:pPr>
              <a:t>‹#›</a:t>
            </a:fld>
            <a:endParaRPr lang="en-U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21858" name="Rectangle 2"/>
          <p:cNvSpPr>
            <a:spLocks noGrp="1" noRot="1" noChangeArrowheads="1"/>
          </p:cNvSpPr>
          <p:nvPr>
            <p:ph type="ctrTitle"/>
          </p:nvPr>
        </p:nvSpPr>
        <p:spPr>
          <a:xfrm>
            <a:off x="685800" y="1981200"/>
            <a:ext cx="7772400" cy="1600200"/>
          </a:xfrm>
        </p:spPr>
        <p:txBody>
          <a:bodyPr/>
          <a:lstStyle>
            <a:lvl1pPr>
              <a:defRPr/>
            </a:lvl1pPr>
          </a:lstStyle>
          <a:p>
            <a:r>
              <a:rPr lang="en-US"/>
              <a:t>Cliquez pour modifier le style du titre</a:t>
            </a:r>
          </a:p>
        </p:txBody>
      </p:sp>
      <p:sp>
        <p:nvSpPr>
          <p:cNvPr id="121859"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53E581-05A5-4C2E-987D-3A57F31CA080}" type="slidenum">
              <a:rPr lang="en-US"/>
              <a:pPr>
                <a:defRPr/>
              </a:pPr>
              <a:t>‹#›</a:t>
            </a:fld>
            <a:endParaRPr lang="en-US"/>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45F49C-8404-454F-95BF-F04D7C479F9B}" type="slidenum">
              <a:rPr lang="en-US"/>
              <a:pPr>
                <a:defRPr/>
              </a:pPr>
              <a:t>‹#›</a:t>
            </a:fld>
            <a:endParaRPr lang="en-US"/>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B8378C-E8B8-4A83-88B2-DC9B9C912147}" type="slidenum">
              <a:rPr lang="en-US"/>
              <a:pPr>
                <a:defRPr/>
              </a:pPr>
              <a:t>‹#›</a:t>
            </a:fld>
            <a:endParaRPr lang="en-US"/>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B929F3-B918-4F78-B41D-C86D65FFA12D}" type="slidenum">
              <a:rPr lang="en-US"/>
              <a:pPr>
                <a:defRPr/>
              </a:pPr>
              <a:t>‹#›</a:t>
            </a:fld>
            <a:endParaRPr lang="en-US"/>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3492D48-3684-457B-92CA-A56DE5AABF55}" type="slidenum">
              <a:rPr lang="en-US"/>
              <a:pPr>
                <a:defRPr/>
              </a:pPr>
              <a:t>‹#›</a:t>
            </a:fld>
            <a:endParaRPr lang="en-US"/>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0FF85B6-5E6E-4CC3-B0A1-6DCC24E7A0A9}" type="slidenum">
              <a:rPr lang="en-US"/>
              <a:pPr>
                <a:defRPr/>
              </a:pPr>
              <a:t>‹#›</a:t>
            </a:fld>
            <a:endParaRPr lang="en-US"/>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443971D-290F-42BA-84CA-C2057BF25678}" type="slidenum">
              <a:rPr lang="en-US"/>
              <a:pPr>
                <a:defRPr/>
              </a:pPr>
              <a:t>‹#›</a:t>
            </a:fld>
            <a:endParaRPr lang="en-US"/>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DECD89-ABAA-40D3-9110-5E1D1CA0CADE}" type="slidenum">
              <a:rPr lang="en-US"/>
              <a:pPr>
                <a:defRPr/>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65DBA0-642F-4DA2-8F76-B9A7D4F2765A}" type="slidenum">
              <a:rPr lang="en-US"/>
              <a:pPr>
                <a:defRPr/>
              </a:pPr>
              <a:t>‹#›</a:t>
            </a:fld>
            <a:endParaRPr lang="en-US"/>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545E5C-5FA5-406B-8A02-75A5F7BF6D63}" type="slidenum">
              <a:rPr lang="en-US"/>
              <a:pPr>
                <a:defRPr/>
              </a:pPr>
              <a:t>‹#›</a:t>
            </a:fld>
            <a:endParaRPr lang="en-US"/>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EE0FB4-FB01-4E55-ADBF-D028D66FA021}" type="slidenum">
              <a:rPr lang="en-US"/>
              <a:pPr>
                <a:defRPr/>
              </a:pPr>
              <a:t>‹#›</a:t>
            </a:fld>
            <a:endParaRPr lang="en-US"/>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07188" y="228600"/>
            <a:ext cx="2135187" cy="587057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301625" y="228600"/>
            <a:ext cx="6253163" cy="58705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8B57B9-04CC-4132-8F5F-EAD6A8232505}" type="slidenum">
              <a:rPr lang="en-US"/>
              <a:pPr>
                <a:defRPr/>
              </a:pPr>
              <a:t>‹#›</a:t>
            </a:fld>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EB92F0-E4B0-4BBF-843B-DC9CC0BA1889}" type="slidenum">
              <a:rPr lang="en-US"/>
              <a:pPr>
                <a:defRPr/>
              </a:pPr>
              <a:t>‹#›</a:t>
            </a:fld>
            <a:endParaRPr 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D81E9-B24F-41F9-978F-4C8D30315926}" type="slidenum">
              <a:rPr lang="en-US"/>
              <a:pPr>
                <a:defRPr/>
              </a:pPr>
              <a:t>‹#›</a:t>
            </a:fld>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349C770-34D2-4DBD-8221-FC0D8A2BB5A2}" type="slidenum">
              <a:rPr lang="en-US"/>
              <a:pPr>
                <a:defRPr/>
              </a:pPr>
              <a:t>‹#›</a:t>
            </a:fld>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7FCFDCB-7449-485A-8841-E876112742C0}" type="slidenum">
              <a:rPr lang="en-US"/>
              <a:pPr>
                <a:defRPr/>
              </a:pPr>
              <a:t>‹#›</a:t>
            </a:fld>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F1273BE-5F11-40A3-8764-65309403076D}" type="slidenum">
              <a:rPr lang="en-US"/>
              <a:pPr>
                <a:defRPr/>
              </a:pPr>
              <a:t>‹#›</a:t>
            </a:fld>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ED1919-DDC5-4334-8030-7A317E146AA2}" type="slidenum">
              <a:rPr lang="en-US"/>
              <a:pPr>
                <a:defRPr/>
              </a:pPr>
              <a:t>‹#›</a:t>
            </a:fld>
            <a:endParaRPr 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52B7A5-335D-4742-A114-E9EB87B15CDA}" type="slidenum">
              <a:rPr lang="en-US"/>
              <a:pPr>
                <a:defRPr/>
              </a:pPr>
              <a:t>‹#›</a:t>
            </a:fld>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Cliquez pour modifier le style du titre</a:t>
            </a:r>
          </a:p>
        </p:txBody>
      </p:sp>
      <p:sp>
        <p:nvSpPr>
          <p:cNvPr id="88067"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p>
        </p:txBody>
      </p:sp>
      <p:sp>
        <p:nvSpPr>
          <p:cNvPr id="880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400">
                <a:effectLst>
                  <a:outerShdw blurRad="38100" dist="38100" dir="2700000" algn="tl">
                    <a:srgbClr val="000000"/>
                  </a:outerShdw>
                </a:effectLst>
                <a:latin typeface="Arial" charset="0"/>
              </a:defRPr>
            </a:lvl1pPr>
          </a:lstStyle>
          <a:p>
            <a:pPr>
              <a:defRPr/>
            </a:pPr>
            <a:endParaRPr lang="en-US"/>
          </a:p>
        </p:txBody>
      </p:sp>
      <p:sp>
        <p:nvSpPr>
          <p:cNvPr id="880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400">
                <a:effectLst>
                  <a:outerShdw blurRad="38100" dist="38100" dir="2700000" algn="tl">
                    <a:srgbClr val="000000"/>
                  </a:outerShdw>
                </a:effectLst>
                <a:latin typeface="Arial" charset="0"/>
              </a:defRPr>
            </a:lvl1pPr>
          </a:lstStyle>
          <a:p>
            <a:pPr>
              <a:defRPr/>
            </a:pPr>
            <a:endParaRPr lang="en-US"/>
          </a:p>
        </p:txBody>
      </p:sp>
      <p:sp>
        <p:nvSpPr>
          <p:cNvPr id="880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400">
                <a:effectLst>
                  <a:outerShdw blurRad="38100" dist="38100" dir="2700000" algn="tl">
                    <a:srgbClr val="000000"/>
                  </a:outerShdw>
                </a:effectLst>
                <a:latin typeface="Arial" charset="0"/>
              </a:defRPr>
            </a:lvl1pPr>
          </a:lstStyle>
          <a:p>
            <a:pPr>
              <a:defRPr/>
            </a:pPr>
            <a:fld id="{C5AC2C5F-A812-4C24-9A65-77E423153C5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32"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Lst>
  <p:transition spd="med"/>
  <p:txStyles>
    <p:titleStyle>
      <a:lvl1pPr algn="l"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l"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l"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l"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l" rtl="1"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l" rtl="1"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l" rtl="1"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l" rtl="1"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r" rtl="1"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5pPr>
      <a:lvl6pPr marL="2514600" indent="-228600" algn="r" rtl="1"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r" rtl="1"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r" rtl="1"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r" rtl="1"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20834"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Cliquez pour modifier le style du titre</a:t>
            </a:r>
          </a:p>
        </p:txBody>
      </p:sp>
      <p:sp>
        <p:nvSpPr>
          <p:cNvPr id="120835"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p>
        </p:txBody>
      </p:sp>
      <p:sp>
        <p:nvSpPr>
          <p:cNvPr id="120836"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400">
                <a:effectLst>
                  <a:outerShdw blurRad="38100" dist="38100" dir="2700000" algn="tl">
                    <a:srgbClr val="000000"/>
                  </a:outerShdw>
                </a:effectLst>
                <a:latin typeface="+mn-lt"/>
              </a:defRPr>
            </a:lvl1pPr>
          </a:lstStyle>
          <a:p>
            <a:pPr>
              <a:defRPr/>
            </a:pPr>
            <a:endParaRPr lang="en-US"/>
          </a:p>
        </p:txBody>
      </p:sp>
      <p:sp>
        <p:nvSpPr>
          <p:cNvPr id="1208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400">
                <a:effectLst>
                  <a:outerShdw blurRad="38100" dist="38100" dir="2700000" algn="tl">
                    <a:srgbClr val="000000"/>
                  </a:outerShdw>
                </a:effectLst>
                <a:latin typeface="+mn-lt"/>
              </a:defRPr>
            </a:lvl1pPr>
          </a:lstStyle>
          <a:p>
            <a:pPr>
              <a:defRPr/>
            </a:pPr>
            <a:endParaRPr lang="en-US"/>
          </a:p>
        </p:txBody>
      </p:sp>
      <p:sp>
        <p:nvSpPr>
          <p:cNvPr id="120838"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400">
                <a:effectLst>
                  <a:outerShdw blurRad="38100" dist="38100" dir="2700000" algn="tl">
                    <a:srgbClr val="000000"/>
                  </a:outerShdw>
                </a:effectLst>
                <a:latin typeface="+mn-lt"/>
              </a:defRPr>
            </a:lvl1pPr>
          </a:lstStyle>
          <a:p>
            <a:pPr>
              <a:defRPr/>
            </a:pPr>
            <a:fld id="{EB69F3F4-B963-4240-8195-D8EA1547B4E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ransition spd="med"/>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7.png"/><Relationship Id="rId1" Type="http://schemas.openxmlformats.org/officeDocument/2006/relationships/slideLayout" Target="../slideLayouts/slideLayout7.xml"/><Relationship Id="rId5" Type="http://schemas.microsoft.com/office/2007/relationships/hdphoto" Target="../media/hdphoto8.wdp"/><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9.wdp"/></Relationships>
</file>

<file path=ppt/slides/_rels/slide2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14313"/>
            <a:ext cx="9144000" cy="2554287"/>
          </a:xfrm>
          <a:gradFill rotWithShape="1">
            <a:gsLst>
              <a:gs pos="0">
                <a:schemeClr val="accent1"/>
              </a:gs>
              <a:gs pos="100000">
                <a:schemeClr val="accent1">
                  <a:gamma/>
                  <a:shade val="46275"/>
                  <a:invGamma/>
                </a:schemeClr>
              </a:gs>
            </a:gsLst>
            <a:lin ang="5400000" scaled="1"/>
          </a:gradFill>
        </p:spPr>
        <p:txBody>
          <a:bodyPr anchor="ctr">
            <a:spAutoFit/>
          </a:bodyPr>
          <a:lstStyle/>
          <a:p>
            <a:pPr eaLnBrk="1" hangingPunct="1">
              <a:defRPr/>
            </a:pPr>
            <a:r>
              <a:rPr lang="fr-FR" sz="4000" b="1" dirty="0">
                <a:solidFill>
                  <a:srgbClr val="FFFF00"/>
                </a:solidFill>
                <a:cs typeface="PT Bold Heading" pitchFamily="2" charset="-78"/>
              </a:rPr>
              <a:t> </a:t>
            </a:r>
            <a:r>
              <a:rPr lang="ar-DZ" sz="4000" b="1" dirty="0">
                <a:solidFill>
                  <a:srgbClr val="FFFF00"/>
                </a:solidFill>
                <a:cs typeface="PT Bold Heading" pitchFamily="2" charset="-78"/>
              </a:rPr>
              <a:t>جامعة جيجل </a:t>
            </a:r>
            <a:br>
              <a:rPr lang="ar-DZ" sz="4000" b="1" dirty="0">
                <a:solidFill>
                  <a:srgbClr val="FF3300"/>
                </a:solidFill>
                <a:cs typeface="PT Bold Heading" pitchFamily="2" charset="-78"/>
              </a:rPr>
            </a:br>
            <a:r>
              <a:rPr lang="ar-DZ" sz="4000" b="1" dirty="0">
                <a:cs typeface="PT Bold Heading" pitchFamily="2" charset="-78"/>
              </a:rPr>
              <a:t>كلية العلوم الاقتصادية و التجارية وعلوم التسيير</a:t>
            </a:r>
            <a:br>
              <a:rPr lang="fr-FR" sz="4000" b="1" dirty="0">
                <a:cs typeface="PT Bold Heading" pitchFamily="2" charset="-78"/>
              </a:rPr>
            </a:br>
            <a:r>
              <a:rPr lang="ar-DZ" sz="4000" b="1" dirty="0">
                <a:cs typeface="PT Bold Heading" pitchFamily="2" charset="-78"/>
              </a:rPr>
              <a:t>قسم العلوم المالية والمحاسبة </a:t>
            </a:r>
            <a:br>
              <a:rPr lang="fr-FR" sz="4000" b="1" dirty="0">
                <a:cs typeface="PT Bold Heading" pitchFamily="2" charset="-78"/>
              </a:rPr>
            </a:br>
            <a:endParaRPr lang="fr-FR" sz="4000" dirty="0">
              <a:cs typeface="PT Bold Heading" pitchFamily="2" charset="-78"/>
            </a:endParaRPr>
          </a:p>
        </p:txBody>
      </p:sp>
      <p:sp>
        <p:nvSpPr>
          <p:cNvPr id="2053" name="Text Box 5"/>
          <p:cNvSpPr txBox="1">
            <a:spLocks noChangeArrowheads="1"/>
          </p:cNvSpPr>
          <p:nvPr/>
        </p:nvSpPr>
        <p:spPr bwMode="auto">
          <a:xfrm>
            <a:off x="857250" y="4017963"/>
            <a:ext cx="7715250" cy="1077912"/>
          </a:xfrm>
          <a:prstGeom prst="rect">
            <a:avLst/>
          </a:prstGeom>
          <a:noFill/>
          <a:ln w="9525">
            <a:noFill/>
            <a:miter lim="800000"/>
            <a:headEnd/>
            <a:tailEnd/>
          </a:ln>
          <a:effectLst/>
        </p:spPr>
        <p:txBody>
          <a:bodyPr>
            <a:spAutoFit/>
          </a:bodyPr>
          <a:lstStyle/>
          <a:p>
            <a:pPr algn="ctr">
              <a:spcBef>
                <a:spcPct val="50000"/>
              </a:spcBef>
              <a:defRPr/>
            </a:pPr>
            <a:r>
              <a:rPr lang="ar-DZ" sz="2800" b="1" dirty="0">
                <a:solidFill>
                  <a:srgbClr val="FFFF66"/>
                </a:solidFill>
                <a:effectLst>
                  <a:outerShdw blurRad="38100" dist="38100" dir="2700000" algn="tl">
                    <a:srgbClr val="000000"/>
                  </a:outerShdw>
                </a:effectLst>
                <a:cs typeface="DecoType Naskh Variants" pitchFamily="2" charset="-78"/>
              </a:rPr>
              <a:t> </a:t>
            </a:r>
            <a:endParaRPr lang="ar-DZ" sz="2400" b="1" dirty="0">
              <a:solidFill>
                <a:srgbClr val="000000"/>
              </a:solidFill>
              <a:effectLst>
                <a:outerShdw blurRad="38100" dist="38100" dir="2700000" algn="tl">
                  <a:srgbClr val="FFFFFF"/>
                </a:outerShdw>
              </a:effectLst>
              <a:cs typeface="DecoType Naskh Variants" pitchFamily="2" charset="-78"/>
            </a:endParaRPr>
          </a:p>
          <a:p>
            <a:pPr algn="ctr">
              <a:spcBef>
                <a:spcPct val="50000"/>
              </a:spcBef>
              <a:defRPr/>
            </a:pPr>
            <a:r>
              <a:rPr lang="ar-DZ" sz="2400" b="1" dirty="0">
                <a:solidFill>
                  <a:srgbClr val="FFFF66"/>
                </a:solidFill>
                <a:effectLst>
                  <a:outerShdw blurRad="38100" dist="38100" dir="2700000" algn="tl">
                    <a:srgbClr val="000000"/>
                  </a:outerShdw>
                </a:effectLst>
                <a:cs typeface="DecoType Naskh Variants" pitchFamily="2" charset="-78"/>
              </a:rPr>
              <a:t> </a:t>
            </a:r>
            <a:endParaRPr lang="fr-FR" sz="2400" b="1" dirty="0">
              <a:solidFill>
                <a:srgbClr val="FFFF66"/>
              </a:solidFill>
              <a:effectLst>
                <a:outerShdw blurRad="38100" dist="38100" dir="2700000" algn="tl">
                  <a:srgbClr val="000000"/>
                </a:outerShdw>
              </a:effectLst>
              <a:cs typeface="DecoType Naskh Variants" pitchFamily="2" charset="-78"/>
            </a:endParaRPr>
          </a:p>
        </p:txBody>
      </p:sp>
      <p:sp>
        <p:nvSpPr>
          <p:cNvPr id="4" name="Rectangle 3"/>
          <p:cNvSpPr/>
          <p:nvPr/>
        </p:nvSpPr>
        <p:spPr bwMode="auto">
          <a:xfrm>
            <a:off x="0" y="1988840"/>
            <a:ext cx="9144000" cy="77976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a:defRPr/>
            </a:pPr>
            <a:endParaRPr lang="ar-DZ" dirty="0"/>
          </a:p>
          <a:p>
            <a:pPr algn="ctr">
              <a:defRPr/>
            </a:pPr>
            <a:r>
              <a:rPr lang="ar-DZ" sz="2800" b="1" dirty="0">
                <a:solidFill>
                  <a:srgbClr val="FF0000"/>
                </a:solidFill>
              </a:rPr>
              <a:t>السنة الثالثة مالية البنوك والتأمينات / مقياس منتجات التأمين </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8600"/>
            <a:ext cx="5796136" cy="4089400"/>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6136" y="2768600"/>
            <a:ext cx="3347864" cy="40894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900" decel="100000" fill="hold"/>
                                        <p:tgtEl>
                                          <p:spTgt spid="205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50"/>
                                        </p:tgtEl>
                                        <p:attrNameLst>
                                          <p:attrName>ppt_y</p:attrName>
                                        </p:attrNameLst>
                                      </p:cBhvr>
                                      <p:tavLst>
                                        <p:tav tm="0">
                                          <p:val>
                                            <p:strVal val="#ppt_y-.03"/>
                                          </p:val>
                                        </p:tav>
                                        <p:tav tm="100000">
                                          <p:val>
                                            <p:strVal val="#ppt_y"/>
                                          </p:val>
                                        </p:tav>
                                      </p:tavLst>
                                    </p:anim>
                                  </p:childTnLst>
                                </p:cTn>
                              </p:par>
                              <p:par>
                                <p:cTn id="11" presetID="7" presetClass="entr" presetSubtype="4" fill="hold" grpId="0" nodeType="withEffect">
                                  <p:stCondLst>
                                    <p:cond delay="0"/>
                                  </p:stCondLst>
                                  <p:childTnLst>
                                    <p:set>
                                      <p:cBhvr>
                                        <p:cTn id="12" dur="1" fill="hold">
                                          <p:stCondLst>
                                            <p:cond delay="0"/>
                                          </p:stCondLst>
                                        </p:cTn>
                                        <p:tgtEl>
                                          <p:spTgt spid="2053"/>
                                        </p:tgtEl>
                                        <p:attrNameLst>
                                          <p:attrName>style.visibility</p:attrName>
                                        </p:attrNameLst>
                                      </p:cBhvr>
                                      <p:to>
                                        <p:strVal val="visible"/>
                                      </p:to>
                                    </p:set>
                                    <p:anim calcmode="lin" valueType="num">
                                      <p:cBhvr additive="base">
                                        <p:cTn id="13" dur="5000" fill="hold"/>
                                        <p:tgtEl>
                                          <p:spTgt spid="2053"/>
                                        </p:tgtEl>
                                        <p:attrNameLst>
                                          <p:attrName>ppt_x</p:attrName>
                                        </p:attrNameLst>
                                      </p:cBhvr>
                                      <p:tavLst>
                                        <p:tav tm="0">
                                          <p:val>
                                            <p:strVal val="#ppt_x"/>
                                          </p:val>
                                        </p:tav>
                                        <p:tav tm="100000">
                                          <p:val>
                                            <p:strVal val="#ppt_x"/>
                                          </p:val>
                                        </p:tav>
                                      </p:tavLst>
                                    </p:anim>
                                    <p:anim calcmode="lin" valueType="num">
                                      <p:cBhvr additive="base">
                                        <p:cTn id="14" dur="5000" fill="hold"/>
                                        <p:tgtEl>
                                          <p:spTgt spid="20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P spid="205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Text Box 3"/>
          <p:cNvSpPr txBox="1">
            <a:spLocks noChangeArrowheads="1"/>
          </p:cNvSpPr>
          <p:nvPr/>
        </p:nvSpPr>
        <p:spPr bwMode="auto">
          <a:xfrm rot="10800000" flipV="1">
            <a:off x="0" y="2758033"/>
            <a:ext cx="9144000" cy="1692771"/>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p>
            <a:pPr marL="342900" indent="-342900" algn="just">
              <a:buClr>
                <a:schemeClr val="hlink"/>
              </a:buClr>
              <a:defRPr/>
            </a:pPr>
            <a:r>
              <a:rPr lang="fr-FR" sz="3200" dirty="0">
                <a:effectLst>
                  <a:outerShdw blurRad="38100" dist="38100" dir="2700000" algn="tl">
                    <a:srgbClr val="000000"/>
                  </a:outerShdw>
                </a:effectLst>
                <a:cs typeface="DecoType Thuluth" pitchFamily="2" charset="-78"/>
              </a:rPr>
              <a:t> </a:t>
            </a:r>
            <a:endParaRPr lang="ar-DZ" sz="3600" dirty="0">
              <a:effectLst>
                <a:outerShdw blurRad="38100" dist="38100" dir="2700000" algn="tl">
                  <a:srgbClr val="000000"/>
                </a:outerShdw>
              </a:effectLst>
              <a:cs typeface="DecoType Thuluth" pitchFamily="2" charset="-78"/>
            </a:endParaRPr>
          </a:p>
          <a:p>
            <a:pPr marL="342900" indent="-342900" algn="just">
              <a:buClr>
                <a:schemeClr val="hlink"/>
              </a:buClr>
              <a:defRPr/>
            </a:pPr>
            <a:endParaRPr lang="ar-DZ" sz="3600" dirty="0">
              <a:effectLst>
                <a:outerShdw blurRad="38100" dist="38100" dir="2700000" algn="tl">
                  <a:srgbClr val="000000"/>
                </a:outerShdw>
              </a:effectLst>
              <a:cs typeface="DecoType Thuluth" pitchFamily="2" charset="-78"/>
            </a:endParaRPr>
          </a:p>
          <a:p>
            <a:pPr marL="342900" indent="-342900" algn="just">
              <a:buClr>
                <a:schemeClr val="hlink"/>
              </a:buClr>
              <a:defRPr/>
            </a:pPr>
            <a:r>
              <a:rPr lang="ar-DZ" sz="3600" dirty="0">
                <a:effectLst>
                  <a:outerShdw blurRad="38100" dist="38100" dir="2700000" algn="tl">
                    <a:srgbClr val="000000"/>
                  </a:outerShdw>
                </a:effectLst>
                <a:cs typeface="DecoType Thuluth" pitchFamily="2" charset="-78"/>
              </a:rPr>
              <a:t> </a:t>
            </a:r>
            <a:endParaRPr lang="ar-DZ" sz="3200" dirty="0">
              <a:effectLst>
                <a:outerShdw blurRad="38100" dist="38100" dir="2700000" algn="tl">
                  <a:srgbClr val="000000"/>
                </a:outerShdw>
              </a:effectLst>
              <a:cs typeface="DecoType Thuluth" pitchFamily="2" charset="-78"/>
            </a:endParaRPr>
          </a:p>
        </p:txBody>
      </p:sp>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Effect transition="in" filter="fade">
                                      <p:cBhvr>
                                        <p:cTn id="7" dur="2000"/>
                                        <p:tgtEl>
                                          <p:spTgt spid="123907">
                                            <p:txEl>
                                              <p:pRg st="0" end="0"/>
                                            </p:txEl>
                                          </p:spTgt>
                                        </p:tgtEl>
                                      </p:cBhvr>
                                    </p:animEffect>
                                    <p:anim calcmode="lin" valueType="num">
                                      <p:cBhvr>
                                        <p:cTn id="8" dur="2000" fill="hold"/>
                                        <p:tgtEl>
                                          <p:spTgt spid="123907">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12390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nodeType="afterEffect">
                                  <p:stCondLst>
                                    <p:cond delay="0"/>
                                  </p:stCondLst>
                                  <p:childTnLst>
                                    <p:set>
                                      <p:cBhvr>
                                        <p:cTn id="12" dur="1" fill="hold">
                                          <p:stCondLst>
                                            <p:cond delay="0"/>
                                          </p:stCondLst>
                                        </p:cTn>
                                        <p:tgtEl>
                                          <p:spTgt spid="123907">
                                            <p:txEl>
                                              <p:pRg st="2" end="2"/>
                                            </p:txEl>
                                          </p:spTgt>
                                        </p:tgtEl>
                                        <p:attrNameLst>
                                          <p:attrName>style.visibility</p:attrName>
                                        </p:attrNameLst>
                                      </p:cBhvr>
                                      <p:to>
                                        <p:strVal val="visible"/>
                                      </p:to>
                                    </p:set>
                                    <p:animEffect transition="in" filter="fade">
                                      <p:cBhvr>
                                        <p:cTn id="13" dur="2000"/>
                                        <p:tgtEl>
                                          <p:spTgt spid="123907">
                                            <p:txEl>
                                              <p:pRg st="2" end="2"/>
                                            </p:txEl>
                                          </p:spTgt>
                                        </p:tgtEl>
                                      </p:cBhvr>
                                    </p:animEffect>
                                    <p:anim calcmode="lin" valueType="num">
                                      <p:cBhvr>
                                        <p:cTn id="14" dur="2000" fill="hold"/>
                                        <p:tgtEl>
                                          <p:spTgt spid="123907">
                                            <p:txEl>
                                              <p:pRg st="2" end="2"/>
                                            </p:txEl>
                                          </p:spTgt>
                                        </p:tgtEl>
                                        <p:attrNameLst>
                                          <p:attrName>ppt_x</p:attrName>
                                        </p:attrNameLst>
                                      </p:cBhvr>
                                      <p:tavLst>
                                        <p:tav tm="0">
                                          <p:val>
                                            <p:strVal val="#ppt_x"/>
                                          </p:val>
                                        </p:tav>
                                        <p:tav tm="100000">
                                          <p:val>
                                            <p:strVal val="#ppt_x"/>
                                          </p:val>
                                        </p:tav>
                                      </p:tavLst>
                                    </p:anim>
                                    <p:anim calcmode="lin" valueType="num">
                                      <p:cBhvr>
                                        <p:cTn id="15" dur="2000" fill="hold"/>
                                        <p:tgtEl>
                                          <p:spTgt spid="12390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Text Box 3"/>
          <p:cNvSpPr txBox="1">
            <a:spLocks noChangeArrowheads="1"/>
          </p:cNvSpPr>
          <p:nvPr/>
        </p:nvSpPr>
        <p:spPr bwMode="auto">
          <a:xfrm rot="10800000" flipV="1">
            <a:off x="0" y="2758033"/>
            <a:ext cx="9144000" cy="1692771"/>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p>
            <a:pPr marL="342900" indent="-342900" algn="just">
              <a:buClr>
                <a:schemeClr val="hlink"/>
              </a:buClr>
              <a:defRPr/>
            </a:pPr>
            <a:r>
              <a:rPr lang="fr-FR" sz="3200" dirty="0">
                <a:effectLst>
                  <a:outerShdw blurRad="38100" dist="38100" dir="2700000" algn="tl">
                    <a:srgbClr val="000000"/>
                  </a:outerShdw>
                </a:effectLst>
                <a:cs typeface="DecoType Thuluth" pitchFamily="2" charset="-78"/>
              </a:rPr>
              <a:t> </a:t>
            </a:r>
            <a:endParaRPr lang="ar-DZ" sz="3600" dirty="0">
              <a:effectLst>
                <a:outerShdw blurRad="38100" dist="38100" dir="2700000" algn="tl">
                  <a:srgbClr val="000000"/>
                </a:outerShdw>
              </a:effectLst>
              <a:cs typeface="DecoType Thuluth" pitchFamily="2" charset="-78"/>
            </a:endParaRPr>
          </a:p>
          <a:p>
            <a:pPr marL="342900" indent="-342900" algn="just">
              <a:buClr>
                <a:schemeClr val="hlink"/>
              </a:buClr>
              <a:defRPr/>
            </a:pPr>
            <a:endParaRPr lang="ar-DZ" sz="3600" dirty="0">
              <a:effectLst>
                <a:outerShdw blurRad="38100" dist="38100" dir="2700000" algn="tl">
                  <a:srgbClr val="000000"/>
                </a:outerShdw>
              </a:effectLst>
              <a:cs typeface="DecoType Thuluth" pitchFamily="2" charset="-78"/>
            </a:endParaRPr>
          </a:p>
          <a:p>
            <a:pPr marL="342900" indent="-342900" algn="just">
              <a:buClr>
                <a:schemeClr val="hlink"/>
              </a:buClr>
              <a:defRPr/>
            </a:pPr>
            <a:r>
              <a:rPr lang="ar-DZ" sz="3600" dirty="0">
                <a:effectLst>
                  <a:outerShdw blurRad="38100" dist="38100" dir="2700000" algn="tl">
                    <a:srgbClr val="000000"/>
                  </a:outerShdw>
                </a:effectLst>
                <a:cs typeface="DecoType Thuluth" pitchFamily="2" charset="-78"/>
              </a:rPr>
              <a:t> </a:t>
            </a:r>
            <a:endParaRPr lang="ar-DZ" sz="3200" dirty="0">
              <a:effectLst>
                <a:outerShdw blurRad="38100" dist="38100" dir="2700000" algn="tl">
                  <a:srgbClr val="000000"/>
                </a:outerShdw>
              </a:effectLst>
              <a:cs typeface="DecoType Thuluth" pitchFamily="2" charset="-78"/>
            </a:endParaRPr>
          </a:p>
        </p:txBody>
      </p:sp>
      <p:pic>
        <p:nvPicPr>
          <p:cNvPr id="3" name="Image 2"/>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319585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Effect transition="in" filter="fade">
                                      <p:cBhvr>
                                        <p:cTn id="7" dur="2000"/>
                                        <p:tgtEl>
                                          <p:spTgt spid="123907">
                                            <p:txEl>
                                              <p:pRg st="0" end="0"/>
                                            </p:txEl>
                                          </p:spTgt>
                                        </p:tgtEl>
                                      </p:cBhvr>
                                    </p:animEffect>
                                    <p:anim calcmode="lin" valueType="num">
                                      <p:cBhvr>
                                        <p:cTn id="8" dur="2000" fill="hold"/>
                                        <p:tgtEl>
                                          <p:spTgt spid="123907">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12390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nodeType="afterEffect">
                                  <p:stCondLst>
                                    <p:cond delay="0"/>
                                  </p:stCondLst>
                                  <p:childTnLst>
                                    <p:set>
                                      <p:cBhvr>
                                        <p:cTn id="12" dur="1" fill="hold">
                                          <p:stCondLst>
                                            <p:cond delay="0"/>
                                          </p:stCondLst>
                                        </p:cTn>
                                        <p:tgtEl>
                                          <p:spTgt spid="123907">
                                            <p:txEl>
                                              <p:pRg st="2" end="2"/>
                                            </p:txEl>
                                          </p:spTgt>
                                        </p:tgtEl>
                                        <p:attrNameLst>
                                          <p:attrName>style.visibility</p:attrName>
                                        </p:attrNameLst>
                                      </p:cBhvr>
                                      <p:to>
                                        <p:strVal val="visible"/>
                                      </p:to>
                                    </p:set>
                                    <p:animEffect transition="in" filter="fade">
                                      <p:cBhvr>
                                        <p:cTn id="13" dur="2000"/>
                                        <p:tgtEl>
                                          <p:spTgt spid="123907">
                                            <p:txEl>
                                              <p:pRg st="2" end="2"/>
                                            </p:txEl>
                                          </p:spTgt>
                                        </p:tgtEl>
                                      </p:cBhvr>
                                    </p:animEffect>
                                    <p:anim calcmode="lin" valueType="num">
                                      <p:cBhvr>
                                        <p:cTn id="14" dur="2000" fill="hold"/>
                                        <p:tgtEl>
                                          <p:spTgt spid="123907">
                                            <p:txEl>
                                              <p:pRg st="2" end="2"/>
                                            </p:txEl>
                                          </p:spTgt>
                                        </p:tgtEl>
                                        <p:attrNameLst>
                                          <p:attrName>ppt_x</p:attrName>
                                        </p:attrNameLst>
                                      </p:cBhvr>
                                      <p:tavLst>
                                        <p:tav tm="0">
                                          <p:val>
                                            <p:strVal val="#ppt_x"/>
                                          </p:val>
                                        </p:tav>
                                        <p:tav tm="100000">
                                          <p:val>
                                            <p:strVal val="#ppt_x"/>
                                          </p:val>
                                        </p:tav>
                                      </p:tavLst>
                                    </p:anim>
                                    <p:anim calcmode="lin" valueType="num">
                                      <p:cBhvr>
                                        <p:cTn id="15" dur="2000" fill="hold"/>
                                        <p:tgtEl>
                                          <p:spTgt spid="12390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Text Box 3"/>
          <p:cNvSpPr txBox="1">
            <a:spLocks noChangeArrowheads="1"/>
          </p:cNvSpPr>
          <p:nvPr/>
        </p:nvSpPr>
        <p:spPr bwMode="auto">
          <a:xfrm rot="10800000" flipV="1">
            <a:off x="0" y="2758033"/>
            <a:ext cx="9144000" cy="1692771"/>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p>
            <a:pPr marL="342900" indent="-342900" algn="just">
              <a:buClr>
                <a:schemeClr val="hlink"/>
              </a:buClr>
              <a:defRPr/>
            </a:pPr>
            <a:r>
              <a:rPr lang="fr-FR" sz="3200" dirty="0">
                <a:effectLst>
                  <a:outerShdw blurRad="38100" dist="38100" dir="2700000" algn="tl">
                    <a:srgbClr val="000000"/>
                  </a:outerShdw>
                </a:effectLst>
                <a:cs typeface="DecoType Thuluth" pitchFamily="2" charset="-78"/>
              </a:rPr>
              <a:t> </a:t>
            </a:r>
            <a:endParaRPr lang="ar-DZ" sz="3600" dirty="0">
              <a:effectLst>
                <a:outerShdw blurRad="38100" dist="38100" dir="2700000" algn="tl">
                  <a:srgbClr val="000000"/>
                </a:outerShdw>
              </a:effectLst>
              <a:cs typeface="DecoType Thuluth" pitchFamily="2" charset="-78"/>
            </a:endParaRPr>
          </a:p>
          <a:p>
            <a:pPr marL="342900" indent="-342900" algn="just">
              <a:buClr>
                <a:schemeClr val="hlink"/>
              </a:buClr>
              <a:defRPr/>
            </a:pPr>
            <a:endParaRPr lang="ar-DZ" sz="3600" dirty="0">
              <a:effectLst>
                <a:outerShdw blurRad="38100" dist="38100" dir="2700000" algn="tl">
                  <a:srgbClr val="000000"/>
                </a:outerShdw>
              </a:effectLst>
              <a:cs typeface="DecoType Thuluth" pitchFamily="2" charset="-78"/>
            </a:endParaRPr>
          </a:p>
          <a:p>
            <a:pPr marL="342900" indent="-342900" algn="just">
              <a:buClr>
                <a:schemeClr val="hlink"/>
              </a:buClr>
              <a:defRPr/>
            </a:pPr>
            <a:r>
              <a:rPr lang="ar-DZ" sz="3600" dirty="0">
                <a:effectLst>
                  <a:outerShdw blurRad="38100" dist="38100" dir="2700000" algn="tl">
                    <a:srgbClr val="000000"/>
                  </a:outerShdw>
                </a:effectLst>
                <a:cs typeface="DecoType Thuluth" pitchFamily="2" charset="-78"/>
              </a:rPr>
              <a:t> </a:t>
            </a:r>
            <a:endParaRPr lang="ar-DZ" sz="3200" dirty="0">
              <a:effectLst>
                <a:outerShdw blurRad="38100" dist="38100" dir="2700000" algn="tl">
                  <a:srgbClr val="000000"/>
                </a:outerShdw>
              </a:effectLst>
              <a:cs typeface="DecoType Thuluth" pitchFamily="2" charset="-78"/>
            </a:endParaRPr>
          </a:p>
        </p:txBody>
      </p:sp>
      <p:pic>
        <p:nvPicPr>
          <p:cNvPr id="3" name="Image 2"/>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483732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Effect transition="in" filter="fade">
                                      <p:cBhvr>
                                        <p:cTn id="7" dur="2000"/>
                                        <p:tgtEl>
                                          <p:spTgt spid="123907">
                                            <p:txEl>
                                              <p:pRg st="0" end="0"/>
                                            </p:txEl>
                                          </p:spTgt>
                                        </p:tgtEl>
                                      </p:cBhvr>
                                    </p:animEffect>
                                    <p:anim calcmode="lin" valueType="num">
                                      <p:cBhvr>
                                        <p:cTn id="8" dur="2000" fill="hold"/>
                                        <p:tgtEl>
                                          <p:spTgt spid="123907">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12390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nodeType="afterEffect">
                                  <p:stCondLst>
                                    <p:cond delay="0"/>
                                  </p:stCondLst>
                                  <p:childTnLst>
                                    <p:set>
                                      <p:cBhvr>
                                        <p:cTn id="12" dur="1" fill="hold">
                                          <p:stCondLst>
                                            <p:cond delay="0"/>
                                          </p:stCondLst>
                                        </p:cTn>
                                        <p:tgtEl>
                                          <p:spTgt spid="123907">
                                            <p:txEl>
                                              <p:pRg st="2" end="2"/>
                                            </p:txEl>
                                          </p:spTgt>
                                        </p:tgtEl>
                                        <p:attrNameLst>
                                          <p:attrName>style.visibility</p:attrName>
                                        </p:attrNameLst>
                                      </p:cBhvr>
                                      <p:to>
                                        <p:strVal val="visible"/>
                                      </p:to>
                                    </p:set>
                                    <p:animEffect transition="in" filter="fade">
                                      <p:cBhvr>
                                        <p:cTn id="13" dur="2000"/>
                                        <p:tgtEl>
                                          <p:spTgt spid="123907">
                                            <p:txEl>
                                              <p:pRg st="2" end="2"/>
                                            </p:txEl>
                                          </p:spTgt>
                                        </p:tgtEl>
                                      </p:cBhvr>
                                    </p:animEffect>
                                    <p:anim calcmode="lin" valueType="num">
                                      <p:cBhvr>
                                        <p:cTn id="14" dur="2000" fill="hold"/>
                                        <p:tgtEl>
                                          <p:spTgt spid="123907">
                                            <p:txEl>
                                              <p:pRg st="2" end="2"/>
                                            </p:txEl>
                                          </p:spTgt>
                                        </p:tgtEl>
                                        <p:attrNameLst>
                                          <p:attrName>ppt_x</p:attrName>
                                        </p:attrNameLst>
                                      </p:cBhvr>
                                      <p:tavLst>
                                        <p:tav tm="0">
                                          <p:val>
                                            <p:strVal val="#ppt_x"/>
                                          </p:val>
                                        </p:tav>
                                        <p:tav tm="100000">
                                          <p:val>
                                            <p:strVal val="#ppt_x"/>
                                          </p:val>
                                        </p:tav>
                                      </p:tavLst>
                                    </p:anim>
                                    <p:anim calcmode="lin" valueType="num">
                                      <p:cBhvr>
                                        <p:cTn id="15" dur="2000" fill="hold"/>
                                        <p:tgtEl>
                                          <p:spTgt spid="12390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857250"/>
          </a:xfrm>
          <a:prstGeom prst="rect">
            <a:avLst/>
          </a:prstGeom>
          <a:solidFill>
            <a:schemeClr val="accent1"/>
          </a:solidFill>
          <a:ln w="9525">
            <a:noFill/>
            <a:miter lim="800000"/>
            <a:headEnd/>
            <a:tailEnd/>
          </a:ln>
          <a:effectLst/>
        </p:spPr>
        <p:txBody>
          <a:bodyPr anchor="ctr" anchorCtr="1"/>
          <a:lstStyle/>
          <a:p>
            <a:pPr marL="342900" indent="-342900">
              <a:buClr>
                <a:schemeClr val="hlink"/>
              </a:buClr>
              <a:defRPr/>
            </a:pPr>
            <a:r>
              <a:rPr lang="ar-DZ" sz="5400" b="1" dirty="0">
                <a:effectLst>
                  <a:outerShdw blurRad="38100" dist="38100" dir="2700000" algn="tl">
                    <a:srgbClr val="000000"/>
                  </a:outerShdw>
                </a:effectLst>
                <a:latin typeface="Arial" charset="0"/>
                <a:cs typeface="DecoType Thuluth" pitchFamily="2" charset="-78"/>
              </a:rPr>
              <a:t>موضوع التغطية </a:t>
            </a:r>
          </a:p>
        </p:txBody>
      </p:sp>
      <p:sp>
        <p:nvSpPr>
          <p:cNvPr id="4" name="Text Box 3"/>
          <p:cNvSpPr txBox="1">
            <a:spLocks noChangeArrowheads="1"/>
          </p:cNvSpPr>
          <p:nvPr/>
        </p:nvSpPr>
        <p:spPr bwMode="auto">
          <a:xfrm rot="10800000" flipV="1">
            <a:off x="0" y="980728"/>
            <a:ext cx="9144000" cy="649408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p>
            <a:pPr marL="342900" indent="-342900" algn="just">
              <a:buClr>
                <a:schemeClr val="hlink"/>
              </a:buClr>
              <a:defRPr/>
            </a:pPr>
            <a:r>
              <a:rPr lang="ar-DZ" sz="3200"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 </a:t>
            </a:r>
            <a:r>
              <a:rPr lang="ar-DZ" sz="32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 يجب على الأشخاص أن يكون لديهم سند ملكية يثبت ملكيتهم للعقار المبني على التراب الوطني (الذين لا يملكون سند لا يستفيدون من هذا التأمين)</a:t>
            </a:r>
          </a:p>
          <a:p>
            <a:pPr marL="342900" indent="-342900" algn="just">
              <a:buClr>
                <a:schemeClr val="hlink"/>
              </a:buClr>
              <a:defRPr/>
            </a:pPr>
            <a:endParaRPr lang="fr-FR" sz="32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endParaRPr>
          </a:p>
          <a:p>
            <a:pPr marL="457200" indent="-457200" algn="just">
              <a:buClr>
                <a:schemeClr val="hlink"/>
              </a:buClr>
              <a:buFontTx/>
              <a:buChar char="-"/>
              <a:defRPr/>
            </a:pPr>
            <a:r>
              <a:rPr lang="ar-DZ" sz="32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الأملاك العقارية المبنية دون رخصة بناء يمكنها الاستفادة من الضمان الذي يوفره عقد التأمين من الكوارث الطبيعية لكن بتوفر شرطين: </a:t>
            </a:r>
          </a:p>
          <a:p>
            <a:pPr marL="457200" indent="-457200" algn="just">
              <a:buClr>
                <a:schemeClr val="hlink"/>
              </a:buClr>
              <a:buFont typeface="Arial" panose="020B0604020202020204" pitchFamily="34" charset="0"/>
              <a:buChar char="•"/>
              <a:defRPr/>
            </a:pPr>
            <a:r>
              <a:rPr lang="ar-DZ" sz="32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أن تكون هذه المباني قد أقيمت قبل صدور الأمر 03-12 المتعلق بإلزامية التأمين على الكوارث </a:t>
            </a:r>
          </a:p>
          <a:p>
            <a:pPr marL="457200" indent="-457200" algn="just">
              <a:buClr>
                <a:schemeClr val="hlink"/>
              </a:buClr>
              <a:buFont typeface="Arial" panose="020B0604020202020204" pitchFamily="34" charset="0"/>
              <a:buChar char="•"/>
              <a:defRPr/>
            </a:pPr>
            <a:r>
              <a:rPr lang="ar-DZ" sz="32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دفع زيادة في القسط تقدر بـ 20 بالمائة من القسط أو الاشتراك الواجب دفعه</a:t>
            </a:r>
          </a:p>
          <a:p>
            <a:pPr marL="342900" indent="-342900" algn="just">
              <a:buClr>
                <a:schemeClr val="hlink"/>
              </a:buClr>
              <a:defRPr/>
            </a:pPr>
            <a:endParaRPr lang="ar-DZ" sz="3200" dirty="0">
              <a:effectLst>
                <a:outerShdw blurRad="38100" dist="38100" dir="2700000" algn="tl">
                  <a:srgbClr val="000000"/>
                </a:outerShdw>
              </a:effectLst>
              <a:cs typeface="DecoType Thuluth" pitchFamily="2" charset="-78"/>
            </a:endParaRPr>
          </a:p>
          <a:p>
            <a:pPr marL="342900" indent="-342900" algn="just">
              <a:buClr>
                <a:schemeClr val="hlink"/>
              </a:buClr>
              <a:defRPr/>
            </a:pPr>
            <a:r>
              <a:rPr lang="ar-DZ" sz="3200" dirty="0">
                <a:effectLst>
                  <a:outerShdw blurRad="38100" dist="38100" dir="2700000" algn="tl">
                    <a:srgbClr val="000000"/>
                  </a:outerShdw>
                </a:effectLst>
                <a:cs typeface="DecoType Thuluth" pitchFamily="2" charset="-78"/>
              </a:rPr>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2000"/>
                                        <p:tgtEl>
                                          <p:spTgt spid="3"/>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000"/>
                                        <p:tgtEl>
                                          <p:spTgt spid="4">
                                            <p:txEl>
                                              <p:pRg st="0" end="0"/>
                                            </p:txEl>
                                          </p:spTgt>
                                        </p:tgtEl>
                                      </p:cBhvr>
                                    </p:animEffect>
                                    <p:anim calcmode="lin" valueType="num">
                                      <p:cBhvr>
                                        <p:cTn id="12"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2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4000"/>
                            </p:stCondLst>
                            <p:childTnLst>
                              <p:par>
                                <p:cTn id="15" presetID="47" presetClass="entr" presetSubtype="0" fill="hold"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anim calcmode="lin" valueType="num">
                                      <p:cBhvr>
                                        <p:cTn id="18"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2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6000"/>
                            </p:stCondLst>
                            <p:childTnLst>
                              <p:par>
                                <p:cTn id="21" presetID="47" presetClass="entr" presetSubtype="0" fill="hold"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2000"/>
                                        <p:tgtEl>
                                          <p:spTgt spid="4">
                                            <p:txEl>
                                              <p:pRg st="3" end="3"/>
                                            </p:txEl>
                                          </p:spTgt>
                                        </p:tgtEl>
                                      </p:cBhvr>
                                    </p:animEffect>
                                    <p:anim calcmode="lin" valueType="num">
                                      <p:cBhvr>
                                        <p:cTn id="24"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5" dur="2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8000"/>
                            </p:stCondLst>
                            <p:childTnLst>
                              <p:par>
                                <p:cTn id="27" presetID="47" presetClass="entr" presetSubtype="0" fill="hold" nodeType="after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2000"/>
                                        <p:tgtEl>
                                          <p:spTgt spid="4">
                                            <p:txEl>
                                              <p:pRg st="4" end="4"/>
                                            </p:txEl>
                                          </p:spTgt>
                                        </p:tgtEl>
                                      </p:cBhvr>
                                    </p:animEffect>
                                    <p:anim calcmode="lin" valueType="num">
                                      <p:cBhvr>
                                        <p:cTn id="30"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1" dur="2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2" fill="hold">
                            <p:stCondLst>
                              <p:cond delay="10000"/>
                            </p:stCondLst>
                            <p:childTnLst>
                              <p:par>
                                <p:cTn id="33" presetID="47" presetClass="entr" presetSubtype="0" fill="hold" nodeType="after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2000"/>
                                        <p:tgtEl>
                                          <p:spTgt spid="4">
                                            <p:txEl>
                                              <p:pRg st="6" end="6"/>
                                            </p:txEl>
                                          </p:spTgt>
                                        </p:tgtEl>
                                      </p:cBhvr>
                                    </p:animEffect>
                                    <p:anim calcmode="lin" valueType="num">
                                      <p:cBhvr>
                                        <p:cTn id="36" dur="2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7" dur="2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Text Box 3"/>
          <p:cNvSpPr txBox="1">
            <a:spLocks noChangeArrowheads="1"/>
          </p:cNvSpPr>
          <p:nvPr/>
        </p:nvSpPr>
        <p:spPr bwMode="auto">
          <a:xfrm rot="10800000" flipV="1">
            <a:off x="0" y="2758033"/>
            <a:ext cx="9144000" cy="1692771"/>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p>
            <a:pPr marL="342900" indent="-342900" algn="just">
              <a:buClr>
                <a:schemeClr val="hlink"/>
              </a:buClr>
              <a:defRPr/>
            </a:pPr>
            <a:r>
              <a:rPr lang="fr-FR" sz="3200" dirty="0">
                <a:effectLst>
                  <a:outerShdw blurRad="38100" dist="38100" dir="2700000" algn="tl">
                    <a:srgbClr val="000000"/>
                  </a:outerShdw>
                </a:effectLst>
                <a:cs typeface="DecoType Thuluth" pitchFamily="2" charset="-78"/>
              </a:rPr>
              <a:t> </a:t>
            </a:r>
            <a:endParaRPr lang="ar-DZ" sz="3600" dirty="0">
              <a:effectLst>
                <a:outerShdw blurRad="38100" dist="38100" dir="2700000" algn="tl">
                  <a:srgbClr val="000000"/>
                </a:outerShdw>
              </a:effectLst>
              <a:cs typeface="DecoType Thuluth" pitchFamily="2" charset="-78"/>
            </a:endParaRPr>
          </a:p>
          <a:p>
            <a:pPr marL="342900" indent="-342900" algn="just">
              <a:buClr>
                <a:schemeClr val="hlink"/>
              </a:buClr>
              <a:defRPr/>
            </a:pPr>
            <a:endParaRPr lang="ar-DZ" sz="3600" dirty="0">
              <a:effectLst>
                <a:outerShdw blurRad="38100" dist="38100" dir="2700000" algn="tl">
                  <a:srgbClr val="000000"/>
                </a:outerShdw>
              </a:effectLst>
              <a:cs typeface="DecoType Thuluth" pitchFamily="2" charset="-78"/>
            </a:endParaRPr>
          </a:p>
          <a:p>
            <a:pPr marL="342900" indent="-342900" algn="just">
              <a:buClr>
                <a:schemeClr val="hlink"/>
              </a:buClr>
              <a:defRPr/>
            </a:pPr>
            <a:r>
              <a:rPr lang="ar-DZ" sz="3600" dirty="0">
                <a:effectLst>
                  <a:outerShdw blurRad="38100" dist="38100" dir="2700000" algn="tl">
                    <a:srgbClr val="000000"/>
                  </a:outerShdw>
                </a:effectLst>
                <a:cs typeface="DecoType Thuluth" pitchFamily="2" charset="-78"/>
              </a:rPr>
              <a:t> </a:t>
            </a:r>
            <a:endParaRPr lang="ar-DZ" sz="3200" dirty="0">
              <a:effectLst>
                <a:outerShdw blurRad="38100" dist="38100" dir="2700000" algn="tl">
                  <a:srgbClr val="000000"/>
                </a:outerShdw>
              </a:effectLst>
              <a:cs typeface="DecoType Thuluth" pitchFamily="2" charset="-78"/>
            </a:endParaRPr>
          </a:p>
        </p:txBody>
      </p:sp>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87430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Effect transition="in" filter="fade">
                                      <p:cBhvr>
                                        <p:cTn id="7" dur="2000"/>
                                        <p:tgtEl>
                                          <p:spTgt spid="123907">
                                            <p:txEl>
                                              <p:pRg st="0" end="0"/>
                                            </p:txEl>
                                          </p:spTgt>
                                        </p:tgtEl>
                                      </p:cBhvr>
                                    </p:animEffect>
                                    <p:anim calcmode="lin" valueType="num">
                                      <p:cBhvr>
                                        <p:cTn id="8" dur="2000" fill="hold"/>
                                        <p:tgtEl>
                                          <p:spTgt spid="123907">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12390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nodeType="afterEffect">
                                  <p:stCondLst>
                                    <p:cond delay="0"/>
                                  </p:stCondLst>
                                  <p:childTnLst>
                                    <p:set>
                                      <p:cBhvr>
                                        <p:cTn id="12" dur="1" fill="hold">
                                          <p:stCondLst>
                                            <p:cond delay="0"/>
                                          </p:stCondLst>
                                        </p:cTn>
                                        <p:tgtEl>
                                          <p:spTgt spid="123907">
                                            <p:txEl>
                                              <p:pRg st="2" end="2"/>
                                            </p:txEl>
                                          </p:spTgt>
                                        </p:tgtEl>
                                        <p:attrNameLst>
                                          <p:attrName>style.visibility</p:attrName>
                                        </p:attrNameLst>
                                      </p:cBhvr>
                                      <p:to>
                                        <p:strVal val="visible"/>
                                      </p:to>
                                    </p:set>
                                    <p:animEffect transition="in" filter="fade">
                                      <p:cBhvr>
                                        <p:cTn id="13" dur="2000"/>
                                        <p:tgtEl>
                                          <p:spTgt spid="123907">
                                            <p:txEl>
                                              <p:pRg st="2" end="2"/>
                                            </p:txEl>
                                          </p:spTgt>
                                        </p:tgtEl>
                                      </p:cBhvr>
                                    </p:animEffect>
                                    <p:anim calcmode="lin" valueType="num">
                                      <p:cBhvr>
                                        <p:cTn id="14" dur="2000" fill="hold"/>
                                        <p:tgtEl>
                                          <p:spTgt spid="123907">
                                            <p:txEl>
                                              <p:pRg st="2" end="2"/>
                                            </p:txEl>
                                          </p:spTgt>
                                        </p:tgtEl>
                                        <p:attrNameLst>
                                          <p:attrName>ppt_x</p:attrName>
                                        </p:attrNameLst>
                                      </p:cBhvr>
                                      <p:tavLst>
                                        <p:tav tm="0">
                                          <p:val>
                                            <p:strVal val="#ppt_x"/>
                                          </p:val>
                                        </p:tav>
                                        <p:tav tm="100000">
                                          <p:val>
                                            <p:strVal val="#ppt_x"/>
                                          </p:val>
                                        </p:tav>
                                      </p:tavLst>
                                    </p:anim>
                                    <p:anim calcmode="lin" valueType="num">
                                      <p:cBhvr>
                                        <p:cTn id="15" dur="2000" fill="hold"/>
                                        <p:tgtEl>
                                          <p:spTgt spid="12390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857250"/>
          </a:xfrm>
          <a:prstGeom prst="rect">
            <a:avLst/>
          </a:prstGeom>
          <a:solidFill>
            <a:schemeClr val="accent1"/>
          </a:solidFill>
          <a:ln w="9525">
            <a:noFill/>
            <a:miter lim="800000"/>
            <a:headEnd/>
            <a:tailEnd/>
          </a:ln>
          <a:effectLst/>
        </p:spPr>
        <p:txBody>
          <a:bodyPr anchor="ctr" anchorCtr="1"/>
          <a:lstStyle/>
          <a:p>
            <a:pPr marL="342900" indent="-342900">
              <a:buClr>
                <a:schemeClr val="hlink"/>
              </a:buClr>
              <a:defRPr/>
            </a:pPr>
            <a:r>
              <a:rPr lang="ar-DZ" sz="5400" b="1" dirty="0">
                <a:effectLst>
                  <a:outerShdw blurRad="38100" dist="38100" dir="2700000" algn="tl">
                    <a:srgbClr val="000000"/>
                  </a:outerShdw>
                </a:effectLst>
                <a:latin typeface="Arial" charset="0"/>
                <a:cs typeface="DecoType Thuluth" pitchFamily="2" charset="-78"/>
              </a:rPr>
              <a:t>موضوع التغطية </a:t>
            </a:r>
          </a:p>
        </p:txBody>
      </p:sp>
      <p:sp>
        <p:nvSpPr>
          <p:cNvPr id="4" name="Text Box 3"/>
          <p:cNvSpPr txBox="1">
            <a:spLocks noChangeArrowheads="1"/>
          </p:cNvSpPr>
          <p:nvPr/>
        </p:nvSpPr>
        <p:spPr bwMode="auto">
          <a:xfrm rot="10800000" flipV="1">
            <a:off x="0" y="980728"/>
            <a:ext cx="9144000" cy="649408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p>
            <a:pPr marL="342900" indent="-342900" algn="just">
              <a:buClr>
                <a:schemeClr val="hlink"/>
              </a:buClr>
              <a:defRPr/>
            </a:pPr>
            <a:r>
              <a:rPr lang="ar-DZ" sz="3200"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 </a:t>
            </a:r>
            <a:r>
              <a:rPr lang="ar-DZ" sz="32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 بالنسبة للأشخاص المعنويين والطبيعيين الذين يمارسون نشاطا تجاريا و / أو صناعيا يكفي ممارسة النشاط لفرض إلزامية التأمين من الكوارث الطبيعية، ولا يهم إن كان مالكا او مستأجرا</a:t>
            </a:r>
          </a:p>
          <a:p>
            <a:pPr marL="342900" indent="-342900" algn="just">
              <a:buClr>
                <a:schemeClr val="hlink"/>
              </a:buClr>
              <a:defRPr/>
            </a:pPr>
            <a:endParaRPr lang="fr-FR" sz="32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endParaRPr>
          </a:p>
          <a:p>
            <a:pPr marL="457200" indent="-457200" algn="just">
              <a:buClr>
                <a:schemeClr val="hlink"/>
              </a:buClr>
              <a:buFontTx/>
              <a:buChar char="-"/>
              <a:defRPr/>
            </a:pPr>
            <a:r>
              <a:rPr lang="ar-DZ" sz="32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النشاطات التجارية والصناعية الممارسة دون  سجل تجاري يمكنها الاستفادة من الضمان الذي يوفره عقد التأمين من الكوارث الطبيعية لكن بتوفر شرطين: </a:t>
            </a:r>
          </a:p>
          <a:p>
            <a:pPr marL="457200" indent="-457200" algn="just">
              <a:buClr>
                <a:schemeClr val="hlink"/>
              </a:buClr>
              <a:buFont typeface="Arial" panose="020B0604020202020204" pitchFamily="34" charset="0"/>
              <a:buChar char="•"/>
              <a:defRPr/>
            </a:pPr>
            <a:r>
              <a:rPr lang="ar-DZ" sz="32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أن تكون هذه النشاطات قد بدأت قبل صدور الأمر 03-12 المتعلق بإلزامية التأمين على الكوارث </a:t>
            </a:r>
          </a:p>
          <a:p>
            <a:pPr marL="457200" indent="-457200" algn="just">
              <a:buClr>
                <a:schemeClr val="hlink"/>
              </a:buClr>
              <a:buFont typeface="Arial" panose="020B0604020202020204" pitchFamily="34" charset="0"/>
              <a:buChar char="•"/>
              <a:defRPr/>
            </a:pPr>
            <a:r>
              <a:rPr lang="ar-DZ" sz="32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دفع زيادة في القسط تقدر بـ 20 بالمائة من القسط أو الاشتراك الواجب دفعه</a:t>
            </a:r>
          </a:p>
          <a:p>
            <a:pPr marL="342900" indent="-342900" algn="just">
              <a:buClr>
                <a:schemeClr val="hlink"/>
              </a:buClr>
              <a:defRPr/>
            </a:pPr>
            <a:endParaRPr lang="ar-DZ" sz="3200" dirty="0">
              <a:effectLst>
                <a:outerShdw blurRad="38100" dist="38100" dir="2700000" algn="tl">
                  <a:srgbClr val="000000"/>
                </a:outerShdw>
              </a:effectLst>
              <a:cs typeface="DecoType Thuluth" pitchFamily="2" charset="-78"/>
            </a:endParaRPr>
          </a:p>
          <a:p>
            <a:pPr marL="342900" indent="-342900" algn="just">
              <a:buClr>
                <a:schemeClr val="hlink"/>
              </a:buClr>
              <a:defRPr/>
            </a:pPr>
            <a:r>
              <a:rPr lang="ar-DZ" sz="3200" dirty="0">
                <a:effectLst>
                  <a:outerShdw blurRad="38100" dist="38100" dir="2700000" algn="tl">
                    <a:srgbClr val="000000"/>
                  </a:outerShdw>
                </a:effectLst>
                <a:cs typeface="DecoType Thuluth" pitchFamily="2" charset="-78"/>
              </a:rPr>
              <a:t> </a:t>
            </a:r>
          </a:p>
        </p:txBody>
      </p:sp>
    </p:spTree>
    <p:extLst>
      <p:ext uri="{BB962C8B-B14F-4D97-AF65-F5344CB8AC3E}">
        <p14:creationId xmlns:p14="http://schemas.microsoft.com/office/powerpoint/2010/main" val="34133109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2000"/>
                                        <p:tgtEl>
                                          <p:spTgt spid="3"/>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000"/>
                                        <p:tgtEl>
                                          <p:spTgt spid="4">
                                            <p:txEl>
                                              <p:pRg st="0" end="0"/>
                                            </p:txEl>
                                          </p:spTgt>
                                        </p:tgtEl>
                                      </p:cBhvr>
                                    </p:animEffect>
                                    <p:anim calcmode="lin" valueType="num">
                                      <p:cBhvr>
                                        <p:cTn id="12"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2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4000"/>
                            </p:stCondLst>
                            <p:childTnLst>
                              <p:par>
                                <p:cTn id="15" presetID="47" presetClass="entr" presetSubtype="0" fill="hold"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anim calcmode="lin" valueType="num">
                                      <p:cBhvr>
                                        <p:cTn id="18"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2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6000"/>
                            </p:stCondLst>
                            <p:childTnLst>
                              <p:par>
                                <p:cTn id="21" presetID="47" presetClass="entr" presetSubtype="0" fill="hold"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2000"/>
                                        <p:tgtEl>
                                          <p:spTgt spid="4">
                                            <p:txEl>
                                              <p:pRg st="3" end="3"/>
                                            </p:txEl>
                                          </p:spTgt>
                                        </p:tgtEl>
                                      </p:cBhvr>
                                    </p:animEffect>
                                    <p:anim calcmode="lin" valueType="num">
                                      <p:cBhvr>
                                        <p:cTn id="24"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5" dur="2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8000"/>
                            </p:stCondLst>
                            <p:childTnLst>
                              <p:par>
                                <p:cTn id="27" presetID="47" presetClass="entr" presetSubtype="0" fill="hold" nodeType="after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2000"/>
                                        <p:tgtEl>
                                          <p:spTgt spid="4">
                                            <p:txEl>
                                              <p:pRg st="4" end="4"/>
                                            </p:txEl>
                                          </p:spTgt>
                                        </p:tgtEl>
                                      </p:cBhvr>
                                    </p:animEffect>
                                    <p:anim calcmode="lin" valueType="num">
                                      <p:cBhvr>
                                        <p:cTn id="30"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1" dur="2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2" fill="hold">
                            <p:stCondLst>
                              <p:cond delay="10000"/>
                            </p:stCondLst>
                            <p:childTnLst>
                              <p:par>
                                <p:cTn id="33" presetID="47" presetClass="entr" presetSubtype="0" fill="hold" nodeType="after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2000"/>
                                        <p:tgtEl>
                                          <p:spTgt spid="4">
                                            <p:txEl>
                                              <p:pRg st="6" end="6"/>
                                            </p:txEl>
                                          </p:spTgt>
                                        </p:tgtEl>
                                      </p:cBhvr>
                                    </p:animEffect>
                                    <p:anim calcmode="lin" valueType="num">
                                      <p:cBhvr>
                                        <p:cTn id="36" dur="2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7" dur="2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0" y="0"/>
            <a:ext cx="9144000" cy="857250"/>
          </a:xfrm>
          <a:prstGeom prst="rect">
            <a:avLst/>
          </a:prstGeom>
          <a:gradFill rotWithShape="1">
            <a:gsLst>
              <a:gs pos="0">
                <a:schemeClr val="hlink"/>
              </a:gs>
              <a:gs pos="100000">
                <a:schemeClr val="hlink">
                  <a:gamma/>
                  <a:shade val="46275"/>
                  <a:invGamma/>
                </a:schemeClr>
              </a:gs>
            </a:gsLst>
            <a:path path="shape">
              <a:fillToRect l="50000" t="50000" r="50000" b="50000"/>
            </a:path>
          </a:gradFill>
          <a:ln w="9525">
            <a:noFill/>
            <a:miter lim="800000"/>
            <a:headEnd/>
            <a:tailEnd/>
          </a:ln>
          <a:effectLst/>
        </p:spPr>
        <p:txBody>
          <a:bodyPr anchor="ctr" anchorCtr="1"/>
          <a:lstStyle/>
          <a:p>
            <a:pPr marL="342900" indent="-342900">
              <a:buClr>
                <a:schemeClr val="hlink"/>
              </a:buClr>
              <a:defRPr/>
            </a:pPr>
            <a:r>
              <a:rPr lang="ar-DZ" sz="5400" dirty="0">
                <a:effectLst>
                  <a:outerShdw blurRad="38100" dist="38100" dir="2700000" algn="tl">
                    <a:srgbClr val="000000"/>
                  </a:outerShdw>
                </a:effectLst>
                <a:latin typeface="Arial" charset="0"/>
                <a:cs typeface="DecoType Thuluth" pitchFamily="2" charset="-78"/>
              </a:rPr>
              <a:t> </a:t>
            </a:r>
          </a:p>
        </p:txBody>
      </p:sp>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checkerboard(across)">
                                      <p:cBhvr>
                                        <p:cTn id="7" dur="2000"/>
                                        <p:tgtEl>
                                          <p:spTgt spid="123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0" y="0"/>
            <a:ext cx="9144000" cy="857250"/>
          </a:xfrm>
          <a:prstGeom prst="rect">
            <a:avLst/>
          </a:prstGeom>
          <a:gradFill rotWithShape="1">
            <a:gsLst>
              <a:gs pos="0">
                <a:schemeClr val="hlink"/>
              </a:gs>
              <a:gs pos="100000">
                <a:schemeClr val="hlink">
                  <a:gamma/>
                  <a:shade val="46275"/>
                  <a:invGamma/>
                </a:schemeClr>
              </a:gs>
            </a:gsLst>
            <a:path path="shape">
              <a:fillToRect l="50000" t="50000" r="50000" b="50000"/>
            </a:path>
          </a:gradFill>
          <a:ln w="9525">
            <a:noFill/>
            <a:miter lim="800000"/>
            <a:headEnd/>
            <a:tailEnd/>
          </a:ln>
          <a:effectLst/>
        </p:spPr>
        <p:txBody>
          <a:bodyPr anchor="ctr" anchorCtr="1"/>
          <a:lstStyle/>
          <a:p>
            <a:pPr marL="342900" indent="-342900">
              <a:buClr>
                <a:schemeClr val="hlink"/>
              </a:buClr>
              <a:defRPr/>
            </a:pPr>
            <a:r>
              <a:rPr lang="ar-DZ" sz="5400" dirty="0">
                <a:effectLst>
                  <a:outerShdw blurRad="38100" dist="38100" dir="2700000" algn="tl">
                    <a:srgbClr val="000000"/>
                  </a:outerShdw>
                </a:effectLst>
                <a:latin typeface="Arial" charset="0"/>
                <a:cs typeface="DecoType Thuluth" pitchFamily="2" charset="-78"/>
              </a:rPr>
              <a:t> </a:t>
            </a:r>
          </a:p>
        </p:txBody>
      </p:sp>
      <p:pic>
        <p:nvPicPr>
          <p:cNvPr id="3" name="Image 2"/>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774584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checkerboard(across)">
                                      <p:cBhvr>
                                        <p:cTn id="7" dur="2000"/>
                                        <p:tgtEl>
                                          <p:spTgt spid="123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0" y="0"/>
            <a:ext cx="9144000" cy="857250"/>
          </a:xfrm>
          <a:prstGeom prst="rect">
            <a:avLst/>
          </a:prstGeom>
          <a:gradFill rotWithShape="1">
            <a:gsLst>
              <a:gs pos="0">
                <a:schemeClr val="hlink"/>
              </a:gs>
              <a:gs pos="100000">
                <a:schemeClr val="hlink">
                  <a:gamma/>
                  <a:shade val="46275"/>
                  <a:invGamma/>
                </a:schemeClr>
              </a:gs>
            </a:gsLst>
            <a:path path="shape">
              <a:fillToRect l="50000" t="50000" r="50000" b="50000"/>
            </a:path>
          </a:gradFill>
          <a:ln w="9525">
            <a:noFill/>
            <a:miter lim="800000"/>
            <a:headEnd/>
            <a:tailEnd/>
          </a:ln>
          <a:effectLst/>
        </p:spPr>
        <p:txBody>
          <a:bodyPr anchor="ctr" anchorCtr="1"/>
          <a:lstStyle/>
          <a:p>
            <a:pPr marL="342900" indent="-342900">
              <a:buClr>
                <a:schemeClr val="hlink"/>
              </a:buClr>
              <a:defRPr/>
            </a:pPr>
            <a:r>
              <a:rPr lang="ar-DZ" sz="4800" b="1" dirty="0">
                <a:effectLst>
                  <a:outerShdw blurRad="38100" dist="38100" dir="2700000" algn="tl">
                    <a:srgbClr val="000000"/>
                  </a:outerShdw>
                </a:effectLst>
                <a:latin typeface="Simplified Arabic" panose="02020603050405020304" pitchFamily="18" charset="-78"/>
                <a:cs typeface="Simplified Arabic" panose="02020603050405020304" pitchFamily="18" charset="-78"/>
              </a:rPr>
              <a:t>تحديد مبلغ التأمين </a:t>
            </a:r>
          </a:p>
        </p:txBody>
      </p:sp>
      <p:sp>
        <p:nvSpPr>
          <p:cNvPr id="123907" name="Text Box 3"/>
          <p:cNvSpPr txBox="1">
            <a:spLocks noChangeArrowheads="1"/>
          </p:cNvSpPr>
          <p:nvPr/>
        </p:nvSpPr>
        <p:spPr bwMode="auto">
          <a:xfrm rot="10800000" flipV="1">
            <a:off x="0" y="3428197"/>
            <a:ext cx="9144000" cy="954107"/>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p>
            <a:pPr marL="342900" indent="-342900" algn="just">
              <a:buClr>
                <a:schemeClr val="hlink"/>
              </a:buClr>
              <a:defRPr/>
            </a:pPr>
            <a:endParaRPr lang="ar-DZ" sz="3600" dirty="0">
              <a:effectLst>
                <a:outerShdw blurRad="38100" dist="38100" dir="2700000" algn="tl">
                  <a:srgbClr val="000000"/>
                </a:outerShdw>
              </a:effectLst>
              <a:cs typeface="DecoType Thuluth" pitchFamily="2" charset="-78"/>
            </a:endParaRPr>
          </a:p>
          <a:p>
            <a:pPr marL="342900" indent="-342900" algn="just">
              <a:buClr>
                <a:schemeClr val="hlink"/>
              </a:buClr>
              <a:defRPr/>
            </a:pPr>
            <a:r>
              <a:rPr lang="fr-FR" sz="2000" dirty="0">
                <a:effectLst>
                  <a:outerShdw blurRad="38100" dist="38100" dir="2700000" algn="tl">
                    <a:srgbClr val="000000"/>
                  </a:outerShdw>
                </a:effectLst>
                <a:latin typeface="Simplified Arabic" pitchFamily="18" charset="-78"/>
                <a:cs typeface="Simplified Arabic" pitchFamily="18" charset="-78"/>
              </a:rPr>
              <a:t> </a:t>
            </a:r>
            <a:endParaRPr lang="ar-DZ" sz="3200" dirty="0">
              <a:effectLst>
                <a:outerShdw blurRad="38100" dist="38100" dir="2700000" algn="tl">
                  <a:srgbClr val="000000"/>
                </a:outerShdw>
              </a:effectLst>
              <a:cs typeface="DecoType Thuluth" pitchFamily="2" charset="-78"/>
            </a:endParaRPr>
          </a:p>
        </p:txBody>
      </p:sp>
      <p:graphicFrame>
        <p:nvGraphicFramePr>
          <p:cNvPr id="2" name="Tableau 1"/>
          <p:cNvGraphicFramePr>
            <a:graphicFrameLocks noGrp="1"/>
          </p:cNvGraphicFramePr>
          <p:nvPr>
            <p:extLst>
              <p:ext uri="{D42A27DB-BD31-4B8C-83A1-F6EECF244321}">
                <p14:modId xmlns:p14="http://schemas.microsoft.com/office/powerpoint/2010/main" val="1486493991"/>
              </p:ext>
            </p:extLst>
          </p:nvPr>
        </p:nvGraphicFramePr>
        <p:xfrm>
          <a:off x="0" y="881064"/>
          <a:ext cx="9144000" cy="6046095"/>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908825">
                <a:tc>
                  <a:txBody>
                    <a:bodyPr/>
                    <a:lstStyle/>
                    <a:p>
                      <a:pPr algn="ctr"/>
                      <a:r>
                        <a:rPr lang="ar-DZ" sz="4000" dirty="0">
                          <a:latin typeface="Simplified Arabic" panose="02020603050405020304" pitchFamily="18" charset="-78"/>
                          <a:cs typeface="Simplified Arabic" panose="02020603050405020304" pitchFamily="18" charset="-78"/>
                        </a:rPr>
                        <a:t>المنشآت الصناعية والتجارية </a:t>
                      </a:r>
                      <a:endParaRPr lang="fr-FR" sz="4000" dirty="0">
                        <a:latin typeface="Simplified Arabic" panose="02020603050405020304" pitchFamily="18" charset="-78"/>
                        <a:cs typeface="Simplified Arabic" panose="02020603050405020304" pitchFamily="18" charset="-78"/>
                      </a:endParaRPr>
                    </a:p>
                  </a:txBody>
                  <a:tcPr/>
                </a:tc>
                <a:tc>
                  <a:txBody>
                    <a:bodyPr/>
                    <a:lstStyle/>
                    <a:p>
                      <a:pPr algn="ctr"/>
                      <a:r>
                        <a:rPr lang="ar-DZ" sz="4000" dirty="0">
                          <a:latin typeface="Simplified Arabic" panose="02020603050405020304" pitchFamily="18" charset="-78"/>
                          <a:cs typeface="Simplified Arabic" panose="02020603050405020304" pitchFamily="18" charset="-78"/>
                        </a:rPr>
                        <a:t>الأملاك</a:t>
                      </a:r>
                      <a:r>
                        <a:rPr lang="ar-DZ" sz="4000" baseline="0" dirty="0">
                          <a:latin typeface="Simplified Arabic" panose="02020603050405020304" pitchFamily="18" charset="-78"/>
                          <a:cs typeface="Simplified Arabic" panose="02020603050405020304" pitchFamily="18" charset="-78"/>
                        </a:rPr>
                        <a:t> العقارية </a:t>
                      </a:r>
                      <a:endParaRPr lang="fr-FR" sz="4000" dirty="0">
                        <a:latin typeface="Simplified Arabic" panose="02020603050405020304" pitchFamily="18" charset="-78"/>
                        <a:cs typeface="Simplified Arabic" panose="02020603050405020304" pitchFamily="18" charset="-78"/>
                      </a:endParaRPr>
                    </a:p>
                  </a:txBody>
                  <a:tcPr/>
                </a:tc>
                <a:extLst>
                  <a:ext uri="{0D108BD9-81ED-4DB2-BD59-A6C34878D82A}">
                    <a16:rowId xmlns:a16="http://schemas.microsoft.com/office/drawing/2014/main" val="10000"/>
                  </a:ext>
                </a:extLst>
              </a:tr>
              <a:tr h="4735455">
                <a:tc>
                  <a:txBody>
                    <a:bodyPr/>
                    <a:lstStyle/>
                    <a:p>
                      <a:pPr algn="ctr"/>
                      <a:r>
                        <a:rPr lang="ar-DZ" sz="4000" dirty="0">
                          <a:latin typeface="Simplified Arabic" panose="02020603050405020304" pitchFamily="18" charset="-78"/>
                          <a:cs typeface="Simplified Arabic" panose="02020603050405020304" pitchFamily="18" charset="-78"/>
                        </a:rPr>
                        <a:t>يتحدد مبلغ</a:t>
                      </a:r>
                      <a:r>
                        <a:rPr lang="ar-DZ" sz="4000" baseline="0" dirty="0">
                          <a:latin typeface="Simplified Arabic" panose="02020603050405020304" pitchFamily="18" charset="-78"/>
                          <a:cs typeface="Simplified Arabic" panose="02020603050405020304" pitchFamily="18" charset="-78"/>
                        </a:rPr>
                        <a:t> التأمين على النحو التالي: </a:t>
                      </a:r>
                    </a:p>
                    <a:p>
                      <a:pPr algn="ctr"/>
                      <a:r>
                        <a:rPr lang="ar-DZ" sz="4000" baseline="0" dirty="0">
                          <a:latin typeface="Simplified Arabic" panose="02020603050405020304" pitchFamily="18" charset="-78"/>
                          <a:cs typeface="Simplified Arabic" panose="02020603050405020304" pitchFamily="18" charset="-78"/>
                        </a:rPr>
                        <a:t>قيمة إعادة الاعمار للبناء (نشاط الإسكان)</a:t>
                      </a:r>
                    </a:p>
                    <a:p>
                      <a:pPr algn="ctr"/>
                      <a:r>
                        <a:rPr lang="ar-DZ" sz="4000" baseline="0" dirty="0">
                          <a:latin typeface="Simplified Arabic" panose="02020603050405020304" pitchFamily="18" charset="-78"/>
                          <a:cs typeface="Simplified Arabic" panose="02020603050405020304" pitchFamily="18" charset="-78"/>
                        </a:rPr>
                        <a:t>قيمة استبدال المعدات </a:t>
                      </a:r>
                    </a:p>
                    <a:p>
                      <a:pPr algn="ctr"/>
                      <a:r>
                        <a:rPr lang="ar-DZ" sz="4000" baseline="0" dirty="0">
                          <a:latin typeface="Simplified Arabic" panose="02020603050405020304" pitchFamily="18" charset="-78"/>
                          <a:cs typeface="Simplified Arabic" panose="02020603050405020304" pitchFamily="18" charset="-78"/>
                        </a:rPr>
                        <a:t>القيمة السوقية للسلع </a:t>
                      </a:r>
                      <a:endParaRPr lang="fr-FR" sz="4000" dirty="0">
                        <a:latin typeface="Simplified Arabic" panose="02020603050405020304" pitchFamily="18" charset="-78"/>
                        <a:cs typeface="Simplified Arabic" panose="02020603050405020304" pitchFamily="18" charset="-78"/>
                      </a:endParaRPr>
                    </a:p>
                  </a:txBody>
                  <a:tcPr/>
                </a:tc>
                <a:tc>
                  <a:txBody>
                    <a:bodyPr/>
                    <a:lstStyle/>
                    <a:p>
                      <a:pPr algn="ctr"/>
                      <a:r>
                        <a:rPr lang="ar-DZ" sz="4000" dirty="0">
                          <a:latin typeface="Simplified Arabic" panose="02020603050405020304" pitchFamily="18" charset="-78"/>
                          <a:cs typeface="Simplified Arabic" panose="02020603050405020304" pitchFamily="18" charset="-78"/>
                        </a:rPr>
                        <a:t>لا تقل رؤوس الأموال المؤمن عليها عن المساحة المبنية * السعر المعياري </a:t>
                      </a:r>
                      <a:r>
                        <a:rPr lang="ar-DZ" sz="4000" baseline="0" dirty="0">
                          <a:latin typeface="Simplified Arabic" panose="02020603050405020304" pitchFamily="18" charset="-78"/>
                          <a:cs typeface="Simplified Arabic" panose="02020603050405020304" pitchFamily="18" charset="-78"/>
                        </a:rPr>
                        <a:t> (هذا الأخير يختلف بحسب البناية فردية او جماعية في المادة 06 من القرار المؤرخ في 19مارس 2017</a:t>
                      </a:r>
                      <a:endParaRPr lang="fr-FR" sz="4000" dirty="0">
                        <a:latin typeface="Simplified Arabic" panose="02020603050405020304" pitchFamily="18" charset="-78"/>
                        <a:cs typeface="Simplified Arabic" panose="02020603050405020304" pitchFamily="18" charset="-78"/>
                      </a:endParaRPr>
                    </a:p>
                  </a:txBody>
                  <a:tcPr/>
                </a:tc>
                <a:extLst>
                  <a:ext uri="{0D108BD9-81ED-4DB2-BD59-A6C34878D82A}">
                    <a16:rowId xmlns:a16="http://schemas.microsoft.com/office/drawing/2014/main" val="10001"/>
                  </a:ext>
                </a:extLst>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checkerboard(across)">
                                      <p:cBhvr>
                                        <p:cTn id="7" dur="2000"/>
                                        <p:tgtEl>
                                          <p:spTgt spid="123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rot="10800000" flipV="1">
            <a:off x="0" y="1965614"/>
            <a:ext cx="9144000" cy="452431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marL="342900" indent="-342900" algn="just">
              <a:buClr>
                <a:schemeClr val="hlink"/>
              </a:buClr>
              <a:defRPr/>
            </a:pPr>
            <a:r>
              <a:rPr lang="ar-DZ" sz="36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حدد القرار المؤرخ في 31 أكتوبر 2004 معايير التعريفة والتعريفات والاعفاءات المطبقة في مجال التامين على آثار الكوارث الطبيعية، والمعدل بالقرار المؤرخ في 19 مارس 2017، ووفقا للقرار تحدد نسب القسط  اعتمادا على نسبة قاعدية تأخذ في الاعتبار معايير قياس التعرض للأخطار الآتية: </a:t>
            </a:r>
          </a:p>
          <a:p>
            <a:pPr marL="457200" indent="-457200" algn="just">
              <a:buClr>
                <a:schemeClr val="hlink"/>
              </a:buClr>
              <a:buFontTx/>
              <a:buChar char="-"/>
              <a:defRPr/>
            </a:pPr>
            <a:r>
              <a:rPr lang="ar-DZ" sz="36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المعيار الأول: المنطقة الزلزالية </a:t>
            </a:r>
          </a:p>
          <a:p>
            <a:pPr marL="457200" indent="-457200" algn="just">
              <a:buClr>
                <a:schemeClr val="hlink"/>
              </a:buClr>
              <a:buFontTx/>
              <a:buChar char="-"/>
              <a:defRPr/>
            </a:pPr>
            <a:r>
              <a:rPr lang="ar-DZ" sz="36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المعيار الثاني: المطابقة لقواعد مقاومة الزلازل </a:t>
            </a:r>
          </a:p>
        </p:txBody>
      </p:sp>
      <p:pic>
        <p:nvPicPr>
          <p:cNvPr id="2" name="Image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8520" y="-99392"/>
            <a:ext cx="9361040" cy="1512168"/>
          </a:xfrm>
          <a:prstGeom prst="rect">
            <a:avLst/>
          </a:prstGeom>
        </p:spPr>
      </p:pic>
    </p:spTree>
    <p:extLst>
      <p:ext uri="{BB962C8B-B14F-4D97-AF65-F5344CB8AC3E}">
        <p14:creationId xmlns:p14="http://schemas.microsoft.com/office/powerpoint/2010/main" val="6482808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Text Box 3"/>
          <p:cNvSpPr txBox="1">
            <a:spLocks noChangeArrowheads="1"/>
          </p:cNvSpPr>
          <p:nvPr/>
        </p:nvSpPr>
        <p:spPr bwMode="auto">
          <a:xfrm>
            <a:off x="0" y="1000125"/>
            <a:ext cx="9144000" cy="1200329"/>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p>
            <a:pPr marL="342900" indent="-342900" algn="just">
              <a:buClr>
                <a:schemeClr val="hlink"/>
              </a:buClr>
              <a:defRPr/>
            </a:pPr>
            <a:r>
              <a:rPr lang="ar-DZ" sz="2800" b="1" dirty="0">
                <a:solidFill>
                  <a:schemeClr val="bg1">
                    <a:lumMod val="50000"/>
                  </a:schemeClr>
                </a:solidFill>
                <a:latin typeface="Tahoma" pitchFamily="34" charset="0"/>
                <a:cs typeface="Arial" charset="0"/>
              </a:rPr>
              <a:t>        </a:t>
            </a:r>
            <a:endParaRPr lang="ar-DZ" sz="3200" b="1" dirty="0">
              <a:effectLst>
                <a:outerShdw blurRad="38100" dist="38100" dir="2700000" algn="tl">
                  <a:srgbClr val="000000"/>
                </a:outerShdw>
              </a:effectLst>
              <a:cs typeface="DecoType Thuluth" pitchFamily="2" charset="-78"/>
            </a:endParaRPr>
          </a:p>
          <a:p>
            <a:pPr marL="342900" indent="-342900" algn="just">
              <a:buClr>
                <a:schemeClr val="hlink"/>
              </a:buClr>
              <a:defRPr/>
            </a:pPr>
            <a:endParaRPr lang="ar-DZ" sz="4400" b="1" dirty="0">
              <a:effectLst>
                <a:outerShdw blurRad="38100" dist="38100" dir="2700000" algn="tl">
                  <a:srgbClr val="000000"/>
                </a:outerShdw>
              </a:effectLst>
              <a:cs typeface="DecoType Thuluth" pitchFamily="2" charset="-78"/>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Effect transition="in" filter="fade">
                                      <p:cBhvr>
                                        <p:cTn id="7" dur="2000"/>
                                        <p:tgtEl>
                                          <p:spTgt spid="123907">
                                            <p:txEl>
                                              <p:pRg st="0" end="0"/>
                                            </p:txEl>
                                          </p:spTgt>
                                        </p:tgtEl>
                                      </p:cBhvr>
                                    </p:animEffect>
                                    <p:anim calcmode="lin" valueType="num">
                                      <p:cBhvr>
                                        <p:cTn id="8" dur="2000" fill="hold"/>
                                        <p:tgtEl>
                                          <p:spTgt spid="123907">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12390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rot="10800000" flipV="1">
            <a:off x="0" y="1965615"/>
            <a:ext cx="9144000" cy="452431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marL="342900" indent="-342900" algn="just">
              <a:buClr>
                <a:schemeClr val="hlink"/>
              </a:buClr>
              <a:defRPr/>
            </a:pPr>
            <a:r>
              <a:rPr lang="fr-FR" sz="36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 </a:t>
            </a:r>
            <a:r>
              <a:rPr lang="ar-DZ" sz="36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قيمة القسط المدفوع من طرف المؤمن لهم، تختلف حسب/</a:t>
            </a:r>
          </a:p>
          <a:p>
            <a:pPr marL="571500" indent="-571500" algn="just">
              <a:buClr>
                <a:schemeClr val="hlink"/>
              </a:buClr>
              <a:buFontTx/>
              <a:buChar char="-"/>
              <a:defRPr/>
            </a:pPr>
            <a:r>
              <a:rPr lang="ar-DZ" sz="36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المنطقة الزلزالية (0، 1، 2أ، 2 ب، 3) محدد حسب القواعد الجزائرية لمقاومة الزلازل </a:t>
            </a:r>
            <a:r>
              <a:rPr lang="fr-FR" sz="36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RPA99</a:t>
            </a:r>
          </a:p>
          <a:p>
            <a:pPr marL="571500" indent="-571500" algn="just">
              <a:buClr>
                <a:schemeClr val="hlink"/>
              </a:buClr>
              <a:buFontTx/>
              <a:buChar char="-"/>
              <a:defRPr/>
            </a:pPr>
            <a:r>
              <a:rPr lang="ar-DZ" sz="36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 المطابقة لقواعد مقاومة الزلازل </a:t>
            </a:r>
          </a:p>
          <a:p>
            <a:pPr marL="571500" indent="-571500" algn="just">
              <a:buClr>
                <a:schemeClr val="hlink"/>
              </a:buClr>
              <a:buFontTx/>
              <a:buChar char="-"/>
              <a:defRPr/>
            </a:pPr>
            <a:r>
              <a:rPr lang="ar-DZ" sz="36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التعرض لخطر الفياضات وسوائل الوحل </a:t>
            </a:r>
          </a:p>
          <a:p>
            <a:pPr marL="571500" indent="-571500" algn="just">
              <a:buClr>
                <a:schemeClr val="hlink"/>
              </a:buClr>
              <a:buFontTx/>
              <a:buChar char="-"/>
              <a:defRPr/>
            </a:pPr>
            <a:r>
              <a:rPr lang="ar-DZ" sz="36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التعرض لخطر العواصف والرياح </a:t>
            </a:r>
          </a:p>
          <a:p>
            <a:pPr marL="571500" indent="-571500" algn="just">
              <a:buClr>
                <a:schemeClr val="hlink"/>
              </a:buClr>
              <a:buFontTx/>
              <a:buChar char="-"/>
              <a:defRPr/>
            </a:pPr>
            <a:r>
              <a:rPr lang="ar-DZ" sz="36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التعرض لخطر تحركات الأرض </a:t>
            </a:r>
          </a:p>
          <a:p>
            <a:pPr marL="571500" indent="-571500" algn="just">
              <a:buClr>
                <a:schemeClr val="hlink"/>
              </a:buClr>
              <a:buFontTx/>
              <a:buChar char="-"/>
              <a:defRPr/>
            </a:pPr>
            <a:endParaRPr lang="ar-DZ" sz="36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endParaRPr>
          </a:p>
        </p:txBody>
      </p:sp>
      <p:pic>
        <p:nvPicPr>
          <p:cNvPr id="2" name="Image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8520" y="-99392"/>
            <a:ext cx="9361040" cy="1512168"/>
          </a:xfrm>
          <a:prstGeom prst="rect">
            <a:avLst/>
          </a:prstGeom>
        </p:spPr>
      </p:pic>
    </p:spTree>
    <p:extLst>
      <p:ext uri="{BB962C8B-B14F-4D97-AF65-F5344CB8AC3E}">
        <p14:creationId xmlns:p14="http://schemas.microsoft.com/office/powerpoint/2010/main" val="276428010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rot="10800000" flipV="1">
            <a:off x="0" y="1473172"/>
            <a:ext cx="9144000" cy="550920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marL="342900" indent="-342900" algn="just">
              <a:buClr>
                <a:schemeClr val="hlink"/>
              </a:buClr>
              <a:defRPr/>
            </a:pPr>
            <a:r>
              <a:rPr lang="fr-FR" sz="32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 </a:t>
            </a:r>
            <a:r>
              <a:rPr lang="ar-DZ" sz="32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قيمة القسط المدفوع من طرف المؤمن لهم، تختلف حسب/</a:t>
            </a:r>
          </a:p>
          <a:p>
            <a:pPr marL="571500" indent="-571500" algn="just">
              <a:buClr>
                <a:schemeClr val="hlink"/>
              </a:buClr>
              <a:buFontTx/>
              <a:buChar char="-"/>
              <a:defRPr/>
            </a:pPr>
            <a:r>
              <a:rPr lang="ar-DZ" sz="32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المنطقة الزلزالية (0، 1، 2أ، 2 ب، 3) محدد حسب القواعد الجزائرية لمقاومة الزلازل </a:t>
            </a:r>
            <a:r>
              <a:rPr lang="fr-FR" sz="32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RPA99</a:t>
            </a:r>
          </a:p>
          <a:p>
            <a:pPr marL="571500" indent="-571500" algn="just">
              <a:buClr>
                <a:schemeClr val="hlink"/>
              </a:buClr>
              <a:buFontTx/>
              <a:buChar char="-"/>
              <a:defRPr/>
            </a:pPr>
            <a:r>
              <a:rPr lang="ar-DZ" sz="32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 المطابقة لقواعد مقاومة الزلازل </a:t>
            </a:r>
          </a:p>
          <a:p>
            <a:pPr marL="571500" indent="-571500" algn="just">
              <a:buClr>
                <a:schemeClr val="hlink"/>
              </a:buClr>
              <a:buFontTx/>
              <a:buChar char="-"/>
              <a:defRPr/>
            </a:pPr>
            <a:r>
              <a:rPr lang="ar-DZ" sz="32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التعرض لخطر الفياضات وسوائل الوحل </a:t>
            </a:r>
          </a:p>
          <a:p>
            <a:pPr marL="571500" indent="-571500" algn="just">
              <a:buClr>
                <a:schemeClr val="hlink"/>
              </a:buClr>
              <a:buFontTx/>
              <a:buChar char="-"/>
              <a:defRPr/>
            </a:pPr>
            <a:r>
              <a:rPr lang="ar-DZ" sz="32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التعرض لخطر العواصف والرياح </a:t>
            </a:r>
          </a:p>
          <a:p>
            <a:pPr marL="571500" indent="-571500" algn="just">
              <a:buClr>
                <a:schemeClr val="hlink"/>
              </a:buClr>
              <a:buFontTx/>
              <a:buChar char="-"/>
              <a:defRPr/>
            </a:pPr>
            <a:r>
              <a:rPr lang="ar-DZ" sz="32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التعرض لخطر تحركات الأرض </a:t>
            </a:r>
          </a:p>
          <a:p>
            <a:pPr algn="just">
              <a:buClr>
                <a:schemeClr val="hlink"/>
              </a:buClr>
              <a:defRPr/>
            </a:pPr>
            <a:r>
              <a:rPr lang="ar-DZ" sz="32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لا يمكن ان يكون مبلغ قسط التأمين أو الاشتراك أقل من 1500 دج في حالة الأملاك العقارية و 2500 دج بالنسبة للمنشآت الصناعية والتجارية</a:t>
            </a:r>
          </a:p>
          <a:p>
            <a:pPr marL="571500" indent="-571500" algn="just">
              <a:buClr>
                <a:schemeClr val="hlink"/>
              </a:buClr>
              <a:buFontTx/>
              <a:buChar char="-"/>
              <a:defRPr/>
            </a:pPr>
            <a:endParaRPr lang="ar-DZ" sz="32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endParaRPr>
          </a:p>
        </p:txBody>
      </p:sp>
      <p:pic>
        <p:nvPicPr>
          <p:cNvPr id="2" name="Image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8520" y="-99392"/>
            <a:ext cx="9361040" cy="1512168"/>
          </a:xfrm>
          <a:prstGeom prst="rect">
            <a:avLst/>
          </a:prstGeom>
        </p:spPr>
      </p:pic>
    </p:spTree>
    <p:extLst>
      <p:ext uri="{BB962C8B-B14F-4D97-AF65-F5344CB8AC3E}">
        <p14:creationId xmlns:p14="http://schemas.microsoft.com/office/powerpoint/2010/main" val="43988138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rot="10800000" flipV="1">
            <a:off x="0" y="3935384"/>
            <a:ext cx="9144000" cy="58477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marL="571500" indent="-571500" algn="just">
              <a:buClr>
                <a:schemeClr val="hlink"/>
              </a:buClr>
              <a:buFontTx/>
              <a:buChar char="-"/>
              <a:defRPr/>
            </a:pPr>
            <a:endParaRPr lang="ar-DZ" sz="32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endParaRPr>
          </a:p>
        </p:txBody>
      </p:sp>
      <p:pic>
        <p:nvPicPr>
          <p:cNvPr id="2" name="Image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8520" y="-99392"/>
            <a:ext cx="9361040" cy="1440160"/>
          </a:xfrm>
          <a:prstGeom prst="rect">
            <a:avLst/>
          </a:prstGeom>
        </p:spPr>
      </p:pic>
      <p:pic>
        <p:nvPicPr>
          <p:cNvPr id="3" name="Imag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0" y="1340768"/>
            <a:ext cx="9144000" cy="5517231"/>
          </a:xfrm>
          <a:prstGeom prst="rect">
            <a:avLst/>
          </a:prstGeom>
        </p:spPr>
      </p:pic>
    </p:spTree>
    <p:extLst>
      <p:ext uri="{BB962C8B-B14F-4D97-AF65-F5344CB8AC3E}">
        <p14:creationId xmlns:p14="http://schemas.microsoft.com/office/powerpoint/2010/main" val="327611077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108520" y="0"/>
            <a:ext cx="9252520" cy="6858000"/>
          </a:xfrm>
          <a:prstGeom prst="rect">
            <a:avLst/>
          </a:prstGeom>
        </p:spPr>
      </p:pic>
    </p:spTree>
    <p:extLst>
      <p:ext uri="{BB962C8B-B14F-4D97-AF65-F5344CB8AC3E}">
        <p14:creationId xmlns:p14="http://schemas.microsoft.com/office/powerpoint/2010/main" val="7267070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rot="10800000" flipV="1">
            <a:off x="0" y="-435039"/>
            <a:ext cx="9144000" cy="932563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marL="342900" indent="-342900" algn="just">
              <a:buClr>
                <a:schemeClr val="hlink"/>
              </a:buClr>
              <a:defRPr/>
            </a:pPr>
            <a:endParaRPr lang="ar-DZ" sz="44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endParaRPr>
          </a:p>
          <a:p>
            <a:pPr marL="342900" indent="-342900" algn="just">
              <a:buClr>
                <a:schemeClr val="hlink"/>
              </a:buClr>
              <a:defRPr/>
            </a:pPr>
            <a:r>
              <a:rPr lang="ar-DZ" sz="44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 </a:t>
            </a:r>
          </a:p>
          <a:p>
            <a:pPr marL="342900" indent="-342900" algn="just">
              <a:buClr>
                <a:schemeClr val="hlink"/>
              </a:buClr>
              <a:defRPr/>
            </a:pPr>
            <a:endParaRPr lang="ar-DZ" sz="44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endParaRPr>
          </a:p>
          <a:p>
            <a:pPr marL="342900" indent="-342900" algn="just">
              <a:buClr>
                <a:schemeClr val="hlink"/>
              </a:buClr>
              <a:defRPr/>
            </a:pPr>
            <a:r>
              <a:rPr lang="ar-DZ" sz="44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الزيادات المطبقة على النسب القاعدية /</a:t>
            </a:r>
          </a:p>
          <a:p>
            <a:pPr marL="571500" indent="-571500" algn="just">
              <a:buClr>
                <a:schemeClr val="hlink"/>
              </a:buClr>
              <a:buFontTx/>
              <a:buChar char="-"/>
              <a:defRPr/>
            </a:pPr>
            <a:r>
              <a:rPr lang="ar-DZ" sz="44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زيادة تخص التعرض لخطر الفياضات وسوائل الوحل: 0,2 من الالف </a:t>
            </a:r>
          </a:p>
          <a:p>
            <a:pPr marL="571500" indent="-571500" algn="just">
              <a:buClr>
                <a:schemeClr val="hlink"/>
              </a:buClr>
              <a:buFontTx/>
              <a:buChar char="-"/>
              <a:defRPr/>
            </a:pPr>
            <a:r>
              <a:rPr lang="ar-DZ" sz="44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زيادة تخص التعرض لخطر العواصف والرياح الشديدة: 0,1 من الالف </a:t>
            </a:r>
          </a:p>
          <a:p>
            <a:pPr marL="571500" indent="-571500" algn="just">
              <a:buClr>
                <a:schemeClr val="hlink"/>
              </a:buClr>
              <a:buFontTx/>
              <a:buChar char="-"/>
              <a:defRPr/>
            </a:pPr>
            <a:r>
              <a:rPr lang="ar-DZ" sz="44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زيادة تخص التعرض لخطر تحركات الارض: 0,2 من الالف </a:t>
            </a:r>
          </a:p>
          <a:p>
            <a:pPr marL="571500" indent="-571500" algn="just">
              <a:buClr>
                <a:schemeClr val="hlink"/>
              </a:buClr>
              <a:buFontTx/>
              <a:buChar char="-"/>
              <a:defRPr/>
            </a:pPr>
            <a:endParaRPr lang="ar-DZ" sz="44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endParaRPr>
          </a:p>
          <a:p>
            <a:pPr marL="571500" indent="-571500" algn="just">
              <a:buClr>
                <a:schemeClr val="hlink"/>
              </a:buClr>
              <a:buFontTx/>
              <a:buChar char="-"/>
              <a:defRPr/>
            </a:pPr>
            <a:endParaRPr lang="ar-DZ" sz="44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endParaRPr>
          </a:p>
          <a:p>
            <a:pPr marL="342900" indent="-342900" algn="just">
              <a:buClr>
                <a:schemeClr val="hlink"/>
              </a:buClr>
              <a:defRPr/>
            </a:pPr>
            <a:endParaRPr lang="ar-DZ" sz="36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endParaRPr>
          </a:p>
          <a:p>
            <a:pPr marL="571500" indent="-571500" algn="just">
              <a:buClr>
                <a:schemeClr val="hlink"/>
              </a:buClr>
              <a:buFontTx/>
              <a:buChar char="-"/>
              <a:defRPr/>
            </a:pPr>
            <a:endParaRPr lang="ar-DZ" sz="36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endParaRPr>
          </a:p>
        </p:txBody>
      </p:sp>
      <p:pic>
        <p:nvPicPr>
          <p:cNvPr id="2" name="Image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8520" y="-99392"/>
            <a:ext cx="9361040" cy="1512168"/>
          </a:xfrm>
          <a:prstGeom prst="rect">
            <a:avLst/>
          </a:prstGeom>
        </p:spPr>
      </p:pic>
    </p:spTree>
    <p:extLst>
      <p:ext uri="{BB962C8B-B14F-4D97-AF65-F5344CB8AC3E}">
        <p14:creationId xmlns:p14="http://schemas.microsoft.com/office/powerpoint/2010/main" val="47872075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rot="10800000" flipV="1">
            <a:off x="0" y="580621"/>
            <a:ext cx="9144000" cy="729430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marL="342900" indent="-342900" algn="just">
              <a:buClr>
                <a:schemeClr val="hlink"/>
              </a:buClr>
              <a:defRPr/>
            </a:pPr>
            <a:endParaRPr lang="ar-DZ" sz="44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endParaRPr>
          </a:p>
          <a:p>
            <a:pPr marL="342900" indent="-342900" algn="just">
              <a:buClr>
                <a:schemeClr val="hlink"/>
              </a:buClr>
              <a:defRPr/>
            </a:pPr>
            <a:r>
              <a:rPr lang="ar-DZ" sz="44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 القسط في حالة الأملاك العقارية = رؤوس الأموال المؤمن عليها * نسبة القسط محددة بالألف </a:t>
            </a:r>
          </a:p>
          <a:p>
            <a:pPr marL="342900" indent="-342900" algn="just">
              <a:buClr>
                <a:schemeClr val="hlink"/>
              </a:buClr>
              <a:defRPr/>
            </a:pPr>
            <a:endParaRPr lang="ar-DZ" sz="44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endParaRPr>
          </a:p>
          <a:p>
            <a:pPr marL="342900" indent="-342900" algn="just">
              <a:buClr>
                <a:schemeClr val="hlink"/>
              </a:buClr>
              <a:defRPr/>
            </a:pPr>
            <a:r>
              <a:rPr lang="ar-DZ" sz="44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القسط في حالة المنشآت الصناعية و /أو التجارية = (قيمة المنشآت التي تأوي النشاط+ قيمة التجهيزات والبضائع)* نسبة القسط محددة بالألف </a:t>
            </a:r>
          </a:p>
          <a:p>
            <a:pPr marL="342900" indent="-342900" algn="just">
              <a:buClr>
                <a:schemeClr val="hlink"/>
              </a:buClr>
              <a:defRPr/>
            </a:pPr>
            <a:endParaRPr lang="ar-DZ" sz="36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endParaRPr>
          </a:p>
          <a:p>
            <a:pPr marL="571500" indent="-571500" algn="just">
              <a:buClr>
                <a:schemeClr val="hlink"/>
              </a:buClr>
              <a:buFontTx/>
              <a:buChar char="-"/>
              <a:defRPr/>
            </a:pPr>
            <a:endParaRPr lang="ar-DZ" sz="36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endParaRPr>
          </a:p>
        </p:txBody>
      </p:sp>
      <p:pic>
        <p:nvPicPr>
          <p:cNvPr id="2" name="Image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8520" y="-99392"/>
            <a:ext cx="9361040" cy="1512168"/>
          </a:xfrm>
          <a:prstGeom prst="rect">
            <a:avLst/>
          </a:prstGeom>
        </p:spPr>
      </p:pic>
    </p:spTree>
    <p:extLst>
      <p:ext uri="{BB962C8B-B14F-4D97-AF65-F5344CB8AC3E}">
        <p14:creationId xmlns:p14="http://schemas.microsoft.com/office/powerpoint/2010/main" val="250324753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857250"/>
          </a:xfrm>
          <a:prstGeom prst="rect">
            <a:avLst/>
          </a:prstGeom>
          <a:solidFill>
            <a:schemeClr val="accent1"/>
          </a:solidFill>
          <a:ln w="9525">
            <a:noFill/>
            <a:miter lim="800000"/>
            <a:headEnd/>
            <a:tailEnd/>
          </a:ln>
          <a:effectLst/>
        </p:spPr>
        <p:txBody>
          <a:bodyPr anchor="ctr" anchorCtr="1"/>
          <a:lstStyle/>
          <a:p>
            <a:pPr marL="342900" indent="-342900">
              <a:buClr>
                <a:schemeClr val="hlink"/>
              </a:buClr>
              <a:defRPr/>
            </a:pPr>
            <a:r>
              <a:rPr lang="ar-DZ" sz="5400" b="1" dirty="0">
                <a:effectLst>
                  <a:outerShdw blurRad="38100" dist="38100" dir="2700000" algn="tl">
                    <a:srgbClr val="000000"/>
                  </a:outerShdw>
                </a:effectLst>
                <a:latin typeface="Arial" charset="0"/>
                <a:cs typeface="DecoType Thuluth" pitchFamily="2" charset="-78"/>
              </a:rPr>
              <a:t>إجراءات التعويض في تأمين الكوارث </a:t>
            </a:r>
          </a:p>
        </p:txBody>
      </p:sp>
      <p:sp>
        <p:nvSpPr>
          <p:cNvPr id="4" name="Text Box 3"/>
          <p:cNvSpPr txBox="1">
            <a:spLocks noChangeArrowheads="1"/>
          </p:cNvSpPr>
          <p:nvPr/>
        </p:nvSpPr>
        <p:spPr bwMode="auto">
          <a:xfrm rot="10800000" flipV="1">
            <a:off x="0" y="1165395"/>
            <a:ext cx="9144000" cy="6124754"/>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p>
            <a:pPr marL="342900" indent="-342900" algn="just">
              <a:buClr>
                <a:schemeClr val="hlink"/>
              </a:buClr>
              <a:defRPr/>
            </a:pPr>
            <a:r>
              <a:rPr lang="ar-DZ" sz="3200" dirty="0">
                <a:effectLst>
                  <a:outerShdw blurRad="38100" dist="38100" dir="2700000" algn="tl">
                    <a:srgbClr val="000000"/>
                  </a:outerShdw>
                </a:effectLst>
                <a:cs typeface="DecoType Thuluth" pitchFamily="2" charset="-78"/>
              </a:rPr>
              <a:t> </a:t>
            </a:r>
            <a:r>
              <a:rPr lang="ar-DZ" sz="36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في باقي عقود التأمين تحقق الكارثة أو الحادث في العقد، ينتج عنه حق المؤمن له الحصول على مبلغ التعويض حسب الضرر الذي لحق به، وفي عقود الكوارث الطبيعية الأمر مختلف، ففي حالة وقوع كارثة من الكوارث الطبيعية المحدد في العقد لا يعني أن الخطر المؤمن منه قد تحقق، فتحقق الخطر يبقى مرهون أو معلق على شرط واقف، ويتعلق بإعلان الدولة لحالة الكارثة الطبيعية ، وعدم تحقق هذا الشرط يؤدي إلى عدم تحقق الخطر المؤمن منه، فهذا الإعلان يشكل إقرار صادر من الدولة على أن الحادث الذي وقع يشكل كارثة طبيعية, </a:t>
            </a:r>
          </a:p>
          <a:p>
            <a:pPr marL="342900" indent="-342900" algn="just">
              <a:buClr>
                <a:schemeClr val="hlink"/>
              </a:buClr>
              <a:defRPr/>
            </a:pPr>
            <a:r>
              <a:rPr lang="ar-DZ" sz="3200" dirty="0">
                <a:effectLst>
                  <a:outerShdw blurRad="38100" dist="38100" dir="2700000" algn="tl">
                    <a:srgbClr val="000000"/>
                  </a:outerShdw>
                </a:effectLst>
                <a:cs typeface="DecoType Thuluth" pitchFamily="2" charset="-78"/>
              </a:rPr>
              <a:t> </a:t>
            </a:r>
          </a:p>
        </p:txBody>
      </p:sp>
    </p:spTree>
    <p:extLst>
      <p:ext uri="{BB962C8B-B14F-4D97-AF65-F5344CB8AC3E}">
        <p14:creationId xmlns:p14="http://schemas.microsoft.com/office/powerpoint/2010/main" val="23294970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2000"/>
                                        <p:tgtEl>
                                          <p:spTgt spid="3"/>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2000"/>
                                        <p:tgtEl>
                                          <p:spTgt spid="4">
                                            <p:txEl>
                                              <p:pRg st="1" end="1"/>
                                            </p:txEl>
                                          </p:spTgt>
                                        </p:tgtEl>
                                      </p:cBhvr>
                                    </p:animEffect>
                                    <p:anim calcmode="lin" valueType="num">
                                      <p:cBhvr>
                                        <p:cTn id="12"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3" dur="2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4" fill="hold">
                            <p:stCondLst>
                              <p:cond delay="4000"/>
                            </p:stCondLst>
                            <p:childTnLst>
                              <p:par>
                                <p:cTn id="15" presetID="47" presetClass="entr" presetSubtype="0"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2000"/>
                                        <p:tgtEl>
                                          <p:spTgt spid="4">
                                            <p:txEl>
                                              <p:pRg st="0" end="0"/>
                                            </p:txEl>
                                          </p:spTgt>
                                        </p:tgtEl>
                                      </p:cBhvr>
                                    </p:animEffect>
                                    <p:anim calcmode="lin" valueType="num">
                                      <p:cBhvr>
                                        <p:cTn id="1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2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857250"/>
          </a:xfrm>
          <a:prstGeom prst="rect">
            <a:avLst/>
          </a:prstGeom>
          <a:solidFill>
            <a:schemeClr val="accent1"/>
          </a:solidFill>
          <a:ln w="9525">
            <a:noFill/>
            <a:miter lim="800000"/>
            <a:headEnd/>
            <a:tailEnd/>
          </a:ln>
          <a:effectLst/>
        </p:spPr>
        <p:txBody>
          <a:bodyPr anchor="ctr" anchorCtr="1"/>
          <a:lstStyle/>
          <a:p>
            <a:pPr marL="342900" indent="-342900">
              <a:buClr>
                <a:schemeClr val="hlink"/>
              </a:buClr>
              <a:defRPr/>
            </a:pPr>
            <a:r>
              <a:rPr lang="ar-DZ" sz="5400" b="1" dirty="0">
                <a:effectLst>
                  <a:outerShdw blurRad="38100" dist="38100" dir="2700000" algn="tl">
                    <a:srgbClr val="000000"/>
                  </a:outerShdw>
                </a:effectLst>
                <a:latin typeface="Arial" charset="0"/>
                <a:cs typeface="DecoType Thuluth" pitchFamily="2" charset="-78"/>
              </a:rPr>
              <a:t>إجراءات التعويض في تأمين الكوارث </a:t>
            </a:r>
          </a:p>
        </p:txBody>
      </p:sp>
      <p:sp>
        <p:nvSpPr>
          <p:cNvPr id="4" name="Text Box 3"/>
          <p:cNvSpPr txBox="1">
            <a:spLocks noChangeArrowheads="1"/>
          </p:cNvSpPr>
          <p:nvPr/>
        </p:nvSpPr>
        <p:spPr bwMode="auto">
          <a:xfrm rot="10800000" flipV="1">
            <a:off x="0" y="611398"/>
            <a:ext cx="9144000" cy="7232749"/>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p>
            <a:pPr marL="342900" indent="-342900" algn="just">
              <a:buClr>
                <a:schemeClr val="hlink"/>
              </a:buClr>
              <a:defRPr/>
            </a:pPr>
            <a:r>
              <a:rPr lang="ar-DZ" sz="3200" dirty="0">
                <a:effectLst>
                  <a:outerShdw blurRad="38100" dist="38100" dir="2700000" algn="tl">
                    <a:srgbClr val="000000"/>
                  </a:outerShdw>
                </a:effectLst>
                <a:cs typeface="DecoType Thuluth" pitchFamily="2" charset="-78"/>
              </a:rPr>
              <a:t> </a:t>
            </a:r>
            <a:r>
              <a:rPr lang="fr-FR" sz="36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a:t>
            </a:r>
            <a:r>
              <a:rPr lang="ar-DZ" sz="36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 يتم الإعلان عن حالة الكارثة الطبيعية حسب المرسوم 04-268 بموجب قرار مشترك بين الوزير المكلف بالجماعات المحلية (وزير الداخلية) والوزير المكلف بالمالية، وبناء على تقرير مفصل يعده ويرسله السيد المكلف بالجماعات المحلية الوالي – الولاة للولايات التي وقعت فيها الكارثة وكذلك راي المصالح التقنية المختصة حسب نوع كل كارثة,</a:t>
            </a:r>
            <a:endParaRPr lang="fr-FR" sz="36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endParaRPr>
          </a:p>
          <a:p>
            <a:pPr marL="342900" indent="-342900" algn="just">
              <a:buClr>
                <a:schemeClr val="hlink"/>
              </a:buClr>
              <a:defRPr/>
            </a:pPr>
            <a:r>
              <a:rPr lang="fr-FR" sz="36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a:t>
            </a:r>
            <a:r>
              <a:rPr lang="ar-DZ" sz="36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 يجب تبليغ المؤمن بكل حادث ينجر عنه الضمان في أجل لا يتعدى 30 يوما بعد نشر النص التنظيمي </a:t>
            </a:r>
            <a:r>
              <a:rPr lang="ar-DZ" sz="3600" b="1" dirty="0" err="1">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لاعلان</a:t>
            </a:r>
            <a:r>
              <a:rPr lang="ar-DZ" sz="36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 الكارثة</a:t>
            </a:r>
          </a:p>
          <a:p>
            <a:pPr marL="342900" indent="-342900" algn="just">
              <a:buClr>
                <a:schemeClr val="hlink"/>
              </a:buClr>
              <a:defRPr/>
            </a:pPr>
            <a:r>
              <a:rPr lang="ar-DZ" sz="36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 يجب أن يسلم الخبير المعني تقرير الخسائر في أجل أقصاه 3 اشهر ابتداء من تاريخ نشر النص التنظيمي الذي يعلن حالة الكوارث الطبيعية,</a:t>
            </a:r>
          </a:p>
          <a:p>
            <a:pPr marL="342900" indent="-342900" algn="just">
              <a:buClr>
                <a:schemeClr val="hlink"/>
              </a:buClr>
              <a:defRPr/>
            </a:pPr>
            <a:r>
              <a:rPr lang="ar-DZ" sz="3200" dirty="0">
                <a:effectLst>
                  <a:outerShdw blurRad="38100" dist="38100" dir="2700000" algn="tl">
                    <a:srgbClr val="000000"/>
                  </a:outerShdw>
                </a:effectLst>
                <a:cs typeface="DecoType Thuluth" pitchFamily="2" charset="-78"/>
              </a:rPr>
              <a:t> </a:t>
            </a:r>
          </a:p>
        </p:txBody>
      </p:sp>
    </p:spTree>
    <p:extLst>
      <p:ext uri="{BB962C8B-B14F-4D97-AF65-F5344CB8AC3E}">
        <p14:creationId xmlns:p14="http://schemas.microsoft.com/office/powerpoint/2010/main" val="6241997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2000"/>
                                        <p:tgtEl>
                                          <p:spTgt spid="3"/>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fade">
                                      <p:cBhvr>
                                        <p:cTn id="11" dur="2000"/>
                                        <p:tgtEl>
                                          <p:spTgt spid="4">
                                            <p:txEl>
                                              <p:pRg st="3" end="3"/>
                                            </p:txEl>
                                          </p:spTgt>
                                        </p:tgtEl>
                                      </p:cBhvr>
                                    </p:animEffect>
                                    <p:anim calcmode="lin" valueType="num">
                                      <p:cBhvr>
                                        <p:cTn id="12"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3" dur="2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14" fill="hold">
                            <p:stCondLst>
                              <p:cond delay="4000"/>
                            </p:stCondLst>
                            <p:childTnLst>
                              <p:par>
                                <p:cTn id="15" presetID="47" presetClass="entr" presetSubtype="0"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2000"/>
                                        <p:tgtEl>
                                          <p:spTgt spid="4">
                                            <p:txEl>
                                              <p:pRg st="0" end="0"/>
                                            </p:txEl>
                                          </p:spTgt>
                                        </p:tgtEl>
                                      </p:cBhvr>
                                    </p:animEffect>
                                    <p:anim calcmode="lin" valueType="num">
                                      <p:cBhvr>
                                        <p:cTn id="1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2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6000"/>
                            </p:stCondLst>
                            <p:childTnLst>
                              <p:par>
                                <p:cTn id="21" presetID="47" presetClass="entr" presetSubtype="0" fill="hold" nodeType="after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2000"/>
                                        <p:tgtEl>
                                          <p:spTgt spid="4">
                                            <p:txEl>
                                              <p:pRg st="1" end="1"/>
                                            </p:txEl>
                                          </p:spTgt>
                                        </p:tgtEl>
                                      </p:cBhvr>
                                    </p:animEffect>
                                    <p:anim calcmode="lin" valueType="num">
                                      <p:cBhvr>
                                        <p:cTn id="24"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2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8000"/>
                            </p:stCondLst>
                            <p:childTnLst>
                              <p:par>
                                <p:cTn id="27" presetID="47" presetClass="entr" presetSubtype="0" fill="hold" nodeType="after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2000"/>
                                        <p:tgtEl>
                                          <p:spTgt spid="4">
                                            <p:txEl>
                                              <p:pRg st="2" end="2"/>
                                            </p:txEl>
                                          </p:spTgt>
                                        </p:tgtEl>
                                      </p:cBhvr>
                                    </p:animEffect>
                                    <p:anim calcmode="lin" valueType="num">
                                      <p:cBhvr>
                                        <p:cTn id="30"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1" dur="2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857250"/>
          </a:xfrm>
          <a:prstGeom prst="rect">
            <a:avLst/>
          </a:prstGeom>
          <a:solidFill>
            <a:schemeClr val="accent1"/>
          </a:solidFill>
          <a:ln w="9525">
            <a:noFill/>
            <a:miter lim="800000"/>
            <a:headEnd/>
            <a:tailEnd/>
          </a:ln>
          <a:effectLst/>
        </p:spPr>
        <p:txBody>
          <a:bodyPr anchor="ctr" anchorCtr="1"/>
          <a:lstStyle/>
          <a:p>
            <a:pPr marL="342900" indent="-342900">
              <a:buClr>
                <a:schemeClr val="hlink"/>
              </a:buClr>
              <a:defRPr/>
            </a:pPr>
            <a:r>
              <a:rPr lang="ar-DZ" sz="5400" b="1" dirty="0">
                <a:effectLst>
                  <a:outerShdw blurRad="38100" dist="38100" dir="2700000" algn="tl">
                    <a:srgbClr val="000000"/>
                  </a:outerShdw>
                </a:effectLst>
                <a:latin typeface="Arial" charset="0"/>
                <a:cs typeface="DecoType Thuluth" pitchFamily="2" charset="-78"/>
              </a:rPr>
              <a:t>إجراءات التعويض في تأمين الكوارث </a:t>
            </a:r>
          </a:p>
        </p:txBody>
      </p:sp>
      <p:sp>
        <p:nvSpPr>
          <p:cNvPr id="4" name="Text Box 3"/>
          <p:cNvSpPr txBox="1">
            <a:spLocks noChangeArrowheads="1"/>
          </p:cNvSpPr>
          <p:nvPr/>
        </p:nvSpPr>
        <p:spPr bwMode="auto">
          <a:xfrm rot="10800000" flipV="1">
            <a:off x="0" y="1688617"/>
            <a:ext cx="9144000" cy="5078313"/>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p>
            <a:pPr marL="342900" indent="-342900" algn="just">
              <a:buClr>
                <a:schemeClr val="hlink"/>
              </a:buClr>
              <a:defRPr/>
            </a:pPr>
            <a:r>
              <a:rPr lang="ar-DZ" sz="3200" dirty="0">
                <a:effectLst>
                  <a:outerShdw blurRad="38100" dist="38100" dir="2700000" algn="tl">
                    <a:srgbClr val="000000"/>
                  </a:outerShdw>
                </a:effectLst>
                <a:cs typeface="DecoType Thuluth" pitchFamily="2" charset="-78"/>
              </a:rPr>
              <a:t> </a:t>
            </a:r>
            <a:r>
              <a:rPr lang="fr-FR" sz="36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a:t>
            </a:r>
            <a:r>
              <a:rPr lang="ar-DZ" sz="36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 يجب أن يسدد المؤمن التعويضات في أجل لا يتعدى 3 اشهر ابتداء من إيداع تقارير الخبرة أي 6 اشهر من تاريخ الكارثة,</a:t>
            </a:r>
          </a:p>
          <a:p>
            <a:pPr marL="571500" indent="-571500" algn="just">
              <a:buClr>
                <a:schemeClr val="hlink"/>
              </a:buClr>
              <a:buFontTx/>
              <a:buChar char="-"/>
              <a:defRPr/>
            </a:pPr>
            <a:r>
              <a:rPr lang="ar-DZ" sz="36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في حالة الاحتجاج على نتائج الخبرة يجوز للمؤمن له في اجل لا يتعدى 15 يوما أن يطال بخبرة مضادة (تكاليف على عاتقه)</a:t>
            </a:r>
          </a:p>
          <a:p>
            <a:pPr marL="457200" indent="-457200" algn="just">
              <a:buClr>
                <a:schemeClr val="hlink"/>
              </a:buClr>
              <a:buFontTx/>
              <a:buChar char="-"/>
              <a:defRPr/>
            </a:pPr>
            <a:r>
              <a:rPr lang="ar-DZ" sz="36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في حالة عدم رضا أحد الطرفين بتقرير إعادة الخبرة، فإنه يمكنها اللجوء الى تعيين خبير ثالث سواء بالتراضي أو اللجوء الى المحكمة المختصة,</a:t>
            </a:r>
            <a:endParaRPr lang="ar-DZ" sz="3200" dirty="0">
              <a:effectLst>
                <a:outerShdw blurRad="38100" dist="38100" dir="2700000" algn="tl">
                  <a:srgbClr val="000000"/>
                </a:outerShdw>
              </a:effectLst>
              <a:cs typeface="DecoType Thuluth" pitchFamily="2" charset="-78"/>
            </a:endParaRPr>
          </a:p>
        </p:txBody>
      </p:sp>
    </p:spTree>
    <p:extLst>
      <p:ext uri="{BB962C8B-B14F-4D97-AF65-F5344CB8AC3E}">
        <p14:creationId xmlns:p14="http://schemas.microsoft.com/office/powerpoint/2010/main" val="41955608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2000"/>
                                        <p:tgtEl>
                                          <p:spTgt spid="3"/>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000"/>
                                        <p:tgtEl>
                                          <p:spTgt spid="4">
                                            <p:txEl>
                                              <p:pRg st="0" end="0"/>
                                            </p:txEl>
                                          </p:spTgt>
                                        </p:tgtEl>
                                      </p:cBhvr>
                                    </p:animEffect>
                                    <p:anim calcmode="lin" valueType="num">
                                      <p:cBhvr>
                                        <p:cTn id="12"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2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4000"/>
                            </p:stCondLst>
                            <p:childTnLst>
                              <p:par>
                                <p:cTn id="15" presetID="47" presetClass="entr" presetSubtype="0" fill="hold" nodeType="after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2000"/>
                                        <p:tgtEl>
                                          <p:spTgt spid="4">
                                            <p:txEl>
                                              <p:pRg st="1" end="1"/>
                                            </p:txEl>
                                          </p:spTgt>
                                        </p:tgtEl>
                                      </p:cBhvr>
                                    </p:animEffect>
                                    <p:anim calcmode="lin" valueType="num">
                                      <p:cBhvr>
                                        <p:cTn id="18"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2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6000"/>
                            </p:stCondLst>
                            <p:childTnLst>
                              <p:par>
                                <p:cTn id="21" presetID="47" presetClass="entr" presetSubtype="0" fill="hold"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2000"/>
                                        <p:tgtEl>
                                          <p:spTgt spid="4">
                                            <p:txEl>
                                              <p:pRg st="2" end="2"/>
                                            </p:txEl>
                                          </p:spTgt>
                                        </p:tgtEl>
                                      </p:cBhvr>
                                    </p:animEffect>
                                    <p:anim calcmode="lin" valueType="num">
                                      <p:cBhvr>
                                        <p:cTn id="24"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5" dur="2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Text Box 3"/>
          <p:cNvSpPr txBox="1">
            <a:spLocks noChangeArrowheads="1"/>
          </p:cNvSpPr>
          <p:nvPr/>
        </p:nvSpPr>
        <p:spPr bwMode="auto">
          <a:xfrm>
            <a:off x="0" y="1000125"/>
            <a:ext cx="9144000" cy="1200329"/>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p>
            <a:pPr marL="342900" indent="-342900" algn="just">
              <a:buClr>
                <a:schemeClr val="hlink"/>
              </a:buClr>
              <a:defRPr/>
            </a:pPr>
            <a:r>
              <a:rPr lang="ar-DZ" sz="2800" b="1" dirty="0">
                <a:solidFill>
                  <a:schemeClr val="bg1">
                    <a:lumMod val="50000"/>
                  </a:schemeClr>
                </a:solidFill>
                <a:latin typeface="Tahoma" pitchFamily="34" charset="0"/>
                <a:cs typeface="Arial" charset="0"/>
              </a:rPr>
              <a:t>        </a:t>
            </a:r>
            <a:endParaRPr lang="ar-DZ" sz="3200" b="1" dirty="0">
              <a:effectLst>
                <a:outerShdw blurRad="38100" dist="38100" dir="2700000" algn="tl">
                  <a:srgbClr val="000000"/>
                </a:outerShdw>
              </a:effectLst>
              <a:cs typeface="DecoType Thuluth" pitchFamily="2" charset="-78"/>
            </a:endParaRPr>
          </a:p>
          <a:p>
            <a:pPr marL="342900" indent="-342900" algn="just">
              <a:buClr>
                <a:schemeClr val="hlink"/>
              </a:buClr>
              <a:defRPr/>
            </a:pPr>
            <a:endParaRPr lang="ar-DZ" sz="4400" b="1" dirty="0">
              <a:effectLst>
                <a:outerShdw blurRad="38100" dist="38100" dir="2700000" algn="tl">
                  <a:srgbClr val="000000"/>
                </a:outerShdw>
              </a:effectLst>
              <a:cs typeface="DecoType Thuluth" pitchFamily="2" charset="-78"/>
            </a:endParaRPr>
          </a:p>
        </p:txBody>
      </p:sp>
      <p:pic>
        <p:nvPicPr>
          <p:cNvPr id="3" name="Imag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479548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Effect transition="in" filter="fade">
                                      <p:cBhvr>
                                        <p:cTn id="7" dur="2000"/>
                                        <p:tgtEl>
                                          <p:spTgt spid="123907">
                                            <p:txEl>
                                              <p:pRg st="0" end="0"/>
                                            </p:txEl>
                                          </p:spTgt>
                                        </p:tgtEl>
                                      </p:cBhvr>
                                    </p:animEffect>
                                    <p:anim calcmode="lin" valueType="num">
                                      <p:cBhvr>
                                        <p:cTn id="8" dur="2000" fill="hold"/>
                                        <p:tgtEl>
                                          <p:spTgt spid="123907">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12390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0" y="0"/>
            <a:ext cx="9144000" cy="857250"/>
          </a:xfrm>
          <a:prstGeom prst="rect">
            <a:avLst/>
          </a:prstGeom>
          <a:gradFill rotWithShape="1">
            <a:gsLst>
              <a:gs pos="0">
                <a:schemeClr val="hlink"/>
              </a:gs>
              <a:gs pos="100000">
                <a:schemeClr val="hlink">
                  <a:gamma/>
                  <a:shade val="46275"/>
                  <a:invGamma/>
                </a:schemeClr>
              </a:gs>
            </a:gsLst>
            <a:path path="shape">
              <a:fillToRect l="50000" t="50000" r="50000" b="50000"/>
            </a:path>
          </a:gradFill>
          <a:ln w="9525">
            <a:noFill/>
            <a:miter lim="800000"/>
            <a:headEnd/>
            <a:tailEnd/>
          </a:ln>
          <a:effectLst/>
        </p:spPr>
        <p:txBody>
          <a:bodyPr anchor="ctr" anchorCtr="1"/>
          <a:lstStyle/>
          <a:p>
            <a:pPr marL="342900" indent="-342900">
              <a:buClr>
                <a:schemeClr val="hlink"/>
              </a:buClr>
              <a:defRPr/>
            </a:pPr>
            <a:r>
              <a:rPr lang="ar-DZ" sz="4800" b="1" dirty="0">
                <a:effectLst>
                  <a:outerShdw blurRad="38100" dist="38100" dir="2700000" algn="tl">
                    <a:srgbClr val="000000"/>
                  </a:outerShdw>
                </a:effectLst>
                <a:latin typeface="Simplified Arabic" panose="02020603050405020304" pitchFamily="18" charset="-78"/>
                <a:cs typeface="Simplified Arabic" panose="02020603050405020304" pitchFamily="18" charset="-78"/>
              </a:rPr>
              <a:t>آلية رقابة الدولة على التأمين على الكوارث </a:t>
            </a:r>
          </a:p>
        </p:txBody>
      </p:sp>
      <p:sp>
        <p:nvSpPr>
          <p:cNvPr id="123907" name="Text Box 3"/>
          <p:cNvSpPr txBox="1">
            <a:spLocks noChangeArrowheads="1"/>
          </p:cNvSpPr>
          <p:nvPr/>
        </p:nvSpPr>
        <p:spPr bwMode="auto">
          <a:xfrm rot="10800000" flipV="1">
            <a:off x="0" y="3428197"/>
            <a:ext cx="9144000" cy="954107"/>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p>
            <a:pPr marL="342900" indent="-342900" algn="just">
              <a:buClr>
                <a:schemeClr val="hlink"/>
              </a:buClr>
              <a:defRPr/>
            </a:pPr>
            <a:endParaRPr lang="ar-DZ" sz="3600" dirty="0">
              <a:effectLst>
                <a:outerShdw blurRad="38100" dist="38100" dir="2700000" algn="tl">
                  <a:srgbClr val="000000"/>
                </a:outerShdw>
              </a:effectLst>
              <a:cs typeface="DecoType Thuluth" pitchFamily="2" charset="-78"/>
            </a:endParaRPr>
          </a:p>
          <a:p>
            <a:pPr marL="342900" indent="-342900" algn="just">
              <a:buClr>
                <a:schemeClr val="hlink"/>
              </a:buClr>
              <a:defRPr/>
            </a:pPr>
            <a:r>
              <a:rPr lang="fr-FR" sz="2000" dirty="0">
                <a:effectLst>
                  <a:outerShdw blurRad="38100" dist="38100" dir="2700000" algn="tl">
                    <a:srgbClr val="000000"/>
                  </a:outerShdw>
                </a:effectLst>
                <a:latin typeface="Simplified Arabic" pitchFamily="18" charset="-78"/>
                <a:cs typeface="Simplified Arabic" pitchFamily="18" charset="-78"/>
              </a:rPr>
              <a:t> </a:t>
            </a:r>
            <a:endParaRPr lang="ar-DZ" sz="3200" dirty="0">
              <a:effectLst>
                <a:outerShdw blurRad="38100" dist="38100" dir="2700000" algn="tl">
                  <a:srgbClr val="000000"/>
                </a:outerShdw>
              </a:effectLst>
              <a:cs typeface="DecoType Thuluth" pitchFamily="2" charset="-78"/>
            </a:endParaRPr>
          </a:p>
        </p:txBody>
      </p:sp>
      <p:graphicFrame>
        <p:nvGraphicFramePr>
          <p:cNvPr id="2" name="Tableau 1"/>
          <p:cNvGraphicFramePr>
            <a:graphicFrameLocks noGrp="1"/>
          </p:cNvGraphicFramePr>
          <p:nvPr>
            <p:extLst>
              <p:ext uri="{D42A27DB-BD31-4B8C-83A1-F6EECF244321}">
                <p14:modId xmlns:p14="http://schemas.microsoft.com/office/powerpoint/2010/main" val="1866795398"/>
              </p:ext>
            </p:extLst>
          </p:nvPr>
        </p:nvGraphicFramePr>
        <p:xfrm>
          <a:off x="0" y="881064"/>
          <a:ext cx="9144000" cy="731520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908825">
                <a:tc>
                  <a:txBody>
                    <a:bodyPr/>
                    <a:lstStyle/>
                    <a:p>
                      <a:pPr algn="ctr"/>
                      <a:r>
                        <a:rPr lang="ar-DZ" sz="4000" dirty="0" err="1">
                          <a:latin typeface="Simplified Arabic" panose="02020603050405020304" pitchFamily="18" charset="-78"/>
                          <a:cs typeface="Simplified Arabic" panose="02020603050405020304" pitchFamily="18" charset="-78"/>
                        </a:rPr>
                        <a:t>الجزاءات</a:t>
                      </a:r>
                      <a:r>
                        <a:rPr lang="ar-DZ" sz="4000" baseline="0" dirty="0">
                          <a:latin typeface="Simplified Arabic" panose="02020603050405020304" pitchFamily="18" charset="-78"/>
                          <a:cs typeface="Simplified Arabic" panose="02020603050405020304" pitchFamily="18" charset="-78"/>
                        </a:rPr>
                        <a:t> المترتبة </a:t>
                      </a:r>
                      <a:endParaRPr lang="fr-FR" sz="4000" dirty="0">
                        <a:latin typeface="Simplified Arabic" panose="02020603050405020304" pitchFamily="18" charset="-78"/>
                        <a:cs typeface="Simplified Arabic" panose="02020603050405020304" pitchFamily="18" charset="-78"/>
                      </a:endParaRPr>
                    </a:p>
                  </a:txBody>
                  <a:tcPr/>
                </a:tc>
                <a:tc>
                  <a:txBody>
                    <a:bodyPr/>
                    <a:lstStyle/>
                    <a:p>
                      <a:pPr algn="ctr"/>
                      <a:r>
                        <a:rPr lang="ar-DZ" sz="3600" dirty="0">
                          <a:latin typeface="Simplified Arabic" panose="02020603050405020304" pitchFamily="18" charset="-78"/>
                          <a:cs typeface="Simplified Arabic" panose="02020603050405020304" pitchFamily="18" charset="-78"/>
                        </a:rPr>
                        <a:t>لضمان فعالية الزامية التامين قامت الدولة بما يلي</a:t>
                      </a:r>
                      <a:endParaRPr lang="fr-FR" sz="3600" dirty="0">
                        <a:latin typeface="Simplified Arabic" panose="02020603050405020304" pitchFamily="18" charset="-78"/>
                        <a:cs typeface="Simplified Arabic" panose="02020603050405020304" pitchFamily="18" charset="-78"/>
                      </a:endParaRPr>
                    </a:p>
                  </a:txBody>
                  <a:tcPr/>
                </a:tc>
                <a:extLst>
                  <a:ext uri="{0D108BD9-81ED-4DB2-BD59-A6C34878D82A}">
                    <a16:rowId xmlns:a16="http://schemas.microsoft.com/office/drawing/2014/main" val="10000"/>
                  </a:ext>
                </a:extLst>
              </a:tr>
              <a:tr h="4735455">
                <a:tc>
                  <a:txBody>
                    <a:bodyPr/>
                    <a:lstStyle/>
                    <a:p>
                      <a:pPr marL="571500" indent="-571500" algn="r" rtl="1">
                        <a:buFontTx/>
                        <a:buChar char="-"/>
                      </a:pPr>
                      <a:r>
                        <a:rPr lang="ar-DZ" sz="4000" b="1" dirty="0">
                          <a:latin typeface="Simplified Arabic" panose="02020603050405020304" pitchFamily="18" charset="-78"/>
                          <a:cs typeface="Simplified Arabic" panose="02020603050405020304" pitchFamily="18" charset="-78"/>
                        </a:rPr>
                        <a:t>الحرمان من مبلغ التعويض </a:t>
                      </a:r>
                    </a:p>
                    <a:p>
                      <a:pPr marL="571500" indent="-571500" algn="r" rtl="1">
                        <a:buFontTx/>
                        <a:buChar char="-"/>
                      </a:pPr>
                      <a:r>
                        <a:rPr lang="ar-DZ" sz="4000" b="1" dirty="0">
                          <a:latin typeface="Simplified Arabic" panose="02020603050405020304" pitchFamily="18" charset="-78"/>
                          <a:cs typeface="Simplified Arabic" panose="02020603050405020304" pitchFamily="18" charset="-78"/>
                        </a:rPr>
                        <a:t>فرض</a:t>
                      </a:r>
                      <a:r>
                        <a:rPr lang="ar-DZ" sz="4000" b="1" baseline="0" dirty="0">
                          <a:latin typeface="Simplified Arabic" panose="02020603050405020304" pitchFamily="18" charset="-78"/>
                          <a:cs typeface="Simplified Arabic" panose="02020603050405020304" pitchFamily="18" charset="-78"/>
                        </a:rPr>
                        <a:t> غرامة مالية على المخالفين للالتزام تساوي مبلغ القسط أو الاشتراك الواجب دفعه مع زيادة قدرها 20 بالمائة</a:t>
                      </a:r>
                      <a:endParaRPr lang="fr-FR" sz="4000" b="1" dirty="0">
                        <a:latin typeface="Simplified Arabic" panose="02020603050405020304" pitchFamily="18" charset="-78"/>
                        <a:cs typeface="Simplified Arabic" panose="02020603050405020304" pitchFamily="18" charset="-78"/>
                      </a:endParaRPr>
                    </a:p>
                  </a:txBody>
                  <a:tcPr/>
                </a:tc>
                <a:tc>
                  <a:txBody>
                    <a:bodyPr/>
                    <a:lstStyle/>
                    <a:p>
                      <a:pPr marL="571500" indent="-571500" algn="r" rtl="1">
                        <a:buFontTx/>
                        <a:buChar char="-"/>
                      </a:pPr>
                      <a:r>
                        <a:rPr lang="ar-DZ" sz="3600" b="1" baseline="0" dirty="0">
                          <a:latin typeface="Simplified Arabic" panose="02020603050405020304" pitchFamily="18" charset="-78"/>
                          <a:cs typeface="Simplified Arabic" panose="02020603050405020304" pitchFamily="18" charset="-78"/>
                        </a:rPr>
                        <a:t>تقييد المعاملات الرسمية الواردة على العقار بتقديم وثيقة التأمين (الايجار او التنازل)</a:t>
                      </a:r>
                    </a:p>
                    <a:p>
                      <a:pPr marL="571500" indent="-571500" algn="r" rtl="1">
                        <a:buFontTx/>
                        <a:buChar char="-"/>
                      </a:pPr>
                      <a:r>
                        <a:rPr lang="ar-DZ" sz="3600" b="1" baseline="0" dirty="0">
                          <a:latin typeface="Simplified Arabic" panose="02020603050405020304" pitchFamily="18" charset="-78"/>
                          <a:cs typeface="Simplified Arabic" panose="02020603050405020304" pitchFamily="18" charset="-78"/>
                        </a:rPr>
                        <a:t>تقييد التصريحات </a:t>
                      </a:r>
                      <a:r>
                        <a:rPr lang="ar-DZ" sz="3600" b="1" baseline="0" dirty="0" err="1">
                          <a:latin typeface="Simplified Arabic" panose="02020603050405020304" pitchFamily="18" charset="-78"/>
                          <a:cs typeface="Simplified Arabic" panose="02020603050405020304" pitchFamily="18" charset="-78"/>
                        </a:rPr>
                        <a:t>الجبائية</a:t>
                      </a:r>
                      <a:r>
                        <a:rPr lang="ar-DZ" sz="3600" b="1" baseline="0" dirty="0">
                          <a:latin typeface="Simplified Arabic" panose="02020603050405020304" pitchFamily="18" charset="-78"/>
                          <a:cs typeface="Simplified Arabic" panose="02020603050405020304" pitchFamily="18" charset="-78"/>
                        </a:rPr>
                        <a:t> التي يقوم بها ممارسي النشاطات والمتعلقة بالمداخيل المحققة بتقديم وثيقة تثبت الوفاء بالتزاماتهم بأبرام عقد التامين,</a:t>
                      </a:r>
                      <a:endParaRPr lang="fr-FR" sz="3600" b="1" dirty="0">
                        <a:latin typeface="Simplified Arabic" panose="02020603050405020304" pitchFamily="18" charset="-78"/>
                        <a:cs typeface="Simplified Arabic" panose="02020603050405020304" pitchFamily="18" charset="-78"/>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214197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checkerboard(across)">
                                      <p:cBhvr>
                                        <p:cTn id="7" dur="2000"/>
                                        <p:tgtEl>
                                          <p:spTgt spid="123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0" y="0"/>
            <a:ext cx="9144000" cy="857250"/>
          </a:xfrm>
          <a:prstGeom prst="rect">
            <a:avLst/>
          </a:prstGeom>
          <a:gradFill rotWithShape="1">
            <a:gsLst>
              <a:gs pos="0">
                <a:schemeClr val="hlink"/>
              </a:gs>
              <a:gs pos="100000">
                <a:schemeClr val="hlink">
                  <a:gamma/>
                  <a:shade val="46275"/>
                  <a:invGamma/>
                </a:schemeClr>
              </a:gs>
            </a:gsLst>
            <a:path path="shape">
              <a:fillToRect l="50000" t="50000" r="50000" b="50000"/>
            </a:path>
          </a:gradFill>
          <a:ln w="9525">
            <a:noFill/>
            <a:miter lim="800000"/>
            <a:headEnd/>
            <a:tailEnd/>
          </a:ln>
          <a:effectLst/>
        </p:spPr>
        <p:txBody>
          <a:bodyPr anchor="ctr" anchorCtr="1"/>
          <a:lstStyle/>
          <a:p>
            <a:pPr marL="342900" indent="-342900">
              <a:buClr>
                <a:schemeClr val="hlink"/>
              </a:buClr>
              <a:defRPr/>
            </a:pPr>
            <a:r>
              <a:rPr lang="ar-DZ" sz="4800" b="1" dirty="0">
                <a:effectLst>
                  <a:outerShdw blurRad="38100" dist="38100" dir="2700000" algn="tl">
                    <a:srgbClr val="000000"/>
                  </a:outerShdw>
                </a:effectLst>
                <a:latin typeface="Simplified Arabic" panose="02020603050405020304" pitchFamily="18" charset="-78"/>
                <a:cs typeface="Simplified Arabic" panose="02020603050405020304" pitchFamily="18" charset="-78"/>
              </a:rPr>
              <a:t>مثال</a:t>
            </a:r>
            <a:endParaRPr lang="fr-FR" sz="4800" b="1" dirty="0">
              <a:effectLst>
                <a:outerShdw blurRad="38100" dist="38100" dir="2700000" algn="tl">
                  <a:srgbClr val="000000"/>
                </a:outerShdw>
              </a:effectLst>
              <a:latin typeface="Simplified Arabic" panose="02020603050405020304" pitchFamily="18" charset="-78"/>
              <a:cs typeface="Simplified Arabic" panose="02020603050405020304" pitchFamily="18" charset="-78"/>
            </a:endParaRPr>
          </a:p>
        </p:txBody>
      </p:sp>
      <p:sp>
        <p:nvSpPr>
          <p:cNvPr id="3" name="Text Box 3"/>
          <p:cNvSpPr txBox="1">
            <a:spLocks noChangeArrowheads="1"/>
          </p:cNvSpPr>
          <p:nvPr/>
        </p:nvSpPr>
        <p:spPr bwMode="auto">
          <a:xfrm rot="10800000" flipV="1">
            <a:off x="0" y="2551838"/>
            <a:ext cx="9144000" cy="175432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defPPr>
              <a:defRPr lang="fr-FR"/>
            </a:defPPr>
            <a:lvl1pPr algn="r" rtl="1" fontAlgn="base">
              <a:spcBef>
                <a:spcPct val="0"/>
              </a:spcBef>
              <a:spcAft>
                <a:spcPct val="0"/>
              </a:spcAft>
              <a:defRPr kern="1200">
                <a:solidFill>
                  <a:schemeClr val="dk1"/>
                </a:solidFill>
                <a:latin typeface="+mn-lt"/>
                <a:ea typeface="+mn-ea"/>
                <a:cs typeface="+mn-cs"/>
              </a:defRPr>
            </a:lvl1pPr>
            <a:lvl2pPr marL="457200" algn="r" rtl="1" fontAlgn="base">
              <a:spcBef>
                <a:spcPct val="0"/>
              </a:spcBef>
              <a:spcAft>
                <a:spcPct val="0"/>
              </a:spcAft>
              <a:defRPr kern="1200">
                <a:solidFill>
                  <a:schemeClr val="dk1"/>
                </a:solidFill>
                <a:latin typeface="+mn-lt"/>
                <a:ea typeface="+mn-ea"/>
                <a:cs typeface="+mn-cs"/>
              </a:defRPr>
            </a:lvl2pPr>
            <a:lvl3pPr marL="914400" algn="r" rtl="1" fontAlgn="base">
              <a:spcBef>
                <a:spcPct val="0"/>
              </a:spcBef>
              <a:spcAft>
                <a:spcPct val="0"/>
              </a:spcAft>
              <a:defRPr kern="1200">
                <a:solidFill>
                  <a:schemeClr val="dk1"/>
                </a:solidFill>
                <a:latin typeface="+mn-lt"/>
                <a:ea typeface="+mn-ea"/>
                <a:cs typeface="+mn-cs"/>
              </a:defRPr>
            </a:lvl3pPr>
            <a:lvl4pPr marL="1371600" algn="r" rtl="1" fontAlgn="base">
              <a:spcBef>
                <a:spcPct val="0"/>
              </a:spcBef>
              <a:spcAft>
                <a:spcPct val="0"/>
              </a:spcAft>
              <a:defRPr kern="1200">
                <a:solidFill>
                  <a:schemeClr val="dk1"/>
                </a:solidFill>
                <a:latin typeface="+mn-lt"/>
                <a:ea typeface="+mn-ea"/>
                <a:cs typeface="+mn-cs"/>
              </a:defRPr>
            </a:lvl4pPr>
            <a:lvl5pPr marL="1828800" algn="r" rtl="1"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marL="342900" indent="-342900" algn="just">
              <a:buClr>
                <a:schemeClr val="hlink"/>
              </a:buClr>
              <a:defRPr/>
            </a:pPr>
            <a:r>
              <a:rPr lang="ar-DZ" sz="3600" dirty="0">
                <a:effectLst>
                  <a:outerShdw blurRad="38100" dist="38100" dir="2700000" algn="tl">
                    <a:srgbClr val="000000"/>
                  </a:outerShdw>
                </a:effectLst>
                <a:cs typeface="DecoType Thuluth" pitchFamily="2" charset="-78"/>
              </a:rPr>
              <a:t>مساحة سكن فردي 150 متر مربع، موجود في ولاية ورقلة </a:t>
            </a:r>
          </a:p>
          <a:p>
            <a:pPr marL="342900" indent="-342900" algn="just">
              <a:buClr>
                <a:schemeClr val="hlink"/>
              </a:buClr>
              <a:defRPr/>
            </a:pPr>
            <a:r>
              <a:rPr lang="ar-DZ" sz="3600" dirty="0">
                <a:effectLst>
                  <a:outerShdw blurRad="38100" dist="38100" dir="2700000" algn="tl">
                    <a:srgbClr val="000000"/>
                  </a:outerShdw>
                </a:effectLst>
                <a:cs typeface="DecoType Thuluth" pitchFamily="2" charset="-78"/>
              </a:rPr>
              <a:t>حدد مقدار القسط الواجب دفعه من طرف المؤمن له؟</a:t>
            </a:r>
          </a:p>
          <a:p>
            <a:pPr marL="342900" indent="-342900" algn="just">
              <a:buClr>
                <a:schemeClr val="hlink"/>
              </a:buClr>
              <a:defRPr/>
            </a:pPr>
            <a:r>
              <a:rPr lang="ar-DZ" sz="3600" dirty="0">
                <a:effectLst>
                  <a:outerShdw blurRad="38100" dist="38100" dir="2700000" algn="tl">
                    <a:srgbClr val="000000"/>
                  </a:outerShdw>
                </a:effectLst>
                <a:cs typeface="DecoType Thuluth" pitchFamily="2" charset="-78"/>
              </a:rPr>
              <a:t>اذا علمت بأن قيمة </a:t>
            </a:r>
            <a:r>
              <a:rPr lang="ar-DZ" sz="3600">
                <a:effectLst>
                  <a:outerShdw blurRad="38100" dist="38100" dir="2700000" algn="tl">
                    <a:srgbClr val="000000"/>
                  </a:outerShdw>
                </a:effectLst>
                <a:cs typeface="DecoType Thuluth" pitchFamily="2" charset="-78"/>
              </a:rPr>
              <a:t>الطابع 60دج</a:t>
            </a:r>
            <a:r>
              <a:rPr lang="ar-DZ" sz="3600" dirty="0">
                <a:effectLst>
                  <a:outerShdw blurRad="38100" dist="38100" dir="2700000" algn="tl">
                    <a:srgbClr val="000000"/>
                  </a:outerShdw>
                </a:effectLst>
                <a:cs typeface="DecoType Thuluth" pitchFamily="2" charset="-78"/>
              </a:rPr>
              <a:t>، وقيمة </a:t>
            </a:r>
            <a:r>
              <a:rPr lang="ar-DZ" sz="3600">
                <a:effectLst>
                  <a:outerShdw blurRad="38100" dist="38100" dir="2700000" algn="tl">
                    <a:srgbClr val="000000"/>
                  </a:outerShdw>
                </a:effectLst>
                <a:cs typeface="DecoType Thuluth" pitchFamily="2" charset="-78"/>
              </a:rPr>
              <a:t>المصاريف  200 دج</a:t>
            </a:r>
            <a:endParaRPr lang="ar-DZ" sz="3200" dirty="0">
              <a:effectLst>
                <a:outerShdw blurRad="38100" dist="38100" dir="2700000" algn="tl">
                  <a:srgbClr val="000000"/>
                </a:outerShdw>
              </a:effectLst>
              <a:cs typeface="DecoType Thuluth" pitchFamily="2" charset="-78"/>
            </a:endParaRPr>
          </a:p>
        </p:txBody>
      </p:sp>
    </p:spTree>
    <p:extLst>
      <p:ext uri="{BB962C8B-B14F-4D97-AF65-F5344CB8AC3E}">
        <p14:creationId xmlns:p14="http://schemas.microsoft.com/office/powerpoint/2010/main" val="32594524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checkerboard(across)">
                                      <p:cBhvr>
                                        <p:cTn id="7" dur="2000"/>
                                        <p:tgtEl>
                                          <p:spTgt spid="123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3" name="WordArt 7" descr="Vinca"/>
          <p:cNvSpPr>
            <a:spLocks noChangeArrowheads="1" noChangeShapeType="1" noTextEdit="1"/>
          </p:cNvSpPr>
          <p:nvPr/>
        </p:nvSpPr>
        <p:spPr bwMode="auto">
          <a:xfrm>
            <a:off x="395288" y="836613"/>
            <a:ext cx="8137525" cy="4752975"/>
          </a:xfrm>
          <a:prstGeom prst="rect">
            <a:avLst/>
          </a:prstGeom>
        </p:spPr>
        <p:txBody>
          <a:bodyPr wrap="none" fromWordArt="1">
            <a:prstTxWarp prst="textPlain">
              <a:avLst>
                <a:gd name="adj" fmla="val 47620"/>
              </a:avLst>
            </a:prstTxWarp>
            <a:scene3d>
              <a:camera prst="legacyObliqueRight"/>
              <a:lightRig rig="legacyHarsh3" dir="t"/>
            </a:scene3d>
            <a:sp3d extrusionH="100000" prstMaterial="legacyMatte">
              <a:extrusionClr>
                <a:srgbClr val="663300"/>
              </a:extrusionClr>
            </a:sp3d>
          </a:bodyPr>
          <a:lstStyle/>
          <a:p>
            <a:pPr algn="ctr"/>
            <a:r>
              <a:rPr lang="ar-DZ" sz="4000" b="1" i="1" kern="10" spc="-400">
                <a:ln w="9525">
                  <a:round/>
                  <a:headEnd/>
                  <a:tailEnd/>
                </a:ln>
                <a:blipFill dpi="0" rotWithShape="0">
                  <a:blip r:embed="rId2">
                    <a:lum bright="6000" contrast="24000"/>
                  </a:blip>
                  <a:srcRect/>
                  <a:stretch>
                    <a:fillRect/>
                  </a:stretch>
                </a:blipFill>
                <a:latin typeface="Arial"/>
                <a:cs typeface="Arial"/>
              </a:rPr>
              <a:t>شـــــكــرا</a:t>
            </a:r>
            <a:endParaRPr lang="fr-FR" sz="4000" b="1" i="1" kern="10" spc="-400">
              <a:ln w="9525">
                <a:round/>
                <a:headEnd/>
                <a:tailEnd/>
              </a:ln>
              <a:blipFill dpi="0" rotWithShape="0">
                <a:blip r:embed="rId2">
                  <a:lum bright="6000" contrast="24000"/>
                </a:blip>
                <a:srcRect/>
                <a:stretch>
                  <a:fillRect/>
                </a:stretch>
              </a:blipFill>
              <a:latin typeface="Arial"/>
              <a:cs typeface="Aria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5303"/>
                                        </p:tgtEl>
                                        <p:attrNameLst>
                                          <p:attrName>style.visibility</p:attrName>
                                        </p:attrNameLst>
                                      </p:cBhvr>
                                      <p:to>
                                        <p:strVal val="visible"/>
                                      </p:to>
                                    </p:set>
                                    <p:anim calcmode="lin" valueType="num">
                                      <p:cBhvr>
                                        <p:cTn id="7" dur="1000" fill="hold"/>
                                        <p:tgtEl>
                                          <p:spTgt spid="55303"/>
                                        </p:tgtEl>
                                        <p:attrNameLst>
                                          <p:attrName>ppt_x</p:attrName>
                                        </p:attrNameLst>
                                      </p:cBhvr>
                                      <p:tavLst>
                                        <p:tav tm="0">
                                          <p:val>
                                            <p:strVal val="#ppt_x-.2"/>
                                          </p:val>
                                        </p:tav>
                                        <p:tav tm="100000">
                                          <p:val>
                                            <p:strVal val="#ppt_x"/>
                                          </p:val>
                                        </p:tav>
                                      </p:tavLst>
                                    </p:anim>
                                    <p:anim calcmode="lin" valueType="num">
                                      <p:cBhvr>
                                        <p:cTn id="8" dur="1000" fill="hold"/>
                                        <p:tgtEl>
                                          <p:spTgt spid="55303"/>
                                        </p:tgtEl>
                                        <p:attrNameLst>
                                          <p:attrName>ppt_y</p:attrName>
                                        </p:attrNameLst>
                                      </p:cBhvr>
                                      <p:tavLst>
                                        <p:tav tm="0">
                                          <p:val>
                                            <p:strVal val="#ppt_y"/>
                                          </p:val>
                                        </p:tav>
                                        <p:tav tm="100000">
                                          <p:val>
                                            <p:strVal val="#ppt_y"/>
                                          </p:val>
                                        </p:tav>
                                      </p:tavLst>
                                    </p:anim>
                                    <p:animEffect transition="in" filter="wipe(right)" prLst="gradientSize: 0.1">
                                      <p:cBhvr>
                                        <p:cTn id="9" dur="1000"/>
                                        <p:tgtEl>
                                          <p:spTgt spid="55303"/>
                                        </p:tgtEl>
                                      </p:cBhvr>
                                    </p:animEffect>
                                  </p:childTnLst>
                                </p:cTn>
                              </p:par>
                            </p:childTnLst>
                          </p:cTn>
                        </p:par>
                        <p:par>
                          <p:cTn id="10" fill="hold">
                            <p:stCondLst>
                              <p:cond delay="1000"/>
                            </p:stCondLst>
                            <p:childTnLst>
                              <p:par>
                                <p:cTn id="11" presetID="38" presetClass="path" presetSubtype="0" accel="50000" decel="50000" fill="hold" grpId="1" nodeType="afterEffect">
                                  <p:stCondLst>
                                    <p:cond delay="0"/>
                                  </p:stCondLst>
                                  <p:childTnLst>
                                    <p:animMotion origin="layout" path="M 0.0 0.0  L 0.016 0.132  L 0.031 0.0  L 0.047 0.132  L 0.063 0.0  L 0.078 0.132  L 0.094 0.0  L 0.109 0.132  L 0.125 0.0  L 0.141 0.132  L 0.156 0.0  L 0.172 0.132  L 0.187 0.0  L 0.203 0.132  L 0.219 0.0  L 0.234 0.132  L 0.25 0.0  E" pathEditMode="relative" ptsTypes="">
                                      <p:cBhvr>
                                        <p:cTn id="12" dur="3000" spd="-100000" fill="hold"/>
                                        <p:tgtEl>
                                          <p:spTgt spid="5530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animBg="1"/>
      <p:bldP spid="5530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Flèche courbée vers la gauche 4"/>
          <p:cNvSpPr>
            <a:spLocks noChangeArrowheads="1"/>
          </p:cNvSpPr>
          <p:nvPr/>
        </p:nvSpPr>
        <p:spPr bwMode="auto">
          <a:xfrm>
            <a:off x="8821738" y="3429000"/>
            <a:ext cx="642937" cy="928688"/>
          </a:xfrm>
          <a:prstGeom prst="curvedLeftArrow">
            <a:avLst>
              <a:gd name="adj1" fmla="val 7"/>
              <a:gd name="adj2" fmla="val 50001"/>
              <a:gd name="adj3" fmla="val 25000"/>
            </a:avLst>
          </a:prstGeom>
          <a:solidFill>
            <a:schemeClr val="accent1"/>
          </a:solidFill>
          <a:ln w="9525" algn="ctr">
            <a:solidFill>
              <a:schemeClr val="tx1"/>
            </a:solidFill>
            <a:round/>
            <a:headEnd/>
            <a:tailEnd/>
          </a:ln>
        </p:spPr>
        <p:txBody>
          <a:bodyPr/>
          <a:lstStyle/>
          <a:p>
            <a:r>
              <a:rPr lang="ar-DZ"/>
              <a:t> </a:t>
            </a:r>
            <a:endParaRPr lang="fr-F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0" y="0"/>
            <a:ext cx="9252520" cy="6858000"/>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0" y="0"/>
            <a:ext cx="9144000" cy="500063"/>
          </a:xfrm>
          <a:prstGeom prst="rect">
            <a:avLst/>
          </a:prstGeom>
          <a:solidFill>
            <a:schemeClr val="accent1"/>
          </a:solidFill>
          <a:ln w="9525">
            <a:noFill/>
            <a:miter lim="800000"/>
            <a:headEnd/>
            <a:tailEnd/>
          </a:ln>
          <a:effectLst/>
        </p:spPr>
        <p:txBody>
          <a:bodyPr anchor="ctr" anchorCtr="1"/>
          <a:lstStyle/>
          <a:p>
            <a:pPr marL="342900" indent="-342900">
              <a:buClr>
                <a:schemeClr val="hlink"/>
              </a:buClr>
              <a:defRPr/>
            </a:pPr>
            <a:r>
              <a:rPr lang="ar-DZ" sz="5400" dirty="0">
                <a:effectLst>
                  <a:outerShdw blurRad="38100" dist="38100" dir="2700000" algn="tl">
                    <a:srgbClr val="000000"/>
                  </a:outerShdw>
                </a:effectLst>
                <a:latin typeface="Arial" charset="0"/>
                <a:cs typeface="DecoType Thuluth" pitchFamily="2" charset="-78"/>
              </a:rPr>
              <a:t> النبذة التاريخية </a:t>
            </a:r>
          </a:p>
        </p:txBody>
      </p:sp>
      <p:sp>
        <p:nvSpPr>
          <p:cNvPr id="123907" name="Text Box 3"/>
          <p:cNvSpPr txBox="1">
            <a:spLocks noChangeArrowheads="1"/>
          </p:cNvSpPr>
          <p:nvPr/>
        </p:nvSpPr>
        <p:spPr bwMode="auto">
          <a:xfrm rot="10800000" flipV="1">
            <a:off x="0" y="640650"/>
            <a:ext cx="9144000" cy="6186309"/>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p>
            <a:pPr marL="342900" indent="-342900" algn="just">
              <a:buClr>
                <a:schemeClr val="hlink"/>
              </a:buClr>
              <a:defRPr/>
            </a:pPr>
            <a:r>
              <a:rPr lang="ar-DZ" sz="2800" dirty="0">
                <a:effectLst>
                  <a:outerShdw blurRad="38100" dist="38100" dir="2700000" algn="tl">
                    <a:srgbClr val="000000"/>
                  </a:outerShdw>
                </a:effectLst>
                <a:latin typeface="Simplified Arabic" panose="02020603050405020304" pitchFamily="18" charset="-78"/>
                <a:cs typeface="Simplified Arabic" panose="02020603050405020304" pitchFamily="18" charset="-78"/>
              </a:rPr>
              <a:t>قبل 1980: كانت الكوارث الطبيعية من الأخطار المستثناة من التامين بصفة مطلقة </a:t>
            </a:r>
          </a:p>
          <a:p>
            <a:pPr marL="457200" indent="-457200" algn="just">
              <a:buClr>
                <a:schemeClr val="hlink"/>
              </a:buClr>
              <a:buFontTx/>
              <a:buChar char="-"/>
              <a:defRPr/>
            </a:pPr>
            <a:r>
              <a:rPr lang="ar-DZ" sz="2800" dirty="0">
                <a:effectLst>
                  <a:outerShdw blurRad="38100" dist="38100" dir="2700000" algn="tl">
                    <a:srgbClr val="000000"/>
                  </a:outerShdw>
                </a:effectLst>
                <a:latin typeface="Simplified Arabic" panose="02020603050405020304" pitchFamily="18" charset="-78"/>
                <a:cs typeface="Simplified Arabic" panose="02020603050405020304" pitchFamily="18" charset="-78"/>
              </a:rPr>
              <a:t>بموجب القانون </a:t>
            </a:r>
            <a:r>
              <a:rPr lang="fr-FR" sz="2800" dirty="0">
                <a:effectLst>
                  <a:outerShdw blurRad="38100" dist="38100" dir="2700000" algn="tl">
                    <a:srgbClr val="000000"/>
                  </a:outerShdw>
                </a:effectLst>
                <a:latin typeface="Simplified Arabic" panose="02020603050405020304" pitchFamily="18" charset="-78"/>
                <a:cs typeface="Simplified Arabic" panose="02020603050405020304" pitchFamily="18" charset="-78"/>
              </a:rPr>
              <a:t> </a:t>
            </a:r>
            <a:r>
              <a:rPr lang="ar-DZ" sz="2800" dirty="0">
                <a:effectLst>
                  <a:outerShdw blurRad="38100" dist="38100" dir="2700000" algn="tl">
                    <a:srgbClr val="000000"/>
                  </a:outerShdw>
                </a:effectLst>
                <a:latin typeface="Simplified Arabic" panose="02020603050405020304" pitchFamily="18" charset="-78"/>
                <a:cs typeface="Simplified Arabic" panose="02020603050405020304" pitchFamily="18" charset="-78"/>
              </a:rPr>
              <a:t>رقم 07/80 المؤرخ في 9/08/1980</a:t>
            </a:r>
            <a:r>
              <a:rPr lang="fr-FR" sz="2800" dirty="0">
                <a:effectLst>
                  <a:outerShdw blurRad="38100" dist="38100" dir="2700000" algn="tl">
                    <a:srgbClr val="000000"/>
                  </a:outerShdw>
                </a:effectLst>
                <a:latin typeface="Simplified Arabic" panose="02020603050405020304" pitchFamily="18" charset="-78"/>
                <a:cs typeface="Simplified Arabic" panose="02020603050405020304" pitchFamily="18" charset="-78"/>
              </a:rPr>
              <a:t> </a:t>
            </a:r>
            <a:r>
              <a:rPr lang="ar-DZ" sz="2800" dirty="0">
                <a:effectLst>
                  <a:outerShdw blurRad="38100" dist="38100" dir="2700000" algn="tl">
                    <a:srgbClr val="000000"/>
                  </a:outerShdw>
                </a:effectLst>
                <a:latin typeface="Simplified Arabic" panose="02020603050405020304" pitchFamily="18" charset="-78"/>
                <a:cs typeface="Simplified Arabic" panose="02020603050405020304" pitchFamily="18" charset="-78"/>
              </a:rPr>
              <a:t>المتعلق </a:t>
            </a:r>
            <a:r>
              <a:rPr lang="ar-DZ" sz="2800" dirty="0" err="1">
                <a:effectLst>
                  <a:outerShdw blurRad="38100" dist="38100" dir="2700000" algn="tl">
                    <a:srgbClr val="000000"/>
                  </a:outerShdw>
                </a:effectLst>
                <a:latin typeface="Simplified Arabic" panose="02020603050405020304" pitchFamily="18" charset="-78"/>
                <a:cs typeface="Simplified Arabic" panose="02020603050405020304" pitchFamily="18" charset="-78"/>
              </a:rPr>
              <a:t>بالتامينات</a:t>
            </a:r>
            <a:r>
              <a:rPr lang="ar-DZ" sz="2800" dirty="0">
                <a:effectLst>
                  <a:outerShdw blurRad="38100" dist="38100" dir="2700000" algn="tl">
                    <a:srgbClr val="000000"/>
                  </a:outerShdw>
                </a:effectLst>
                <a:latin typeface="Simplified Arabic" panose="02020603050405020304" pitchFamily="18" charset="-78"/>
                <a:cs typeface="Simplified Arabic" panose="02020603050405020304" pitchFamily="18" charset="-78"/>
              </a:rPr>
              <a:t> تم ادراج</a:t>
            </a:r>
            <a:r>
              <a:rPr lang="fr-FR" sz="2800" dirty="0">
                <a:effectLst>
                  <a:outerShdw blurRad="38100" dist="38100" dir="2700000" algn="tl">
                    <a:srgbClr val="000000"/>
                  </a:outerShdw>
                </a:effectLst>
                <a:latin typeface="Simplified Arabic" panose="02020603050405020304" pitchFamily="18" charset="-78"/>
                <a:cs typeface="Simplified Arabic" panose="02020603050405020304" pitchFamily="18" charset="-78"/>
              </a:rPr>
              <a:t> </a:t>
            </a:r>
            <a:r>
              <a:rPr lang="ar-DZ" sz="2800" dirty="0">
                <a:effectLst>
                  <a:outerShdw blurRad="38100" dist="38100" dir="2700000" algn="tl">
                    <a:srgbClr val="000000"/>
                  </a:outerShdw>
                </a:effectLst>
                <a:latin typeface="Simplified Arabic" panose="02020603050405020304" pitchFamily="18" charset="-78"/>
                <a:cs typeface="Simplified Arabic" panose="02020603050405020304" pitchFamily="18" charset="-78"/>
              </a:rPr>
              <a:t>تأمين</a:t>
            </a:r>
            <a:r>
              <a:rPr lang="fr-FR" sz="2800" dirty="0">
                <a:effectLst>
                  <a:outerShdw blurRad="38100" dist="38100" dir="2700000" algn="tl">
                    <a:srgbClr val="000000"/>
                  </a:outerShdw>
                </a:effectLst>
                <a:latin typeface="Simplified Arabic" panose="02020603050405020304" pitchFamily="18" charset="-78"/>
                <a:cs typeface="Simplified Arabic" panose="02020603050405020304" pitchFamily="18" charset="-78"/>
              </a:rPr>
              <a:t> </a:t>
            </a:r>
            <a:r>
              <a:rPr lang="ar-DZ" sz="2800" dirty="0">
                <a:effectLst>
                  <a:outerShdw blurRad="38100" dist="38100" dir="2700000" algn="tl">
                    <a:srgbClr val="000000"/>
                  </a:outerShdw>
                </a:effectLst>
                <a:latin typeface="Simplified Arabic" panose="02020603050405020304" pitchFamily="18" charset="-78"/>
                <a:cs typeface="Simplified Arabic" panose="02020603050405020304" pitchFamily="18" charset="-78"/>
              </a:rPr>
              <a:t>الكوارث</a:t>
            </a:r>
            <a:r>
              <a:rPr lang="fr-FR" sz="2800" dirty="0">
                <a:effectLst>
                  <a:outerShdw blurRad="38100" dist="38100" dir="2700000" algn="tl">
                    <a:srgbClr val="000000"/>
                  </a:outerShdw>
                </a:effectLst>
                <a:latin typeface="Simplified Arabic" panose="02020603050405020304" pitchFamily="18" charset="-78"/>
                <a:cs typeface="Simplified Arabic" panose="02020603050405020304" pitchFamily="18" charset="-78"/>
              </a:rPr>
              <a:t> </a:t>
            </a:r>
            <a:r>
              <a:rPr lang="ar-DZ" sz="2800" dirty="0">
                <a:effectLst>
                  <a:outerShdw blurRad="38100" dist="38100" dir="2700000" algn="tl">
                    <a:srgbClr val="000000"/>
                  </a:outerShdw>
                </a:effectLst>
                <a:latin typeface="Simplified Arabic" panose="02020603050405020304" pitchFamily="18" charset="-78"/>
                <a:cs typeface="Simplified Arabic" panose="02020603050405020304" pitchFamily="18" charset="-78"/>
              </a:rPr>
              <a:t>الطبيعية</a:t>
            </a:r>
            <a:r>
              <a:rPr lang="fr-FR" sz="2800" dirty="0">
                <a:effectLst>
                  <a:outerShdw blurRad="38100" dist="38100" dir="2700000" algn="tl">
                    <a:srgbClr val="000000"/>
                  </a:outerShdw>
                </a:effectLst>
                <a:latin typeface="Simplified Arabic" panose="02020603050405020304" pitchFamily="18" charset="-78"/>
                <a:cs typeface="Simplified Arabic" panose="02020603050405020304" pitchFamily="18" charset="-78"/>
              </a:rPr>
              <a:t> </a:t>
            </a:r>
            <a:r>
              <a:rPr lang="ar-DZ" sz="2800" dirty="0">
                <a:effectLst>
                  <a:outerShdw blurRad="38100" dist="38100" dir="2700000" algn="tl">
                    <a:srgbClr val="000000"/>
                  </a:outerShdw>
                </a:effectLst>
                <a:latin typeface="Simplified Arabic" panose="02020603050405020304" pitchFamily="18" charset="-78"/>
                <a:cs typeface="Simplified Arabic" panose="02020603050405020304" pitchFamily="18" charset="-78"/>
              </a:rPr>
              <a:t>كضمان</a:t>
            </a:r>
            <a:r>
              <a:rPr lang="fr-FR" sz="2800" dirty="0">
                <a:effectLst>
                  <a:outerShdw blurRad="38100" dist="38100" dir="2700000" algn="tl">
                    <a:srgbClr val="000000"/>
                  </a:outerShdw>
                </a:effectLst>
                <a:latin typeface="Simplified Arabic" panose="02020603050405020304" pitchFamily="18" charset="-78"/>
                <a:cs typeface="Simplified Arabic" panose="02020603050405020304" pitchFamily="18" charset="-78"/>
              </a:rPr>
              <a:t> </a:t>
            </a:r>
            <a:r>
              <a:rPr lang="ar-DZ" sz="2800" dirty="0">
                <a:effectLst>
                  <a:outerShdw blurRad="38100" dist="38100" dir="2700000" algn="tl">
                    <a:srgbClr val="000000"/>
                  </a:outerShdw>
                </a:effectLst>
                <a:latin typeface="Simplified Arabic" panose="02020603050405020304" pitchFamily="18" charset="-78"/>
                <a:cs typeface="Simplified Arabic" panose="02020603050405020304" pitchFamily="18" charset="-78"/>
              </a:rPr>
              <a:t>ضمن</a:t>
            </a:r>
            <a:r>
              <a:rPr lang="fr-FR" sz="2800" dirty="0">
                <a:effectLst>
                  <a:outerShdw blurRad="38100" dist="38100" dir="2700000" algn="tl">
                    <a:srgbClr val="000000"/>
                  </a:outerShdw>
                </a:effectLst>
                <a:latin typeface="Simplified Arabic" panose="02020603050405020304" pitchFamily="18" charset="-78"/>
                <a:cs typeface="Simplified Arabic" panose="02020603050405020304" pitchFamily="18" charset="-78"/>
              </a:rPr>
              <a:t> </a:t>
            </a:r>
            <a:r>
              <a:rPr lang="ar-DZ" sz="2800" dirty="0">
                <a:effectLst>
                  <a:outerShdw blurRad="38100" dist="38100" dir="2700000" algn="tl">
                    <a:srgbClr val="000000"/>
                  </a:outerShdw>
                </a:effectLst>
                <a:latin typeface="Simplified Arabic" panose="02020603050405020304" pitchFamily="18" charset="-78"/>
                <a:cs typeface="Simplified Arabic" panose="02020603050405020304" pitchFamily="18" charset="-78"/>
              </a:rPr>
              <a:t>عقود</a:t>
            </a:r>
            <a:r>
              <a:rPr lang="fr-FR" sz="2800" dirty="0">
                <a:effectLst>
                  <a:outerShdw blurRad="38100" dist="38100" dir="2700000" algn="tl">
                    <a:srgbClr val="000000"/>
                  </a:outerShdw>
                </a:effectLst>
                <a:latin typeface="Simplified Arabic" panose="02020603050405020304" pitchFamily="18" charset="-78"/>
                <a:cs typeface="Simplified Arabic" panose="02020603050405020304" pitchFamily="18" charset="-78"/>
              </a:rPr>
              <a:t> </a:t>
            </a:r>
            <a:r>
              <a:rPr lang="ar-DZ" sz="2800" dirty="0">
                <a:effectLst>
                  <a:outerShdw blurRad="38100" dist="38100" dir="2700000" algn="tl">
                    <a:srgbClr val="000000"/>
                  </a:outerShdw>
                </a:effectLst>
                <a:latin typeface="Simplified Arabic" panose="02020603050405020304" pitchFamily="18" charset="-78"/>
                <a:cs typeface="Simplified Arabic" panose="02020603050405020304" pitchFamily="18" charset="-78"/>
              </a:rPr>
              <a:t>التأمين</a:t>
            </a:r>
            <a:r>
              <a:rPr lang="fr-FR" sz="2800" dirty="0">
                <a:effectLst>
                  <a:outerShdw blurRad="38100" dist="38100" dir="2700000" algn="tl">
                    <a:srgbClr val="000000"/>
                  </a:outerShdw>
                </a:effectLst>
                <a:latin typeface="Simplified Arabic" panose="02020603050405020304" pitchFamily="18" charset="-78"/>
                <a:cs typeface="Simplified Arabic" panose="02020603050405020304" pitchFamily="18" charset="-78"/>
              </a:rPr>
              <a:t> </a:t>
            </a:r>
            <a:r>
              <a:rPr lang="ar-DZ" sz="2800" dirty="0">
                <a:effectLst>
                  <a:outerShdw blurRad="38100" dist="38100" dir="2700000" algn="tl">
                    <a:srgbClr val="000000"/>
                  </a:outerShdw>
                </a:effectLst>
                <a:latin typeface="Simplified Arabic" panose="02020603050405020304" pitchFamily="18" charset="-78"/>
                <a:cs typeface="Simplified Arabic" panose="02020603050405020304" pitchFamily="18" charset="-78"/>
              </a:rPr>
              <a:t>ضد </a:t>
            </a:r>
            <a:r>
              <a:rPr lang="fr-FR" sz="2800" dirty="0">
                <a:effectLst>
                  <a:outerShdw blurRad="38100" dist="38100" dir="2700000" algn="tl">
                    <a:srgbClr val="000000"/>
                  </a:outerShdw>
                </a:effectLst>
                <a:latin typeface="Simplified Arabic" panose="02020603050405020304" pitchFamily="18" charset="-78"/>
                <a:cs typeface="Simplified Arabic" panose="02020603050405020304" pitchFamily="18" charset="-78"/>
              </a:rPr>
              <a:t> </a:t>
            </a:r>
            <a:r>
              <a:rPr lang="ar-DZ" sz="2800" dirty="0">
                <a:effectLst>
                  <a:outerShdw blurRad="38100" dist="38100" dir="2700000" algn="tl">
                    <a:srgbClr val="000000"/>
                  </a:outerShdw>
                </a:effectLst>
                <a:latin typeface="Simplified Arabic" panose="02020603050405020304" pitchFamily="18" charset="-78"/>
                <a:cs typeface="Simplified Arabic" panose="02020603050405020304" pitchFamily="18" charset="-78"/>
              </a:rPr>
              <a:t>أخطار الحريق فقط مقابل قسط إضافي مع بعض الإعفاءات,</a:t>
            </a:r>
          </a:p>
          <a:p>
            <a:pPr marL="457200" indent="-457200" algn="just">
              <a:buClr>
                <a:schemeClr val="hlink"/>
              </a:buClr>
              <a:buFontTx/>
              <a:buChar char="-"/>
              <a:defRPr/>
            </a:pPr>
            <a:r>
              <a:rPr lang="ar-DZ" sz="2800" dirty="0">
                <a:effectLst>
                  <a:outerShdw blurRad="38100" dist="38100" dir="2700000" algn="tl">
                    <a:srgbClr val="000000"/>
                  </a:outerShdw>
                </a:effectLst>
                <a:latin typeface="Simplified Arabic" panose="02020603050405020304" pitchFamily="18" charset="-78"/>
                <a:cs typeface="Simplified Arabic" panose="02020603050405020304" pitchFamily="18" charset="-78"/>
              </a:rPr>
              <a:t>تم تعميم</a:t>
            </a:r>
            <a:r>
              <a:rPr lang="fr-FR" sz="2800" dirty="0">
                <a:effectLst>
                  <a:outerShdw blurRad="38100" dist="38100" dir="2700000" algn="tl">
                    <a:srgbClr val="000000"/>
                  </a:outerShdw>
                </a:effectLst>
                <a:latin typeface="Simplified Arabic" panose="02020603050405020304" pitchFamily="18" charset="-78"/>
                <a:cs typeface="Simplified Arabic" panose="02020603050405020304" pitchFamily="18" charset="-78"/>
              </a:rPr>
              <a:t> </a:t>
            </a:r>
            <a:r>
              <a:rPr lang="ar-DZ" sz="2800" dirty="0">
                <a:effectLst>
                  <a:outerShdw blurRad="38100" dist="38100" dir="2700000" algn="tl">
                    <a:srgbClr val="000000"/>
                  </a:outerShdw>
                </a:effectLst>
                <a:latin typeface="Simplified Arabic" panose="02020603050405020304" pitchFamily="18" charset="-78"/>
                <a:cs typeface="Simplified Arabic" panose="02020603050405020304" pitchFamily="18" charset="-78"/>
              </a:rPr>
              <a:t>هذا الضمان</a:t>
            </a:r>
            <a:r>
              <a:rPr lang="fr-FR" sz="2800" dirty="0">
                <a:effectLst>
                  <a:outerShdw blurRad="38100" dist="38100" dir="2700000" algn="tl">
                    <a:srgbClr val="000000"/>
                  </a:outerShdw>
                </a:effectLst>
                <a:latin typeface="Simplified Arabic" panose="02020603050405020304" pitchFamily="18" charset="-78"/>
                <a:cs typeface="Simplified Arabic" panose="02020603050405020304" pitchFamily="18" charset="-78"/>
              </a:rPr>
              <a:t>  </a:t>
            </a:r>
            <a:r>
              <a:rPr lang="ar-DZ" sz="2800" dirty="0">
                <a:effectLst>
                  <a:outerShdw blurRad="38100" dist="38100" dir="2700000" algn="tl">
                    <a:srgbClr val="000000"/>
                  </a:outerShdw>
                </a:effectLst>
                <a:latin typeface="Simplified Arabic" panose="02020603050405020304" pitchFamily="18" charset="-78"/>
                <a:cs typeface="Simplified Arabic" panose="02020603050405020304" pitchFamily="18" charset="-78"/>
              </a:rPr>
              <a:t>ضمن عقود التأمين ضد الأضرار كضمان اختياري بموجب الأمر 07/95</a:t>
            </a:r>
            <a:r>
              <a:rPr lang="fr-FR" sz="2800" dirty="0">
                <a:effectLst>
                  <a:outerShdw blurRad="38100" dist="38100" dir="2700000" algn="tl">
                    <a:srgbClr val="000000"/>
                  </a:outerShdw>
                </a:effectLst>
                <a:latin typeface="Simplified Arabic" panose="02020603050405020304" pitchFamily="18" charset="-78"/>
                <a:cs typeface="Simplified Arabic" panose="02020603050405020304" pitchFamily="18" charset="-78"/>
              </a:rPr>
              <a:t> </a:t>
            </a:r>
            <a:r>
              <a:rPr lang="ar-DZ" sz="2800" dirty="0">
                <a:effectLst>
                  <a:outerShdw blurRad="38100" dist="38100" dir="2700000" algn="tl">
                    <a:srgbClr val="000000"/>
                  </a:outerShdw>
                </a:effectLst>
                <a:latin typeface="Simplified Arabic" panose="02020603050405020304" pitchFamily="18" charset="-78"/>
                <a:cs typeface="Simplified Arabic" panose="02020603050405020304" pitchFamily="18" charset="-78"/>
              </a:rPr>
              <a:t>المتعلق</a:t>
            </a:r>
            <a:r>
              <a:rPr lang="fr-FR" sz="2800" dirty="0">
                <a:effectLst>
                  <a:outerShdw blurRad="38100" dist="38100" dir="2700000" algn="tl">
                    <a:srgbClr val="000000"/>
                  </a:outerShdw>
                </a:effectLst>
                <a:latin typeface="Simplified Arabic" panose="02020603050405020304" pitchFamily="18" charset="-78"/>
                <a:cs typeface="Simplified Arabic" panose="02020603050405020304" pitchFamily="18" charset="-78"/>
              </a:rPr>
              <a:t> </a:t>
            </a:r>
            <a:r>
              <a:rPr lang="ar-DZ" sz="2800" dirty="0">
                <a:effectLst>
                  <a:outerShdw blurRad="38100" dist="38100" dir="2700000" algn="tl">
                    <a:srgbClr val="000000"/>
                  </a:outerShdw>
                </a:effectLst>
                <a:latin typeface="Simplified Arabic" panose="02020603050405020304" pitchFamily="18" charset="-78"/>
                <a:cs typeface="Simplified Arabic" panose="02020603050405020304" pitchFamily="18" charset="-78"/>
              </a:rPr>
              <a:t>بالتأمينات (يمكن التامين كليا او جزئيا على الخسائر</a:t>
            </a:r>
            <a:r>
              <a:rPr lang="fr-FR" sz="2800" dirty="0">
                <a:effectLst>
                  <a:outerShdw blurRad="38100" dist="38100" dir="2700000" algn="tl">
                    <a:srgbClr val="000000"/>
                  </a:outerShdw>
                </a:effectLst>
                <a:latin typeface="Simplified Arabic" panose="02020603050405020304" pitchFamily="18" charset="-78"/>
                <a:cs typeface="Simplified Arabic" panose="02020603050405020304" pitchFamily="18" charset="-78"/>
              </a:rPr>
              <a:t> </a:t>
            </a:r>
            <a:r>
              <a:rPr lang="ar-DZ" sz="2800" dirty="0">
                <a:effectLst>
                  <a:outerShdw blurRad="38100" dist="38100" dir="2700000" algn="tl">
                    <a:srgbClr val="000000"/>
                  </a:outerShdw>
                </a:effectLst>
                <a:latin typeface="Simplified Arabic" panose="02020603050405020304" pitchFamily="18" charset="-78"/>
                <a:cs typeface="Simplified Arabic" panose="02020603050405020304" pitchFamily="18" charset="-78"/>
              </a:rPr>
              <a:t>والأضرار الناجمة </a:t>
            </a:r>
            <a:r>
              <a:rPr lang="fr-FR" sz="2800" dirty="0">
                <a:effectLst>
                  <a:outerShdw blurRad="38100" dist="38100" dir="2700000" algn="tl">
                    <a:srgbClr val="000000"/>
                  </a:outerShdw>
                </a:effectLst>
                <a:latin typeface="Simplified Arabic" panose="02020603050405020304" pitchFamily="18" charset="-78"/>
                <a:cs typeface="Simplified Arabic" panose="02020603050405020304" pitchFamily="18" charset="-78"/>
              </a:rPr>
              <a:t> </a:t>
            </a:r>
            <a:r>
              <a:rPr lang="ar-DZ" sz="2800" dirty="0">
                <a:effectLst>
                  <a:outerShdw blurRad="38100" dist="38100" dir="2700000" algn="tl">
                    <a:srgbClr val="000000"/>
                  </a:outerShdw>
                </a:effectLst>
                <a:latin typeface="Simplified Arabic" panose="02020603050405020304" pitchFamily="18" charset="-78"/>
                <a:cs typeface="Simplified Arabic" panose="02020603050405020304" pitchFamily="18" charset="-78"/>
              </a:rPr>
              <a:t>عن حادث</a:t>
            </a:r>
            <a:r>
              <a:rPr lang="fr-FR" sz="2800" dirty="0">
                <a:effectLst>
                  <a:outerShdw blurRad="38100" dist="38100" dir="2700000" algn="tl">
                    <a:srgbClr val="000000"/>
                  </a:outerShdw>
                </a:effectLst>
                <a:latin typeface="Simplified Arabic" panose="02020603050405020304" pitchFamily="18" charset="-78"/>
                <a:cs typeface="Simplified Arabic" panose="02020603050405020304" pitchFamily="18" charset="-78"/>
              </a:rPr>
              <a:t> </a:t>
            </a:r>
            <a:r>
              <a:rPr lang="ar-DZ" sz="2800" dirty="0">
                <a:effectLst>
                  <a:outerShdw blurRad="38100" dist="38100" dir="2700000" algn="tl">
                    <a:srgbClr val="000000"/>
                  </a:outerShdw>
                </a:effectLst>
                <a:latin typeface="Simplified Arabic" panose="02020603050405020304" pitchFamily="18" charset="-78"/>
                <a:cs typeface="Simplified Arabic" panose="02020603050405020304" pitchFamily="18" charset="-78"/>
              </a:rPr>
              <a:t>من الحوادث</a:t>
            </a:r>
            <a:r>
              <a:rPr lang="fr-FR" sz="2800" dirty="0">
                <a:effectLst>
                  <a:outerShdw blurRad="38100" dist="38100" dir="2700000" algn="tl">
                    <a:srgbClr val="000000"/>
                  </a:outerShdw>
                </a:effectLst>
                <a:latin typeface="Simplified Arabic" panose="02020603050405020304" pitchFamily="18" charset="-78"/>
                <a:cs typeface="Simplified Arabic" panose="02020603050405020304" pitchFamily="18" charset="-78"/>
              </a:rPr>
              <a:t> </a:t>
            </a:r>
            <a:r>
              <a:rPr lang="ar-DZ" sz="2800" dirty="0">
                <a:effectLst>
                  <a:outerShdw blurRad="38100" dist="38100" dir="2700000" algn="tl">
                    <a:srgbClr val="000000"/>
                  </a:outerShdw>
                </a:effectLst>
                <a:latin typeface="Simplified Arabic" panose="02020603050405020304" pitchFamily="18" charset="-78"/>
                <a:cs typeface="Simplified Arabic" panose="02020603050405020304" pitchFamily="18" charset="-78"/>
              </a:rPr>
              <a:t>الخاصة بالكوارث الطبيعية----------)</a:t>
            </a:r>
            <a:endParaRPr lang="fr-FR" sz="2800" dirty="0">
              <a:effectLst>
                <a:outerShdw blurRad="38100" dist="38100" dir="2700000" algn="tl">
                  <a:srgbClr val="000000"/>
                </a:outerShdw>
              </a:effectLst>
              <a:latin typeface="Simplified Arabic" panose="02020603050405020304" pitchFamily="18" charset="-78"/>
              <a:cs typeface="Simplified Arabic" panose="02020603050405020304" pitchFamily="18" charset="-78"/>
            </a:endParaRPr>
          </a:p>
          <a:p>
            <a:pPr marL="457200" indent="-457200" algn="just">
              <a:buClr>
                <a:schemeClr val="hlink"/>
              </a:buClr>
              <a:buFontTx/>
              <a:buChar char="-"/>
              <a:defRPr/>
            </a:pPr>
            <a:r>
              <a:rPr lang="ar-DZ" sz="2800" dirty="0">
                <a:effectLst>
                  <a:outerShdw blurRad="38100" dist="38100" dir="2700000" algn="tl">
                    <a:srgbClr val="000000"/>
                  </a:outerShdw>
                </a:effectLst>
                <a:latin typeface="Simplified Arabic" panose="02020603050405020304" pitchFamily="18" charset="-78"/>
                <a:cs typeface="Simplified Arabic" panose="02020603050405020304" pitchFamily="18" charset="-78"/>
              </a:rPr>
              <a:t>بعد فياضات باب الواد، وزلزال بومرداس، ألزم المشرع كل الأشخاص على اكتساب عقود التأمين على </a:t>
            </a:r>
            <a:r>
              <a:rPr lang="ar-DZ" sz="2800" dirty="0" err="1">
                <a:effectLst>
                  <a:outerShdw blurRad="38100" dist="38100" dir="2700000" algn="tl">
                    <a:srgbClr val="000000"/>
                  </a:outerShdw>
                </a:effectLst>
                <a:latin typeface="Simplified Arabic" panose="02020603050405020304" pitchFamily="18" charset="-78"/>
                <a:cs typeface="Simplified Arabic" panose="02020603050405020304" pitchFamily="18" charset="-78"/>
              </a:rPr>
              <a:t>الكوراث</a:t>
            </a:r>
            <a:r>
              <a:rPr lang="ar-DZ" sz="2800" dirty="0">
                <a:effectLst>
                  <a:outerShdw blurRad="38100" dist="38100" dir="2700000" algn="tl">
                    <a:srgbClr val="000000"/>
                  </a:outerShdw>
                </a:effectLst>
                <a:latin typeface="Simplified Arabic" panose="02020603050405020304" pitchFamily="18" charset="-78"/>
                <a:cs typeface="Simplified Arabic" panose="02020603050405020304" pitchFamily="18" charset="-78"/>
              </a:rPr>
              <a:t> الطبيعية من خلال الأمر 03-12 المتعلق بإلزامية التأمين على الكوارث الطبيعية وتعويض الضحايا,</a:t>
            </a:r>
          </a:p>
          <a:p>
            <a:pPr algn="ctr">
              <a:buClr>
                <a:schemeClr val="hlink"/>
              </a:buClr>
              <a:defRPr/>
            </a:pPr>
            <a:r>
              <a:rPr lang="ar-DZ" sz="2800"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الانتقال من مرحلة التأمين الاختياري إلى مرحلة التأمين الاجباري </a:t>
            </a:r>
          </a:p>
          <a:p>
            <a:pPr marL="457200" indent="-457200" algn="just">
              <a:buClr>
                <a:schemeClr val="hlink"/>
              </a:buClr>
              <a:buFontTx/>
              <a:buChar char="-"/>
              <a:defRPr/>
            </a:pPr>
            <a:endParaRPr lang="ar-DZ" sz="3200" dirty="0">
              <a:effectLst>
                <a:outerShdw blurRad="38100" dist="38100" dir="2700000" algn="tl">
                  <a:srgbClr val="000000"/>
                </a:outerShdw>
              </a:effectLst>
              <a:cs typeface="DecoType Thuluth" pitchFamily="2" charset="-78"/>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checkerboard(across)">
                                      <p:cBhvr>
                                        <p:cTn id="7" dur="2000"/>
                                        <p:tgtEl>
                                          <p:spTgt spid="123906"/>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123907">
                                            <p:txEl>
                                              <p:pRg st="0" end="0"/>
                                            </p:txEl>
                                          </p:spTgt>
                                        </p:tgtEl>
                                        <p:attrNameLst>
                                          <p:attrName>style.visibility</p:attrName>
                                        </p:attrNameLst>
                                      </p:cBhvr>
                                      <p:to>
                                        <p:strVal val="visible"/>
                                      </p:to>
                                    </p:set>
                                    <p:animEffect transition="in" filter="fade">
                                      <p:cBhvr>
                                        <p:cTn id="11" dur="2000"/>
                                        <p:tgtEl>
                                          <p:spTgt spid="123907">
                                            <p:txEl>
                                              <p:pRg st="0" end="0"/>
                                            </p:txEl>
                                          </p:spTgt>
                                        </p:tgtEl>
                                      </p:cBhvr>
                                    </p:animEffect>
                                    <p:anim calcmode="lin" valueType="num">
                                      <p:cBhvr>
                                        <p:cTn id="12" dur="2000" fill="hold"/>
                                        <p:tgtEl>
                                          <p:spTgt spid="123907">
                                            <p:txEl>
                                              <p:pRg st="0" end="0"/>
                                            </p:txEl>
                                          </p:spTgt>
                                        </p:tgtEl>
                                        <p:attrNameLst>
                                          <p:attrName>ppt_x</p:attrName>
                                        </p:attrNameLst>
                                      </p:cBhvr>
                                      <p:tavLst>
                                        <p:tav tm="0">
                                          <p:val>
                                            <p:strVal val="#ppt_x"/>
                                          </p:val>
                                        </p:tav>
                                        <p:tav tm="100000">
                                          <p:val>
                                            <p:strVal val="#ppt_x"/>
                                          </p:val>
                                        </p:tav>
                                      </p:tavLst>
                                    </p:anim>
                                    <p:anim calcmode="lin" valueType="num">
                                      <p:cBhvr>
                                        <p:cTn id="13" dur="2000" fill="hold"/>
                                        <p:tgtEl>
                                          <p:spTgt spid="12390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4000"/>
                            </p:stCondLst>
                            <p:childTnLst>
                              <p:par>
                                <p:cTn id="15" presetID="47" presetClass="entr" presetSubtype="0" fill="hold" nodeType="afterEffect">
                                  <p:stCondLst>
                                    <p:cond delay="0"/>
                                  </p:stCondLst>
                                  <p:childTnLst>
                                    <p:set>
                                      <p:cBhvr>
                                        <p:cTn id="16" dur="1" fill="hold">
                                          <p:stCondLst>
                                            <p:cond delay="0"/>
                                          </p:stCondLst>
                                        </p:cTn>
                                        <p:tgtEl>
                                          <p:spTgt spid="123907">
                                            <p:txEl>
                                              <p:pRg st="1" end="1"/>
                                            </p:txEl>
                                          </p:spTgt>
                                        </p:tgtEl>
                                        <p:attrNameLst>
                                          <p:attrName>style.visibility</p:attrName>
                                        </p:attrNameLst>
                                      </p:cBhvr>
                                      <p:to>
                                        <p:strVal val="visible"/>
                                      </p:to>
                                    </p:set>
                                    <p:animEffect transition="in" filter="fade">
                                      <p:cBhvr>
                                        <p:cTn id="17" dur="2000"/>
                                        <p:tgtEl>
                                          <p:spTgt spid="123907">
                                            <p:txEl>
                                              <p:pRg st="1" end="1"/>
                                            </p:txEl>
                                          </p:spTgt>
                                        </p:tgtEl>
                                      </p:cBhvr>
                                    </p:animEffect>
                                    <p:anim calcmode="lin" valueType="num">
                                      <p:cBhvr>
                                        <p:cTn id="18" dur="2000" fill="hold"/>
                                        <p:tgtEl>
                                          <p:spTgt spid="123907">
                                            <p:txEl>
                                              <p:pRg st="1" end="1"/>
                                            </p:txEl>
                                          </p:spTgt>
                                        </p:tgtEl>
                                        <p:attrNameLst>
                                          <p:attrName>ppt_x</p:attrName>
                                        </p:attrNameLst>
                                      </p:cBhvr>
                                      <p:tavLst>
                                        <p:tav tm="0">
                                          <p:val>
                                            <p:strVal val="#ppt_x"/>
                                          </p:val>
                                        </p:tav>
                                        <p:tav tm="100000">
                                          <p:val>
                                            <p:strVal val="#ppt_x"/>
                                          </p:val>
                                        </p:tav>
                                      </p:tavLst>
                                    </p:anim>
                                    <p:anim calcmode="lin" valueType="num">
                                      <p:cBhvr>
                                        <p:cTn id="19" dur="2000" fill="hold"/>
                                        <p:tgtEl>
                                          <p:spTgt spid="123907">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6000"/>
                            </p:stCondLst>
                            <p:childTnLst>
                              <p:par>
                                <p:cTn id="21" presetID="47" presetClass="entr" presetSubtype="0" fill="hold" nodeType="afterEffect">
                                  <p:stCondLst>
                                    <p:cond delay="0"/>
                                  </p:stCondLst>
                                  <p:childTnLst>
                                    <p:set>
                                      <p:cBhvr>
                                        <p:cTn id="22" dur="1" fill="hold">
                                          <p:stCondLst>
                                            <p:cond delay="0"/>
                                          </p:stCondLst>
                                        </p:cTn>
                                        <p:tgtEl>
                                          <p:spTgt spid="123907">
                                            <p:txEl>
                                              <p:pRg st="2" end="2"/>
                                            </p:txEl>
                                          </p:spTgt>
                                        </p:tgtEl>
                                        <p:attrNameLst>
                                          <p:attrName>style.visibility</p:attrName>
                                        </p:attrNameLst>
                                      </p:cBhvr>
                                      <p:to>
                                        <p:strVal val="visible"/>
                                      </p:to>
                                    </p:set>
                                    <p:animEffect transition="in" filter="fade">
                                      <p:cBhvr>
                                        <p:cTn id="23" dur="2000"/>
                                        <p:tgtEl>
                                          <p:spTgt spid="123907">
                                            <p:txEl>
                                              <p:pRg st="2" end="2"/>
                                            </p:txEl>
                                          </p:spTgt>
                                        </p:tgtEl>
                                      </p:cBhvr>
                                    </p:animEffect>
                                    <p:anim calcmode="lin" valueType="num">
                                      <p:cBhvr>
                                        <p:cTn id="24" dur="2000" fill="hold"/>
                                        <p:tgtEl>
                                          <p:spTgt spid="123907">
                                            <p:txEl>
                                              <p:pRg st="2" end="2"/>
                                            </p:txEl>
                                          </p:spTgt>
                                        </p:tgtEl>
                                        <p:attrNameLst>
                                          <p:attrName>ppt_x</p:attrName>
                                        </p:attrNameLst>
                                      </p:cBhvr>
                                      <p:tavLst>
                                        <p:tav tm="0">
                                          <p:val>
                                            <p:strVal val="#ppt_x"/>
                                          </p:val>
                                        </p:tav>
                                        <p:tav tm="100000">
                                          <p:val>
                                            <p:strVal val="#ppt_x"/>
                                          </p:val>
                                        </p:tav>
                                      </p:tavLst>
                                    </p:anim>
                                    <p:anim calcmode="lin" valueType="num">
                                      <p:cBhvr>
                                        <p:cTn id="25" dur="2000" fill="hold"/>
                                        <p:tgtEl>
                                          <p:spTgt spid="123907">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8000"/>
                            </p:stCondLst>
                            <p:childTnLst>
                              <p:par>
                                <p:cTn id="27" presetID="47" presetClass="entr" presetSubtype="0" fill="hold" nodeType="afterEffect">
                                  <p:stCondLst>
                                    <p:cond delay="0"/>
                                  </p:stCondLst>
                                  <p:childTnLst>
                                    <p:set>
                                      <p:cBhvr>
                                        <p:cTn id="28" dur="1" fill="hold">
                                          <p:stCondLst>
                                            <p:cond delay="0"/>
                                          </p:stCondLst>
                                        </p:cTn>
                                        <p:tgtEl>
                                          <p:spTgt spid="123907">
                                            <p:txEl>
                                              <p:pRg st="3" end="3"/>
                                            </p:txEl>
                                          </p:spTgt>
                                        </p:tgtEl>
                                        <p:attrNameLst>
                                          <p:attrName>style.visibility</p:attrName>
                                        </p:attrNameLst>
                                      </p:cBhvr>
                                      <p:to>
                                        <p:strVal val="visible"/>
                                      </p:to>
                                    </p:set>
                                    <p:animEffect transition="in" filter="fade">
                                      <p:cBhvr>
                                        <p:cTn id="29" dur="2000"/>
                                        <p:tgtEl>
                                          <p:spTgt spid="123907">
                                            <p:txEl>
                                              <p:pRg st="3" end="3"/>
                                            </p:txEl>
                                          </p:spTgt>
                                        </p:tgtEl>
                                      </p:cBhvr>
                                    </p:animEffect>
                                    <p:anim calcmode="lin" valueType="num">
                                      <p:cBhvr>
                                        <p:cTn id="30" dur="2000" fill="hold"/>
                                        <p:tgtEl>
                                          <p:spTgt spid="123907">
                                            <p:txEl>
                                              <p:pRg st="3" end="3"/>
                                            </p:txEl>
                                          </p:spTgt>
                                        </p:tgtEl>
                                        <p:attrNameLst>
                                          <p:attrName>ppt_x</p:attrName>
                                        </p:attrNameLst>
                                      </p:cBhvr>
                                      <p:tavLst>
                                        <p:tav tm="0">
                                          <p:val>
                                            <p:strVal val="#ppt_x"/>
                                          </p:val>
                                        </p:tav>
                                        <p:tav tm="100000">
                                          <p:val>
                                            <p:strVal val="#ppt_x"/>
                                          </p:val>
                                        </p:tav>
                                      </p:tavLst>
                                    </p:anim>
                                    <p:anim calcmode="lin" valueType="num">
                                      <p:cBhvr>
                                        <p:cTn id="31" dur="2000" fill="hold"/>
                                        <p:tgtEl>
                                          <p:spTgt spid="123907">
                                            <p:txEl>
                                              <p:pRg st="3" end="3"/>
                                            </p:txEl>
                                          </p:spTgt>
                                        </p:tgtEl>
                                        <p:attrNameLst>
                                          <p:attrName>ppt_y</p:attrName>
                                        </p:attrNameLst>
                                      </p:cBhvr>
                                      <p:tavLst>
                                        <p:tav tm="0">
                                          <p:val>
                                            <p:strVal val="#ppt_y-.1"/>
                                          </p:val>
                                        </p:tav>
                                        <p:tav tm="100000">
                                          <p:val>
                                            <p:strVal val="#ppt_y"/>
                                          </p:val>
                                        </p:tav>
                                      </p:tavLst>
                                    </p:anim>
                                  </p:childTnLst>
                                </p:cTn>
                              </p:par>
                            </p:childTnLst>
                          </p:cTn>
                        </p:par>
                        <p:par>
                          <p:cTn id="32" fill="hold">
                            <p:stCondLst>
                              <p:cond delay="10000"/>
                            </p:stCondLst>
                            <p:childTnLst>
                              <p:par>
                                <p:cTn id="33" presetID="47" presetClass="entr" presetSubtype="0" fill="hold" nodeType="afterEffect">
                                  <p:stCondLst>
                                    <p:cond delay="0"/>
                                  </p:stCondLst>
                                  <p:childTnLst>
                                    <p:set>
                                      <p:cBhvr>
                                        <p:cTn id="34" dur="1" fill="hold">
                                          <p:stCondLst>
                                            <p:cond delay="0"/>
                                          </p:stCondLst>
                                        </p:cTn>
                                        <p:tgtEl>
                                          <p:spTgt spid="123907">
                                            <p:txEl>
                                              <p:pRg st="4" end="4"/>
                                            </p:txEl>
                                          </p:spTgt>
                                        </p:tgtEl>
                                        <p:attrNameLst>
                                          <p:attrName>style.visibility</p:attrName>
                                        </p:attrNameLst>
                                      </p:cBhvr>
                                      <p:to>
                                        <p:strVal val="visible"/>
                                      </p:to>
                                    </p:set>
                                    <p:animEffect transition="in" filter="fade">
                                      <p:cBhvr>
                                        <p:cTn id="35" dur="2000"/>
                                        <p:tgtEl>
                                          <p:spTgt spid="123907">
                                            <p:txEl>
                                              <p:pRg st="4" end="4"/>
                                            </p:txEl>
                                          </p:spTgt>
                                        </p:tgtEl>
                                      </p:cBhvr>
                                    </p:animEffect>
                                    <p:anim calcmode="lin" valueType="num">
                                      <p:cBhvr>
                                        <p:cTn id="36" dur="2000" fill="hold"/>
                                        <p:tgtEl>
                                          <p:spTgt spid="123907">
                                            <p:txEl>
                                              <p:pRg st="4" end="4"/>
                                            </p:txEl>
                                          </p:spTgt>
                                        </p:tgtEl>
                                        <p:attrNameLst>
                                          <p:attrName>ppt_x</p:attrName>
                                        </p:attrNameLst>
                                      </p:cBhvr>
                                      <p:tavLst>
                                        <p:tav tm="0">
                                          <p:val>
                                            <p:strVal val="#ppt_x"/>
                                          </p:val>
                                        </p:tav>
                                        <p:tav tm="100000">
                                          <p:val>
                                            <p:strVal val="#ppt_x"/>
                                          </p:val>
                                        </p:tav>
                                      </p:tavLst>
                                    </p:anim>
                                    <p:anim calcmode="lin" valueType="num">
                                      <p:cBhvr>
                                        <p:cTn id="37" dur="2000" fill="hold"/>
                                        <p:tgtEl>
                                          <p:spTgt spid="12390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0" y="0"/>
            <a:ext cx="9144000" cy="857250"/>
          </a:xfrm>
          <a:prstGeom prst="rect">
            <a:avLst/>
          </a:prstGeom>
          <a:gradFill rotWithShape="1">
            <a:gsLst>
              <a:gs pos="0">
                <a:schemeClr val="hlink"/>
              </a:gs>
              <a:gs pos="100000">
                <a:schemeClr val="hlink">
                  <a:gamma/>
                  <a:shade val="46275"/>
                  <a:invGamma/>
                </a:schemeClr>
              </a:gs>
            </a:gsLst>
            <a:path path="shape">
              <a:fillToRect l="50000" t="50000" r="50000" b="50000"/>
            </a:path>
          </a:gradFill>
          <a:ln w="9525">
            <a:noFill/>
            <a:miter lim="800000"/>
            <a:headEnd/>
            <a:tailEnd/>
          </a:ln>
          <a:effectLst/>
        </p:spPr>
        <p:txBody>
          <a:bodyPr anchor="ctr" anchorCtr="1"/>
          <a:lstStyle/>
          <a:p>
            <a:pPr marL="342900" indent="-342900">
              <a:buClr>
                <a:schemeClr val="hlink"/>
              </a:buClr>
              <a:defRPr/>
            </a:pPr>
            <a:r>
              <a:rPr lang="ar-DZ" sz="48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 إلزامية التأمين ضد الكوارث الطبيعية</a:t>
            </a:r>
          </a:p>
        </p:txBody>
      </p:sp>
      <p:sp>
        <p:nvSpPr>
          <p:cNvPr id="123907" name="Text Box 3"/>
          <p:cNvSpPr txBox="1">
            <a:spLocks noChangeArrowheads="1"/>
          </p:cNvSpPr>
          <p:nvPr/>
        </p:nvSpPr>
        <p:spPr bwMode="auto">
          <a:xfrm rot="10800000" flipV="1">
            <a:off x="14692" y="3218900"/>
            <a:ext cx="9114616" cy="360098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marL="342900" indent="-342900">
              <a:buClr>
                <a:schemeClr val="hlink"/>
              </a:buClr>
              <a:defRPr/>
            </a:pPr>
            <a:r>
              <a:rPr lang="ar-DZ" sz="3200" dirty="0">
                <a:effectLst>
                  <a:outerShdw blurRad="38100" dist="38100" dir="2700000" algn="tl">
                    <a:srgbClr val="000000"/>
                  </a:outerShdw>
                </a:effectLst>
                <a:cs typeface="DecoType Thuluth" pitchFamily="2" charset="-78"/>
              </a:rPr>
              <a:t>  </a:t>
            </a:r>
          </a:p>
          <a:p>
            <a:pPr marL="342900" indent="-342900" algn="just">
              <a:buClr>
                <a:schemeClr val="hlink"/>
              </a:buClr>
              <a:defRPr/>
            </a:pPr>
            <a:r>
              <a:rPr lang="ar-DZ" sz="28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المادة 1 من الامر 03-12: </a:t>
            </a:r>
          </a:p>
          <a:p>
            <a:pPr marL="342900" indent="-342900" algn="just">
              <a:buClr>
                <a:schemeClr val="hlink"/>
              </a:buClr>
              <a:defRPr/>
            </a:pPr>
            <a:r>
              <a:rPr lang="fr-FR" sz="28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        </a:t>
            </a:r>
            <a:r>
              <a:rPr lang="ar-DZ" sz="28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يتعين على كل مالك لملك عقاري مبني يقع في الجزائر، شخصا طبيعيا كان أو معنويا ماعدا الدولة، أن يكتتب عقد التامين على الأضرار يضمن هذا الملك من آثار الكوارث الطبيعية، كما يتعين على كل شخص طبيعي أو معنوي يمارس نشاطا صناعيا و/ او تجاريا أن يكتتب عقد تأمين على الاضرار يضمن المنشآت الصناعية و / أو التجارية ومحتواها من آثار الكوارث الطبيعية</a:t>
            </a:r>
            <a:r>
              <a:rPr lang="fr-FR" sz="28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a:t>
            </a:r>
            <a:endParaRPr lang="ar-DZ" sz="28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9129309" cy="2361650"/>
          </a:xfrm>
          <a:prstGeom prst="rect">
            <a:avLst/>
          </a:prstGeom>
          <a:ln>
            <a:solidFill>
              <a:schemeClr val="bg1"/>
            </a:solidFill>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checkerboard(across)">
                                      <p:cBhvr>
                                        <p:cTn id="7" dur="2000"/>
                                        <p:tgtEl>
                                          <p:spTgt spid="123906"/>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123907">
                                            <p:txEl>
                                              <p:pRg st="0" end="0"/>
                                            </p:txEl>
                                          </p:spTgt>
                                        </p:tgtEl>
                                        <p:attrNameLst>
                                          <p:attrName>style.visibility</p:attrName>
                                        </p:attrNameLst>
                                      </p:cBhvr>
                                      <p:to>
                                        <p:strVal val="visible"/>
                                      </p:to>
                                    </p:set>
                                    <p:animEffect transition="in" filter="fade">
                                      <p:cBhvr>
                                        <p:cTn id="11" dur="2000"/>
                                        <p:tgtEl>
                                          <p:spTgt spid="123907">
                                            <p:txEl>
                                              <p:pRg st="0" end="0"/>
                                            </p:txEl>
                                          </p:spTgt>
                                        </p:tgtEl>
                                      </p:cBhvr>
                                    </p:animEffect>
                                    <p:anim calcmode="lin" valueType="num">
                                      <p:cBhvr>
                                        <p:cTn id="12" dur="2000" fill="hold"/>
                                        <p:tgtEl>
                                          <p:spTgt spid="123907">
                                            <p:txEl>
                                              <p:pRg st="0" end="0"/>
                                            </p:txEl>
                                          </p:spTgt>
                                        </p:tgtEl>
                                        <p:attrNameLst>
                                          <p:attrName>ppt_x</p:attrName>
                                        </p:attrNameLst>
                                      </p:cBhvr>
                                      <p:tavLst>
                                        <p:tav tm="0">
                                          <p:val>
                                            <p:strVal val="#ppt_x"/>
                                          </p:val>
                                        </p:tav>
                                        <p:tav tm="100000">
                                          <p:val>
                                            <p:strVal val="#ppt_x"/>
                                          </p:val>
                                        </p:tav>
                                      </p:tavLst>
                                    </p:anim>
                                    <p:anim calcmode="lin" valueType="num">
                                      <p:cBhvr>
                                        <p:cTn id="13" dur="2000" fill="hold"/>
                                        <p:tgtEl>
                                          <p:spTgt spid="12390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4000"/>
                            </p:stCondLst>
                            <p:childTnLst>
                              <p:par>
                                <p:cTn id="15" presetID="47" presetClass="entr" presetSubtype="0" fill="hold" nodeType="afterEffect">
                                  <p:stCondLst>
                                    <p:cond delay="0"/>
                                  </p:stCondLst>
                                  <p:childTnLst>
                                    <p:set>
                                      <p:cBhvr>
                                        <p:cTn id="16" dur="1" fill="hold">
                                          <p:stCondLst>
                                            <p:cond delay="0"/>
                                          </p:stCondLst>
                                        </p:cTn>
                                        <p:tgtEl>
                                          <p:spTgt spid="123907">
                                            <p:txEl>
                                              <p:pRg st="1" end="1"/>
                                            </p:txEl>
                                          </p:spTgt>
                                        </p:tgtEl>
                                        <p:attrNameLst>
                                          <p:attrName>style.visibility</p:attrName>
                                        </p:attrNameLst>
                                      </p:cBhvr>
                                      <p:to>
                                        <p:strVal val="visible"/>
                                      </p:to>
                                    </p:set>
                                    <p:animEffect transition="in" filter="fade">
                                      <p:cBhvr>
                                        <p:cTn id="17" dur="2000"/>
                                        <p:tgtEl>
                                          <p:spTgt spid="123907">
                                            <p:txEl>
                                              <p:pRg st="1" end="1"/>
                                            </p:txEl>
                                          </p:spTgt>
                                        </p:tgtEl>
                                      </p:cBhvr>
                                    </p:animEffect>
                                    <p:anim calcmode="lin" valueType="num">
                                      <p:cBhvr>
                                        <p:cTn id="18" dur="2000" fill="hold"/>
                                        <p:tgtEl>
                                          <p:spTgt spid="123907">
                                            <p:txEl>
                                              <p:pRg st="1" end="1"/>
                                            </p:txEl>
                                          </p:spTgt>
                                        </p:tgtEl>
                                        <p:attrNameLst>
                                          <p:attrName>ppt_x</p:attrName>
                                        </p:attrNameLst>
                                      </p:cBhvr>
                                      <p:tavLst>
                                        <p:tav tm="0">
                                          <p:val>
                                            <p:strVal val="#ppt_x"/>
                                          </p:val>
                                        </p:tav>
                                        <p:tav tm="100000">
                                          <p:val>
                                            <p:strVal val="#ppt_x"/>
                                          </p:val>
                                        </p:tav>
                                      </p:tavLst>
                                    </p:anim>
                                    <p:anim calcmode="lin" valueType="num">
                                      <p:cBhvr>
                                        <p:cTn id="19" dur="2000" fill="hold"/>
                                        <p:tgtEl>
                                          <p:spTgt spid="123907">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6000"/>
                            </p:stCondLst>
                            <p:childTnLst>
                              <p:par>
                                <p:cTn id="21" presetID="47" presetClass="entr" presetSubtype="0" fill="hold" nodeType="afterEffect">
                                  <p:stCondLst>
                                    <p:cond delay="0"/>
                                  </p:stCondLst>
                                  <p:childTnLst>
                                    <p:set>
                                      <p:cBhvr>
                                        <p:cTn id="22" dur="1" fill="hold">
                                          <p:stCondLst>
                                            <p:cond delay="0"/>
                                          </p:stCondLst>
                                        </p:cTn>
                                        <p:tgtEl>
                                          <p:spTgt spid="123907">
                                            <p:txEl>
                                              <p:pRg st="2" end="2"/>
                                            </p:txEl>
                                          </p:spTgt>
                                        </p:tgtEl>
                                        <p:attrNameLst>
                                          <p:attrName>style.visibility</p:attrName>
                                        </p:attrNameLst>
                                      </p:cBhvr>
                                      <p:to>
                                        <p:strVal val="visible"/>
                                      </p:to>
                                    </p:set>
                                    <p:animEffect transition="in" filter="fade">
                                      <p:cBhvr>
                                        <p:cTn id="23" dur="2000"/>
                                        <p:tgtEl>
                                          <p:spTgt spid="123907">
                                            <p:txEl>
                                              <p:pRg st="2" end="2"/>
                                            </p:txEl>
                                          </p:spTgt>
                                        </p:tgtEl>
                                      </p:cBhvr>
                                    </p:animEffect>
                                    <p:anim calcmode="lin" valueType="num">
                                      <p:cBhvr>
                                        <p:cTn id="24" dur="2000" fill="hold"/>
                                        <p:tgtEl>
                                          <p:spTgt spid="123907">
                                            <p:txEl>
                                              <p:pRg st="2" end="2"/>
                                            </p:txEl>
                                          </p:spTgt>
                                        </p:tgtEl>
                                        <p:attrNameLst>
                                          <p:attrName>ppt_x</p:attrName>
                                        </p:attrNameLst>
                                      </p:cBhvr>
                                      <p:tavLst>
                                        <p:tav tm="0">
                                          <p:val>
                                            <p:strVal val="#ppt_x"/>
                                          </p:val>
                                        </p:tav>
                                        <p:tav tm="100000">
                                          <p:val>
                                            <p:strVal val="#ppt_x"/>
                                          </p:val>
                                        </p:tav>
                                      </p:tavLst>
                                    </p:anim>
                                    <p:anim calcmode="lin" valueType="num">
                                      <p:cBhvr>
                                        <p:cTn id="25" dur="2000" fill="hold"/>
                                        <p:tgtEl>
                                          <p:spTgt spid="12390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0" y="0"/>
            <a:ext cx="9144000" cy="857250"/>
          </a:xfrm>
          <a:prstGeom prst="rect">
            <a:avLst/>
          </a:prstGeom>
          <a:gradFill rotWithShape="1">
            <a:gsLst>
              <a:gs pos="0">
                <a:schemeClr val="hlink"/>
              </a:gs>
              <a:gs pos="100000">
                <a:schemeClr val="hlink">
                  <a:gamma/>
                  <a:shade val="46275"/>
                  <a:invGamma/>
                </a:schemeClr>
              </a:gs>
            </a:gsLst>
            <a:path path="shape">
              <a:fillToRect l="50000" t="50000" r="50000" b="50000"/>
            </a:path>
          </a:gradFill>
          <a:ln w="9525">
            <a:noFill/>
            <a:miter lim="800000"/>
            <a:headEnd/>
            <a:tailEnd/>
          </a:ln>
          <a:effectLst/>
        </p:spPr>
        <p:txBody>
          <a:bodyPr anchor="ctr" anchorCtr="1"/>
          <a:lstStyle/>
          <a:p>
            <a:pPr marL="342900" indent="-342900">
              <a:buClr>
                <a:schemeClr val="hlink"/>
              </a:buClr>
              <a:defRPr/>
            </a:pPr>
            <a:r>
              <a:rPr lang="ar-DZ" sz="48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 إلزامية التأمين ضد الكوارث الطبيعية</a:t>
            </a:r>
          </a:p>
        </p:txBody>
      </p:sp>
      <p:sp>
        <p:nvSpPr>
          <p:cNvPr id="123907" name="Text Box 3"/>
          <p:cNvSpPr txBox="1">
            <a:spLocks noChangeArrowheads="1"/>
          </p:cNvSpPr>
          <p:nvPr/>
        </p:nvSpPr>
        <p:spPr bwMode="auto">
          <a:xfrm rot="10800000" flipV="1">
            <a:off x="29384" y="2348880"/>
            <a:ext cx="9114616" cy="3046988"/>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marL="342900" indent="-342900" algn="ctr">
              <a:buClr>
                <a:schemeClr val="hlink"/>
              </a:buClr>
              <a:defRPr/>
            </a:pPr>
            <a:r>
              <a:rPr lang="ar-DZ" sz="4800" b="1"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تعفى الدولة من الزامية التأمين ضد الكوارث الطبيعية رغم أن الأمر 95-07 المتعلق بالتأمينات أشار إلى أن القطاعات الاقتصادية تكتتب تأمينا ضد الحريق </a:t>
            </a:r>
          </a:p>
        </p:txBody>
      </p:sp>
    </p:spTree>
    <p:extLst>
      <p:ext uri="{BB962C8B-B14F-4D97-AF65-F5344CB8AC3E}">
        <p14:creationId xmlns:p14="http://schemas.microsoft.com/office/powerpoint/2010/main" val="20081447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checkerboard(across)">
                                      <p:cBhvr>
                                        <p:cTn id="7" dur="2000"/>
                                        <p:tgtEl>
                                          <p:spTgt spid="123906"/>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123907">
                                            <p:txEl>
                                              <p:pRg st="0" end="0"/>
                                            </p:txEl>
                                          </p:spTgt>
                                        </p:tgtEl>
                                        <p:attrNameLst>
                                          <p:attrName>style.visibility</p:attrName>
                                        </p:attrNameLst>
                                      </p:cBhvr>
                                      <p:to>
                                        <p:strVal val="visible"/>
                                      </p:to>
                                    </p:set>
                                    <p:animEffect transition="in" filter="fade">
                                      <p:cBhvr>
                                        <p:cTn id="11" dur="2000"/>
                                        <p:tgtEl>
                                          <p:spTgt spid="123907">
                                            <p:txEl>
                                              <p:pRg st="0" end="0"/>
                                            </p:txEl>
                                          </p:spTgt>
                                        </p:tgtEl>
                                      </p:cBhvr>
                                    </p:animEffect>
                                    <p:anim calcmode="lin" valueType="num">
                                      <p:cBhvr>
                                        <p:cTn id="12" dur="2000" fill="hold"/>
                                        <p:tgtEl>
                                          <p:spTgt spid="123907">
                                            <p:txEl>
                                              <p:pRg st="0" end="0"/>
                                            </p:txEl>
                                          </p:spTgt>
                                        </p:tgtEl>
                                        <p:attrNameLst>
                                          <p:attrName>ppt_x</p:attrName>
                                        </p:attrNameLst>
                                      </p:cBhvr>
                                      <p:tavLst>
                                        <p:tav tm="0">
                                          <p:val>
                                            <p:strVal val="#ppt_x"/>
                                          </p:val>
                                        </p:tav>
                                        <p:tav tm="100000">
                                          <p:val>
                                            <p:strVal val="#ppt_x"/>
                                          </p:val>
                                        </p:tav>
                                      </p:tavLst>
                                    </p:anim>
                                    <p:anim calcmode="lin" valueType="num">
                                      <p:cBhvr>
                                        <p:cTn id="13" dur="2000" fill="hold"/>
                                        <p:tgtEl>
                                          <p:spTgt spid="12390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764704"/>
          </a:xfrm>
          <a:prstGeom prst="rect">
            <a:avLst/>
          </a:prstGeom>
          <a:gradFill rotWithShape="1">
            <a:gsLst>
              <a:gs pos="0">
                <a:schemeClr val="hlink"/>
              </a:gs>
              <a:gs pos="100000">
                <a:schemeClr val="hlink">
                  <a:gamma/>
                  <a:shade val="46275"/>
                  <a:invGamma/>
                </a:schemeClr>
              </a:gs>
            </a:gsLst>
            <a:path path="shape">
              <a:fillToRect l="50000" t="50000" r="50000" b="50000"/>
            </a:path>
          </a:gradFill>
          <a:ln w="9525">
            <a:noFill/>
            <a:miter lim="800000"/>
            <a:headEnd/>
            <a:tailEnd/>
          </a:ln>
          <a:effectLst/>
        </p:spPr>
        <p:txBody>
          <a:bodyPr anchor="ctr" anchorCtr="1"/>
          <a:lstStyle/>
          <a:p>
            <a:pPr marL="342900" indent="-342900">
              <a:buClr>
                <a:schemeClr val="hlink"/>
              </a:buClr>
              <a:defRPr/>
            </a:pPr>
            <a:r>
              <a:rPr lang="ar-DZ" sz="4800" dirty="0">
                <a:solidFill>
                  <a:srgbClr val="FF330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الأخطار المغطاة </a:t>
            </a:r>
          </a:p>
        </p:txBody>
      </p:sp>
      <p:sp>
        <p:nvSpPr>
          <p:cNvPr id="4" name="Text Box 3"/>
          <p:cNvSpPr txBox="1">
            <a:spLocks noChangeArrowheads="1"/>
          </p:cNvSpPr>
          <p:nvPr/>
        </p:nvSpPr>
        <p:spPr bwMode="auto">
          <a:xfrm rot="10800000" flipV="1">
            <a:off x="-110" y="782957"/>
            <a:ext cx="9144000" cy="954107"/>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p>
            <a:pPr marL="342900" indent="-342900" algn="just">
              <a:buClr>
                <a:schemeClr val="hlink"/>
              </a:buClr>
              <a:defRPr/>
            </a:pPr>
            <a:r>
              <a:rPr lang="ar-DZ" sz="2800" dirty="0">
                <a:effectLst>
                  <a:outerShdw blurRad="38100" dist="38100" dir="2700000" algn="tl">
                    <a:srgbClr val="000000"/>
                  </a:outerShdw>
                </a:effectLst>
                <a:latin typeface="Simplified Arabic" panose="02020603050405020304" pitchFamily="18" charset="-78"/>
                <a:cs typeface="Simplified Arabic" panose="02020603050405020304" pitchFamily="18" charset="-78"/>
              </a:rPr>
              <a:t>وفقا للمرسوم التنفيذي 04-268 المؤرخ في 29/08/2004 فالكوارث الطبيعية المؤمن ضدها هي:  </a:t>
            </a:r>
            <a:r>
              <a:rPr lang="ar-DZ" sz="2400" dirty="0">
                <a:effectLst>
                  <a:outerShdw blurRad="38100" dist="38100" dir="2700000" algn="tl">
                    <a:srgbClr val="000000"/>
                  </a:outerShdw>
                </a:effectLst>
                <a:latin typeface="Simplified Arabic" panose="02020603050405020304" pitchFamily="18" charset="-78"/>
                <a:cs typeface="Simplified Arabic" panose="02020603050405020304" pitchFamily="18" charset="-78"/>
              </a:rPr>
              <a:t>                </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 y="1755316"/>
            <a:ext cx="9144000" cy="5102683"/>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2000"/>
                                        <p:tgtEl>
                                          <p:spTgt spid="3"/>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000"/>
                                        <p:tgtEl>
                                          <p:spTgt spid="4">
                                            <p:txEl>
                                              <p:pRg st="0" end="0"/>
                                            </p:txEl>
                                          </p:spTgt>
                                        </p:tgtEl>
                                      </p:cBhvr>
                                    </p:animEffect>
                                    <p:anim calcmode="lin" valueType="num">
                                      <p:cBhvr>
                                        <p:cTn id="12"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2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default (1)">
  <a:themeElements>
    <a:clrScheme name="Océ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é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Océ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é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é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é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é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é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é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é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uages">
  <a:themeElements>
    <a:clrScheme name="Nuage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Nuag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Nuage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Nuage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Nuage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Nuage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Nuage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Nuage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Nuage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Nuage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Nuage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(1)</Template>
  <TotalTime>1265</TotalTime>
  <Words>1177</Words>
  <Application>Microsoft Office PowerPoint</Application>
  <PresentationFormat>On-screen Show (4:3)</PresentationFormat>
  <Paragraphs>120</Paragraphs>
  <Slides>32</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Arial</vt:lpstr>
      <vt:lpstr>Simplified Arabic</vt:lpstr>
      <vt:lpstr>Tahoma</vt:lpstr>
      <vt:lpstr>Wingdings</vt:lpstr>
      <vt:lpstr>default (1)</vt:lpstr>
      <vt:lpstr>Nuages</vt:lpstr>
      <vt:lpstr> جامعة جيجل  كلية العلوم الاقتصادية و التجارية وعلوم التسيير قسم العلوم المالية والمحاسبة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مقياس:  نظريات وسياسات التنمية المستدامة</dc:title>
  <dc:creator>one</dc:creator>
  <cp:lastModifiedBy>bouzerb khayreddine</cp:lastModifiedBy>
  <cp:revision>143</cp:revision>
  <dcterms:created xsi:type="dcterms:W3CDTF">2012-10-07T09:07:20Z</dcterms:created>
  <dcterms:modified xsi:type="dcterms:W3CDTF">2023-05-20T16:15:52Z</dcterms:modified>
</cp:coreProperties>
</file>