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71" r:id="rId3"/>
    <p:sldId id="270" r:id="rId4"/>
    <p:sldId id="273" r:id="rId5"/>
    <p:sldId id="274" r:id="rId6"/>
    <p:sldId id="275" r:id="rId7"/>
    <p:sldId id="296" r:id="rId8"/>
    <p:sldId id="304" r:id="rId9"/>
    <p:sldId id="297" r:id="rId10"/>
    <p:sldId id="305" r:id="rId11"/>
    <p:sldId id="298" r:id="rId12"/>
    <p:sldId id="299" r:id="rId13"/>
    <p:sldId id="300" r:id="rId14"/>
    <p:sldId id="306" r:id="rId15"/>
    <p:sldId id="301" r:id="rId16"/>
    <p:sldId id="307" r:id="rId17"/>
    <p:sldId id="302" r:id="rId18"/>
    <p:sldId id="303" r:id="rId19"/>
    <p:sldId id="276" r:id="rId20"/>
    <p:sldId id="319" r:id="rId21"/>
    <p:sldId id="308" r:id="rId22"/>
    <p:sldId id="320" r:id="rId23"/>
    <p:sldId id="309" r:id="rId24"/>
    <p:sldId id="310" r:id="rId25"/>
    <p:sldId id="311" r:id="rId26"/>
    <p:sldId id="312" r:id="rId27"/>
    <p:sldId id="321" r:id="rId28"/>
    <p:sldId id="313" r:id="rId29"/>
    <p:sldId id="314" r:id="rId30"/>
    <p:sldId id="322" r:id="rId31"/>
    <p:sldId id="323" r:id="rId32"/>
    <p:sldId id="315" r:id="rId33"/>
    <p:sldId id="340" r:id="rId34"/>
    <p:sldId id="324" r:id="rId35"/>
    <p:sldId id="325" r:id="rId36"/>
    <p:sldId id="341" r:id="rId37"/>
    <p:sldId id="326" r:id="rId38"/>
    <p:sldId id="342" r:id="rId39"/>
    <p:sldId id="327" r:id="rId40"/>
    <p:sldId id="328" r:id="rId41"/>
    <p:sldId id="329" r:id="rId42"/>
    <p:sldId id="330" r:id="rId43"/>
    <p:sldId id="343" r:id="rId44"/>
    <p:sldId id="344" r:id="rId45"/>
    <p:sldId id="375" r:id="rId46"/>
    <p:sldId id="380" r:id="rId47"/>
    <p:sldId id="376" r:id="rId48"/>
    <p:sldId id="381" r:id="rId49"/>
    <p:sldId id="382" r:id="rId50"/>
    <p:sldId id="383" r:id="rId51"/>
    <p:sldId id="384" r:id="rId52"/>
    <p:sldId id="390" r:id="rId53"/>
    <p:sldId id="391" r:id="rId54"/>
    <p:sldId id="385" r:id="rId55"/>
    <p:sldId id="386" r:id="rId56"/>
    <p:sldId id="295" r:id="rId57"/>
    <p:sldId id="392" r:id="rId58"/>
    <p:sldId id="358" r:id="rId59"/>
    <p:sldId id="359" r:id="rId60"/>
    <p:sldId id="360" r:id="rId61"/>
    <p:sldId id="393" r:id="rId62"/>
    <p:sldId id="394" r:id="rId63"/>
    <p:sldId id="361" r:id="rId64"/>
    <p:sldId id="362" r:id="rId65"/>
    <p:sldId id="363" r:id="rId66"/>
    <p:sldId id="395" r:id="rId67"/>
    <p:sldId id="364" r:id="rId68"/>
    <p:sldId id="396" r:id="rId69"/>
    <p:sldId id="365" r:id="rId70"/>
    <p:sldId id="397" r:id="rId71"/>
    <p:sldId id="366" r:id="rId72"/>
    <p:sldId id="367" r:id="rId73"/>
    <p:sldId id="398" r:id="rId74"/>
    <p:sldId id="368" r:id="rId75"/>
    <p:sldId id="399" r:id="rId76"/>
    <p:sldId id="369" r:id="rId77"/>
    <p:sldId id="402" r:id="rId78"/>
    <p:sldId id="400" r:id="rId79"/>
    <p:sldId id="401" r:id="rId80"/>
    <p:sldId id="370" r:id="rId81"/>
    <p:sldId id="371" r:id="rId82"/>
    <p:sldId id="372" r:id="rId83"/>
    <p:sldId id="373" r:id="rId84"/>
    <p:sldId id="374" r:id="rId85"/>
    <p:sldId id="403" r:id="rId86"/>
    <p:sldId id="413" r:id="rId87"/>
    <p:sldId id="404" r:id="rId88"/>
    <p:sldId id="405" r:id="rId89"/>
    <p:sldId id="272" r:id="rId90"/>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73" d="100"/>
          <a:sy n="73"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56AB35C3-510B-4164-A001-E0208EC91C59}" type="datetimeFigureOut">
              <a:rPr lang="fr-FR"/>
              <a:pPr>
                <a:defRPr/>
              </a:pPr>
              <a:t>26/02/2023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3E61C20-035F-4302-8325-8F29C6BD3964}"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906DC0F-E6B2-44A9-9B77-438A3A54A4C9}" type="datetime1">
              <a:rPr lang="fr-FR"/>
              <a:pPr>
                <a:defRPr/>
              </a:pPr>
              <a:t>26/02/2023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167D353-C068-4F55-99A4-B5DACB242CFC}"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F615ACD-2D3E-446C-88F5-76E34E879BD4}" type="datetime1">
              <a:rPr lang="fr-FR"/>
              <a:pPr>
                <a:defRPr/>
              </a:pPr>
              <a:t>26/02/2023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30CC4FD-7185-445D-B9B1-9C823505D24D}"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B2D1F6E-25C4-4A2B-BF6C-87B04BD47B17}" type="datetime1">
              <a:rPr lang="fr-FR"/>
              <a:pPr>
                <a:defRPr/>
              </a:pPr>
              <a:t>26/02/2023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D828CFA-2238-46DE-B6D7-F2490BF03A1B}"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35FD080-868B-48E2-BE39-620EFE33D3EF}" type="datetime1">
              <a:rPr lang="fr-FR"/>
              <a:pPr>
                <a:defRPr/>
              </a:pPr>
              <a:t>26/02/2023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DCA1151-5063-456F-9263-888445BFD766}"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2DF6290-F64F-4B35-9885-B82BF9A7AF34}" type="datetime1">
              <a:rPr lang="fr-FR"/>
              <a:pPr>
                <a:defRPr/>
              </a:pPr>
              <a:t>26/02/2023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DEA28D1-75E4-4A4E-90A5-B8F1E9D2F6CC}"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F58D1D57-AD81-4632-8F39-B829D4F162EE}" type="datetime1">
              <a:rPr lang="fr-FR"/>
              <a:pPr>
                <a:defRPr/>
              </a:pPr>
              <a:t>26/02/2023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99B60C2-C0B1-4A58-BB43-B9AB8D4B992E}"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F952AA57-8A64-45FC-8A09-9D15C782B00E}" type="datetime1">
              <a:rPr lang="fr-FR"/>
              <a:pPr>
                <a:defRPr/>
              </a:pPr>
              <a:t>26/02/2023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BF2503FC-6D9A-45F2-B5FA-EC03F577FCA2}"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34F5585-5B8F-4A8C-BE93-08FE016D6BBA}" type="datetime1">
              <a:rPr lang="fr-FR"/>
              <a:pPr>
                <a:defRPr/>
              </a:pPr>
              <a:t>26/02/2023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D03B32FF-5E1A-4DA7-A7F5-6DC781C3CAF0}"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D72224A-AC87-482F-97E7-0FF6CC1E97F2}" type="datetime1">
              <a:rPr lang="fr-FR"/>
              <a:pPr>
                <a:defRPr/>
              </a:pPr>
              <a:t>26/02/2023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0938BFD8-ED30-4FBD-9E71-A8BC7C88EEC7}"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7F5AE2E-37CD-4C07-91A5-1C4C4457B44C}" type="datetime1">
              <a:rPr lang="fr-FR"/>
              <a:pPr>
                <a:defRPr/>
              </a:pPr>
              <a:t>26/02/2023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1099AC99-08BE-4571-9808-F10F3945B04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A69BCC6-1DB7-40F0-8697-297EB8F9A568}" type="datetime1">
              <a:rPr lang="fr-FR"/>
              <a:pPr>
                <a:defRPr/>
              </a:pPr>
              <a:t>26/02/2023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91C55AA-151E-43C1-B4F1-44194A90130E}"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1D5B608-4905-461B-B843-F1328B68695D}" type="datetime1">
              <a:rPr lang="fr-FR"/>
              <a:pPr>
                <a:defRPr/>
              </a:pPr>
              <a:t>26/02/2023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fld id="{800C6D2C-9B1A-408A-B7C1-B4DEF391AB8B}"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minette@blonde.fr" TargetMode="External"/><Relationship Id="rId2" Type="http://schemas.openxmlformats.org/officeDocument/2006/relationships/hyperlink" Target="mailto:cestmoileplusfort@tombeparterre.com"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title"/>
          </p:nvPr>
        </p:nvSpPr>
        <p:spPr>
          <a:xfrm>
            <a:off x="1187450" y="44450"/>
            <a:ext cx="7705725" cy="1152525"/>
          </a:xfrm>
        </p:spPr>
        <p:txBody>
          <a:bodyPr/>
          <a:lstStyle/>
          <a:p>
            <a:pPr eaLnBrk="1" hangingPunct="1"/>
            <a:r>
              <a:rPr lang="fr-FR" smtClean="0">
                <a:solidFill>
                  <a:schemeClr val="bg1"/>
                </a:solidFill>
                <a:effectLst>
                  <a:outerShdw blurRad="38100" dist="38100" dir="2700000" algn="tl">
                    <a:srgbClr val="C0C0C0"/>
                  </a:outerShdw>
                </a:effectLst>
              </a:rPr>
              <a:t>Lettre de motivation - entretien</a:t>
            </a:r>
          </a:p>
        </p:txBody>
      </p:sp>
      <p:sp>
        <p:nvSpPr>
          <p:cNvPr id="3075" name="ZoneTexte 5"/>
          <p:cNvSpPr txBox="1">
            <a:spLocks noChangeArrowheads="1"/>
          </p:cNvSpPr>
          <p:nvPr/>
        </p:nvSpPr>
        <p:spPr bwMode="auto">
          <a:xfrm>
            <a:off x="0" y="6248400"/>
            <a:ext cx="9144000" cy="276225"/>
          </a:xfrm>
          <a:prstGeom prst="rect">
            <a:avLst/>
          </a:prstGeom>
          <a:noFill/>
          <a:ln w="9525">
            <a:noFill/>
            <a:miter lim="800000"/>
            <a:headEnd/>
            <a:tailEnd/>
          </a:ln>
        </p:spPr>
        <p:txBody>
          <a:bodyPr>
            <a:spAutoFit/>
          </a:bodyPr>
          <a:lstStyle/>
          <a:p>
            <a:pPr algn="ctr" eaLnBrk="1" hangingPunct="1"/>
            <a:r>
              <a:rPr lang="fr-FR" altLang="fr-FR" sz="1200" b="1">
                <a:solidFill>
                  <a:srgbClr val="441202"/>
                </a:solidFill>
                <a:latin typeface="Myriad Pro"/>
              </a:rPr>
              <a:t>ADMJSP/ </a:t>
            </a:r>
            <a:r>
              <a:rPr lang="fr-FR" altLang="fr-FR" sz="1200">
                <a:solidFill>
                  <a:srgbClr val="441202"/>
                </a:solidFill>
                <a:latin typeface="Myriad Pro"/>
              </a:rPr>
              <a:t>pôle numérisation – 2017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D48E448-6162-4C34-974D-20836B75F516}" type="slidenum">
              <a:rPr lang="fr-FR" sz="2000">
                <a:solidFill>
                  <a:srgbClr val="984807"/>
                </a:solidFill>
                <a:latin typeface="Myriad Pro"/>
              </a:rPr>
              <a:pPr algn="r" eaLnBrk="1" hangingPunct="1"/>
              <a:t>10</a:t>
            </a:fld>
            <a:endParaRPr lang="fr-FR" sz="2000">
              <a:solidFill>
                <a:srgbClr val="984807"/>
              </a:solidFill>
              <a:latin typeface="Myriad Pro"/>
            </a:endParaRPr>
          </a:p>
        </p:txBody>
      </p:sp>
      <p:sp>
        <p:nvSpPr>
          <p:cNvPr id="5325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53253"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3. Identification l'expéditeur, le destinataire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Les lettres de motivations </a:t>
            </a:r>
            <a:r>
              <a:rPr lang="fr-FR" altLang="fr-FR" sz="2000" b="1">
                <a:latin typeface="Times New Roman" pitchFamily="18" charset="0"/>
                <a:ea typeface="Calibri" pitchFamily="34" charset="0"/>
                <a:cs typeface="Times New Roman" pitchFamily="18" charset="0"/>
              </a:rPr>
              <a:t>sont généralement adressées de façon impersonnelle.</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Exemple : </a:t>
            </a:r>
          </a:p>
          <a:p>
            <a:pPr algn="just">
              <a:lnSpc>
                <a:spcPct val="107000"/>
              </a:lnSpc>
            </a:pPr>
            <a:r>
              <a:rPr lang="fr-FR" altLang="fr-FR" sz="2000">
                <a:latin typeface="Times New Roman" pitchFamily="18" charset="0"/>
                <a:ea typeface="Calibri" pitchFamily="34" charset="0"/>
                <a:cs typeface="Times New Roman" pitchFamily="18" charset="0"/>
              </a:rPr>
              <a:t> </a:t>
            </a:r>
          </a:p>
          <a:p>
            <a:pPr marL="2057400" lvl="4" indent="-228600" algn="just">
              <a:lnSpc>
                <a:spcPct val="107000"/>
              </a:lnSpc>
            </a:pPr>
            <a:r>
              <a:rPr lang="fr-FR" altLang="fr-FR" sz="2000">
                <a:latin typeface="Times New Roman" pitchFamily="18" charset="0"/>
                <a:ea typeface="Calibri" pitchFamily="34" charset="0"/>
                <a:cs typeface="Times New Roman" pitchFamily="18" charset="0"/>
              </a:rPr>
              <a:t>Monsieur le chef de centre</a:t>
            </a:r>
          </a:p>
          <a:p>
            <a:pPr marL="2057400" lvl="4" indent="-228600" algn="just">
              <a:lnSpc>
                <a:spcPct val="107000"/>
              </a:lnSpc>
            </a:pPr>
            <a:r>
              <a:rPr lang="fr-FR" altLang="fr-FR" sz="2000">
                <a:latin typeface="Times New Roman" pitchFamily="18" charset="0"/>
                <a:ea typeface="Calibri" pitchFamily="34" charset="0"/>
                <a:cs typeface="Times New Roman" pitchFamily="18" charset="0"/>
              </a:rPr>
              <a:t>Commune de…..</a:t>
            </a:r>
          </a:p>
          <a:p>
            <a:pPr marL="2057400" lvl="4" indent="-228600" algn="just">
              <a:lnSpc>
                <a:spcPct val="107000"/>
              </a:lnSpc>
            </a:pPr>
            <a:r>
              <a:rPr lang="fr-FR" altLang="fr-FR" sz="2000">
                <a:latin typeface="Times New Roman" pitchFamily="18" charset="0"/>
                <a:ea typeface="Calibri" pitchFamily="34" charset="0"/>
                <a:cs typeface="Times New Roman" pitchFamily="18" charset="0"/>
              </a:rPr>
              <a:t>Centre d'Intervention et de secours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6D8B4A6A-BD4F-4EBF-ACD3-1C0466C59DCE}" type="slidenum">
              <a:rPr lang="fr-FR" sz="2000">
                <a:solidFill>
                  <a:srgbClr val="984807"/>
                </a:solidFill>
                <a:latin typeface="Myriad Pro"/>
              </a:rPr>
              <a:pPr algn="r" eaLnBrk="1" hangingPunct="1"/>
              <a:t>11</a:t>
            </a:fld>
            <a:endParaRPr lang="fr-FR" sz="2000">
              <a:solidFill>
                <a:srgbClr val="984807"/>
              </a:solidFill>
              <a:latin typeface="Myriad Pro"/>
            </a:endParaRPr>
          </a:p>
        </p:txBody>
      </p:sp>
      <p:sp>
        <p:nvSpPr>
          <p:cNvPr id="4608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46085"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4. Date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Toute lettre doit être datée. Elle figurera en haut et à droite du premier feuillet (à 4 à 5 cm du haut de la page).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Elle peut prendre des formes très diverses mais pour le sujet qui nous concerne la mention : </a:t>
            </a:r>
          </a:p>
          <a:p>
            <a:pPr algn="just">
              <a:lnSpc>
                <a:spcPct val="107000"/>
              </a:lnSpc>
            </a:pPr>
            <a:r>
              <a:rPr lang="fr-FR" altLang="fr-FR" sz="2000">
                <a:latin typeface="Times New Roman" pitchFamily="18" charset="0"/>
                <a:ea typeface="Calibri" pitchFamily="34" charset="0"/>
                <a:cs typeface="Times New Roman" pitchFamily="18" charset="0"/>
              </a:rPr>
              <a:t> </a:t>
            </a:r>
          </a:p>
          <a:p>
            <a:pPr algn="ctr">
              <a:lnSpc>
                <a:spcPct val="107000"/>
              </a:lnSpc>
            </a:pPr>
            <a:r>
              <a:rPr lang="fr-FR" altLang="fr-FR" sz="2000">
                <a:latin typeface="Times New Roman" pitchFamily="18" charset="0"/>
                <a:ea typeface="Calibri" pitchFamily="34" charset="0"/>
                <a:cs typeface="Times New Roman" pitchFamily="18" charset="0"/>
              </a:rPr>
              <a:t>" Lyon, le 21 février 2007 "  	est la plus appropriée.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16A855E1-A840-4F48-9B29-88567EBDFBD2}" type="slidenum">
              <a:rPr lang="fr-FR" sz="2000">
                <a:solidFill>
                  <a:srgbClr val="984807"/>
                </a:solidFill>
                <a:latin typeface="Myriad Pro"/>
              </a:rPr>
              <a:pPr algn="r" eaLnBrk="1" hangingPunct="1"/>
              <a:t>12</a:t>
            </a:fld>
            <a:endParaRPr lang="fr-FR" sz="2000">
              <a:solidFill>
                <a:srgbClr val="984807"/>
              </a:solidFill>
              <a:latin typeface="Myriad Pro"/>
            </a:endParaRPr>
          </a:p>
        </p:txBody>
      </p:sp>
      <p:sp>
        <p:nvSpPr>
          <p:cNvPr id="4710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47109" name="Rectangle 1"/>
          <p:cNvSpPr>
            <a:spLocks noChangeArrowheads="1"/>
          </p:cNvSpPr>
          <p:nvPr/>
        </p:nvSpPr>
        <p:spPr bwMode="auto">
          <a:xfrm>
            <a:off x="457200" y="1981200"/>
            <a:ext cx="8189913" cy="2370138"/>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5. Objet / références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Il permet d'identifier rapidement la raison de cette correspondance et peut se situer soit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buFontTx/>
              <a:buChar char="•"/>
            </a:pPr>
            <a:r>
              <a:rPr lang="fr-FR" altLang="fr-FR" sz="2000">
                <a:latin typeface="Times New Roman" pitchFamily="18" charset="0"/>
                <a:ea typeface="Calibri" pitchFamily="34" charset="0"/>
                <a:cs typeface="Times New Roman" pitchFamily="18" charset="0"/>
              </a:rPr>
              <a:t> Juste au-dessus de l'entête ;</a:t>
            </a:r>
          </a:p>
          <a:p>
            <a:pPr algn="just">
              <a:lnSpc>
                <a:spcPct val="107000"/>
              </a:lnSpc>
              <a:buFontTx/>
              <a:buChar char="•"/>
            </a:pPr>
            <a:r>
              <a:rPr lang="fr-FR" altLang="fr-FR" sz="2000">
                <a:latin typeface="Times New Roman" pitchFamily="18" charset="0"/>
                <a:ea typeface="Calibri" pitchFamily="34" charset="0"/>
                <a:cs typeface="Times New Roman" pitchFamily="18" charset="0"/>
              </a:rPr>
              <a:t> En phrase d'introduction du corps de la lettre. (objet uniquement)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6473C529-BF39-40E4-8C48-065549B4E593}" type="slidenum">
              <a:rPr lang="fr-FR" sz="2000">
                <a:solidFill>
                  <a:srgbClr val="984807"/>
                </a:solidFill>
                <a:latin typeface="Myriad Pro"/>
              </a:rPr>
              <a:pPr algn="r" eaLnBrk="1" hangingPunct="1"/>
              <a:t>13</a:t>
            </a:fld>
            <a:endParaRPr lang="fr-FR" sz="2000">
              <a:solidFill>
                <a:srgbClr val="984807"/>
              </a:solidFill>
              <a:latin typeface="Myriad Pro"/>
            </a:endParaRPr>
          </a:p>
        </p:txBody>
      </p:sp>
      <p:sp>
        <p:nvSpPr>
          <p:cNvPr id="4813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48133" name="Rectangle 1"/>
          <p:cNvSpPr>
            <a:spLocks noChangeArrowheads="1"/>
          </p:cNvSpPr>
          <p:nvPr/>
        </p:nvSpPr>
        <p:spPr bwMode="auto">
          <a:xfrm>
            <a:off x="457200" y="1981200"/>
            <a:ext cx="8189913" cy="269557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6. Entête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Que vous commenciez par " Mon colonel " ou par " Monsieur le contrôleur général ", l'entête  ne figurera jamais en haut de la page, mais au quart de sa hauteur environ.</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L'usage veut aussi qu'on laisse une ligne de blanc entre l'entête et la première ligne du corps de la lettre.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49B2525-453E-4B1E-9445-190AFE165260}" type="slidenum">
              <a:rPr lang="fr-FR" sz="2000">
                <a:solidFill>
                  <a:srgbClr val="984807"/>
                </a:solidFill>
                <a:latin typeface="Myriad Pro"/>
              </a:rPr>
              <a:pPr algn="r" eaLnBrk="1" hangingPunct="1"/>
              <a:t>14</a:t>
            </a:fld>
            <a:endParaRPr lang="fr-FR" sz="2000">
              <a:solidFill>
                <a:srgbClr val="984807"/>
              </a:solidFill>
              <a:latin typeface="Myriad Pro"/>
            </a:endParaRPr>
          </a:p>
        </p:txBody>
      </p:sp>
      <p:sp>
        <p:nvSpPr>
          <p:cNvPr id="5427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54277"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6. Entête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A un inconnu, nous écrirons Monsieur ou Madame ; à un sapeur–pompier au-dessus du grade de commandant on devrait écrire Monsieur.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Dans la réalité nous écrivons le grade de la personne.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Seuls les personnes encore jeunes et ou ayant appartenues ou appartenant à l’armée ou à un corps de sapeurs–pompiers (J.S.P. compris) écriront "Mon" devant le grade. Dans tous les autres cas on écrira uniquement le grade.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En principe le nom de la personne ne doit jamais figurer dans l’entête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6D1BE9C-A35F-4D63-A022-1E0ACA3AD01E}" type="slidenum">
              <a:rPr lang="fr-FR" sz="2000">
                <a:solidFill>
                  <a:srgbClr val="984807"/>
                </a:solidFill>
                <a:latin typeface="Myriad Pro"/>
              </a:rPr>
              <a:pPr algn="r" eaLnBrk="1" hangingPunct="1"/>
              <a:t>15</a:t>
            </a:fld>
            <a:endParaRPr lang="fr-FR" sz="2000">
              <a:solidFill>
                <a:srgbClr val="984807"/>
              </a:solidFill>
              <a:latin typeface="Myriad Pro"/>
            </a:endParaRPr>
          </a:p>
        </p:txBody>
      </p:sp>
      <p:sp>
        <p:nvSpPr>
          <p:cNvPr id="4915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49157"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7. Formule de politesse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En dessous du grade de commandant, elles sont plus variées que les entêtes et on se souviendra de toujours répéter dans la formule finale les mots qui ont servi pour l’entête.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Sans doute vous servirez–vous le plus souvent d’une phrase passe–partout comme :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Je vous prie de croire, &lt;&gt;, en l'expression de mes sincères salutations.</a:t>
            </a:r>
          </a:p>
          <a:p>
            <a:pPr algn="just">
              <a:lnSpc>
                <a:spcPct val="107000"/>
              </a:lnSpc>
            </a:pPr>
            <a:r>
              <a:rPr lang="fr-FR" altLang="fr-FR" sz="2000">
                <a:latin typeface="Times New Roman" pitchFamily="18" charset="0"/>
                <a:ea typeface="Calibri" pitchFamily="34" charset="0"/>
                <a:cs typeface="Times New Roman" pitchFamily="18" charset="0"/>
              </a:rPr>
              <a:t>Je vous prie d'agréer, &lt;&gt;, mes salutations les meilleures.</a:t>
            </a:r>
          </a:p>
          <a:p>
            <a:pPr algn="just">
              <a:lnSpc>
                <a:spcPct val="107000"/>
              </a:lnSpc>
            </a:pPr>
            <a:r>
              <a:rPr lang="fr-FR" altLang="fr-FR" sz="2000">
                <a:latin typeface="Times New Roman" pitchFamily="18" charset="0"/>
                <a:ea typeface="Calibri" pitchFamily="34" charset="0"/>
                <a:cs typeface="Times New Roman" pitchFamily="18" charset="0"/>
              </a:rPr>
              <a:t>Veuillez agréer, &lt;&gt;, l'expression de mes sentiments distingués.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74FDD7B-8351-435C-9979-0B093C9DFBD3}" type="slidenum">
              <a:rPr lang="fr-FR" sz="2000">
                <a:solidFill>
                  <a:srgbClr val="984807"/>
                </a:solidFill>
                <a:latin typeface="Myriad Pro"/>
              </a:rPr>
              <a:pPr algn="r" eaLnBrk="1" hangingPunct="1"/>
              <a:t>16</a:t>
            </a:fld>
            <a:endParaRPr lang="fr-FR" sz="2000">
              <a:solidFill>
                <a:srgbClr val="984807"/>
              </a:solidFill>
              <a:latin typeface="Myriad Pro"/>
            </a:endParaRPr>
          </a:p>
        </p:txBody>
      </p:sp>
      <p:sp>
        <p:nvSpPr>
          <p:cNvPr id="5530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55301"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7. Formule de politesse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Pour un officier SP on écrira plutôt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buFontTx/>
              <a:buChar char="•"/>
            </a:pPr>
            <a:r>
              <a:rPr lang="fr-FR" altLang="fr-FR" sz="2000">
                <a:latin typeface="Times New Roman" pitchFamily="18" charset="0"/>
                <a:ea typeface="Calibri" pitchFamily="34" charset="0"/>
                <a:cs typeface="Times New Roman" pitchFamily="18" charset="0"/>
              </a:rPr>
              <a:t> Veuillez agréer, "grade", l’expression de mes sentiments respectueux,</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Je vous prie de croire, "grade", à l’expression de mes sentiments très respectueux.</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Je vous prie de bien vouloir agréer, "grade", mes sincères et respectueuses salutations.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E01D11F0-8AC7-4BEB-845F-4CDD96EBF8AF}" type="slidenum">
              <a:rPr lang="fr-FR" sz="2000">
                <a:solidFill>
                  <a:srgbClr val="984807"/>
                </a:solidFill>
                <a:latin typeface="Myriad Pro"/>
              </a:rPr>
              <a:pPr algn="r" eaLnBrk="1" hangingPunct="1"/>
              <a:t>17</a:t>
            </a:fld>
            <a:endParaRPr lang="fr-FR" sz="2000">
              <a:solidFill>
                <a:srgbClr val="984807"/>
              </a:solidFill>
              <a:latin typeface="Myriad Pro"/>
            </a:endParaRPr>
          </a:p>
        </p:txBody>
      </p:sp>
      <p:sp>
        <p:nvSpPr>
          <p:cNvPr id="5018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50183" name="Rectangle 7"/>
          <p:cNvSpPr>
            <a:spLocks noChangeArrowheads="1"/>
          </p:cNvSpPr>
          <p:nvPr/>
        </p:nvSpPr>
        <p:spPr bwMode="auto">
          <a:xfrm>
            <a:off x="1485900" y="661988"/>
            <a:ext cx="9144000" cy="0"/>
          </a:xfrm>
          <a:prstGeom prst="rect">
            <a:avLst/>
          </a:prstGeom>
          <a:noFill/>
          <a:ln w="9525">
            <a:noFill/>
            <a:miter lim="800000"/>
            <a:headEnd/>
            <a:tailEnd/>
          </a:ln>
          <a:effectLst/>
        </p:spPr>
        <p:txBody>
          <a:bodyPr>
            <a:spAutoFit/>
          </a:bodyPr>
          <a:lstStyle/>
          <a:p>
            <a:endParaRPr lang="fr-FR"/>
          </a:p>
        </p:txBody>
      </p:sp>
      <p:pic>
        <p:nvPicPr>
          <p:cNvPr id="50182" name="Picture 6" descr="Lettre de motivation_Page_04"/>
          <p:cNvPicPr>
            <a:picLocks noChangeAspect="1" noChangeArrowheads="1"/>
          </p:cNvPicPr>
          <p:nvPr/>
        </p:nvPicPr>
        <p:blipFill>
          <a:blip r:embed="rId2" cstate="print"/>
          <a:srcRect l="2069" t="9799" r="2475" b="29836"/>
          <a:stretch>
            <a:fillRect/>
          </a:stretch>
        </p:blipFill>
        <p:spPr bwMode="auto">
          <a:xfrm>
            <a:off x="2286000" y="1295400"/>
            <a:ext cx="5486400" cy="49196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F100065-5F32-422B-920E-D9C515204BF6}" type="slidenum">
              <a:rPr lang="fr-FR" sz="2000">
                <a:solidFill>
                  <a:srgbClr val="984807"/>
                </a:solidFill>
                <a:latin typeface="Myriad Pro"/>
              </a:rPr>
              <a:pPr algn="r" eaLnBrk="1" hangingPunct="1"/>
              <a:t>18</a:t>
            </a:fld>
            <a:endParaRPr lang="fr-FR" sz="2000">
              <a:solidFill>
                <a:srgbClr val="984807"/>
              </a:solidFill>
              <a:latin typeface="Myriad Pro"/>
            </a:endParaRPr>
          </a:p>
        </p:txBody>
      </p:sp>
      <p:sp>
        <p:nvSpPr>
          <p:cNvPr id="5120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51205"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8. Avec quoi écrire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 stylo plume est de rigueur pour une correspondance officielle.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Toutefois dans la vie courante, si l'emploi du stylo à bille est en principe réservé à la correspondance amicale ou familiale, vous pouvez fort bien utiliser un " feutre ", à condition que la pointe n'en soit pas écrasée, ni l'encre trop pâlie.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Enfin, le crayon papier est à proscrire absolument.</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L'encre doit être neutre généralement noire ou bleue.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04611C32-4ADD-46D7-B0E8-4518D6D6E31E}" type="slidenum">
              <a:rPr lang="fr-FR" sz="2000">
                <a:solidFill>
                  <a:srgbClr val="984807"/>
                </a:solidFill>
                <a:latin typeface="Myriad Pro"/>
              </a:rPr>
              <a:pPr algn="r" eaLnBrk="1" hangingPunct="1"/>
              <a:t>19</a:t>
            </a:fld>
            <a:endParaRPr lang="fr-FR" sz="2000">
              <a:solidFill>
                <a:srgbClr val="984807"/>
              </a:solidFill>
              <a:latin typeface="Myriad Pro"/>
            </a:endParaRPr>
          </a:p>
        </p:txBody>
      </p:sp>
      <p:sp>
        <p:nvSpPr>
          <p:cNvPr id="2355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23557"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9. L'écriture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Si votre écriture est très personnelle, n'oubliez pas que votre correspondant ne la déchiffrera qu'avec peine ou alors renoncera.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Mettez–vous à sa place et faîtes un effort.</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Ecrire lisiblement est une pure et simple question de politesse.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Prenez le temps de former vos lettres, éviter les mots inachevés, les fioritures inutiles : votre écriture y perdra peut–être en originalité, mais y gagnera sûrement en clarté, ce qui est l'essentiel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Lettre de motivation - entretien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B494B0B7-8255-42AA-B340-88A91A6A631D}" type="slidenum">
              <a:rPr lang="fr-FR" sz="2000">
                <a:solidFill>
                  <a:srgbClr val="984807"/>
                </a:solidFill>
                <a:latin typeface="Myriad Pro"/>
              </a:rPr>
              <a:pPr algn="r" eaLnBrk="1" hangingPunct="1"/>
              <a:t>2</a:t>
            </a:fld>
            <a:endParaRPr lang="fr-FR" sz="2000">
              <a:solidFill>
                <a:srgbClr val="984807"/>
              </a:solidFill>
              <a:latin typeface="Myriad Pro"/>
            </a:endParaRPr>
          </a:p>
        </p:txBody>
      </p:sp>
      <p:cxnSp>
        <p:nvCxnSpPr>
          <p:cNvPr id="5" name="Connecteur droit 4"/>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p:cNvSpPr txBox="1">
            <a:spLocks noChangeArrowheads="1"/>
          </p:cNvSpPr>
          <p:nvPr/>
        </p:nvSpPr>
        <p:spPr bwMode="auto">
          <a:xfrm>
            <a:off x="4572000" y="1916113"/>
            <a:ext cx="4300538" cy="396875"/>
          </a:xfrm>
          <a:prstGeom prst="rect">
            <a:avLst/>
          </a:prstGeom>
          <a:noFill/>
          <a:ln w="9525">
            <a:noFill/>
            <a:miter lim="800000"/>
            <a:headEnd/>
            <a:tailEnd/>
          </a:ln>
        </p:spPr>
        <p:txBody>
          <a:bodyPr>
            <a:spAutoFit/>
          </a:bodyPr>
          <a:lstStyle/>
          <a:p>
            <a:pPr algn="ctr"/>
            <a:r>
              <a:rPr lang="fr-FR" altLang="fr-FR" sz="2000" b="1">
                <a:latin typeface="Times New Roman" pitchFamily="18" charset="0"/>
                <a:cs typeface="Arial" pitchFamily="34" charset="0"/>
              </a:rPr>
              <a:t>Objectifs</a:t>
            </a:r>
          </a:p>
        </p:txBody>
      </p:sp>
      <p:sp>
        <p:nvSpPr>
          <p:cNvPr id="4102" name="ZoneTexte 20"/>
          <p:cNvSpPr txBox="1">
            <a:spLocks noChangeArrowheads="1"/>
          </p:cNvSpPr>
          <p:nvPr/>
        </p:nvSpPr>
        <p:spPr bwMode="auto">
          <a:xfrm>
            <a:off x="4811713" y="2632075"/>
            <a:ext cx="3821112" cy="1190625"/>
          </a:xfrm>
          <a:prstGeom prst="rect">
            <a:avLst/>
          </a:prstGeom>
          <a:noFill/>
          <a:ln w="9525">
            <a:noFill/>
            <a:miter lim="800000"/>
            <a:headEnd/>
            <a:tailEnd/>
          </a:ln>
        </p:spPr>
        <p:txBody>
          <a:bodyPr>
            <a:spAutoFit/>
          </a:bodyPr>
          <a:lstStyle/>
          <a:p>
            <a:pPr algn="just">
              <a:lnSpc>
                <a:spcPct val="90000"/>
              </a:lnSpc>
              <a:buClr>
                <a:schemeClr val="hlink"/>
              </a:buClr>
              <a:buFontTx/>
              <a:buChar char=" "/>
            </a:pPr>
            <a:r>
              <a:rPr lang="fr-FR" altLang="fr-FR" sz="2000">
                <a:latin typeface="Times New Roman" pitchFamily="18" charset="0"/>
                <a:cs typeface="Arial" pitchFamily="34" charset="0"/>
              </a:rPr>
              <a:t>A la fin de cette partie, vous serez capable d'écrire une lettre de motivation introduisant votre CV et vous préparez pour un entretien.</a:t>
            </a:r>
          </a:p>
        </p:txBody>
      </p:sp>
      <p:sp>
        <p:nvSpPr>
          <p:cNvPr id="4103" name="ZoneTexte 15"/>
          <p:cNvSpPr txBox="1">
            <a:spLocks noChangeArrowheads="1"/>
          </p:cNvSpPr>
          <p:nvPr/>
        </p:nvSpPr>
        <p:spPr bwMode="auto">
          <a:xfrm>
            <a:off x="609600" y="1981200"/>
            <a:ext cx="3429000" cy="3140075"/>
          </a:xfrm>
          <a:prstGeom prst="rect">
            <a:avLst/>
          </a:prstGeom>
          <a:noFill/>
          <a:ln w="9525">
            <a:noFill/>
            <a:miter lim="800000"/>
            <a:headEnd/>
            <a:tailEnd/>
          </a:ln>
        </p:spPr>
        <p:txBody>
          <a:bodyPr>
            <a:spAutoFit/>
          </a:bodyPr>
          <a:lstStyle/>
          <a:p>
            <a:pPr algn="just"/>
            <a:r>
              <a:rPr lang="fr-FR" altLang="fr-FR" sz="2000" b="1">
                <a:latin typeface="Times New Roman" pitchFamily="18" charset="0"/>
                <a:cs typeface="Times New Roman" pitchFamily="18" charset="0"/>
              </a:rPr>
              <a:t>L'objectif d'une lettre de motivation</a:t>
            </a:r>
          </a:p>
          <a:p>
            <a:pPr algn="just"/>
            <a:endParaRPr lang="fr-FR" altLang="fr-FR" sz="2000" b="1">
              <a:latin typeface="Times New Roman" pitchFamily="18" charset="0"/>
              <a:cs typeface="Times New Roman" pitchFamily="18" charset="0"/>
            </a:endParaRPr>
          </a:p>
          <a:p>
            <a:pPr algn="just"/>
            <a:r>
              <a:rPr lang="fr-FR" altLang="fr-FR" sz="2000" b="1">
                <a:latin typeface="Times New Roman" pitchFamily="18" charset="0"/>
                <a:cs typeface="Times New Roman" pitchFamily="18" charset="0"/>
              </a:rPr>
              <a:t>Présentation d'une lettre de motivation </a:t>
            </a:r>
          </a:p>
          <a:p>
            <a:pPr algn="just"/>
            <a:endParaRPr lang="fr-FR" altLang="fr-FR" sz="2000" b="1">
              <a:latin typeface="Times New Roman" pitchFamily="18" charset="0"/>
              <a:cs typeface="Times New Roman" pitchFamily="18" charset="0"/>
            </a:endParaRPr>
          </a:p>
          <a:p>
            <a:pPr algn="just"/>
            <a:r>
              <a:rPr lang="fr-FR" altLang="fr-FR" sz="2000" b="1">
                <a:latin typeface="Times New Roman" pitchFamily="18" charset="0"/>
                <a:cs typeface="Times New Roman" pitchFamily="18" charset="0"/>
              </a:rPr>
              <a:t>Le CV</a:t>
            </a:r>
          </a:p>
          <a:p>
            <a:pPr algn="just"/>
            <a:endParaRPr lang="fr-FR" altLang="fr-FR" sz="2000" b="1">
              <a:latin typeface="Times New Roman" pitchFamily="18" charset="0"/>
              <a:cs typeface="Calibri" pitchFamily="34" charset="0"/>
            </a:endParaRPr>
          </a:p>
          <a:p>
            <a:pPr algn="just"/>
            <a:r>
              <a:rPr lang="fr-FR" altLang="fr-FR" sz="2000" b="1">
                <a:latin typeface="Times New Roman" pitchFamily="18" charset="0"/>
                <a:cs typeface="Times New Roman" pitchFamily="18" charset="0"/>
              </a:rPr>
              <a:t>Présentation lors d'un entretien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01C8A30-530D-43B1-9ECA-AA2C59C93694}" type="slidenum">
              <a:rPr lang="fr-FR" sz="2000">
                <a:solidFill>
                  <a:srgbClr val="984807"/>
                </a:solidFill>
                <a:latin typeface="Myriad Pro"/>
              </a:rPr>
              <a:pPr algn="r" eaLnBrk="1" hangingPunct="1"/>
              <a:t>20</a:t>
            </a:fld>
            <a:endParaRPr lang="fr-FR" sz="2000">
              <a:solidFill>
                <a:srgbClr val="984807"/>
              </a:solidFill>
              <a:latin typeface="Myriad Pro"/>
            </a:endParaRPr>
          </a:p>
        </p:txBody>
      </p:sp>
      <p:sp>
        <p:nvSpPr>
          <p:cNvPr id="6861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68613"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9. L'écriture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b="1">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Les ratures ne sont pas admises </a:t>
            </a:r>
            <a:r>
              <a:rPr lang="fr-FR" altLang="fr-FR" sz="2000">
                <a:latin typeface="Times New Roman" pitchFamily="18" charset="0"/>
                <a:ea typeface="Calibri" pitchFamily="34" charset="0"/>
                <a:cs typeface="Times New Roman" pitchFamily="18" charset="0"/>
              </a:rPr>
              <a:t>; il est donc prudent de faire un (des) brouillons.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Ne craignez pas d’aller souvent à la ligne, votre lettre en sera plus aérée et plus agréable à lire, et commencez toujours par un alinéa lorsque vous changez de sujet.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111B7C79-14B6-4DA4-8EAB-EB4522A6EBF1}" type="slidenum">
              <a:rPr lang="fr-FR" sz="2000">
                <a:solidFill>
                  <a:srgbClr val="984807"/>
                </a:solidFill>
                <a:latin typeface="Myriad Pro"/>
              </a:rPr>
              <a:pPr algn="r" eaLnBrk="1" hangingPunct="1"/>
              <a:t>21</a:t>
            </a:fld>
            <a:endParaRPr lang="fr-FR" sz="2000">
              <a:solidFill>
                <a:srgbClr val="984807"/>
              </a:solidFill>
              <a:latin typeface="Myriad Pro"/>
            </a:endParaRPr>
          </a:p>
        </p:txBody>
      </p:sp>
      <p:sp>
        <p:nvSpPr>
          <p:cNvPr id="5734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57349"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10. Les abréviations :</a:t>
            </a:r>
          </a:p>
          <a:p>
            <a:pPr algn="just">
              <a:lnSpc>
                <a:spcPct val="107000"/>
              </a:lnSpc>
            </a:pPr>
            <a:endParaRPr lang="fr-FR" altLang="fr-FR" sz="2000" b="1" u="sng">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Monsieur, Madame, Mademoiselle et leurs pluriels s’écrivent en abrégé ( M., M</a:t>
            </a:r>
            <a:r>
              <a:rPr lang="fr-FR" altLang="fr-FR" sz="2000" baseline="30000">
                <a:latin typeface="Times New Roman" pitchFamily="18" charset="0"/>
                <a:ea typeface="Calibri" pitchFamily="34" charset="0"/>
                <a:cs typeface="Times New Roman" pitchFamily="18" charset="0"/>
              </a:rPr>
              <a:t>me</a:t>
            </a:r>
            <a:r>
              <a:rPr lang="fr-FR" altLang="fr-FR" sz="2000">
                <a:latin typeface="Times New Roman" pitchFamily="18" charset="0"/>
                <a:ea typeface="Calibri" pitchFamily="34" charset="0"/>
                <a:cs typeface="Times New Roman" pitchFamily="18" charset="0"/>
              </a:rPr>
              <a:t>, M</a:t>
            </a:r>
            <a:r>
              <a:rPr lang="fr-FR" altLang="fr-FR" sz="2000" baseline="30000">
                <a:latin typeface="Times New Roman" pitchFamily="18" charset="0"/>
                <a:ea typeface="Calibri" pitchFamily="34" charset="0"/>
                <a:cs typeface="Times New Roman" pitchFamily="18" charset="0"/>
              </a:rPr>
              <a:t>lle</a:t>
            </a:r>
            <a:r>
              <a:rPr lang="fr-FR" altLang="fr-FR" sz="2000">
                <a:latin typeface="Times New Roman" pitchFamily="18" charset="0"/>
                <a:ea typeface="Calibri" pitchFamily="34" charset="0"/>
                <a:cs typeface="Times New Roman" pitchFamily="18" charset="0"/>
              </a:rPr>
              <a:t>, MM. M</a:t>
            </a:r>
            <a:r>
              <a:rPr lang="fr-FR" altLang="fr-FR" sz="2000" baseline="30000">
                <a:latin typeface="Times New Roman" pitchFamily="18" charset="0"/>
                <a:ea typeface="Calibri" pitchFamily="34" charset="0"/>
                <a:cs typeface="Times New Roman" pitchFamily="18" charset="0"/>
              </a:rPr>
              <a:t>mes</a:t>
            </a:r>
            <a:r>
              <a:rPr lang="fr-FR" altLang="fr-FR" sz="2000">
                <a:latin typeface="Times New Roman" pitchFamily="18" charset="0"/>
                <a:ea typeface="Calibri" pitchFamily="34" charset="0"/>
                <a:cs typeface="Times New Roman" pitchFamily="18" charset="0"/>
              </a:rPr>
              <a:t>, M</a:t>
            </a:r>
            <a:r>
              <a:rPr lang="fr-FR" altLang="fr-FR" sz="2000" baseline="30000">
                <a:latin typeface="Times New Roman" pitchFamily="18" charset="0"/>
                <a:ea typeface="Calibri" pitchFamily="34" charset="0"/>
                <a:cs typeface="Times New Roman" pitchFamily="18" charset="0"/>
              </a:rPr>
              <a:t>lles </a:t>
            </a:r>
            <a:r>
              <a:rPr lang="fr-FR" altLang="fr-FR" sz="2000">
                <a:latin typeface="Times New Roman" pitchFamily="18" charset="0"/>
                <a:ea typeface="Calibri" pitchFamily="34" charset="0"/>
                <a:cs typeface="Times New Roman" pitchFamily="18" charset="0"/>
              </a:rPr>
              <a:t>) devant un nom propre.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Mr est l'abréviation de Mister :  à proscrire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Les abréviations sont suivies d’un point sauf lorsqu’elles conservent la dernière lettre du mot.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D91CE6E-A07B-48A4-B80A-6406DC98AA85}" type="slidenum">
              <a:rPr lang="fr-FR" sz="2000">
                <a:solidFill>
                  <a:srgbClr val="984807"/>
                </a:solidFill>
                <a:latin typeface="Myriad Pro"/>
              </a:rPr>
              <a:pPr algn="r" eaLnBrk="1" hangingPunct="1"/>
              <a:t>22</a:t>
            </a:fld>
            <a:endParaRPr lang="fr-FR" sz="2000">
              <a:solidFill>
                <a:srgbClr val="984807"/>
              </a:solidFill>
              <a:latin typeface="Myriad Pro"/>
            </a:endParaRPr>
          </a:p>
        </p:txBody>
      </p:sp>
      <p:sp>
        <p:nvSpPr>
          <p:cNvPr id="6963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69637"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10. Les abréviations :</a:t>
            </a:r>
          </a:p>
          <a:p>
            <a:pPr algn="just">
              <a:lnSpc>
                <a:spcPct val="107000"/>
              </a:lnSpc>
            </a:pPr>
            <a:endParaRPr lang="fr-FR" altLang="fr-FR" sz="2000" b="1" u="sng">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Les abréviations du système métrique ne comprennent pas non plus de point terminal.</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On évitera toutes les abréviations qui ne sont pas consacrés à l’usage.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En règle générale, il vaut mieux ne pas employer de chiffres sauf pour le millésime et les nombres un peu longs.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5455F9E-FFA3-4A43-B4C5-86CFF44C2810}" type="slidenum">
              <a:rPr lang="fr-FR" sz="2000">
                <a:solidFill>
                  <a:srgbClr val="984807"/>
                </a:solidFill>
                <a:latin typeface="Myriad Pro"/>
              </a:rPr>
              <a:pPr algn="r" eaLnBrk="1" hangingPunct="1"/>
              <a:t>23</a:t>
            </a:fld>
            <a:endParaRPr lang="fr-FR" sz="2000">
              <a:solidFill>
                <a:srgbClr val="984807"/>
              </a:solidFill>
              <a:latin typeface="Myriad Pro"/>
            </a:endParaRPr>
          </a:p>
        </p:txBody>
      </p:sp>
      <p:sp>
        <p:nvSpPr>
          <p:cNvPr id="5837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58373" name="Rectangle 1"/>
          <p:cNvSpPr>
            <a:spLocks noChangeArrowheads="1"/>
          </p:cNvSpPr>
          <p:nvPr/>
        </p:nvSpPr>
        <p:spPr bwMode="auto">
          <a:xfrm>
            <a:off x="457200" y="1981200"/>
            <a:ext cx="8189913" cy="139382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11. Les mots soulignés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Utilisé à bon escient le soulignement permet d’insister sur un terme ou une expression d’une importance particulière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F8D9B8E-991F-4D2C-8194-BF7D980B8794}" type="slidenum">
              <a:rPr lang="fr-FR" sz="2000">
                <a:solidFill>
                  <a:srgbClr val="984807"/>
                </a:solidFill>
                <a:latin typeface="Myriad Pro"/>
              </a:rPr>
              <a:pPr algn="r" eaLnBrk="1" hangingPunct="1"/>
              <a:t>24</a:t>
            </a:fld>
            <a:endParaRPr lang="fr-FR" sz="2000">
              <a:solidFill>
                <a:srgbClr val="984807"/>
              </a:solidFill>
              <a:latin typeface="Myriad Pro"/>
            </a:endParaRPr>
          </a:p>
        </p:txBody>
      </p:sp>
      <p:sp>
        <p:nvSpPr>
          <p:cNvPr id="5939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59397"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12. La signature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Comme toute correspondance, elle doit être signée, plutôt du côté droit de la lettre.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Il est pratique, d’avoir une signature lisible.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Si votre signature est indéchiffrable, écrivez au–dessous votre nom de façon lisible.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C8E8CE8-5E58-40FA-9857-A41A73013B67}" type="slidenum">
              <a:rPr lang="fr-FR" sz="2000">
                <a:solidFill>
                  <a:srgbClr val="984807"/>
                </a:solidFill>
                <a:latin typeface="Myriad Pro"/>
              </a:rPr>
              <a:pPr algn="r" eaLnBrk="1" hangingPunct="1"/>
              <a:t>25</a:t>
            </a:fld>
            <a:endParaRPr lang="fr-FR" sz="2000">
              <a:solidFill>
                <a:srgbClr val="984807"/>
              </a:solidFill>
              <a:latin typeface="Myriad Pro"/>
            </a:endParaRPr>
          </a:p>
        </p:txBody>
      </p:sp>
      <p:sp>
        <p:nvSpPr>
          <p:cNvPr id="6042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60421" name="Rectangle 1"/>
          <p:cNvSpPr>
            <a:spLocks noChangeArrowheads="1"/>
          </p:cNvSpPr>
          <p:nvPr/>
        </p:nvSpPr>
        <p:spPr bwMode="auto">
          <a:xfrm>
            <a:off x="457200" y="1981200"/>
            <a:ext cx="8189913" cy="171926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13. </a:t>
            </a:r>
            <a:r>
              <a:rPr lang="fr-FR" altLang="fr-FR" sz="2000" b="1" u="sng">
                <a:latin typeface="Times New Roman" pitchFamily="18" charset="0"/>
                <a:ea typeface="Calibri" pitchFamily="34" charset="0"/>
                <a:cs typeface="Times New Roman" pitchFamily="18" charset="0"/>
              </a:rPr>
              <a:t>La relecture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Il est indispensable de vous relire : non tant pour corriger d’éventuelles fautes d’orthographe, que pour savoir si vous avez bien exprimé exactement votre pensée.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755151B-E84D-44FA-98DC-F2BA07FCFE15}" type="slidenum">
              <a:rPr lang="fr-FR" sz="2000">
                <a:solidFill>
                  <a:srgbClr val="984807"/>
                </a:solidFill>
                <a:latin typeface="Myriad Pro"/>
              </a:rPr>
              <a:pPr algn="r" eaLnBrk="1" hangingPunct="1"/>
              <a:t>26</a:t>
            </a:fld>
            <a:endParaRPr lang="fr-FR" sz="2000">
              <a:solidFill>
                <a:srgbClr val="984807"/>
              </a:solidFill>
              <a:latin typeface="Myriad Pro"/>
            </a:endParaRPr>
          </a:p>
        </p:txBody>
      </p:sp>
      <p:sp>
        <p:nvSpPr>
          <p:cNvPr id="6144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61445" name="Rectangle 1"/>
          <p:cNvSpPr>
            <a:spLocks noChangeArrowheads="1"/>
          </p:cNvSpPr>
          <p:nvPr/>
        </p:nvSpPr>
        <p:spPr bwMode="auto">
          <a:xfrm>
            <a:off x="457200" y="1981200"/>
            <a:ext cx="8189913" cy="2370138"/>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14. Le post-scriptum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Mots latins qui signifient «  écrits après », nous dit le dictionnaire. Précédé des deux lettres P.S., il prend donc place après la signature sur le côté gauche.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 P.S. censé rajouté une information que l'on aura omise de signaler dans le corps de la lettre est à éviter pour deux raisons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245B828A-D516-47EB-A20E-0AB957BE4EC8}" type="slidenum">
              <a:rPr lang="fr-FR" sz="2000">
                <a:solidFill>
                  <a:srgbClr val="984807"/>
                </a:solidFill>
                <a:latin typeface="Myriad Pro"/>
              </a:rPr>
              <a:pPr algn="r" eaLnBrk="1" hangingPunct="1"/>
              <a:t>27</a:t>
            </a:fld>
            <a:endParaRPr lang="fr-FR" sz="2000">
              <a:solidFill>
                <a:srgbClr val="984807"/>
              </a:solidFill>
              <a:latin typeface="Myriad Pro"/>
            </a:endParaRPr>
          </a:p>
        </p:txBody>
      </p:sp>
      <p:sp>
        <p:nvSpPr>
          <p:cNvPr id="7066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70661"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14. Le post-scriptum : </a:t>
            </a: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Le fait d'avoir oublié un élément dans la lettre elle–même apparaît comme un signe de négligence, manque de réflexion, voire de fainéantise de la part de l'auteur qui n'aura pas pris le soin de refaire son courrier, préférant glisser l'information manquante en exergue.</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Si le message du P.S. est important, le candidat prend le risque de le voir passer à la trappe.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b="1" u="sng">
                <a:latin typeface="Times New Roman" pitchFamily="18" charset="0"/>
                <a:ea typeface="Calibri" pitchFamily="34" charset="0"/>
                <a:cs typeface="Times New Roman" pitchFamily="18" charset="0"/>
              </a:rPr>
              <a:t>En résumé :</a:t>
            </a:r>
            <a:r>
              <a:rPr lang="fr-FR" altLang="fr-FR" sz="2000">
                <a:latin typeface="Times New Roman" pitchFamily="18" charset="0"/>
                <a:ea typeface="Calibri" pitchFamily="34" charset="0"/>
                <a:cs typeface="Times New Roman" pitchFamily="18" charset="0"/>
              </a:rPr>
              <a:t> prenez plutôt la précaution d’écrire </a:t>
            </a:r>
            <a:r>
              <a:rPr lang="fr-FR" altLang="fr-FR" sz="2000" b="1" u="sng">
                <a:latin typeface="Times New Roman" pitchFamily="18" charset="0"/>
                <a:ea typeface="Calibri" pitchFamily="34" charset="0"/>
                <a:cs typeface="Times New Roman" pitchFamily="18" charset="0"/>
              </a:rPr>
              <a:t>des</a:t>
            </a:r>
            <a:r>
              <a:rPr lang="fr-FR" altLang="fr-FR" sz="2000" u="sng">
                <a:latin typeface="Times New Roman" pitchFamily="18" charset="0"/>
                <a:ea typeface="Calibri" pitchFamily="34" charset="0"/>
                <a:cs typeface="Times New Roman" pitchFamily="18" charset="0"/>
              </a:rPr>
              <a:t> </a:t>
            </a:r>
            <a:r>
              <a:rPr lang="fr-FR" altLang="fr-FR" sz="2000">
                <a:latin typeface="Times New Roman" pitchFamily="18" charset="0"/>
                <a:ea typeface="Calibri" pitchFamily="34" charset="0"/>
                <a:cs typeface="Times New Roman" pitchFamily="18" charset="0"/>
              </a:rPr>
              <a:t>brouillons et de relire soigneusement votre lettre avant de rédiger la formule finale.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24F2A94-5033-470D-8D87-05E5832563A6}" type="slidenum">
              <a:rPr lang="fr-FR" sz="2000">
                <a:solidFill>
                  <a:srgbClr val="984807"/>
                </a:solidFill>
                <a:latin typeface="Myriad Pro"/>
              </a:rPr>
              <a:pPr algn="r" eaLnBrk="1" hangingPunct="1"/>
              <a:t>28</a:t>
            </a:fld>
            <a:endParaRPr lang="fr-FR" sz="2000">
              <a:solidFill>
                <a:srgbClr val="984807"/>
              </a:solidFill>
              <a:latin typeface="Myriad Pro"/>
            </a:endParaRPr>
          </a:p>
        </p:txBody>
      </p:sp>
      <p:sp>
        <p:nvSpPr>
          <p:cNvPr id="6246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62469"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15. Les pièces jointes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Les pièces jointes symbolisées par les lettres P.J. sont généralement inscrites au même emplacement que le post–scriptum.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 classement des pièces jointes n’est pas une obligation.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Cependant, classer les documents, par exemple dans l’ordre de la liste que l’on vous a remise, permet de démontrer à votre correspondant une certaine rigueur dans le travail.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D60639A-C576-44AE-A6F3-F2E83703169D}" type="slidenum">
              <a:rPr lang="fr-FR" sz="2000">
                <a:solidFill>
                  <a:srgbClr val="984807"/>
                </a:solidFill>
                <a:latin typeface="Myriad Pro"/>
              </a:rPr>
              <a:pPr algn="r" eaLnBrk="1" hangingPunct="1"/>
              <a:t>29</a:t>
            </a:fld>
            <a:endParaRPr lang="fr-FR" sz="2000">
              <a:solidFill>
                <a:srgbClr val="984807"/>
              </a:solidFill>
              <a:latin typeface="Myriad Pro"/>
            </a:endParaRPr>
          </a:p>
        </p:txBody>
      </p:sp>
      <p:sp>
        <p:nvSpPr>
          <p:cNvPr id="6349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63493"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16. L’orthographe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La langue française est, on le sait, semée d’embûches, mots dangereusement semblables, perfidie des consonnes parfois doubles, etc.</a:t>
            </a:r>
          </a:p>
          <a:p>
            <a:pPr algn="just">
              <a:lnSpc>
                <a:spcPct val="107000"/>
              </a:lnSpc>
            </a:pPr>
            <a:r>
              <a:rPr lang="fr-FR" altLang="fr-FR" sz="2000">
                <a:latin typeface="Times New Roman" pitchFamily="18" charset="0"/>
                <a:ea typeface="Calibri" pitchFamily="34" charset="0"/>
                <a:cs typeface="Times New Roman" pitchFamily="18" charset="0"/>
              </a:rPr>
              <a:t> </a:t>
            </a:r>
          </a:p>
          <a:p>
            <a:pPr>
              <a:lnSpc>
                <a:spcPct val="107000"/>
              </a:lnSpc>
            </a:pPr>
            <a:r>
              <a:rPr lang="fr-FR" altLang="fr-FR" sz="2000">
                <a:latin typeface="Times New Roman" pitchFamily="18" charset="0"/>
                <a:ea typeface="Calibri" pitchFamily="34" charset="0"/>
                <a:cs typeface="Times New Roman" pitchFamily="18" charset="0"/>
              </a:rPr>
              <a:t>Lorsqu’une orthographe se dérobe, consultez sans honte dictionnaires ou grammaires car </a:t>
            </a:r>
            <a:r>
              <a:rPr lang="fr-FR" altLang="fr-FR" sz="2000" b="1" u="sng">
                <a:latin typeface="Times New Roman" pitchFamily="18" charset="0"/>
                <a:ea typeface="Calibri" pitchFamily="34" charset="0"/>
                <a:cs typeface="Times New Roman" pitchFamily="18" charset="0"/>
              </a:rPr>
              <a:t>l’orthographe doit être irréprochable.</a:t>
            </a:r>
            <a:r>
              <a:rPr lang="fr-FR" altLang="fr-FR" sz="2000">
                <a:latin typeface="Times New Roman" pitchFamily="18" charset="0"/>
                <a:ea typeface="Calibri" pitchFamily="34" charset="0"/>
                <a:cs typeface="Times New Roman" pitchFamily="18" charset="0"/>
              </a:rPr>
              <a:t> </a:t>
            </a:r>
          </a:p>
          <a:p>
            <a:pPr>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Soyez particulièrement attentif à la syntaxe.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p:cNvSpPr>
            <a:spLocks noGrp="1"/>
          </p:cNvSpPr>
          <p:nvPr>
            <p:ph type="title"/>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a:spLocks noGrp="1"/>
          </p:cNvSpPr>
          <p:nvPr>
            <p:ph type="sldNum" sz="quarter" idx="12"/>
          </p:nvPr>
        </p:nvSpPr>
        <p:spPr bwMode="auto">
          <a:xfrm>
            <a:off x="6786563" y="6278563"/>
            <a:ext cx="2133600" cy="365125"/>
          </a:xfrm>
          <a:ln>
            <a:miter lim="800000"/>
            <a:headEnd/>
            <a:tailEnd/>
          </a:ln>
        </p:spPr>
        <p:txBody>
          <a:bodyPr/>
          <a:lstStyle/>
          <a:p>
            <a:fld id="{D8ECA68C-1411-439A-95B7-077EF1288B59}" type="slidenum">
              <a:rPr lang="fr-FR" sz="2000">
                <a:solidFill>
                  <a:srgbClr val="984807"/>
                </a:solidFill>
              </a:rPr>
              <a:pPr/>
              <a:t>3</a:t>
            </a:fld>
            <a:endParaRPr lang="fr-FR" sz="2000">
              <a:solidFill>
                <a:srgbClr val="984807"/>
              </a:solidFill>
            </a:endParaRPr>
          </a:p>
        </p:txBody>
      </p:sp>
      <p:sp>
        <p:nvSpPr>
          <p:cNvPr id="5125" name="Rectangle 1"/>
          <p:cNvSpPr>
            <a:spLocks noChangeArrowheads="1"/>
          </p:cNvSpPr>
          <p:nvPr/>
        </p:nvSpPr>
        <p:spPr bwMode="auto">
          <a:xfrm>
            <a:off x="381000" y="14478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Qu'il s'agisse d'une réponse à une annonce ou d'une candidature spontanée, vous ne pourrez pas éviter l'exercice difficile et délicat de la </a:t>
            </a:r>
            <a:r>
              <a:rPr lang="fr-FR" altLang="fr-FR" sz="2000" b="1">
                <a:latin typeface="Times New Roman" pitchFamily="18" charset="0"/>
                <a:ea typeface="Calibri" pitchFamily="34" charset="0"/>
                <a:cs typeface="Times New Roman" pitchFamily="18" charset="0"/>
              </a:rPr>
              <a:t>lettre de motivation</a:t>
            </a:r>
            <a:r>
              <a:rPr lang="fr-FR" altLang="fr-FR" sz="2000">
                <a:latin typeface="Times New Roman" pitchFamily="18" charset="0"/>
                <a:ea typeface="Calibri" pitchFamily="34" charset="0"/>
                <a:cs typeface="Times New Roman" pitchFamily="18" charset="0"/>
              </a:rPr>
              <a:t> qui se doit d'accompagner systématiquement votre C.V.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Personnelle, soignée, percutante et pertinente, voici quelques uns des qualificatifs qui feront de votre lettre de motivation un atout majeur.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Comme son nom l'indique, la lettre de motivation est votre première chance d'inciter le recruteur à vous rencontrer et / ou à prendre connaissance de votre C.V. et ne peut se résumer à une simple lettre d'introduction où l'on se contente d'une présentation succincte de l'annonce du C.V.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4D05C11-2B99-48D4-A804-7992F79E32D7}" type="slidenum">
              <a:rPr lang="fr-FR" sz="2000">
                <a:solidFill>
                  <a:srgbClr val="984807"/>
                </a:solidFill>
                <a:latin typeface="Myriad Pro"/>
              </a:rPr>
              <a:pPr algn="r" eaLnBrk="1" hangingPunct="1"/>
              <a:t>30</a:t>
            </a:fld>
            <a:endParaRPr lang="fr-FR" sz="2000">
              <a:solidFill>
                <a:srgbClr val="984807"/>
              </a:solidFill>
              <a:latin typeface="Myriad Pro"/>
            </a:endParaRPr>
          </a:p>
        </p:txBody>
      </p:sp>
      <p:sp>
        <p:nvSpPr>
          <p:cNvPr id="7168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71685"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16. L’orthographe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 langage est contrôlé c'est-à-dire qu'il n'appartient pas au langage parlé, soyez attentif à votre vocabulaire (éviter d’employer toujours les mêmes mots).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Soyez clair et concis, allez droit au fait ; en cherchant la formule la plus concise, vous trouverez souvent la phrase la plus claire.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7CFDF13-C22F-4063-9E7A-3C50A6AF500E}" type="slidenum">
              <a:rPr lang="fr-FR" sz="2000">
                <a:solidFill>
                  <a:srgbClr val="984807"/>
                </a:solidFill>
                <a:latin typeface="Myriad Pro"/>
              </a:rPr>
              <a:pPr algn="r" eaLnBrk="1" hangingPunct="1"/>
              <a:t>31</a:t>
            </a:fld>
            <a:endParaRPr lang="fr-FR" sz="2000">
              <a:solidFill>
                <a:srgbClr val="984807"/>
              </a:solidFill>
              <a:latin typeface="Myriad Pro"/>
            </a:endParaRPr>
          </a:p>
        </p:txBody>
      </p:sp>
      <p:sp>
        <p:nvSpPr>
          <p:cNvPr id="7270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a:t>
            </a:r>
          </a:p>
        </p:txBody>
      </p:sp>
      <p:sp>
        <p:nvSpPr>
          <p:cNvPr id="72709"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16. L’orthographe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Evitez le verbiage, ne soyez pas trop pompeux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La ponctuation facilite la lecture. Son importance est capitale, c’est elle qui donne à un texte sa respiration, son équilibre.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Utilisez le présent ou le futur, évitez d'utiliser certains temps comme le conditionnel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860FB30-EAA7-4931-BBEC-CCB1E59A6DBD}" type="slidenum">
              <a:rPr lang="fr-FR" sz="2000">
                <a:solidFill>
                  <a:srgbClr val="984807"/>
                </a:solidFill>
                <a:latin typeface="Myriad Pro"/>
              </a:rPr>
              <a:pPr algn="r" eaLnBrk="1" hangingPunct="1"/>
              <a:t>32</a:t>
            </a:fld>
            <a:endParaRPr lang="fr-FR" sz="2000">
              <a:solidFill>
                <a:srgbClr val="984807"/>
              </a:solidFill>
              <a:latin typeface="Myriad Pro"/>
            </a:endParaRPr>
          </a:p>
        </p:txBody>
      </p:sp>
      <p:sp>
        <p:nvSpPr>
          <p:cNvPr id="6451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64517"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Dans l'établissement du plan d'une lettre, pas question de se contenter de glisser en vrac tout ce que l'on souhaite livrer à son lecteur. Il s'agit de hiérarchiser les informations à distiller pour qu'elles s'enchaînent le mieux possible.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Les ouvrages traitant le sujet conseillent de construire la lettre en prévoyant trois paragraphes que l'on peut résumer par le triptyque VOUS – MOI – NOUS ou bien MOI – VOUS – NOUS.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Les deux premiers paragraphes peuvent être inter-changés.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205EBF5-717D-4D0E-8D72-43E8991AEE04}" type="slidenum">
              <a:rPr lang="fr-FR" sz="2000">
                <a:solidFill>
                  <a:srgbClr val="984807"/>
                </a:solidFill>
                <a:latin typeface="Myriad Pro"/>
              </a:rPr>
              <a:pPr algn="r" eaLnBrk="1" hangingPunct="1"/>
              <a:t>33</a:t>
            </a:fld>
            <a:endParaRPr lang="fr-FR" sz="2000">
              <a:solidFill>
                <a:srgbClr val="984807"/>
              </a:solidFill>
              <a:latin typeface="Myriad Pro"/>
            </a:endParaRPr>
          </a:p>
        </p:txBody>
      </p:sp>
      <p:sp>
        <p:nvSpPr>
          <p:cNvPr id="9011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90117"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Est–ce que vos qualités et votre parcours professionnel passé répondent aux critères demandés par l'entreprise ?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Pensez à ce qui vous plaît vraiment dans cette entreprise, les conditions </a:t>
            </a:r>
            <a:r>
              <a:rPr lang="fr-FR" altLang="fr-FR" sz="2000">
                <a:solidFill>
                  <a:srgbClr val="000000"/>
                </a:solidFill>
                <a:latin typeface="Times New Roman" pitchFamily="18" charset="0"/>
                <a:ea typeface="Calibri" pitchFamily="34" charset="0"/>
                <a:cs typeface="Times New Roman" pitchFamily="18" charset="0"/>
              </a:rPr>
              <a:t>de travail</a:t>
            </a:r>
            <a:r>
              <a:rPr lang="fr-FR" altLang="fr-FR" sz="2000">
                <a:latin typeface="Times New Roman" pitchFamily="18" charset="0"/>
                <a:ea typeface="Calibri" pitchFamily="34" charset="0"/>
                <a:cs typeface="Times New Roman" pitchFamily="18" charset="0"/>
              </a:rPr>
              <a:t>, le métier.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Souvent le candidat reste muet sur ce point car il connaît mal la profession ou la structure et n'a pas pris la peine de chercher des informations.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Ce qui n'est pas le cas du J.S.P. lorsqu'il postule pour un poste de S.P.V. ou S.P.P.</a:t>
            </a:r>
            <a:endParaRPr lang="fr-FR" altLang="fr-FR" sz="2000">
              <a:latin typeface="Times New Roman" pitchFamily="18" charset="0"/>
              <a:ea typeface="Calibri" pitchFamily="34"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89DE2B9-4ACC-42F4-8721-21772D637004}" type="slidenum">
              <a:rPr lang="fr-FR" sz="2000">
                <a:solidFill>
                  <a:srgbClr val="984807"/>
                </a:solidFill>
                <a:latin typeface="Myriad Pro"/>
              </a:rPr>
              <a:pPr algn="r" eaLnBrk="1" hangingPunct="1"/>
              <a:t>34</a:t>
            </a:fld>
            <a:endParaRPr lang="fr-FR" sz="2000">
              <a:solidFill>
                <a:srgbClr val="984807"/>
              </a:solidFill>
              <a:latin typeface="Myriad Pro"/>
            </a:endParaRPr>
          </a:p>
        </p:txBody>
      </p:sp>
      <p:sp>
        <p:nvSpPr>
          <p:cNvPr id="7373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73733"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u="sng">
                <a:solidFill>
                  <a:srgbClr val="000000"/>
                </a:solidFill>
                <a:latin typeface="Times New Roman" pitchFamily="18" charset="0"/>
                <a:ea typeface="Calibri" pitchFamily="34" charset="0"/>
                <a:cs typeface="Times New Roman" pitchFamily="18" charset="0"/>
              </a:rPr>
              <a:t>1. Accrochez le lecteur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Ne l'oubliez jamais, une lettre de motivation a pour objectif de </a:t>
            </a:r>
            <a:r>
              <a:rPr lang="fr-FR" altLang="fr-FR" sz="2000">
                <a:solidFill>
                  <a:srgbClr val="000000"/>
                </a:solidFill>
                <a:latin typeface="Times New Roman" pitchFamily="18" charset="0"/>
                <a:ea typeface="Calibri" pitchFamily="34" charset="0"/>
                <a:cs typeface="Times New Roman" pitchFamily="18" charset="0"/>
              </a:rPr>
              <a:t>faire comprendre au recruteur</a:t>
            </a:r>
            <a:r>
              <a:rPr lang="fr-FR" altLang="fr-FR" sz="2000" b="1">
                <a:solidFill>
                  <a:srgbClr val="000000"/>
                </a:solidFill>
                <a:latin typeface="Times New Roman" pitchFamily="18" charset="0"/>
                <a:ea typeface="Calibri" pitchFamily="34" charset="0"/>
                <a:cs typeface="Times New Roman" pitchFamily="18" charset="0"/>
              </a:rPr>
              <a:t> </a:t>
            </a:r>
            <a:r>
              <a:rPr lang="fr-FR" altLang="fr-FR" sz="2000">
                <a:solidFill>
                  <a:srgbClr val="000000"/>
                </a:solidFill>
                <a:latin typeface="Times New Roman" pitchFamily="18" charset="0"/>
                <a:ea typeface="Calibri" pitchFamily="34" charset="0"/>
                <a:cs typeface="Times New Roman" pitchFamily="18" charset="0"/>
              </a:rPr>
              <a:t>pourquoi vous le sollicitez</a:t>
            </a:r>
            <a:r>
              <a:rPr lang="fr-FR" altLang="fr-FR" sz="2000">
                <a:latin typeface="Times New Roman" pitchFamily="18" charset="0"/>
                <a:ea typeface="Calibri" pitchFamily="34" charset="0"/>
                <a:cs typeface="Times New Roman" pitchFamily="18" charset="0"/>
              </a:rPr>
              <a:t> notamment dans le cadre d'une candidature spontanée, vous devez immédiatement </a:t>
            </a:r>
            <a:r>
              <a:rPr lang="fr-FR" altLang="fr-FR" sz="2000">
                <a:solidFill>
                  <a:srgbClr val="000000"/>
                </a:solidFill>
                <a:latin typeface="Times New Roman" pitchFamily="18" charset="0"/>
                <a:ea typeface="Calibri" pitchFamily="34" charset="0"/>
                <a:cs typeface="Times New Roman" pitchFamily="18" charset="0"/>
              </a:rPr>
              <a:t>susciter l'intérêt du recruteur</a:t>
            </a:r>
            <a:r>
              <a:rPr lang="fr-FR" altLang="fr-FR" sz="2000" b="1">
                <a:latin typeface="Times New Roman" pitchFamily="18" charset="0"/>
                <a:ea typeface="Calibri" pitchFamily="34" charset="0"/>
                <a:cs typeface="Times New Roman" pitchFamily="18" charset="0"/>
              </a:rPr>
              <a:t>,</a:t>
            </a:r>
            <a:r>
              <a:rPr lang="fr-FR" altLang="fr-FR" sz="2000">
                <a:latin typeface="Times New Roman" pitchFamily="18" charset="0"/>
                <a:ea typeface="Calibri" pitchFamily="34" charset="0"/>
                <a:cs typeface="Times New Roman" pitchFamily="18" charset="0"/>
              </a:rPr>
              <a:t> c'est en quelque sorte l'accroche.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Mettez en rapport </a:t>
            </a:r>
            <a:r>
              <a:rPr lang="fr-FR" altLang="fr-FR" sz="2000">
                <a:solidFill>
                  <a:srgbClr val="000000"/>
                </a:solidFill>
                <a:latin typeface="Times New Roman" pitchFamily="18" charset="0"/>
                <a:ea typeface="Calibri" pitchFamily="34" charset="0"/>
                <a:cs typeface="Times New Roman" pitchFamily="18" charset="0"/>
              </a:rPr>
              <a:t>votre situation présente et le poste</a:t>
            </a:r>
            <a:r>
              <a:rPr lang="fr-FR" altLang="fr-FR" sz="2000" b="1">
                <a:latin typeface="Times New Roman" pitchFamily="18" charset="0"/>
                <a:ea typeface="Calibri" pitchFamily="34" charset="0"/>
                <a:cs typeface="Times New Roman" pitchFamily="18" charset="0"/>
              </a:rPr>
              <a:t>,</a:t>
            </a:r>
            <a:r>
              <a:rPr lang="fr-FR" altLang="fr-FR" sz="2000">
                <a:latin typeface="Times New Roman" pitchFamily="18" charset="0"/>
                <a:ea typeface="Calibri" pitchFamily="34" charset="0"/>
                <a:cs typeface="Times New Roman" pitchFamily="18" charset="0"/>
              </a:rPr>
              <a:t> l'emploi envisagé.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Pensez également à définir en deux ou trois phrases la vision que vous avez de l'entreprise.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04FE2547-0C5F-4B50-BA84-54FA0F6D84A3}" type="slidenum">
              <a:rPr lang="fr-FR" sz="2000">
                <a:solidFill>
                  <a:srgbClr val="984807"/>
                </a:solidFill>
                <a:latin typeface="Myriad Pro"/>
              </a:rPr>
              <a:pPr algn="r" eaLnBrk="1" hangingPunct="1"/>
              <a:t>35</a:t>
            </a:fld>
            <a:endParaRPr lang="fr-FR" sz="2000">
              <a:solidFill>
                <a:srgbClr val="984807"/>
              </a:solidFill>
              <a:latin typeface="Myriad Pro"/>
            </a:endParaRPr>
          </a:p>
        </p:txBody>
      </p:sp>
      <p:sp>
        <p:nvSpPr>
          <p:cNvPr id="7475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74757"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solidFill>
                  <a:srgbClr val="000000"/>
                </a:solidFill>
                <a:latin typeface="Times New Roman" pitchFamily="18" charset="0"/>
                <a:ea typeface="Calibri" pitchFamily="34" charset="0"/>
                <a:cs typeface="Times New Roman" pitchFamily="18" charset="0"/>
              </a:rPr>
              <a:t>2. Parlez de vous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Cette partie de la lettre de motivation vous est entièrement consacrée, </a:t>
            </a:r>
            <a:r>
              <a:rPr lang="fr-FR" altLang="fr-FR" sz="2000">
                <a:solidFill>
                  <a:srgbClr val="000000"/>
                </a:solidFill>
                <a:latin typeface="Times New Roman" pitchFamily="18" charset="0"/>
                <a:ea typeface="Calibri" pitchFamily="34" charset="0"/>
                <a:cs typeface="Times New Roman" pitchFamily="18" charset="0"/>
              </a:rPr>
              <a:t>l'objectif est de se présenter</a:t>
            </a:r>
            <a:r>
              <a:rPr lang="fr-FR" altLang="fr-FR" sz="2000">
                <a:latin typeface="Times New Roman" pitchFamily="18" charset="0"/>
                <a:ea typeface="Calibri" pitchFamily="34" charset="0"/>
                <a:cs typeface="Times New Roman" pitchFamily="18" charset="0"/>
              </a:rPr>
              <a:t> au recruteur et de parler de votre projet professionnel en mettant en rapport </a:t>
            </a:r>
            <a:r>
              <a:rPr lang="fr-FR" altLang="fr-FR" sz="2000">
                <a:solidFill>
                  <a:srgbClr val="000000"/>
                </a:solidFill>
                <a:latin typeface="Times New Roman" pitchFamily="18" charset="0"/>
                <a:ea typeface="Calibri" pitchFamily="34" charset="0"/>
                <a:cs typeface="Times New Roman" pitchFamily="18" charset="0"/>
              </a:rPr>
              <a:t>votre personne et le poste</a:t>
            </a:r>
            <a:r>
              <a:rPr lang="fr-FR" altLang="fr-FR" sz="2000">
                <a:latin typeface="Times New Roman" pitchFamily="18" charset="0"/>
                <a:ea typeface="Calibri" pitchFamily="34" charset="0"/>
                <a:cs typeface="Times New Roman" pitchFamily="18" charset="0"/>
              </a:rPr>
              <a:t> envisagé. C'est également l'occasion de vous présenter de manière plus personnelle que dans votre C.V., </a:t>
            </a:r>
            <a:r>
              <a:rPr lang="fr-FR" altLang="fr-FR" sz="2000">
                <a:solidFill>
                  <a:srgbClr val="000000"/>
                </a:solidFill>
                <a:latin typeface="Times New Roman" pitchFamily="18" charset="0"/>
                <a:ea typeface="Calibri" pitchFamily="34" charset="0"/>
                <a:cs typeface="Times New Roman" pitchFamily="18" charset="0"/>
              </a:rPr>
              <a:t>le style de votre lettre est donc aussi très important</a:t>
            </a:r>
            <a:r>
              <a:rPr lang="fr-FR" altLang="fr-FR" sz="2000" b="1">
                <a:latin typeface="Times New Roman" pitchFamily="18" charset="0"/>
                <a:ea typeface="Calibri" pitchFamily="34" charset="0"/>
                <a:cs typeface="Times New Roman" pitchFamily="18" charset="0"/>
              </a:rPr>
              <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
            </a:r>
            <a:br>
              <a:rPr lang="fr-FR" altLang="fr-FR" sz="2000" b="1">
                <a:latin typeface="Times New Roman" pitchFamily="18" charset="0"/>
                <a:ea typeface="Calibri" pitchFamily="34" charset="0"/>
                <a:cs typeface="Times New Roman" pitchFamily="18" charset="0"/>
              </a:rPr>
            </a:br>
            <a:r>
              <a:rPr lang="fr-FR" altLang="fr-FR" sz="2000">
                <a:latin typeface="Times New Roman" pitchFamily="18" charset="0"/>
                <a:ea typeface="Calibri" pitchFamily="34" charset="0"/>
                <a:cs typeface="Times New Roman" pitchFamily="18" charset="0"/>
              </a:rPr>
              <a:t>Vous devez démontrer ici, que votre demande s'inscrit directement dans votre cursus ou tout au moins qu'elle reste cohérente avec votre projet professionnel.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C5B4BFC9-004B-45D8-9555-36E1A438DC33}" type="slidenum">
              <a:rPr lang="fr-FR" sz="2000">
                <a:solidFill>
                  <a:srgbClr val="984807"/>
                </a:solidFill>
                <a:latin typeface="Myriad Pro"/>
              </a:rPr>
              <a:pPr algn="r" eaLnBrk="1" hangingPunct="1"/>
              <a:t>36</a:t>
            </a:fld>
            <a:endParaRPr lang="fr-FR" sz="2000">
              <a:solidFill>
                <a:srgbClr val="984807"/>
              </a:solidFill>
              <a:latin typeface="Myriad Pro"/>
            </a:endParaRPr>
          </a:p>
        </p:txBody>
      </p:sp>
      <p:sp>
        <p:nvSpPr>
          <p:cNvPr id="9114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91141"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u="sng">
                <a:solidFill>
                  <a:srgbClr val="000000"/>
                </a:solidFill>
                <a:latin typeface="Times New Roman" pitchFamily="18" charset="0"/>
                <a:ea typeface="Calibri" pitchFamily="34" charset="0"/>
                <a:cs typeface="Times New Roman" pitchFamily="18" charset="0"/>
              </a:rPr>
              <a:t>2. Parlez de vous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b="1">
                <a:solidFill>
                  <a:srgbClr val="000000"/>
                </a:solidFill>
                <a:latin typeface="Times New Roman" pitchFamily="18" charset="0"/>
                <a:ea typeface="Calibri" pitchFamily="34" charset="0"/>
                <a:cs typeface="Times New Roman" pitchFamily="18" charset="0"/>
              </a:rPr>
              <a:t>Faites la synthèse de vos </a:t>
            </a:r>
            <a:r>
              <a:rPr lang="fr-FR" altLang="fr-FR" sz="2000">
                <a:solidFill>
                  <a:srgbClr val="000000"/>
                </a:solidFill>
                <a:latin typeface="Times New Roman" pitchFamily="18" charset="0"/>
                <a:ea typeface="Calibri" pitchFamily="34" charset="0"/>
                <a:cs typeface="Times New Roman" pitchFamily="18" charset="0"/>
              </a:rPr>
              <a:t>savoirs, savoir–faire, savoir–être, vos expériences, vos loisirs...</a:t>
            </a:r>
            <a:r>
              <a:rPr lang="fr-FR" altLang="fr-FR" sz="2000" b="1">
                <a:latin typeface="Times New Roman" pitchFamily="18" charset="0"/>
                <a:ea typeface="Calibri" pitchFamily="34" charset="0"/>
                <a:cs typeface="Times New Roman" pitchFamily="18" charset="0"/>
              </a:rPr>
              <a:t> </a:t>
            </a:r>
            <a:r>
              <a:rPr lang="fr-FR" altLang="fr-FR" sz="2000">
                <a:latin typeface="Times New Roman" pitchFamily="18" charset="0"/>
                <a:ea typeface="Calibri" pitchFamily="34" charset="0"/>
                <a:cs typeface="Times New Roman" pitchFamily="18" charset="0"/>
              </a:rPr>
              <a:t>" </a:t>
            </a:r>
            <a:r>
              <a:rPr lang="fr-FR" altLang="fr-FR" sz="2000">
                <a:solidFill>
                  <a:srgbClr val="000000"/>
                </a:solidFill>
                <a:latin typeface="Times New Roman" pitchFamily="18" charset="0"/>
                <a:ea typeface="Calibri" pitchFamily="34" charset="0"/>
                <a:cs typeface="Times New Roman" pitchFamily="18" charset="0"/>
              </a:rPr>
              <a:t>Jeune diplômé</a:t>
            </a:r>
            <a:r>
              <a:rPr lang="fr-FR" altLang="fr-FR" sz="2000">
                <a:latin typeface="Times New Roman" pitchFamily="18" charset="0"/>
                <a:ea typeface="Calibri" pitchFamily="34" charset="0"/>
                <a:cs typeface="Times New Roman" pitchFamily="18" charset="0"/>
              </a:rPr>
              <a:t> en ...., je recherche actuellement un poste permettant de mettre en pratique...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Compétences, disponibilités : exprimez-vous avec des phrases simples, courtes.</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Soyez créatif, après plusieurs années à côtoyer des SP à les écouter parler de leurs missions et de leurs interventions, vous avez des exemples à profusion.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13616BA0-D671-487D-BF7D-DBAF7C4B1B89}" type="slidenum">
              <a:rPr lang="fr-FR" sz="2000">
                <a:solidFill>
                  <a:srgbClr val="984807"/>
                </a:solidFill>
                <a:latin typeface="Myriad Pro"/>
              </a:rPr>
              <a:pPr algn="r" eaLnBrk="1" hangingPunct="1"/>
              <a:t>37</a:t>
            </a:fld>
            <a:endParaRPr lang="fr-FR" sz="2000">
              <a:solidFill>
                <a:srgbClr val="984807"/>
              </a:solidFill>
              <a:latin typeface="Myriad Pro"/>
            </a:endParaRPr>
          </a:p>
        </p:txBody>
      </p:sp>
      <p:sp>
        <p:nvSpPr>
          <p:cNvPr id="7578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75781"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b="1" u="sng">
                <a:solidFill>
                  <a:srgbClr val="000000"/>
                </a:solidFill>
                <a:latin typeface="Times New Roman" pitchFamily="18" charset="0"/>
                <a:ea typeface="Calibri" pitchFamily="34" charset="0"/>
                <a:cs typeface="Times New Roman" pitchFamily="18" charset="0"/>
              </a:rPr>
              <a:t>3. Soyez motivé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Cette dernière partie de votre lettre est la motivation à proprement parler.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solidFill>
                  <a:srgbClr val="000000"/>
                </a:solidFill>
                <a:latin typeface="Times New Roman" pitchFamily="18" charset="0"/>
                <a:ea typeface="Calibri" pitchFamily="34" charset="0"/>
                <a:cs typeface="Times New Roman" pitchFamily="18" charset="0"/>
              </a:rPr>
              <a:t>Celle-ci ne doit pas parler uniquement de vous mais également de l'entreprise</a:t>
            </a:r>
            <a:r>
              <a:rPr lang="fr-FR" altLang="fr-FR" sz="2000" b="1">
                <a:latin typeface="Times New Roman" pitchFamily="18" charset="0"/>
                <a:ea typeface="Calibri" pitchFamily="34" charset="0"/>
                <a:cs typeface="Times New Roman" pitchFamily="18" charset="0"/>
              </a:rPr>
              <a:t>.</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Elle doit être aussi la démonstration de ce que vous pouvez apporter à l'entreprise dans le cadre de votre poste et exprime quels sont les avantages et bénéfices de votre candidature pour l'entreprise.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Evoluer, se perfectionner, développer de nouvelles compétences, former les jeunes recrues, etc. </a:t>
            </a:r>
            <a:endParaRPr lang="fr-FR" altLang="fr-FR" sz="2000" b="1">
              <a:latin typeface="Times New Roman" pitchFamily="18" charset="0"/>
              <a:ea typeface="Calibri" pitchFamily="34"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BCE21B9-F8E7-4A30-9123-20951BB42AB5}" type="slidenum">
              <a:rPr lang="fr-FR" sz="2000">
                <a:solidFill>
                  <a:srgbClr val="984807"/>
                </a:solidFill>
                <a:latin typeface="Myriad Pro"/>
              </a:rPr>
              <a:pPr algn="r" eaLnBrk="1" hangingPunct="1"/>
              <a:t>38</a:t>
            </a:fld>
            <a:endParaRPr lang="fr-FR" sz="2000">
              <a:solidFill>
                <a:srgbClr val="984807"/>
              </a:solidFill>
              <a:latin typeface="Myriad Pro"/>
            </a:endParaRPr>
          </a:p>
        </p:txBody>
      </p:sp>
      <p:sp>
        <p:nvSpPr>
          <p:cNvPr id="9216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92165" name="Rectangle 1"/>
          <p:cNvSpPr>
            <a:spLocks noChangeArrowheads="1"/>
          </p:cNvSpPr>
          <p:nvPr/>
        </p:nvSpPr>
        <p:spPr bwMode="auto">
          <a:xfrm>
            <a:off x="457200" y="1981200"/>
            <a:ext cx="8189913" cy="2695575"/>
          </a:xfrm>
          <a:prstGeom prst="rect">
            <a:avLst/>
          </a:prstGeom>
          <a:noFill/>
          <a:ln w="9525">
            <a:noFill/>
            <a:miter lim="800000"/>
            <a:headEnd/>
            <a:tailEnd/>
          </a:ln>
        </p:spPr>
        <p:txBody>
          <a:bodyPr>
            <a:spAutoFit/>
          </a:bodyPr>
          <a:lstStyle/>
          <a:p>
            <a:pPr algn="just">
              <a:lnSpc>
                <a:spcPct val="107000"/>
              </a:lnSpc>
            </a:pPr>
            <a:r>
              <a:rPr lang="fr-FR" altLang="fr-FR" sz="2000" b="1" u="sng">
                <a:solidFill>
                  <a:srgbClr val="000000"/>
                </a:solidFill>
                <a:latin typeface="Times New Roman" pitchFamily="18" charset="0"/>
                <a:ea typeface="Calibri" pitchFamily="34" charset="0"/>
                <a:cs typeface="Times New Roman" pitchFamily="18" charset="0"/>
              </a:rPr>
              <a:t>3. Soyez motivé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 détail de votre motivation permet de montrer à votre recruteur si vous avez bien cerné l'emploi auquel vous postulez et si votre choix ne s'est pas fait par dépit !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solidFill>
                  <a:srgbClr val="000000"/>
                </a:solidFill>
                <a:latin typeface="Times New Roman" pitchFamily="18" charset="0"/>
                <a:ea typeface="Calibri" pitchFamily="34" charset="0"/>
                <a:cs typeface="Times New Roman" pitchFamily="18" charset="0"/>
              </a:rPr>
              <a:t>Une lettre de motivation qui ne tiendrait pas compte de cette dimension sur l'entreprise visée ne saurait convaincre votre correspondant</a:t>
            </a:r>
            <a:r>
              <a:rPr lang="fr-FR" altLang="fr-FR" sz="2000" b="1">
                <a:latin typeface="Times New Roman" pitchFamily="18" charset="0"/>
                <a:ea typeface="Calibri" pitchFamily="34" charset="0"/>
                <a:cs typeface="Times New Roman"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657BBA77-6FF1-4691-9F2B-A07BD805B10D}" type="slidenum">
              <a:rPr lang="fr-FR" sz="2000">
                <a:solidFill>
                  <a:srgbClr val="984807"/>
                </a:solidFill>
                <a:latin typeface="Myriad Pro"/>
              </a:rPr>
              <a:pPr algn="r" eaLnBrk="1" hangingPunct="1"/>
              <a:t>39</a:t>
            </a:fld>
            <a:endParaRPr lang="fr-FR" sz="2000">
              <a:solidFill>
                <a:srgbClr val="984807"/>
              </a:solidFill>
              <a:latin typeface="Myriad Pro"/>
            </a:endParaRPr>
          </a:p>
        </p:txBody>
      </p:sp>
      <p:sp>
        <p:nvSpPr>
          <p:cNvPr id="7680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Motivations – corps de la lettre :</a:t>
            </a:r>
          </a:p>
        </p:txBody>
      </p:sp>
      <p:sp>
        <p:nvSpPr>
          <p:cNvPr id="76805" name="Rectangle 1"/>
          <p:cNvSpPr>
            <a:spLocks noChangeArrowheads="1"/>
          </p:cNvSpPr>
          <p:nvPr/>
        </p:nvSpPr>
        <p:spPr bwMode="auto">
          <a:xfrm>
            <a:off x="457200" y="2133600"/>
            <a:ext cx="8189913" cy="2695575"/>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Terminez votre lettre de motivation par une invitation à rester en contact ou à conclure un entretien.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Exemple :</a:t>
            </a:r>
            <a:r>
              <a:rPr lang="fr-FR" altLang="fr-FR" sz="2000">
                <a:latin typeface="Times New Roman" pitchFamily="18" charset="0"/>
                <a:ea typeface="Calibri" pitchFamily="34" charset="0"/>
                <a:cs typeface="Times New Roman" pitchFamily="18" charset="0"/>
              </a:rPr>
              <a:t> Je me tiens à votre disposition pour tout complément d'information que vous pourriez souhaiter.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Je vous remercie de l'intérêt que vous porterez à ma candidature.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p:cNvSpPr>
            <a:spLocks noGrp="1"/>
          </p:cNvSpPr>
          <p:nvPr>
            <p:ph type="title"/>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a:spLocks noGrp="1"/>
          </p:cNvSpPr>
          <p:nvPr>
            <p:ph type="sldNum" sz="quarter" idx="12"/>
          </p:nvPr>
        </p:nvSpPr>
        <p:spPr bwMode="auto">
          <a:xfrm>
            <a:off x="6786563" y="6278563"/>
            <a:ext cx="2133600" cy="365125"/>
          </a:xfrm>
          <a:ln>
            <a:miter lim="800000"/>
            <a:headEnd/>
            <a:tailEnd/>
          </a:ln>
        </p:spPr>
        <p:txBody>
          <a:bodyPr/>
          <a:lstStyle/>
          <a:p>
            <a:fld id="{9A8A8290-03B1-411F-B6A2-4073AF4F691E}" type="slidenum">
              <a:rPr lang="fr-FR" sz="2000">
                <a:solidFill>
                  <a:srgbClr val="984807"/>
                </a:solidFill>
              </a:rPr>
              <a:pPr/>
              <a:t>4</a:t>
            </a:fld>
            <a:endParaRPr lang="fr-FR" sz="2000">
              <a:solidFill>
                <a:srgbClr val="984807"/>
              </a:solidFill>
            </a:endParaRPr>
          </a:p>
        </p:txBody>
      </p:sp>
      <p:sp>
        <p:nvSpPr>
          <p:cNvPr id="6149"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lettre de motivation n'est pas une simple lettre d'accompagnement</a:t>
            </a: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Preuve en est, la lettre n'est pas jointe au C.V. (c'est le C.V. qui est joint à la lettre). Elle doit exprimer clairement :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Ce que vous savez faire, </a:t>
            </a:r>
          </a:p>
          <a:p>
            <a:pPr algn="just">
              <a:lnSpc>
                <a:spcPct val="107000"/>
              </a:lnSpc>
            </a:pPr>
            <a:r>
              <a:rPr lang="fr-FR" altLang="fr-FR" sz="2000">
                <a:latin typeface="Times New Roman" pitchFamily="18" charset="0"/>
                <a:ea typeface="Calibri" pitchFamily="34" charset="0"/>
                <a:cs typeface="Times New Roman" pitchFamily="18" charset="0"/>
              </a:rPr>
              <a:t>Pourquoi vous postulez, </a:t>
            </a:r>
          </a:p>
          <a:p>
            <a:pPr algn="just">
              <a:lnSpc>
                <a:spcPct val="107000"/>
              </a:lnSpc>
            </a:pPr>
            <a:r>
              <a:rPr lang="fr-FR" altLang="fr-FR" sz="2000">
                <a:latin typeface="Times New Roman" pitchFamily="18" charset="0"/>
                <a:ea typeface="Calibri" pitchFamily="34" charset="0"/>
                <a:cs typeface="Times New Roman" pitchFamily="18" charset="0"/>
              </a:rPr>
              <a:t>L'intérêt de votre candidature pour l'entreprise. </a:t>
            </a:r>
          </a:p>
          <a:p>
            <a:pPr algn="just">
              <a:lnSpc>
                <a:spcPct val="107000"/>
              </a:lnSpc>
            </a:pPr>
            <a:endParaRPr lang="fr-FR" altLang="fr-FR" sz="2000">
              <a:latin typeface="Times New Roman" pitchFamily="18" charset="0"/>
              <a:ea typeface="Calibri" pitchFamily="34"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17D637C9-6D5B-4C7A-9AE5-ED4F4E8862E3}" type="slidenum">
              <a:rPr lang="fr-FR" sz="2000">
                <a:solidFill>
                  <a:srgbClr val="984807"/>
                </a:solidFill>
                <a:latin typeface="Myriad Pro"/>
              </a:rPr>
              <a:pPr algn="r" eaLnBrk="1" hangingPunct="1"/>
              <a:t>40</a:t>
            </a:fld>
            <a:endParaRPr lang="fr-FR" sz="2000">
              <a:solidFill>
                <a:srgbClr val="984807"/>
              </a:solidFill>
              <a:latin typeface="Myriad Pro"/>
            </a:endParaRPr>
          </a:p>
        </p:txBody>
      </p:sp>
      <p:sp>
        <p:nvSpPr>
          <p:cNvPr id="77829" name="Rectangle 1"/>
          <p:cNvSpPr>
            <a:spLocks noChangeArrowheads="1"/>
          </p:cNvSpPr>
          <p:nvPr/>
        </p:nvSpPr>
        <p:spPr bwMode="auto">
          <a:xfrm>
            <a:off x="381000" y="1295400"/>
            <a:ext cx="8189913" cy="432276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4. Ce qu'il ne faut pas faire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buFontTx/>
              <a:buChar char="•"/>
            </a:pPr>
            <a:r>
              <a:rPr lang="fr-FR" altLang="fr-FR" sz="2000">
                <a:latin typeface="Times New Roman" pitchFamily="18" charset="0"/>
                <a:ea typeface="Calibri" pitchFamily="34" charset="0"/>
                <a:cs typeface="Times New Roman" pitchFamily="18" charset="0"/>
              </a:rPr>
              <a:t> Ne cherchez pas à être original à tout prix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Ne faites pas trop court ! 5 lignes ne suffiront pas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Ne faîtes pas d'allusions négatives dans vos formulations ;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Evitez les banalités et ne recopiez pas votre C.V.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Ne jamais mentir dans votre lettre de motivation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Ne parlez pas uniquement de vous, abordez les besoins de l'entreprise.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B7072BD2-CE5C-4649-9CF6-6358A382AED0}" type="slidenum">
              <a:rPr lang="fr-FR" sz="2000">
                <a:solidFill>
                  <a:srgbClr val="984807"/>
                </a:solidFill>
                <a:latin typeface="Myriad Pro"/>
              </a:rPr>
              <a:pPr algn="r" eaLnBrk="1" hangingPunct="1"/>
              <a:t>41</a:t>
            </a:fld>
            <a:endParaRPr lang="fr-FR" sz="2000">
              <a:solidFill>
                <a:srgbClr val="984807"/>
              </a:solidFill>
              <a:latin typeface="Myriad Pro"/>
            </a:endParaRPr>
          </a:p>
        </p:txBody>
      </p:sp>
      <p:sp>
        <p:nvSpPr>
          <p:cNvPr id="78853" name="Rectangle 1"/>
          <p:cNvSpPr>
            <a:spLocks noChangeArrowheads="1"/>
          </p:cNvSpPr>
          <p:nvPr/>
        </p:nvSpPr>
        <p:spPr bwMode="auto">
          <a:xfrm>
            <a:off x="457200" y="1371600"/>
            <a:ext cx="8189913" cy="432276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5. Ce qu'il faut faire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buFontTx/>
              <a:buChar char="•"/>
            </a:pPr>
            <a:r>
              <a:rPr lang="fr-FR" altLang="fr-FR" sz="2000">
                <a:latin typeface="Times New Roman" pitchFamily="18" charset="0"/>
                <a:ea typeface="Calibri" pitchFamily="34" charset="0"/>
                <a:cs typeface="Times New Roman" pitchFamily="18" charset="0"/>
              </a:rPr>
              <a:t> Vous devez donner une image positive de vous-même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Pensez à répondre à l'attente du recruteur, orienter le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Adaptez votre lettre de motivation à chaque candidature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Préparez-vous avant de vous lancer dans la rédaction (prenez votre C.V., le texte de l'annonce...)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Faites ressortir votre compréhension du besoin de l'entreprise, vos atouts pour le poste visé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207B9F6-6902-42F0-B380-192050E702E8}" type="slidenum">
              <a:rPr lang="fr-FR" sz="2000">
                <a:solidFill>
                  <a:srgbClr val="984807"/>
                </a:solidFill>
                <a:latin typeface="Myriad Pro"/>
              </a:rPr>
              <a:pPr algn="r" eaLnBrk="1" hangingPunct="1"/>
              <a:t>42</a:t>
            </a:fld>
            <a:endParaRPr lang="fr-FR" sz="2000">
              <a:solidFill>
                <a:srgbClr val="984807"/>
              </a:solidFill>
              <a:latin typeface="Myriad Pro"/>
            </a:endParaRPr>
          </a:p>
        </p:txBody>
      </p:sp>
      <p:sp>
        <p:nvSpPr>
          <p:cNvPr id="79877" name="Rectangle 1"/>
          <p:cNvSpPr>
            <a:spLocks noChangeArrowheads="1"/>
          </p:cNvSpPr>
          <p:nvPr/>
        </p:nvSpPr>
        <p:spPr bwMode="auto">
          <a:xfrm>
            <a:off x="457200" y="1524000"/>
            <a:ext cx="8189913" cy="432276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Un C.V. (Curriculum Vitæ) sert avant tout à décrocher un entretien, et non un emploi.</a:t>
            </a:r>
            <a:r>
              <a:rPr lang="fr-FR" altLang="fr-FR" sz="2000">
                <a:latin typeface="Times New Roman" pitchFamily="18" charset="0"/>
                <a:ea typeface="Calibri" pitchFamily="34" charset="0"/>
                <a:cs typeface="Times New Roman" pitchFamily="18" charset="0"/>
              </a:rPr>
              <a:t> C'est un outil indispensable et nécessaire mais loin d'être suffisant !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Un C.V. bien fait est </a:t>
            </a:r>
            <a:r>
              <a:rPr lang="fr-FR" altLang="fr-FR" sz="2000" b="1">
                <a:latin typeface="Times New Roman" pitchFamily="18" charset="0"/>
                <a:ea typeface="Calibri" pitchFamily="34" charset="0"/>
                <a:cs typeface="Times New Roman" pitchFamily="18" charset="0"/>
              </a:rPr>
              <a:t>un C.V. qui donne envie au recruteur d'aller plus loin</a:t>
            </a:r>
            <a:r>
              <a:rPr lang="fr-FR" altLang="fr-FR" sz="2000">
                <a:latin typeface="Times New Roman" pitchFamily="18" charset="0"/>
                <a:ea typeface="Calibri" pitchFamily="34" charset="0"/>
                <a:cs typeface="Times New Roman" pitchFamily="18" charset="0"/>
              </a:rPr>
              <a:t> dans sa lecture.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Il le lira d'abord en quelques secondes et cherchera d'emblée à appréhender si vos compétences générales répondent aux exigences minimales du poste : âge, formation, dernière expérience...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Si celui-ci passe cette première étape, votre recruteur prendra alors le temps de le lire plus en détails pour se faire une véritable opinion.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A6C955F-37AF-4971-9BD0-0BEF96731B98}" type="slidenum">
              <a:rPr lang="fr-FR" sz="2000">
                <a:solidFill>
                  <a:srgbClr val="984807"/>
                </a:solidFill>
                <a:latin typeface="Myriad Pro"/>
              </a:rPr>
              <a:pPr algn="r" eaLnBrk="1" hangingPunct="1"/>
              <a:t>43</a:t>
            </a:fld>
            <a:endParaRPr lang="fr-FR" sz="2000">
              <a:solidFill>
                <a:srgbClr val="984807"/>
              </a:solidFill>
              <a:latin typeface="Myriad Pro"/>
            </a:endParaRPr>
          </a:p>
        </p:txBody>
      </p:sp>
      <p:sp>
        <p:nvSpPr>
          <p:cNvPr id="93189"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 Le contenu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C'est votre carte de visite détaillée.</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Votre C.V. doit refléter en quelques lignes qui vous êtes, ce que vous avez fait et appris et plus généralement, ce que vous êtes capable de faire et ce que vous voulez faire.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Il ordonné en 3 ou 4 grandes parties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6FFFC1CB-0D90-400B-A58C-90152A6BD067}" type="slidenum">
              <a:rPr lang="fr-FR" sz="2000">
                <a:solidFill>
                  <a:srgbClr val="984807"/>
                </a:solidFill>
                <a:latin typeface="Myriad Pro"/>
              </a:rPr>
              <a:pPr algn="r" eaLnBrk="1" hangingPunct="1"/>
              <a:t>44</a:t>
            </a:fld>
            <a:endParaRPr lang="fr-FR" sz="2000">
              <a:solidFill>
                <a:srgbClr val="984807"/>
              </a:solidFill>
              <a:latin typeface="Myriad Pro"/>
            </a:endParaRPr>
          </a:p>
        </p:txBody>
      </p:sp>
      <p:sp>
        <p:nvSpPr>
          <p:cNvPr id="9421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contenu :</a:t>
            </a:r>
          </a:p>
        </p:txBody>
      </p:sp>
      <p:sp>
        <p:nvSpPr>
          <p:cNvPr id="94213"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a.       L'état civil :</a:t>
            </a:r>
            <a:r>
              <a:rPr lang="fr-FR" altLang="fr-FR" sz="2000" b="1">
                <a:latin typeface="Times New Roman" pitchFamily="18" charset="0"/>
                <a:ea typeface="Calibri" pitchFamily="34" charset="0"/>
                <a:cs typeface="Times New Roman" pitchFamily="18" charset="0"/>
              </a:rPr>
              <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ctr">
              <a:lnSpc>
                <a:spcPct val="107000"/>
              </a:lnSpc>
            </a:pPr>
            <a:r>
              <a:rPr lang="fr-FR" altLang="fr-FR" sz="2000">
                <a:latin typeface="Times New Roman" pitchFamily="18" charset="0"/>
                <a:ea typeface="Calibri" pitchFamily="34" charset="0"/>
                <a:cs typeface="Times New Roman" pitchFamily="18" charset="0"/>
              </a:rPr>
              <a:t>Prénom NOM,</a:t>
            </a:r>
          </a:p>
          <a:p>
            <a:pPr algn="ctr">
              <a:lnSpc>
                <a:spcPct val="107000"/>
              </a:lnSpc>
            </a:pPr>
            <a:r>
              <a:rPr lang="fr-FR" altLang="fr-FR" sz="2000">
                <a:latin typeface="Times New Roman" pitchFamily="18" charset="0"/>
                <a:ea typeface="Calibri" pitchFamily="34" charset="0"/>
                <a:cs typeface="Times New Roman" pitchFamily="18" charset="0"/>
              </a:rPr>
              <a:t>Adresse complète ;</a:t>
            </a:r>
          </a:p>
          <a:p>
            <a:pPr algn="ctr">
              <a:lnSpc>
                <a:spcPct val="107000"/>
              </a:lnSpc>
            </a:pPr>
            <a:r>
              <a:rPr lang="fr-FR" altLang="fr-FR" sz="2000">
                <a:latin typeface="Times New Roman" pitchFamily="18" charset="0"/>
                <a:ea typeface="Calibri" pitchFamily="34" charset="0"/>
                <a:cs typeface="Times New Roman" pitchFamily="18" charset="0"/>
              </a:rPr>
              <a:t>Tél. perso</a:t>
            </a:r>
          </a:p>
          <a:p>
            <a:pPr algn="ctr">
              <a:lnSpc>
                <a:spcPct val="107000"/>
              </a:lnSpc>
            </a:pPr>
            <a:r>
              <a:rPr lang="fr-FR" altLang="fr-FR" sz="2000">
                <a:latin typeface="Times New Roman" pitchFamily="18" charset="0"/>
                <a:ea typeface="Calibri" pitchFamily="34" charset="0"/>
                <a:cs typeface="Times New Roman" pitchFamily="18" charset="0"/>
              </a:rPr>
              <a:t>Tél. pro</a:t>
            </a:r>
          </a:p>
          <a:p>
            <a:pPr algn="ctr">
              <a:lnSpc>
                <a:spcPct val="107000"/>
              </a:lnSpc>
            </a:pPr>
            <a:r>
              <a:rPr lang="fr-FR" altLang="fr-FR" sz="2000">
                <a:latin typeface="Times New Roman" pitchFamily="18" charset="0"/>
                <a:ea typeface="Calibri" pitchFamily="34" charset="0"/>
                <a:cs typeface="Times New Roman" pitchFamily="18" charset="0"/>
              </a:rPr>
              <a:t>Mobile</a:t>
            </a:r>
          </a:p>
          <a:p>
            <a:pPr algn="ctr">
              <a:lnSpc>
                <a:spcPct val="107000"/>
              </a:lnSpc>
            </a:pPr>
            <a:r>
              <a:rPr lang="fr-FR" altLang="fr-FR" sz="2000">
                <a:latin typeface="Times New Roman" pitchFamily="18" charset="0"/>
                <a:ea typeface="Calibri" pitchFamily="34" charset="0"/>
                <a:cs typeface="Times New Roman" pitchFamily="18" charset="0"/>
              </a:rPr>
              <a:t>Adresse courriel</a:t>
            </a:r>
          </a:p>
          <a:p>
            <a:pPr algn="ctr">
              <a:lnSpc>
                <a:spcPct val="107000"/>
              </a:lnSpc>
            </a:pPr>
            <a:r>
              <a:rPr lang="fr-FR" altLang="fr-FR" sz="2000">
                <a:latin typeface="Times New Roman" pitchFamily="18" charset="0"/>
                <a:ea typeface="Calibri" pitchFamily="34" charset="0"/>
                <a:cs typeface="Times New Roman" pitchFamily="18" charset="0"/>
              </a:rPr>
              <a:t>Age ou date de naissance</a:t>
            </a:r>
          </a:p>
          <a:p>
            <a:pPr algn="ctr">
              <a:lnSpc>
                <a:spcPct val="107000"/>
              </a:lnSpc>
            </a:pPr>
            <a:r>
              <a:rPr lang="fr-FR" altLang="fr-FR" sz="2000">
                <a:latin typeface="Times New Roman" pitchFamily="18" charset="0"/>
                <a:ea typeface="Calibri" pitchFamily="34" charset="0"/>
                <a:cs typeface="Times New Roman" pitchFamily="18" charset="0"/>
              </a:rPr>
              <a:t>Situation de famille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56D08CE-7224-451D-B29A-004A3D6C345E}" type="slidenum">
              <a:rPr lang="fr-FR" sz="2000">
                <a:solidFill>
                  <a:srgbClr val="984807"/>
                </a:solidFill>
                <a:latin typeface="Myriad Pro"/>
              </a:rPr>
              <a:pPr algn="r" eaLnBrk="1" hangingPunct="1"/>
              <a:t>45</a:t>
            </a:fld>
            <a:endParaRPr lang="fr-FR" sz="2000">
              <a:solidFill>
                <a:srgbClr val="984807"/>
              </a:solidFill>
              <a:latin typeface="Myriad Pro"/>
            </a:endParaRPr>
          </a:p>
        </p:txBody>
      </p:sp>
      <p:sp>
        <p:nvSpPr>
          <p:cNvPr id="12595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contenu :</a:t>
            </a:r>
          </a:p>
        </p:txBody>
      </p:sp>
      <p:sp>
        <p:nvSpPr>
          <p:cNvPr id="125957"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marL="609600" indent="-609600" algn="just">
              <a:lnSpc>
                <a:spcPct val="107000"/>
              </a:lnSpc>
            </a:pPr>
            <a:r>
              <a:rPr lang="fr-FR" altLang="fr-FR" sz="2000" b="1" u="sng">
                <a:latin typeface="Times New Roman" pitchFamily="18" charset="0"/>
                <a:ea typeface="Calibri" pitchFamily="34" charset="0"/>
                <a:cs typeface="Times New Roman" pitchFamily="18" charset="0"/>
              </a:rPr>
              <a:t>a.       L'état civil :</a:t>
            </a:r>
            <a:endParaRPr lang="fr-FR" altLang="fr-FR" sz="2000" b="1">
              <a:latin typeface="Times New Roman" pitchFamily="18" charset="0"/>
              <a:ea typeface="Calibri" pitchFamily="34" charset="0"/>
              <a:cs typeface="Times New Roman" pitchFamily="18" charset="0"/>
            </a:endParaRPr>
          </a:p>
          <a:p>
            <a:pPr marL="609600" indent="-609600" algn="just">
              <a:lnSpc>
                <a:spcPct val="107000"/>
              </a:lnSpc>
              <a:buFontTx/>
              <a:buAutoNum type="alphaLcPeriod"/>
            </a:pPr>
            <a:endParaRPr lang="fr-FR" altLang="fr-FR" sz="2000">
              <a:latin typeface="Times New Roman" pitchFamily="18" charset="0"/>
              <a:ea typeface="Calibri" pitchFamily="34" charset="0"/>
              <a:cs typeface="Times New Roman" pitchFamily="18" charset="0"/>
            </a:endParaRPr>
          </a:p>
          <a:p>
            <a:pPr marL="609600" indent="-609600" algn="just">
              <a:lnSpc>
                <a:spcPct val="107000"/>
              </a:lnSpc>
            </a:pPr>
            <a:r>
              <a:rPr lang="fr-FR" altLang="fr-FR" sz="2000">
                <a:latin typeface="Times New Roman" pitchFamily="18" charset="0"/>
                <a:ea typeface="Calibri" pitchFamily="34" charset="0"/>
                <a:cs typeface="Times New Roman" pitchFamily="18" charset="0"/>
              </a:rPr>
              <a:t>Indiquez uniquement votre premier prénom  (sauf si vous portez un prénom composé, bien sûr) ;</a:t>
            </a:r>
          </a:p>
          <a:p>
            <a:pPr marL="609600" indent="-609600" algn="just">
              <a:lnSpc>
                <a:spcPct val="107000"/>
              </a:lnSpc>
            </a:pPr>
            <a:r>
              <a:rPr lang="fr-FR" altLang="fr-FR" sz="2000">
                <a:latin typeface="Times New Roman" pitchFamily="18" charset="0"/>
                <a:ea typeface="Calibri" pitchFamily="34" charset="0"/>
                <a:cs typeface="Times New Roman" pitchFamily="18" charset="0"/>
              </a:rPr>
              <a:t> </a:t>
            </a:r>
          </a:p>
          <a:p>
            <a:pPr marL="609600" indent="-609600" algn="just">
              <a:lnSpc>
                <a:spcPct val="107000"/>
              </a:lnSpc>
            </a:pPr>
            <a:r>
              <a:rPr lang="fr-FR" altLang="fr-FR" sz="2000">
                <a:latin typeface="Times New Roman" pitchFamily="18" charset="0"/>
                <a:ea typeface="Calibri" pitchFamily="34" charset="0"/>
                <a:cs typeface="Times New Roman" pitchFamily="18" charset="0"/>
              </a:rPr>
              <a:t>Si vous portez un prénom mixte (Dominique, Claude, etc. ) n'oubliez pas de le faire précéder de la civilité M. ou Mme, sauf si vous préférez laisser planer l'incertitude sur votre sexe.</a:t>
            </a:r>
          </a:p>
          <a:p>
            <a:pPr marL="609600" indent="-609600" algn="just">
              <a:lnSpc>
                <a:spcPct val="107000"/>
              </a:lnSpc>
            </a:pPr>
            <a:r>
              <a:rPr lang="fr-FR" altLang="fr-FR" sz="2000">
                <a:latin typeface="Times New Roman" pitchFamily="18" charset="0"/>
                <a:ea typeface="Calibri" pitchFamily="34" charset="0"/>
                <a:cs typeface="Times New Roman" pitchFamily="18" charset="0"/>
              </a:rPr>
              <a:t> </a:t>
            </a:r>
          </a:p>
          <a:p>
            <a:pPr marL="609600" indent="-609600" algn="just">
              <a:lnSpc>
                <a:spcPct val="107000"/>
              </a:lnSpc>
            </a:pPr>
            <a:r>
              <a:rPr lang="fr-FR" altLang="fr-FR" sz="2000">
                <a:latin typeface="Times New Roman" pitchFamily="18" charset="0"/>
                <a:ea typeface="Calibri" pitchFamily="34" charset="0"/>
                <a:cs typeface="Times New Roman" pitchFamily="18" charset="0"/>
              </a:rPr>
              <a:t>Ecrire votre patronyme en lettres capitales. Surtout si votre nom de famille risque d'être confondu avec un prénom.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63DC576-5307-401B-84AE-880528B0F80A}" type="slidenum">
              <a:rPr lang="fr-FR" sz="2000">
                <a:solidFill>
                  <a:srgbClr val="984807"/>
                </a:solidFill>
                <a:latin typeface="Myriad Pro"/>
              </a:rPr>
              <a:pPr algn="r" eaLnBrk="1" hangingPunct="1"/>
              <a:t>46</a:t>
            </a:fld>
            <a:endParaRPr lang="fr-FR" sz="2000">
              <a:solidFill>
                <a:srgbClr val="984807"/>
              </a:solidFill>
              <a:latin typeface="Myriad Pro"/>
            </a:endParaRPr>
          </a:p>
        </p:txBody>
      </p:sp>
      <p:sp>
        <p:nvSpPr>
          <p:cNvPr id="13107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contenu :</a:t>
            </a:r>
          </a:p>
        </p:txBody>
      </p:sp>
      <p:sp>
        <p:nvSpPr>
          <p:cNvPr id="131077"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marL="609600" indent="-609600" algn="just">
              <a:lnSpc>
                <a:spcPct val="107000"/>
              </a:lnSpc>
            </a:pPr>
            <a:r>
              <a:rPr lang="fr-FR" altLang="fr-FR" sz="2000" b="1" u="sng">
                <a:latin typeface="Times New Roman" pitchFamily="18" charset="0"/>
                <a:ea typeface="Calibri" pitchFamily="34" charset="0"/>
                <a:cs typeface="Times New Roman" pitchFamily="18" charset="0"/>
              </a:rPr>
              <a:t>a.       L'état civil :</a:t>
            </a:r>
          </a:p>
          <a:p>
            <a:pPr marL="609600" indent="-609600" algn="just">
              <a:lnSpc>
                <a:spcPct val="107000"/>
              </a:lnSpc>
              <a:buFontTx/>
              <a:buAutoNum type="alphaLcPeriod"/>
            </a:pPr>
            <a:endParaRPr lang="fr-FR" altLang="fr-FR" sz="2000" u="sng">
              <a:latin typeface="Times New Roman" pitchFamily="18" charset="0"/>
              <a:ea typeface="Calibri" pitchFamily="34" charset="0"/>
              <a:cs typeface="Times New Roman" pitchFamily="18" charset="0"/>
            </a:endParaRPr>
          </a:p>
          <a:p>
            <a:pPr marL="609600" indent="-609600">
              <a:lnSpc>
                <a:spcPct val="107000"/>
              </a:lnSpc>
            </a:pPr>
            <a:r>
              <a:rPr lang="fr-FR" altLang="fr-FR" sz="2000">
                <a:latin typeface="Times New Roman" pitchFamily="18" charset="0"/>
                <a:ea typeface="Calibri" pitchFamily="34" charset="0"/>
                <a:cs typeface="Times New Roman" pitchFamily="18" charset="0"/>
              </a:rPr>
              <a:t>Adresse mail : évitez les adresses fantaisies du genre </a:t>
            </a:r>
            <a:r>
              <a:rPr lang="fr-FR" altLang="fr-FR" sz="2000">
                <a:latin typeface="Times New Roman" pitchFamily="18" charset="0"/>
                <a:ea typeface="Calibri" pitchFamily="34" charset="0"/>
                <a:cs typeface="Times New Roman" pitchFamily="18" charset="0"/>
                <a:hlinkClick r:id="rId2"/>
              </a:rPr>
              <a:t>cestmoileplusfort@tombeparterre.com</a:t>
            </a:r>
            <a:r>
              <a:rPr lang="fr-FR" altLang="fr-FR" sz="2000">
                <a:latin typeface="Times New Roman" pitchFamily="18" charset="0"/>
                <a:ea typeface="Calibri" pitchFamily="34" charset="0"/>
                <a:cs typeface="Times New Roman" pitchFamily="18" charset="0"/>
              </a:rPr>
              <a:t>  ou </a:t>
            </a:r>
            <a:r>
              <a:rPr lang="fr-FR" altLang="fr-FR" sz="2000">
                <a:latin typeface="Times New Roman" pitchFamily="18" charset="0"/>
                <a:ea typeface="Calibri" pitchFamily="34" charset="0"/>
                <a:cs typeface="Times New Roman" pitchFamily="18" charset="0"/>
                <a:hlinkClick r:id="rId3"/>
              </a:rPr>
              <a:t>minette@blonde.fr</a:t>
            </a:r>
            <a:r>
              <a:rPr lang="fr-FR" altLang="fr-FR" sz="2000">
                <a:latin typeface="Times New Roman" pitchFamily="18" charset="0"/>
                <a:ea typeface="Calibri" pitchFamily="34" charset="0"/>
                <a:cs typeface="Times New Roman" pitchFamily="18" charset="0"/>
              </a:rPr>
              <a:t> qui déclenchent une incrédulité sur le sérieux de votre candidature.</a:t>
            </a:r>
          </a:p>
          <a:p>
            <a:pPr marL="609600" indent="-609600">
              <a:lnSpc>
                <a:spcPct val="107000"/>
              </a:lnSpc>
            </a:pPr>
            <a:r>
              <a:rPr lang="fr-FR" altLang="fr-FR" sz="2000">
                <a:latin typeface="Times New Roman" pitchFamily="18" charset="0"/>
                <a:ea typeface="Calibri" pitchFamily="34" charset="0"/>
                <a:cs typeface="Times New Roman" pitchFamily="18" charset="0"/>
              </a:rPr>
              <a:t> </a:t>
            </a:r>
          </a:p>
          <a:p>
            <a:pPr marL="609600" indent="-609600">
              <a:lnSpc>
                <a:spcPct val="107000"/>
              </a:lnSpc>
            </a:pPr>
            <a:r>
              <a:rPr lang="fr-FR" altLang="fr-FR" sz="2000">
                <a:latin typeface="Times New Roman" pitchFamily="18" charset="0"/>
                <a:ea typeface="Calibri" pitchFamily="34" charset="0"/>
                <a:cs typeface="Times New Roman" pitchFamily="18" charset="0"/>
              </a:rPr>
              <a:t>A proscrire aussi :  l'adresse mail professionnelle et celle d'un ami censé vous faire suivre les réponses. </a:t>
            </a:r>
          </a:p>
          <a:p>
            <a:pPr marL="609600" indent="-609600">
              <a:lnSpc>
                <a:spcPct val="107000"/>
              </a:lnSpc>
            </a:pPr>
            <a:endParaRPr lang="fr-FR" altLang="fr-FR" sz="2000">
              <a:latin typeface="Times New Roman" pitchFamily="18" charset="0"/>
              <a:ea typeface="Calibri" pitchFamily="34" charset="0"/>
              <a:cs typeface="Times New Roman" pitchFamily="18" charset="0"/>
            </a:endParaRPr>
          </a:p>
          <a:p>
            <a:pPr marL="609600" indent="-609600">
              <a:lnSpc>
                <a:spcPct val="107000"/>
              </a:lnSpc>
            </a:pPr>
            <a:r>
              <a:rPr lang="fr-FR" altLang="fr-FR" sz="2000">
                <a:latin typeface="Times New Roman" pitchFamily="18" charset="0"/>
                <a:ea typeface="Calibri" pitchFamily="34" charset="0"/>
                <a:cs typeface="Times New Roman" pitchFamily="18" charset="0"/>
              </a:rPr>
              <a:t>Optez pour une adresse personnelle dédiée à votre recherche d'emploi.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5" name="Picture 9" descr="C:\Documents and Settings\Philippe\Mes documents\J.S.P\Administration\Dossiers individuels\BRAMON\PSC 1 BRAMON.jpg"/>
          <p:cNvPicPr>
            <a:picLocks noChangeAspect="1" noChangeArrowheads="1"/>
          </p:cNvPicPr>
          <p:nvPr/>
        </p:nvPicPr>
        <p:blipFill>
          <a:blip r:embed="rId2" cstate="print"/>
          <a:srcRect/>
          <a:stretch>
            <a:fillRect/>
          </a:stretch>
        </p:blipFill>
        <p:spPr bwMode="auto">
          <a:xfrm>
            <a:off x="4648200" y="2819400"/>
            <a:ext cx="3581400" cy="2532063"/>
          </a:xfrm>
          <a:prstGeom prst="rect">
            <a:avLst/>
          </a:prstGeom>
          <a:noFill/>
        </p:spPr>
      </p:pic>
      <p:sp>
        <p:nvSpPr>
          <p:cNvPr id="12697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02CBF7F-969C-46A7-B481-9C59E66690FF}" type="slidenum">
              <a:rPr lang="fr-FR" sz="2000">
                <a:solidFill>
                  <a:srgbClr val="984807"/>
                </a:solidFill>
                <a:latin typeface="Myriad Pro"/>
              </a:rPr>
              <a:pPr algn="r" eaLnBrk="1" hangingPunct="1"/>
              <a:t>47</a:t>
            </a:fld>
            <a:endParaRPr lang="fr-FR" sz="2000">
              <a:solidFill>
                <a:srgbClr val="984807"/>
              </a:solidFill>
              <a:latin typeface="Myriad Pro"/>
            </a:endParaRPr>
          </a:p>
        </p:txBody>
      </p:sp>
      <p:sp>
        <p:nvSpPr>
          <p:cNvPr id="12698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contenu :</a:t>
            </a:r>
          </a:p>
        </p:txBody>
      </p:sp>
      <p:sp>
        <p:nvSpPr>
          <p:cNvPr id="126981" name="Rectangle 1"/>
          <p:cNvSpPr>
            <a:spLocks noChangeArrowheads="1"/>
          </p:cNvSpPr>
          <p:nvPr/>
        </p:nvSpPr>
        <p:spPr bwMode="auto">
          <a:xfrm>
            <a:off x="457200" y="1981200"/>
            <a:ext cx="8189913" cy="7429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b. La scolarité et/ou les diplômes </a:t>
            </a:r>
            <a:r>
              <a:rPr lang="fr-FR" altLang="fr-FR" sz="2000">
                <a:latin typeface="Times New Roman" pitchFamily="18" charset="0"/>
                <a:ea typeface="Calibri" pitchFamily="34" charset="0"/>
                <a:cs typeface="Times New Roman" pitchFamily="18" charset="0"/>
              </a:rPr>
              <a:t>obtenus qui signifient une certaine compétence pour exercer l'emploi demandé. </a:t>
            </a:r>
          </a:p>
        </p:txBody>
      </p:sp>
      <p:pic>
        <p:nvPicPr>
          <p:cNvPr id="126982" name="Picture 6" descr="I:\Images\CLIPART\PERSONNAGES\Ecole\STUDE023.WMF"/>
          <p:cNvPicPr>
            <a:picLocks noChangeAspect="1" noChangeArrowheads="1"/>
          </p:cNvPicPr>
          <p:nvPr/>
        </p:nvPicPr>
        <p:blipFill>
          <a:blip r:embed="rId3" cstate="print"/>
          <a:srcRect/>
          <a:stretch>
            <a:fillRect/>
          </a:stretch>
        </p:blipFill>
        <p:spPr bwMode="auto">
          <a:xfrm>
            <a:off x="457200" y="3581400"/>
            <a:ext cx="3429000" cy="2301875"/>
          </a:xfrm>
          <a:prstGeom prst="rect">
            <a:avLst/>
          </a:prstGeom>
          <a:noFill/>
        </p:spPr>
      </p:pic>
      <p:pic>
        <p:nvPicPr>
          <p:cNvPr id="126983" name="Picture 7" descr="I:\Images\CLIPART\FOURNITURES BUREAU\SCHMS049.WMF"/>
          <p:cNvPicPr>
            <a:picLocks noChangeAspect="1" noChangeArrowheads="1"/>
          </p:cNvPicPr>
          <p:nvPr/>
        </p:nvPicPr>
        <p:blipFill>
          <a:blip r:embed="rId4" cstate="print"/>
          <a:srcRect/>
          <a:stretch>
            <a:fillRect/>
          </a:stretch>
        </p:blipFill>
        <p:spPr bwMode="auto">
          <a:xfrm>
            <a:off x="4800600" y="4800600"/>
            <a:ext cx="3038475" cy="95726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24BDBB59-D4E1-4D53-B78F-74B6B14D48D9}" type="slidenum">
              <a:rPr lang="fr-FR" sz="2000">
                <a:solidFill>
                  <a:srgbClr val="984807"/>
                </a:solidFill>
                <a:latin typeface="Myriad Pro"/>
              </a:rPr>
              <a:pPr algn="r" eaLnBrk="1" hangingPunct="1"/>
              <a:t>48</a:t>
            </a:fld>
            <a:endParaRPr lang="fr-FR" sz="2000">
              <a:solidFill>
                <a:srgbClr val="984807"/>
              </a:solidFill>
              <a:latin typeface="Myriad Pro"/>
            </a:endParaRPr>
          </a:p>
        </p:txBody>
      </p:sp>
      <p:sp>
        <p:nvSpPr>
          <p:cNvPr id="13210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contenu :</a:t>
            </a:r>
          </a:p>
        </p:txBody>
      </p:sp>
      <p:sp>
        <p:nvSpPr>
          <p:cNvPr id="132101" name="Rectangle 1"/>
          <p:cNvSpPr>
            <a:spLocks noChangeArrowheads="1"/>
          </p:cNvSpPr>
          <p:nvPr/>
        </p:nvSpPr>
        <p:spPr bwMode="auto">
          <a:xfrm>
            <a:off x="457200" y="1981200"/>
            <a:ext cx="8189913" cy="41751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c. L'expérience professionnelle : </a:t>
            </a:r>
            <a:r>
              <a:rPr lang="fr-FR" altLang="fr-FR" sz="2000">
                <a:latin typeface="Times New Roman" pitchFamily="18" charset="0"/>
                <a:ea typeface="Calibri" pitchFamily="34" charset="0"/>
                <a:cs typeface="Times New Roman" pitchFamily="18" charset="0"/>
              </a:rPr>
              <a:t>dates, lieux et fonctions déjà exercées. </a:t>
            </a:r>
          </a:p>
        </p:txBody>
      </p:sp>
      <p:pic>
        <p:nvPicPr>
          <p:cNvPr id="132102" name="Picture 6" descr="I:\Images\Sapeurs-Pompiers\J.S.P\Photos\Pratiques\2017-2018\P1000107.JPG"/>
          <p:cNvPicPr>
            <a:picLocks noChangeAspect="1" noChangeArrowheads="1"/>
          </p:cNvPicPr>
          <p:nvPr/>
        </p:nvPicPr>
        <p:blipFill>
          <a:blip r:embed="rId2" cstate="print"/>
          <a:srcRect/>
          <a:stretch>
            <a:fillRect/>
          </a:stretch>
        </p:blipFill>
        <p:spPr bwMode="auto">
          <a:xfrm>
            <a:off x="2819400" y="2590800"/>
            <a:ext cx="2514600" cy="33528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FBBBFF2-2022-46B0-9349-1E3B4773EFDF}" type="slidenum">
              <a:rPr lang="fr-FR" sz="2000">
                <a:solidFill>
                  <a:srgbClr val="984807"/>
                </a:solidFill>
                <a:latin typeface="Myriad Pro"/>
              </a:rPr>
              <a:pPr algn="r" eaLnBrk="1" hangingPunct="1"/>
              <a:t>49</a:t>
            </a:fld>
            <a:endParaRPr lang="fr-FR" sz="2000">
              <a:solidFill>
                <a:srgbClr val="984807"/>
              </a:solidFill>
              <a:latin typeface="Myriad Pro"/>
            </a:endParaRPr>
          </a:p>
        </p:txBody>
      </p:sp>
      <p:sp>
        <p:nvSpPr>
          <p:cNvPr id="13312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contenu :</a:t>
            </a:r>
          </a:p>
        </p:txBody>
      </p:sp>
      <p:sp>
        <p:nvSpPr>
          <p:cNvPr id="133125"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d. Compétences extra–professionnelles :</a:t>
            </a:r>
            <a:r>
              <a:rPr lang="fr-FR" altLang="fr-FR" sz="2000">
                <a:latin typeface="Times New Roman" pitchFamily="18" charset="0"/>
                <a:ea typeface="Calibri" pitchFamily="34" charset="0"/>
                <a:cs typeface="Times New Roman" pitchFamily="18" charset="0"/>
              </a:rPr>
              <a:t> pouvant être utilisées au cours de l'exercice de l'emploi.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Exemples :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Trésorier d'une association : compétences : travailler en équipe, être organisé, accepter les responsabilités, respecter les délais.</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Encadrement de jeunes : compétences : patience, management de groupe, prise de décision, être à l'écoute.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F1C1C25D-71C2-4687-88AE-F3195DDE31A7}" type="slidenum">
              <a:rPr lang="fr-FR" sz="2000">
                <a:solidFill>
                  <a:srgbClr val="984807"/>
                </a:solidFill>
                <a:latin typeface="Myriad Pro"/>
              </a:rPr>
              <a:pPr algn="r" eaLnBrk="1" hangingPunct="1"/>
              <a:t>5</a:t>
            </a:fld>
            <a:endParaRPr lang="fr-FR" sz="2000">
              <a:solidFill>
                <a:srgbClr val="984807"/>
              </a:solidFill>
              <a:latin typeface="Myriad Pro"/>
            </a:endParaRPr>
          </a:p>
        </p:txBody>
      </p:sp>
      <p:sp>
        <p:nvSpPr>
          <p:cNvPr id="21509" name="Rectangle 1"/>
          <p:cNvSpPr>
            <a:spLocks noChangeArrowheads="1"/>
          </p:cNvSpPr>
          <p:nvPr/>
        </p:nvSpPr>
        <p:spPr bwMode="auto">
          <a:xfrm>
            <a:off x="457200" y="1981200"/>
            <a:ext cx="8189913" cy="171926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Elle doit venir personnaliser et compléter votre C.V.</a:t>
            </a:r>
            <a:r>
              <a:rPr lang="fr-FR" altLang="fr-FR" sz="2000">
                <a:latin typeface="Times New Roman" pitchFamily="18" charset="0"/>
                <a:ea typeface="Calibri" pitchFamily="34" charset="0"/>
                <a:cs typeface="Times New Roman" pitchFamily="18" charset="0"/>
              </a:rPr>
              <a:t> en quelques mots en faisant la synthèse de votre parcours professionnel et de vos motivations. </a:t>
            </a:r>
          </a:p>
          <a:p>
            <a:pPr algn="just">
              <a:lnSpc>
                <a:spcPct val="107000"/>
              </a:lnSpc>
            </a:pPr>
            <a:r>
              <a:rPr lang="fr-FR" altLang="fr-FR" sz="2000">
                <a:latin typeface="Times New Roman" pitchFamily="18" charset="0"/>
                <a:ea typeface="Calibri" pitchFamily="34" charset="0"/>
                <a:cs typeface="Times New Roman" pitchFamily="18" charset="0"/>
              </a:rPr>
              <a:t> </a:t>
            </a:r>
          </a:p>
          <a:p>
            <a:pPr>
              <a:lnSpc>
                <a:spcPct val="107000"/>
              </a:lnSpc>
            </a:pPr>
            <a:r>
              <a:rPr lang="fr-FR" altLang="fr-FR" sz="2000">
                <a:latin typeface="Times New Roman" pitchFamily="18" charset="0"/>
                <a:ea typeface="Calibri" pitchFamily="34" charset="0"/>
                <a:cs typeface="Times New Roman" pitchFamily="18" charset="0"/>
              </a:rPr>
              <a:t>Cette lettre doit répondre à toutes les conventions en usage dans ce genre de correspondance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010B5D3A-09CE-4D1F-AF1D-9A02D8C7387F}" type="slidenum">
              <a:rPr lang="fr-FR" sz="2000">
                <a:solidFill>
                  <a:srgbClr val="984807"/>
                </a:solidFill>
                <a:latin typeface="Myriad Pro"/>
              </a:rPr>
              <a:pPr algn="r" eaLnBrk="1" hangingPunct="1"/>
              <a:t>50</a:t>
            </a:fld>
            <a:endParaRPr lang="fr-FR" sz="2000">
              <a:solidFill>
                <a:srgbClr val="984807"/>
              </a:solidFill>
              <a:latin typeface="Myriad Pro"/>
            </a:endParaRPr>
          </a:p>
        </p:txBody>
      </p:sp>
      <p:sp>
        <p:nvSpPr>
          <p:cNvPr id="13414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format d'écriture : </a:t>
            </a:r>
          </a:p>
        </p:txBody>
      </p:sp>
      <p:sp>
        <p:nvSpPr>
          <p:cNvPr id="134149"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Bien entendu, votre C.V se doit d'être fait avec un logiciel de traitement de texte.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Les polices de caractères :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Préférez une police proportionnelle sobre et classique comme : </a:t>
            </a:r>
          </a:p>
          <a:p>
            <a:pPr algn="just">
              <a:lnSpc>
                <a:spcPct val="107000"/>
              </a:lnSpc>
            </a:pPr>
            <a:endParaRPr lang="fr-FR" altLang="fr-FR" sz="2000">
              <a:latin typeface="Times New Roman" pitchFamily="18" charset="0"/>
              <a:ea typeface="Calibri" pitchFamily="34" charset="0"/>
              <a:cs typeface="Times New Roman" pitchFamily="18" charset="0"/>
            </a:endParaRP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Le Times New Roman </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L'Arial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fuyez les polices exotiques qui n'ont pas leur place dans un C.V.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3FA3E4A0-D503-49D8-871F-218953C025A0}" type="slidenum">
              <a:rPr lang="fr-FR" sz="2000">
                <a:solidFill>
                  <a:srgbClr val="984807"/>
                </a:solidFill>
                <a:latin typeface="Myriad Pro"/>
              </a:rPr>
              <a:pPr algn="r" eaLnBrk="1" hangingPunct="1"/>
              <a:t>51</a:t>
            </a:fld>
            <a:endParaRPr lang="fr-FR" sz="2000">
              <a:solidFill>
                <a:srgbClr val="984807"/>
              </a:solidFill>
              <a:latin typeface="Myriad Pro"/>
            </a:endParaRPr>
          </a:p>
        </p:txBody>
      </p:sp>
      <p:sp>
        <p:nvSpPr>
          <p:cNvPr id="13517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format d'écriture :</a:t>
            </a:r>
          </a:p>
        </p:txBody>
      </p:sp>
      <p:sp>
        <p:nvSpPr>
          <p:cNvPr id="135173"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styles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 mélange des polices n'est que peu voire pas apprécié. </a:t>
            </a:r>
          </a:p>
          <a:p>
            <a:pPr algn="just">
              <a:lnSpc>
                <a:spcPct val="107000"/>
              </a:lnSpc>
            </a:pPr>
            <a:r>
              <a:rPr lang="fr-FR" altLang="fr-FR" sz="2000">
                <a:latin typeface="Times New Roman" pitchFamily="18" charset="0"/>
                <a:ea typeface="Calibri" pitchFamily="34" charset="0"/>
                <a:cs typeface="Times New Roman" pitchFamily="18" charset="0"/>
              </a:rPr>
              <a:t>Utilisez deux polices de caractères différents au maximum et limitez l'utilisation des Gras, Souligné et Italique.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u="sng">
                <a:latin typeface="Times New Roman" pitchFamily="18" charset="0"/>
                <a:ea typeface="Calibri" pitchFamily="34" charset="0"/>
                <a:cs typeface="Times New Roman" pitchFamily="18" charset="0"/>
              </a:rPr>
              <a:t>L'interlignage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Avant tout rester clair et favoriser une présentation aérée de votre C.V, dans cet esprit un interlignage de 1,5 est idéal.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95CDE338-3E8D-4151-AC69-26CA7E40D147}" type="slidenum">
              <a:rPr lang="fr-FR" sz="2000">
                <a:solidFill>
                  <a:srgbClr val="984807"/>
                </a:solidFill>
                <a:latin typeface="Myriad Pro"/>
              </a:rPr>
              <a:pPr algn="r" eaLnBrk="1" hangingPunct="1"/>
              <a:t>52</a:t>
            </a:fld>
            <a:endParaRPr lang="fr-FR" sz="2000">
              <a:solidFill>
                <a:srgbClr val="984807"/>
              </a:solidFill>
              <a:latin typeface="Myriad Pro"/>
            </a:endParaRPr>
          </a:p>
        </p:txBody>
      </p:sp>
      <p:sp>
        <p:nvSpPr>
          <p:cNvPr id="14131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format d'écriture :</a:t>
            </a:r>
          </a:p>
        </p:txBody>
      </p:sp>
      <p:sp>
        <p:nvSpPr>
          <p:cNvPr id="141317"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encadrés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Utilisez-les avec parcimonie, ils permettent de mettre en valeur les titres de vos rubriques mais occupent une place précieuse, aussi n'hésitez pas en cas de manque de place à les remplacer par des barres de soulignement.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Plus généralement, soyez visuel et ergonomique, le but est d'attirer l'œil du recruteur avant tout.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B53F8BC3-F900-4E83-8D2A-DEC498D9A80A}" type="slidenum">
              <a:rPr lang="fr-FR" sz="2000">
                <a:solidFill>
                  <a:srgbClr val="984807"/>
                </a:solidFill>
                <a:latin typeface="Myriad Pro"/>
              </a:rPr>
              <a:pPr algn="r" eaLnBrk="1" hangingPunct="1"/>
              <a:t>53</a:t>
            </a:fld>
            <a:endParaRPr lang="fr-FR" sz="2000">
              <a:solidFill>
                <a:srgbClr val="984807"/>
              </a:solidFill>
              <a:latin typeface="Myriad Pro"/>
            </a:endParaRPr>
          </a:p>
        </p:txBody>
      </p:sp>
      <p:sp>
        <p:nvSpPr>
          <p:cNvPr id="14234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nSpc>
                <a:spcPct val="107000"/>
              </a:lnSpc>
            </a:pPr>
            <a:r>
              <a:rPr lang="fr-FR" altLang="fr-FR" sz="2000" b="1" u="sng">
                <a:latin typeface="Times New Roman" pitchFamily="18" charset="0"/>
                <a:ea typeface="Calibri" pitchFamily="34" charset="0"/>
                <a:cs typeface="Times New Roman" pitchFamily="18" charset="0"/>
              </a:rPr>
              <a:t>Le format d'impression : </a:t>
            </a:r>
          </a:p>
        </p:txBody>
      </p:sp>
      <p:sp>
        <p:nvSpPr>
          <p:cNvPr id="142341"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Votre C.V. se doit d'être propre, c'est une évidence.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Aussi à cet effet, évitez la multiplication des photocopies de votre C.V. qui peuvent parfois en fausser la lisibilité.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Utilisez du papier blanc de bonne qualité (80 g mini) et évitez tous les excès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Les papiers trop fins qui résistent mal aux multiples manipulations, </a:t>
            </a:r>
          </a:p>
          <a:p>
            <a:pPr algn="just">
              <a:lnSpc>
                <a:spcPct val="107000"/>
              </a:lnSpc>
              <a:buFontTx/>
              <a:buChar char="•"/>
            </a:pPr>
            <a:r>
              <a:rPr lang="fr-FR" altLang="fr-FR" sz="2000">
                <a:latin typeface="Times New Roman" pitchFamily="18" charset="0"/>
                <a:ea typeface="Calibri" pitchFamily="34" charset="0"/>
                <a:cs typeface="Times New Roman" pitchFamily="18" charset="0"/>
              </a:rPr>
              <a:t> Les papiers trop épais qui ne peuvent être pliés, </a:t>
            </a:r>
          </a:p>
          <a:p>
            <a:pPr algn="just">
              <a:lnSpc>
                <a:spcPct val="107000"/>
              </a:lnSpc>
              <a:buFontTx/>
              <a:buChar char="•"/>
            </a:pPr>
            <a:r>
              <a:rPr lang="fr-FR" altLang="fr-FR" sz="2000">
                <a:latin typeface="Times New Roman" pitchFamily="18" charset="0"/>
                <a:ea typeface="Calibri" pitchFamily="34" charset="0"/>
                <a:cs typeface="Times New Roman" pitchFamily="18" charset="0"/>
              </a:rPr>
              <a:t> Ainsi que les papiers de couleur, filigranés ou encore texturés !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CAFD950-F90E-4304-BCCE-B928E83E3D83}" type="slidenum">
              <a:rPr lang="fr-FR" sz="2000">
                <a:solidFill>
                  <a:srgbClr val="984807"/>
                </a:solidFill>
                <a:latin typeface="Myriad Pro"/>
              </a:rPr>
              <a:pPr algn="r" eaLnBrk="1" hangingPunct="1"/>
              <a:t>54</a:t>
            </a:fld>
            <a:endParaRPr lang="fr-FR" sz="2000">
              <a:solidFill>
                <a:srgbClr val="984807"/>
              </a:solidFill>
              <a:latin typeface="Myriad Pro"/>
            </a:endParaRPr>
          </a:p>
        </p:txBody>
      </p:sp>
      <p:sp>
        <p:nvSpPr>
          <p:cNvPr id="13619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nSpc>
                <a:spcPct val="107000"/>
              </a:lnSpc>
            </a:pPr>
            <a:r>
              <a:rPr lang="fr-FR" altLang="fr-FR" sz="2000" b="1" u="sng">
                <a:latin typeface="Times New Roman" pitchFamily="18" charset="0"/>
                <a:ea typeface="Calibri" pitchFamily="34" charset="0"/>
                <a:cs typeface="Times New Roman" pitchFamily="18" charset="0"/>
              </a:rPr>
              <a:t>Le format d'impression : </a:t>
            </a:r>
          </a:p>
        </p:txBody>
      </p:sp>
      <p:sp>
        <p:nvSpPr>
          <p:cNvPr id="136197"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Le format standard est le format A 4 classique (21 x 29,7) en version portrait.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Tout autre format est à bannir définitivement pour des raisons de commodité de lecture et de classement.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Ne vous inquiétez plus, le temps du "tout sur une page" est dépassé et deux pages recto sont devenues un standard à moins que vous ne soyez débutant ou jeune diplômé au quel cas une page peut généralement suffire.</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L'impression se fera préférentiellement à l'aide d'une imprimante Laser, qui donne une meilleure finition que les imprimantes jet d'encre.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 Curriculum Vitæ</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CE8CBECF-21CB-45A0-B0E6-CFBA922929AD}" type="slidenum">
              <a:rPr lang="fr-FR" sz="2000">
                <a:solidFill>
                  <a:srgbClr val="984807"/>
                </a:solidFill>
                <a:latin typeface="Myriad Pro"/>
              </a:rPr>
              <a:pPr algn="r" eaLnBrk="1" hangingPunct="1"/>
              <a:t>55</a:t>
            </a:fld>
            <a:endParaRPr lang="fr-FR" sz="2000">
              <a:solidFill>
                <a:srgbClr val="984807"/>
              </a:solidFill>
              <a:latin typeface="Myriad Pro"/>
            </a:endParaRPr>
          </a:p>
        </p:txBody>
      </p:sp>
      <p:sp>
        <p:nvSpPr>
          <p:cNvPr id="13722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photo d'identité : </a:t>
            </a:r>
          </a:p>
        </p:txBody>
      </p:sp>
      <p:sp>
        <p:nvSpPr>
          <p:cNvPr id="137221"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nSpc>
                <a:spcPct val="107000"/>
              </a:lnSpc>
            </a:pPr>
            <a:r>
              <a:rPr lang="fr-FR" altLang="fr-FR" sz="2000">
                <a:latin typeface="Times New Roman" pitchFamily="18" charset="0"/>
                <a:ea typeface="Calibri" pitchFamily="34" charset="0"/>
                <a:cs typeface="Times New Roman" pitchFamily="18" charset="0"/>
              </a:rPr>
              <a:t>La photo n'est pas un élément obligatoire de votre C.V. mais reste souvent demandée par les recruteurs, aussi nous vous recommandons de la joindre. </a:t>
            </a:r>
          </a:p>
          <a:p>
            <a:pPr>
              <a:lnSpc>
                <a:spcPct val="107000"/>
              </a:lnSpc>
            </a:pPr>
            <a:endParaRPr lang="fr-FR" altLang="fr-FR" sz="2000">
              <a:latin typeface="Times New Roman" pitchFamily="18" charset="0"/>
              <a:ea typeface="Calibri" pitchFamily="34" charset="0"/>
              <a:cs typeface="Times New Roman" pitchFamily="18" charset="0"/>
            </a:endParaRPr>
          </a:p>
          <a:p>
            <a:pPr>
              <a:lnSpc>
                <a:spcPct val="107000"/>
              </a:lnSpc>
            </a:pPr>
            <a:r>
              <a:rPr lang="fr-FR" altLang="fr-FR" sz="2000">
                <a:latin typeface="Times New Roman" pitchFamily="18" charset="0"/>
                <a:ea typeface="Calibri" pitchFamily="34" charset="0"/>
                <a:cs typeface="Times New Roman" pitchFamily="18" charset="0"/>
              </a:rPr>
              <a:t>Le format adopté est celui d'une photo d'identité. </a:t>
            </a:r>
          </a:p>
          <a:p>
            <a:pPr>
              <a:lnSpc>
                <a:spcPct val="107000"/>
              </a:lnSpc>
            </a:pPr>
            <a:endParaRPr lang="fr-FR" altLang="fr-FR" sz="2000">
              <a:latin typeface="Times New Roman" pitchFamily="18" charset="0"/>
              <a:ea typeface="Calibri" pitchFamily="34" charset="0"/>
              <a:cs typeface="Times New Roman" pitchFamily="18" charset="0"/>
            </a:endParaRPr>
          </a:p>
          <a:p>
            <a:pPr>
              <a:lnSpc>
                <a:spcPct val="107000"/>
              </a:lnSpc>
            </a:pPr>
            <a:r>
              <a:rPr lang="fr-FR" altLang="fr-FR" sz="2000">
                <a:latin typeface="Times New Roman" pitchFamily="18" charset="0"/>
                <a:ea typeface="Calibri" pitchFamily="34" charset="0"/>
                <a:cs typeface="Times New Roman" pitchFamily="18" charset="0"/>
              </a:rPr>
              <a:t>Pensez que vous pouvez utiliser la photocopie couleur pour ajouter votre photo à tous vos C.V., plus accessible et meilleur marché que les photomatons. </a:t>
            </a:r>
          </a:p>
          <a:p>
            <a:pPr algn="just">
              <a:lnSpc>
                <a:spcPct val="107000"/>
              </a:lnSpc>
            </a:pPr>
            <a:r>
              <a:rPr lang="fr-FR" altLang="fr-FR" sz="2000">
                <a:latin typeface="Times New Roman" pitchFamily="18" charset="0"/>
                <a:ea typeface="Calibri" pitchFamily="34" charset="0"/>
                <a:cs typeface="Times New Roman" pitchFamily="18" charset="0"/>
              </a:rPr>
              <a:t> </a:t>
            </a:r>
          </a:p>
          <a:p>
            <a:pPr>
              <a:lnSpc>
                <a:spcPct val="107000"/>
              </a:lnSpc>
            </a:pPr>
            <a:r>
              <a:rPr lang="fr-FR" altLang="fr-FR" sz="2000">
                <a:latin typeface="Times New Roman" pitchFamily="18" charset="0"/>
                <a:ea typeface="Calibri" pitchFamily="34" charset="0"/>
                <a:cs typeface="Times New Roman" pitchFamily="18" charset="0"/>
              </a:rPr>
              <a:t>Votre C.V. doit être le reflet de votre personnalité et doit avant tout vous plaire.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392FE99E-E961-4AC7-BD67-84825833E669}" type="slidenum">
              <a:rPr lang="fr-FR" sz="2000">
                <a:solidFill>
                  <a:srgbClr val="984807"/>
                </a:solidFill>
                <a:latin typeface="Myriad Pro"/>
              </a:rPr>
              <a:pPr algn="r" eaLnBrk="1" hangingPunct="1"/>
              <a:t>56</a:t>
            </a:fld>
            <a:endParaRPr lang="fr-FR" sz="2000">
              <a:solidFill>
                <a:srgbClr val="984807"/>
              </a:solidFill>
              <a:latin typeface="Myriad Pro"/>
            </a:endParaRPr>
          </a:p>
        </p:txBody>
      </p:sp>
      <p:sp>
        <p:nvSpPr>
          <p:cNvPr id="43012" name="Rectangle 1"/>
          <p:cNvSpPr>
            <a:spLocks noChangeArrowheads="1"/>
          </p:cNvSpPr>
          <p:nvPr/>
        </p:nvSpPr>
        <p:spPr bwMode="auto">
          <a:xfrm>
            <a:off x="457200" y="1828800"/>
            <a:ext cx="8189913" cy="3346450"/>
          </a:xfrm>
          <a:prstGeom prst="rect">
            <a:avLst/>
          </a:prstGeom>
          <a:noFill/>
          <a:ln w="9525">
            <a:noFill/>
            <a:miter lim="800000"/>
            <a:headEnd/>
            <a:tailEnd/>
          </a:ln>
        </p:spPr>
        <p:txBody>
          <a:bodyPr>
            <a:spAutoFit/>
          </a:bodyPr>
          <a:lstStyle/>
          <a:p>
            <a:pPr>
              <a:lnSpc>
                <a:spcPct val="107000"/>
              </a:lnSpc>
            </a:pPr>
            <a:r>
              <a:rPr lang="fr-FR" altLang="fr-FR" sz="2000">
                <a:latin typeface="Times New Roman" pitchFamily="18" charset="0"/>
                <a:ea typeface="Calibri" pitchFamily="34" charset="0"/>
                <a:cs typeface="Times New Roman" pitchFamily="18" charset="0"/>
              </a:rPr>
              <a:t>Malheureusement, il n'existe pas une unique présentation miracle qui vous garantisse le succès c'est à vous de le rendre percutant dans la forme, en choisissant la plus adaptée au poste recherché, et dans le fond, en respectant le formalisme que ce document impose. </a:t>
            </a:r>
          </a:p>
          <a:p>
            <a:pPr>
              <a:lnSpc>
                <a:spcPct val="107000"/>
              </a:lnSpc>
            </a:pPr>
            <a:endParaRPr lang="fr-FR" altLang="fr-FR" sz="2000">
              <a:latin typeface="Times New Roman" pitchFamily="18" charset="0"/>
              <a:ea typeface="Calibri" pitchFamily="34" charset="0"/>
              <a:cs typeface="Times New Roman" pitchFamily="18" charset="0"/>
            </a:endParaRPr>
          </a:p>
          <a:p>
            <a:pPr>
              <a:lnSpc>
                <a:spcPct val="107000"/>
              </a:lnSpc>
            </a:pPr>
            <a:endParaRPr lang="fr-FR" altLang="fr-FR" sz="2000">
              <a:latin typeface="Times New Roman" pitchFamily="18" charset="0"/>
              <a:ea typeface="Calibri" pitchFamily="34" charset="0"/>
              <a:cs typeface="Times New Roman" pitchFamily="18" charset="0"/>
            </a:endParaRPr>
          </a:p>
          <a:p>
            <a:pPr>
              <a:lnSpc>
                <a:spcPct val="107000"/>
              </a:lnSpc>
            </a:pPr>
            <a:r>
              <a:rPr lang="fr-FR" altLang="fr-FR" sz="2000">
                <a:latin typeface="Times New Roman" pitchFamily="18" charset="0"/>
                <a:ea typeface="Calibri" pitchFamily="34" charset="0"/>
                <a:cs typeface="Times New Roman" pitchFamily="18" charset="0"/>
              </a:rPr>
              <a:t>Et parfois, c'est en restant classique qu'on a le plus de chances de se différencier !</a:t>
            </a:r>
            <a:endParaRPr lang="fr-FR" altLang="fr-FR" sz="2000" b="1">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 </a:t>
            </a:r>
          </a:p>
          <a:p>
            <a:pPr algn="just">
              <a:lnSpc>
                <a:spcPct val="107000"/>
              </a:lnSpc>
            </a:pPr>
            <a:r>
              <a:rPr lang="fr-FR" altLang="fr-FR" sz="2000" b="1">
                <a:latin typeface="Times New Roman" pitchFamily="18" charset="0"/>
                <a:ea typeface="Calibri" pitchFamily="34" charset="0"/>
                <a:cs typeface="Times New Roman" pitchFamily="18" charset="0"/>
              </a:rPr>
              <a:t>Cette épreuve constitue le moment fort de l'engagement.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166774D9-FCFF-4875-B5B3-AEB57BBD0875}" type="slidenum">
              <a:rPr lang="fr-FR" sz="2000">
                <a:solidFill>
                  <a:srgbClr val="984807"/>
                </a:solidFill>
                <a:latin typeface="Myriad Pro"/>
              </a:rPr>
              <a:pPr algn="r" eaLnBrk="1" hangingPunct="1"/>
              <a:t>57</a:t>
            </a:fld>
            <a:endParaRPr lang="fr-FR" sz="2000">
              <a:solidFill>
                <a:srgbClr val="984807"/>
              </a:solidFill>
              <a:latin typeface="Myriad Pro"/>
            </a:endParaRPr>
          </a:p>
        </p:txBody>
      </p:sp>
      <p:sp>
        <p:nvSpPr>
          <p:cNvPr id="143364" name="Rectangle 1"/>
          <p:cNvSpPr>
            <a:spLocks noChangeArrowheads="1"/>
          </p:cNvSpPr>
          <p:nvPr/>
        </p:nvSpPr>
        <p:spPr bwMode="auto">
          <a:xfrm>
            <a:off x="457200" y="1524000"/>
            <a:ext cx="8189913" cy="4322763"/>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Réaliser un exposé devant un "jury" est toujours un exercice délicat ; plusieurs composantes (tenue, attitude, vocabulaire...) interviennent dans l'impression donnée au "jury", il faut accrocher l'intérêt du "jury" dans la foule des candidats auditionnés.</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La difficulté de l'épreuve ne doit pas faire oublier que les membres du "jury" ont avant tout la volonté de sélectionner des candidats susceptibles de devenir de "bons sapeurs-pompiers".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C'est-à-dire des gens qui feront bien un métier souvent difficile et qui s'y sentiront à leur aise.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10B6E42-2BEF-4C83-9B82-0249EC5D68A4}" type="slidenum">
              <a:rPr lang="fr-FR" sz="2000">
                <a:solidFill>
                  <a:srgbClr val="984807"/>
                </a:solidFill>
                <a:latin typeface="Myriad Pro"/>
              </a:rPr>
              <a:pPr algn="r" eaLnBrk="1" hangingPunct="1"/>
              <a:t>58</a:t>
            </a:fld>
            <a:endParaRPr lang="fr-FR" sz="2000">
              <a:solidFill>
                <a:srgbClr val="984807"/>
              </a:solidFill>
              <a:latin typeface="Myriad Pro"/>
            </a:endParaRPr>
          </a:p>
        </p:txBody>
      </p:sp>
      <p:sp>
        <p:nvSpPr>
          <p:cNvPr id="10854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Objectif de l'épreuve :</a:t>
            </a:r>
          </a:p>
        </p:txBody>
      </p:sp>
      <p:sp>
        <p:nvSpPr>
          <p:cNvPr id="108549" name="Rectangle 1"/>
          <p:cNvSpPr>
            <a:spLocks noChangeArrowheads="1"/>
          </p:cNvSpPr>
          <p:nvPr/>
        </p:nvSpPr>
        <p:spPr bwMode="auto">
          <a:xfrm>
            <a:off x="457200" y="1981200"/>
            <a:ext cx="8189913" cy="2695575"/>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L'objectif de l'épreuve est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 D'apprécier la personnalité,</a:t>
            </a:r>
          </a:p>
          <a:p>
            <a:pPr algn="just">
              <a:lnSpc>
                <a:spcPct val="107000"/>
              </a:lnSpc>
            </a:pPr>
            <a:r>
              <a:rPr lang="fr-FR" altLang="fr-FR" sz="2000">
                <a:latin typeface="Times New Roman" pitchFamily="18" charset="0"/>
                <a:ea typeface="Calibri" pitchFamily="34" charset="0"/>
                <a:cs typeface="Times New Roman" pitchFamily="18" charset="0"/>
              </a:rPr>
              <a:t>- De juger les qualités de réflexion,</a:t>
            </a:r>
          </a:p>
          <a:p>
            <a:pPr algn="just">
              <a:lnSpc>
                <a:spcPct val="107000"/>
              </a:lnSpc>
            </a:pPr>
            <a:r>
              <a:rPr lang="fr-FR" altLang="fr-FR" sz="2000">
                <a:latin typeface="Times New Roman" pitchFamily="18" charset="0"/>
                <a:ea typeface="Calibri" pitchFamily="34" charset="0"/>
                <a:cs typeface="Times New Roman" pitchFamily="18" charset="0"/>
              </a:rPr>
              <a:t>- D'apprécier le niveau de connaissances générales, </a:t>
            </a:r>
          </a:p>
          <a:p>
            <a:pPr algn="just">
              <a:lnSpc>
                <a:spcPct val="107000"/>
              </a:lnSpc>
            </a:pPr>
            <a:r>
              <a:rPr lang="fr-FR" altLang="fr-FR" sz="2000">
                <a:latin typeface="Times New Roman" pitchFamily="18" charset="0"/>
                <a:ea typeface="Calibri" pitchFamily="34" charset="0"/>
                <a:cs typeface="Times New Roman" pitchFamily="18" charset="0"/>
              </a:rPr>
              <a:t>- De déterminer la motivation professionnelle du candidat.</a:t>
            </a:r>
          </a:p>
          <a:p>
            <a:pPr algn="just">
              <a:lnSpc>
                <a:spcPct val="107000"/>
              </a:lnSpc>
            </a:pPr>
            <a:r>
              <a:rPr lang="fr-FR" altLang="fr-FR" sz="2000">
                <a:latin typeface="Times New Roman" pitchFamily="18" charset="0"/>
                <a:ea typeface="Calibri" pitchFamily="34" charset="0"/>
                <a:cs typeface="Times New Roman" pitchFamily="18" charset="0"/>
              </a:rPr>
              <a:t>- De vérifier les disponibilités du candidat afin de répondre aux contraintes de disponibilité de la caserne (gardes postées, AEC, etc.)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20CB08BB-831C-411C-8E84-C2FD55373194}" type="slidenum">
              <a:rPr lang="fr-FR" sz="2000">
                <a:solidFill>
                  <a:srgbClr val="984807"/>
                </a:solidFill>
                <a:latin typeface="Myriad Pro"/>
              </a:rPr>
              <a:pPr algn="r" eaLnBrk="1" hangingPunct="1"/>
              <a:t>59</a:t>
            </a:fld>
            <a:endParaRPr lang="fr-FR" sz="2000">
              <a:solidFill>
                <a:srgbClr val="984807"/>
              </a:solidFill>
              <a:latin typeface="Myriad Pro"/>
            </a:endParaRPr>
          </a:p>
        </p:txBody>
      </p:sp>
      <p:sp>
        <p:nvSpPr>
          <p:cNvPr id="10957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Objectif de l'épreuve :</a:t>
            </a:r>
            <a:endParaRPr lang="fr-FR" altLang="fr-FR" sz="2000" b="1">
              <a:latin typeface="Times New Roman" pitchFamily="18" charset="0"/>
              <a:ea typeface="Calibri" pitchFamily="34" charset="0"/>
              <a:cs typeface="Times New Roman" pitchFamily="18" charset="0"/>
            </a:endParaRPr>
          </a:p>
        </p:txBody>
      </p:sp>
      <p:sp>
        <p:nvSpPr>
          <p:cNvPr id="109573"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Déroulement de l’épreuve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L'épreuve se déroule en 2 parties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1</a:t>
            </a:r>
            <a:r>
              <a:rPr lang="fr-FR" altLang="fr-FR" sz="2000" baseline="30000">
                <a:latin typeface="Times New Roman" pitchFamily="18" charset="0"/>
                <a:ea typeface="Calibri" pitchFamily="34" charset="0"/>
                <a:cs typeface="Times New Roman" pitchFamily="18" charset="0"/>
              </a:rPr>
              <a:t>ère</a:t>
            </a:r>
            <a:r>
              <a:rPr lang="fr-FR" altLang="fr-FR" sz="2000">
                <a:latin typeface="Times New Roman" pitchFamily="18" charset="0"/>
                <a:ea typeface="Calibri" pitchFamily="34" charset="0"/>
                <a:cs typeface="Times New Roman" pitchFamily="18" charset="0"/>
              </a:rPr>
              <a:t> partie : le candidat est le seul à parler, dure 5 minutes maximum. Le candidat présente les raisons pour lesquelles il fait acte de candidature.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2</a:t>
            </a:r>
            <a:r>
              <a:rPr lang="fr-FR" altLang="fr-FR" sz="2000" baseline="30000">
                <a:latin typeface="Times New Roman" pitchFamily="18" charset="0"/>
                <a:ea typeface="Calibri" pitchFamily="34" charset="0"/>
                <a:cs typeface="Times New Roman" pitchFamily="18" charset="0"/>
              </a:rPr>
              <a:t>ème</a:t>
            </a:r>
            <a:r>
              <a:rPr lang="fr-FR" altLang="fr-FR" sz="2000">
                <a:latin typeface="Times New Roman" pitchFamily="18" charset="0"/>
                <a:ea typeface="Calibri" pitchFamily="34" charset="0"/>
                <a:cs typeface="Times New Roman" pitchFamily="18" charset="0"/>
              </a:rPr>
              <a:t> partie : est un échange avec le "jury", sous la forme de questions / réponses, qui dure 20 à 30 minutes au SDMIS.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F9D37F62-5A43-4028-8F7D-0B30590D2DD5}" type="slidenum">
              <a:rPr lang="fr-FR" sz="2000">
                <a:solidFill>
                  <a:srgbClr val="984807"/>
                </a:solidFill>
                <a:latin typeface="Myriad Pro"/>
              </a:rPr>
              <a:pPr algn="r" eaLnBrk="1" hangingPunct="1"/>
              <a:t>6</a:t>
            </a:fld>
            <a:endParaRPr lang="fr-FR" sz="2000">
              <a:solidFill>
                <a:srgbClr val="984807"/>
              </a:solidFill>
              <a:latin typeface="Myriad Pro"/>
            </a:endParaRPr>
          </a:p>
        </p:txBody>
      </p:sp>
      <p:sp>
        <p:nvSpPr>
          <p:cNvPr id="2253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22533" name="Rectangle 1"/>
          <p:cNvSpPr>
            <a:spLocks noChangeArrowheads="1"/>
          </p:cNvSpPr>
          <p:nvPr/>
        </p:nvSpPr>
        <p:spPr bwMode="auto">
          <a:xfrm>
            <a:off x="457200" y="1981200"/>
            <a:ext cx="8189913" cy="2370138"/>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1. Choix du papier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Blanc uni,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format A4, 21 cm x 29,7 cm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est le seul format à retenir.</a:t>
            </a:r>
          </a:p>
        </p:txBody>
      </p:sp>
      <p:pic>
        <p:nvPicPr>
          <p:cNvPr id="22534" name="Picture 2054" descr="C:\Documents and Settings\Philippe\Mes documents\J.S.P\Programme\Cours papier 2017\Fiche travail\Fiches travail 4ème année\Cours\Lettre de motivation_Page_04.jpg"/>
          <p:cNvPicPr>
            <a:picLocks noChangeAspect="1" noChangeArrowheads="1"/>
          </p:cNvPicPr>
          <p:nvPr/>
        </p:nvPicPr>
        <p:blipFill>
          <a:blip r:embed="rId2" cstate="print"/>
          <a:srcRect l="2026" t="9315" r="2744" b="29054"/>
          <a:stretch>
            <a:fillRect/>
          </a:stretch>
        </p:blipFill>
        <p:spPr bwMode="auto">
          <a:xfrm>
            <a:off x="4648200" y="1676400"/>
            <a:ext cx="3886200" cy="3556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D24456EF-71BB-4FCD-9E95-121C2B32F622}" type="slidenum">
              <a:rPr lang="fr-FR" sz="2000">
                <a:solidFill>
                  <a:srgbClr val="984807"/>
                </a:solidFill>
                <a:latin typeface="Myriad Pro"/>
              </a:rPr>
              <a:pPr algn="r" eaLnBrk="1" hangingPunct="1"/>
              <a:t>60</a:t>
            </a:fld>
            <a:endParaRPr lang="fr-FR" sz="2000">
              <a:solidFill>
                <a:srgbClr val="984807"/>
              </a:solidFill>
              <a:latin typeface="Myriad Pro"/>
            </a:endParaRPr>
          </a:p>
        </p:txBody>
      </p:sp>
      <p:sp>
        <p:nvSpPr>
          <p:cNvPr id="11059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L'entrée dans la salle :</a:t>
            </a:r>
            <a:endParaRPr lang="fr-FR" altLang="fr-FR" sz="2000" i="1">
              <a:latin typeface="Times New Roman" pitchFamily="18" charset="0"/>
              <a:ea typeface="Calibri" pitchFamily="34" charset="0"/>
              <a:cs typeface="Times New Roman" pitchFamily="18" charset="0"/>
            </a:endParaRPr>
          </a:p>
        </p:txBody>
      </p:sp>
      <p:sp>
        <p:nvSpPr>
          <p:cNvPr id="110597"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Entrez dans la salle de façon naturelle, en disant :</a:t>
            </a:r>
          </a:p>
          <a:p>
            <a:pPr algn="just">
              <a:lnSpc>
                <a:spcPct val="107000"/>
              </a:lnSpc>
            </a:pPr>
            <a:r>
              <a:rPr lang="fr-FR" altLang="fr-FR" sz="2000">
                <a:latin typeface="Times New Roman" pitchFamily="18" charset="0"/>
                <a:ea typeface="Calibri" pitchFamily="34" charset="0"/>
                <a:cs typeface="Times New Roman" pitchFamily="18" charset="0"/>
              </a:rPr>
              <a:t> </a:t>
            </a:r>
          </a:p>
          <a:p>
            <a:pPr algn="ctr">
              <a:lnSpc>
                <a:spcPct val="107000"/>
              </a:lnSpc>
            </a:pPr>
            <a:r>
              <a:rPr lang="fr-FR" altLang="fr-FR" sz="2000" i="1">
                <a:latin typeface="Times New Roman" pitchFamily="18" charset="0"/>
                <a:ea typeface="Calibri" pitchFamily="34" charset="0"/>
                <a:cs typeface="Times New Roman" pitchFamily="18" charset="0"/>
              </a:rPr>
              <a:t>"Bonjour messieurs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s'il y a lieu :</a:t>
            </a:r>
          </a:p>
          <a:p>
            <a:pPr algn="just">
              <a:lnSpc>
                <a:spcPct val="107000"/>
              </a:lnSpc>
            </a:pPr>
            <a:endParaRPr lang="fr-FR" altLang="fr-FR" sz="2000">
              <a:latin typeface="Times New Roman" pitchFamily="18" charset="0"/>
              <a:ea typeface="Calibri" pitchFamily="34" charset="0"/>
              <a:cs typeface="Times New Roman" pitchFamily="18" charset="0"/>
            </a:endParaRPr>
          </a:p>
          <a:p>
            <a:pPr algn="ctr">
              <a:lnSpc>
                <a:spcPct val="107000"/>
              </a:lnSpc>
            </a:pPr>
            <a:r>
              <a:rPr lang="fr-FR" altLang="fr-FR" sz="2000" i="1">
                <a:latin typeface="Times New Roman" pitchFamily="18" charset="0"/>
                <a:ea typeface="Calibri" pitchFamily="34" charset="0"/>
                <a:cs typeface="Times New Roman" pitchFamily="18" charset="0"/>
              </a:rPr>
              <a:t>"Bonjour madame (ou mesdames) et messieurs !"</a:t>
            </a:r>
          </a:p>
          <a:p>
            <a:pPr algn="ctr">
              <a:lnSpc>
                <a:spcPct val="107000"/>
              </a:lnSpc>
            </a:pPr>
            <a:endParaRPr lang="fr-FR" altLang="fr-FR" sz="2000" i="1">
              <a:latin typeface="Times New Roman" pitchFamily="18" charset="0"/>
              <a:ea typeface="Calibri" pitchFamily="34" charset="0"/>
              <a:cs typeface="Times New Roman" pitchFamily="18" charset="0"/>
            </a:endParaRPr>
          </a:p>
          <a:p>
            <a:pPr algn="ctr">
              <a:lnSpc>
                <a:spcPct val="107000"/>
              </a:lnSpc>
            </a:pPr>
            <a:r>
              <a:rPr lang="fr-FR" altLang="fr-FR" sz="2000">
                <a:latin typeface="Times New Roman" pitchFamily="18" charset="0"/>
                <a:ea typeface="Calibri" pitchFamily="34" charset="0"/>
                <a:cs typeface="Times New Roman" pitchFamily="18" charset="0"/>
              </a:rPr>
              <a:t>Et </a:t>
            </a:r>
          </a:p>
          <a:p>
            <a:pPr algn="ctr">
              <a:lnSpc>
                <a:spcPct val="107000"/>
              </a:lnSpc>
            </a:pPr>
            <a:endParaRPr lang="fr-FR" altLang="fr-FR" sz="2000">
              <a:latin typeface="Times New Roman" pitchFamily="18" charset="0"/>
              <a:ea typeface="Calibri" pitchFamily="34" charset="0"/>
              <a:cs typeface="Times New Roman" pitchFamily="18" charset="0"/>
            </a:endParaRPr>
          </a:p>
          <a:p>
            <a:pPr algn="ctr">
              <a:lnSpc>
                <a:spcPct val="107000"/>
              </a:lnSpc>
            </a:pPr>
            <a:r>
              <a:rPr lang="fr-FR" altLang="fr-FR" sz="2000" b="1">
                <a:latin typeface="Times New Roman" pitchFamily="18" charset="0"/>
                <a:ea typeface="Calibri" pitchFamily="34" charset="0"/>
                <a:cs typeface="Times New Roman" pitchFamily="18" charset="0"/>
              </a:rPr>
              <a:t>ATTENDEZ QUE L'ON VOUS FASSE ASSEOIR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31B56FE-D933-4690-B5EE-CDE61E7B0A42}" type="slidenum">
              <a:rPr lang="fr-FR" sz="2000">
                <a:solidFill>
                  <a:srgbClr val="984807"/>
                </a:solidFill>
                <a:latin typeface="Myriad Pro"/>
              </a:rPr>
              <a:pPr algn="r" eaLnBrk="1" hangingPunct="1"/>
              <a:t>61</a:t>
            </a:fld>
            <a:endParaRPr lang="fr-FR" sz="2000">
              <a:solidFill>
                <a:srgbClr val="984807"/>
              </a:solidFill>
              <a:latin typeface="Myriad Pro"/>
            </a:endParaRPr>
          </a:p>
        </p:txBody>
      </p:sp>
      <p:sp>
        <p:nvSpPr>
          <p:cNvPr id="14438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Position du corps </a:t>
            </a:r>
            <a:endParaRPr lang="fr-FR" altLang="fr-FR" sz="2000" i="1">
              <a:latin typeface="Times New Roman" pitchFamily="18" charset="0"/>
              <a:ea typeface="Calibri" pitchFamily="34" charset="0"/>
              <a:cs typeface="Times New Roman" pitchFamily="18" charset="0"/>
            </a:endParaRPr>
          </a:p>
        </p:txBody>
      </p:sp>
      <p:sp>
        <p:nvSpPr>
          <p:cNvPr id="144389" name="Rectangle 1"/>
          <p:cNvSpPr>
            <a:spLocks noChangeArrowheads="1"/>
          </p:cNvSpPr>
          <p:nvPr/>
        </p:nvSpPr>
        <p:spPr bwMode="auto">
          <a:xfrm>
            <a:off x="457200" y="1981200"/>
            <a:ext cx="8189913" cy="2695575"/>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Si les membres du "jury" ne vous ont pas invité à vous asseoir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Maintenez vos mains le long du corps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Adoptez une position naturelle sans être trop avachie : </a:t>
            </a:r>
          </a:p>
          <a:p>
            <a:pPr algn="just">
              <a:lnSpc>
                <a:spcPct val="107000"/>
              </a:lnSpc>
            </a:pPr>
            <a:endParaRPr lang="fr-FR" altLang="fr-FR" sz="2000">
              <a:latin typeface="Times New Roman" pitchFamily="18" charset="0"/>
              <a:ea typeface="Calibri" pitchFamily="34" charset="0"/>
              <a:cs typeface="Times New Roman" pitchFamily="18" charset="0"/>
            </a:endParaRPr>
          </a:p>
          <a:p>
            <a:pPr marL="2057400" lvl="4" indent="-228600" algn="just">
              <a:lnSpc>
                <a:spcPct val="107000"/>
              </a:lnSpc>
            </a:pPr>
            <a:r>
              <a:rPr lang="fr-FR" altLang="fr-FR" sz="2000">
                <a:latin typeface="Times New Roman" pitchFamily="18" charset="0"/>
                <a:ea typeface="Calibri" pitchFamily="34" charset="0"/>
                <a:cs typeface="Times New Roman" pitchFamily="18" charset="0"/>
              </a:rPr>
              <a:t>Dos droit, </a:t>
            </a:r>
          </a:p>
          <a:p>
            <a:pPr marL="2057400" lvl="4" indent="-228600" algn="just">
              <a:lnSpc>
                <a:spcPct val="107000"/>
              </a:lnSpc>
            </a:pPr>
            <a:r>
              <a:rPr lang="fr-FR" altLang="fr-FR" sz="2000">
                <a:latin typeface="Times New Roman" pitchFamily="18" charset="0"/>
                <a:ea typeface="Calibri" pitchFamily="34" charset="0"/>
                <a:cs typeface="Times New Roman" pitchFamily="18" charset="0"/>
              </a:rPr>
              <a:t>Poids du corps reposant sur les deux jambes.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6F3EFCB4-B847-4B92-AAF8-10F76FE255AD}" type="slidenum">
              <a:rPr lang="fr-FR" sz="2000">
                <a:solidFill>
                  <a:srgbClr val="984807"/>
                </a:solidFill>
                <a:latin typeface="Myriad Pro"/>
              </a:rPr>
              <a:pPr algn="r" eaLnBrk="1" hangingPunct="1"/>
              <a:t>62</a:t>
            </a:fld>
            <a:endParaRPr lang="fr-FR" sz="2000">
              <a:solidFill>
                <a:srgbClr val="984807"/>
              </a:solidFill>
              <a:latin typeface="Myriad Pro"/>
            </a:endParaRPr>
          </a:p>
        </p:txBody>
      </p:sp>
      <p:sp>
        <p:nvSpPr>
          <p:cNvPr id="14541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Position du corps </a:t>
            </a:r>
            <a:endParaRPr lang="fr-FR" altLang="fr-FR" sz="2000" i="1">
              <a:latin typeface="Times New Roman" pitchFamily="18" charset="0"/>
              <a:ea typeface="Calibri" pitchFamily="34" charset="0"/>
              <a:cs typeface="Times New Roman" pitchFamily="18" charset="0"/>
            </a:endParaRPr>
          </a:p>
        </p:txBody>
      </p:sp>
      <p:sp>
        <p:nvSpPr>
          <p:cNvPr id="145413"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S’ils vous ont invité à vous asseoir ne croisez surtout pas les jambes, ni les bras. </a:t>
            </a:r>
          </a:p>
          <a:p>
            <a:pPr algn="just">
              <a:lnSpc>
                <a:spcPct val="107000"/>
              </a:lnSpc>
            </a:pPr>
            <a:r>
              <a:rPr lang="fr-FR" altLang="fr-FR" sz="2000">
                <a:latin typeface="Times New Roman" pitchFamily="18" charset="0"/>
                <a:ea typeface="Calibri" pitchFamily="34" charset="0"/>
                <a:cs typeface="Times New Roman" pitchFamily="18" charset="0"/>
              </a:rPr>
              <a:t>Par cette position, vous fermez le dialogue. Vous n'êtes pas ouvert à la communication.</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Calez–vous plutôt au fond de votre chaise, posez les deux pieds à plat, et mettez vos deux avants bras sur les cuisses.</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Si avec la chaise vous disposez d'une table en face de vous, posez vos avants bras sur la table en vous inclinant légèrement vers votre auditoire.</a:t>
            </a:r>
            <a:endParaRPr lang="fr-FR" altLang="fr-FR" sz="2000" b="1">
              <a:latin typeface="Times New Roman" pitchFamily="18" charset="0"/>
              <a:ea typeface="Calibri" pitchFamily="34"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037155B-45A8-4022-B937-3EB6836053CA}" type="slidenum">
              <a:rPr lang="fr-FR" sz="2000">
                <a:solidFill>
                  <a:srgbClr val="984807"/>
                </a:solidFill>
                <a:latin typeface="Myriad Pro"/>
              </a:rPr>
              <a:pPr algn="r" eaLnBrk="1" hangingPunct="1"/>
              <a:t>63</a:t>
            </a:fld>
            <a:endParaRPr lang="fr-FR" sz="2000">
              <a:solidFill>
                <a:srgbClr val="984807"/>
              </a:solidFill>
              <a:latin typeface="Myriad Pro"/>
            </a:endParaRPr>
          </a:p>
        </p:txBody>
      </p:sp>
      <p:sp>
        <p:nvSpPr>
          <p:cNvPr id="11162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présentation du candidat (5 minutes) :</a:t>
            </a:r>
            <a:endParaRPr lang="fr-FR" altLang="fr-FR" sz="2000" b="1">
              <a:latin typeface="Times New Roman" pitchFamily="18" charset="0"/>
              <a:ea typeface="Calibri" pitchFamily="34" charset="0"/>
              <a:cs typeface="Times New Roman" pitchFamily="18" charset="0"/>
            </a:endParaRPr>
          </a:p>
        </p:txBody>
      </p:sp>
      <p:sp>
        <p:nvSpPr>
          <p:cNvPr id="111621"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Attendez que l'on vous invite à prendre la parole. Un des membres de l'auditoire pourra vous interloquer de différentes façons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buFontTx/>
              <a:buChar char="-"/>
            </a:pPr>
            <a:r>
              <a:rPr lang="fr-FR" altLang="fr-FR" sz="2000">
                <a:latin typeface="Times New Roman" pitchFamily="18" charset="0"/>
                <a:ea typeface="Calibri" pitchFamily="34" charset="0"/>
                <a:cs typeface="Times New Roman" pitchFamily="18" charset="0"/>
              </a:rPr>
              <a:t>"Pouvez-vous vous présenter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"Présentez-vous en quelques mots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"Pouvez-vous nous dresser votre autoportrait ? Quel est votre itinéraire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Ici, la règle principale est d'être authentique.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10AB223-8C87-4CC8-BE25-E122D3556F68}" type="slidenum">
              <a:rPr lang="fr-FR" sz="2000">
                <a:solidFill>
                  <a:srgbClr val="984807"/>
                </a:solidFill>
                <a:latin typeface="Myriad Pro"/>
              </a:rPr>
              <a:pPr algn="r" eaLnBrk="1" hangingPunct="1"/>
              <a:t>64</a:t>
            </a:fld>
            <a:endParaRPr lang="fr-FR" sz="2000">
              <a:solidFill>
                <a:srgbClr val="984807"/>
              </a:solidFill>
              <a:latin typeface="Myriad Pro"/>
            </a:endParaRPr>
          </a:p>
        </p:txBody>
      </p:sp>
      <p:sp>
        <p:nvSpPr>
          <p:cNvPr id="11264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Attention :</a:t>
            </a:r>
            <a:endParaRPr lang="fr-FR" altLang="fr-FR" sz="2000" b="1">
              <a:latin typeface="Times New Roman" pitchFamily="18" charset="0"/>
              <a:ea typeface="Calibri" pitchFamily="34" charset="0"/>
              <a:cs typeface="Times New Roman" pitchFamily="18" charset="0"/>
            </a:endParaRPr>
          </a:p>
        </p:txBody>
      </p:sp>
      <p:sp>
        <p:nvSpPr>
          <p:cNvPr id="112645"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Ne cherchez pas à afficher des motivations ou des connaissances du métier que vous n'avez pas. Le "jury" est toujours plus sensible à un candidat modeste mais authentique qu'à un candidat parfait mais dont la sincérité est incertaine.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A l'issue de votre propos, apportez une </a:t>
            </a:r>
            <a:r>
              <a:rPr lang="fr-FR" altLang="fr-FR" sz="2000" b="1">
                <a:latin typeface="Times New Roman" pitchFamily="18" charset="0"/>
                <a:ea typeface="Calibri" pitchFamily="34" charset="0"/>
                <a:cs typeface="Times New Roman" pitchFamily="18" charset="0"/>
              </a:rPr>
              <a:t>conclusion</a:t>
            </a:r>
            <a:r>
              <a:rPr lang="fr-FR" altLang="fr-FR" sz="2000">
                <a:latin typeface="Times New Roman" pitchFamily="18" charset="0"/>
                <a:ea typeface="Calibri" pitchFamily="34" charset="0"/>
                <a:cs typeface="Times New Roman" pitchFamily="18" charset="0"/>
              </a:rPr>
              <a:t> qui vous permette de rendre la parole au "jury". Cela peut être sous la forme :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"Voilà toutes les raisons qui me motivent pour devenir sapeur-pompier volontaire. Je suis à votre disposition afin de répondre à vos questions".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BCE262FD-8750-4873-98DD-7A2DA8D28C53}" type="slidenum">
              <a:rPr lang="fr-FR" sz="2000">
                <a:solidFill>
                  <a:srgbClr val="984807"/>
                </a:solidFill>
                <a:latin typeface="Myriad Pro"/>
              </a:rPr>
              <a:pPr algn="r" eaLnBrk="1" hangingPunct="1"/>
              <a:t>65</a:t>
            </a:fld>
            <a:endParaRPr lang="fr-FR" sz="2000">
              <a:solidFill>
                <a:srgbClr val="984807"/>
              </a:solidFill>
              <a:latin typeface="Myriad Pro"/>
            </a:endParaRPr>
          </a:p>
        </p:txBody>
      </p:sp>
      <p:sp>
        <p:nvSpPr>
          <p:cNvPr id="11366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Les réponses aux questions du "jury"  (20 à 30  minutes) :</a:t>
            </a:r>
          </a:p>
        </p:txBody>
      </p:sp>
      <p:sp>
        <p:nvSpPr>
          <p:cNvPr id="113669"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Dans cette partie, le "jury", par différentes questions, va revenir sur votre exposé pour apprécier votre sincérité, la cohérence de vos propos ou approfondir un point particulier.</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 "Pouvez-vous nous préciser ce que vous voulez exprimer par... ?"</a:t>
            </a:r>
          </a:p>
          <a:p>
            <a:pPr algn="just">
              <a:lnSpc>
                <a:spcPct val="107000"/>
              </a:lnSpc>
            </a:pPr>
            <a:r>
              <a:rPr lang="fr-FR" altLang="fr-FR" sz="2000">
                <a:latin typeface="Times New Roman" pitchFamily="18" charset="0"/>
                <a:ea typeface="Calibri" pitchFamily="34" charset="0"/>
                <a:cs typeface="Times New Roman" pitchFamily="18" charset="0"/>
              </a:rPr>
              <a:t>- "Pouvez-vous développer l'idée que vous avez avancée...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 "jury" va, également, chercher à mieux cerner vos aptitudes et vos qualités sur les points essentiels du métier de S.P.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9714669D-A13F-4C1D-AA71-5FEED8E0F935}" type="slidenum">
              <a:rPr lang="fr-FR" sz="2000">
                <a:solidFill>
                  <a:srgbClr val="984807"/>
                </a:solidFill>
                <a:latin typeface="Myriad Pro"/>
              </a:rPr>
              <a:pPr algn="r" eaLnBrk="1" hangingPunct="1"/>
              <a:t>66</a:t>
            </a:fld>
            <a:endParaRPr lang="fr-FR" sz="2000">
              <a:solidFill>
                <a:srgbClr val="984807"/>
              </a:solidFill>
              <a:latin typeface="Myriad Pro"/>
            </a:endParaRPr>
          </a:p>
        </p:txBody>
      </p:sp>
      <p:sp>
        <p:nvSpPr>
          <p:cNvPr id="14643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Les réponses aux questions du "jury"  (20 à 30  minutes) :</a:t>
            </a:r>
          </a:p>
        </p:txBody>
      </p:sp>
      <p:sp>
        <p:nvSpPr>
          <p:cNvPr id="146437"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On peut considérer cinq thèmes sur lesquels vont porter les questions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Thème 1 :</a:t>
            </a:r>
            <a:r>
              <a:rPr lang="fr-FR" altLang="fr-FR" sz="2000">
                <a:latin typeface="Times New Roman" pitchFamily="18" charset="0"/>
                <a:ea typeface="Calibri" pitchFamily="34" charset="0"/>
                <a:cs typeface="Times New Roman" pitchFamily="18" charset="0"/>
              </a:rPr>
              <a:t> Attirance pour le métier et capacités d'adaptation à la profession.</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Thème 2 :</a:t>
            </a:r>
            <a:r>
              <a:rPr lang="fr-FR" altLang="fr-FR" sz="2000">
                <a:latin typeface="Times New Roman" pitchFamily="18" charset="0"/>
                <a:ea typeface="Calibri" pitchFamily="34" charset="0"/>
                <a:cs typeface="Times New Roman" pitchFamily="18" charset="0"/>
              </a:rPr>
              <a:t> Souci du maintien de la condition physique.</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Thème 3 : </a:t>
            </a:r>
            <a:r>
              <a:rPr lang="fr-FR" altLang="fr-FR" sz="2000">
                <a:latin typeface="Times New Roman" pitchFamily="18" charset="0"/>
                <a:ea typeface="Calibri" pitchFamily="34" charset="0"/>
                <a:cs typeface="Times New Roman" pitchFamily="18" charset="0"/>
              </a:rPr>
              <a:t>La perception de la notion du service public.</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Thème 4 :</a:t>
            </a:r>
            <a:r>
              <a:rPr lang="fr-FR" altLang="fr-FR" sz="2000">
                <a:latin typeface="Times New Roman" pitchFamily="18" charset="0"/>
                <a:ea typeface="Calibri" pitchFamily="34" charset="0"/>
                <a:cs typeface="Times New Roman" pitchFamily="18" charset="0"/>
              </a:rPr>
              <a:t> Expérience personnelle face à une situation difficile ou marquante et capacité à en tirer un enseignement.</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Thème 5 :</a:t>
            </a:r>
            <a:r>
              <a:rPr lang="fr-FR" altLang="fr-FR" sz="2000">
                <a:latin typeface="Times New Roman" pitchFamily="18" charset="0"/>
                <a:ea typeface="Calibri" pitchFamily="34" charset="0"/>
                <a:cs typeface="Times New Roman" pitchFamily="18" charset="0"/>
              </a:rPr>
              <a:t> Disponibilité, évolution de carrière.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E2C3A62C-55A0-473A-AA12-D3479B884A67}" type="slidenum">
              <a:rPr lang="fr-FR" sz="2000">
                <a:solidFill>
                  <a:srgbClr val="984807"/>
                </a:solidFill>
                <a:latin typeface="Myriad Pro"/>
              </a:rPr>
              <a:pPr algn="r" eaLnBrk="1" hangingPunct="1"/>
              <a:t>67</a:t>
            </a:fld>
            <a:endParaRPr lang="fr-FR" sz="2000">
              <a:solidFill>
                <a:srgbClr val="984807"/>
              </a:solidFill>
              <a:latin typeface="Myriad Pro"/>
            </a:endParaRPr>
          </a:p>
        </p:txBody>
      </p:sp>
      <p:sp>
        <p:nvSpPr>
          <p:cNvPr id="11469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préparation de l'épreuve : </a:t>
            </a:r>
            <a:endParaRPr lang="fr-FR" altLang="fr-FR" sz="2000" b="1">
              <a:latin typeface="Times New Roman" pitchFamily="18" charset="0"/>
              <a:ea typeface="Calibri" pitchFamily="34" charset="0"/>
              <a:cs typeface="Times New Roman" pitchFamily="18" charset="0"/>
            </a:endParaRPr>
          </a:p>
        </p:txBody>
      </p:sp>
      <p:sp>
        <p:nvSpPr>
          <p:cNvPr id="114693"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présentation du candidat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Elaboration d'une fiche de synthèse : le fond.</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La préparation de votre présentation à l'entretien avec le "jury" revient à faire votre bilan personnel et rédiger cette fiche de synthèse ne sera pas l'affaire de quelques minutes.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Plusieurs semaines de travail et de réflexion seront nécessaires afin de parvenir à une fiche claire, cohérente et pleinement avantageuse à votre égard.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3D978B0C-7CCE-46E0-A481-136D663D9BCE}" type="slidenum">
              <a:rPr lang="fr-FR" sz="2000">
                <a:solidFill>
                  <a:srgbClr val="984807"/>
                </a:solidFill>
                <a:latin typeface="Myriad Pro"/>
              </a:rPr>
              <a:pPr algn="r" eaLnBrk="1" hangingPunct="1"/>
              <a:t>68</a:t>
            </a:fld>
            <a:endParaRPr lang="fr-FR" sz="2000">
              <a:solidFill>
                <a:srgbClr val="984807"/>
              </a:solidFill>
              <a:latin typeface="Myriad Pro"/>
            </a:endParaRPr>
          </a:p>
        </p:txBody>
      </p:sp>
      <p:sp>
        <p:nvSpPr>
          <p:cNvPr id="14746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préparation de l'épreuve : </a:t>
            </a:r>
            <a:endParaRPr lang="fr-FR" altLang="fr-FR" sz="2000" b="1">
              <a:latin typeface="Times New Roman" pitchFamily="18" charset="0"/>
              <a:ea typeface="Calibri" pitchFamily="34" charset="0"/>
              <a:cs typeface="Times New Roman" pitchFamily="18" charset="0"/>
            </a:endParaRPr>
          </a:p>
        </p:txBody>
      </p:sp>
      <p:sp>
        <p:nvSpPr>
          <p:cNvPr id="147461"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présentation du candidat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Elaboration d'une fiche de synthèse : la forme.</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Elle doit tenir sur le recto d'une feuille de type A4,</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Rédiger le moins possible, c'est un aide-mémoire,</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Détacher les différentes parties de votre plan,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Chercher des transitions entre les différentes parties de votre plan.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AF527A64-096F-4B4B-B9CB-F4D26E427626}" type="slidenum">
              <a:rPr lang="fr-FR" sz="2000">
                <a:solidFill>
                  <a:srgbClr val="984807"/>
                </a:solidFill>
                <a:latin typeface="Myriad Pro"/>
              </a:rPr>
              <a:pPr algn="r" eaLnBrk="1" hangingPunct="1"/>
              <a:t>69</a:t>
            </a:fld>
            <a:endParaRPr lang="fr-FR" sz="2000">
              <a:solidFill>
                <a:srgbClr val="984807"/>
              </a:solidFill>
              <a:latin typeface="Myriad Pro"/>
            </a:endParaRPr>
          </a:p>
        </p:txBody>
      </p:sp>
      <p:sp>
        <p:nvSpPr>
          <p:cNvPr id="11571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préparation de l'épreuve :</a:t>
            </a:r>
          </a:p>
        </p:txBody>
      </p:sp>
      <p:sp>
        <p:nvSpPr>
          <p:cNvPr id="115717"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Entraînement :</a:t>
            </a:r>
            <a:endParaRPr lang="fr-FR" altLang="fr-FR" sz="2000" u="sng">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Après avoir fixé la trame de son exposé, il faut s'habituer à le dire en respectant la règle des cinq minutes maximum.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Attention, il ne s'agit pas de réciter un texte !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Soyez naturel, </a:t>
            </a:r>
            <a:r>
              <a:rPr lang="fr-FR" altLang="fr-FR" sz="2000" b="1">
                <a:latin typeface="Times New Roman" pitchFamily="18" charset="0"/>
                <a:ea typeface="Calibri" pitchFamily="34" charset="0"/>
                <a:cs typeface="Times New Roman" pitchFamily="18" charset="0"/>
              </a:rPr>
              <a:t>parlez avec vos mots</a:t>
            </a:r>
            <a:r>
              <a:rPr lang="fr-FR" altLang="fr-FR" sz="2000">
                <a:latin typeface="Times New Roman" pitchFamily="18" charset="0"/>
                <a:ea typeface="Calibri" pitchFamily="34" charset="0"/>
                <a:cs typeface="Times New Roman" pitchFamily="18" charset="0"/>
              </a:rPr>
              <a:t> tout en faisant attention aux expressions employées.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FCDC8CD1-8CE0-4F19-9A57-A2271A352A2A}" type="slidenum">
              <a:rPr lang="fr-FR" sz="2000">
                <a:solidFill>
                  <a:srgbClr val="984807"/>
                </a:solidFill>
                <a:latin typeface="Myriad Pro"/>
              </a:rPr>
              <a:pPr algn="r" eaLnBrk="1" hangingPunct="1"/>
              <a:t>7</a:t>
            </a:fld>
            <a:endParaRPr lang="fr-FR" sz="2000">
              <a:solidFill>
                <a:srgbClr val="984807"/>
              </a:solidFill>
              <a:latin typeface="Myriad Pro"/>
            </a:endParaRPr>
          </a:p>
        </p:txBody>
      </p:sp>
      <p:sp>
        <p:nvSpPr>
          <p:cNvPr id="4403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44037" name="Rectangle 1"/>
          <p:cNvSpPr>
            <a:spLocks noChangeArrowheads="1"/>
          </p:cNvSpPr>
          <p:nvPr/>
        </p:nvSpPr>
        <p:spPr bwMode="auto">
          <a:xfrm>
            <a:off x="457200" y="1905000"/>
            <a:ext cx="8189913" cy="2370138"/>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2. Mise en page, marges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La largeur de la marge est au minimum de 1, 5 à 2 cm à gauche comme à droite, en haut comme en bas.</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La mise en page doit rester harmonieuse, vous n'écrirez jamais dans la marge, ni dans l'espace séparant la date de l'entête.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67D7374-96DE-451C-8190-2BDE7D0B5BD4}" type="slidenum">
              <a:rPr lang="fr-FR" sz="2000">
                <a:solidFill>
                  <a:srgbClr val="984807"/>
                </a:solidFill>
                <a:latin typeface="Myriad Pro"/>
              </a:rPr>
              <a:pPr algn="r" eaLnBrk="1" hangingPunct="1"/>
              <a:t>70</a:t>
            </a:fld>
            <a:endParaRPr lang="fr-FR" sz="2000">
              <a:solidFill>
                <a:srgbClr val="984807"/>
              </a:solidFill>
              <a:latin typeface="Myriad Pro"/>
            </a:endParaRPr>
          </a:p>
        </p:txBody>
      </p:sp>
      <p:sp>
        <p:nvSpPr>
          <p:cNvPr id="14848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préparation de l'épreuve :</a:t>
            </a:r>
          </a:p>
        </p:txBody>
      </p:sp>
      <p:sp>
        <p:nvSpPr>
          <p:cNvPr id="148485"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Entraînement :</a:t>
            </a:r>
            <a:endParaRPr lang="fr-FR" altLang="fr-FR" sz="2000" u="sng">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Au début, entraînez-vous seul, devant une glace et une montre (le mieux étant de travailler avec un caméscope).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Puis, prenez des personnes de votre entourage proche (famille, amis, animateurs JSP, SP).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Cet exercice devant un public, vous aidera à surmonter votre trac et vous servira pour l'avenir lorsque vous passerez l'entretien de recrutement.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C0FCF915-4E94-47ED-B450-439F1B6767EB}" type="slidenum">
              <a:rPr lang="fr-FR" sz="2000">
                <a:solidFill>
                  <a:srgbClr val="984807"/>
                </a:solidFill>
                <a:latin typeface="Myriad Pro"/>
              </a:rPr>
              <a:pPr algn="r" eaLnBrk="1" hangingPunct="1"/>
              <a:t>71</a:t>
            </a:fld>
            <a:endParaRPr lang="fr-FR" sz="2000">
              <a:solidFill>
                <a:srgbClr val="984807"/>
              </a:solidFill>
              <a:latin typeface="Myriad Pro"/>
            </a:endParaRPr>
          </a:p>
        </p:txBody>
      </p:sp>
      <p:sp>
        <p:nvSpPr>
          <p:cNvPr id="11674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Réponses aux questions du "jury" :</a:t>
            </a:r>
            <a:endParaRPr lang="fr-FR" altLang="fr-FR" sz="2000" b="1">
              <a:latin typeface="Times New Roman" pitchFamily="18" charset="0"/>
              <a:ea typeface="Calibri" pitchFamily="34" charset="0"/>
              <a:cs typeface="Times New Roman" pitchFamily="18" charset="0"/>
            </a:endParaRPr>
          </a:p>
        </p:txBody>
      </p:sp>
      <p:sp>
        <p:nvSpPr>
          <p:cNvPr id="116741" name="Rectangle 1"/>
          <p:cNvSpPr>
            <a:spLocks noChangeArrowheads="1"/>
          </p:cNvSpPr>
          <p:nvPr/>
        </p:nvSpPr>
        <p:spPr bwMode="auto">
          <a:xfrm>
            <a:off x="457200" y="1981200"/>
            <a:ext cx="8189913" cy="2695575"/>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Dans cette étape de l'entretien, les membres du "jury" vont revenir sur votre présentation afin d'affiner leur jugement et chercher à mieux cerner les qualités du candidat sur les points essentiels au métier de sapeur–pompier.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 "jury" dispose d'un panel de questions mais il est libre du choix des questions du moment quelles n'abordent pas le domaine de la politique et de la religion.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E8F6F69-77AB-4731-96E1-35A189692D57}" type="slidenum">
              <a:rPr lang="fr-FR" sz="2000">
                <a:solidFill>
                  <a:srgbClr val="984807"/>
                </a:solidFill>
                <a:latin typeface="Myriad Pro"/>
              </a:rPr>
              <a:pPr algn="r" eaLnBrk="1" hangingPunct="1"/>
              <a:t>72</a:t>
            </a:fld>
            <a:endParaRPr lang="fr-FR" sz="2000">
              <a:solidFill>
                <a:srgbClr val="984807"/>
              </a:solidFill>
              <a:latin typeface="Myriad Pro"/>
            </a:endParaRPr>
          </a:p>
        </p:txBody>
      </p:sp>
      <p:sp>
        <p:nvSpPr>
          <p:cNvPr id="11776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Conseils :</a:t>
            </a:r>
          </a:p>
        </p:txBody>
      </p:sp>
      <p:sp>
        <p:nvSpPr>
          <p:cNvPr id="117765" name="Rectangle 1"/>
          <p:cNvSpPr>
            <a:spLocks noChangeArrowheads="1"/>
          </p:cNvSpPr>
          <p:nvPr/>
        </p:nvSpPr>
        <p:spPr bwMode="auto">
          <a:xfrm>
            <a:off x="457200" y="1981200"/>
            <a:ext cx="8189913" cy="2044700"/>
          </a:xfrm>
          <a:prstGeom prst="rect">
            <a:avLst/>
          </a:prstGeom>
          <a:noFill/>
          <a:ln w="9525">
            <a:noFill/>
            <a:miter lim="800000"/>
            <a:headEnd/>
            <a:tailEnd/>
          </a:ln>
        </p:spPr>
        <p:txBody>
          <a:bodyPr>
            <a:spAutoFit/>
          </a:bodyPr>
          <a:lstStyle/>
          <a:p>
            <a:pPr algn="just">
              <a:lnSpc>
                <a:spcPct val="107000"/>
              </a:lnSpc>
              <a:buFontTx/>
              <a:buChar char="•"/>
            </a:pPr>
            <a:r>
              <a:rPr lang="fr-FR" altLang="fr-FR" sz="2000">
                <a:latin typeface="Times New Roman" pitchFamily="18" charset="0"/>
                <a:ea typeface="Calibri" pitchFamily="34" charset="0"/>
                <a:cs typeface="Times New Roman" pitchFamily="18" charset="0"/>
              </a:rPr>
              <a:t> On va vous pousser dans vos retranchements, il faut donc se préparer mentalement à "affronter" cette étape avec sérénité.</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Prenez le temps d'analyser les questions et de construire vos réponses.</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Evitez d'aborder les sujets politiques et religieux.</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3F9D212-69A4-4868-BECF-457636FB8801}" type="slidenum">
              <a:rPr lang="fr-FR" sz="2000">
                <a:solidFill>
                  <a:srgbClr val="984807"/>
                </a:solidFill>
                <a:latin typeface="Myriad Pro"/>
              </a:rPr>
              <a:pPr algn="r" eaLnBrk="1" hangingPunct="1"/>
              <a:t>73</a:t>
            </a:fld>
            <a:endParaRPr lang="fr-FR" sz="2000">
              <a:solidFill>
                <a:srgbClr val="984807"/>
              </a:solidFill>
              <a:latin typeface="Myriad Pro"/>
            </a:endParaRPr>
          </a:p>
        </p:txBody>
      </p:sp>
      <p:sp>
        <p:nvSpPr>
          <p:cNvPr id="14950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Conseils :</a:t>
            </a:r>
          </a:p>
        </p:txBody>
      </p:sp>
      <p:sp>
        <p:nvSpPr>
          <p:cNvPr id="149509" name="Rectangle 1"/>
          <p:cNvSpPr>
            <a:spLocks noChangeArrowheads="1"/>
          </p:cNvSpPr>
          <p:nvPr/>
        </p:nvSpPr>
        <p:spPr bwMode="auto">
          <a:xfrm>
            <a:off x="457200" y="1981200"/>
            <a:ext cx="8189913" cy="2695575"/>
          </a:xfrm>
          <a:prstGeom prst="rect">
            <a:avLst/>
          </a:prstGeom>
          <a:noFill/>
          <a:ln w="9525">
            <a:noFill/>
            <a:miter lim="800000"/>
            <a:headEnd/>
            <a:tailEnd/>
          </a:ln>
        </p:spPr>
        <p:txBody>
          <a:bodyPr>
            <a:spAutoFit/>
          </a:bodyPr>
          <a:lstStyle/>
          <a:p>
            <a:pPr algn="just">
              <a:lnSpc>
                <a:spcPct val="107000"/>
              </a:lnSpc>
              <a:buFontTx/>
              <a:buChar char="•"/>
            </a:pPr>
            <a:r>
              <a:rPr lang="fr-FR" altLang="fr-FR" sz="2000">
                <a:latin typeface="Times New Roman" pitchFamily="18" charset="0"/>
                <a:ea typeface="Calibri" pitchFamily="34" charset="0"/>
                <a:cs typeface="Times New Roman" pitchFamily="18" charset="0"/>
              </a:rPr>
              <a:t> En cas de bruit ayant rendu vos propos inaudibles, reprenez l'idée depuis le début.</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Ne vous acharnez pas à vouloir combler à tout prix les silences.</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Orienter vos réponses vers des domaines maîtrisés, dans votre contexte familier, permet de trouver facilement des arguments et rend vos propos plus concrets.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92034C30-2CAA-44B5-B604-9D86A8D997B7}" type="slidenum">
              <a:rPr lang="fr-FR" sz="2000">
                <a:solidFill>
                  <a:srgbClr val="984807"/>
                </a:solidFill>
                <a:latin typeface="Myriad Pro"/>
              </a:rPr>
              <a:pPr algn="r" eaLnBrk="1" hangingPunct="1"/>
              <a:t>74</a:t>
            </a:fld>
            <a:endParaRPr lang="fr-FR" sz="2000">
              <a:solidFill>
                <a:srgbClr val="984807"/>
              </a:solidFill>
              <a:latin typeface="Myriad Pro"/>
            </a:endParaRPr>
          </a:p>
        </p:txBody>
      </p:sp>
      <p:sp>
        <p:nvSpPr>
          <p:cNvPr id="11878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messages non verbaux :</a:t>
            </a:r>
            <a:endParaRPr lang="fr-FR" altLang="fr-FR" sz="2000" b="1">
              <a:latin typeface="Times New Roman" pitchFamily="18" charset="0"/>
              <a:ea typeface="Calibri" pitchFamily="34" charset="0"/>
              <a:cs typeface="Times New Roman" pitchFamily="18" charset="0"/>
            </a:endParaRPr>
          </a:p>
        </p:txBody>
      </p:sp>
      <p:sp>
        <p:nvSpPr>
          <p:cNvPr id="118789"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tenue vestimentaire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"L'habit ne fait pas le moine" mais il contribue à donner une bonne impression.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Les SP portent un uniforme, ce qui réclame une certaine rigueur.</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La façon dont vous vous habillez donne également des indications sur votre personnalité.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EA2B767D-0FD9-46A0-BB89-3BA5C9CCD9F1}" type="slidenum">
              <a:rPr lang="fr-FR" sz="2000">
                <a:solidFill>
                  <a:srgbClr val="984807"/>
                </a:solidFill>
                <a:latin typeface="Myriad Pro"/>
              </a:rPr>
              <a:pPr algn="r" eaLnBrk="1" hangingPunct="1"/>
              <a:t>75</a:t>
            </a:fld>
            <a:endParaRPr lang="fr-FR" sz="2000">
              <a:solidFill>
                <a:srgbClr val="984807"/>
              </a:solidFill>
              <a:latin typeface="Myriad Pro"/>
            </a:endParaRPr>
          </a:p>
        </p:txBody>
      </p:sp>
      <p:sp>
        <p:nvSpPr>
          <p:cNvPr id="15053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messages non verbaux :</a:t>
            </a:r>
            <a:endParaRPr lang="fr-FR" altLang="fr-FR" sz="2000" b="1">
              <a:latin typeface="Times New Roman" pitchFamily="18" charset="0"/>
              <a:ea typeface="Calibri" pitchFamily="34" charset="0"/>
              <a:cs typeface="Times New Roman" pitchFamily="18" charset="0"/>
            </a:endParaRPr>
          </a:p>
        </p:txBody>
      </p:sp>
      <p:sp>
        <p:nvSpPr>
          <p:cNvPr id="150533"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tenue vestimentaire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C'est pourquoi, même inconsciemment, le "jury" y attache son attention.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Il peut aussi bien ressentir une attirance sympathique instinctive que du mépris.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Pour ce type d'occasion, il faut donc être particulièrement vigilant à cela, respecter quelques règles simples qui feront que l'auditoire enregistrera votre tenue vestimentaire mais ne se focalisera pas dessus.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8257C4E-15A3-4FF0-830B-6C4D84806F6E}" type="slidenum">
              <a:rPr lang="fr-FR" sz="2000">
                <a:solidFill>
                  <a:srgbClr val="984807"/>
                </a:solidFill>
                <a:latin typeface="Myriad Pro"/>
              </a:rPr>
              <a:pPr algn="r" eaLnBrk="1" hangingPunct="1"/>
              <a:t>76</a:t>
            </a:fld>
            <a:endParaRPr lang="fr-FR" sz="2000">
              <a:solidFill>
                <a:srgbClr val="984807"/>
              </a:solidFill>
              <a:latin typeface="Myriad Pro"/>
            </a:endParaRPr>
          </a:p>
        </p:txBody>
      </p:sp>
      <p:sp>
        <p:nvSpPr>
          <p:cNvPr id="11981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messages non verbaux :</a:t>
            </a:r>
            <a:endParaRPr lang="fr-FR" altLang="fr-FR" sz="2000" b="1">
              <a:latin typeface="Times New Roman" pitchFamily="18" charset="0"/>
              <a:ea typeface="Calibri" pitchFamily="34" charset="0"/>
              <a:cs typeface="Times New Roman" pitchFamily="18" charset="0"/>
            </a:endParaRPr>
          </a:p>
        </p:txBody>
      </p:sp>
      <p:sp>
        <p:nvSpPr>
          <p:cNvPr id="119813"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tenue vestimentaire :</a:t>
            </a:r>
          </a:p>
          <a:p>
            <a:pPr algn="just">
              <a:lnSpc>
                <a:spcPct val="107000"/>
              </a:lnSpc>
            </a:pPr>
            <a:endParaRPr lang="fr-FR" altLang="fr-FR" sz="2000" b="1">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Privilégiez une tenue décente, de style sobre, située entre la tenue décontractée des loisirs et le mariage. Autrement dit, il convient d'écarter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Les habits aux couleurs fluorescentes,</a:t>
            </a:r>
          </a:p>
          <a:p>
            <a:pPr algn="just">
              <a:lnSpc>
                <a:spcPct val="107000"/>
              </a:lnSpc>
              <a:buFontTx/>
              <a:buChar char="•"/>
            </a:pPr>
            <a:r>
              <a:rPr lang="fr-FR" altLang="fr-FR" sz="2000">
                <a:latin typeface="Times New Roman" pitchFamily="18" charset="0"/>
                <a:ea typeface="Calibri" pitchFamily="34" charset="0"/>
                <a:cs typeface="Times New Roman" pitchFamily="18" charset="0"/>
              </a:rPr>
              <a:t> Les chaussures de sport, </a:t>
            </a:r>
          </a:p>
          <a:p>
            <a:pPr algn="just">
              <a:lnSpc>
                <a:spcPct val="107000"/>
              </a:lnSpc>
              <a:buFontTx/>
              <a:buChar char="•"/>
            </a:pPr>
            <a:r>
              <a:rPr lang="fr-FR" altLang="fr-FR" sz="2000">
                <a:latin typeface="Times New Roman" pitchFamily="18" charset="0"/>
                <a:ea typeface="Calibri" pitchFamily="34" charset="0"/>
                <a:cs typeface="Times New Roman" pitchFamily="18" charset="0"/>
              </a:rPr>
              <a:t> Le tee-short aux messages humoristiques, </a:t>
            </a:r>
          </a:p>
          <a:p>
            <a:pPr algn="just">
              <a:lnSpc>
                <a:spcPct val="107000"/>
              </a:lnSpc>
              <a:buFontTx/>
              <a:buChar char="•"/>
            </a:pPr>
            <a:r>
              <a:rPr lang="fr-FR" altLang="fr-FR" sz="2000">
                <a:latin typeface="Times New Roman" pitchFamily="18" charset="0"/>
                <a:ea typeface="Calibri" pitchFamily="34" charset="0"/>
                <a:cs typeface="Times New Roman" pitchFamily="18" charset="0"/>
              </a:rPr>
              <a:t> Les jeans délavés, troués, déchirés,</a:t>
            </a:r>
          </a:p>
          <a:p>
            <a:pPr algn="just">
              <a:lnSpc>
                <a:spcPct val="107000"/>
              </a:lnSpc>
              <a:buFontTx/>
              <a:buChar char="•"/>
            </a:pPr>
            <a:r>
              <a:rPr lang="fr-FR" altLang="fr-FR" sz="2000">
                <a:latin typeface="Times New Roman" pitchFamily="18" charset="0"/>
                <a:ea typeface="Calibri" pitchFamily="34" charset="0"/>
                <a:cs typeface="Times New Roman" pitchFamily="18" charset="0"/>
              </a:rPr>
              <a:t> Les costumes trois pièces et le nœud papillon. </a:t>
            </a:r>
          </a:p>
          <a:p>
            <a:pPr algn="just">
              <a:lnSpc>
                <a:spcPct val="107000"/>
              </a:lnSpc>
              <a:buFontTx/>
              <a:buChar char="•"/>
            </a:pPr>
            <a:r>
              <a:rPr lang="fr-FR" altLang="fr-FR" sz="2000">
                <a:latin typeface="Times New Roman" pitchFamily="18" charset="0"/>
                <a:ea typeface="Calibri" pitchFamily="34" charset="0"/>
                <a:cs typeface="Times New Roman" pitchFamily="18" charset="0"/>
              </a:rPr>
              <a:t> Les casquettes.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2F29E55A-9A40-4A8D-9BE8-637E67A591A7}" type="slidenum">
              <a:rPr lang="fr-FR" sz="2000">
                <a:solidFill>
                  <a:srgbClr val="984807"/>
                </a:solidFill>
                <a:latin typeface="Myriad Pro"/>
              </a:rPr>
              <a:pPr algn="r" eaLnBrk="1" hangingPunct="1"/>
              <a:t>77</a:t>
            </a:fld>
            <a:endParaRPr lang="fr-FR" sz="2000">
              <a:solidFill>
                <a:srgbClr val="984807"/>
              </a:solidFill>
              <a:latin typeface="Myriad Pro"/>
            </a:endParaRPr>
          </a:p>
        </p:txBody>
      </p:sp>
      <p:sp>
        <p:nvSpPr>
          <p:cNvPr id="15360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messages non verbaux :</a:t>
            </a:r>
            <a:endParaRPr lang="fr-FR" altLang="fr-FR" sz="2000" b="1">
              <a:latin typeface="Times New Roman" pitchFamily="18" charset="0"/>
              <a:ea typeface="Calibri" pitchFamily="34" charset="0"/>
              <a:cs typeface="Times New Roman" pitchFamily="18" charset="0"/>
            </a:endParaRPr>
          </a:p>
        </p:txBody>
      </p:sp>
      <p:sp>
        <p:nvSpPr>
          <p:cNvPr id="153605"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tenue vestimentaire :</a:t>
            </a:r>
          </a:p>
          <a:p>
            <a:pPr algn="just">
              <a:lnSpc>
                <a:spcPct val="107000"/>
              </a:lnSpc>
            </a:pPr>
            <a:r>
              <a:rPr lang="fr-FR" altLang="fr-FR" sz="2000">
                <a:latin typeface="Times New Roman" pitchFamily="18" charset="0"/>
                <a:ea typeface="Calibri" pitchFamily="34" charset="0"/>
                <a:cs typeface="Times New Roman" pitchFamily="18" charset="0"/>
              </a:rPr>
              <a:t>Pour les candidates :  </a:t>
            </a:r>
          </a:p>
          <a:p>
            <a:pPr>
              <a:lnSpc>
                <a:spcPct val="107000"/>
              </a:lnSpc>
            </a:pPr>
            <a:endParaRPr lang="fr-FR" altLang="fr-FR" sz="2000">
              <a:latin typeface="Times New Roman" pitchFamily="18" charset="0"/>
              <a:ea typeface="Calibri" pitchFamily="34" charset="0"/>
              <a:cs typeface="Times New Roman" pitchFamily="18" charset="0"/>
            </a:endParaRPr>
          </a:p>
          <a:p>
            <a:pPr>
              <a:lnSpc>
                <a:spcPct val="107000"/>
              </a:lnSpc>
              <a:buFontTx/>
              <a:buChar char="•"/>
            </a:pPr>
            <a:r>
              <a:rPr lang="fr-FR" altLang="fr-FR" sz="2000">
                <a:latin typeface="Times New Roman" pitchFamily="18" charset="0"/>
                <a:ea typeface="Calibri" pitchFamily="34" charset="0"/>
                <a:cs typeface="Times New Roman" pitchFamily="18" charset="0"/>
              </a:rPr>
              <a:t> La minijupe, </a:t>
            </a:r>
          </a:p>
          <a:p>
            <a:pPr>
              <a:lnSpc>
                <a:spcPct val="107000"/>
              </a:lnSpc>
              <a:buFontTx/>
              <a:buChar char="•"/>
            </a:pPr>
            <a:r>
              <a:rPr lang="fr-FR" altLang="fr-FR" sz="2000">
                <a:latin typeface="Times New Roman" pitchFamily="18" charset="0"/>
                <a:ea typeface="Calibri" pitchFamily="34" charset="0"/>
                <a:cs typeface="Times New Roman" pitchFamily="18" charset="0"/>
              </a:rPr>
              <a:t> La robe de soirée,</a:t>
            </a:r>
          </a:p>
          <a:p>
            <a:pPr>
              <a:lnSpc>
                <a:spcPct val="107000"/>
              </a:lnSpc>
              <a:buFontTx/>
              <a:buChar char="•"/>
            </a:pPr>
            <a:r>
              <a:rPr lang="fr-FR" altLang="fr-FR" sz="2000">
                <a:latin typeface="Times New Roman" pitchFamily="18" charset="0"/>
                <a:ea typeface="Calibri" pitchFamily="34" charset="0"/>
                <a:cs typeface="Times New Roman" pitchFamily="18" charset="0"/>
              </a:rPr>
              <a:t> La jupe plissée.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Ne sont pas les tenues les mieux adaptées.</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L'équilibre se trouve sûrement dans des tenues un peu plus soignées que celles de tous les jours se traduisant pour les hommes par une veste.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25C489A3-2630-474B-AB01-3DC084B58D13}" type="slidenum">
              <a:rPr lang="fr-FR" sz="2000">
                <a:solidFill>
                  <a:srgbClr val="984807"/>
                </a:solidFill>
                <a:latin typeface="Myriad Pro"/>
              </a:rPr>
              <a:pPr algn="r" eaLnBrk="1" hangingPunct="1"/>
              <a:t>78</a:t>
            </a:fld>
            <a:endParaRPr lang="fr-FR" sz="2000">
              <a:solidFill>
                <a:srgbClr val="984807"/>
              </a:solidFill>
              <a:latin typeface="Myriad Pro"/>
            </a:endParaRPr>
          </a:p>
        </p:txBody>
      </p:sp>
      <p:sp>
        <p:nvSpPr>
          <p:cNvPr id="15155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messages non verbaux :</a:t>
            </a:r>
            <a:endParaRPr lang="fr-FR" altLang="fr-FR" sz="2000" b="1">
              <a:latin typeface="Times New Roman" pitchFamily="18" charset="0"/>
              <a:ea typeface="Calibri" pitchFamily="34" charset="0"/>
              <a:cs typeface="Times New Roman" pitchFamily="18" charset="0"/>
            </a:endParaRPr>
          </a:p>
        </p:txBody>
      </p:sp>
      <p:sp>
        <p:nvSpPr>
          <p:cNvPr id="151557"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tenue vestimentaire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De la même manière, les bijoux et autres accessoires doivent être limités à quelques éléments simples (d'autant que leur port est interdit pour des raisons de sécurité aux sapeurs-pompiers pendant leurs heures de travail).</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Enfin, même si votre style de coiffure préféré est le désordre ; ce jour-là (et pour la suite de votre carrière), mettez de l'ordre dans vos cheveux et veillez à ce que leur longueur soit adaptée au port de l'uniforme.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5C64E77-25B2-4310-98C1-8B436250A9D1}" type="slidenum">
              <a:rPr lang="fr-FR" sz="2000">
                <a:solidFill>
                  <a:srgbClr val="984807"/>
                </a:solidFill>
                <a:latin typeface="Myriad Pro"/>
              </a:rPr>
              <a:pPr algn="r" eaLnBrk="1" hangingPunct="1"/>
              <a:t>79</a:t>
            </a:fld>
            <a:endParaRPr lang="fr-FR" sz="2000">
              <a:solidFill>
                <a:srgbClr val="984807"/>
              </a:solidFill>
              <a:latin typeface="Myriad Pro"/>
            </a:endParaRPr>
          </a:p>
        </p:txBody>
      </p:sp>
      <p:sp>
        <p:nvSpPr>
          <p:cNvPr id="15258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messages non verbaux :</a:t>
            </a:r>
            <a:endParaRPr lang="fr-FR" altLang="fr-FR" sz="2000" b="1">
              <a:latin typeface="Times New Roman" pitchFamily="18" charset="0"/>
              <a:ea typeface="Calibri" pitchFamily="34" charset="0"/>
              <a:cs typeface="Times New Roman" pitchFamily="18" charset="0"/>
            </a:endParaRPr>
          </a:p>
        </p:txBody>
      </p:sp>
      <p:sp>
        <p:nvSpPr>
          <p:cNvPr id="152581"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a:latin typeface="Times New Roman" pitchFamily="18" charset="0"/>
                <a:ea typeface="Calibri" pitchFamily="34" charset="0"/>
                <a:cs typeface="Times New Roman" pitchFamily="18" charset="0"/>
              </a:rPr>
              <a:t>La tenue vestimentaire :</a:t>
            </a:r>
          </a:p>
          <a:p>
            <a:pPr algn="just">
              <a:lnSpc>
                <a:spcPct val="107000"/>
              </a:lnSpc>
            </a:pPr>
            <a:endParaRPr lang="fr-FR" altLang="fr-FR" sz="2000" b="1">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En bref :  </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Cheveu court ou attaché pour les filles, </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Rasé de près pour les garçons,</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Un soupçon de parfum ou eau de toilette,</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Pas de boucles d'oreilles et piercing,</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Pas de gourmettes ou objets bruyants,</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Pas de tatouages voyants,</a:t>
            </a:r>
          </a:p>
          <a:p>
            <a:pPr marL="2057400" lvl="4" indent="-228600" algn="just">
              <a:lnSpc>
                <a:spcPct val="107000"/>
              </a:lnSpc>
              <a:buFontTx/>
              <a:buChar char="•"/>
            </a:pPr>
            <a:r>
              <a:rPr lang="fr-FR" altLang="fr-FR" sz="2000">
                <a:latin typeface="Times New Roman" pitchFamily="18" charset="0"/>
                <a:ea typeface="Calibri" pitchFamily="34" charset="0"/>
                <a:cs typeface="Times New Roman" pitchFamily="18" charset="0"/>
              </a:rPr>
              <a:t> Sans oublier le sourire accroché sur le visage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E823F24-D503-4542-AEC1-5D7969A2B3A2}" type="slidenum">
              <a:rPr lang="fr-FR" sz="2000">
                <a:solidFill>
                  <a:srgbClr val="984807"/>
                </a:solidFill>
                <a:latin typeface="Myriad Pro"/>
              </a:rPr>
              <a:pPr algn="r" eaLnBrk="1" hangingPunct="1"/>
              <a:t>8</a:t>
            </a:fld>
            <a:endParaRPr lang="fr-FR" sz="2000">
              <a:solidFill>
                <a:srgbClr val="984807"/>
              </a:solidFill>
              <a:latin typeface="Myriad Pro"/>
            </a:endParaRPr>
          </a:p>
        </p:txBody>
      </p:sp>
      <p:sp>
        <p:nvSpPr>
          <p:cNvPr id="5222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52229" name="Rectangle 1"/>
          <p:cNvSpPr>
            <a:spLocks noChangeArrowheads="1"/>
          </p:cNvSpPr>
          <p:nvPr/>
        </p:nvSpPr>
        <p:spPr bwMode="auto">
          <a:xfrm>
            <a:off x="457200" y="19050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2. Mise en page, marges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Dès que votre lettre comporte plus de deux pages, il est préférable de la numéroter (sauf la première, bien entendu).</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La mise en forme de la lettre est primordiale.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C'est que la toute première impression du lecteur se forge sur l'apparence, bien avant de lire ce qui y est écrit.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16F26E20-C34F-4DB2-A5CF-535011F8B97A}" type="slidenum">
              <a:rPr lang="fr-FR" sz="2000">
                <a:solidFill>
                  <a:srgbClr val="984807"/>
                </a:solidFill>
                <a:latin typeface="Myriad Pro"/>
              </a:rPr>
              <a:pPr algn="r" eaLnBrk="1" hangingPunct="1"/>
              <a:t>80</a:t>
            </a:fld>
            <a:endParaRPr lang="fr-FR" sz="2000">
              <a:solidFill>
                <a:srgbClr val="984807"/>
              </a:solidFill>
              <a:latin typeface="Myriad Pro"/>
            </a:endParaRPr>
          </a:p>
        </p:txBody>
      </p:sp>
      <p:sp>
        <p:nvSpPr>
          <p:cNvPr id="120836"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 regard :</a:t>
            </a:r>
          </a:p>
        </p:txBody>
      </p:sp>
      <p:sp>
        <p:nvSpPr>
          <p:cNvPr id="120837"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nSpc>
                <a:spcPct val="107000"/>
              </a:lnSpc>
            </a:pPr>
            <a:r>
              <a:rPr lang="fr-FR" altLang="fr-FR" sz="2000">
                <a:latin typeface="Times New Roman" pitchFamily="18" charset="0"/>
                <a:ea typeface="Calibri" pitchFamily="34" charset="0"/>
                <a:cs typeface="Times New Roman" pitchFamily="18" charset="0"/>
              </a:rPr>
              <a:t>Il est le reflet de ce que vous désirez exprimer ou, du moins, devrait l'être. </a:t>
            </a:r>
          </a:p>
          <a:p>
            <a:pPr>
              <a:lnSpc>
                <a:spcPct val="107000"/>
              </a:lnSpc>
            </a:pPr>
            <a:endParaRPr lang="fr-FR" altLang="fr-FR" sz="2000">
              <a:latin typeface="Times New Roman" pitchFamily="18" charset="0"/>
              <a:ea typeface="Calibri" pitchFamily="34" charset="0"/>
              <a:cs typeface="Times New Roman" pitchFamily="18" charset="0"/>
            </a:endParaRPr>
          </a:p>
          <a:p>
            <a:pPr>
              <a:lnSpc>
                <a:spcPct val="107000"/>
              </a:lnSpc>
            </a:pPr>
            <a:r>
              <a:rPr lang="fr-FR" altLang="fr-FR" sz="2000">
                <a:latin typeface="Times New Roman" pitchFamily="18" charset="0"/>
                <a:ea typeface="Calibri" pitchFamily="34" charset="0"/>
                <a:cs typeface="Times New Roman" pitchFamily="18" charset="0"/>
              </a:rPr>
              <a:t>Donnez de l'expression à votre regard, fixez les gens sans toutefois être excessif. </a:t>
            </a:r>
          </a:p>
          <a:p>
            <a:pPr>
              <a:lnSpc>
                <a:spcPct val="107000"/>
              </a:lnSpc>
            </a:pPr>
            <a:r>
              <a:rPr lang="fr-FR" altLang="fr-FR" sz="2000">
                <a:latin typeface="Times New Roman" pitchFamily="18" charset="0"/>
                <a:ea typeface="Calibri" pitchFamily="34" charset="0"/>
                <a:cs typeface="Times New Roman" pitchFamily="18" charset="0"/>
              </a:rPr>
              <a:t> </a:t>
            </a:r>
          </a:p>
          <a:p>
            <a:pPr>
              <a:lnSpc>
                <a:spcPct val="107000"/>
              </a:lnSpc>
            </a:pPr>
            <a:r>
              <a:rPr lang="fr-FR" altLang="fr-FR" sz="2000">
                <a:latin typeface="Times New Roman" pitchFamily="18" charset="0"/>
                <a:ea typeface="Calibri" pitchFamily="34" charset="0"/>
                <a:cs typeface="Times New Roman" pitchFamily="18" charset="0"/>
              </a:rPr>
              <a:t>Balayez les membres du "jury" du regard (sans que cela ressemble à un tournoi de Roland Garros). </a:t>
            </a:r>
          </a:p>
          <a:p>
            <a:pPr>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Si vous le faites avec conviction, votre entretien n'en sera que plus vivant, le "jury" ne vous quittera pas des yeux (ni des oreilles...).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FDAEB959-178B-43A0-B81A-C81C18A9D972}" type="slidenum">
              <a:rPr lang="fr-FR" sz="2000">
                <a:solidFill>
                  <a:srgbClr val="984807"/>
                </a:solidFill>
                <a:latin typeface="Myriad Pro"/>
              </a:rPr>
              <a:pPr algn="r" eaLnBrk="1" hangingPunct="1"/>
              <a:t>81</a:t>
            </a:fld>
            <a:endParaRPr lang="fr-FR" sz="2000">
              <a:solidFill>
                <a:srgbClr val="984807"/>
              </a:solidFill>
              <a:latin typeface="Myriad Pro"/>
            </a:endParaRPr>
          </a:p>
        </p:txBody>
      </p:sp>
      <p:sp>
        <p:nvSpPr>
          <p:cNvPr id="12186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voix :</a:t>
            </a:r>
          </a:p>
        </p:txBody>
      </p:sp>
      <p:sp>
        <p:nvSpPr>
          <p:cNvPr id="121861" name="Rectangle 1"/>
          <p:cNvSpPr>
            <a:spLocks noChangeArrowheads="1"/>
          </p:cNvSpPr>
          <p:nvPr/>
        </p:nvSpPr>
        <p:spPr bwMode="auto">
          <a:xfrm>
            <a:off x="457200" y="1981200"/>
            <a:ext cx="8189913" cy="3997325"/>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C'est à travers elle que votre auditoire captera votre message.</a:t>
            </a:r>
          </a:p>
          <a:p>
            <a:pPr algn="just">
              <a:lnSpc>
                <a:spcPct val="107000"/>
              </a:lnSpc>
            </a:pPr>
            <a:r>
              <a:rPr lang="fr-FR" altLang="fr-FR" sz="2000">
                <a:latin typeface="Times New Roman" pitchFamily="18" charset="0"/>
                <a:ea typeface="Calibri" pitchFamily="34" charset="0"/>
                <a:cs typeface="Times New Roman" pitchFamily="18" charset="0"/>
              </a:rPr>
              <a:t>Pensez à l'effet que vous fait telle ou telle voix parmi les personnes publiques (acteurs, présentateurs de journal télévisé, animateurs radio, responsables politiques...).</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Votre voix a du caractère, de l'expression. Mais l'angoisse de vous trouver devant des gens qui vous regardent, vous écoutent, et vous jaugent risque de la rendre monotone, monocorde, ennuyeuse ou inaudible.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Prenez conscience de cela et essayez de parler d'une voix haute et intelligible, riche en intonations et en inflexions, qu'elle devienne le vecteur de vos émotions.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0CB8748D-96CA-44D6-B218-5BCE8AE412C6}" type="slidenum">
              <a:rPr lang="fr-FR" sz="2000">
                <a:solidFill>
                  <a:srgbClr val="984807"/>
                </a:solidFill>
                <a:latin typeface="Myriad Pro"/>
              </a:rPr>
              <a:pPr algn="r" eaLnBrk="1" hangingPunct="1"/>
              <a:t>82</a:t>
            </a:fld>
            <a:endParaRPr lang="fr-FR" sz="2000">
              <a:solidFill>
                <a:srgbClr val="984807"/>
              </a:solidFill>
              <a:latin typeface="Myriad Pro"/>
            </a:endParaRPr>
          </a:p>
        </p:txBody>
      </p:sp>
      <p:sp>
        <p:nvSpPr>
          <p:cNvPr id="122884"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Les gestes :</a:t>
            </a:r>
            <a:endParaRPr lang="fr-FR" altLang="fr-FR" sz="2000" b="1">
              <a:latin typeface="Times New Roman" pitchFamily="18" charset="0"/>
              <a:ea typeface="Calibri" pitchFamily="34" charset="0"/>
              <a:cs typeface="Times New Roman" pitchFamily="18" charset="0"/>
            </a:endParaRPr>
          </a:p>
        </p:txBody>
      </p:sp>
      <p:sp>
        <p:nvSpPr>
          <p:cNvPr id="122885" name="Rectangle 1"/>
          <p:cNvSpPr>
            <a:spLocks noChangeArrowheads="1"/>
          </p:cNvSpPr>
          <p:nvPr/>
        </p:nvSpPr>
        <p:spPr bwMode="auto">
          <a:xfrm>
            <a:off x="457200" y="1981200"/>
            <a:ext cx="8189913" cy="3021013"/>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Votre visage et votre corps s'expriment autant que vos yeux et que votre voix. En parlant, vous faites des mimiques ou des gestes qui ponctuent vos idées, les soulignent ou les explicitent.</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Nous retenons mieux des paroles accompagnées de mouvements qui enrichissent leur portée.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Nous les comprenons mieux aussi parfois !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7769F204-97D6-46E3-BF6C-795EAAA873C6}" type="slidenum">
              <a:rPr lang="fr-FR" sz="2000">
                <a:solidFill>
                  <a:srgbClr val="984807"/>
                </a:solidFill>
                <a:latin typeface="Myriad Pro"/>
              </a:rPr>
              <a:pPr algn="r" eaLnBrk="1" hangingPunct="1"/>
              <a:t>83</a:t>
            </a:fld>
            <a:endParaRPr lang="fr-FR" sz="2000">
              <a:solidFill>
                <a:srgbClr val="984807"/>
              </a:solidFill>
              <a:latin typeface="Myriad Pro"/>
            </a:endParaRPr>
          </a:p>
        </p:txBody>
      </p:sp>
      <p:sp>
        <p:nvSpPr>
          <p:cNvPr id="12390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correction :</a:t>
            </a:r>
            <a:endParaRPr lang="fr-FR" altLang="fr-FR" sz="2000" b="1">
              <a:latin typeface="Times New Roman" pitchFamily="18" charset="0"/>
              <a:ea typeface="Calibri" pitchFamily="34" charset="0"/>
              <a:cs typeface="Times New Roman" pitchFamily="18" charset="0"/>
            </a:endParaRPr>
          </a:p>
        </p:txBody>
      </p:sp>
      <p:sp>
        <p:nvSpPr>
          <p:cNvPr id="123909"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Il est absolument nécessaire pour les candidats de parler une langue correcte. En utilisant un vocabulaire usuel sans être toutefois familier.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Votre vocabulaire est révélateur de votre appartenance sociale, de vos expériences passées et du milieu dans lequel vous vivez.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Sans vouloir cacher celles-ci aux membres du "jury", vous devez être capable d'adapter votre discours avec vos interlocuteurs.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C'est la preuve que vous possédez la faculté de vous intégrer quel que soit le milieu où vous vous trouvez.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55F1614-331F-4769-BC4B-BFBC733CD444}" type="slidenum">
              <a:rPr lang="fr-FR" sz="2000">
                <a:solidFill>
                  <a:srgbClr val="984807"/>
                </a:solidFill>
                <a:latin typeface="Myriad Pro"/>
              </a:rPr>
              <a:pPr algn="r" eaLnBrk="1" hangingPunct="1"/>
              <a:t>84</a:t>
            </a:fld>
            <a:endParaRPr lang="fr-FR" sz="2000">
              <a:solidFill>
                <a:srgbClr val="984807"/>
              </a:solidFill>
              <a:latin typeface="Myriad Pro"/>
            </a:endParaRPr>
          </a:p>
        </p:txBody>
      </p:sp>
      <p:sp>
        <p:nvSpPr>
          <p:cNvPr id="12493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clarté d'expression :</a:t>
            </a:r>
            <a:endParaRPr lang="fr-FR" altLang="fr-FR" sz="2000" b="1">
              <a:latin typeface="Times New Roman" pitchFamily="18" charset="0"/>
              <a:ea typeface="Calibri" pitchFamily="34" charset="0"/>
              <a:cs typeface="Times New Roman" pitchFamily="18" charset="0"/>
            </a:endParaRPr>
          </a:p>
        </p:txBody>
      </p:sp>
      <p:sp>
        <p:nvSpPr>
          <p:cNvPr id="124933"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Convaincre et être écouté nécessite un message simple, clair, mais efficace.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Trouvez des phrases chocs, sans tomber dans l'excès, qui mettent en image ce que vous voulez exprimer.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Racontez des anecdotes vivantes, amusantes ou pleines d'émotion, qui évoquent immédiatement des images dans leur esprit, mettez de la couleur dans vos propos.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Plus ils seront concrets et imagés, plus l'auditeur "verra" ce que vous voulez dire.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13C6AAD-0A57-4D5F-9FAB-301A69741E00}" type="slidenum">
              <a:rPr lang="fr-FR" sz="2000">
                <a:solidFill>
                  <a:srgbClr val="984807"/>
                </a:solidFill>
                <a:latin typeface="Myriad Pro"/>
              </a:rPr>
              <a:pPr algn="r" eaLnBrk="1" hangingPunct="1"/>
              <a:t>85</a:t>
            </a:fld>
            <a:endParaRPr lang="fr-FR" sz="2000">
              <a:solidFill>
                <a:srgbClr val="984807"/>
              </a:solidFill>
              <a:latin typeface="Myriad Pro"/>
            </a:endParaRPr>
          </a:p>
        </p:txBody>
      </p:sp>
      <p:sp>
        <p:nvSpPr>
          <p:cNvPr id="15462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conviction :</a:t>
            </a:r>
            <a:endParaRPr lang="fr-FR" altLang="fr-FR" sz="2000" b="1">
              <a:latin typeface="Times New Roman" pitchFamily="18" charset="0"/>
              <a:ea typeface="Calibri" pitchFamily="34" charset="0"/>
              <a:cs typeface="Times New Roman" pitchFamily="18" charset="0"/>
            </a:endParaRPr>
          </a:p>
        </p:txBody>
      </p:sp>
      <p:sp>
        <p:nvSpPr>
          <p:cNvPr id="154629"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Faire ressentir au "jury" que ce que vous êtes en train de dire est le plus parfait reflet de votre pensée et que celle-ci est tout entière vouée à la carrière de SP n'est pas un exercice facile.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La sincérité ne suffit pas, il faut faire preuve de conviction.</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Or, lorsqu'on est sûr de ce que l'on dit, on parle haut et fort.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Une réponse, même juste perd toute crédibilité lorsqu’elle est mal articulée, ou prononcée d’une voix faible.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85387251-0757-482A-AC61-E5FAA59B838D}" type="slidenum">
              <a:rPr lang="fr-FR" sz="2000">
                <a:solidFill>
                  <a:srgbClr val="984807"/>
                </a:solidFill>
                <a:latin typeface="Myriad Pro"/>
              </a:rPr>
              <a:pPr algn="r" eaLnBrk="1" hangingPunct="1"/>
              <a:t>86</a:t>
            </a:fld>
            <a:endParaRPr lang="fr-FR" sz="2000">
              <a:solidFill>
                <a:srgbClr val="984807"/>
              </a:solidFill>
              <a:latin typeface="Myriad Pro"/>
            </a:endParaRPr>
          </a:p>
        </p:txBody>
      </p:sp>
      <p:sp>
        <p:nvSpPr>
          <p:cNvPr id="164868"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conviction :</a:t>
            </a:r>
            <a:endParaRPr lang="fr-FR" altLang="fr-FR" sz="2000" b="1">
              <a:latin typeface="Times New Roman" pitchFamily="18" charset="0"/>
              <a:ea typeface="Calibri" pitchFamily="34" charset="0"/>
              <a:cs typeface="Times New Roman" pitchFamily="18" charset="0"/>
            </a:endParaRPr>
          </a:p>
        </p:txBody>
      </p:sp>
      <p:sp>
        <p:nvSpPr>
          <p:cNvPr id="164869"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Parlez d'une voix claire et intelligible et en veillant à articuler.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Seul moyen de remédier à votre diction : vous entraîner, à haute voix, à maîtriser votre forme parlée.</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b="1">
                <a:latin typeface="Times New Roman" pitchFamily="18" charset="0"/>
                <a:ea typeface="Calibri" pitchFamily="34" charset="0"/>
                <a:cs typeface="Times New Roman" pitchFamily="18" charset="0"/>
              </a:rPr>
              <a:t>Il faut vivre votre entretien à fond !!!</a:t>
            </a:r>
            <a:r>
              <a:rPr lang="fr-FR" altLang="fr-FR" sz="2000">
                <a:latin typeface="Times New Roman" pitchFamily="18" charset="0"/>
                <a:ea typeface="Calibri" pitchFamily="34" charset="0"/>
                <a:cs typeface="Times New Roman" pitchFamily="18" charset="0"/>
              </a:rPr>
              <a:t>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Rappelez-vous qu'il ne suffit pas d'être bon, il faut être le meilleur pour être celui que l'on choisit.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5C9ED070-6FF5-4548-B1F5-A9EE7E1B46C6}" type="slidenum">
              <a:rPr lang="fr-FR" sz="2000">
                <a:solidFill>
                  <a:srgbClr val="984807"/>
                </a:solidFill>
                <a:latin typeface="Myriad Pro"/>
              </a:rPr>
              <a:pPr algn="r" eaLnBrk="1" hangingPunct="1"/>
              <a:t>87</a:t>
            </a:fld>
            <a:endParaRPr lang="fr-FR" sz="2000">
              <a:solidFill>
                <a:srgbClr val="984807"/>
              </a:solidFill>
              <a:latin typeface="Myriad Pro"/>
            </a:endParaRPr>
          </a:p>
        </p:txBody>
      </p:sp>
      <p:sp>
        <p:nvSpPr>
          <p:cNvPr id="155652"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La clarté d'expression :</a:t>
            </a:r>
            <a:endParaRPr lang="fr-FR" altLang="fr-FR" sz="2000" b="1">
              <a:latin typeface="Times New Roman" pitchFamily="18" charset="0"/>
              <a:ea typeface="Calibri" pitchFamily="34" charset="0"/>
              <a:cs typeface="Times New Roman" pitchFamily="18" charset="0"/>
            </a:endParaRPr>
          </a:p>
        </p:txBody>
      </p:sp>
      <p:sp>
        <p:nvSpPr>
          <p:cNvPr id="155653" name="Rectangle 1"/>
          <p:cNvSpPr>
            <a:spLocks noChangeArrowheads="1"/>
          </p:cNvSpPr>
          <p:nvPr/>
        </p:nvSpPr>
        <p:spPr bwMode="auto">
          <a:xfrm>
            <a:off x="457200" y="1981200"/>
            <a:ext cx="8189913" cy="3671888"/>
          </a:xfrm>
          <a:prstGeom prst="rect">
            <a:avLst/>
          </a:prstGeom>
          <a:noFill/>
          <a:ln w="9525">
            <a:noFill/>
            <a:miter lim="800000"/>
            <a:headEnd/>
            <a:tailEnd/>
          </a:ln>
        </p:spPr>
        <p:txBody>
          <a:bodyPr>
            <a:spAutoFit/>
          </a:bodyPr>
          <a:lstStyle/>
          <a:p>
            <a:pPr algn="just">
              <a:lnSpc>
                <a:spcPct val="107000"/>
              </a:lnSpc>
            </a:pPr>
            <a:r>
              <a:rPr lang="fr-FR" altLang="fr-FR" sz="2000">
                <a:latin typeface="Times New Roman" pitchFamily="18" charset="0"/>
                <a:ea typeface="Calibri" pitchFamily="34" charset="0"/>
                <a:cs typeface="Times New Roman" pitchFamily="18" charset="0"/>
              </a:rPr>
              <a:t>Enfin :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Composez vos phrases avant de les prononcer.</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Pesez chaque mot.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Mesurez chaque phrase.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Faites des transitions lorsque vous passez à une autre idée. </a:t>
            </a:r>
          </a:p>
          <a:p>
            <a:pPr algn="just">
              <a:lnSpc>
                <a:spcPct val="107000"/>
              </a:lnSpc>
              <a:buFontTx/>
              <a:buChar char="•"/>
            </a:pPr>
            <a:endParaRPr lang="fr-FR" altLang="fr-FR" sz="2000">
              <a:latin typeface="Times New Roman" pitchFamily="18" charset="0"/>
              <a:ea typeface="Calibri" pitchFamily="34" charset="0"/>
              <a:cs typeface="Times New Roman" pitchFamily="18" charset="0"/>
            </a:endParaRPr>
          </a:p>
          <a:p>
            <a:pPr algn="just">
              <a:lnSpc>
                <a:spcPct val="107000"/>
              </a:lnSpc>
              <a:buFontTx/>
              <a:buChar char="•"/>
            </a:pPr>
            <a:r>
              <a:rPr lang="fr-FR" altLang="fr-FR" sz="2000">
                <a:latin typeface="Times New Roman" pitchFamily="18" charset="0"/>
                <a:ea typeface="Calibri" pitchFamily="34" charset="0"/>
                <a:cs typeface="Times New Roman" pitchFamily="18" charset="0"/>
              </a:rPr>
              <a:t> Introduisez ce que vous voulez dire et concluez lorsque vous avez fini.</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Les entretiens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493B111B-B794-4F70-9645-9BD34F2E69D7}" type="slidenum">
              <a:rPr lang="fr-FR" sz="2000">
                <a:solidFill>
                  <a:srgbClr val="984807"/>
                </a:solidFill>
                <a:latin typeface="Myriad Pro"/>
              </a:rPr>
              <a:pPr algn="r" eaLnBrk="1" hangingPunct="1"/>
              <a:t>88</a:t>
            </a:fld>
            <a:endParaRPr lang="fr-FR" sz="2000">
              <a:solidFill>
                <a:srgbClr val="984807"/>
              </a:solidFill>
              <a:latin typeface="Myriad Pro"/>
            </a:endParaRPr>
          </a:p>
        </p:txBody>
      </p:sp>
      <p:sp>
        <p:nvSpPr>
          <p:cNvPr id="156677" name="Rectangle 1"/>
          <p:cNvSpPr>
            <a:spLocks noChangeArrowheads="1"/>
          </p:cNvSpPr>
          <p:nvPr/>
        </p:nvSpPr>
        <p:spPr bwMode="auto">
          <a:xfrm>
            <a:off x="457200" y="1447800"/>
            <a:ext cx="8189913" cy="4003675"/>
          </a:xfrm>
          <a:prstGeom prst="rect">
            <a:avLst/>
          </a:prstGeom>
          <a:noFill/>
          <a:ln w="9525">
            <a:noFill/>
            <a:miter lim="800000"/>
            <a:headEnd/>
            <a:tailEnd/>
          </a:ln>
        </p:spPr>
        <p:txBody>
          <a:bodyPr>
            <a:spAutoFit/>
          </a:bodyPr>
          <a:lstStyle/>
          <a:p>
            <a:pPr>
              <a:lnSpc>
                <a:spcPct val="107000"/>
              </a:lnSpc>
            </a:pPr>
            <a:r>
              <a:rPr lang="fr-FR" altLang="fr-FR" sz="2000" b="1">
                <a:latin typeface="Times New Roman" pitchFamily="18" charset="0"/>
                <a:ea typeface="Calibri" pitchFamily="34" charset="0"/>
                <a:cs typeface="Times New Roman" pitchFamily="18" charset="0"/>
              </a:rPr>
              <a:t>Important   		</a:t>
            </a:r>
            <a:endParaRPr lang="fr-FR" altLang="fr-FR" sz="2000" b="1" i="1">
              <a:latin typeface="Times New Roman" pitchFamily="18" charset="0"/>
              <a:ea typeface="Calibri" pitchFamily="34" charset="0"/>
              <a:cs typeface="Times New Roman" pitchFamily="18" charset="0"/>
            </a:endParaRPr>
          </a:p>
          <a:p>
            <a:pPr>
              <a:lnSpc>
                <a:spcPct val="107000"/>
              </a:lnSpc>
            </a:pPr>
            <a:r>
              <a:rPr lang="fr-FR" altLang="fr-FR" sz="2000" b="1" i="1">
                <a:latin typeface="Times New Roman" pitchFamily="18" charset="0"/>
                <a:ea typeface="Calibri" pitchFamily="34" charset="0"/>
                <a:cs typeface="Times New Roman" pitchFamily="18" charset="0"/>
              </a:rPr>
              <a:t> </a:t>
            </a:r>
          </a:p>
          <a:p>
            <a:pPr>
              <a:lnSpc>
                <a:spcPct val="107000"/>
              </a:lnSpc>
              <a:buFont typeface="Wingdings" pitchFamily="2" charset="2"/>
              <a:buChar char="è"/>
            </a:pPr>
            <a:r>
              <a:rPr lang="fr-FR" altLang="fr-FR" sz="2000" b="1">
                <a:latin typeface="Times New Roman" pitchFamily="18" charset="0"/>
                <a:ea typeface="Calibri" pitchFamily="34" charset="0"/>
                <a:cs typeface="Times New Roman" pitchFamily="18" charset="0"/>
              </a:rPr>
              <a:t>Le S.B.A.M. :</a:t>
            </a:r>
          </a:p>
          <a:p>
            <a:pPr>
              <a:lnSpc>
                <a:spcPct val="107000"/>
              </a:lnSpc>
              <a:buFont typeface="Wingdings" pitchFamily="2" charset="2"/>
              <a:buNone/>
            </a:pPr>
            <a:endParaRPr lang="fr-FR" altLang="fr-FR" sz="2000" b="1" i="1">
              <a:latin typeface="Times New Roman" pitchFamily="18" charset="0"/>
              <a:ea typeface="Calibri" pitchFamily="34" charset="0"/>
              <a:cs typeface="Times New Roman" pitchFamily="18" charset="0"/>
            </a:endParaRPr>
          </a:p>
          <a:p>
            <a:pPr algn="ctr">
              <a:lnSpc>
                <a:spcPct val="107000"/>
              </a:lnSpc>
            </a:pPr>
            <a:r>
              <a:rPr lang="fr-FR" altLang="fr-FR" sz="4000" b="1">
                <a:latin typeface="Times New Roman" pitchFamily="18" charset="0"/>
                <a:ea typeface="Calibri" pitchFamily="34" charset="0"/>
                <a:cs typeface="Times New Roman" pitchFamily="18" charset="0"/>
              </a:rPr>
              <a:t>S</a:t>
            </a:r>
            <a:r>
              <a:rPr lang="fr-FR" altLang="fr-FR" sz="3600" b="1">
                <a:latin typeface="Times New Roman" pitchFamily="18" charset="0"/>
                <a:ea typeface="Calibri" pitchFamily="34" charset="0"/>
                <a:cs typeface="Times New Roman" pitchFamily="18" charset="0"/>
              </a:rPr>
              <a:t>ourire</a:t>
            </a:r>
            <a:endParaRPr lang="fr-FR" altLang="fr-FR" sz="3600">
              <a:latin typeface="Times New Roman" pitchFamily="18" charset="0"/>
              <a:ea typeface="Calibri" pitchFamily="34" charset="0"/>
              <a:cs typeface="Times New Roman" pitchFamily="18" charset="0"/>
            </a:endParaRPr>
          </a:p>
          <a:p>
            <a:pPr algn="ctr">
              <a:lnSpc>
                <a:spcPct val="107000"/>
              </a:lnSpc>
            </a:pPr>
            <a:r>
              <a:rPr lang="fr-FR" altLang="fr-FR" sz="4000" b="1">
                <a:latin typeface="Times New Roman" pitchFamily="18" charset="0"/>
                <a:ea typeface="Calibri" pitchFamily="34" charset="0"/>
                <a:cs typeface="Times New Roman" pitchFamily="18" charset="0"/>
              </a:rPr>
              <a:t>B</a:t>
            </a:r>
            <a:r>
              <a:rPr lang="fr-FR" altLang="fr-FR" sz="3600" b="1">
                <a:latin typeface="Times New Roman" pitchFamily="18" charset="0"/>
                <a:ea typeface="Calibri" pitchFamily="34" charset="0"/>
                <a:cs typeface="Times New Roman" pitchFamily="18" charset="0"/>
              </a:rPr>
              <a:t>onjour</a:t>
            </a:r>
            <a:endParaRPr lang="fr-FR" altLang="fr-FR" sz="3600">
              <a:latin typeface="Times New Roman" pitchFamily="18" charset="0"/>
              <a:ea typeface="Calibri" pitchFamily="34" charset="0"/>
              <a:cs typeface="Times New Roman" pitchFamily="18" charset="0"/>
            </a:endParaRPr>
          </a:p>
          <a:p>
            <a:pPr algn="ctr">
              <a:lnSpc>
                <a:spcPct val="107000"/>
              </a:lnSpc>
            </a:pPr>
            <a:r>
              <a:rPr lang="fr-FR" altLang="fr-FR" sz="4000" b="1">
                <a:latin typeface="Times New Roman" pitchFamily="18" charset="0"/>
                <a:ea typeface="Calibri" pitchFamily="34" charset="0"/>
                <a:cs typeface="Times New Roman" pitchFamily="18" charset="0"/>
              </a:rPr>
              <a:t>A</a:t>
            </a:r>
            <a:r>
              <a:rPr lang="fr-FR" altLang="fr-FR" sz="3600" b="1">
                <a:latin typeface="Times New Roman" pitchFamily="18" charset="0"/>
                <a:ea typeface="Calibri" pitchFamily="34" charset="0"/>
                <a:cs typeface="Times New Roman" pitchFamily="18" charset="0"/>
              </a:rPr>
              <a:t>u revoir</a:t>
            </a:r>
            <a:endParaRPr lang="fr-FR" altLang="fr-FR" sz="3600">
              <a:latin typeface="Times New Roman" pitchFamily="18" charset="0"/>
              <a:ea typeface="Calibri" pitchFamily="34" charset="0"/>
              <a:cs typeface="Times New Roman" pitchFamily="18" charset="0"/>
            </a:endParaRPr>
          </a:p>
          <a:p>
            <a:pPr algn="ctr">
              <a:lnSpc>
                <a:spcPct val="107000"/>
              </a:lnSpc>
            </a:pPr>
            <a:r>
              <a:rPr lang="fr-FR" altLang="fr-FR" sz="4000" b="1">
                <a:latin typeface="Times New Roman" pitchFamily="18" charset="0"/>
                <a:ea typeface="Calibri" pitchFamily="34" charset="0"/>
                <a:cs typeface="Times New Roman" pitchFamily="18" charset="0"/>
              </a:rPr>
              <a:t>M</a:t>
            </a:r>
            <a:r>
              <a:rPr lang="fr-FR" altLang="fr-FR" sz="3600" b="1">
                <a:latin typeface="Times New Roman" pitchFamily="18" charset="0"/>
                <a:ea typeface="Calibri" pitchFamily="34" charset="0"/>
                <a:cs typeface="Times New Roman" pitchFamily="18" charset="0"/>
              </a:rPr>
              <a:t>erci</a:t>
            </a:r>
            <a:endParaRPr lang="fr-FR" altLang="fr-FR" sz="3600">
              <a:latin typeface="Times New Roman" pitchFamily="18" charset="0"/>
              <a:ea typeface="Calibri" pitchFamily="34"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Conclusion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92F150A1-BAF5-4301-87F8-76DC9FC79654}" type="slidenum">
              <a:rPr lang="fr-FR" sz="2000">
                <a:solidFill>
                  <a:srgbClr val="984807"/>
                </a:solidFill>
                <a:latin typeface="Myriad Pro"/>
              </a:rPr>
              <a:pPr algn="r" eaLnBrk="1" hangingPunct="1"/>
              <a:t>89</a:t>
            </a:fld>
            <a:endParaRPr lang="fr-FR" sz="2000">
              <a:solidFill>
                <a:srgbClr val="984807"/>
              </a:solidFill>
              <a:latin typeface="Myriad Pro"/>
            </a:endParaRPr>
          </a:p>
        </p:txBody>
      </p:sp>
      <p:cxnSp>
        <p:nvCxnSpPr>
          <p:cNvPr id="5" name="Connecteur droit 4"/>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174" name="ZoneTexte 12"/>
          <p:cNvSpPr txBox="1">
            <a:spLocks noChangeArrowheads="1"/>
          </p:cNvSpPr>
          <p:nvPr/>
        </p:nvSpPr>
        <p:spPr bwMode="auto">
          <a:xfrm>
            <a:off x="4711700" y="2133600"/>
            <a:ext cx="4037013" cy="2563813"/>
          </a:xfrm>
          <a:prstGeom prst="rect">
            <a:avLst/>
          </a:prstGeom>
          <a:noFill/>
          <a:ln w="9525">
            <a:noFill/>
            <a:miter lim="800000"/>
            <a:headEnd/>
            <a:tailEnd/>
          </a:ln>
        </p:spPr>
        <p:txBody>
          <a:bodyPr>
            <a:spAutoFit/>
          </a:bodyPr>
          <a:lstStyle/>
          <a:p>
            <a:r>
              <a:rPr lang="fr-FR" altLang="fr-FR">
                <a:latin typeface="Times New Roman" pitchFamily="18" charset="0"/>
                <a:cs typeface="Arial" pitchFamily="34" charset="0"/>
              </a:rPr>
              <a:t>Année : 2018</a:t>
            </a:r>
          </a:p>
          <a:p>
            <a:endParaRPr lang="fr-FR" altLang="fr-FR">
              <a:latin typeface="Times New Roman" pitchFamily="18" charset="0"/>
              <a:cs typeface="Arial" pitchFamily="34" charset="0"/>
            </a:endParaRPr>
          </a:p>
          <a:p>
            <a:endParaRPr lang="fr-FR" altLang="fr-FR">
              <a:latin typeface="Times New Roman" pitchFamily="18" charset="0"/>
              <a:cs typeface="Arial" pitchFamily="34" charset="0"/>
            </a:endParaRPr>
          </a:p>
          <a:p>
            <a:pPr algn="just"/>
            <a:r>
              <a:rPr lang="fr-FR" altLang="fr-FR">
                <a:latin typeface="Times New Roman" pitchFamily="18" charset="0"/>
                <a:cs typeface="Arial" pitchFamily="34" charset="0"/>
              </a:rPr>
              <a:t>Contact : pour toute remarque concernant ce document, merci d’envoyer un mail sur l’adresse suivante :</a:t>
            </a:r>
          </a:p>
          <a:p>
            <a:pPr algn="just"/>
            <a:endParaRPr lang="fr-FR" altLang="fr-FR">
              <a:latin typeface="Times New Roman" pitchFamily="18" charset="0"/>
              <a:cs typeface="Arial" pitchFamily="34" charset="0"/>
            </a:endParaRPr>
          </a:p>
          <a:p>
            <a:pPr algn="ctr"/>
            <a:r>
              <a:rPr lang="fr-FR" altLang="fr-FR" b="1">
                <a:latin typeface="Times New Roman" pitchFamily="18" charset="0"/>
                <a:cs typeface="Arial" pitchFamily="34" charset="0"/>
              </a:rPr>
              <a:t>gfor_jsp@sdmis.fr</a:t>
            </a:r>
            <a:endParaRPr lang="fr-FR" altLang="fr-FR">
              <a:latin typeface="Times New Roman" pitchFamily="18" charset="0"/>
              <a:cs typeface="Arial" pitchFamily="34" charset="0"/>
            </a:endParaRPr>
          </a:p>
          <a:p>
            <a:endParaRPr lang="fr-FR" altLang="fr-FR">
              <a:latin typeface="Times New Roman" pitchFamily="18" charset="0"/>
              <a:cs typeface="Arial" pitchFamily="34" charset="0"/>
            </a:endParaRPr>
          </a:p>
        </p:txBody>
      </p:sp>
      <p:sp>
        <p:nvSpPr>
          <p:cNvPr id="7175" name="ZoneTexte 15"/>
          <p:cNvSpPr txBox="1">
            <a:spLocks noChangeArrowheads="1"/>
          </p:cNvSpPr>
          <p:nvPr/>
        </p:nvSpPr>
        <p:spPr bwMode="auto">
          <a:xfrm>
            <a:off x="609600" y="1676400"/>
            <a:ext cx="3429000" cy="3140075"/>
          </a:xfrm>
          <a:prstGeom prst="rect">
            <a:avLst/>
          </a:prstGeom>
          <a:noFill/>
          <a:ln w="9525">
            <a:noFill/>
            <a:miter lim="800000"/>
            <a:headEnd/>
            <a:tailEnd/>
          </a:ln>
        </p:spPr>
        <p:txBody>
          <a:bodyPr>
            <a:spAutoFit/>
          </a:bodyPr>
          <a:lstStyle/>
          <a:p>
            <a:pPr algn="just"/>
            <a:r>
              <a:rPr lang="fr-FR" altLang="fr-FR" sz="2000" b="1">
                <a:latin typeface="Times New Roman" pitchFamily="18" charset="0"/>
                <a:cs typeface="Times New Roman" pitchFamily="18" charset="0"/>
              </a:rPr>
              <a:t>L'objectif d'une lettre de motivation</a:t>
            </a:r>
          </a:p>
          <a:p>
            <a:pPr algn="just"/>
            <a:endParaRPr lang="fr-FR" altLang="fr-FR" sz="2000" b="1">
              <a:latin typeface="Times New Roman" pitchFamily="18" charset="0"/>
              <a:cs typeface="Times New Roman" pitchFamily="18" charset="0"/>
            </a:endParaRPr>
          </a:p>
          <a:p>
            <a:pPr algn="just"/>
            <a:r>
              <a:rPr lang="fr-FR" altLang="fr-FR" sz="2000" b="1">
                <a:latin typeface="Times New Roman" pitchFamily="18" charset="0"/>
                <a:cs typeface="Times New Roman" pitchFamily="18" charset="0"/>
              </a:rPr>
              <a:t>Présentation d'une lettre de motivation </a:t>
            </a:r>
          </a:p>
          <a:p>
            <a:pPr algn="just"/>
            <a:endParaRPr lang="fr-FR" altLang="fr-FR" sz="2000" b="1">
              <a:latin typeface="Times New Roman" pitchFamily="18" charset="0"/>
              <a:cs typeface="Times New Roman" pitchFamily="18" charset="0"/>
            </a:endParaRPr>
          </a:p>
          <a:p>
            <a:pPr algn="just"/>
            <a:r>
              <a:rPr lang="fr-FR" altLang="fr-FR" sz="2000" b="1">
                <a:latin typeface="Times New Roman" pitchFamily="18" charset="0"/>
                <a:cs typeface="Times New Roman" pitchFamily="18" charset="0"/>
              </a:rPr>
              <a:t>Le CV</a:t>
            </a:r>
          </a:p>
          <a:p>
            <a:pPr algn="just"/>
            <a:endParaRPr lang="fr-FR" altLang="fr-FR" sz="2000" b="1">
              <a:latin typeface="Times New Roman" pitchFamily="18" charset="0"/>
              <a:cs typeface="Calibri" pitchFamily="34" charset="0"/>
            </a:endParaRPr>
          </a:p>
          <a:p>
            <a:pPr algn="just"/>
            <a:r>
              <a:rPr lang="fr-FR" altLang="fr-FR" sz="2000" b="1">
                <a:latin typeface="Times New Roman" pitchFamily="18" charset="0"/>
                <a:cs typeface="Times New Roman" pitchFamily="18" charset="0"/>
              </a:rPr>
              <a:t>Présentation lors d'un entretien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p:cNvSpPr>
            <a:spLocks noGrp="1"/>
          </p:cNvSpPr>
          <p:nvPr>
            <p:ph type="title" idx="4294967295"/>
          </p:nvPr>
        </p:nvSpPr>
        <p:spPr>
          <a:xfrm>
            <a:off x="1116013" y="274638"/>
            <a:ext cx="7742237" cy="939800"/>
          </a:xfrm>
        </p:spPr>
        <p:txBody>
          <a:bodyPr/>
          <a:lstStyle/>
          <a:p>
            <a:pPr eaLnBrk="1" hangingPunct="1"/>
            <a:r>
              <a:rPr lang="fr-FR" altLang="fr-FR" sz="3200" b="1" smtClean="0">
                <a:solidFill>
                  <a:srgbClr val="984807"/>
                </a:solidFill>
              </a:rPr>
              <a:t>La lettre de motivation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fld id="{0F408AEC-B44B-498E-ACA0-2C5CC4B25BD8}" type="slidenum">
              <a:rPr lang="fr-FR" sz="2000">
                <a:solidFill>
                  <a:srgbClr val="984807"/>
                </a:solidFill>
                <a:latin typeface="Myriad Pro"/>
              </a:rPr>
              <a:pPr algn="r" eaLnBrk="1" hangingPunct="1"/>
              <a:t>9</a:t>
            </a:fld>
            <a:endParaRPr lang="fr-FR" sz="2000">
              <a:solidFill>
                <a:srgbClr val="984807"/>
              </a:solidFill>
              <a:latin typeface="Myriad Pro"/>
            </a:endParaRPr>
          </a:p>
        </p:txBody>
      </p:sp>
      <p:sp>
        <p:nvSpPr>
          <p:cNvPr id="45060" name="Rectangle 1"/>
          <p:cNvSpPr>
            <a:spLocks noChangeArrowheads="1"/>
          </p:cNvSpPr>
          <p:nvPr/>
        </p:nvSpPr>
        <p:spPr bwMode="auto">
          <a:xfrm>
            <a:off x="414338" y="1316038"/>
            <a:ext cx="8189912" cy="417512"/>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Présentation : </a:t>
            </a:r>
            <a:endParaRPr lang="fr-FR" altLang="fr-FR" sz="2000" b="1">
              <a:latin typeface="Times New Roman" pitchFamily="18" charset="0"/>
              <a:ea typeface="Calibri" pitchFamily="34" charset="0"/>
              <a:cs typeface="Times New Roman" pitchFamily="18" charset="0"/>
            </a:endParaRPr>
          </a:p>
        </p:txBody>
      </p:sp>
      <p:sp>
        <p:nvSpPr>
          <p:cNvPr id="45061" name="Rectangle 1"/>
          <p:cNvSpPr>
            <a:spLocks noChangeArrowheads="1"/>
          </p:cNvSpPr>
          <p:nvPr/>
        </p:nvSpPr>
        <p:spPr bwMode="auto">
          <a:xfrm>
            <a:off x="457200" y="1981200"/>
            <a:ext cx="8189913" cy="3346450"/>
          </a:xfrm>
          <a:prstGeom prst="rect">
            <a:avLst/>
          </a:prstGeom>
          <a:noFill/>
          <a:ln w="9525">
            <a:noFill/>
            <a:miter lim="800000"/>
            <a:headEnd/>
            <a:tailEnd/>
          </a:ln>
        </p:spPr>
        <p:txBody>
          <a:bodyPr>
            <a:spAutoFit/>
          </a:bodyPr>
          <a:lstStyle/>
          <a:p>
            <a:pPr algn="just">
              <a:lnSpc>
                <a:spcPct val="107000"/>
              </a:lnSpc>
            </a:pPr>
            <a:r>
              <a:rPr lang="fr-FR" altLang="fr-FR" sz="2000" b="1" u="sng">
                <a:latin typeface="Times New Roman" pitchFamily="18" charset="0"/>
                <a:ea typeface="Calibri" pitchFamily="34" charset="0"/>
                <a:cs typeface="Times New Roman" pitchFamily="18" charset="0"/>
              </a:rPr>
              <a:t>3. Identification l'expéditeur, le destinataire : </a:t>
            </a: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Faîtes figurer vos prénom, nom, adresse et éventuellement numéro de téléphone (fixe et portable), ainsi que l'adresse mail  en haut à gauche de votre lettre. </a:t>
            </a:r>
          </a:p>
          <a:p>
            <a:pPr algn="just">
              <a:lnSpc>
                <a:spcPct val="107000"/>
              </a:lnSpc>
            </a:pPr>
            <a:r>
              <a:rPr lang="fr-FR" altLang="fr-FR" sz="2000">
                <a:latin typeface="Times New Roman" pitchFamily="18" charset="0"/>
                <a:ea typeface="Calibri" pitchFamily="34" charset="0"/>
                <a:cs typeface="Times New Roman" pitchFamily="18" charset="0"/>
              </a:rPr>
              <a:t> </a:t>
            </a:r>
          </a:p>
          <a:p>
            <a:pPr algn="just">
              <a:lnSpc>
                <a:spcPct val="107000"/>
              </a:lnSpc>
            </a:pPr>
            <a:r>
              <a:rPr lang="fr-FR" altLang="fr-FR" sz="2000">
                <a:latin typeface="Times New Roman" pitchFamily="18" charset="0"/>
                <a:ea typeface="Calibri" pitchFamily="34" charset="0"/>
                <a:cs typeface="Times New Roman" pitchFamily="18" charset="0"/>
              </a:rPr>
              <a:t>Le destinataire, ainsi que son adresse, et éventuellement sa fonction se situeront juste en dessous de l'expéditeur, en laissant toutefois un espace. </a:t>
            </a:r>
          </a:p>
          <a:p>
            <a:pPr algn="just">
              <a:lnSpc>
                <a:spcPct val="107000"/>
              </a:lnSpc>
            </a:pPr>
            <a:endParaRPr lang="fr-FR" altLang="fr-FR" sz="2000">
              <a:latin typeface="Times New Roman" pitchFamily="18" charset="0"/>
              <a:ea typeface="Calibri" pitchFamily="34" charset="0"/>
              <a:cs typeface="Times New Roman" pitchFamily="18" charset="0"/>
            </a:endParaRPr>
          </a:p>
          <a:p>
            <a:pPr algn="just">
              <a:lnSpc>
                <a:spcPct val="107000"/>
              </a:lnSpc>
            </a:pPr>
            <a:r>
              <a:rPr lang="fr-FR" altLang="fr-FR" sz="2000">
                <a:latin typeface="Times New Roman" pitchFamily="18" charset="0"/>
                <a:ea typeface="Calibri" pitchFamily="34" charset="0"/>
                <a:cs typeface="Times New Roman" pitchFamily="18" charset="0"/>
              </a:rPr>
              <a:t>Cependant, on peut aussi le mettre en dessous de la date.</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748</TotalTime>
  <Words>2564</Words>
  <Application>Microsoft Office PowerPoint</Application>
  <PresentationFormat>Affichage à l'écran (4:3)</PresentationFormat>
  <Paragraphs>882</Paragraphs>
  <Slides>89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89</vt:i4>
      </vt:variant>
    </vt:vector>
  </HeadingPairs>
  <TitlesOfParts>
    <vt:vector size="95" baseType="lpstr">
      <vt:lpstr>Arial</vt:lpstr>
      <vt:lpstr>Myriad Pro</vt:lpstr>
      <vt:lpstr>Calibri</vt:lpstr>
      <vt:lpstr>Times New Roman</vt:lpstr>
      <vt:lpstr>Wingdings</vt:lpstr>
      <vt:lpstr>GCCAR</vt:lpstr>
      <vt:lpstr>Lettre de motivation - entretien</vt:lpstr>
      <vt:lpstr>Lettre de motivation - entretien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La lettre de motivation</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 Curriculum Vitæ</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Les entretiens </vt:lpstr>
      <vt:lpstr>Conclusion</vt:lpstr>
    </vt:vector>
  </TitlesOfParts>
  <Company>SDIS du Rhône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pc lenovo</cp:lastModifiedBy>
  <cp:revision>70</cp:revision>
  <cp:lastPrinted>2015-08-06T08:01:37Z</cp:lastPrinted>
  <dcterms:created xsi:type="dcterms:W3CDTF">2015-08-05T10:19:35Z</dcterms:created>
  <dcterms:modified xsi:type="dcterms:W3CDTF">2023-02-26T17:29:43Z</dcterms:modified>
</cp:coreProperties>
</file>