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4" r:id="rId16"/>
    <p:sldId id="272" r:id="rId17"/>
    <p:sldId id="273" r:id="rId18"/>
    <p:sldId id="276" r:id="rId19"/>
    <p:sldId id="280" r:id="rId20"/>
    <p:sldId id="277" r:id="rId21"/>
    <p:sldId id="278" r:id="rId22"/>
    <p:sldId id="279" r:id="rId23"/>
    <p:sldId id="25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9" autoAdjust="0"/>
    <p:restoredTop sz="94660"/>
  </p:normalViewPr>
  <p:slideViewPr>
    <p:cSldViewPr>
      <p:cViewPr>
        <p:scale>
          <a:sx n="74" d="100"/>
          <a:sy n="74" d="100"/>
        </p:scale>
        <p:origin x="-14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584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fr-F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fr-FR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fr-FR" smtClean="0"/>
              <a:t>Click to edit Master text styles</a:t>
            </a:r>
          </a:p>
          <a:p>
            <a:pPr lvl="1"/>
            <a:r>
              <a:rPr lang="ru-RU" altLang="fr-FR" smtClean="0"/>
              <a:t>Second level</a:t>
            </a:r>
          </a:p>
          <a:p>
            <a:pPr lvl="2"/>
            <a:r>
              <a:rPr lang="ru-RU" altLang="fr-FR" smtClean="0"/>
              <a:t>Third level</a:t>
            </a:r>
          </a:p>
          <a:p>
            <a:pPr lvl="3"/>
            <a:r>
              <a:rPr lang="ru-RU" altLang="fr-FR" smtClean="0"/>
              <a:t>Fourth level</a:t>
            </a:r>
          </a:p>
          <a:p>
            <a:pPr lvl="4"/>
            <a:r>
              <a:rPr lang="ru-RU" altLang="fr-FR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fr-FR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A4EB263-BE23-495E-8804-B146E490996B}" type="slidenum">
              <a:rPr lang="ru-RU" altLang="fr-FR"/>
              <a:pPr/>
              <a:t>‹N°›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062800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4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14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15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16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17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18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19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20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21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22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5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6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7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8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9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10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11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53BF8-28B0-45B2-8BCE-DA3EE11AA378}" type="slidenum">
              <a:rPr lang="ru-RU" altLang="fr-FR" smtClean="0"/>
              <a:pPr/>
              <a:t>13</a:t>
            </a:fld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xmlns="" val="32417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4825" y="692150"/>
            <a:ext cx="7162800" cy="1109663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ru-RU" altLang="fr-FR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825" y="1579563"/>
            <a:ext cx="7162800" cy="696912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ru-RU" altLang="fr-F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861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10413" y="260350"/>
            <a:ext cx="1854200" cy="64087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47813" y="260350"/>
            <a:ext cx="5410200" cy="64087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5731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273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6662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47813" y="1268413"/>
            <a:ext cx="36322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1268413"/>
            <a:ext cx="36322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936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40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2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5721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54327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40922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60350"/>
            <a:ext cx="7416800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ru-RU" altLang="fr-F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268413"/>
            <a:ext cx="74168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ru-RU" altLang="fr-F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49288" y="858838"/>
            <a:ext cx="6985000" cy="1128712"/>
          </a:xfrm>
        </p:spPr>
        <p:txBody>
          <a:bodyPr/>
          <a:lstStyle/>
          <a:p>
            <a:r>
              <a:rPr lang="ru-RU" altLang="fr-FR">
                <a:latin typeface="Tahoma" charset="0"/>
              </a:rPr>
              <a:t>Name of</a:t>
            </a:r>
            <a:r>
              <a:rPr lang="en-US" altLang="fr-FR">
                <a:latin typeface="Tahoma" charset="0"/>
              </a:rPr>
              <a:t> </a:t>
            </a:r>
            <a:r>
              <a:rPr lang="ru-RU" altLang="fr-FR">
                <a:latin typeface="Tahoma" charset="0"/>
              </a:rPr>
              <a:t>presentation</a:t>
            </a:r>
            <a:endParaRPr lang="en-US" altLang="fr-FR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49288" y="1724025"/>
            <a:ext cx="7162800" cy="696913"/>
          </a:xfrm>
        </p:spPr>
        <p:txBody>
          <a:bodyPr/>
          <a:lstStyle/>
          <a:p>
            <a:r>
              <a:rPr lang="ru-RU" altLang="fr-FR"/>
              <a:t>C</a:t>
            </a:r>
            <a:r>
              <a:rPr lang="en-US" altLang="fr-FR"/>
              <a:t>o</a:t>
            </a:r>
            <a:r>
              <a:rPr lang="ru-RU" altLang="fr-FR"/>
              <a:t>mpany name</a:t>
            </a:r>
            <a:endParaRPr lang="uk-UA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b="0" dirty="0"/>
              <a:t>Emplois des mortiers 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980728"/>
            <a:ext cx="9143999" cy="5877272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fr-FR" sz="2400" b="1" i="1" dirty="0" smtClean="0"/>
              <a:t>les calages et les scellements</a:t>
            </a:r>
          </a:p>
          <a:p>
            <a:pPr marL="0" indent="0">
              <a:buNone/>
            </a:pPr>
            <a:r>
              <a:rPr lang="fr-FR" sz="2400" b="1" i="1" dirty="0" smtClean="0"/>
              <a:t>Le mortier </a:t>
            </a:r>
            <a:r>
              <a:rPr lang="fr-FR" sz="2400" dirty="0" smtClean="0"/>
              <a:t>est utilisé pour </a:t>
            </a:r>
            <a:r>
              <a:rPr lang="fr-FR" sz="2400" b="1" i="1" dirty="0" smtClean="0"/>
              <a:t>une multitude de travaux </a:t>
            </a:r>
            <a:r>
              <a:rPr lang="fr-FR" sz="2400" dirty="0" smtClean="0"/>
              <a:t>de </a:t>
            </a:r>
            <a:r>
              <a:rPr lang="fr-FR" sz="2400" b="1" i="1" dirty="0" smtClean="0"/>
              <a:t>calages et de scellements </a:t>
            </a:r>
            <a:r>
              <a:rPr lang="fr-FR" sz="2400" dirty="0" smtClean="0"/>
              <a:t>en tout genre : scellements </a:t>
            </a:r>
            <a:r>
              <a:rPr lang="fr-FR" sz="2400" dirty="0"/>
              <a:t>d’éléments de </a:t>
            </a:r>
            <a:r>
              <a:rPr lang="fr-FR" sz="2400" dirty="0" smtClean="0"/>
              <a:t>couverture, d’éléments préfabriqués, de mobilier urbain…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fr-FR" sz="2400" b="1" i="1" dirty="0" smtClean="0"/>
              <a:t>Les enduits: </a:t>
            </a:r>
            <a:r>
              <a:rPr lang="fr-FR" sz="2400" dirty="0" smtClean="0"/>
              <a:t>A </a:t>
            </a:r>
            <a:r>
              <a:rPr lang="fr-FR" sz="2400" dirty="0"/>
              <a:t>cote des enduits </a:t>
            </a:r>
            <a:r>
              <a:rPr lang="fr-FR" sz="2400" dirty="0" smtClean="0"/>
              <a:t>traditionnels, </a:t>
            </a:r>
            <a:r>
              <a:rPr lang="fr-FR" sz="2400" dirty="0"/>
              <a:t>se développent aujourd’hui des enduits monocouches épais, ainsi que des enduits isolants. </a:t>
            </a:r>
          </a:p>
          <a:p>
            <a:pPr marL="0" indent="0">
              <a:buNone/>
            </a:pPr>
            <a:endParaRPr lang="fr-FR" sz="2400" b="1" i="1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fr-FR" sz="2400" b="1" i="1" dirty="0"/>
          </a:p>
        </p:txBody>
      </p:sp>
      <p:sp>
        <p:nvSpPr>
          <p:cNvPr id="2" name="Rectangle 1"/>
          <p:cNvSpPr/>
          <p:nvPr/>
        </p:nvSpPr>
        <p:spPr>
          <a:xfrm>
            <a:off x="827584" y="648410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i="1" dirty="0">
                <a:solidFill>
                  <a:schemeClr val="tx2"/>
                </a:solidFill>
              </a:rPr>
              <a:t>Scellement d’un gond.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308" y="3398000"/>
            <a:ext cx="3276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73216" y="6486384"/>
            <a:ext cx="4770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1" dirty="0">
                <a:solidFill>
                  <a:schemeClr val="tx2"/>
                </a:solidFill>
              </a:rPr>
              <a:t>Application d’un enduit sur un mur extérieur.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059" y="3881145"/>
            <a:ext cx="3528392" cy="25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55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b="0" dirty="0"/>
              <a:t>Emplois des mortiers 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2841" y="1569995"/>
            <a:ext cx="9143999" cy="5288005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fr-FR" sz="2400" b="1" i="1" dirty="0" smtClean="0"/>
              <a:t>Pose d’éléments de toiture</a:t>
            </a:r>
          </a:p>
          <a:p>
            <a:pPr marL="0" indent="0">
              <a:buNone/>
            </a:pPr>
            <a:r>
              <a:rPr lang="fr-FR" sz="2400" dirty="0" smtClean="0"/>
              <a:t>Le </a:t>
            </a:r>
            <a:r>
              <a:rPr lang="fr-FR" sz="2400" dirty="0"/>
              <a:t>mortier est </a:t>
            </a:r>
            <a:r>
              <a:rPr lang="fr-FR" sz="2400" dirty="0" smtClean="0"/>
              <a:t>utilisé </a:t>
            </a:r>
            <a:r>
              <a:rPr lang="fr-FR" sz="2400" dirty="0"/>
              <a:t>pour </a:t>
            </a:r>
            <a:r>
              <a:rPr lang="fr-FR" sz="2400" b="1" i="1" dirty="0"/>
              <a:t>le hourdage </a:t>
            </a:r>
            <a:r>
              <a:rPr lang="fr-FR" sz="2400" dirty="0"/>
              <a:t>des </a:t>
            </a:r>
            <a:r>
              <a:rPr lang="fr-FR" sz="2400" dirty="0" smtClean="0"/>
              <a:t>tuiles, </a:t>
            </a:r>
            <a:r>
              <a:rPr lang="fr-FR" sz="2400" b="1" i="1" dirty="0" smtClean="0"/>
              <a:t>la pose </a:t>
            </a:r>
            <a:r>
              <a:rPr lang="fr-FR" sz="2400" dirty="0" smtClean="0"/>
              <a:t>des </a:t>
            </a:r>
            <a:r>
              <a:rPr lang="fr-FR" sz="2400" dirty="0"/>
              <a:t>tuiles de faîtage, </a:t>
            </a:r>
            <a:r>
              <a:rPr lang="fr-FR" sz="2400" b="1" i="1" dirty="0"/>
              <a:t>le montage de cheminées</a:t>
            </a:r>
            <a:r>
              <a:rPr lang="fr-FR" sz="2400" dirty="0"/>
              <a:t>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r-FR" sz="2400" b="1" i="1" dirty="0" smtClean="0"/>
              <a:t>Le mortier de réparation fibré</a:t>
            </a:r>
          </a:p>
          <a:p>
            <a:pPr marL="0" indent="0">
              <a:buNone/>
            </a:pPr>
            <a:r>
              <a:rPr lang="fr-FR" sz="2400" dirty="0" smtClean="0"/>
              <a:t>Il </a:t>
            </a:r>
            <a:r>
              <a:rPr lang="fr-FR" sz="2400" dirty="0"/>
              <a:t>permet de réaliser </a:t>
            </a:r>
            <a:r>
              <a:rPr lang="fr-FR" sz="2400" b="1" i="1" dirty="0"/>
              <a:t>des petits travaux de réparation </a:t>
            </a:r>
            <a:r>
              <a:rPr lang="fr-FR" sz="2400" dirty="0" smtClean="0"/>
              <a:t>(les fissures…..).</a:t>
            </a: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1356" y="3944551"/>
            <a:ext cx="3492771" cy="2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78112" y="6488668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i="1" dirty="0">
                <a:solidFill>
                  <a:schemeClr val="tx2"/>
                </a:solidFill>
              </a:rPr>
              <a:t>Pose de tuiles de faitage</a:t>
            </a:r>
            <a:r>
              <a:rPr lang="fr-FR" b="0" i="1" dirty="0" smtClean="0"/>
              <a:t>.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xmlns="" val="37397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00213"/>
            <a:ext cx="6454775" cy="4438650"/>
          </a:xfrm>
        </p:spPr>
        <p:txBody>
          <a:bodyPr/>
          <a:lstStyle/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r>
              <a:rPr lang="fr-FR" sz="4000" b="1" dirty="0" smtClean="0"/>
              <a:t>LES BÉTONS</a:t>
            </a:r>
            <a:endParaRPr lang="uk-UA" altLang="fr-FR" sz="4000" dirty="0"/>
          </a:p>
        </p:txBody>
      </p:sp>
    </p:spTree>
    <p:extLst>
      <p:ext uri="{BB962C8B-B14F-4D97-AF65-F5344CB8AC3E}">
        <p14:creationId xmlns:p14="http://schemas.microsoft.com/office/powerpoint/2010/main" xmlns="" val="3401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i="1" dirty="0">
                <a:solidFill>
                  <a:schemeClr val="accent3"/>
                </a:solidFill>
              </a:rPr>
              <a:t>Définition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" y="1052736"/>
            <a:ext cx="9143999" cy="5805264"/>
          </a:xfrm>
        </p:spPr>
        <p:txBody>
          <a:bodyPr/>
          <a:lstStyle/>
          <a:p>
            <a:pPr marL="0" indent="0" algn="just">
              <a:buNone/>
            </a:pPr>
            <a:r>
              <a:rPr lang="fr-FR" sz="2400" dirty="0" smtClean="0"/>
              <a:t>                  Le béton est </a:t>
            </a:r>
            <a:r>
              <a:rPr lang="fr-FR" sz="2400" b="1" i="1" dirty="0" smtClean="0"/>
              <a:t>un matériau composite aggloméré </a:t>
            </a:r>
            <a:r>
              <a:rPr lang="fr-FR" sz="2400" dirty="0" smtClean="0"/>
              <a:t>constitué de </a:t>
            </a:r>
            <a:r>
              <a:rPr lang="fr-FR" sz="2400" b="1" i="1" dirty="0" smtClean="0"/>
              <a:t>granulats durs </a:t>
            </a:r>
            <a:r>
              <a:rPr lang="fr-FR" sz="2400" dirty="0" smtClean="0"/>
              <a:t>de </a:t>
            </a:r>
            <a:r>
              <a:rPr lang="fr-FR" sz="2400" b="1" i="1" dirty="0" smtClean="0"/>
              <a:t>diverses dimensions </a:t>
            </a:r>
            <a:r>
              <a:rPr lang="fr-FR" sz="2400" dirty="0" smtClean="0"/>
              <a:t>collées entre eux par </a:t>
            </a:r>
            <a:r>
              <a:rPr lang="fr-FR" sz="2400" b="1" i="1" dirty="0" smtClean="0"/>
              <a:t>un liant</a:t>
            </a:r>
            <a:r>
              <a:rPr lang="fr-FR" sz="2400" dirty="0" smtClean="0"/>
              <a:t>. </a:t>
            </a:r>
          </a:p>
          <a:p>
            <a:pPr marL="0" indent="0" algn="just">
              <a:buNone/>
            </a:pPr>
            <a:r>
              <a:rPr lang="fr-FR" sz="2400" dirty="0" smtClean="0"/>
              <a:t>   </a:t>
            </a:r>
            <a:r>
              <a:rPr lang="fr-FR" sz="2400" b="1" i="1" dirty="0" smtClean="0"/>
              <a:t>Il intervient </a:t>
            </a:r>
            <a:r>
              <a:rPr lang="fr-FR" sz="2400" dirty="0" smtClean="0"/>
              <a:t>dans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La construction </a:t>
            </a:r>
            <a:r>
              <a:rPr lang="fr-FR" sz="2400" b="1" i="1" dirty="0"/>
              <a:t>des </a:t>
            </a:r>
            <a:r>
              <a:rPr lang="fr-FR" sz="2400" b="1" i="1" dirty="0" smtClean="0"/>
              <a:t>ouvrages: </a:t>
            </a:r>
            <a:r>
              <a:rPr lang="fr-FR" sz="2400" dirty="0" smtClean="0"/>
              <a:t>ponts</a:t>
            </a:r>
            <a:r>
              <a:rPr lang="fr-FR" sz="2400" dirty="0"/>
              <a:t>, </a:t>
            </a:r>
            <a:r>
              <a:rPr lang="fr-FR" sz="2400" dirty="0" smtClean="0"/>
              <a:t>murs de soutènement,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Les bâtiments :</a:t>
            </a:r>
            <a:r>
              <a:rPr lang="fr-FR" sz="2400" dirty="0" smtClean="0"/>
              <a:t> poutres</a:t>
            </a:r>
            <a:r>
              <a:rPr lang="fr-FR" sz="2400" dirty="0"/>
              <a:t>, chaînage, </a:t>
            </a:r>
            <a:r>
              <a:rPr lang="fr-FR" sz="2400" dirty="0" smtClean="0"/>
              <a:t>dallage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Les retenues d'eau :</a:t>
            </a:r>
            <a:r>
              <a:rPr lang="fr-FR" sz="2400" dirty="0" smtClean="0"/>
              <a:t> voiles , etc</a:t>
            </a:r>
            <a:r>
              <a:rPr lang="fr-FR" sz="2400" dirty="0"/>
              <a:t>...</a:t>
            </a:r>
            <a:endParaRPr lang="fr-FR" sz="2400" b="1" i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492"/>
            <a:ext cx="4644008" cy="22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325" y="4401298"/>
            <a:ext cx="4410722" cy="2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3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dirty="0" smtClean="0"/>
              <a:t>Constituants d'un Béton 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r>
              <a:rPr lang="fr-FR" sz="2400" b="1" i="1" dirty="0" smtClean="0"/>
              <a:t>Un </a:t>
            </a:r>
            <a:r>
              <a:rPr lang="fr-FR" sz="2400" b="1" i="1" dirty="0"/>
              <a:t>béton </a:t>
            </a:r>
            <a:r>
              <a:rPr lang="fr-FR" sz="2400" dirty="0"/>
              <a:t>est composé 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Un squelette</a:t>
            </a:r>
            <a:r>
              <a:rPr lang="fr-FR" sz="2400" dirty="0" smtClean="0"/>
              <a:t>, les granulats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i="1" dirty="0"/>
              <a:t>Une colle</a:t>
            </a:r>
            <a:r>
              <a:rPr lang="fr-FR" sz="2400" dirty="0" smtClean="0"/>
              <a:t>, les pâte du ciment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Une  quantité </a:t>
            </a:r>
            <a:r>
              <a:rPr lang="fr-FR" sz="2400" b="1" i="1" dirty="0"/>
              <a:t>d’air</a:t>
            </a:r>
            <a:r>
              <a:rPr lang="fr-FR" sz="2400" dirty="0"/>
              <a:t> est présente dans le </a:t>
            </a:r>
            <a:r>
              <a:rPr lang="fr-FR" sz="2400" dirty="0" smtClean="0"/>
              <a:t>béton</a:t>
            </a:r>
          </a:p>
          <a:p>
            <a:pPr marL="0" indent="0" algn="just">
              <a:buNone/>
            </a:pPr>
            <a:r>
              <a:rPr lang="fr-FR" sz="2400" dirty="0"/>
              <a:t> Sa composition variant en fonction </a:t>
            </a:r>
            <a:r>
              <a:rPr lang="fr-FR" sz="2400" b="1" i="1" dirty="0"/>
              <a:t>des différents constituants </a:t>
            </a:r>
            <a:r>
              <a:rPr lang="fr-FR" sz="2400" dirty="0"/>
              <a:t>utilisés ainsi que </a:t>
            </a:r>
            <a:r>
              <a:rPr lang="fr-FR" sz="2400" b="1" i="1" dirty="0"/>
              <a:t>leur proportion dans le mélange</a:t>
            </a:r>
            <a:r>
              <a:rPr lang="fr-FR" sz="2400" dirty="0"/>
              <a:t>.</a:t>
            </a:r>
            <a:endParaRPr lang="fr-FR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2699792" y="6107183"/>
            <a:ext cx="4643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tx2"/>
                </a:solidFill>
              </a:rPr>
              <a:t>La différence entre le béton et le </a:t>
            </a:r>
            <a:r>
              <a:rPr lang="fr-FR" i="1" dirty="0" smtClean="0">
                <a:solidFill>
                  <a:schemeClr val="tx2"/>
                </a:solidFill>
              </a:rPr>
              <a:t>mortier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827436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32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dirty="0" smtClean="0"/>
              <a:t>Constituants d'un Béton </a:t>
            </a:r>
            <a:endParaRPr lang="fr-FR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440" y="2420888"/>
            <a:ext cx="6324718" cy="44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74" y="1722800"/>
            <a:ext cx="4455187" cy="27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35346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0" u="sng" dirty="0"/>
              <a:t> </a:t>
            </a:r>
            <a:r>
              <a:rPr lang="fr-FR" sz="2000" i="1" dirty="0" smtClean="0">
                <a:solidFill>
                  <a:schemeClr val="tx2"/>
                </a:solidFill>
              </a:rPr>
              <a:t>Les plages de dosage des différents constituants du béton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dirty="0"/>
              <a:t>Constituants d'un Béton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endParaRPr lang="fr-FR" sz="2400" b="1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79512" y="1133128"/>
            <a:ext cx="8856985" cy="55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2400" i="1" dirty="0" smtClean="0"/>
              <a:t>     Squelette granulaire: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b="0" dirty="0" smtClean="0"/>
              <a:t>on ne peut pas faire </a:t>
            </a:r>
            <a:r>
              <a:rPr lang="fr-FR" sz="2400" i="1" dirty="0" smtClean="0"/>
              <a:t>une pâte du ciment </a:t>
            </a:r>
            <a:r>
              <a:rPr lang="fr-FR" sz="2400" b="0" dirty="0" smtClean="0"/>
              <a:t>dans une large section sans qu’il </a:t>
            </a:r>
            <a:r>
              <a:rPr lang="fr-FR" sz="2400" i="1" dirty="0" smtClean="0"/>
              <a:t>se fissure,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400" i="1" dirty="0" smtClean="0"/>
              <a:t>Les granulats </a:t>
            </a:r>
            <a:r>
              <a:rPr lang="fr-FR" sz="2400" b="0" dirty="0" smtClean="0"/>
              <a:t>limitent la </a:t>
            </a:r>
            <a:r>
              <a:rPr lang="fr-FR" sz="2400" i="1" dirty="0" smtClean="0"/>
              <a:t>longueur des fissures,  </a:t>
            </a:r>
            <a:r>
              <a:rPr lang="fr-FR" sz="2400" b="0" dirty="0" smtClean="0"/>
              <a:t>plus de fissures, mais </a:t>
            </a:r>
            <a:r>
              <a:rPr lang="fr-FR" sz="2400" i="1" dirty="0" smtClean="0"/>
              <a:t>plus fin</a:t>
            </a:r>
            <a:r>
              <a:rPr lang="fr-FR" sz="2400" b="0" dirty="0" smtClean="0"/>
              <a:t> et </a:t>
            </a:r>
            <a:r>
              <a:rPr lang="fr-FR" sz="2400" i="1" dirty="0" smtClean="0"/>
              <a:t>plus court</a:t>
            </a:r>
          </a:p>
          <a:p>
            <a:pPr marL="0" indent="0">
              <a:buNone/>
            </a:pPr>
            <a:r>
              <a:rPr lang="fr-FR" sz="2400" b="0" dirty="0" smtClean="0"/>
              <a:t>Donc</a:t>
            </a:r>
            <a:r>
              <a:rPr lang="fr-FR" sz="2400" i="1" dirty="0" smtClean="0"/>
              <a:t> la pâte du ciment remplir les espaces </a:t>
            </a:r>
            <a:r>
              <a:rPr lang="fr-FR" sz="2400" b="0" dirty="0" smtClean="0"/>
              <a:t>entre les granulats  et </a:t>
            </a:r>
            <a:r>
              <a:rPr lang="fr-FR" sz="2400" i="1" dirty="0" smtClean="0"/>
              <a:t>fluidifier le béton </a:t>
            </a:r>
            <a:r>
              <a:rPr lang="fr-FR" sz="2400" b="0" dirty="0" smtClean="0"/>
              <a:t>pendant </a:t>
            </a:r>
            <a:r>
              <a:rPr lang="fr-FR" sz="2400" i="1" dirty="0" smtClean="0"/>
              <a:t>le malaxage </a:t>
            </a:r>
            <a:r>
              <a:rPr lang="fr-FR" sz="2400" b="0" dirty="0" smtClean="0"/>
              <a:t>et </a:t>
            </a:r>
            <a:r>
              <a:rPr lang="fr-FR" sz="2400" i="1" dirty="0" smtClean="0"/>
              <a:t>la mise en place</a:t>
            </a:r>
          </a:p>
          <a:p>
            <a:pPr marL="0" indent="0">
              <a:buNone/>
            </a:pPr>
            <a:endParaRPr lang="fr-FR" sz="2400" b="0" i="1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440" y="4293096"/>
            <a:ext cx="480513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4449" y="630932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tx2"/>
                </a:solidFill>
              </a:rPr>
              <a:t>une pâte du ciment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0006" y="6285821"/>
            <a:ext cx="3114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chemeClr val="tx2"/>
                </a:solidFill>
              </a:rPr>
              <a:t>pâte du ciment+ granulats </a:t>
            </a:r>
          </a:p>
        </p:txBody>
      </p:sp>
    </p:spTree>
    <p:extLst>
      <p:ext uri="{BB962C8B-B14F-4D97-AF65-F5344CB8AC3E}">
        <p14:creationId xmlns:p14="http://schemas.microsoft.com/office/powerpoint/2010/main" xmlns="" val="41549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dirty="0"/>
              <a:t>Différents type de </a:t>
            </a:r>
            <a:r>
              <a:rPr lang="fr-FR" sz="3200" dirty="0" smtClean="0"/>
              <a:t>Béton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endParaRPr lang="fr-FR" sz="2400" b="1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" y="908720"/>
            <a:ext cx="91440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fr-FR" sz="2400" b="0" dirty="0" smtClean="0"/>
          </a:p>
          <a:p>
            <a:pPr marL="0" indent="0">
              <a:buFontTx/>
              <a:buNone/>
            </a:pPr>
            <a:r>
              <a:rPr lang="fr-FR" sz="2400" b="0" dirty="0" smtClean="0"/>
              <a:t>           Parmi </a:t>
            </a:r>
            <a:r>
              <a:rPr lang="fr-FR" sz="2400" b="0" dirty="0"/>
              <a:t>les bétons et maçonneries courants, on distingue </a:t>
            </a:r>
            <a:r>
              <a:rPr lang="fr-FR" sz="2400" b="0" dirty="0" smtClean="0"/>
              <a:t>:</a:t>
            </a:r>
          </a:p>
          <a:p>
            <a:pPr marL="0" indent="0">
              <a:buFontTx/>
              <a:buNone/>
            </a:pPr>
            <a:endParaRPr lang="fr-FR" sz="2400" b="0" i="1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96588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03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marL="0" indent="0" algn="ctr"/>
            <a:r>
              <a:rPr lang="fr-FR" sz="3200" i="1" dirty="0"/>
              <a:t>Méthode de formulation du </a:t>
            </a:r>
            <a:r>
              <a:rPr lang="fr-FR" sz="3200" i="1" dirty="0" smtClean="0"/>
              <a:t>béton</a:t>
            </a:r>
            <a:endParaRPr lang="fr-FR" sz="3200" i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endParaRPr lang="fr-FR" sz="2400" b="1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74626" y="1169368"/>
            <a:ext cx="89279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sz="2400" b="0" dirty="0" smtClean="0"/>
              <a:t>L’étude de </a:t>
            </a:r>
            <a:r>
              <a:rPr lang="fr-FR" sz="2400" i="1" dirty="0" smtClean="0"/>
              <a:t>la composition d’un béton</a:t>
            </a:r>
            <a:r>
              <a:rPr lang="fr-FR" sz="2400" b="0" dirty="0" smtClean="0"/>
              <a:t>, consiste à </a:t>
            </a:r>
            <a:r>
              <a:rPr lang="fr-FR" sz="2400" i="1" dirty="0" smtClean="0"/>
              <a:t>définir les </a:t>
            </a:r>
            <a:r>
              <a:rPr lang="fr-FR" sz="2400" i="1" dirty="0"/>
              <a:t>proportions </a:t>
            </a:r>
            <a:r>
              <a:rPr lang="fr-FR" sz="2400" b="0" dirty="0"/>
              <a:t>de chaque </a:t>
            </a:r>
            <a:r>
              <a:rPr lang="fr-FR" sz="2400" b="0" dirty="0" smtClean="0"/>
              <a:t>constituant, afin de réaliser un béton  dont les qualités soient celles recherchées pour satisfaire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i="1" dirty="0" smtClean="0"/>
              <a:t>Les </a:t>
            </a:r>
            <a:r>
              <a:rPr lang="fr-FR" sz="2400" i="1" dirty="0"/>
              <a:t>propriétés du béton à l’état frais </a:t>
            </a:r>
            <a:r>
              <a:rPr lang="fr-FR" sz="2400" b="0" dirty="0"/>
              <a:t>: maniabilité, consistance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i="1" dirty="0"/>
              <a:t>Les conditions de transport et de mise en œuvre du béton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i="1" dirty="0"/>
              <a:t>Les propriétés du béton à l’état durci </a:t>
            </a:r>
            <a:r>
              <a:rPr lang="fr-FR" sz="2400" b="0" dirty="0"/>
              <a:t>: résistances mécaniques à différentes échéances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i="1" dirty="0"/>
              <a:t>La durabilité de l’ouvrage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i="1" dirty="0"/>
              <a:t>Les exigences esthétiques</a:t>
            </a:r>
            <a:endParaRPr lang="fr-FR" sz="2400" i="1" kern="0" dirty="0"/>
          </a:p>
          <a:p>
            <a:pPr marL="0" indent="0">
              <a:lnSpc>
                <a:spcPct val="150000"/>
              </a:lnSpc>
              <a:buNone/>
            </a:pPr>
            <a:endParaRPr lang="fr-FR" sz="2400" b="0" dirty="0" smtClean="0"/>
          </a:p>
          <a:p>
            <a:pPr marL="0" indent="0">
              <a:buNone/>
            </a:pP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xmlns="" val="8705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marL="0" indent="0" algn="ctr"/>
            <a:r>
              <a:rPr lang="fr-FR" sz="3200" i="1" dirty="0"/>
              <a:t>Méthode de formulation du </a:t>
            </a:r>
            <a:r>
              <a:rPr lang="fr-FR" sz="3200" i="1" dirty="0" smtClean="0"/>
              <a:t>béton</a:t>
            </a:r>
            <a:endParaRPr lang="fr-FR" sz="3200" i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endParaRPr lang="fr-FR" sz="2400" b="1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0" y="890161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fr-FR" sz="2400" b="0" dirty="0" smtClean="0"/>
              <a:t>                 </a:t>
            </a:r>
            <a:r>
              <a:rPr lang="fr-FR" sz="2400" i="1" dirty="0" smtClean="0"/>
              <a:t>L'étude </a:t>
            </a:r>
            <a:r>
              <a:rPr lang="fr-FR" sz="2400" i="1" dirty="0"/>
              <a:t>de la composition d'un béton </a:t>
            </a:r>
            <a:r>
              <a:rPr lang="fr-FR" sz="2400" b="0" dirty="0"/>
              <a:t>consiste à définir le </a:t>
            </a:r>
            <a:r>
              <a:rPr lang="fr-FR" sz="2400" dirty="0"/>
              <a:t>mélange </a:t>
            </a:r>
            <a:r>
              <a:rPr lang="fr-FR" sz="2400" dirty="0" smtClean="0"/>
              <a:t>optimal </a:t>
            </a:r>
            <a:r>
              <a:rPr lang="fr-FR" sz="2400" b="0" dirty="0" smtClean="0"/>
              <a:t>des </a:t>
            </a:r>
            <a:r>
              <a:rPr lang="fr-FR" sz="2400" b="0" dirty="0"/>
              <a:t>différents </a:t>
            </a:r>
            <a:r>
              <a:rPr lang="fr-FR" sz="2400" i="1" dirty="0"/>
              <a:t>granulats </a:t>
            </a:r>
            <a:r>
              <a:rPr lang="fr-FR" sz="2400" b="0" dirty="0"/>
              <a:t>dont on dispose ainsi que </a:t>
            </a:r>
            <a:r>
              <a:rPr lang="fr-FR" sz="2400" i="1" dirty="0"/>
              <a:t>le dosage en ciment </a:t>
            </a:r>
            <a:r>
              <a:rPr lang="fr-FR" sz="2400" b="0" dirty="0"/>
              <a:t>et </a:t>
            </a:r>
            <a:r>
              <a:rPr lang="fr-FR" sz="2400" b="0" dirty="0" smtClean="0"/>
              <a:t>en </a:t>
            </a:r>
            <a:r>
              <a:rPr lang="fr-FR" sz="2400" i="1" dirty="0"/>
              <a:t>eau</a:t>
            </a:r>
            <a:r>
              <a:rPr lang="fr-FR" sz="2400" b="0" dirty="0" smtClean="0"/>
              <a:t> </a:t>
            </a:r>
            <a:r>
              <a:rPr lang="fr-FR" sz="2400" b="0" dirty="0"/>
              <a:t>afin de réaliser </a:t>
            </a:r>
            <a:r>
              <a:rPr lang="fr-FR" sz="2400" i="1" dirty="0"/>
              <a:t>un béton </a:t>
            </a:r>
            <a:r>
              <a:rPr lang="fr-FR" sz="2400" b="0" dirty="0"/>
              <a:t>dont les qualités soient celles recherchées pour </a:t>
            </a:r>
            <a:r>
              <a:rPr lang="fr-FR" sz="2400" b="0" dirty="0" smtClean="0"/>
              <a:t>la construction </a:t>
            </a:r>
            <a:r>
              <a:rPr lang="fr-FR" sz="2400" b="0" dirty="0"/>
              <a:t>de </a:t>
            </a:r>
            <a:r>
              <a:rPr lang="fr-FR" sz="2400" b="0" dirty="0" smtClean="0"/>
              <a:t>l'ouvrage. </a:t>
            </a:r>
            <a:r>
              <a:rPr lang="fr-FR" sz="2400" i="1" dirty="0" smtClean="0"/>
              <a:t>Les </a:t>
            </a:r>
            <a:r>
              <a:rPr lang="fr-FR" sz="2400" i="1" dirty="0"/>
              <a:t>méthodes </a:t>
            </a:r>
            <a:r>
              <a:rPr lang="fr-FR" sz="2400" b="0" dirty="0" smtClean="0"/>
              <a:t>proposées </a:t>
            </a:r>
            <a:r>
              <a:rPr lang="fr-FR" sz="2400" b="0" dirty="0"/>
              <a:t>sont nombreuses, mais quelques unes sont plus utilisées </a:t>
            </a:r>
            <a:r>
              <a:rPr lang="fr-FR" sz="2400" b="0" dirty="0" smtClean="0"/>
              <a:t>que d’autres</a:t>
            </a:r>
            <a:r>
              <a:rPr lang="fr-FR" sz="2400" b="0" dirty="0"/>
              <a:t>, notamment 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b="0" dirty="0" smtClean="0"/>
              <a:t>La </a:t>
            </a:r>
            <a:r>
              <a:rPr lang="fr-FR" sz="2400" b="0" dirty="0"/>
              <a:t>méthode de </a:t>
            </a:r>
            <a:r>
              <a:rPr lang="fr-FR" sz="2400" b="0" dirty="0" err="1"/>
              <a:t>Bolomey</a:t>
            </a:r>
            <a:endParaRPr lang="fr-FR" sz="2400" b="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b="0" dirty="0" smtClean="0"/>
              <a:t>La </a:t>
            </a:r>
            <a:r>
              <a:rPr lang="fr-FR" sz="2400" b="0" dirty="0"/>
              <a:t>méthode de </a:t>
            </a:r>
            <a:r>
              <a:rPr lang="fr-FR" sz="2400" b="0" dirty="0" err="1"/>
              <a:t>Faury</a:t>
            </a:r>
            <a:endParaRPr lang="fr-FR" sz="2400" b="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b="0" dirty="0" smtClean="0"/>
              <a:t>La </a:t>
            </a:r>
            <a:r>
              <a:rPr lang="fr-FR" sz="2400" b="0" dirty="0"/>
              <a:t>méthode de Valette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400" b="0" dirty="0" smtClean="0"/>
              <a:t>Et </a:t>
            </a:r>
            <a:r>
              <a:rPr lang="fr-FR" sz="2400" b="0" dirty="0"/>
              <a:t>enfin la méthode pratique simplifiée dite méthode "Dreux </a:t>
            </a:r>
            <a:r>
              <a:rPr lang="fr-FR" sz="2400" b="0" dirty="0" err="1"/>
              <a:t>Gorisse</a:t>
            </a:r>
            <a:r>
              <a:rPr lang="fr-FR" sz="2400" b="0" dirty="0"/>
              <a:t>"</a:t>
            </a:r>
            <a:endParaRPr lang="fr-FR" sz="2400" b="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xmlns="" val="30182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187325"/>
            <a:ext cx="7343775" cy="649288"/>
          </a:xfrm>
        </p:spPr>
        <p:txBody>
          <a:bodyPr/>
          <a:lstStyle/>
          <a:p>
            <a:r>
              <a:rPr lang="en-US" altLang="fr-FR" sz="3200">
                <a:latin typeface="Tahoma" charset="0"/>
              </a:rPr>
              <a:t>Second Page</a:t>
            </a:r>
            <a:endParaRPr lang="uk-UA" altLang="fr-FR" sz="320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00213"/>
            <a:ext cx="6454775" cy="4438650"/>
          </a:xfrm>
        </p:spPr>
        <p:txBody>
          <a:bodyPr/>
          <a:lstStyle/>
          <a:p>
            <a:pPr marL="0" indent="0" algn="ctr">
              <a:buNone/>
            </a:pPr>
            <a:endParaRPr lang="fr-FR" sz="4000" b="1" dirty="0" smtClean="0"/>
          </a:p>
          <a:p>
            <a:pPr marL="0" indent="0" algn="ctr">
              <a:buNone/>
            </a:pPr>
            <a:endParaRPr lang="fr-FR" sz="4000" b="1" dirty="0"/>
          </a:p>
          <a:p>
            <a:pPr marL="0" indent="0" algn="ctr">
              <a:buNone/>
            </a:pPr>
            <a:r>
              <a:rPr lang="fr-FR" sz="4000" b="1" dirty="0" smtClean="0"/>
              <a:t>LES </a:t>
            </a:r>
            <a:r>
              <a:rPr lang="fr-FR" sz="4000" b="1" dirty="0"/>
              <a:t>MORTIERS </a:t>
            </a:r>
            <a:endParaRPr lang="uk-UA" alt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marL="0" indent="0" algn="ctr"/>
            <a:r>
              <a:rPr lang="fr-FR" sz="3200" i="1" dirty="0"/>
              <a:t>Méthode de formulation du </a:t>
            </a:r>
            <a:r>
              <a:rPr lang="fr-FR" sz="3200" i="1" dirty="0" smtClean="0"/>
              <a:t>béton</a:t>
            </a:r>
            <a:endParaRPr lang="fr-FR" sz="3200" i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endParaRPr lang="fr-FR" sz="2400" b="1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71784" y="1097360"/>
            <a:ext cx="907221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400" b="0" dirty="0"/>
              <a:t>Les méthodes de composition </a:t>
            </a:r>
            <a:r>
              <a:rPr lang="fr-FR" sz="2400" b="0" dirty="0" smtClean="0"/>
              <a:t>subdivisent </a:t>
            </a:r>
            <a:r>
              <a:rPr lang="fr-FR" sz="2400" b="0" dirty="0"/>
              <a:t>en deux types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i="1" dirty="0" smtClean="0"/>
              <a:t>Les méthodes à « granularité continue »: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0" dirty="0" smtClean="0"/>
              <a:t>Les méthodes à « granularité continue », si la courbe sur le graphique granulométrique s’élevant d’une façon continue ; autrement dit du plus petit grain de ciment de dimension au plus gros grain D des graviers. Toutes les grosseurs intermédiaires sont représentées</a:t>
            </a:r>
            <a:endParaRPr lang="fr-FR" sz="2400" i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i="1" dirty="0" smtClean="0"/>
              <a:t>Les méthodes à « granularité discontinue »: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b="0" dirty="0" smtClean="0"/>
              <a:t>Lorsque la courbe granulométrique correspondante présente un palier qui équivaut à un manque d’élément intermédiaire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400" i="1" dirty="0"/>
          </a:p>
          <a:p>
            <a:pPr marL="0" indent="0">
              <a:buNone/>
            </a:pP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xmlns="" val="8173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marL="0" indent="0" algn="ctr"/>
            <a:r>
              <a:rPr lang="fr-FR" sz="3200" i="1" dirty="0"/>
              <a:t>Méthode de formulation du </a:t>
            </a:r>
            <a:r>
              <a:rPr lang="fr-FR" sz="3200" i="1" dirty="0" smtClean="0"/>
              <a:t>béton</a:t>
            </a:r>
            <a:endParaRPr lang="fr-FR" sz="3200" i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endParaRPr lang="fr-FR" sz="2400" b="1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1061" y="872809"/>
            <a:ext cx="892797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2400" b="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i="1" dirty="0" smtClean="0"/>
              <a:t>La </a:t>
            </a:r>
            <a:r>
              <a:rPr lang="fr-FR" sz="2400" i="1" dirty="0"/>
              <a:t>granularité continus </a:t>
            </a:r>
            <a:r>
              <a:rPr lang="fr-FR" sz="2400" b="0" dirty="0"/>
              <a:t>permet d’obtenir </a:t>
            </a:r>
            <a:r>
              <a:rPr lang="fr-FR" sz="2400" i="1" dirty="0"/>
              <a:t>des bétons plus plastiques</a:t>
            </a:r>
            <a:r>
              <a:rPr lang="fr-FR" sz="2400" b="0" dirty="0"/>
              <a:t> et </a:t>
            </a:r>
            <a:r>
              <a:rPr lang="fr-FR" sz="2400" i="1" dirty="0"/>
              <a:t>de bonne ouvrabilité </a:t>
            </a:r>
            <a:r>
              <a:rPr lang="fr-FR" sz="2400" b="0" dirty="0"/>
              <a:t>; Par contre </a:t>
            </a:r>
            <a:r>
              <a:rPr lang="fr-FR" sz="2400" i="1" dirty="0"/>
              <a:t>la granularité discontinus</a:t>
            </a:r>
            <a:r>
              <a:rPr lang="fr-FR" sz="2400" b="0" dirty="0"/>
              <a:t> conduit à </a:t>
            </a:r>
            <a:r>
              <a:rPr lang="fr-FR" sz="2400" i="1" dirty="0"/>
              <a:t>des bétons </a:t>
            </a:r>
            <a:r>
              <a:rPr lang="fr-FR" sz="2400" b="0" dirty="0"/>
              <a:t>présentant</a:t>
            </a:r>
            <a:r>
              <a:rPr lang="fr-FR" sz="2400" i="1" dirty="0"/>
              <a:t> </a:t>
            </a:r>
            <a:r>
              <a:rPr lang="fr-FR" sz="2400" b="0" dirty="0"/>
              <a:t>en général, </a:t>
            </a:r>
            <a:r>
              <a:rPr lang="fr-FR" sz="2400" i="1" dirty="0"/>
              <a:t>des résistances en compression</a:t>
            </a:r>
            <a:r>
              <a:rPr lang="fr-FR" sz="2400" b="0" dirty="0"/>
              <a:t> un peu s</a:t>
            </a:r>
            <a:r>
              <a:rPr lang="fr-FR" sz="2400" i="1" dirty="0"/>
              <a:t>upérieures </a:t>
            </a:r>
            <a:r>
              <a:rPr lang="fr-FR" sz="2400" b="0" dirty="0"/>
              <a:t>mais au détriment </a:t>
            </a:r>
            <a:r>
              <a:rPr lang="fr-FR" sz="2400" i="1" dirty="0"/>
              <a:t>de l’ouvrabilité </a:t>
            </a:r>
            <a:r>
              <a:rPr lang="fr-FR" sz="2400" b="0" dirty="0"/>
              <a:t>; il semble toute fois que la plus part </a:t>
            </a:r>
            <a:r>
              <a:rPr lang="fr-FR" sz="2400" i="1" dirty="0"/>
              <a:t>des bétons </a:t>
            </a:r>
            <a:r>
              <a:rPr lang="fr-FR" sz="2400" b="0" dirty="0"/>
              <a:t>actuellement utilisés sont à </a:t>
            </a:r>
            <a:r>
              <a:rPr lang="fr-FR" sz="2400" i="1" dirty="0"/>
              <a:t>granularité continue. </a:t>
            </a:r>
          </a:p>
          <a:p>
            <a:pPr marL="0" indent="0">
              <a:buNone/>
            </a:pP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6667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b="0" dirty="0"/>
              <a:t>Différents type de </a:t>
            </a:r>
            <a:r>
              <a:rPr lang="fr-FR" sz="3200" b="0" dirty="0" smtClean="0"/>
              <a:t>Béton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79" cy="587727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   </a:t>
            </a:r>
            <a:endParaRPr lang="fr-FR" sz="2400" b="1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1061" y="872809"/>
            <a:ext cx="8927976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sz="2400" b="0" dirty="0" smtClean="0"/>
          </a:p>
          <a:p>
            <a:pPr marL="0" indent="0">
              <a:buNone/>
            </a:pPr>
            <a:r>
              <a:rPr lang="fr-FR" sz="2400" dirty="0"/>
              <a:t>Méthode de formulation du béton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0" dirty="0" smtClean="0"/>
              <a:t>Méthode </a:t>
            </a:r>
            <a:r>
              <a:rPr lang="fr-FR" sz="2400" b="0" dirty="0"/>
              <a:t>de </a:t>
            </a:r>
            <a:r>
              <a:rPr lang="fr-FR" sz="2400" i="1" dirty="0" err="1" smtClean="0"/>
              <a:t>Bolomey</a:t>
            </a:r>
            <a:endParaRPr lang="fr-FR" sz="2400" i="1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/>
              <a:t>- Méthode d’</a:t>
            </a:r>
            <a:r>
              <a:rPr lang="fr-FR" sz="2400" dirty="0" err="1"/>
              <a:t>Abrams</a:t>
            </a:r>
            <a:endParaRPr lang="fr-FR" sz="2400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0" dirty="0" smtClean="0"/>
              <a:t>Méthode </a:t>
            </a:r>
            <a:r>
              <a:rPr lang="fr-FR" sz="2400" b="0" dirty="0"/>
              <a:t>de </a:t>
            </a:r>
            <a:r>
              <a:rPr lang="fr-FR" sz="2400" i="1" dirty="0"/>
              <a:t>Fuller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0" dirty="0"/>
              <a:t>Méthode</a:t>
            </a:r>
            <a:r>
              <a:rPr lang="fr-FR" sz="2400" i="1" dirty="0"/>
              <a:t> Cubique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0" dirty="0" smtClean="0"/>
              <a:t>Méthode </a:t>
            </a:r>
            <a:r>
              <a:rPr lang="fr-FR" sz="2400" b="0" dirty="0"/>
              <a:t>de </a:t>
            </a:r>
            <a:r>
              <a:rPr lang="fr-FR" sz="2400" i="1" dirty="0" err="1" smtClean="0"/>
              <a:t>Faury</a:t>
            </a:r>
            <a:endParaRPr lang="fr-FR" sz="2400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0" dirty="0" smtClean="0"/>
              <a:t>Méthode </a:t>
            </a:r>
            <a:r>
              <a:rPr lang="fr-FR" sz="2400" b="0" dirty="0"/>
              <a:t>de </a:t>
            </a:r>
            <a:r>
              <a:rPr lang="fr-FR" sz="2400" i="1" dirty="0" err="1"/>
              <a:t>Joisiel</a:t>
            </a:r>
            <a:endParaRPr lang="fr-FR" sz="2400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0" dirty="0" smtClean="0"/>
              <a:t>Méthode </a:t>
            </a:r>
            <a:r>
              <a:rPr lang="fr-FR" sz="2400" b="0" dirty="0"/>
              <a:t>de </a:t>
            </a:r>
            <a:r>
              <a:rPr lang="fr-FR" sz="2400" i="1" dirty="0"/>
              <a:t>Dreux – </a:t>
            </a:r>
            <a:r>
              <a:rPr lang="fr-FR" sz="2400" i="1" dirty="0" err="1"/>
              <a:t>Gorisse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xmlns="" val="8522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endParaRPr lang="en-US" altLang="fr-FR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endParaRPr lang="en-US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9400" y="187325"/>
            <a:ext cx="7343775" cy="649288"/>
          </a:xfrm>
        </p:spPr>
        <p:txBody>
          <a:bodyPr/>
          <a:lstStyle/>
          <a:p>
            <a:r>
              <a:rPr lang="en-US" altLang="fr-FR" sz="3200">
                <a:latin typeface="Tahoma" charset="0"/>
              </a:rPr>
              <a:t>Second Page</a:t>
            </a:r>
            <a:endParaRPr lang="uk-UA" altLang="fr-FR" sz="320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700213"/>
            <a:ext cx="6454775" cy="4438650"/>
          </a:xfrm>
        </p:spPr>
        <p:txBody>
          <a:bodyPr/>
          <a:lstStyle/>
          <a:p>
            <a:r>
              <a:rPr lang="fr-FR" sz="2000" b="1" dirty="0"/>
              <a:t>5- Béton (lourd et légers) et mortier </a:t>
            </a:r>
            <a:endParaRPr lang="fr-FR" sz="2000" dirty="0"/>
          </a:p>
          <a:p>
            <a:r>
              <a:rPr lang="fr-FR" sz="2000" dirty="0"/>
              <a:t>5.1 Introduction et classification </a:t>
            </a:r>
          </a:p>
          <a:p>
            <a:r>
              <a:rPr lang="fr-FR" sz="2000" dirty="0"/>
              <a:t>5.2 Méthodes de composition du béton </a:t>
            </a:r>
          </a:p>
          <a:p>
            <a:r>
              <a:rPr lang="fr-FR" sz="2000" dirty="0"/>
              <a:t>5.3 Retrait et fluage du béton </a:t>
            </a:r>
          </a:p>
          <a:p>
            <a:r>
              <a:rPr lang="fr-FR" sz="2000" dirty="0"/>
              <a:t>5.4 Béton frais </a:t>
            </a:r>
          </a:p>
          <a:p>
            <a:r>
              <a:rPr lang="fr-FR" sz="2000" dirty="0"/>
              <a:t>5.5 Béton durci </a:t>
            </a:r>
          </a:p>
          <a:p>
            <a:r>
              <a:rPr lang="fr-FR" sz="2000" dirty="0"/>
              <a:t>5.6 Béton spéciaux </a:t>
            </a:r>
          </a:p>
          <a:p>
            <a:pPr marL="0" indent="0">
              <a:lnSpc>
                <a:spcPct val="80000"/>
              </a:lnSpc>
              <a:buNone/>
            </a:pPr>
            <a:endParaRPr lang="uk-UA" altLang="fr-FR" sz="2000" dirty="0"/>
          </a:p>
        </p:txBody>
      </p:sp>
    </p:spTree>
    <p:extLst>
      <p:ext uri="{BB962C8B-B14F-4D97-AF65-F5344CB8AC3E}">
        <p14:creationId xmlns:p14="http://schemas.microsoft.com/office/powerpoint/2010/main" xmlns="" val="11560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343775" cy="649288"/>
          </a:xfrm>
        </p:spPr>
        <p:txBody>
          <a:bodyPr/>
          <a:lstStyle/>
          <a:p>
            <a:pPr marL="0" indent="0" algn="ctr"/>
            <a:r>
              <a:rPr lang="fr-FR" sz="4400" dirty="0" smtClean="0">
                <a:solidFill>
                  <a:schemeClr val="tx2"/>
                </a:solidFill>
              </a:rPr>
              <a:t> </a:t>
            </a:r>
            <a:r>
              <a:rPr lang="fr-FR" sz="3200" dirty="0"/>
              <a:t>Introduction </a:t>
            </a:r>
            <a:endParaRPr lang="fr-FR" sz="3200" i="1" dirty="0">
              <a:solidFill>
                <a:schemeClr val="accent3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                Une </a:t>
            </a:r>
            <a:r>
              <a:rPr lang="fr-FR" sz="2400" dirty="0"/>
              <a:t>construction est généralement </a:t>
            </a:r>
            <a:r>
              <a:rPr lang="fr-FR" sz="2400" b="1" i="1" dirty="0"/>
              <a:t>réalisée par éléments</a:t>
            </a:r>
            <a:r>
              <a:rPr lang="fr-FR" sz="2400" dirty="0"/>
              <a:t>, dont il faut assurer </a:t>
            </a:r>
            <a:r>
              <a:rPr lang="fr-FR" sz="2400" b="1" i="1" dirty="0"/>
              <a:t>la liaison </a:t>
            </a:r>
            <a:r>
              <a:rPr lang="fr-FR" sz="2400" dirty="0"/>
              <a:t>ou qu’il faut </a:t>
            </a:r>
            <a:r>
              <a:rPr lang="fr-FR" sz="2400" b="1" i="1" dirty="0"/>
              <a:t>protéger par un revêtement</a:t>
            </a:r>
            <a:r>
              <a:rPr lang="fr-FR" sz="2400" dirty="0"/>
              <a:t>. </a:t>
            </a:r>
            <a:endParaRPr lang="fr-FR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Toutes </a:t>
            </a:r>
            <a:r>
              <a:rPr lang="fr-FR" sz="2400" dirty="0"/>
              <a:t>ces opérations se font à l’aide </a:t>
            </a:r>
            <a:r>
              <a:rPr lang="fr-FR" sz="2400" b="1" i="1" dirty="0"/>
              <a:t>d’un liant </a:t>
            </a:r>
            <a:r>
              <a:rPr lang="fr-FR" sz="2400" dirty="0"/>
              <a:t>toujours mélangé à du </a:t>
            </a:r>
            <a:r>
              <a:rPr lang="fr-FR" sz="2400" b="1" i="1" dirty="0"/>
              <a:t>sable</a:t>
            </a:r>
            <a:r>
              <a:rPr lang="fr-FR" sz="2400" dirty="0"/>
              <a:t>, de </a:t>
            </a:r>
            <a:r>
              <a:rPr lang="fr-FR" sz="2400" b="1" i="1" dirty="0"/>
              <a:t>l’eau</a:t>
            </a:r>
            <a:r>
              <a:rPr lang="fr-FR" sz="2400" dirty="0"/>
              <a:t> </a:t>
            </a:r>
            <a:r>
              <a:rPr lang="fr-FR" sz="2400" dirty="0" smtClean="0"/>
              <a:t>et </a:t>
            </a:r>
            <a:r>
              <a:rPr lang="fr-FR" sz="2400" dirty="0"/>
              <a:t>éventuellement </a:t>
            </a:r>
            <a:r>
              <a:rPr lang="fr-FR" sz="2400" b="1" i="1" dirty="0"/>
              <a:t>un adjuvant </a:t>
            </a:r>
            <a:r>
              <a:rPr lang="fr-FR" sz="2400" dirty="0" smtClean="0"/>
              <a:t>,pour </a:t>
            </a:r>
            <a:r>
              <a:rPr lang="fr-FR" sz="2400" dirty="0"/>
              <a:t>obtenir un </a:t>
            </a:r>
            <a:r>
              <a:rPr lang="fr-FR" sz="2400" b="1" i="1" dirty="0"/>
              <a:t>« mortier », </a:t>
            </a:r>
            <a:r>
              <a:rPr lang="fr-FR" sz="2400" dirty="0"/>
              <a:t>qui </a:t>
            </a:r>
            <a:r>
              <a:rPr lang="fr-FR" sz="2400" b="1" i="1" dirty="0"/>
              <a:t>se distingue du béton </a:t>
            </a:r>
            <a:r>
              <a:rPr lang="fr-FR" sz="2400" dirty="0"/>
              <a:t>par </a:t>
            </a:r>
            <a:r>
              <a:rPr lang="fr-FR" sz="2400" b="1" i="1" dirty="0"/>
              <a:t>l’absence de gravillons</a:t>
            </a:r>
            <a:r>
              <a:rPr lang="fr-FR" sz="2400" dirty="0"/>
              <a:t>. </a:t>
            </a:r>
            <a:endParaRPr lang="fr-FR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Des </a:t>
            </a:r>
            <a:r>
              <a:rPr lang="fr-FR" sz="2400" dirty="0"/>
              <a:t>compositions multiples de </a:t>
            </a:r>
            <a:r>
              <a:rPr lang="fr-FR" sz="2400" b="1" i="1" dirty="0"/>
              <a:t>mortiers</a:t>
            </a:r>
            <a:r>
              <a:rPr lang="fr-FR" sz="2400" dirty="0"/>
              <a:t> peuvent être obtenues en jouant sur </a:t>
            </a:r>
            <a:r>
              <a:rPr lang="fr-FR" sz="2400" b="1" i="1" dirty="0"/>
              <a:t>les différents paramètres </a:t>
            </a:r>
            <a:r>
              <a:rPr lang="fr-FR" sz="2400" dirty="0"/>
              <a:t>: </a:t>
            </a:r>
            <a:endParaRPr lang="fr-FR" sz="24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i="1" dirty="0" smtClean="0"/>
              <a:t> Liant</a:t>
            </a:r>
            <a:r>
              <a:rPr lang="fr-FR" sz="2400" dirty="0" smtClean="0"/>
              <a:t>, </a:t>
            </a:r>
            <a:r>
              <a:rPr lang="fr-FR" sz="2400" b="1" i="1" dirty="0"/>
              <a:t>Adjuvants et ajouts, Dosage en Eau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600" b="1" i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5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343775" cy="649288"/>
          </a:xfrm>
        </p:spPr>
        <p:txBody>
          <a:bodyPr/>
          <a:lstStyle/>
          <a:p>
            <a:pPr marL="0" indent="0"/>
            <a:r>
              <a:rPr lang="fr-FR" sz="3200" i="1" dirty="0" smtClean="0">
                <a:solidFill>
                  <a:srgbClr val="E45506"/>
                </a:solidFill>
              </a:rPr>
              <a:t>                           </a:t>
            </a:r>
            <a:r>
              <a:rPr lang="fr-FR" sz="3200" i="1" dirty="0" smtClean="0">
                <a:solidFill>
                  <a:schemeClr val="accent3"/>
                </a:solidFill>
              </a:rPr>
              <a:t>Définition</a:t>
            </a:r>
            <a:endParaRPr lang="fr-FR" sz="3200" i="1" dirty="0">
              <a:solidFill>
                <a:schemeClr val="accent3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87727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              </a:t>
            </a:r>
            <a:r>
              <a:rPr lang="fr-FR" b="1" i="1" dirty="0" smtClean="0"/>
              <a:t>Le </a:t>
            </a:r>
            <a:r>
              <a:rPr lang="fr-FR" b="1" i="1" dirty="0"/>
              <a:t>mortier </a:t>
            </a:r>
            <a:r>
              <a:rPr lang="fr-FR" dirty="0"/>
              <a:t>est un mélange de </a:t>
            </a:r>
            <a:r>
              <a:rPr lang="fr-FR" b="1" i="1" dirty="0" smtClean="0"/>
              <a:t>liant</a:t>
            </a:r>
            <a:r>
              <a:rPr lang="fr-FR" dirty="0" smtClean="0"/>
              <a:t> (chaux </a:t>
            </a:r>
            <a:r>
              <a:rPr lang="fr-FR" dirty="0"/>
              <a:t>ou </a:t>
            </a:r>
            <a:r>
              <a:rPr lang="fr-FR" dirty="0" smtClean="0"/>
              <a:t>ciment), </a:t>
            </a:r>
            <a:r>
              <a:rPr lang="fr-FR" dirty="0"/>
              <a:t>de </a:t>
            </a:r>
            <a:r>
              <a:rPr lang="fr-FR" b="1" i="1" dirty="0"/>
              <a:t>sable</a:t>
            </a:r>
            <a:r>
              <a:rPr lang="fr-FR" dirty="0"/>
              <a:t>, d’eau et éventuellement </a:t>
            </a:r>
            <a:r>
              <a:rPr lang="fr-FR" b="1" i="1" dirty="0" smtClean="0"/>
              <a:t>d’adjuvants</a:t>
            </a:r>
            <a:endParaRPr lang="fr-FR" b="1" i="1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b="1" i="1" dirty="0" smtClean="0"/>
              <a:t>La </a:t>
            </a:r>
            <a:r>
              <a:rPr lang="fr-FR" b="1" i="1" dirty="0"/>
              <a:t>fonction principale d'un mortier </a:t>
            </a:r>
            <a:r>
              <a:rPr lang="fr-FR" dirty="0"/>
              <a:t>est de </a:t>
            </a:r>
            <a:r>
              <a:rPr lang="fr-FR" b="1" i="1" dirty="0"/>
              <a:t>liaisonner les éléments de maçonnerie </a:t>
            </a:r>
            <a:r>
              <a:rPr lang="fr-FR" dirty="0"/>
              <a:t>de manière à ce qu'ils </a:t>
            </a:r>
            <a:r>
              <a:rPr lang="fr-FR" b="1" i="1" dirty="0"/>
              <a:t>constituent un seul bloc</a:t>
            </a:r>
            <a:r>
              <a:rPr lang="fr-FR" dirty="0"/>
              <a:t>. </a:t>
            </a:r>
            <a:endParaRPr lang="fr-FR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Par </a:t>
            </a:r>
            <a:r>
              <a:rPr lang="fr-FR" dirty="0"/>
              <a:t>ailleurs, </a:t>
            </a:r>
            <a:r>
              <a:rPr lang="fr-FR" b="1" i="1" dirty="0"/>
              <a:t>le mortier </a:t>
            </a:r>
            <a:r>
              <a:rPr lang="fr-FR" dirty="0"/>
              <a:t>sépare </a:t>
            </a:r>
            <a:r>
              <a:rPr lang="fr-FR" b="1" i="1" dirty="0"/>
              <a:t>les éléments </a:t>
            </a:r>
            <a:r>
              <a:rPr lang="fr-FR" dirty="0"/>
              <a:t>et </a:t>
            </a:r>
            <a:r>
              <a:rPr lang="fr-FR" b="1" i="1" dirty="0"/>
              <a:t>remplit</a:t>
            </a:r>
            <a:r>
              <a:rPr lang="fr-FR" dirty="0"/>
              <a:t> toutes </a:t>
            </a:r>
            <a:r>
              <a:rPr lang="fr-FR" b="1" i="1" dirty="0"/>
              <a:t>les fentes et fissures </a:t>
            </a:r>
            <a:r>
              <a:rPr lang="fr-FR" dirty="0"/>
              <a:t>en formant </a:t>
            </a:r>
            <a:r>
              <a:rPr lang="fr-FR" b="1" i="1" dirty="0"/>
              <a:t>une surface de contact homogène</a:t>
            </a:r>
            <a:r>
              <a:rPr lang="fr-FR" dirty="0"/>
              <a:t>. </a:t>
            </a:r>
            <a:endParaRPr lang="fr-FR" sz="2600" b="1" i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5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dirty="0" smtClean="0"/>
              <a:t>Les différents types de mortiers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94928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                 Il </a:t>
            </a:r>
            <a:r>
              <a:rPr lang="fr-FR" sz="2400" dirty="0"/>
              <a:t>existe </a:t>
            </a:r>
            <a:r>
              <a:rPr lang="fr-FR" sz="2400" b="1" i="1" dirty="0"/>
              <a:t>une multitude de mortiers</a:t>
            </a:r>
            <a:r>
              <a:rPr lang="fr-FR" sz="2400" dirty="0"/>
              <a:t>, que l’on obtient en faisant </a:t>
            </a:r>
            <a:r>
              <a:rPr lang="fr-FR" sz="2400" dirty="0" smtClean="0"/>
              <a:t>varier: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Le liant: </a:t>
            </a:r>
            <a:r>
              <a:rPr lang="fr-FR" sz="2400" dirty="0" smtClean="0"/>
              <a:t>type et dosage,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Le </a:t>
            </a:r>
            <a:r>
              <a:rPr lang="fr-FR" sz="2400" b="1" i="1" dirty="0"/>
              <a:t>sable:</a:t>
            </a:r>
            <a:r>
              <a:rPr lang="fr-FR" sz="2400" dirty="0" smtClean="0"/>
              <a:t> nature et granularité,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i="1" dirty="0"/>
              <a:t>Les adjuvants et ajouts : </a:t>
            </a:r>
            <a:r>
              <a:rPr lang="fr-FR" sz="2400" dirty="0" smtClean="0"/>
              <a:t>plastifiant, entraîneur d’air, hydrofuge, agent d’adhérence, fibres …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b="1" i="1" dirty="0" smtClean="0"/>
              <a:t>Les </a:t>
            </a:r>
            <a:r>
              <a:rPr lang="fr-FR" sz="2400" b="1" i="1" dirty="0"/>
              <a:t>quantités </a:t>
            </a:r>
            <a:r>
              <a:rPr lang="fr-FR" sz="2400" b="1" i="1" dirty="0" smtClean="0"/>
              <a:t>d’eau</a:t>
            </a:r>
            <a:r>
              <a:rPr lang="fr-FR" sz="24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/>
              <a:t>En matière de </a:t>
            </a:r>
            <a:r>
              <a:rPr lang="fr-FR" sz="2400" b="1" i="1" dirty="0"/>
              <a:t>liant</a:t>
            </a:r>
            <a:r>
              <a:rPr lang="fr-FR" sz="2400" dirty="0"/>
              <a:t>, tous les </a:t>
            </a:r>
            <a:r>
              <a:rPr lang="fr-FR" sz="2400" b="1" i="1" dirty="0"/>
              <a:t>ciments et chaux</a:t>
            </a:r>
            <a:r>
              <a:rPr lang="fr-FR" sz="2400" dirty="0"/>
              <a:t> peuvent être employés. </a:t>
            </a:r>
            <a:r>
              <a:rPr lang="fr-FR" sz="2400" b="1" i="1" dirty="0"/>
              <a:t>Le type et le dosage </a:t>
            </a:r>
            <a:r>
              <a:rPr lang="fr-FR" sz="2400" dirty="0"/>
              <a:t>doivent être choisis selon </a:t>
            </a:r>
            <a:r>
              <a:rPr lang="fr-FR" sz="2400" b="1" i="1" dirty="0"/>
              <a:t>l’ouvrage à réaliser </a:t>
            </a:r>
            <a:r>
              <a:rPr lang="fr-FR" sz="2400" dirty="0"/>
              <a:t>et </a:t>
            </a:r>
            <a:r>
              <a:rPr lang="fr-FR" sz="2400" b="1" i="1" dirty="0"/>
              <a:t>son environnement</a:t>
            </a:r>
            <a:r>
              <a:rPr lang="fr-FR" sz="2400" dirty="0"/>
              <a:t>.</a:t>
            </a:r>
            <a:endParaRPr lang="fr-FR" sz="2600" b="1" i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3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dirty="0" smtClean="0"/>
              <a:t>Les différents types de mortiers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821487" cy="547260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400" b="1" i="1" dirty="0" smtClean="0"/>
              <a:t>Mortier </a:t>
            </a:r>
            <a:r>
              <a:rPr lang="fr-FR" sz="2400" b="1" i="1" dirty="0"/>
              <a:t>de </a:t>
            </a:r>
            <a:r>
              <a:rPr lang="fr-FR" sz="2400" b="1" i="1" dirty="0" smtClean="0"/>
              <a:t>ciment: </a:t>
            </a:r>
            <a:r>
              <a:rPr lang="fr-FR" sz="2400" dirty="0" smtClean="0"/>
              <a:t>fabriqué </a:t>
            </a:r>
            <a:r>
              <a:rPr lang="fr-FR" sz="2400" dirty="0"/>
              <a:t>avec du </a:t>
            </a:r>
            <a:r>
              <a:rPr lang="fr-FR" sz="2400" b="1" i="1" dirty="0"/>
              <a:t>ciment Portland gris </a:t>
            </a:r>
            <a:r>
              <a:rPr lang="fr-FR" sz="2400" dirty="0"/>
              <a:t>ou </a:t>
            </a:r>
            <a:r>
              <a:rPr lang="fr-FR" sz="2400" b="1" i="1" dirty="0"/>
              <a:t>blanc</a:t>
            </a:r>
            <a:r>
              <a:rPr lang="fr-FR" sz="2400" dirty="0"/>
              <a:t>. Il est </a:t>
            </a:r>
            <a:r>
              <a:rPr lang="fr-FR" sz="2400" b="1" i="1" dirty="0"/>
              <a:t>très résistant</a:t>
            </a:r>
            <a:r>
              <a:rPr lang="fr-FR" sz="24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</a:pPr>
            <a:r>
              <a:rPr lang="fr-FR" sz="2400" b="1" i="1" dirty="0"/>
              <a:t>Mortier de </a:t>
            </a:r>
            <a:r>
              <a:rPr lang="fr-FR" sz="2400" b="1" i="1" dirty="0" smtClean="0"/>
              <a:t>chaux:</a:t>
            </a:r>
            <a:r>
              <a:rPr lang="fr-FR" sz="2400" dirty="0"/>
              <a:t>  </a:t>
            </a:r>
            <a:r>
              <a:rPr lang="fr-FR" sz="2400" dirty="0" smtClean="0"/>
              <a:t>fabriqué </a:t>
            </a:r>
            <a:r>
              <a:rPr lang="fr-FR" sz="2400" dirty="0"/>
              <a:t>avec de </a:t>
            </a:r>
            <a:r>
              <a:rPr lang="fr-FR" sz="2400" b="1" i="1" dirty="0"/>
              <a:t>la chaux hydraulique</a:t>
            </a:r>
            <a:r>
              <a:rPr lang="fr-FR" sz="2400" dirty="0"/>
              <a:t>. </a:t>
            </a:r>
            <a:r>
              <a:rPr lang="fr-FR" sz="2400" b="1" i="1" dirty="0"/>
              <a:t>Moins résistant </a:t>
            </a:r>
            <a:r>
              <a:rPr lang="fr-FR" sz="2400" dirty="0"/>
              <a:t>et </a:t>
            </a:r>
            <a:r>
              <a:rPr lang="fr-FR" sz="2400" b="1" i="1" dirty="0"/>
              <a:t>moins étanche </a:t>
            </a:r>
            <a:r>
              <a:rPr lang="fr-FR" sz="2400" dirty="0"/>
              <a:t>que </a:t>
            </a:r>
            <a:r>
              <a:rPr lang="fr-FR" sz="2400" b="1" i="1" dirty="0"/>
              <a:t>le mortier de ciment</a:t>
            </a:r>
            <a:r>
              <a:rPr lang="fr-FR" sz="2400" dirty="0"/>
              <a:t>, il est </a:t>
            </a:r>
            <a:r>
              <a:rPr lang="fr-FR" sz="2400" b="1" i="1" dirty="0"/>
              <a:t>plus souple et laisse respirer les murs</a:t>
            </a:r>
            <a:r>
              <a:rPr lang="fr-FR" sz="2400" dirty="0"/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3"/>
            </a:pPr>
            <a:r>
              <a:rPr lang="fr-FR" sz="2400" b="1" i="1" dirty="0"/>
              <a:t>Mortier </a:t>
            </a:r>
            <a:r>
              <a:rPr lang="fr-FR" sz="2400" b="1" i="1" dirty="0" smtClean="0"/>
              <a:t>bâtard:  </a:t>
            </a:r>
            <a:r>
              <a:rPr lang="fr-FR" sz="2400" dirty="0" smtClean="0"/>
              <a:t>fabriqué </a:t>
            </a:r>
            <a:r>
              <a:rPr lang="fr-FR" sz="2400" dirty="0"/>
              <a:t>avec un mélange de </a:t>
            </a:r>
            <a:r>
              <a:rPr lang="fr-FR" sz="2400" b="1" i="1" dirty="0"/>
              <a:t>ciment</a:t>
            </a:r>
            <a:r>
              <a:rPr lang="fr-FR" sz="2400" dirty="0"/>
              <a:t> et de </a:t>
            </a:r>
            <a:r>
              <a:rPr lang="fr-FR" sz="2400" b="1" i="1" dirty="0"/>
              <a:t>chaux</a:t>
            </a:r>
            <a:r>
              <a:rPr lang="fr-FR" sz="2400" dirty="0"/>
              <a:t>, avec des caractéristiques intermédiaires entre </a:t>
            </a:r>
            <a:r>
              <a:rPr lang="fr-FR" sz="2400" b="1" i="1" dirty="0"/>
              <a:t>le mortier de </a:t>
            </a:r>
            <a:r>
              <a:rPr lang="fr-FR" sz="2400" b="1" i="1" u="sng" dirty="0"/>
              <a:t>ciment</a:t>
            </a:r>
            <a:r>
              <a:rPr lang="fr-FR" sz="2400" b="1" i="1" dirty="0"/>
              <a:t> et le mortier de </a:t>
            </a:r>
            <a:r>
              <a:rPr lang="fr-FR" sz="2400" b="1" i="1" u="sng" dirty="0"/>
              <a:t>chaux</a:t>
            </a:r>
            <a:r>
              <a:rPr lang="fr-FR" sz="2400" dirty="0"/>
              <a:t>. </a:t>
            </a:r>
            <a:endParaRPr lang="fr-FR" sz="24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2745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dirty="0" smtClean="0"/>
              <a:t>Les différents types de mortiers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19" y="980728"/>
            <a:ext cx="8640961" cy="532859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fr-FR" sz="2400" b="1" i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i="1" dirty="0" smtClean="0"/>
              <a:t>La </a:t>
            </a:r>
            <a:r>
              <a:rPr lang="fr-FR" sz="2400" b="1" i="1" dirty="0"/>
              <a:t>chaux </a:t>
            </a:r>
            <a:r>
              <a:rPr lang="fr-FR" sz="2400" dirty="0"/>
              <a:t>apporte </a:t>
            </a:r>
            <a:r>
              <a:rPr lang="fr-FR" sz="2400" b="1" i="1" u="sng" dirty="0"/>
              <a:t>la plasticité :</a:t>
            </a:r>
            <a:r>
              <a:rPr lang="fr-FR" sz="2400" i="1" dirty="0"/>
              <a:t> permet de réduire le risque de fissuration comparé au mortier de ciment pur),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400" b="1" i="1" dirty="0"/>
              <a:t>le ciment: </a:t>
            </a:r>
            <a:r>
              <a:rPr lang="fr-FR" sz="2400" dirty="0"/>
              <a:t>apporte </a:t>
            </a:r>
            <a:r>
              <a:rPr lang="fr-FR" sz="2400" b="1" i="1" u="sng" dirty="0"/>
              <a:t>la résistance</a:t>
            </a:r>
            <a:r>
              <a:rPr lang="fr-FR" sz="2400" b="1" i="1" dirty="0"/>
              <a:t> </a:t>
            </a:r>
            <a:r>
              <a:rPr lang="fr-FR" sz="2400" dirty="0"/>
              <a:t>et </a:t>
            </a:r>
            <a:r>
              <a:rPr lang="fr-FR" sz="2400" b="1" i="1" u="sng" dirty="0"/>
              <a:t>une vitesse</a:t>
            </a:r>
            <a:r>
              <a:rPr lang="fr-FR" sz="2400" b="1" i="1" dirty="0"/>
              <a:t> </a:t>
            </a:r>
            <a:r>
              <a:rPr lang="fr-FR" sz="2400" dirty="0"/>
              <a:t>de </a:t>
            </a:r>
            <a:r>
              <a:rPr lang="fr-FR" sz="2400" b="1" i="1" dirty="0"/>
              <a:t>durcissement plus élevée</a:t>
            </a:r>
            <a:r>
              <a:rPr lang="fr-FR" sz="2400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6452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352928" cy="649288"/>
          </a:xfrm>
        </p:spPr>
        <p:txBody>
          <a:bodyPr/>
          <a:lstStyle/>
          <a:p>
            <a:pPr algn="ctr"/>
            <a:r>
              <a:rPr lang="fr-FR" sz="3200" b="0" dirty="0"/>
              <a:t>Emplois des mortiers </a:t>
            </a:r>
            <a:endParaRPr lang="fr-FR" sz="3200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51126" y="1124744"/>
            <a:ext cx="8885370" cy="573325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2400" b="1" i="1" dirty="0" smtClean="0"/>
              <a:t>Les chapes :</a:t>
            </a:r>
          </a:p>
          <a:p>
            <a:pPr marL="0" indent="0">
              <a:buNone/>
            </a:pPr>
            <a:r>
              <a:rPr lang="fr-FR" sz="2400" dirty="0" smtClean="0"/>
              <a:t>Une chape est une </a:t>
            </a:r>
            <a:r>
              <a:rPr lang="fr-FR" sz="2400" b="1" dirty="0" smtClean="0"/>
              <a:t>couche de mortier</a:t>
            </a:r>
            <a:r>
              <a:rPr lang="fr-FR" sz="2400" dirty="0" smtClean="0"/>
              <a:t> avec ou sans treillis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fr-FR" sz="2400" b="1" i="1" dirty="0"/>
              <a:t>Travaux de maçonnerie </a:t>
            </a:r>
            <a:r>
              <a:rPr lang="fr-FR" sz="2400" b="1" i="1" dirty="0" smtClean="0"/>
              <a:t>courante:</a:t>
            </a:r>
            <a:endParaRPr lang="fr-FR" sz="2400" b="1" i="1" dirty="0"/>
          </a:p>
          <a:p>
            <a:pPr marL="0" indent="0">
              <a:buNone/>
            </a:pPr>
            <a:r>
              <a:rPr lang="fr-FR" sz="2400" dirty="0" smtClean="0"/>
              <a:t>Pour le </a:t>
            </a:r>
            <a:r>
              <a:rPr lang="fr-FR" sz="2400" b="1" dirty="0" smtClean="0"/>
              <a:t>montage de murs en éléments maçonnés</a:t>
            </a:r>
            <a:r>
              <a:rPr lang="fr-FR" sz="2400" dirty="0" smtClean="0"/>
              <a:t> (pierres, briques, parpaings …), on emploi </a:t>
            </a:r>
            <a:r>
              <a:rPr lang="fr-FR" sz="2400" b="1" i="1" dirty="0" smtClean="0"/>
              <a:t>du mortier </a:t>
            </a:r>
            <a:r>
              <a:rPr lang="fr-FR" sz="2400" dirty="0" smtClean="0"/>
              <a:t>pour hourdage encore appelé mortier de montage.</a:t>
            </a:r>
            <a:endParaRPr lang="fr-FR" sz="2400" dirty="0"/>
          </a:p>
          <a:p>
            <a:pPr marL="0" indent="0" algn="just">
              <a:lnSpc>
                <a:spcPct val="150000"/>
              </a:lnSpc>
              <a:buNone/>
            </a:pPr>
            <a:endParaRPr lang="fr-FR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3"/>
            <a:ext cx="2960828" cy="2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9779" y="6488669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i="1" dirty="0">
                <a:solidFill>
                  <a:schemeClr val="tx2"/>
                </a:solidFill>
              </a:rPr>
              <a:t>Une chape de mortier</a:t>
            </a:r>
            <a:r>
              <a:rPr lang="fr-FR" b="0" i="1" dirty="0"/>
              <a:t>.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99266"/>
            <a:ext cx="37719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30182" y="6471041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i="1" dirty="0">
                <a:solidFill>
                  <a:schemeClr val="tx2"/>
                </a:solidFill>
              </a:rPr>
              <a:t>Monter un mur en parpaing</a:t>
            </a:r>
            <a:r>
              <a:rPr lang="fr-FR" b="0" i="1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55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9">
      <a:dk1>
        <a:srgbClr val="4D4D4D"/>
      </a:dk1>
      <a:lt1>
        <a:srgbClr val="FFFFFF"/>
      </a:lt1>
      <a:dk2>
        <a:srgbClr val="000000"/>
      </a:dk2>
      <a:lt2>
        <a:srgbClr val="D24D06"/>
      </a:lt2>
      <a:accent1>
        <a:srgbClr val="E59709"/>
      </a:accent1>
      <a:accent2>
        <a:srgbClr val="E9AC24"/>
      </a:accent2>
      <a:accent3>
        <a:srgbClr val="FFFFFF"/>
      </a:accent3>
      <a:accent4>
        <a:srgbClr val="404040"/>
      </a:accent4>
      <a:accent5>
        <a:srgbClr val="F0C9AA"/>
      </a:accent5>
      <a:accent6>
        <a:srgbClr val="D39B20"/>
      </a:accent6>
      <a:hlink>
        <a:srgbClr val="F7B80B"/>
      </a:hlink>
      <a:folHlink>
        <a:srgbClr val="FFE6C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2869</TotalTime>
  <Words>1031</Words>
  <Application>Microsoft Office PowerPoint</Application>
  <PresentationFormat>Affichage à l'écran (4:3)</PresentationFormat>
  <Paragraphs>143</Paragraphs>
  <Slides>23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template</vt:lpstr>
      <vt:lpstr>Name of presentation</vt:lpstr>
      <vt:lpstr>Second Page</vt:lpstr>
      <vt:lpstr>Second Page</vt:lpstr>
      <vt:lpstr> Introduction </vt:lpstr>
      <vt:lpstr>                           Définition</vt:lpstr>
      <vt:lpstr>Les différents types de mortiers</vt:lpstr>
      <vt:lpstr>Les différents types de mortiers</vt:lpstr>
      <vt:lpstr>Les différents types de mortiers</vt:lpstr>
      <vt:lpstr>Emplois des mortiers </vt:lpstr>
      <vt:lpstr>Emplois des mortiers </vt:lpstr>
      <vt:lpstr>Emplois des mortiers </vt:lpstr>
      <vt:lpstr>Diapositive 12</vt:lpstr>
      <vt:lpstr>Définition</vt:lpstr>
      <vt:lpstr>Constituants d'un Béton </vt:lpstr>
      <vt:lpstr>Constituants d'un Béton </vt:lpstr>
      <vt:lpstr>Constituants d'un Béton </vt:lpstr>
      <vt:lpstr>Différents type de Béton</vt:lpstr>
      <vt:lpstr>Méthode de formulation du béton</vt:lpstr>
      <vt:lpstr>Méthode de formulation du béton</vt:lpstr>
      <vt:lpstr>Méthode de formulation du béton</vt:lpstr>
      <vt:lpstr>Méthode de formulation du béton</vt:lpstr>
      <vt:lpstr>Différents type de Béton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Pc</dc:creator>
  <cp:lastModifiedBy>ZCS</cp:lastModifiedBy>
  <cp:revision>91</cp:revision>
  <dcterms:created xsi:type="dcterms:W3CDTF">2021-04-30T21:53:29Z</dcterms:created>
  <dcterms:modified xsi:type="dcterms:W3CDTF">2023-02-14T23:23:33Z</dcterms:modified>
</cp:coreProperties>
</file>