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491" r:id="rId3"/>
    <p:sldId id="404" r:id="rId4"/>
    <p:sldId id="492" r:id="rId5"/>
    <p:sldId id="493" r:id="rId6"/>
    <p:sldId id="494" r:id="rId7"/>
    <p:sldId id="469" r:id="rId8"/>
    <p:sldId id="496" r:id="rId9"/>
    <p:sldId id="495" r:id="rId10"/>
    <p:sldId id="497" r:id="rId11"/>
    <p:sldId id="498" r:id="rId12"/>
    <p:sldId id="470" r:id="rId13"/>
    <p:sldId id="489" r:id="rId14"/>
    <p:sldId id="471" r:id="rId15"/>
    <p:sldId id="481" r:id="rId16"/>
    <p:sldId id="482" r:id="rId17"/>
    <p:sldId id="483" r:id="rId18"/>
    <p:sldId id="484" r:id="rId19"/>
    <p:sldId id="485" r:id="rId20"/>
    <p:sldId id="486" r:id="rId21"/>
    <p:sldId id="487" r:id="rId22"/>
    <p:sldId id="488" r:id="rId23"/>
    <p:sldId id="480" r:id="rId2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471" autoAdjust="0"/>
    <p:restoredTop sz="94660"/>
  </p:normalViewPr>
  <p:slideViewPr>
    <p:cSldViewPr>
      <p:cViewPr varScale="1">
        <p:scale>
          <a:sx n="64" d="100"/>
          <a:sy n="64"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050A2-A22A-4929-8412-85B7444CAC11}" type="datetimeFigureOut">
              <a:rPr lang="fr-FR" smtClean="0"/>
              <a:pPr/>
              <a:t>25/12/2020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7492EA-8410-415D-B366-F2626DF3B61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694C83-62CC-40C1-A195-19A831F777F9}" type="slidenum">
              <a:rPr lang="fr-FR" smtClean="0"/>
              <a:pPr/>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5694C83-62CC-40C1-A195-19A831F777F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95694C83-62CC-40C1-A195-19A831F777F9}" type="slidenum">
              <a:rPr lang="fr-FR" smtClean="0"/>
              <a:pPr/>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95694C83-62CC-40C1-A195-19A831F777F9}" type="slidenum">
              <a:rPr lang="fr-FR" smtClean="0"/>
              <a:pPr/>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694C83-62CC-40C1-A195-19A831F777F9}" type="slidenum">
              <a:rPr lang="fr-FR" smtClean="0"/>
              <a:pPr/>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E42E3B03-54BB-48D6-B9EB-01C7F314F011}" type="datetimeFigureOut">
              <a:rPr lang="fr-FR" smtClean="0"/>
              <a:pPr/>
              <a:t>25/12/2020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5694C83-62CC-40C1-A195-19A831F777F9}" type="slidenum">
              <a:rPr lang="fr-FR" smtClean="0"/>
              <a:pPr/>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95694C83-62CC-40C1-A195-19A831F777F9}" type="slidenum">
              <a:rPr lang="fr-FR" smtClean="0"/>
              <a:pPr/>
              <a:t>‹N°›</a:t>
            </a:fld>
            <a:endParaRPr lang="fr-FR"/>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95694C83-62CC-40C1-A195-19A831F777F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5694C83-62CC-40C1-A195-19A831F777F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5694C83-62CC-40C1-A195-19A831F777F9}" type="slidenum">
              <a:rPr lang="fr-FR" smtClean="0"/>
              <a:pPr/>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E42E3B03-54BB-48D6-B9EB-01C7F314F011}" type="datetimeFigureOut">
              <a:rPr lang="fr-FR" smtClean="0"/>
              <a:pPr/>
              <a:t>25/12/2020</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95694C83-62CC-40C1-A195-19A831F777F9}" type="slidenum">
              <a:rPr lang="fr-FR" smtClean="0"/>
              <a:pPr/>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E42E3B03-54BB-48D6-B9EB-01C7F314F011}" type="datetimeFigureOut">
              <a:rPr lang="fr-FR" smtClean="0"/>
              <a:pPr/>
              <a:t>25/12/2020</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42E3B03-54BB-48D6-B9EB-01C7F314F011}" type="datetimeFigureOut">
              <a:rPr lang="fr-FR" smtClean="0"/>
              <a:pPr/>
              <a:t>25/12/2020</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5694C83-62CC-40C1-A195-19A831F777F9}" type="slidenum">
              <a:rPr lang="fr-FR" smtClean="0"/>
              <a:pPr/>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1571612"/>
            <a:ext cx="8643998" cy="5072098"/>
          </a:xfrm>
        </p:spPr>
        <p:txBody>
          <a:bodyPr>
            <a:normAutofit/>
          </a:bodyPr>
          <a:lstStyle/>
          <a:p>
            <a:pPr indent="449263" algn="just" rtl="1">
              <a:lnSpc>
                <a:spcPct val="150000"/>
              </a:lnSpc>
            </a:pPr>
            <a:endParaRPr lang="ar-DZ" sz="3200" dirty="0" smtClean="0">
              <a:solidFill>
                <a:schemeClr val="tx1"/>
              </a:solidFill>
              <a:latin typeface="Times New Roman" pitchFamily="18" charset="0"/>
              <a:cs typeface="Times New Roman" pitchFamily="18" charset="0"/>
            </a:endParaRPr>
          </a:p>
          <a:p>
            <a:pPr indent="449263" rtl="1">
              <a:lnSpc>
                <a:spcPct val="150000"/>
              </a:lnSpc>
            </a:pPr>
            <a:r>
              <a:rPr lang="ar-DZ" sz="4800" dirty="0" smtClean="0">
                <a:solidFill>
                  <a:schemeClr val="tx1"/>
                </a:solidFill>
                <a:latin typeface="Times New Roman" pitchFamily="18" charset="0"/>
                <a:cs typeface="Times New Roman" pitchFamily="18" charset="0"/>
              </a:rPr>
              <a:t>مدخل لعلم الاجتماع</a:t>
            </a:r>
          </a:p>
          <a:p>
            <a:pPr indent="449263" rtl="1">
              <a:lnSpc>
                <a:spcPct val="150000"/>
              </a:lnSpc>
            </a:pPr>
            <a:r>
              <a:rPr lang="ar-DZ" sz="4800" dirty="0" smtClean="0">
                <a:solidFill>
                  <a:schemeClr val="tx1"/>
                </a:solidFill>
                <a:latin typeface="Times New Roman" pitchFamily="18" charset="0"/>
                <a:cs typeface="Times New Roman" pitchFamily="18" charset="0"/>
              </a:rPr>
              <a:t>أ/ </a:t>
            </a:r>
            <a:r>
              <a:rPr lang="ar-DZ" sz="4800" dirty="0" err="1" smtClean="0">
                <a:solidFill>
                  <a:schemeClr val="tx1"/>
                </a:solidFill>
                <a:latin typeface="Times New Roman" pitchFamily="18" charset="0"/>
                <a:cs typeface="Times New Roman" pitchFamily="18" charset="0"/>
              </a:rPr>
              <a:t>حديدان</a:t>
            </a:r>
            <a:endParaRPr lang="fr-FR" sz="4800" dirty="0" smtClean="0">
              <a:solidFill>
                <a:schemeClr val="tx1"/>
              </a:solidFill>
              <a:latin typeface="Times New Roman" pitchFamily="18" charset="0"/>
              <a:cs typeface="Times New Roman" pitchFamily="18" charset="0"/>
            </a:endParaRPr>
          </a:p>
          <a:p>
            <a:pPr indent="449263" rtl="1">
              <a:lnSpc>
                <a:spcPct val="150000"/>
              </a:lnSpc>
            </a:pPr>
            <a:r>
              <a:rPr lang="ar-DZ" sz="4800" dirty="0" smtClean="0">
                <a:solidFill>
                  <a:schemeClr val="tx1"/>
                </a:solidFill>
                <a:latin typeface="Times New Roman" pitchFamily="18" charset="0"/>
                <a:cs typeface="Times New Roman" pitchFamily="18" charset="0"/>
              </a:rPr>
              <a:t>المحاضرة الأولى</a:t>
            </a:r>
            <a:endParaRPr lang="fr-FR" sz="4800" dirty="0" smtClean="0">
              <a:solidFill>
                <a:schemeClr val="tx1"/>
              </a:solidFill>
              <a:latin typeface="Times New Roman" pitchFamily="18" charset="0"/>
              <a:cs typeface="Times New Roman" pitchFamily="18" charset="0"/>
            </a:endParaRPr>
          </a:p>
          <a:p>
            <a:pPr indent="719138" algn="just" rtl="1">
              <a:lnSpc>
                <a:spcPct val="150000"/>
              </a:lnSpc>
            </a:pPr>
            <a:endParaRPr lang="fr-FR" sz="3200" b="0" dirty="0">
              <a:solidFill>
                <a:schemeClr val="tx1"/>
              </a:solidFill>
              <a:latin typeface="Times New Roman" pitchFamily="18" charset="0"/>
              <a:cs typeface="Times New Roman" pitchFamily="18" charset="0"/>
            </a:endParaRPr>
          </a:p>
        </p:txBody>
      </p:sp>
      <p:sp>
        <p:nvSpPr>
          <p:cNvPr id="2" name="Titre 1"/>
          <p:cNvSpPr>
            <a:spLocks noGrp="1"/>
          </p:cNvSpPr>
          <p:nvPr>
            <p:ph type="ctrTitle"/>
          </p:nvPr>
        </p:nvSpPr>
        <p:spPr>
          <a:xfrm>
            <a:off x="214282" y="0"/>
            <a:ext cx="8715436" cy="1357299"/>
          </a:xfrm>
        </p:spPr>
        <p:txBody>
          <a:bodyPr>
            <a:normAutofit/>
          </a:bodyPr>
          <a:lstStyle/>
          <a:p>
            <a:pPr rtl="1"/>
            <a:r>
              <a:rPr lang="ar-DZ" sz="5400" b="1" dirty="0" smtClean="0"/>
              <a:t>السنة الأولى علوم اجتماعية</a:t>
            </a:r>
            <a:endParaRPr lang="fr-FR"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857232"/>
            <a:ext cx="8643998" cy="5786478"/>
          </a:xfrm>
        </p:spPr>
        <p:txBody>
          <a:bodyPr>
            <a:noAutofit/>
          </a:bodyPr>
          <a:lstStyle/>
          <a:p>
            <a:pPr indent="719138" algn="just" rtl="1">
              <a:lnSpc>
                <a:spcPct val="150000"/>
              </a:lnSpc>
            </a:pPr>
            <a:r>
              <a:rPr lang="ar-DZ" sz="2900" b="0" dirty="0" smtClean="0">
                <a:solidFill>
                  <a:schemeClr val="tx1"/>
                </a:solidFill>
                <a:latin typeface="Times New Roman" pitchFamily="18" charset="0"/>
                <a:cs typeface="Times New Roman" pitchFamily="18" charset="0"/>
              </a:rPr>
              <a:t>مدرسة فلسفة التاريخ: وأهم روادها </a:t>
            </a:r>
            <a:r>
              <a:rPr lang="ar-DZ" sz="2900" b="0" dirty="0" err="1" smtClean="0">
                <a:solidFill>
                  <a:schemeClr val="tx1"/>
                </a:solidFill>
                <a:latin typeface="Times New Roman" pitchFamily="18" charset="0"/>
                <a:cs typeface="Times New Roman" pitchFamily="18" charset="0"/>
              </a:rPr>
              <a:t>هيجل</a:t>
            </a:r>
            <a:r>
              <a:rPr lang="ar-DZ" sz="2900" b="0" dirty="0" smtClean="0">
                <a:solidFill>
                  <a:schemeClr val="tx1"/>
                </a:solidFill>
                <a:latin typeface="Times New Roman" pitchFamily="18" charset="0"/>
                <a:cs typeface="Times New Roman" pitchFamily="18" charset="0"/>
              </a:rPr>
              <a:t> الألماني الذي يرى أن العائلة هي </a:t>
            </a:r>
            <a:r>
              <a:rPr lang="ar-DZ" sz="2900" b="0" dirty="0" err="1" smtClean="0">
                <a:solidFill>
                  <a:schemeClr val="tx1"/>
                </a:solidFill>
                <a:latin typeface="Times New Roman" pitchFamily="18" charset="0"/>
                <a:cs typeface="Times New Roman" pitchFamily="18" charset="0"/>
              </a:rPr>
              <a:t>اصل</a:t>
            </a:r>
            <a:r>
              <a:rPr lang="ar-DZ" sz="2900" b="0" dirty="0" smtClean="0">
                <a:solidFill>
                  <a:schemeClr val="tx1"/>
                </a:solidFill>
                <a:latin typeface="Times New Roman" pitchFamily="18" charset="0"/>
                <a:cs typeface="Times New Roman" pitchFamily="18" charset="0"/>
              </a:rPr>
              <a:t> الاجتماع والدولة. فالدولة تنشأ أساسا من العائلة، ووجود عدة عائلات يولد مصالح وعلاقات مختلفة يقوم عليها المجتمع.</a:t>
            </a:r>
          </a:p>
          <a:p>
            <a:pPr indent="719138" algn="just" rtl="1">
              <a:lnSpc>
                <a:spcPct val="150000"/>
              </a:lnSpc>
            </a:pPr>
            <a:r>
              <a:rPr lang="ar-DZ" sz="2900" b="0" dirty="0" smtClean="0">
                <a:solidFill>
                  <a:schemeClr val="tx1"/>
                </a:solidFill>
                <a:latin typeface="Times New Roman" pitchFamily="18" charset="0"/>
                <a:cs typeface="Times New Roman" pitchFamily="18" charset="0"/>
              </a:rPr>
              <a:t>وعموما فقد تميزت فلسفة عصر الأنوار بضرورة إعمال العقل لفهم الواقع الاجتماعي بعيدا عن التصورات الفلسفية والتأملية والمثالية السابقة.</a:t>
            </a:r>
            <a:endParaRPr lang="fr-FR" sz="2900" b="0" dirty="0">
              <a:solidFill>
                <a:schemeClr val="tx1"/>
              </a:solidFill>
              <a:latin typeface="Times New Roman" pitchFamily="18" charset="0"/>
              <a:cs typeface="Times New Roman" pitchFamily="18" charset="0"/>
            </a:endParaRPr>
          </a:p>
        </p:txBody>
      </p:sp>
      <p:sp>
        <p:nvSpPr>
          <p:cNvPr id="2" name="Titre 1"/>
          <p:cNvSpPr>
            <a:spLocks noGrp="1"/>
          </p:cNvSpPr>
          <p:nvPr>
            <p:ph type="ctrTitle"/>
          </p:nvPr>
        </p:nvSpPr>
        <p:spPr>
          <a:xfrm>
            <a:off x="214282" y="1"/>
            <a:ext cx="8715436" cy="857231"/>
          </a:xfrm>
        </p:spPr>
        <p:txBody>
          <a:bodyPr/>
          <a:lstStyle/>
          <a:p>
            <a:pPr rtl="1"/>
            <a:r>
              <a:rPr lang="ar-DZ" b="1" dirty="0" smtClean="0"/>
              <a:t>بدايات التفكير الاجتماعي</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857232"/>
            <a:ext cx="8643998" cy="5786478"/>
          </a:xfrm>
        </p:spPr>
        <p:txBody>
          <a:bodyPr>
            <a:noAutofit/>
          </a:bodyPr>
          <a:lstStyle/>
          <a:p>
            <a:pPr indent="719138" algn="just" rtl="1"/>
            <a:r>
              <a:rPr lang="ar-DZ" sz="3000" b="0" dirty="0" smtClean="0">
                <a:solidFill>
                  <a:schemeClr val="tx1"/>
                </a:solidFill>
                <a:latin typeface="Times New Roman" pitchFamily="18" charset="0"/>
                <a:cs typeface="Times New Roman" pitchFamily="18" charset="0"/>
              </a:rPr>
              <a:t>مهد لبروز علم الاجتماع العديد من العوامل أهمها التغيرات المجتمعية التي </a:t>
            </a:r>
            <a:r>
              <a:rPr lang="ar-DZ" sz="3000" b="0" dirty="0" err="1" smtClean="0">
                <a:solidFill>
                  <a:schemeClr val="tx1"/>
                </a:solidFill>
                <a:latin typeface="Times New Roman" pitchFamily="18" charset="0"/>
                <a:cs typeface="Times New Roman" pitchFamily="18" charset="0"/>
              </a:rPr>
              <a:t>شهدتها</a:t>
            </a:r>
            <a:r>
              <a:rPr lang="ar-DZ" sz="3000" b="0" dirty="0" smtClean="0">
                <a:solidFill>
                  <a:schemeClr val="tx1"/>
                </a:solidFill>
                <a:latin typeface="Times New Roman" pitchFamily="18" charset="0"/>
                <a:cs typeface="Times New Roman" pitchFamily="18" charset="0"/>
              </a:rPr>
              <a:t> أوروبا والمتمثلة أساسا في: </a:t>
            </a:r>
          </a:p>
          <a:p>
            <a:pPr indent="719138" algn="just" rtl="1"/>
            <a:r>
              <a:rPr lang="ar-DZ" sz="3000" b="0" dirty="0" smtClean="0">
                <a:solidFill>
                  <a:schemeClr val="tx1"/>
                </a:solidFill>
                <a:latin typeface="Times New Roman" pitchFamily="18" charset="0"/>
                <a:cs typeface="Times New Roman" pitchFamily="18" charset="0"/>
              </a:rPr>
              <a:t>بروز حركة الأنوار في أوروبا التي دعت للتخلي عن النماذج التقليدية للتفكير الفلسفي، وفهم الحياة الاجتماعية فهما موضوعيا وواقعيا.</a:t>
            </a:r>
          </a:p>
          <a:p>
            <a:pPr indent="719138" algn="just" rtl="1"/>
            <a:r>
              <a:rPr lang="ar-DZ" sz="3000" b="0" dirty="0" smtClean="0">
                <a:solidFill>
                  <a:schemeClr val="tx1"/>
                </a:solidFill>
                <a:latin typeface="Times New Roman" pitchFamily="18" charset="0"/>
                <a:cs typeface="Times New Roman" pitchFamily="18" charset="0"/>
              </a:rPr>
              <a:t>حركة الإصلاح الديني وبروز المذهب البروتستانتي.</a:t>
            </a:r>
          </a:p>
          <a:p>
            <a:pPr indent="719138" algn="just" rtl="1"/>
            <a:r>
              <a:rPr lang="ar-DZ" sz="3000" b="0" dirty="0" smtClean="0">
                <a:solidFill>
                  <a:schemeClr val="tx1"/>
                </a:solidFill>
                <a:latin typeface="Times New Roman" pitchFamily="18" charset="0"/>
                <a:cs typeface="Times New Roman" pitchFamily="18" charset="0"/>
              </a:rPr>
              <a:t>المطالب المتزايدة بالحرية، الديمقراطية، العدالة.</a:t>
            </a:r>
          </a:p>
          <a:p>
            <a:pPr indent="719138" algn="just" rtl="1"/>
            <a:r>
              <a:rPr lang="ar-DZ" sz="3000" b="0" dirty="0" smtClean="0">
                <a:solidFill>
                  <a:schemeClr val="tx1"/>
                </a:solidFill>
                <a:latin typeface="Times New Roman" pitchFamily="18" charset="0"/>
                <a:cs typeface="Times New Roman" pitchFamily="18" charset="0"/>
              </a:rPr>
              <a:t>الثورة الصناعية وما تبعها من تغير النظم الاجتماعية والسياسية وتشكل الوعي الطبقي.</a:t>
            </a:r>
          </a:p>
          <a:p>
            <a:pPr indent="719138" algn="just" rtl="1"/>
            <a:r>
              <a:rPr lang="ar-DZ" sz="3000" b="0" dirty="0" smtClean="0">
                <a:solidFill>
                  <a:schemeClr val="tx1"/>
                </a:solidFill>
                <a:latin typeface="Times New Roman" pitchFamily="18" charset="0"/>
                <a:cs typeface="Times New Roman" pitchFamily="18" charset="0"/>
              </a:rPr>
              <a:t>الثورة الفرنسية والمبادئ التي دعت لها.</a:t>
            </a:r>
          </a:p>
          <a:p>
            <a:pPr indent="719138" algn="just" rtl="1"/>
            <a:endParaRPr lang="ar-DZ" sz="3000" b="0" dirty="0" smtClean="0">
              <a:solidFill>
                <a:schemeClr val="tx1"/>
              </a:solidFill>
              <a:latin typeface="Times New Roman" pitchFamily="18" charset="0"/>
              <a:cs typeface="Times New Roman" pitchFamily="18" charset="0"/>
            </a:endParaRPr>
          </a:p>
          <a:p>
            <a:pPr indent="719138" algn="just" rtl="1"/>
            <a:endParaRPr lang="ar-DZ" sz="2700" b="0" dirty="0" smtClean="0">
              <a:solidFill>
                <a:schemeClr val="tx1"/>
              </a:solidFill>
              <a:latin typeface="Times New Roman" pitchFamily="18" charset="0"/>
              <a:cs typeface="Times New Roman" pitchFamily="18" charset="0"/>
            </a:endParaRPr>
          </a:p>
        </p:txBody>
      </p:sp>
      <p:sp>
        <p:nvSpPr>
          <p:cNvPr id="2" name="Titre 1"/>
          <p:cNvSpPr>
            <a:spLocks noGrp="1"/>
          </p:cNvSpPr>
          <p:nvPr>
            <p:ph type="ctrTitle"/>
          </p:nvPr>
        </p:nvSpPr>
        <p:spPr>
          <a:xfrm>
            <a:off x="214282" y="1"/>
            <a:ext cx="8715436" cy="857231"/>
          </a:xfrm>
        </p:spPr>
        <p:txBody>
          <a:bodyPr/>
          <a:lstStyle/>
          <a:p>
            <a:pPr rtl="1"/>
            <a:r>
              <a:rPr lang="ar-DZ" b="1" dirty="0" smtClean="0"/>
              <a:t>عوامل </a:t>
            </a:r>
            <a:r>
              <a:rPr lang="ar-DZ" b="1" dirty="0" err="1" smtClean="0"/>
              <a:t>ظور</a:t>
            </a:r>
            <a:r>
              <a:rPr lang="ar-DZ" b="1" dirty="0" smtClean="0"/>
              <a:t> علم الاجتماع</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642918"/>
            <a:ext cx="8643998" cy="6000792"/>
          </a:xfrm>
        </p:spPr>
        <p:txBody>
          <a:bodyPr>
            <a:noAutofit/>
          </a:bodyPr>
          <a:lstStyle/>
          <a:p>
            <a:pPr indent="449263" algn="just" rtl="1">
              <a:lnSpc>
                <a:spcPct val="150000"/>
              </a:lnSpc>
            </a:pPr>
            <a:r>
              <a:rPr lang="ar-DZ" sz="3200" b="0" dirty="0" smtClean="0">
                <a:solidFill>
                  <a:schemeClr val="tx1"/>
                </a:solidFill>
              </a:rPr>
              <a:t>ارتبطت تسمية علم الاجتماع </a:t>
            </a:r>
            <a:r>
              <a:rPr lang="en-US" sz="3200" b="0" dirty="0" err="1" smtClean="0">
                <a:solidFill>
                  <a:schemeClr val="tx1"/>
                </a:solidFill>
              </a:rPr>
              <a:t>Sociologie</a:t>
            </a:r>
            <a:r>
              <a:rPr lang="ar-DZ" sz="3200" b="0" dirty="0" smtClean="0">
                <a:solidFill>
                  <a:schemeClr val="tx1"/>
                </a:solidFill>
              </a:rPr>
              <a:t> بعالم الاجتماع الفرنسي أوجست كونت 1938، الذي سماها في البداية بالفيزياء الاجتماعية، لكنه انتهى لاصطلاح </a:t>
            </a:r>
            <a:r>
              <a:rPr lang="ar-DZ" sz="3200" b="0" dirty="0" err="1" smtClean="0">
                <a:solidFill>
                  <a:schemeClr val="tx1"/>
                </a:solidFill>
              </a:rPr>
              <a:t>السوسيولوجيا</a:t>
            </a:r>
            <a:r>
              <a:rPr lang="ar-DZ" sz="3200" b="0" dirty="0" smtClean="0">
                <a:solidFill>
                  <a:schemeClr val="tx1"/>
                </a:solidFill>
              </a:rPr>
              <a:t> للدلالة على العلم الذي يدرس المجتمع.</a:t>
            </a:r>
          </a:p>
          <a:p>
            <a:pPr indent="719138" algn="just" rtl="1">
              <a:lnSpc>
                <a:spcPct val="150000"/>
              </a:lnSpc>
            </a:pPr>
            <a:r>
              <a:rPr lang="ar-DZ" sz="3200" b="0" dirty="0" smtClean="0">
                <a:solidFill>
                  <a:schemeClr val="tx1"/>
                </a:solidFill>
                <a:latin typeface="Times New Roman" pitchFamily="18" charset="0"/>
                <a:cs typeface="Times New Roman" pitchFamily="18" charset="0"/>
              </a:rPr>
              <a:t>وعلى الرغم من كونه مطلق التسمية على هذا العلم، إلا أن الباحثين يرون أن تعريفه لعلم الاجتماع ليس دقيقا، وقد حدد موضوعه (</a:t>
            </a:r>
            <a:r>
              <a:rPr lang="ar-DZ" sz="3200" b="0" dirty="0" err="1" smtClean="0">
                <a:solidFill>
                  <a:schemeClr val="tx1"/>
                </a:solidFill>
                <a:latin typeface="Times New Roman" pitchFamily="18" charset="0"/>
                <a:cs typeface="Times New Roman" pitchFamily="18" charset="0"/>
              </a:rPr>
              <a:t>الاستاتيكا</a:t>
            </a:r>
            <a:r>
              <a:rPr lang="ar-DZ" sz="3200" b="0" dirty="0" smtClean="0">
                <a:solidFill>
                  <a:schemeClr val="tx1"/>
                </a:solidFill>
                <a:latin typeface="Times New Roman" pitchFamily="18" charset="0"/>
                <a:cs typeface="Times New Roman" pitchFamily="18" charset="0"/>
              </a:rPr>
              <a:t> والديناميكا)</a:t>
            </a:r>
            <a:endParaRPr lang="fr-FR" sz="3200" b="0" dirty="0">
              <a:solidFill>
                <a:schemeClr val="tx1"/>
              </a:solidFill>
              <a:latin typeface="Times New Roman" pitchFamily="18" charset="0"/>
              <a:cs typeface="Times New Roman" pitchFamily="18" charset="0"/>
            </a:endParaRPr>
          </a:p>
        </p:txBody>
      </p:sp>
      <p:sp>
        <p:nvSpPr>
          <p:cNvPr id="2" name="Titre 1"/>
          <p:cNvSpPr>
            <a:spLocks noGrp="1"/>
          </p:cNvSpPr>
          <p:nvPr>
            <p:ph type="ctrTitle"/>
          </p:nvPr>
        </p:nvSpPr>
        <p:spPr>
          <a:xfrm>
            <a:off x="214282" y="1"/>
            <a:ext cx="8715436" cy="642917"/>
          </a:xfrm>
        </p:spPr>
        <p:txBody>
          <a:bodyPr>
            <a:normAutofit fontScale="90000"/>
          </a:bodyPr>
          <a:lstStyle/>
          <a:p>
            <a:pPr rtl="1"/>
            <a:r>
              <a:rPr lang="ar-DZ" b="1" dirty="0" smtClean="0"/>
              <a:t>ما هو علم الاجتماع؟</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642918"/>
            <a:ext cx="8643998" cy="6000792"/>
          </a:xfrm>
        </p:spPr>
        <p:txBody>
          <a:bodyPr>
            <a:noAutofit/>
          </a:bodyPr>
          <a:lstStyle/>
          <a:p>
            <a:pPr indent="449263" algn="just" rtl="1">
              <a:lnSpc>
                <a:spcPct val="150000"/>
              </a:lnSpc>
            </a:pPr>
            <a:r>
              <a:rPr lang="ar-DZ" sz="3600" b="0" dirty="0" smtClean="0">
                <a:solidFill>
                  <a:schemeClr val="tx1"/>
                </a:solidFill>
              </a:rPr>
              <a:t>أوجست كونت: العلم الذي يهتم بدراسة البناء </a:t>
            </a:r>
            <a:r>
              <a:rPr lang="ar-DZ" sz="3600" b="0" dirty="0" err="1" smtClean="0">
                <a:solidFill>
                  <a:schemeClr val="tx1"/>
                </a:solidFill>
              </a:rPr>
              <a:t>الإجتماعي</a:t>
            </a:r>
            <a:r>
              <a:rPr lang="ar-DZ" sz="3600" b="0" dirty="0" smtClean="0">
                <a:solidFill>
                  <a:schemeClr val="tx1"/>
                </a:solidFill>
              </a:rPr>
              <a:t> وما </a:t>
            </a:r>
            <a:r>
              <a:rPr lang="ar-DZ" sz="3600" b="0" dirty="0" err="1" smtClean="0">
                <a:solidFill>
                  <a:schemeClr val="tx1"/>
                </a:solidFill>
              </a:rPr>
              <a:t>به</a:t>
            </a:r>
            <a:r>
              <a:rPr lang="ar-DZ" sz="3600" b="0" dirty="0" smtClean="0">
                <a:solidFill>
                  <a:schemeClr val="tx1"/>
                </a:solidFill>
              </a:rPr>
              <a:t> من مؤسسات.</a:t>
            </a:r>
          </a:p>
          <a:p>
            <a:pPr indent="449263" algn="just" rtl="1">
              <a:lnSpc>
                <a:spcPct val="150000"/>
              </a:lnSpc>
            </a:pPr>
            <a:r>
              <a:rPr lang="ar-DZ" sz="3600" b="0" dirty="0" smtClean="0">
                <a:solidFill>
                  <a:schemeClr val="tx1"/>
                </a:solidFill>
              </a:rPr>
              <a:t>ماكس فيبر:العلم الذي يحاول الوصول إلى فهم تفسيري للفعل </a:t>
            </a:r>
            <a:r>
              <a:rPr lang="ar-DZ" sz="3600" b="0" dirty="0" err="1" smtClean="0">
                <a:solidFill>
                  <a:schemeClr val="tx1"/>
                </a:solidFill>
              </a:rPr>
              <a:t>الإجتماعي</a:t>
            </a:r>
            <a:r>
              <a:rPr lang="ar-DZ" sz="3600" b="0" dirty="0" smtClean="0">
                <a:solidFill>
                  <a:schemeClr val="tx1"/>
                </a:solidFill>
              </a:rPr>
              <a:t>.</a:t>
            </a:r>
          </a:p>
          <a:p>
            <a:pPr indent="449263" algn="just" rtl="1">
              <a:lnSpc>
                <a:spcPct val="150000"/>
              </a:lnSpc>
            </a:pPr>
            <a:r>
              <a:rPr lang="ar-DZ" sz="3600" b="0" dirty="0" err="1" smtClean="0">
                <a:solidFill>
                  <a:schemeClr val="tx1"/>
                </a:solidFill>
              </a:rPr>
              <a:t>هربرت</a:t>
            </a:r>
            <a:r>
              <a:rPr lang="ar-DZ" sz="3600" b="0" dirty="0" smtClean="0">
                <a:solidFill>
                  <a:schemeClr val="tx1"/>
                </a:solidFill>
              </a:rPr>
              <a:t> سبنسر: العلم الذي يصف ويفسر نشأة وتطور النظم </a:t>
            </a:r>
            <a:r>
              <a:rPr lang="ar-DZ" sz="3600" b="0" dirty="0" err="1" smtClean="0">
                <a:solidFill>
                  <a:schemeClr val="tx1"/>
                </a:solidFill>
              </a:rPr>
              <a:t>الإجتماعية</a:t>
            </a:r>
            <a:r>
              <a:rPr lang="ar-DZ" sz="3600" b="0" dirty="0" smtClean="0">
                <a:solidFill>
                  <a:schemeClr val="tx1"/>
                </a:solidFill>
              </a:rPr>
              <a:t>.</a:t>
            </a:r>
          </a:p>
          <a:p>
            <a:pPr indent="719138" algn="just" rtl="1"/>
            <a:endParaRPr lang="fr-FR" sz="3600" b="0" dirty="0">
              <a:solidFill>
                <a:schemeClr val="tx1"/>
              </a:solidFill>
              <a:latin typeface="Times New Roman" pitchFamily="18" charset="0"/>
              <a:cs typeface="Times New Roman" pitchFamily="18" charset="0"/>
            </a:endParaRPr>
          </a:p>
        </p:txBody>
      </p:sp>
      <p:sp>
        <p:nvSpPr>
          <p:cNvPr id="2" name="Titre 1"/>
          <p:cNvSpPr>
            <a:spLocks noGrp="1"/>
          </p:cNvSpPr>
          <p:nvPr>
            <p:ph type="ctrTitle"/>
          </p:nvPr>
        </p:nvSpPr>
        <p:spPr>
          <a:xfrm>
            <a:off x="214282" y="1"/>
            <a:ext cx="8715436" cy="642917"/>
          </a:xfrm>
        </p:spPr>
        <p:txBody>
          <a:bodyPr>
            <a:normAutofit fontScale="90000"/>
          </a:bodyPr>
          <a:lstStyle/>
          <a:p>
            <a:pPr rtl="1"/>
            <a:r>
              <a:rPr lang="ar-DZ" b="1" dirty="0" smtClean="0"/>
              <a:t>ما هو علم الاجتماع؟</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642918"/>
            <a:ext cx="8643998" cy="6000792"/>
          </a:xfrm>
        </p:spPr>
        <p:txBody>
          <a:bodyPr>
            <a:noAutofit/>
          </a:bodyPr>
          <a:lstStyle/>
          <a:p>
            <a:pPr indent="449263" algn="just" rtl="1"/>
            <a:endParaRPr lang="ar-DZ" sz="3600" b="0" dirty="0" smtClean="0">
              <a:solidFill>
                <a:schemeClr val="tx1"/>
              </a:solidFill>
            </a:endParaRPr>
          </a:p>
          <a:p>
            <a:pPr indent="449263" algn="just" rtl="1"/>
            <a:r>
              <a:rPr lang="ar-DZ" sz="3600" b="0" dirty="0" smtClean="0">
                <a:solidFill>
                  <a:schemeClr val="tx1"/>
                </a:solidFill>
              </a:rPr>
              <a:t>ويليام </a:t>
            </a:r>
            <a:r>
              <a:rPr lang="ar-DZ" sz="3600" b="0" dirty="0" err="1" smtClean="0">
                <a:solidFill>
                  <a:schemeClr val="tx1"/>
                </a:solidFill>
              </a:rPr>
              <a:t>أوجبرن</a:t>
            </a:r>
            <a:r>
              <a:rPr lang="ar-DZ" sz="3600" b="0" dirty="0" smtClean="0">
                <a:solidFill>
                  <a:schemeClr val="tx1"/>
                </a:solidFill>
              </a:rPr>
              <a:t>: الدراسة العلمية للحياة </a:t>
            </a:r>
            <a:r>
              <a:rPr lang="ar-DZ" sz="3600" b="0" dirty="0" err="1" smtClean="0">
                <a:solidFill>
                  <a:schemeClr val="tx1"/>
                </a:solidFill>
              </a:rPr>
              <a:t>الإجتماعية</a:t>
            </a:r>
            <a:r>
              <a:rPr lang="ar-DZ" sz="3600" b="0" dirty="0" smtClean="0">
                <a:solidFill>
                  <a:schemeClr val="tx1"/>
                </a:solidFill>
              </a:rPr>
              <a:t>.</a:t>
            </a:r>
          </a:p>
          <a:p>
            <a:pPr indent="449263" algn="just" rtl="1"/>
            <a:r>
              <a:rPr lang="ar-DZ" sz="3600" b="0" dirty="0" smtClean="0">
                <a:solidFill>
                  <a:schemeClr val="tx1"/>
                </a:solidFill>
              </a:rPr>
              <a:t>روبرت </a:t>
            </a:r>
            <a:r>
              <a:rPr lang="ar-DZ" sz="3600" b="0" dirty="0" err="1" smtClean="0">
                <a:solidFill>
                  <a:schemeClr val="tx1"/>
                </a:solidFill>
              </a:rPr>
              <a:t>ماكيفر</a:t>
            </a:r>
            <a:r>
              <a:rPr lang="ar-DZ" sz="3600" b="0" dirty="0" smtClean="0">
                <a:solidFill>
                  <a:schemeClr val="tx1"/>
                </a:solidFill>
              </a:rPr>
              <a:t>: دراسة العلاقات </a:t>
            </a:r>
            <a:r>
              <a:rPr lang="ar-DZ" sz="3600" b="0" dirty="0" err="1" smtClean="0">
                <a:solidFill>
                  <a:schemeClr val="tx1"/>
                </a:solidFill>
              </a:rPr>
              <a:t>الإجتماعية</a:t>
            </a:r>
            <a:r>
              <a:rPr lang="ar-DZ" sz="3600" b="0" dirty="0" smtClean="0">
                <a:solidFill>
                  <a:schemeClr val="tx1"/>
                </a:solidFill>
              </a:rPr>
              <a:t> التي يتكون من نسيجها المجتمع.</a:t>
            </a:r>
          </a:p>
          <a:p>
            <a:pPr indent="449263" algn="just" rtl="1"/>
            <a:r>
              <a:rPr lang="ar-DZ" sz="3600" b="0" dirty="0" smtClean="0">
                <a:solidFill>
                  <a:schemeClr val="tx1"/>
                </a:solidFill>
              </a:rPr>
              <a:t>يبدو أن تعريف علم الاجتماع ليس مسألة سهلة، لأنه يدرس كل الظواهر المتصلة بعلاقات البشر بعضهم ببعض وبالعيش الاجتماعي ككل.</a:t>
            </a:r>
          </a:p>
          <a:p>
            <a:pPr indent="719138" algn="just" rtl="1"/>
            <a:endParaRPr lang="fr-FR" sz="3600" b="0" dirty="0">
              <a:solidFill>
                <a:schemeClr val="tx1"/>
              </a:solidFill>
              <a:latin typeface="Times New Roman" pitchFamily="18" charset="0"/>
              <a:cs typeface="Times New Roman" pitchFamily="18" charset="0"/>
            </a:endParaRPr>
          </a:p>
        </p:txBody>
      </p:sp>
      <p:sp>
        <p:nvSpPr>
          <p:cNvPr id="2" name="Titre 1"/>
          <p:cNvSpPr>
            <a:spLocks noGrp="1"/>
          </p:cNvSpPr>
          <p:nvPr>
            <p:ph type="ctrTitle"/>
          </p:nvPr>
        </p:nvSpPr>
        <p:spPr>
          <a:xfrm>
            <a:off x="214282" y="1"/>
            <a:ext cx="8715436" cy="642917"/>
          </a:xfrm>
        </p:spPr>
        <p:txBody>
          <a:bodyPr>
            <a:normAutofit fontScale="90000"/>
          </a:bodyPr>
          <a:lstStyle/>
          <a:p>
            <a:pPr rtl="1"/>
            <a:r>
              <a:rPr lang="ar-DZ" b="1" dirty="0" smtClean="0"/>
              <a:t>التعريفات الحديثة</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t>تـــقـــديــــم</a:t>
            </a:r>
            <a:endParaRPr lang="fr-FR" dirty="0"/>
          </a:p>
        </p:txBody>
      </p:sp>
      <p:sp>
        <p:nvSpPr>
          <p:cNvPr id="3" name="Espace réservé du contenu 2"/>
          <p:cNvSpPr>
            <a:spLocks noGrp="1"/>
          </p:cNvSpPr>
          <p:nvPr>
            <p:ph sz="quarter" idx="1"/>
          </p:nvPr>
        </p:nvSpPr>
        <p:spPr/>
        <p:txBody>
          <a:bodyPr>
            <a:normAutofit lnSpcReduction="10000"/>
          </a:bodyPr>
          <a:lstStyle/>
          <a:p>
            <a:pPr marL="0" indent="449263" algn="just" rtl="1">
              <a:buNone/>
            </a:pPr>
            <a:r>
              <a:rPr lang="ar-DZ" sz="4000" b="1" dirty="0" smtClean="0">
                <a:solidFill>
                  <a:srgbClr val="FF0000"/>
                </a:solidFill>
              </a:rPr>
              <a:t>ما يمكن ملاحظته من هذه </a:t>
            </a:r>
            <a:r>
              <a:rPr lang="ar-DZ" sz="4000" b="1" dirty="0" err="1" smtClean="0">
                <a:solidFill>
                  <a:srgbClr val="FF0000"/>
                </a:solidFill>
              </a:rPr>
              <a:t>التعاريف</a:t>
            </a:r>
            <a:r>
              <a:rPr lang="ar-DZ" sz="4000" b="1" dirty="0" smtClean="0">
                <a:solidFill>
                  <a:srgbClr val="FF0000"/>
                </a:solidFill>
              </a:rPr>
              <a:t>:</a:t>
            </a:r>
          </a:p>
          <a:p>
            <a:pPr marL="0" indent="449263" algn="just" rtl="1">
              <a:lnSpc>
                <a:spcPct val="150000"/>
              </a:lnSpc>
              <a:buNone/>
            </a:pPr>
            <a:r>
              <a:rPr lang="ar-DZ" sz="4000" dirty="0" smtClean="0"/>
              <a:t>كلها تدور حول حول قضايا ومشكلات تحتاج في حد ذاتها للتعريف.</a:t>
            </a:r>
          </a:p>
          <a:p>
            <a:pPr marL="0" indent="449263" algn="just" rtl="1">
              <a:lnSpc>
                <a:spcPct val="150000"/>
              </a:lnSpc>
              <a:buNone/>
            </a:pPr>
            <a:r>
              <a:rPr lang="ar-DZ" sz="4000" dirty="0" smtClean="0"/>
              <a:t>وهو ما أوجد إشكالا في تعريف علم </a:t>
            </a:r>
            <a:r>
              <a:rPr lang="ar-DZ" sz="4000" dirty="0" err="1" smtClean="0"/>
              <a:t>الإجتماع</a:t>
            </a:r>
            <a:r>
              <a:rPr lang="ar-DZ" sz="4000" dirty="0" smtClean="0"/>
              <a:t>، وبالتالي في تحديد موضوعه وميادين الدراسة فيه.</a:t>
            </a:r>
            <a:endParaRPr lang="fr-FR"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ما هي طبيعة هذا العلم؟</a:t>
            </a:r>
            <a:endParaRPr lang="fr-FR" b="1" dirty="0">
              <a:solidFill>
                <a:srgbClr val="FF0000"/>
              </a:solidFill>
            </a:endParaRPr>
          </a:p>
        </p:txBody>
      </p:sp>
      <p:sp>
        <p:nvSpPr>
          <p:cNvPr id="3" name="Espace réservé du contenu 2"/>
          <p:cNvSpPr>
            <a:spLocks noGrp="1"/>
          </p:cNvSpPr>
          <p:nvPr>
            <p:ph sz="quarter" idx="1"/>
          </p:nvPr>
        </p:nvSpPr>
        <p:spPr/>
        <p:txBody>
          <a:bodyPr/>
          <a:lstStyle/>
          <a:p>
            <a:pPr marL="90488" indent="539750" algn="just" rtl="1">
              <a:lnSpc>
                <a:spcPct val="200000"/>
              </a:lnSpc>
              <a:buNone/>
            </a:pPr>
            <a:r>
              <a:rPr lang="ar-DZ" sz="3200" dirty="0" smtClean="0"/>
              <a:t>يرى بعض علماء </a:t>
            </a:r>
            <a:r>
              <a:rPr lang="ar-DZ" sz="3200" dirty="0" err="1" smtClean="0"/>
              <a:t>الإجتماع</a:t>
            </a:r>
            <a:r>
              <a:rPr lang="ar-DZ" sz="3200" dirty="0" smtClean="0"/>
              <a:t> أن هذا العلم نظري، ويرى البعض الآخر أنه علم تطبيقي. بينما يرى فريق ثالث أن هذا العلم نظري تطبيقي، وليس هناك أي حدود فاصلة بين علم </a:t>
            </a:r>
            <a:r>
              <a:rPr lang="ar-DZ" sz="3200" dirty="0" err="1" smtClean="0"/>
              <a:t>الإجتماع</a:t>
            </a:r>
            <a:r>
              <a:rPr lang="ar-DZ" sz="3200" dirty="0" smtClean="0"/>
              <a:t> النظري وعلم </a:t>
            </a:r>
            <a:r>
              <a:rPr lang="ar-DZ" sz="3200" dirty="0" err="1" smtClean="0"/>
              <a:t>الإجتماع</a:t>
            </a:r>
            <a:r>
              <a:rPr lang="ar-DZ" sz="3200" dirty="0" smtClean="0"/>
              <a:t> التطبيقي.</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dirty="0" smtClean="0">
                <a:solidFill>
                  <a:srgbClr val="FF0000"/>
                </a:solidFill>
              </a:rPr>
              <a:t>طـــبــيــعــته</a:t>
            </a:r>
            <a:endParaRPr lang="fr-FR" sz="4000" b="1" dirty="0">
              <a:solidFill>
                <a:srgbClr val="FF0000"/>
              </a:solidFill>
            </a:endParaRPr>
          </a:p>
        </p:txBody>
      </p:sp>
      <p:sp>
        <p:nvSpPr>
          <p:cNvPr id="3" name="Espace réservé du contenu 2"/>
          <p:cNvSpPr>
            <a:spLocks noGrp="1"/>
          </p:cNvSpPr>
          <p:nvPr>
            <p:ph sz="quarter" idx="1"/>
          </p:nvPr>
        </p:nvSpPr>
        <p:spPr/>
        <p:txBody>
          <a:bodyPr>
            <a:normAutofit/>
          </a:bodyPr>
          <a:lstStyle/>
          <a:p>
            <a:pPr marL="0" indent="449263" algn="just" rtl="1">
              <a:lnSpc>
                <a:spcPct val="150000"/>
              </a:lnSpc>
              <a:buNone/>
            </a:pPr>
            <a:r>
              <a:rPr lang="ar-DZ" sz="2800" b="1" dirty="0" smtClean="0"/>
              <a:t>علم </a:t>
            </a:r>
            <a:r>
              <a:rPr lang="ar-DZ" sz="2800" b="1" dirty="0" err="1" smtClean="0"/>
              <a:t>الإجتماع</a:t>
            </a:r>
            <a:r>
              <a:rPr lang="ar-DZ" sz="2800" b="1" dirty="0" smtClean="0"/>
              <a:t> علم نظري:</a:t>
            </a:r>
          </a:p>
          <a:p>
            <a:pPr marL="0" indent="449263" algn="just" rtl="1">
              <a:lnSpc>
                <a:spcPct val="150000"/>
              </a:lnSpc>
              <a:buNone/>
            </a:pPr>
            <a:r>
              <a:rPr lang="ar-DZ" sz="2800" dirty="0" smtClean="0"/>
              <a:t>الغاية الأولى لهذا العلم هي </a:t>
            </a:r>
            <a:r>
              <a:rPr lang="ar-DZ" sz="2800" dirty="0" err="1" smtClean="0"/>
              <a:t>درسة</a:t>
            </a:r>
            <a:r>
              <a:rPr lang="ar-DZ" sz="2800" dirty="0" smtClean="0"/>
              <a:t> الظواهر أو النظم </a:t>
            </a:r>
            <a:r>
              <a:rPr lang="ar-DZ" sz="2800" dirty="0" err="1" smtClean="0"/>
              <a:t>الإجتماعية</a:t>
            </a:r>
            <a:r>
              <a:rPr lang="ar-DZ" sz="2800" dirty="0" smtClean="0"/>
              <a:t> دراسة تحليلية لاكتشاف القوانين والقواعد التي تخضع لها. إذن، فهذا العلم نظري هدفه دراسة النظم والظواهر لغاية واحدة هي المعرفة فقط.</a:t>
            </a:r>
          </a:p>
          <a:p>
            <a:pPr marL="0" indent="449263" algn="just" rtl="1">
              <a:lnSpc>
                <a:spcPct val="150000"/>
              </a:lnSpc>
              <a:buNone/>
            </a:pPr>
            <a:r>
              <a:rPr lang="ar-DZ" sz="2800" dirty="0" smtClean="0"/>
              <a:t>والتطبيق مهمة علوم أخرى تعتمد أساسا على النتائج التي يتوصل لها علم </a:t>
            </a:r>
            <a:r>
              <a:rPr lang="ar-DZ" sz="2800" dirty="0" err="1" smtClean="0"/>
              <a:t>الإجتماع</a:t>
            </a:r>
            <a:r>
              <a:rPr lang="ar-DZ" sz="2800" dirty="0" smtClean="0"/>
              <a:t>، مثل: الخدمة </a:t>
            </a:r>
            <a:r>
              <a:rPr lang="ar-DZ" sz="2800" dirty="0" err="1" smtClean="0"/>
              <a:t>الإجتماعية</a:t>
            </a:r>
            <a:r>
              <a:rPr lang="ar-DZ" sz="2800" dirty="0" smtClean="0"/>
              <a:t>، السياسة، التشريع....</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solidFill>
                  <a:srgbClr val="FF0000"/>
                </a:solidFill>
              </a:rPr>
              <a:t>طـــبــيــعــته</a:t>
            </a:r>
            <a:endParaRPr lang="fr-FR" dirty="0"/>
          </a:p>
        </p:txBody>
      </p:sp>
      <p:sp>
        <p:nvSpPr>
          <p:cNvPr id="3" name="Espace réservé du contenu 2"/>
          <p:cNvSpPr>
            <a:spLocks noGrp="1"/>
          </p:cNvSpPr>
          <p:nvPr>
            <p:ph sz="quarter" idx="1"/>
          </p:nvPr>
        </p:nvSpPr>
        <p:spPr/>
        <p:txBody>
          <a:bodyPr/>
          <a:lstStyle/>
          <a:p>
            <a:pPr marL="0" indent="449263" algn="just" rtl="1">
              <a:lnSpc>
                <a:spcPct val="150000"/>
              </a:lnSpc>
              <a:buNone/>
            </a:pPr>
            <a:r>
              <a:rPr lang="ar-DZ" sz="2800" b="1" dirty="0" smtClean="0"/>
              <a:t>علم </a:t>
            </a:r>
            <a:r>
              <a:rPr lang="ar-DZ" sz="2800" b="1" dirty="0" err="1" smtClean="0"/>
              <a:t>الإجتماع</a:t>
            </a:r>
            <a:r>
              <a:rPr lang="ar-DZ" sz="2800" b="1" dirty="0" smtClean="0"/>
              <a:t> علم تطبيقي:</a:t>
            </a:r>
          </a:p>
          <a:p>
            <a:pPr marL="0" indent="449263" algn="just" rtl="1">
              <a:lnSpc>
                <a:spcPct val="150000"/>
              </a:lnSpc>
              <a:buNone/>
            </a:pPr>
            <a:r>
              <a:rPr lang="ar-DZ" sz="2800" dirty="0" smtClean="0"/>
              <a:t>في الفترة ما بين 1960 </a:t>
            </a:r>
            <a:r>
              <a:rPr lang="ar-DZ" sz="2800" dirty="0" err="1" smtClean="0"/>
              <a:t>و</a:t>
            </a:r>
            <a:r>
              <a:rPr lang="ar-DZ" sz="2800" dirty="0" smtClean="0"/>
              <a:t> 1970 ظهر علماء اجتماع عارضوا الرأي السابق، ورأوا أن علم </a:t>
            </a:r>
            <a:r>
              <a:rPr lang="ar-DZ" sz="2800" dirty="0" err="1" smtClean="0"/>
              <a:t>الإجتماع</a:t>
            </a:r>
            <a:r>
              <a:rPr lang="ar-DZ" sz="2800" dirty="0" smtClean="0"/>
              <a:t> علم تطبيقي يهتم بوضع حقائق الحياة </a:t>
            </a:r>
            <a:r>
              <a:rPr lang="ar-DZ" sz="2800" dirty="0" err="1" smtClean="0"/>
              <a:t>الإجتماعية</a:t>
            </a:r>
            <a:r>
              <a:rPr lang="ar-DZ" sz="2800" dirty="0" smtClean="0"/>
              <a:t> في مجال التطبيق، وعلى رأسهم </a:t>
            </a:r>
            <a:r>
              <a:rPr lang="en-US" sz="2800" dirty="0" smtClean="0"/>
              <a:t>A. </a:t>
            </a:r>
            <a:r>
              <a:rPr lang="en-US" sz="2800" dirty="0" err="1" smtClean="0"/>
              <a:t>Gouldner</a:t>
            </a:r>
            <a:endParaRPr lang="en-US" sz="2800" dirty="0" smtClean="0"/>
          </a:p>
          <a:p>
            <a:pPr marL="0" indent="449263" algn="just" rtl="1">
              <a:lnSpc>
                <a:spcPct val="150000"/>
              </a:lnSpc>
              <a:buNone/>
            </a:pPr>
            <a:r>
              <a:rPr lang="ar-DZ" sz="2800" dirty="0" smtClean="0"/>
              <a:t>فالهدف منه هو استخدام المعرفة </a:t>
            </a:r>
            <a:r>
              <a:rPr lang="ar-DZ" sz="2800" dirty="0" err="1" smtClean="0"/>
              <a:t>السوسيولوجية</a:t>
            </a:r>
            <a:r>
              <a:rPr lang="ar-DZ" sz="2800" dirty="0" smtClean="0"/>
              <a:t> </a:t>
            </a:r>
            <a:r>
              <a:rPr lang="ar-DZ" dirty="0" smtClean="0"/>
              <a:t>في حل المشكلات </a:t>
            </a:r>
            <a:r>
              <a:rPr lang="ar-DZ" dirty="0" err="1" smtClean="0"/>
              <a:t>الإجتماعية</a:t>
            </a:r>
            <a:r>
              <a:rPr lang="ar-DZ"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sz="3600" b="1" dirty="0" smtClean="0">
                <a:solidFill>
                  <a:srgbClr val="FF0000"/>
                </a:solidFill>
              </a:rPr>
              <a:t>طـــبــيــعــته</a:t>
            </a:r>
            <a:endParaRPr lang="fr-FR" dirty="0"/>
          </a:p>
        </p:txBody>
      </p:sp>
      <p:sp>
        <p:nvSpPr>
          <p:cNvPr id="3" name="Espace réservé du contenu 2"/>
          <p:cNvSpPr>
            <a:spLocks noGrp="1"/>
          </p:cNvSpPr>
          <p:nvPr>
            <p:ph sz="quarter" idx="1"/>
          </p:nvPr>
        </p:nvSpPr>
        <p:spPr/>
        <p:txBody>
          <a:bodyPr>
            <a:normAutofit/>
          </a:bodyPr>
          <a:lstStyle/>
          <a:p>
            <a:pPr marL="0" indent="360363" algn="just" rtl="1">
              <a:lnSpc>
                <a:spcPct val="150000"/>
              </a:lnSpc>
              <a:buNone/>
            </a:pPr>
            <a:r>
              <a:rPr lang="ar-DZ" sz="2800" b="1" dirty="0" smtClean="0"/>
              <a:t>علم </a:t>
            </a:r>
            <a:r>
              <a:rPr lang="ar-DZ" sz="2800" b="1" dirty="0" err="1" smtClean="0"/>
              <a:t>الإجتماع</a:t>
            </a:r>
            <a:r>
              <a:rPr lang="ar-DZ" sz="2800" b="1" dirty="0" smtClean="0"/>
              <a:t> علم نظري تطبيقي:</a:t>
            </a:r>
          </a:p>
          <a:p>
            <a:pPr marL="0" indent="360363" algn="just" rtl="1">
              <a:lnSpc>
                <a:spcPct val="150000"/>
              </a:lnSpc>
              <a:buNone/>
            </a:pPr>
            <a:r>
              <a:rPr lang="ar-DZ" sz="2800" dirty="0" smtClean="0"/>
              <a:t>فهو مطالب بأن يدرس الموضوعات التي تسهم في تدعيم بنائه النظري وتمكنه من الفهم الشمولي لقضايا المجتمع على المستوى المقارن.</a:t>
            </a:r>
          </a:p>
          <a:p>
            <a:pPr marL="0" indent="360363" algn="just" rtl="1">
              <a:lnSpc>
                <a:spcPct val="150000"/>
              </a:lnSpc>
              <a:buNone/>
            </a:pPr>
            <a:r>
              <a:rPr lang="ar-DZ" sz="2800" dirty="0" smtClean="0"/>
              <a:t>فدراسته لمجالات مختلفة من الحياة </a:t>
            </a:r>
            <a:r>
              <a:rPr lang="ar-DZ" sz="2800" dirty="0" err="1" smtClean="0"/>
              <a:t>الإجتماعية</a:t>
            </a:r>
            <a:r>
              <a:rPr lang="ar-DZ" sz="2800" dirty="0" smtClean="0"/>
              <a:t> مثل: التربية، الجريمة، الأسرة، التنمية، المستشفى... هي دراسة قاصرة إن توقفت عند المستوى النظري، ولم تتعداه إلى مستوى التطبيق الفعلي.</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1571612"/>
            <a:ext cx="8643998" cy="5072098"/>
          </a:xfrm>
        </p:spPr>
        <p:txBody>
          <a:bodyPr>
            <a:normAutofit/>
          </a:bodyPr>
          <a:lstStyle/>
          <a:p>
            <a:pPr indent="719138" algn="just" rtl="1">
              <a:lnSpc>
                <a:spcPct val="150000"/>
              </a:lnSpc>
            </a:pPr>
            <a:r>
              <a:rPr lang="ar-DZ" sz="3200" b="0" dirty="0" smtClean="0">
                <a:solidFill>
                  <a:schemeClr val="tx1"/>
                </a:solidFill>
                <a:latin typeface="Times New Roman" pitchFamily="18" charset="0"/>
                <a:cs typeface="Times New Roman" pitchFamily="18" charset="0"/>
              </a:rPr>
              <a:t>تعريف علم الاجتماع وموضوعه</a:t>
            </a:r>
            <a:r>
              <a:rPr lang="fr-FR" sz="3200" b="0" dirty="0" smtClean="0">
                <a:solidFill>
                  <a:schemeClr val="tx1"/>
                </a:solidFill>
                <a:latin typeface="Times New Roman" pitchFamily="18" charset="0"/>
                <a:cs typeface="Times New Roman" pitchFamily="18" charset="0"/>
              </a:rPr>
              <a:t>.</a:t>
            </a:r>
            <a:endParaRPr lang="ar-DZ" sz="3200" b="0" dirty="0" smtClean="0">
              <a:solidFill>
                <a:schemeClr val="tx1"/>
              </a:solidFill>
              <a:latin typeface="Times New Roman" pitchFamily="18" charset="0"/>
              <a:cs typeface="Times New Roman" pitchFamily="18" charset="0"/>
            </a:endParaRPr>
          </a:p>
          <a:p>
            <a:pPr indent="719138" algn="just" rtl="1">
              <a:lnSpc>
                <a:spcPct val="150000"/>
              </a:lnSpc>
            </a:pPr>
            <a:r>
              <a:rPr lang="ar-DZ" sz="3200" b="0" dirty="0" smtClean="0">
                <a:solidFill>
                  <a:schemeClr val="tx1"/>
                </a:solidFill>
                <a:latin typeface="Times New Roman" pitchFamily="18" charset="0"/>
                <a:cs typeface="Times New Roman" pitchFamily="18" charset="0"/>
              </a:rPr>
              <a:t>رواد علم الاجتماع.</a:t>
            </a:r>
          </a:p>
          <a:p>
            <a:pPr indent="719138" algn="just" rtl="1">
              <a:lnSpc>
                <a:spcPct val="150000"/>
              </a:lnSpc>
            </a:pPr>
            <a:r>
              <a:rPr lang="ar-DZ" sz="3200" b="0" dirty="0" smtClean="0">
                <a:solidFill>
                  <a:schemeClr val="tx1"/>
                </a:solidFill>
                <a:latin typeface="Times New Roman" pitchFamily="18" charset="0"/>
                <a:cs typeface="Times New Roman" pitchFamily="18" charset="0"/>
              </a:rPr>
              <a:t>المداخل النظرية الكبرى في علم الاجتماع.</a:t>
            </a:r>
          </a:p>
          <a:p>
            <a:pPr indent="719138" algn="just" rtl="1">
              <a:lnSpc>
                <a:spcPct val="150000"/>
              </a:lnSpc>
            </a:pPr>
            <a:r>
              <a:rPr lang="ar-DZ" sz="3200" b="0" dirty="0" smtClean="0">
                <a:solidFill>
                  <a:schemeClr val="tx1"/>
                </a:solidFill>
                <a:latin typeface="Times New Roman" pitchFamily="18" charset="0"/>
                <a:cs typeface="Times New Roman" pitchFamily="18" charset="0"/>
              </a:rPr>
              <a:t>مجالات علم الاجتماع.</a:t>
            </a:r>
          </a:p>
          <a:p>
            <a:pPr indent="719138" algn="just" rtl="1">
              <a:lnSpc>
                <a:spcPct val="150000"/>
              </a:lnSpc>
            </a:pPr>
            <a:r>
              <a:rPr lang="ar-DZ" sz="3200" b="0" dirty="0" smtClean="0">
                <a:solidFill>
                  <a:schemeClr val="tx1"/>
                </a:solidFill>
                <a:latin typeface="Times New Roman" pitchFamily="18" charset="0"/>
                <a:cs typeface="Times New Roman" pitchFamily="18" charset="0"/>
              </a:rPr>
              <a:t>مناهج علم الاجتماع.</a:t>
            </a:r>
          </a:p>
          <a:p>
            <a:pPr indent="719138" algn="just" rtl="1">
              <a:lnSpc>
                <a:spcPct val="150000"/>
              </a:lnSpc>
            </a:pPr>
            <a:r>
              <a:rPr lang="ar-DZ" sz="3200" b="0" dirty="0" smtClean="0">
                <a:solidFill>
                  <a:schemeClr val="tx1"/>
                </a:solidFill>
                <a:latin typeface="Times New Roman" pitchFamily="18" charset="0"/>
                <a:cs typeface="Times New Roman" pitchFamily="18" charset="0"/>
              </a:rPr>
              <a:t>المفاهيم الأساسية في علم الاجتماع</a:t>
            </a:r>
          </a:p>
        </p:txBody>
      </p:sp>
      <p:sp>
        <p:nvSpPr>
          <p:cNvPr id="2" name="Titre 1"/>
          <p:cNvSpPr>
            <a:spLocks noGrp="1"/>
          </p:cNvSpPr>
          <p:nvPr>
            <p:ph type="ctrTitle"/>
          </p:nvPr>
        </p:nvSpPr>
        <p:spPr>
          <a:xfrm>
            <a:off x="214282" y="0"/>
            <a:ext cx="8715436" cy="1357299"/>
          </a:xfrm>
        </p:spPr>
        <p:txBody>
          <a:bodyPr>
            <a:normAutofit/>
          </a:bodyPr>
          <a:lstStyle/>
          <a:p>
            <a:pPr rtl="1"/>
            <a:r>
              <a:rPr lang="ar-DZ" sz="5400" b="1" dirty="0" smtClean="0"/>
              <a:t>محاور المقياس</a:t>
            </a:r>
            <a:endParaRPr lang="fr-FR"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مــوضــوعــه</a:t>
            </a:r>
            <a:endParaRPr lang="fr-FR" dirty="0"/>
          </a:p>
        </p:txBody>
      </p:sp>
      <p:sp>
        <p:nvSpPr>
          <p:cNvPr id="3" name="Espace réservé du contenu 2"/>
          <p:cNvSpPr>
            <a:spLocks noGrp="1"/>
          </p:cNvSpPr>
          <p:nvPr>
            <p:ph sz="quarter" idx="1"/>
          </p:nvPr>
        </p:nvSpPr>
        <p:spPr/>
        <p:txBody>
          <a:bodyPr/>
          <a:lstStyle/>
          <a:p>
            <a:pPr algn="ctr" rtl="1">
              <a:buNone/>
            </a:pPr>
            <a:r>
              <a:rPr lang="ar-DZ" sz="3200" b="1" dirty="0" smtClean="0"/>
              <a:t>عند ابن خلدون 1332-1406:</a:t>
            </a:r>
          </a:p>
          <a:p>
            <a:pPr algn="just" rtl="1">
              <a:buNone/>
            </a:pPr>
            <a:endParaRPr lang="fr-FR" dirty="0"/>
          </a:p>
        </p:txBody>
      </p:sp>
      <p:sp>
        <p:nvSpPr>
          <p:cNvPr id="5" name="Rectangle à coins arrondis 4"/>
          <p:cNvSpPr/>
          <p:nvPr/>
        </p:nvSpPr>
        <p:spPr>
          <a:xfrm>
            <a:off x="285720" y="2285992"/>
            <a:ext cx="1714512" cy="36433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النظم</a:t>
            </a:r>
            <a:r>
              <a:rPr lang="ar-DZ" sz="2800" dirty="0" smtClean="0"/>
              <a:t> </a:t>
            </a:r>
            <a:r>
              <a:rPr lang="ar-DZ" sz="2800" b="1" dirty="0" smtClean="0"/>
              <a:t>العمرانية</a:t>
            </a:r>
            <a:r>
              <a:rPr lang="ar-DZ" sz="2800" dirty="0" smtClean="0"/>
              <a:t>:</a:t>
            </a:r>
          </a:p>
          <a:p>
            <a:pPr algn="ctr"/>
            <a:r>
              <a:rPr lang="ar-DZ" sz="2400" b="1" dirty="0" smtClean="0"/>
              <a:t>وتشمل مختلف النظم </a:t>
            </a:r>
            <a:r>
              <a:rPr lang="ar-DZ" sz="2400" b="1" dirty="0" err="1" smtClean="0"/>
              <a:t>الإجتماعية</a:t>
            </a:r>
            <a:r>
              <a:rPr lang="ar-DZ" sz="2400" b="1" dirty="0" smtClean="0"/>
              <a:t> مثل: العائلة، النظام </a:t>
            </a:r>
            <a:r>
              <a:rPr lang="ar-DZ" sz="2400" b="1" dirty="0" err="1" smtClean="0"/>
              <a:t>الإقتصادي</a:t>
            </a:r>
            <a:r>
              <a:rPr lang="ar-DZ" sz="2400" b="1" dirty="0" smtClean="0"/>
              <a:t>، السياسي، الديني....</a:t>
            </a:r>
            <a:endParaRPr lang="fr-FR" sz="2400" b="1" dirty="0"/>
          </a:p>
        </p:txBody>
      </p:sp>
      <p:sp>
        <p:nvSpPr>
          <p:cNvPr id="8" name="Rectangle à coins arrondis 7"/>
          <p:cNvSpPr/>
          <p:nvPr/>
        </p:nvSpPr>
        <p:spPr>
          <a:xfrm>
            <a:off x="2571736" y="2285992"/>
            <a:ext cx="1714512" cy="3714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dirty="0" smtClean="0"/>
              <a:t>ا</a:t>
            </a:r>
            <a:r>
              <a:rPr lang="ar-DZ" sz="2800" b="1" dirty="0" smtClean="0"/>
              <a:t>لسكان</a:t>
            </a:r>
            <a:r>
              <a:rPr lang="ar-DZ" b="1" dirty="0" smtClean="0"/>
              <a:t>:</a:t>
            </a:r>
            <a:endParaRPr lang="ar-DZ" sz="2800" b="1" dirty="0" smtClean="0"/>
          </a:p>
          <a:p>
            <a:pPr algn="ctr"/>
            <a:r>
              <a:rPr lang="ar-DZ" sz="2800" dirty="0" smtClean="0"/>
              <a:t>توزيع الأفراد على المساحة والكثافة والتخلخل السكاني</a:t>
            </a:r>
            <a:endParaRPr lang="fr-FR" sz="2800" dirty="0"/>
          </a:p>
        </p:txBody>
      </p:sp>
      <p:sp>
        <p:nvSpPr>
          <p:cNvPr id="9" name="Rectangle à coins arrondis 8"/>
          <p:cNvSpPr/>
          <p:nvPr/>
        </p:nvSpPr>
        <p:spPr>
          <a:xfrm>
            <a:off x="4929190" y="2214554"/>
            <a:ext cx="1714512" cy="37862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أصول المدنيات:</a:t>
            </a:r>
          </a:p>
          <a:p>
            <a:pPr algn="ctr"/>
            <a:r>
              <a:rPr lang="ar-DZ" sz="2800" dirty="0" smtClean="0"/>
              <a:t>دراسة الظواهر المتصلة بالبدو والحضر وأصولهم</a:t>
            </a:r>
            <a:endParaRPr lang="fr-FR" sz="2800" dirty="0"/>
          </a:p>
        </p:txBody>
      </p:sp>
      <p:sp>
        <p:nvSpPr>
          <p:cNvPr id="10" name="Rectangle à coins arrondis 9"/>
          <p:cNvSpPr/>
          <p:nvPr/>
        </p:nvSpPr>
        <p:spPr>
          <a:xfrm>
            <a:off x="6929454" y="2214554"/>
            <a:ext cx="1928826" cy="37862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err="1" smtClean="0"/>
              <a:t>المورفولوجيا</a:t>
            </a:r>
            <a:r>
              <a:rPr lang="ar-DZ" sz="2800" b="1" dirty="0" smtClean="0"/>
              <a:t> </a:t>
            </a:r>
            <a:r>
              <a:rPr lang="ar-DZ" sz="2800" b="1" dirty="0" err="1" smtClean="0"/>
              <a:t>الإجتماعية</a:t>
            </a:r>
            <a:endParaRPr lang="ar-DZ" sz="2800" b="1" dirty="0" smtClean="0"/>
          </a:p>
          <a:p>
            <a:pPr algn="ctr" rtl="1"/>
            <a:r>
              <a:rPr lang="ar-DZ" sz="2800" dirty="0" smtClean="0"/>
              <a:t>دراسة البيئة والجنس والظواهر الجغرافية وأثرها على العمران</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edge">
                                      <p:cBhvr>
                                        <p:cTn id="17" dur="2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edg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edg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edge">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animBg="1"/>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مــوضــوعــه</a:t>
            </a:r>
            <a:endParaRPr lang="fr-FR" b="1" dirty="0">
              <a:solidFill>
                <a:srgbClr val="FF0000"/>
              </a:solidFill>
            </a:endParaRPr>
          </a:p>
        </p:txBody>
      </p:sp>
      <p:sp>
        <p:nvSpPr>
          <p:cNvPr id="3" name="Espace réservé du contenu 2"/>
          <p:cNvSpPr>
            <a:spLocks noGrp="1"/>
          </p:cNvSpPr>
          <p:nvPr>
            <p:ph sz="quarter" idx="1"/>
          </p:nvPr>
        </p:nvSpPr>
        <p:spPr/>
        <p:txBody>
          <a:bodyPr/>
          <a:lstStyle/>
          <a:p>
            <a:pPr algn="ctr" rtl="1">
              <a:buNone/>
            </a:pPr>
            <a:r>
              <a:rPr lang="ar-DZ" sz="3600" b="1" dirty="0" smtClean="0"/>
              <a:t>عند أوجست كونت1798-1857:</a:t>
            </a:r>
          </a:p>
          <a:p>
            <a:pPr algn="just" rtl="1">
              <a:buNone/>
            </a:pPr>
            <a:endParaRPr lang="fr-FR" dirty="0"/>
          </a:p>
        </p:txBody>
      </p:sp>
      <p:sp>
        <p:nvSpPr>
          <p:cNvPr id="4" name="Rectangle à coins arrondis 3"/>
          <p:cNvSpPr/>
          <p:nvPr/>
        </p:nvSpPr>
        <p:spPr>
          <a:xfrm>
            <a:off x="4786314" y="2357430"/>
            <a:ext cx="3214710" cy="32147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2800" b="1" dirty="0" err="1" smtClean="0"/>
              <a:t>الاستاتيكا</a:t>
            </a:r>
            <a:r>
              <a:rPr lang="ar-DZ" sz="2800" b="1" dirty="0" smtClean="0"/>
              <a:t>:</a:t>
            </a:r>
            <a:r>
              <a:rPr lang="ar-DZ" sz="2800" dirty="0" smtClean="0"/>
              <a:t> </a:t>
            </a:r>
          </a:p>
          <a:p>
            <a:pPr algn="ctr" rtl="1"/>
            <a:r>
              <a:rPr lang="ar-DZ" sz="2800" dirty="0" smtClean="0"/>
              <a:t>وتهتم بدراسة النظم والبناء </a:t>
            </a:r>
            <a:r>
              <a:rPr lang="ar-DZ" sz="2800" dirty="0" err="1" smtClean="0"/>
              <a:t>الإجتماعي</a:t>
            </a:r>
            <a:r>
              <a:rPr lang="ar-DZ" sz="2800" dirty="0" smtClean="0"/>
              <a:t> من ناحية التكوين والدور . وتركز على </a:t>
            </a:r>
            <a:r>
              <a:rPr lang="ar-DZ" sz="2800" dirty="0" err="1" smtClean="0"/>
              <a:t>الإستقرار</a:t>
            </a:r>
            <a:r>
              <a:rPr lang="ar-DZ" sz="2800" dirty="0" smtClean="0"/>
              <a:t> </a:t>
            </a:r>
            <a:r>
              <a:rPr lang="ar-DZ" sz="2800" dirty="0" err="1" smtClean="0"/>
              <a:t>الإجتماعي</a:t>
            </a:r>
            <a:endParaRPr lang="fr-FR" sz="2800" dirty="0"/>
          </a:p>
        </p:txBody>
      </p:sp>
      <p:sp>
        <p:nvSpPr>
          <p:cNvPr id="5" name="Rectangle à coins arrondis 4"/>
          <p:cNvSpPr/>
          <p:nvPr/>
        </p:nvSpPr>
        <p:spPr>
          <a:xfrm>
            <a:off x="1000100" y="2500306"/>
            <a:ext cx="2500330" cy="28575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200" b="1" dirty="0" smtClean="0"/>
              <a:t>الديناميكا:</a:t>
            </a:r>
          </a:p>
          <a:p>
            <a:pPr algn="ctr"/>
            <a:r>
              <a:rPr lang="ar-DZ" sz="3200" dirty="0" smtClean="0"/>
              <a:t>تهتم بدراسة تطور وتغير المجتمع </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edg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edge">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مــوضــوعــه</a:t>
            </a:r>
            <a:endParaRPr lang="fr-FR" dirty="0"/>
          </a:p>
        </p:txBody>
      </p:sp>
      <p:sp>
        <p:nvSpPr>
          <p:cNvPr id="3" name="Espace réservé du contenu 2"/>
          <p:cNvSpPr>
            <a:spLocks noGrp="1"/>
          </p:cNvSpPr>
          <p:nvPr>
            <p:ph sz="quarter" idx="1"/>
          </p:nvPr>
        </p:nvSpPr>
        <p:spPr>
          <a:xfrm>
            <a:off x="301752" y="1142984"/>
            <a:ext cx="8503920" cy="4956064"/>
          </a:xfrm>
        </p:spPr>
        <p:txBody>
          <a:bodyPr>
            <a:noAutofit/>
          </a:bodyPr>
          <a:lstStyle/>
          <a:p>
            <a:pPr marL="273050" indent="446088" algn="just" rtl="1">
              <a:buNone/>
            </a:pPr>
            <a:r>
              <a:rPr lang="ar-DZ" sz="3200" dirty="0" smtClean="0"/>
              <a:t>وعموما، يدرس علم الاجتماع كل قضايا ومسائل الاجتماع البشري من حيث: </a:t>
            </a:r>
          </a:p>
          <a:p>
            <a:pPr marL="273050" indent="446088" algn="just" rtl="1">
              <a:buNone/>
            </a:pPr>
            <a:r>
              <a:rPr lang="ar-DZ" sz="3200" dirty="0" smtClean="0"/>
              <a:t>الظواهر الاجتماعية</a:t>
            </a:r>
          </a:p>
          <a:p>
            <a:pPr marL="273050" indent="446088" algn="just" rtl="1">
              <a:buNone/>
            </a:pPr>
            <a:r>
              <a:rPr lang="ar-DZ" sz="3200" dirty="0" smtClean="0"/>
              <a:t>العلاقات الاجتماعية</a:t>
            </a:r>
          </a:p>
          <a:p>
            <a:pPr marL="273050" indent="446088" algn="just" rtl="1">
              <a:buNone/>
            </a:pPr>
            <a:r>
              <a:rPr lang="ar-DZ" sz="3200" dirty="0" smtClean="0"/>
              <a:t>المشكلات الاجتماعية</a:t>
            </a:r>
          </a:p>
          <a:p>
            <a:pPr marL="273050" indent="446088" algn="just" rtl="1">
              <a:buNone/>
            </a:pPr>
            <a:r>
              <a:rPr lang="ar-DZ" sz="3200" dirty="0" smtClean="0"/>
              <a:t>التفاعل الاجتماعي</a:t>
            </a:r>
          </a:p>
          <a:p>
            <a:pPr marL="273050" indent="446088" algn="just" rtl="1">
              <a:buNone/>
            </a:pPr>
            <a:r>
              <a:rPr lang="ar-DZ" sz="3200" dirty="0" smtClean="0"/>
              <a:t>بناء المجتمع</a:t>
            </a:r>
          </a:p>
          <a:p>
            <a:pPr marL="273050" indent="446088" algn="just" rtl="1">
              <a:buNone/>
            </a:pPr>
            <a:r>
              <a:rPr lang="ar-DZ" sz="3200" dirty="0" smtClean="0"/>
              <a:t>وظيفة المؤسسات الاجتماعية</a:t>
            </a:r>
          </a:p>
          <a:p>
            <a:pPr marL="273050" indent="446088" algn="just" rtl="1">
              <a:buNone/>
            </a:pPr>
            <a:r>
              <a:rPr lang="ar-DZ" sz="3200" dirty="0" smtClean="0"/>
              <a:t>العمليات الاجتماعية: التعاون، الصراع، التغير، التنشئة....</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edg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edg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edg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edge">
                                      <p:cBhvr>
                                        <p:cTn id="4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642918"/>
            <a:ext cx="8643998" cy="6000792"/>
          </a:xfrm>
        </p:spPr>
        <p:txBody>
          <a:bodyPr>
            <a:noAutofit/>
          </a:bodyPr>
          <a:lstStyle/>
          <a:p>
            <a:pPr indent="360363" algn="just" rtl="1">
              <a:lnSpc>
                <a:spcPct val="150000"/>
              </a:lnSpc>
            </a:pPr>
            <a:r>
              <a:rPr lang="ar-DZ" sz="3200" b="0" dirty="0" smtClean="0">
                <a:solidFill>
                  <a:schemeClr val="tx1"/>
                </a:solidFill>
              </a:rPr>
              <a:t>محمد الجوهري، المدخل إلى علم </a:t>
            </a:r>
            <a:r>
              <a:rPr lang="ar-DZ" sz="3200" b="0" dirty="0" err="1" smtClean="0">
                <a:solidFill>
                  <a:schemeClr val="tx1"/>
                </a:solidFill>
              </a:rPr>
              <a:t>الإجتماع</a:t>
            </a:r>
            <a:r>
              <a:rPr lang="ar-DZ" sz="3200" b="0" dirty="0" smtClean="0">
                <a:solidFill>
                  <a:schemeClr val="tx1"/>
                </a:solidFill>
              </a:rPr>
              <a:t>، القاهرة، 2007.</a:t>
            </a:r>
          </a:p>
          <a:p>
            <a:pPr indent="360363" algn="just" rtl="1">
              <a:lnSpc>
                <a:spcPct val="150000"/>
              </a:lnSpc>
            </a:pPr>
            <a:r>
              <a:rPr lang="ar-DZ" sz="3200" b="0" dirty="0" smtClean="0">
                <a:solidFill>
                  <a:schemeClr val="tx1"/>
                </a:solidFill>
              </a:rPr>
              <a:t>2- محمود عودة، أسس علم </a:t>
            </a:r>
            <a:r>
              <a:rPr lang="ar-DZ" sz="3200" b="0" dirty="0" err="1" smtClean="0">
                <a:solidFill>
                  <a:schemeClr val="tx1"/>
                </a:solidFill>
              </a:rPr>
              <a:t>الإجتماع</a:t>
            </a:r>
            <a:r>
              <a:rPr lang="ar-DZ" sz="3200" b="0" dirty="0" smtClean="0">
                <a:solidFill>
                  <a:schemeClr val="tx1"/>
                </a:solidFill>
              </a:rPr>
              <a:t>، بيروت، </a:t>
            </a:r>
            <a:r>
              <a:rPr lang="ar-DZ" sz="3200" b="0" dirty="0" err="1" smtClean="0">
                <a:solidFill>
                  <a:schemeClr val="tx1"/>
                </a:solidFill>
              </a:rPr>
              <a:t>د</a:t>
            </a:r>
            <a:r>
              <a:rPr lang="ar-DZ" sz="3200" b="0" dirty="0" smtClean="0">
                <a:solidFill>
                  <a:schemeClr val="tx1"/>
                </a:solidFill>
              </a:rPr>
              <a:t>.ت.</a:t>
            </a:r>
          </a:p>
          <a:p>
            <a:pPr indent="360363" algn="just" rtl="1">
              <a:lnSpc>
                <a:spcPct val="150000"/>
              </a:lnSpc>
            </a:pPr>
            <a:r>
              <a:rPr lang="ar-DZ" sz="3200" b="0" dirty="0" smtClean="0">
                <a:solidFill>
                  <a:schemeClr val="tx1"/>
                </a:solidFill>
              </a:rPr>
              <a:t>3- أحمد رأفت عبد الجواد، مبادئ علم </a:t>
            </a:r>
            <a:r>
              <a:rPr lang="ar-DZ" sz="3200" b="0" dirty="0" err="1" smtClean="0">
                <a:solidFill>
                  <a:schemeClr val="tx1"/>
                </a:solidFill>
              </a:rPr>
              <a:t>الإجتماع</a:t>
            </a:r>
            <a:r>
              <a:rPr lang="ar-DZ" sz="3200" b="0" dirty="0" smtClean="0">
                <a:solidFill>
                  <a:schemeClr val="tx1"/>
                </a:solidFill>
              </a:rPr>
              <a:t>، القاهرة، </a:t>
            </a:r>
            <a:r>
              <a:rPr lang="ar-DZ" sz="3200" b="0" dirty="0" err="1" smtClean="0">
                <a:solidFill>
                  <a:schemeClr val="tx1"/>
                </a:solidFill>
              </a:rPr>
              <a:t>د</a:t>
            </a:r>
            <a:r>
              <a:rPr lang="ar-DZ" sz="3200" b="0" dirty="0" smtClean="0">
                <a:solidFill>
                  <a:schemeClr val="tx1"/>
                </a:solidFill>
              </a:rPr>
              <a:t>.ت.</a:t>
            </a:r>
          </a:p>
          <a:p>
            <a:pPr indent="360363" algn="just" rtl="1">
              <a:lnSpc>
                <a:spcPct val="150000"/>
              </a:lnSpc>
            </a:pPr>
            <a:r>
              <a:rPr lang="ar-DZ" sz="3200" b="0" dirty="0" smtClean="0">
                <a:solidFill>
                  <a:schemeClr val="tx1"/>
                </a:solidFill>
              </a:rPr>
              <a:t>4- جوردون مارشال، موسوعة علم </a:t>
            </a:r>
            <a:r>
              <a:rPr lang="ar-DZ" sz="3200" b="0" dirty="0" err="1" smtClean="0">
                <a:solidFill>
                  <a:schemeClr val="tx1"/>
                </a:solidFill>
              </a:rPr>
              <a:t>الإجتماع</a:t>
            </a:r>
            <a:r>
              <a:rPr lang="ar-DZ" sz="3200" b="0" dirty="0" smtClean="0">
                <a:solidFill>
                  <a:schemeClr val="tx1"/>
                </a:solidFill>
              </a:rPr>
              <a:t>، ترجمة محمد الجوهري وآخرون، 2007.</a:t>
            </a:r>
          </a:p>
          <a:p>
            <a:pPr indent="719138" algn="just" rtl="1"/>
            <a:endParaRPr lang="fr-FR" sz="3600" b="0" dirty="0">
              <a:solidFill>
                <a:schemeClr val="tx1"/>
              </a:solidFill>
              <a:latin typeface="Times New Roman" pitchFamily="18" charset="0"/>
              <a:cs typeface="Times New Roman" pitchFamily="18" charset="0"/>
            </a:endParaRPr>
          </a:p>
        </p:txBody>
      </p:sp>
      <p:sp>
        <p:nvSpPr>
          <p:cNvPr id="2" name="Titre 1"/>
          <p:cNvSpPr>
            <a:spLocks noGrp="1"/>
          </p:cNvSpPr>
          <p:nvPr>
            <p:ph type="ctrTitle"/>
          </p:nvPr>
        </p:nvSpPr>
        <p:spPr>
          <a:xfrm>
            <a:off x="214282" y="1"/>
            <a:ext cx="8715436" cy="642917"/>
          </a:xfrm>
        </p:spPr>
        <p:txBody>
          <a:bodyPr>
            <a:normAutofit fontScale="90000"/>
          </a:bodyPr>
          <a:lstStyle/>
          <a:p>
            <a:pPr rtl="1"/>
            <a:r>
              <a:rPr lang="ar-DZ" b="1" dirty="0" smtClean="0"/>
              <a:t>من أجل معلومات أكثر راجع</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1571612"/>
            <a:ext cx="8643998" cy="5072098"/>
          </a:xfrm>
        </p:spPr>
        <p:txBody>
          <a:bodyPr>
            <a:normAutofit lnSpcReduction="10000"/>
          </a:bodyPr>
          <a:lstStyle/>
          <a:p>
            <a:pPr indent="719138" algn="just" rtl="1">
              <a:lnSpc>
                <a:spcPct val="150000"/>
              </a:lnSpc>
            </a:pPr>
            <a:r>
              <a:rPr lang="ar-DZ" sz="3200" b="0" dirty="0" smtClean="0">
                <a:solidFill>
                  <a:schemeClr val="tx1"/>
                </a:solidFill>
                <a:latin typeface="Times New Roman" pitchFamily="18" charset="0"/>
                <a:cs typeface="Times New Roman" pitchFamily="18" charset="0"/>
              </a:rPr>
              <a:t>بلاد ما بين النهرين: شريعة </a:t>
            </a:r>
            <a:r>
              <a:rPr lang="ar-DZ" sz="3200" b="0" dirty="0" err="1" smtClean="0">
                <a:solidFill>
                  <a:schemeClr val="tx1"/>
                </a:solidFill>
                <a:latin typeface="Times New Roman" pitchFamily="18" charset="0"/>
                <a:cs typeface="Times New Roman" pitchFamily="18" charset="0"/>
              </a:rPr>
              <a:t>حمورابي</a:t>
            </a:r>
            <a:r>
              <a:rPr lang="fr-FR" sz="3200" b="0" dirty="0" smtClean="0">
                <a:solidFill>
                  <a:schemeClr val="tx1"/>
                </a:solidFill>
                <a:latin typeface="Times New Roman" pitchFamily="18" charset="0"/>
                <a:cs typeface="Times New Roman" pitchFamily="18" charset="0"/>
              </a:rPr>
              <a:t> </a:t>
            </a:r>
            <a:r>
              <a:rPr lang="ar-DZ" sz="3200" b="0" dirty="0" smtClean="0">
                <a:solidFill>
                  <a:schemeClr val="tx1"/>
                </a:solidFill>
                <a:latin typeface="Times New Roman" pitchFamily="18" charset="0"/>
                <a:cs typeface="Times New Roman" pitchFamily="18" charset="0"/>
              </a:rPr>
              <a:t>التي رسم فيها جملة الشرائع والقوانين التي تنظم العلاقة بين الملك والشعب ( الحقوق والواجبات، القيم الأساسية من عدالة وإخاء) بما يحقق سعادة البشر</a:t>
            </a:r>
          </a:p>
          <a:p>
            <a:pPr indent="719138" algn="just" rtl="1">
              <a:lnSpc>
                <a:spcPct val="150000"/>
              </a:lnSpc>
            </a:pPr>
            <a:r>
              <a:rPr lang="ar-DZ" sz="3200" b="0" dirty="0" smtClean="0">
                <a:solidFill>
                  <a:schemeClr val="tx1"/>
                </a:solidFill>
                <a:latin typeface="Times New Roman" pitchFamily="18" charset="0"/>
                <a:cs typeface="Times New Roman" pitchFamily="18" charset="0"/>
              </a:rPr>
              <a:t>في مصر القديمة: أفكار تنظم بناء الأسرة والدين والسياسة والإدارة، وتحديد الأخلاق والقيم والعادات التي تنظم المجتمع</a:t>
            </a:r>
          </a:p>
        </p:txBody>
      </p:sp>
      <p:sp>
        <p:nvSpPr>
          <p:cNvPr id="2" name="Titre 1"/>
          <p:cNvSpPr>
            <a:spLocks noGrp="1"/>
          </p:cNvSpPr>
          <p:nvPr>
            <p:ph type="ctrTitle"/>
          </p:nvPr>
        </p:nvSpPr>
        <p:spPr>
          <a:xfrm>
            <a:off x="214282" y="0"/>
            <a:ext cx="8715436" cy="1357299"/>
          </a:xfrm>
        </p:spPr>
        <p:txBody>
          <a:bodyPr>
            <a:normAutofit/>
          </a:bodyPr>
          <a:lstStyle/>
          <a:p>
            <a:pPr rtl="1"/>
            <a:r>
              <a:rPr lang="ar-DZ" sz="5400" b="1" dirty="0" smtClean="0"/>
              <a:t>بدايات التفكير الاجتماعي</a:t>
            </a:r>
            <a:endParaRPr lang="fr-FR"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1571612"/>
            <a:ext cx="8643998" cy="5072098"/>
          </a:xfrm>
        </p:spPr>
        <p:txBody>
          <a:bodyPr>
            <a:normAutofit fontScale="92500" lnSpcReduction="20000"/>
          </a:bodyPr>
          <a:lstStyle/>
          <a:p>
            <a:pPr indent="719138" algn="just" rtl="1">
              <a:lnSpc>
                <a:spcPct val="150000"/>
              </a:lnSpc>
            </a:pPr>
            <a:r>
              <a:rPr lang="ar-DZ" sz="3200" b="0" dirty="0" smtClean="0">
                <a:solidFill>
                  <a:schemeClr val="tx1"/>
                </a:solidFill>
                <a:latin typeface="Times New Roman" pitchFamily="18" charset="0"/>
                <a:cs typeface="Times New Roman" pitchFamily="18" charset="0"/>
              </a:rPr>
              <a:t>في الهند القديمة: برزت قوانين </a:t>
            </a:r>
            <a:r>
              <a:rPr lang="ar-DZ" sz="3200" b="0" dirty="0" err="1" smtClean="0">
                <a:solidFill>
                  <a:schemeClr val="tx1"/>
                </a:solidFill>
                <a:latin typeface="Times New Roman" pitchFamily="18" charset="0"/>
                <a:cs typeface="Times New Roman" pitchFamily="18" charset="0"/>
              </a:rPr>
              <a:t>مانو</a:t>
            </a:r>
            <a:r>
              <a:rPr lang="ar-DZ" sz="3200" b="0" dirty="0" smtClean="0">
                <a:solidFill>
                  <a:schemeClr val="tx1"/>
                </a:solidFill>
                <a:latin typeface="Times New Roman" pitchFamily="18" charset="0"/>
                <a:cs typeface="Times New Roman" pitchFamily="18" charset="0"/>
              </a:rPr>
              <a:t> التي نسبت لشخصية </a:t>
            </a:r>
            <a:r>
              <a:rPr lang="ar-DZ" sz="3200" b="0" dirty="0" err="1" smtClean="0">
                <a:solidFill>
                  <a:schemeClr val="tx1"/>
                </a:solidFill>
                <a:latin typeface="Times New Roman" pitchFamily="18" charset="0"/>
                <a:cs typeface="Times New Roman" pitchFamily="18" charset="0"/>
              </a:rPr>
              <a:t>البراهما</a:t>
            </a:r>
            <a:r>
              <a:rPr lang="ar-DZ" sz="3200" b="0" dirty="0" smtClean="0">
                <a:solidFill>
                  <a:schemeClr val="tx1"/>
                </a:solidFill>
                <a:latin typeface="Times New Roman" pitchFamily="18" charset="0"/>
                <a:cs typeface="Times New Roman" pitchFamily="18" charset="0"/>
              </a:rPr>
              <a:t>، تحدد التعاليم التي توجه الأجيال لتعلم قواعد الحياة الاجتماعية.</a:t>
            </a:r>
          </a:p>
          <a:p>
            <a:pPr indent="719138" algn="just" rtl="1">
              <a:lnSpc>
                <a:spcPct val="150000"/>
              </a:lnSpc>
            </a:pPr>
            <a:r>
              <a:rPr lang="ar-DZ" sz="3200" b="0" dirty="0" smtClean="0">
                <a:solidFill>
                  <a:schemeClr val="tx1"/>
                </a:solidFill>
                <a:latin typeface="Times New Roman" pitchFamily="18" charset="0"/>
                <a:cs typeface="Times New Roman" pitchFamily="18" charset="0"/>
              </a:rPr>
              <a:t>عند اليونان:</a:t>
            </a:r>
            <a:r>
              <a:rPr lang="fr-FR" sz="3200" b="0" dirty="0" smtClean="0">
                <a:solidFill>
                  <a:schemeClr val="tx1"/>
                </a:solidFill>
                <a:latin typeface="Times New Roman" pitchFamily="18" charset="0"/>
                <a:cs typeface="Times New Roman" pitchFamily="18" charset="0"/>
              </a:rPr>
              <a:t> </a:t>
            </a:r>
            <a:r>
              <a:rPr lang="ar-DZ" sz="3200" b="0" dirty="0" smtClean="0">
                <a:solidFill>
                  <a:schemeClr val="tx1"/>
                </a:solidFill>
                <a:latin typeface="Times New Roman" pitchFamily="18" charset="0"/>
                <a:cs typeface="Times New Roman" pitchFamily="18" charset="0"/>
              </a:rPr>
              <a:t>بدا التفكير الاجتماعي أكثر غزارة وواقعية من سابقه. فقد أسس أفلاطون أول جامعة سماها الجامعة الأفلاطونية، وألف كتابه الجمهورية الذي وضع فيه الأسس المثالية للمجتمع، والذي ينبني على ركيزة أساسية هي العدالة.</a:t>
            </a:r>
          </a:p>
        </p:txBody>
      </p:sp>
      <p:sp>
        <p:nvSpPr>
          <p:cNvPr id="2" name="Titre 1"/>
          <p:cNvSpPr>
            <a:spLocks noGrp="1"/>
          </p:cNvSpPr>
          <p:nvPr>
            <p:ph type="ctrTitle"/>
          </p:nvPr>
        </p:nvSpPr>
        <p:spPr>
          <a:xfrm>
            <a:off x="214282" y="0"/>
            <a:ext cx="8715436" cy="1357299"/>
          </a:xfrm>
        </p:spPr>
        <p:txBody>
          <a:bodyPr>
            <a:normAutofit/>
          </a:bodyPr>
          <a:lstStyle/>
          <a:p>
            <a:pPr rtl="1"/>
            <a:r>
              <a:rPr lang="ar-DZ" sz="5400" b="1" dirty="0" smtClean="0"/>
              <a:t>بدايات التفكير الاجتماعي</a:t>
            </a:r>
            <a:endParaRPr lang="fr-FR"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1571612"/>
            <a:ext cx="8643998" cy="5072098"/>
          </a:xfrm>
        </p:spPr>
        <p:txBody>
          <a:bodyPr>
            <a:normAutofit/>
          </a:bodyPr>
          <a:lstStyle/>
          <a:p>
            <a:pPr indent="719138" algn="just" rtl="1">
              <a:lnSpc>
                <a:spcPct val="150000"/>
              </a:lnSpc>
            </a:pPr>
            <a:r>
              <a:rPr lang="ar-DZ" sz="3200" b="0" dirty="0" smtClean="0">
                <a:solidFill>
                  <a:schemeClr val="tx1"/>
                </a:solidFill>
                <a:latin typeface="Times New Roman" pitchFamily="18" charset="0"/>
                <a:cs typeface="Times New Roman" pitchFamily="18" charset="0"/>
              </a:rPr>
              <a:t>ومن أهم أفكاره أن المجتمع عبارة عن أنظمة يتصل بعضها ببعض: النظام السياسي، الاقتصادي، الديني، والعائلي، وأي تغير يحدث في نظام ما يؤثر على بقية الأنظمة. مشبها المجتمع بالكائن العضوي. كما حدد العلاقة بين الفرد الذي يمثل المصلحة الفردية والدولة التي تمثل المصلحة العامة. </a:t>
            </a:r>
          </a:p>
        </p:txBody>
      </p:sp>
      <p:sp>
        <p:nvSpPr>
          <p:cNvPr id="2" name="Titre 1"/>
          <p:cNvSpPr>
            <a:spLocks noGrp="1"/>
          </p:cNvSpPr>
          <p:nvPr>
            <p:ph type="ctrTitle"/>
          </p:nvPr>
        </p:nvSpPr>
        <p:spPr>
          <a:xfrm>
            <a:off x="214282" y="0"/>
            <a:ext cx="8715436" cy="1357299"/>
          </a:xfrm>
        </p:spPr>
        <p:txBody>
          <a:bodyPr>
            <a:normAutofit/>
          </a:bodyPr>
          <a:lstStyle/>
          <a:p>
            <a:pPr rtl="1"/>
            <a:r>
              <a:rPr lang="ar-DZ" sz="5400" b="1" dirty="0" smtClean="0"/>
              <a:t>بدايات التفكير الاجتماعي</a:t>
            </a:r>
            <a:endParaRPr lang="fr-FR"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1571612"/>
            <a:ext cx="8643998" cy="5072098"/>
          </a:xfrm>
        </p:spPr>
        <p:txBody>
          <a:bodyPr>
            <a:normAutofit/>
          </a:bodyPr>
          <a:lstStyle/>
          <a:p>
            <a:pPr indent="719138" algn="just" rtl="1">
              <a:lnSpc>
                <a:spcPct val="150000"/>
              </a:lnSpc>
            </a:pPr>
            <a:r>
              <a:rPr lang="ar-DZ" sz="3200" b="0" dirty="0" smtClean="0">
                <a:solidFill>
                  <a:schemeClr val="tx1"/>
                </a:solidFill>
                <a:latin typeface="Times New Roman" pitchFamily="18" charset="0"/>
                <a:cs typeface="Times New Roman" pitchFamily="18" charset="0"/>
              </a:rPr>
              <a:t>وقد جاءت تصورات أرسطو لتدرس الإنسان كعضو في جماعة باعتباره مخلوقا يفكر ويعقل (الإنسان حيوان اجتماعي بطبعه). وقد تحدث عن تكوين المجتمع ومقوماته، موليا اهتماما كبيرا بالأخلاق كأساس لبناء مجتمع سليم، معتبرا أن الغاية من الاجتماع الإنساني هي تحقيق سعادة البشر.</a:t>
            </a:r>
          </a:p>
        </p:txBody>
      </p:sp>
      <p:sp>
        <p:nvSpPr>
          <p:cNvPr id="2" name="Titre 1"/>
          <p:cNvSpPr>
            <a:spLocks noGrp="1"/>
          </p:cNvSpPr>
          <p:nvPr>
            <p:ph type="ctrTitle"/>
          </p:nvPr>
        </p:nvSpPr>
        <p:spPr>
          <a:xfrm>
            <a:off x="214282" y="0"/>
            <a:ext cx="8715436" cy="1357299"/>
          </a:xfrm>
        </p:spPr>
        <p:txBody>
          <a:bodyPr>
            <a:normAutofit/>
          </a:bodyPr>
          <a:lstStyle/>
          <a:p>
            <a:pPr rtl="1"/>
            <a:r>
              <a:rPr lang="ar-DZ" sz="5400" b="1" dirty="0" smtClean="0"/>
              <a:t>بدايات التفكير الاجتماعي</a:t>
            </a:r>
            <a:endParaRPr lang="fr-FR" sz="5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857232"/>
            <a:ext cx="8643998" cy="5786478"/>
          </a:xfrm>
          <a:noFill/>
        </p:spPr>
        <p:txBody>
          <a:bodyPr>
            <a:noAutofit/>
          </a:bodyPr>
          <a:lstStyle/>
          <a:p>
            <a:pPr indent="719138" algn="just" rtl="1"/>
            <a:r>
              <a:rPr lang="ar-DZ" sz="3000" b="0" dirty="0" smtClean="0">
                <a:solidFill>
                  <a:schemeClr val="tx1"/>
                </a:solidFill>
                <a:latin typeface="Times New Roman" pitchFamily="18" charset="0"/>
                <a:cs typeface="Times New Roman" pitchFamily="18" charset="0"/>
              </a:rPr>
              <a:t>وفي الفكر الروماني ( </a:t>
            </a:r>
            <a:r>
              <a:rPr lang="ar-DZ" sz="3000" b="0" dirty="0" err="1" smtClean="0">
                <a:solidFill>
                  <a:schemeClr val="tx1"/>
                </a:solidFill>
                <a:latin typeface="Times New Roman" pitchFamily="18" charset="0"/>
                <a:cs typeface="Times New Roman" pitchFamily="18" charset="0"/>
              </a:rPr>
              <a:t>شيشرون</a:t>
            </a:r>
            <a:r>
              <a:rPr lang="ar-DZ" sz="3000" b="0" dirty="0" smtClean="0">
                <a:solidFill>
                  <a:schemeClr val="tx1"/>
                </a:solidFill>
                <a:latin typeface="Times New Roman" pitchFamily="18" charset="0"/>
                <a:cs typeface="Times New Roman" pitchFamily="18" charset="0"/>
              </a:rPr>
              <a:t>، </a:t>
            </a:r>
            <a:r>
              <a:rPr lang="ar-DZ" sz="3000" b="0" dirty="0" err="1" smtClean="0">
                <a:solidFill>
                  <a:schemeClr val="tx1"/>
                </a:solidFill>
                <a:latin typeface="Times New Roman" pitchFamily="18" charset="0"/>
                <a:cs typeface="Times New Roman" pitchFamily="18" charset="0"/>
              </a:rPr>
              <a:t>سنيكا</a:t>
            </a:r>
            <a:r>
              <a:rPr lang="ar-DZ" sz="3000" b="0" dirty="0" smtClean="0">
                <a:solidFill>
                  <a:schemeClr val="tx1"/>
                </a:solidFill>
                <a:latin typeface="Times New Roman" pitchFamily="18" charset="0"/>
                <a:cs typeface="Times New Roman" pitchFamily="18" charset="0"/>
              </a:rPr>
              <a:t>) برزت المدرسة </a:t>
            </a:r>
            <a:r>
              <a:rPr lang="ar-DZ" sz="3000" b="0" dirty="0" err="1" smtClean="0">
                <a:solidFill>
                  <a:schemeClr val="tx1"/>
                </a:solidFill>
                <a:latin typeface="Times New Roman" pitchFamily="18" charset="0"/>
                <a:cs typeface="Times New Roman" pitchFamily="18" charset="0"/>
              </a:rPr>
              <a:t>الابيقورية</a:t>
            </a:r>
            <a:r>
              <a:rPr lang="ar-DZ" sz="3000" b="0" dirty="0" smtClean="0">
                <a:solidFill>
                  <a:schemeClr val="tx1"/>
                </a:solidFill>
                <a:latin typeface="Times New Roman" pitchFamily="18" charset="0"/>
                <a:cs typeface="Times New Roman" pitchFamily="18" charset="0"/>
              </a:rPr>
              <a:t> التي تؤكد على أن كل فرد يدرك مصلحته، لكنه لا يستطيع تحقيقها إلا بالاجتماع البشري والعلاقات مع غيره. ( فكرة العقد الاجتماعي)</a:t>
            </a:r>
          </a:p>
          <a:p>
            <a:pPr indent="719138" algn="just" rtl="1"/>
            <a:r>
              <a:rPr lang="ar-DZ" sz="3000" b="0" dirty="0" smtClean="0">
                <a:solidFill>
                  <a:schemeClr val="tx1"/>
                </a:solidFill>
                <a:latin typeface="Times New Roman" pitchFamily="18" charset="0"/>
                <a:cs typeface="Times New Roman" pitchFamily="18" charset="0"/>
              </a:rPr>
              <a:t>تميز الفكر الاجتماعي حتى هذه الفترة بسيادة النظرة المثالية والتأملية ( وصف ما يجب أن يكون).</a:t>
            </a:r>
          </a:p>
          <a:p>
            <a:pPr indent="719138" algn="just" rtl="1"/>
            <a:r>
              <a:rPr lang="ar-DZ" sz="3000" b="0" dirty="0" smtClean="0">
                <a:solidFill>
                  <a:schemeClr val="tx1"/>
                </a:solidFill>
                <a:latin typeface="Times New Roman" pitchFamily="18" charset="0"/>
                <a:cs typeface="Times New Roman" pitchFamily="18" charset="0"/>
              </a:rPr>
              <a:t>أما عند</a:t>
            </a:r>
            <a:r>
              <a:rPr lang="fr-FR" sz="3000" b="0" dirty="0" smtClean="0">
                <a:solidFill>
                  <a:schemeClr val="tx1"/>
                </a:solidFill>
                <a:latin typeface="Times New Roman" pitchFamily="18" charset="0"/>
                <a:cs typeface="Times New Roman" pitchFamily="18" charset="0"/>
              </a:rPr>
              <a:t>  </a:t>
            </a:r>
            <a:r>
              <a:rPr lang="ar-DZ" sz="3000" b="0" dirty="0" smtClean="0">
                <a:solidFill>
                  <a:schemeClr val="tx1"/>
                </a:solidFill>
                <a:latin typeface="Times New Roman" pitchFamily="18" charset="0"/>
                <a:cs typeface="Times New Roman" pitchFamily="18" charset="0"/>
              </a:rPr>
              <a:t> العرب والمسلمين فقد جاءت أفكارهم مؤيدة لإعمال العقل لفهم الواقع الاجتماعي بما فيه نم نظم وظواهر اجتماعية (  الاقتصاد، السياسة، الأسرة، الزواج، ...) وأهم المفكرين:</a:t>
            </a:r>
            <a:r>
              <a:rPr lang="ar-DZ" sz="3000" b="0" dirty="0" err="1" smtClean="0">
                <a:solidFill>
                  <a:schemeClr val="tx1"/>
                </a:solidFill>
                <a:latin typeface="Times New Roman" pitchFamily="18" charset="0"/>
                <a:cs typeface="Times New Roman" pitchFamily="18" charset="0"/>
              </a:rPr>
              <a:t>الفرابي</a:t>
            </a:r>
            <a:r>
              <a:rPr lang="ar-DZ" sz="3000" b="0" dirty="0" smtClean="0">
                <a:solidFill>
                  <a:schemeClr val="tx1"/>
                </a:solidFill>
                <a:latin typeface="Times New Roman" pitchFamily="18" charset="0"/>
                <a:cs typeface="Times New Roman" pitchFamily="18" charset="0"/>
              </a:rPr>
              <a:t> ( السياسة المدنية، أهل المدينة الفاضلة)، أبو حامد الغزالي... وقد كانت أفكارهم أقرب للأخلاق الاجتماعية منها إلى علم الاجتماع.</a:t>
            </a:r>
          </a:p>
        </p:txBody>
      </p:sp>
      <p:sp>
        <p:nvSpPr>
          <p:cNvPr id="2" name="Titre 1"/>
          <p:cNvSpPr>
            <a:spLocks noGrp="1"/>
          </p:cNvSpPr>
          <p:nvPr>
            <p:ph type="ctrTitle"/>
          </p:nvPr>
        </p:nvSpPr>
        <p:spPr>
          <a:xfrm>
            <a:off x="214282" y="1"/>
            <a:ext cx="8715436" cy="857231"/>
          </a:xfrm>
        </p:spPr>
        <p:txBody>
          <a:bodyPr/>
          <a:lstStyle/>
          <a:p>
            <a:pPr rtl="1"/>
            <a:r>
              <a:rPr lang="ar-DZ" b="1" dirty="0" smtClean="0"/>
              <a:t>بدايات التفكير الاجتماعي</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857232"/>
            <a:ext cx="8643998" cy="5786478"/>
          </a:xfrm>
        </p:spPr>
        <p:txBody>
          <a:bodyPr>
            <a:noAutofit/>
          </a:bodyPr>
          <a:lstStyle/>
          <a:p>
            <a:pPr indent="719138" algn="just" rtl="1">
              <a:lnSpc>
                <a:spcPct val="150000"/>
              </a:lnSpc>
            </a:pPr>
            <a:endParaRPr lang="ar-DZ" sz="2900" b="0" dirty="0" smtClean="0">
              <a:solidFill>
                <a:schemeClr val="tx1"/>
              </a:solidFill>
              <a:latin typeface="Times New Roman" pitchFamily="18" charset="0"/>
              <a:cs typeface="Times New Roman" pitchFamily="18" charset="0"/>
            </a:endParaRPr>
          </a:p>
          <a:p>
            <a:pPr indent="719138" algn="just" rtl="1">
              <a:lnSpc>
                <a:spcPct val="150000"/>
              </a:lnSpc>
            </a:pPr>
            <a:r>
              <a:rPr lang="ar-DZ" sz="2900" b="0" dirty="0" smtClean="0">
                <a:solidFill>
                  <a:schemeClr val="tx1"/>
                </a:solidFill>
                <a:latin typeface="Times New Roman" pitchFamily="18" charset="0"/>
                <a:cs typeface="Times New Roman" pitchFamily="18" charset="0"/>
              </a:rPr>
              <a:t>ولقد شهدت أوروبا ما بين القرن 14 -16 بروز تيارات فكرية مناهضة لسلطة رجال الدين والكنيسة فيما سمي بعصر النهضة الذي ميزته الدعوة لإعمال العقل والعلم لفهم الواقع الاجتماعي.ومن بين أهم التيارات الفكرية لعصر النهضة:</a:t>
            </a:r>
          </a:p>
        </p:txBody>
      </p:sp>
      <p:sp>
        <p:nvSpPr>
          <p:cNvPr id="2" name="Titre 1"/>
          <p:cNvSpPr>
            <a:spLocks noGrp="1"/>
          </p:cNvSpPr>
          <p:nvPr>
            <p:ph type="ctrTitle"/>
          </p:nvPr>
        </p:nvSpPr>
        <p:spPr>
          <a:xfrm>
            <a:off x="214282" y="1"/>
            <a:ext cx="8715436" cy="857231"/>
          </a:xfrm>
        </p:spPr>
        <p:txBody>
          <a:bodyPr/>
          <a:lstStyle/>
          <a:p>
            <a:pPr rtl="1"/>
            <a:r>
              <a:rPr lang="ar-DZ" b="1" dirty="0" smtClean="0"/>
              <a:t>بدايات التفكير الاجتماعي</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857232"/>
            <a:ext cx="8643998" cy="5786478"/>
          </a:xfrm>
        </p:spPr>
        <p:txBody>
          <a:bodyPr>
            <a:noAutofit/>
          </a:bodyPr>
          <a:lstStyle/>
          <a:p>
            <a:pPr indent="719138" algn="just" rtl="1">
              <a:lnSpc>
                <a:spcPct val="150000"/>
              </a:lnSpc>
            </a:pPr>
            <a:r>
              <a:rPr lang="ar-DZ" sz="2900" b="0" dirty="0" smtClean="0">
                <a:solidFill>
                  <a:schemeClr val="tx1"/>
                </a:solidFill>
                <a:latin typeface="Times New Roman" pitchFamily="18" charset="0"/>
                <a:cs typeface="Times New Roman" pitchFamily="18" charset="0"/>
              </a:rPr>
              <a:t>مدرسة العقد الاجتماعي: التي يرى مفكروها أن الإنسان كائن اجتماعي بطبعه، واجتماعه تحول إلى فوضى بسبب استخدامه للقوة في نيل حقوقه، ما استلزم اللجوء إلى عقد ( اتفاق) لاختيار فئة حاكمة ( الدولة) تسير المجتمع بناء على النظام والعدالة، وفئة محكومة تضمن لها الدولة حقوقها ( جون جاك روسو، </a:t>
            </a:r>
            <a:r>
              <a:rPr lang="ar-DZ" sz="2900" b="0" dirty="0" err="1" smtClean="0">
                <a:solidFill>
                  <a:schemeClr val="tx1"/>
                </a:solidFill>
                <a:latin typeface="Times New Roman" pitchFamily="18" charset="0"/>
                <a:cs typeface="Times New Roman" pitchFamily="18" charset="0"/>
              </a:rPr>
              <a:t>مونتيسكيو</a:t>
            </a:r>
            <a:r>
              <a:rPr lang="ar-DZ" sz="2900" b="0" dirty="0" smtClean="0">
                <a:solidFill>
                  <a:schemeClr val="tx1"/>
                </a:solidFill>
                <a:latin typeface="Times New Roman" pitchFamily="18" charset="0"/>
                <a:cs typeface="Times New Roman" pitchFamily="18" charset="0"/>
              </a:rPr>
              <a:t>، جون </a:t>
            </a:r>
            <a:r>
              <a:rPr lang="ar-DZ" sz="2900" b="0" dirty="0" err="1" smtClean="0">
                <a:solidFill>
                  <a:schemeClr val="tx1"/>
                </a:solidFill>
                <a:latin typeface="Times New Roman" pitchFamily="18" charset="0"/>
                <a:cs typeface="Times New Roman" pitchFamily="18" charset="0"/>
              </a:rPr>
              <a:t>لوك</a:t>
            </a:r>
            <a:r>
              <a:rPr lang="ar-DZ" sz="2900" b="0" dirty="0" smtClean="0">
                <a:solidFill>
                  <a:schemeClr val="tx1"/>
                </a:solidFill>
                <a:latin typeface="Times New Roman" pitchFamily="18" charset="0"/>
                <a:cs typeface="Times New Roman" pitchFamily="18" charset="0"/>
              </a:rPr>
              <a:t>)</a:t>
            </a:r>
          </a:p>
          <a:p>
            <a:pPr indent="719138" algn="just" rtl="1">
              <a:lnSpc>
                <a:spcPct val="150000"/>
              </a:lnSpc>
            </a:pPr>
            <a:r>
              <a:rPr lang="ar-DZ" sz="2900" b="0" dirty="0" smtClean="0">
                <a:solidFill>
                  <a:schemeClr val="tx1"/>
                </a:solidFill>
                <a:latin typeface="Times New Roman" pitchFamily="18" charset="0"/>
                <a:cs typeface="Times New Roman" pitchFamily="18" charset="0"/>
              </a:rPr>
              <a:t>مدرسة الفلسفة الاقتصادية: دعا روادها ( توماس </a:t>
            </a:r>
            <a:r>
              <a:rPr lang="ar-DZ" sz="2900" b="0" dirty="0" err="1" smtClean="0">
                <a:solidFill>
                  <a:schemeClr val="tx1"/>
                </a:solidFill>
                <a:latin typeface="Times New Roman" pitchFamily="18" charset="0"/>
                <a:cs typeface="Times New Roman" pitchFamily="18" charset="0"/>
              </a:rPr>
              <a:t>ملتوس</a:t>
            </a:r>
            <a:r>
              <a:rPr lang="ar-DZ" sz="2900" b="0" dirty="0" smtClean="0">
                <a:solidFill>
                  <a:schemeClr val="tx1"/>
                </a:solidFill>
                <a:latin typeface="Times New Roman" pitchFamily="18" charset="0"/>
                <a:cs typeface="Times New Roman" pitchFamily="18" charset="0"/>
              </a:rPr>
              <a:t>، جون </a:t>
            </a:r>
            <a:r>
              <a:rPr lang="ar-DZ" sz="2900" b="0" dirty="0" err="1" smtClean="0">
                <a:solidFill>
                  <a:schemeClr val="tx1"/>
                </a:solidFill>
                <a:latin typeface="Times New Roman" pitchFamily="18" charset="0"/>
                <a:cs typeface="Times New Roman" pitchFamily="18" charset="0"/>
              </a:rPr>
              <a:t>ستيورات</a:t>
            </a:r>
            <a:r>
              <a:rPr lang="ar-DZ" sz="2900" b="0" dirty="0" smtClean="0">
                <a:solidFill>
                  <a:schemeClr val="tx1"/>
                </a:solidFill>
                <a:latin typeface="Times New Roman" pitchFamily="18" charset="0"/>
                <a:cs typeface="Times New Roman" pitchFamily="18" charset="0"/>
              </a:rPr>
              <a:t> ميل، </a:t>
            </a:r>
            <a:r>
              <a:rPr lang="ar-DZ" sz="2900" b="0" dirty="0" err="1" smtClean="0">
                <a:solidFill>
                  <a:schemeClr val="tx1"/>
                </a:solidFill>
                <a:latin typeface="Times New Roman" pitchFamily="18" charset="0"/>
                <a:cs typeface="Times New Roman" pitchFamily="18" charset="0"/>
              </a:rPr>
              <a:t>دفيد</a:t>
            </a:r>
            <a:r>
              <a:rPr lang="ar-DZ" sz="2900" b="0" dirty="0" smtClean="0">
                <a:solidFill>
                  <a:schemeClr val="tx1"/>
                </a:solidFill>
                <a:latin typeface="Times New Roman" pitchFamily="18" charset="0"/>
                <a:cs typeface="Times New Roman" pitchFamily="18" charset="0"/>
              </a:rPr>
              <a:t> ريكاردو) لدراسة الاقتصاد كأساس لبناء المجتمع حتى يتحقق الازدهار</a:t>
            </a:r>
            <a:endParaRPr lang="fr-FR" sz="2900" b="0" dirty="0">
              <a:solidFill>
                <a:schemeClr val="tx1"/>
              </a:solidFill>
              <a:latin typeface="Times New Roman" pitchFamily="18" charset="0"/>
              <a:cs typeface="Times New Roman" pitchFamily="18" charset="0"/>
            </a:endParaRPr>
          </a:p>
        </p:txBody>
      </p:sp>
      <p:sp>
        <p:nvSpPr>
          <p:cNvPr id="2" name="Titre 1"/>
          <p:cNvSpPr>
            <a:spLocks noGrp="1"/>
          </p:cNvSpPr>
          <p:nvPr>
            <p:ph type="ctrTitle"/>
          </p:nvPr>
        </p:nvSpPr>
        <p:spPr>
          <a:xfrm>
            <a:off x="214282" y="1"/>
            <a:ext cx="8715436" cy="857231"/>
          </a:xfrm>
        </p:spPr>
        <p:txBody>
          <a:bodyPr/>
          <a:lstStyle/>
          <a:p>
            <a:pPr rtl="1"/>
            <a:r>
              <a:rPr lang="ar-DZ" b="1" dirty="0" smtClean="0"/>
              <a:t>بدايات التفكير الاجتماعي</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ميادين علم الإجتماع</Template>
  <TotalTime>6478</TotalTime>
  <Words>1222</Words>
  <Application>Microsoft Office PowerPoint</Application>
  <PresentationFormat>Affichage à l'écran (4:3)</PresentationFormat>
  <Paragraphs>102</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Civil</vt:lpstr>
      <vt:lpstr>السنة الأولى علوم اجتماعية</vt:lpstr>
      <vt:lpstr>محاور المقياس</vt:lpstr>
      <vt:lpstr>بدايات التفكير الاجتماعي</vt:lpstr>
      <vt:lpstr>بدايات التفكير الاجتماعي</vt:lpstr>
      <vt:lpstr>بدايات التفكير الاجتماعي</vt:lpstr>
      <vt:lpstr>بدايات التفكير الاجتماعي</vt:lpstr>
      <vt:lpstr>بدايات التفكير الاجتماعي</vt:lpstr>
      <vt:lpstr>بدايات التفكير الاجتماعي</vt:lpstr>
      <vt:lpstr>بدايات التفكير الاجتماعي</vt:lpstr>
      <vt:lpstr>بدايات التفكير الاجتماعي</vt:lpstr>
      <vt:lpstr>عوامل ظور علم الاجتماع</vt:lpstr>
      <vt:lpstr>ما هو علم الاجتماع؟</vt:lpstr>
      <vt:lpstr>ما هو علم الاجتماع؟</vt:lpstr>
      <vt:lpstr>التعريفات الحديثة</vt:lpstr>
      <vt:lpstr>تـــقـــديــــم</vt:lpstr>
      <vt:lpstr>ما هي طبيعة هذا العلم؟</vt:lpstr>
      <vt:lpstr>طـــبــيــعــته</vt:lpstr>
      <vt:lpstr>طـــبــيــعــته</vt:lpstr>
      <vt:lpstr>طـــبــيــعــته</vt:lpstr>
      <vt:lpstr>مــوضــوعــه</vt:lpstr>
      <vt:lpstr>مــوضــوعــه</vt:lpstr>
      <vt:lpstr>مــوضــوعــه</vt:lpstr>
      <vt:lpstr>من أجل معلومات أكثر راجع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التنظيم</dc:title>
  <dc:creator>pc</dc:creator>
  <cp:lastModifiedBy>pc</cp:lastModifiedBy>
  <cp:revision>201</cp:revision>
  <dcterms:created xsi:type="dcterms:W3CDTF">2017-09-11T09:57:06Z</dcterms:created>
  <dcterms:modified xsi:type="dcterms:W3CDTF">2020-12-25T20:10:04Z</dcterms:modified>
</cp:coreProperties>
</file>