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60" r:id="rId2"/>
    <p:sldId id="258" r:id="rId3"/>
    <p:sldId id="259" r:id="rId4"/>
    <p:sldId id="261" r:id="rId5"/>
    <p:sldId id="280" r:id="rId6"/>
    <p:sldId id="284" r:id="rId7"/>
    <p:sldId id="281" r:id="rId8"/>
    <p:sldId id="283" r:id="rId9"/>
    <p:sldId id="282" r:id="rId10"/>
    <p:sldId id="28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2060"/>
    <a:srgbClr val="33CCCC"/>
    <a:srgbClr val="660066"/>
    <a:srgbClr val="1DC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510B7-43DC-47CF-B873-6E0F972CBEA2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CBF0B-ADA7-461E-B234-DA2CB488F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71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59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9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81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090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551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159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0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898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1419D-3514-4332-A3DB-DD2A24F6CDA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0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23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39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572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916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7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152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11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06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38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8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4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80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86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7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84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24CC-92C5-415A-A2B8-50556A1C6E74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067B05-DAC2-4108-BEC8-53B2E5D5A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873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ul2urONzOQ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5842194" cy="1648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-3" y="116604"/>
            <a:ext cx="12178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Typographer" panose="02000000000000000000" pitchFamily="2" charset="-78"/>
                <a:cs typeface="Hacen Typographer" panose="02000000000000000000" pitchFamily="2" charset="-78"/>
              </a:rPr>
              <a:t>University</a:t>
            </a:r>
            <a:r>
              <a:rPr lang="fr-F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Typographer" panose="02000000000000000000" pitchFamily="2" charset="-78"/>
                <a:cs typeface="Hacen Typographer" panose="02000000000000000000" pitchFamily="2" charset="-78"/>
              </a:rPr>
              <a:t> of Jijel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en Typographer" panose="02000000000000000000" pitchFamily="2" charset="-78"/>
                <a:cs typeface="Hacen Typographer" panose="02000000000000000000" pitchFamily="2" charset="-78"/>
              </a:rPr>
              <a:t>Department of Science and Technology of Physical Activities and Sports</a:t>
            </a:r>
            <a:endParaRPr lang="fr-F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en Typographer" panose="02000000000000000000" pitchFamily="2" charset="-78"/>
              <a:cs typeface="Hacen Typographer" panose="02000000000000000000" pitchFamily="2" charset="-78"/>
            </a:endParaRPr>
          </a:p>
        </p:txBody>
      </p:sp>
      <p:pic>
        <p:nvPicPr>
          <p:cNvPr id="25" name="Picture 3" descr="H:\جامعة  jijel\Logo_de_univ_Jije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599" y="1232911"/>
            <a:ext cx="1080769" cy="107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8888344" y="6420888"/>
            <a:ext cx="3664555" cy="30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sifurouabi21@gmail.com</a:t>
            </a:r>
            <a:endParaRPr lang="fr-FR" b="1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030" y="3178137"/>
            <a:ext cx="946925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9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ENGLISH</a:t>
            </a:r>
            <a:endParaRPr lang="fr-FR" sz="11100" dirty="0">
              <a:ln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5926" y="2162474"/>
            <a:ext cx="46370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 err="1" smtClean="0"/>
              <a:t>Level</a:t>
            </a:r>
            <a:r>
              <a:rPr lang="fr-FR" sz="2000" dirty="0" smtClean="0"/>
              <a:t>: 1st </a:t>
            </a:r>
            <a:r>
              <a:rPr lang="fr-FR" sz="2000" dirty="0" smtClean="0"/>
              <a:t>Master</a:t>
            </a:r>
            <a:endParaRPr lang="fr-FR" sz="2000" dirty="0" smtClean="0"/>
          </a:p>
          <a:p>
            <a:pPr algn="ctr"/>
            <a:r>
              <a:rPr lang="fr-FR" sz="2000" dirty="0" smtClean="0"/>
              <a:t>Responsible </a:t>
            </a:r>
            <a:r>
              <a:rPr lang="fr-FR" sz="2000" dirty="0"/>
              <a:t>for the </a:t>
            </a:r>
            <a:r>
              <a:rPr lang="fr-FR" sz="2000" dirty="0" smtClean="0"/>
              <a:t>module: S. ROUABI</a:t>
            </a:r>
          </a:p>
          <a:p>
            <a:pPr algn="ctr"/>
            <a:r>
              <a:rPr lang="fr-FR" sz="2000" dirty="0"/>
              <a:t>UNIVERSITY </a:t>
            </a:r>
            <a:r>
              <a:rPr lang="fr-FR" sz="2000" dirty="0" smtClean="0"/>
              <a:t>SEASON: 2023/2024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9251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5273" y="150657"/>
            <a:ext cx="5999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FORM A SENTENCE IN ENGLISH? 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3904" y="3429705"/>
            <a:ext cx="5038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Thanks for </a:t>
            </a:r>
            <a:r>
              <a:rPr lang="en-US" sz="3200" dirty="0"/>
              <a:t>your </a:t>
            </a:r>
            <a:r>
              <a:rPr lang="en-US" sz="3200" dirty="0" smtClean="0"/>
              <a:t>attention!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14178" y="2531638"/>
            <a:ext cx="28119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odoni MT Black" panose="02070A03080606020203" pitchFamily="18" charset="0"/>
              </a:rPr>
              <a:t>THE END</a:t>
            </a:r>
            <a:endParaRPr lang="fr-FR" sz="4000" dirty="0">
              <a:solidFill>
                <a:srgbClr val="FF0000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918" y="1306142"/>
            <a:ext cx="120440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EDUCATION OBJECTIVES:  </a:t>
            </a:r>
          </a:p>
          <a:p>
            <a:r>
              <a:rPr lang="en-US" sz="2400" dirty="0" smtClean="0">
                <a:latin typeface="Roboto"/>
                <a:sym typeface="Wingdings 3" panose="05040102010807070707" pitchFamily="18" charset="2"/>
              </a:rPr>
              <a:t>  </a:t>
            </a:r>
            <a:r>
              <a:rPr lang="en-US" sz="2400" dirty="0" smtClean="0">
                <a:latin typeface="Roboto"/>
              </a:rPr>
              <a:t>Basic </a:t>
            </a:r>
            <a:r>
              <a:rPr lang="en-US" sz="2400" dirty="0">
                <a:latin typeface="Roboto"/>
              </a:rPr>
              <a:t>rules and knowledge associated with the English language. </a:t>
            </a:r>
            <a:endParaRPr lang="en-US" sz="2400" dirty="0" smtClean="0">
              <a:latin typeface="Roboto"/>
            </a:endParaRPr>
          </a:p>
          <a:p>
            <a:r>
              <a:rPr lang="en-US" sz="2400" dirty="0" smtClean="0">
                <a:latin typeface="Roboto"/>
                <a:sym typeface="Wingdings 3" panose="05040102010807070707" pitchFamily="18" charset="2"/>
              </a:rPr>
              <a:t>  </a:t>
            </a:r>
            <a:r>
              <a:rPr lang="en-US" sz="2400" dirty="0" smtClean="0">
                <a:latin typeface="Roboto"/>
              </a:rPr>
              <a:t>Raising </a:t>
            </a:r>
            <a:r>
              <a:rPr lang="en-US" sz="2400" dirty="0">
                <a:latin typeface="Roboto"/>
              </a:rPr>
              <a:t>the student’s linguistic level and acquiring the languages of research and communication</a:t>
            </a: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147918" y="3868283"/>
            <a:ext cx="120440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Roboto"/>
              </a:rPr>
              <a:t>PRIOR KNOWLEDGE REQUIRED: </a:t>
            </a:r>
          </a:p>
          <a:p>
            <a:pPr marL="342900" indent="-342900">
              <a:buFont typeface="Wingdings 3" panose="05040102010807070707" pitchFamily="18" charset="2"/>
              <a:buChar char="u"/>
            </a:pPr>
            <a:r>
              <a:rPr lang="en-US" sz="2400" dirty="0" smtClean="0">
                <a:latin typeface="Roboto"/>
              </a:rPr>
              <a:t> Knowing </a:t>
            </a:r>
            <a:r>
              <a:rPr lang="en-US" sz="2400" dirty="0">
                <a:latin typeface="Roboto"/>
              </a:rPr>
              <a:t>the most important basic rules related to the English language. </a:t>
            </a:r>
            <a:endParaRPr lang="en-US" sz="2400" dirty="0" smtClean="0">
              <a:latin typeface="Roboto"/>
            </a:endParaRPr>
          </a:p>
          <a:p>
            <a:pPr marL="342900" indent="-342900">
              <a:buFont typeface="Wingdings 3" panose="05040102010807070707" pitchFamily="18" charset="2"/>
              <a:buChar char="u"/>
            </a:pPr>
            <a:r>
              <a:rPr lang="en-US" sz="2400" dirty="0">
                <a:latin typeface="Roboto"/>
              </a:rPr>
              <a:t> </a:t>
            </a:r>
            <a:r>
              <a:rPr lang="en-US" sz="2400" dirty="0" smtClean="0">
                <a:latin typeface="Roboto"/>
              </a:rPr>
              <a:t>Access </a:t>
            </a:r>
            <a:r>
              <a:rPr lang="en-US" sz="2400" dirty="0">
                <a:latin typeface="Roboto"/>
              </a:rPr>
              <a:t>to the most important literature related to the English language</a:t>
            </a:r>
            <a:r>
              <a:rPr lang="en-US" sz="2400" dirty="0">
                <a:solidFill>
                  <a:srgbClr val="FF0000"/>
                </a:solidFill>
                <a:latin typeface="Roboto"/>
              </a:rPr>
              <a:t>.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4115" y="136367"/>
            <a:ext cx="11734801" cy="10087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sym typeface="Wingdings 3" panose="05040102010807070707" pitchFamily="18" charset="2"/>
              </a:rPr>
              <a:t>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English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content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) Etymology, means and tools of speech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.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117" y="1227869"/>
            <a:ext cx="11734798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2) Silent letters, vowels and pronunciation, stress letters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.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116" y="1922060"/>
            <a:ext cx="117348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3) Vocabulary: the nature of the word, </a:t>
            </a:r>
            <a:r>
              <a:rPr lang="en-US" sz="2400" u="sng" dirty="0">
                <a:solidFill>
                  <a:srgbClr val="FF0000"/>
                </a:solidFill>
                <a:latin typeface="Roboto"/>
                <a:sym typeface="Wingdings 3" panose="05040102010807070707" pitchFamily="18" charset="2"/>
              </a:rPr>
              <a:t>the form and structure of the sentence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, types 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of sentences</a:t>
            </a:r>
            <a:r>
              <a:rPr lang="en-US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. </a:t>
            </a:r>
            <a:endParaRPr lang="en-US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116" y="3156852"/>
            <a:ext cx="11734799" cy="20313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4) Grammar: the phrase, the conditional sentence, 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sentence and its 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content (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grammar/morphology).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 </a:t>
            </a:r>
            <a:endParaRPr lang="en-US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  <a:p>
            <a:pPr>
              <a:lnSpc>
                <a:spcPct val="150000"/>
              </a:lnSpc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115" y="4418402"/>
            <a:ext cx="9377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5</a:t>
            </a: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) Semantics: plurality, synonymy, antonym, figurative expression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.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115" y="5242570"/>
            <a:ext cx="11734799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6) The most important terms in the sports </a:t>
            </a:r>
            <a:r>
              <a:rPr lang="en-US" sz="2400" dirty="0" smtClean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field</a:t>
            </a:r>
            <a:endParaRPr lang="en-US" sz="2400" dirty="0">
              <a:solidFill>
                <a:schemeClr val="bg1"/>
              </a:solidFill>
              <a:latin typeface="Roboto"/>
              <a:sym typeface="Wingdings 3" panose="05040102010807070707" pitchFamily="18" charset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4116" y="5939705"/>
            <a:ext cx="11734798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Roboto"/>
                <a:sym typeface="Wingdings 3" panose="05040102010807070707" pitchFamily="18" charset="2"/>
              </a:rPr>
              <a:t>7) The most important professions related to the sports field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2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8" grpId="1" animBg="1"/>
      <p:bldP spid="9" grpId="0" animBg="1"/>
      <p:bldP spid="10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676839" y="2143234"/>
            <a:ext cx="11734801" cy="18620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  <a:sym typeface="Wingdings 3" panose="05040102010807070707" pitchFamily="18" charset="2"/>
              </a:rPr>
              <a:t>LESSON 01</a:t>
            </a:r>
            <a:endParaRPr lang="en-US" sz="54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6377" y="1467424"/>
            <a:ext cx="1071730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alibri" panose="020F0502020204030204" pitchFamily="34" charset="0"/>
                <a:sym typeface="Wingdings 3" panose="05040102010807070707" pitchFamily="18" charset="2"/>
              </a:rPr>
              <a:t>The </a:t>
            </a:r>
            <a:r>
              <a:rPr lang="en-US" sz="2000" dirty="0">
                <a:latin typeface="Calibri" panose="020F0502020204030204" pitchFamily="34" charset="0"/>
                <a:sym typeface="Wingdings 3" panose="05040102010807070707" pitchFamily="18" charset="2"/>
              </a:rPr>
              <a:t>nature of the word, </a:t>
            </a:r>
            <a:r>
              <a:rPr lang="en-US" sz="2000" u="sng" dirty="0">
                <a:solidFill>
                  <a:srgbClr val="FF00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the form and structure of the sentence</a:t>
            </a:r>
            <a:r>
              <a:rPr lang="en-US" sz="2000" dirty="0">
                <a:latin typeface="Calibri" panose="020F0502020204030204" pitchFamily="34" charset="0"/>
                <a:sym typeface="Wingdings 3" panose="05040102010807070707" pitchFamily="18" charset="2"/>
              </a:rPr>
              <a:t>, types of sentences.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3658" y="4341239"/>
            <a:ext cx="8053808" cy="8431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Franklin Gothic Heavy" panose="020B09030201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English Sentence Structure</a:t>
            </a:r>
            <a:endParaRPr lang="fr-FR" sz="200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Pentagone 5"/>
          <p:cNvSpPr/>
          <p:nvPr/>
        </p:nvSpPr>
        <p:spPr>
          <a:xfrm flipH="1">
            <a:off x="8046917" y="426808"/>
            <a:ext cx="4145083" cy="530273"/>
          </a:xfrm>
          <a:prstGeom prst="homePlate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UNIT 03</a:t>
            </a:r>
            <a:endParaRPr lang="fr-FR" sz="1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98147" y="338001"/>
            <a:ext cx="3236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Calibri" panose="020F0502020204030204" pitchFamily="34" charset="0"/>
                <a:sym typeface="Wingdings 3" panose="05040102010807070707" pitchFamily="18" charset="2"/>
              </a:rPr>
              <a:t>VOCABULARY: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2277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412" y="759848"/>
            <a:ext cx="115253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FF00"/>
                </a:solidFill>
              </a:rPr>
              <a:t>The standard arrangement of a simple sentence is</a:t>
            </a:r>
            <a:r>
              <a:rPr lang="en-US" sz="2400" u="sng" dirty="0" smtClean="0">
                <a:solidFill>
                  <a:srgbClr val="FFFF00"/>
                </a:solidFill>
              </a:rPr>
              <a:t>:</a:t>
            </a: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>
              <a:solidFill>
                <a:srgbClr val="00B0F0"/>
              </a:solidFill>
            </a:endParaRP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Subject </a:t>
            </a:r>
            <a:r>
              <a:rPr lang="en-US" sz="3600" dirty="0"/>
              <a:t>+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verb</a:t>
            </a:r>
            <a:r>
              <a:rPr lang="en-US" sz="3600" dirty="0"/>
              <a:t>+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object.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eg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0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plyers train </a:t>
            </a:r>
            <a:r>
              <a:rPr lang="en-US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handball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165273" y="150657"/>
            <a:ext cx="5999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FORM A SENTENCE IN ENGLISH? 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329953" y="2245660"/>
            <a:ext cx="0" cy="72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953870" y="1780946"/>
            <a:ext cx="2492188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Person, animal, thing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90047" y="4025028"/>
            <a:ext cx="1819835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Singular , plural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4329953" y="3594847"/>
            <a:ext cx="0" cy="3361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3142130" y="3308467"/>
            <a:ext cx="55132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78106" y="2431304"/>
            <a:ext cx="1183342" cy="175432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He;she;it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</a:t>
            </a:r>
            <a:r>
              <a:rPr lang="en-US" sz="1200" dirty="0" smtClean="0">
                <a:solidFill>
                  <a:schemeClr val="bg1"/>
                </a:solidFill>
              </a:rPr>
              <a:t>(plural)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1246" y="4035541"/>
            <a:ext cx="2492188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past, present, future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6297706" y="3556747"/>
            <a:ext cx="0" cy="3361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7781363" y="2732578"/>
            <a:ext cx="0" cy="3361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322356" y="2012484"/>
            <a:ext cx="2918013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adjective, adverb, thing, noun; phrase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H="1">
            <a:off x="1721224" y="3556747"/>
            <a:ext cx="2495447" cy="1768288"/>
          </a:xfrm>
          <a:prstGeom prst="straightConnector1">
            <a:avLst/>
          </a:prstGeom>
          <a:ln>
            <a:solidFill>
              <a:schemeClr val="bg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enthèse fermante 23"/>
          <p:cNvSpPr/>
          <p:nvPr/>
        </p:nvSpPr>
        <p:spPr>
          <a:xfrm rot="16200000">
            <a:off x="1561769" y="4864963"/>
            <a:ext cx="108000" cy="10800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arenthèse fermante 24"/>
          <p:cNvSpPr/>
          <p:nvPr/>
        </p:nvSpPr>
        <p:spPr>
          <a:xfrm rot="16200000">
            <a:off x="2480047" y="5075361"/>
            <a:ext cx="108000" cy="6480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Parenthèse fermante 25"/>
          <p:cNvSpPr/>
          <p:nvPr/>
        </p:nvSpPr>
        <p:spPr>
          <a:xfrm rot="16200000">
            <a:off x="3395297" y="4862877"/>
            <a:ext cx="108000" cy="108000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2534046" y="3556747"/>
            <a:ext cx="3631227" cy="1768288"/>
          </a:xfrm>
          <a:prstGeom prst="straightConnector1">
            <a:avLst/>
          </a:prstGeom>
          <a:ln>
            <a:solidFill>
              <a:schemeClr val="bg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3845861" y="3594847"/>
            <a:ext cx="3684492" cy="1730188"/>
          </a:xfrm>
          <a:prstGeom prst="straightConnector1">
            <a:avLst/>
          </a:prstGeom>
          <a:ln>
            <a:solidFill>
              <a:schemeClr val="bg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56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7" grpId="0" animBg="1"/>
      <p:bldP spid="20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5273" y="150657"/>
            <a:ext cx="5999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FORM A SENTENCE IN ENGLISH? 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2597" y="1308572"/>
            <a:ext cx="11525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white"/>
                </a:solidFill>
              </a:rPr>
              <a:t>The Simple Sentence When we write, a complete thought is called a sentence. A sentence must contain a complete subject (person, place, or thing) and a verb (what the subject is doing) in order to make sense. A simple sentence must also begin with a </a:t>
            </a:r>
            <a:r>
              <a:rPr lang="en-US" sz="2400" dirty="0">
                <a:solidFill>
                  <a:srgbClr val="FFC000"/>
                </a:solidFill>
              </a:rPr>
              <a:t>capital letter </a:t>
            </a:r>
            <a:r>
              <a:rPr lang="en-US" sz="2400" dirty="0">
                <a:solidFill>
                  <a:prstClr val="white"/>
                </a:solidFill>
              </a:rPr>
              <a:t>and end with a </a:t>
            </a:r>
            <a:r>
              <a:rPr lang="en-US" sz="2400" dirty="0">
                <a:solidFill>
                  <a:srgbClr val="FFC000"/>
                </a:solidFill>
              </a:rPr>
              <a:t>period, question mark, or exclamation mark</a:t>
            </a:r>
            <a:r>
              <a:rPr lang="en-US" sz="2400" dirty="0">
                <a:solidFill>
                  <a:prstClr val="white"/>
                </a:solidFill>
              </a:rPr>
              <a:t>. Another name for a simple sentence is an independent clause.</a:t>
            </a:r>
          </a:p>
          <a:p>
            <a:pPr lvl="0"/>
            <a:endParaRPr lang="en-US" sz="2400" dirty="0">
              <a:solidFill>
                <a:prstClr val="white"/>
              </a:solidFill>
            </a:endParaRPr>
          </a:p>
          <a:p>
            <a:pPr lvl="0"/>
            <a:r>
              <a:rPr lang="en-US" sz="2400" i="1" dirty="0">
                <a:solidFill>
                  <a:prstClr val="white">
                    <a:lumMod val="75000"/>
                  </a:prstClr>
                </a:solidFill>
                <a:latin typeface="Calibri" panose="020F0502020204030204" pitchFamily="34" charset="0"/>
              </a:rPr>
              <a:t>eg1. The plyer trains.</a:t>
            </a:r>
          </a:p>
          <a:p>
            <a:pPr lvl="0"/>
            <a:r>
              <a:rPr lang="en-US" sz="2400" dirty="0">
                <a:solidFill>
                  <a:prstClr val="white"/>
                </a:solidFill>
              </a:rPr>
              <a:t>This is a sentence because it tells us what someone (subject – the plyer) does (verb – trains).</a:t>
            </a:r>
          </a:p>
          <a:p>
            <a:pPr lvl="0"/>
            <a:r>
              <a:rPr lang="en-US" sz="2400" i="1" dirty="0">
                <a:solidFill>
                  <a:prstClr val="white">
                    <a:lumMod val="75000"/>
                  </a:prstClr>
                </a:solidFill>
                <a:latin typeface="Calibri" panose="020F0502020204030204" pitchFamily="34" charset="0"/>
              </a:rPr>
              <a:t>eg2. The lions roar. </a:t>
            </a:r>
          </a:p>
          <a:p>
            <a:pPr lvl="0"/>
            <a:r>
              <a:rPr lang="en-US" sz="2400" dirty="0">
                <a:solidFill>
                  <a:prstClr val="white"/>
                </a:solidFill>
              </a:rPr>
              <a:t>This is a sentence because it tells us what something (subject – lion) does (verb – roar).</a:t>
            </a:r>
          </a:p>
        </p:txBody>
      </p:sp>
    </p:spTree>
    <p:extLst>
      <p:ext uri="{BB962C8B-B14F-4D97-AF65-F5344CB8AC3E}">
        <p14:creationId xmlns:p14="http://schemas.microsoft.com/office/powerpoint/2010/main" val="419128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5273" y="150657"/>
            <a:ext cx="5999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FORM A SENTENCE IN ENGLISH? 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9726" y="1075764"/>
            <a:ext cx="11174506" cy="258121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My computer.</a:t>
            </a: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not a sentence because it has a subject (my computer) but no verb.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Crashed.</a:t>
            </a: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verb, which tells us what happened (crashed), but there is no subject.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My computer crashed.</a:t>
            </a: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sentence because it tells us what something (subject – my computer) does (verb – crashed).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9726" y="3784250"/>
            <a:ext cx="11174506" cy="207645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NOTE 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 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Remember, a sentence can end with a period, question mark, or exclamation mark.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Rida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 plays.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Did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Rida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 plays?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Rida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 plays better than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vin Light Italic" panose="020B0502020202020204" pitchFamily="34" charset="0"/>
                <a:ea typeface="Calibri" panose="020F0502020204030204" pitchFamily="34" charset="0"/>
                <a:cs typeface="Gisha" panose="020B0502040204020203" pitchFamily="34" charset="-79"/>
              </a:rPr>
              <a:t>malek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9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5273" y="150657"/>
            <a:ext cx="5999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FORM A SENTENCE IN ENGLISH? 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9249" y="701511"/>
            <a:ext cx="11672048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Compound Subjects and </a:t>
            </a:r>
            <a:r>
              <a:rPr lang="en-US" sz="4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Verbs</a:t>
            </a:r>
            <a:endParaRPr lang="fr-FR" sz="2000" i="1" dirty="0" smtClean="0">
              <a:solidFill>
                <a:schemeClr val="tx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204" y="1658031"/>
            <a:ext cx="9202270" cy="1116972"/>
          </a:xfrm>
          <a:prstGeom prst="rect">
            <a:avLst/>
          </a:prstGeom>
          <a:solidFill>
            <a:srgbClr val="00B050">
              <a:alpha val="49020"/>
            </a:srgbClr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simple sentence can have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subjects.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0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i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000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204" y="2939446"/>
            <a:ext cx="9202270" cy="1577996"/>
          </a:xfrm>
          <a:prstGeom prst="rect">
            <a:avLst/>
          </a:prstGeom>
          <a:solidFill>
            <a:srgbClr val="002060">
              <a:alpha val="49804"/>
            </a:srgbClr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sentence can also have a subject performing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actions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(verbs).</a:t>
            </a:r>
            <a:endParaRPr lang="fr-FR" sz="20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i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they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played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spoke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058" y="4681885"/>
            <a:ext cx="9212416" cy="1116972"/>
          </a:xfrm>
          <a:prstGeom prst="rect">
            <a:avLst/>
          </a:prstGeom>
          <a:solidFill>
            <a:srgbClr val="33CCCC">
              <a:alpha val="50196"/>
            </a:srgbClr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sentence could have both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subjects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verbs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2000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i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talk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laugh</a:t>
            </a:r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000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5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05474" y="6529138"/>
            <a:ext cx="2459632" cy="3019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r-FR" sz="1200" dirty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Diaporama © S. ROUABI </a:t>
            </a:r>
            <a:r>
              <a:rPr lang="fr-FR" sz="1200" dirty="0" smtClean="0">
                <a:solidFill>
                  <a:schemeClr val="bg1"/>
                </a:solidFill>
                <a:latin typeface="Vrinda" pitchFamily="34" charset="0"/>
                <a:cs typeface="Vrinda" pitchFamily="34" charset="0"/>
              </a:rPr>
              <a:t>2023 </a:t>
            </a:r>
            <a:endParaRPr lang="fr-FR" sz="1200" dirty="0">
              <a:solidFill>
                <a:schemeClr val="bg1"/>
              </a:solidFill>
              <a:latin typeface="Vrinda" pitchFamily="34" charset="0"/>
              <a:cs typeface="Vrind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65273" y="150657"/>
            <a:ext cx="5999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FORM A SENTENCE IN ENGLISH? 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9954" y="1874176"/>
            <a:ext cx="6096000" cy="39159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PRACTICE </a:t>
            </a:r>
            <a:endParaRPr lang="fr-FR" sz="14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at the airport.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 friend and I like the garden.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told me a history.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referee whistles.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planes fly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session is difficult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am good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was a great trip.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have the best players.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 father and my uncle laugh out loud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mother and daughter cook and sing 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entagone 2"/>
          <p:cNvSpPr/>
          <p:nvPr/>
        </p:nvSpPr>
        <p:spPr>
          <a:xfrm flipH="1">
            <a:off x="10475828" y="815306"/>
            <a:ext cx="1689278" cy="584775"/>
          </a:xfrm>
          <a:prstGeom prst="homePlate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Exercise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719792" y="2437510"/>
            <a:ext cx="262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verb+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19792" y="2726160"/>
            <a:ext cx="2912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2 Subjects </a:t>
            </a:r>
            <a:r>
              <a:rPr lang="en-US" dirty="0">
                <a:solidFill>
                  <a:srgbClr val="00B0F0"/>
                </a:solidFill>
              </a:rPr>
              <a:t>+ verb+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9792" y="3057819"/>
            <a:ext cx="262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verb+ object.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9792" y="3362584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</a:t>
            </a:r>
            <a:r>
              <a:rPr lang="en-US" dirty="0" smtClean="0">
                <a:solidFill>
                  <a:srgbClr val="00B0F0"/>
                </a:solidFill>
              </a:rPr>
              <a:t>verb.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19792" y="3625158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</a:t>
            </a:r>
            <a:r>
              <a:rPr lang="en-US" dirty="0" smtClean="0">
                <a:solidFill>
                  <a:srgbClr val="00B0F0"/>
                </a:solidFill>
              </a:rPr>
              <a:t>verb.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19792" y="3908471"/>
            <a:ext cx="262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verb+ object.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19792" y="4199578"/>
            <a:ext cx="262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verb+ object.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19792" y="4490685"/>
            <a:ext cx="262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verb+ object.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19792" y="4781792"/>
            <a:ext cx="262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Subject + verb+ object.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19792" y="5094155"/>
            <a:ext cx="2912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2 Subjects </a:t>
            </a:r>
            <a:r>
              <a:rPr lang="en-US" dirty="0">
                <a:solidFill>
                  <a:srgbClr val="00B0F0"/>
                </a:solidFill>
              </a:rPr>
              <a:t>+ verb+ object.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19792" y="5371247"/>
            <a:ext cx="2337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2 Subjects </a:t>
            </a:r>
            <a:r>
              <a:rPr lang="en-US" dirty="0">
                <a:solidFill>
                  <a:srgbClr val="00B0F0"/>
                </a:solidFill>
              </a:rPr>
              <a:t>+ </a:t>
            </a:r>
            <a:r>
              <a:rPr lang="en-US" dirty="0" smtClean="0">
                <a:solidFill>
                  <a:srgbClr val="00B0F0"/>
                </a:solidFill>
              </a:rPr>
              <a:t>2 verbs.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8" name="Connecteur droit avec flèche 17"/>
          <p:cNvCxnSpPr>
            <a:endCxn id="4" idx="1"/>
          </p:cNvCxnSpPr>
          <p:nvPr/>
        </p:nvCxnSpPr>
        <p:spPr>
          <a:xfrm>
            <a:off x="3119718" y="2622176"/>
            <a:ext cx="3600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863788" y="2937720"/>
            <a:ext cx="288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endCxn id="7" idx="1"/>
          </p:cNvCxnSpPr>
          <p:nvPr/>
        </p:nvCxnSpPr>
        <p:spPr>
          <a:xfrm flipV="1">
            <a:off x="2895600" y="3242485"/>
            <a:ext cx="38241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2895600" y="3533803"/>
            <a:ext cx="381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endCxn id="2" idx="3"/>
          </p:cNvCxnSpPr>
          <p:nvPr/>
        </p:nvCxnSpPr>
        <p:spPr>
          <a:xfrm flipV="1">
            <a:off x="2357718" y="3832148"/>
            <a:ext cx="435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056221" y="4097619"/>
            <a:ext cx="363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12" idx="1"/>
          </p:cNvCxnSpPr>
          <p:nvPr/>
        </p:nvCxnSpPr>
        <p:spPr>
          <a:xfrm flipV="1">
            <a:off x="1929282" y="4384244"/>
            <a:ext cx="47905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3" idx="1"/>
          </p:cNvCxnSpPr>
          <p:nvPr/>
        </p:nvCxnSpPr>
        <p:spPr>
          <a:xfrm flipV="1">
            <a:off x="2735681" y="4675351"/>
            <a:ext cx="39841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flipV="1">
            <a:off x="3312459" y="4966458"/>
            <a:ext cx="3407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4610183" y="5278821"/>
            <a:ext cx="2088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4741183" y="5582807"/>
            <a:ext cx="194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68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Facette">
  <a:themeElements>
    <a:clrScheme name="Jaune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2329</TotalTime>
  <Words>784</Words>
  <Application>Microsoft Office PowerPoint</Application>
  <PresentationFormat>Grand écran</PresentationFormat>
  <Paragraphs>125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6" baseType="lpstr">
      <vt:lpstr>Andalus</vt:lpstr>
      <vt:lpstr>Arial</vt:lpstr>
      <vt:lpstr>Arvin Light Italic</vt:lpstr>
      <vt:lpstr>Bodoni MT Black</vt:lpstr>
      <vt:lpstr>Calibri</vt:lpstr>
      <vt:lpstr>Franklin Gothic Heavy</vt:lpstr>
      <vt:lpstr>Gisha</vt:lpstr>
      <vt:lpstr>Hacen Typographer</vt:lpstr>
      <vt:lpstr>Roboto</vt:lpstr>
      <vt:lpstr>Symbol</vt:lpstr>
      <vt:lpstr>Times New Roman</vt:lpstr>
      <vt:lpstr>Trebuchet MS</vt:lpstr>
      <vt:lpstr>Vrinda</vt:lpstr>
      <vt:lpstr>Wingdings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 2018</dc:creator>
  <cp:lastModifiedBy>LENOVO 2018</cp:lastModifiedBy>
  <cp:revision>35</cp:revision>
  <dcterms:created xsi:type="dcterms:W3CDTF">2023-10-15T21:37:57Z</dcterms:created>
  <dcterms:modified xsi:type="dcterms:W3CDTF">2023-10-29T10:36:58Z</dcterms:modified>
</cp:coreProperties>
</file>