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1B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1" d="100"/>
          <a:sy n="71" d="100"/>
        </p:scale>
        <p:origin x="3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A4E8B-9D34-4B11-AB97-BC4E79B6799F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3AF4-9D25-4B20-975E-C3856E943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7729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A4E8B-9D34-4B11-AB97-BC4E79B6799F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3AF4-9D25-4B20-975E-C3856E943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2241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A4E8B-9D34-4B11-AB97-BC4E79B6799F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3AF4-9D25-4B20-975E-C3856E943BA0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5694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A4E8B-9D34-4B11-AB97-BC4E79B6799F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3AF4-9D25-4B20-975E-C3856E943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912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A4E8B-9D34-4B11-AB97-BC4E79B6799F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3AF4-9D25-4B20-975E-C3856E943BA0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9191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A4E8B-9D34-4B11-AB97-BC4E79B6799F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3AF4-9D25-4B20-975E-C3856E943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8260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A4E8B-9D34-4B11-AB97-BC4E79B6799F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3AF4-9D25-4B20-975E-C3856E943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891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A4E8B-9D34-4B11-AB97-BC4E79B6799F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3AF4-9D25-4B20-975E-C3856E943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2446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A4E8B-9D34-4B11-AB97-BC4E79B6799F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3AF4-9D25-4B20-975E-C3856E943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8827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A4E8B-9D34-4B11-AB97-BC4E79B6799F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3AF4-9D25-4B20-975E-C3856E943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1348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A4E8B-9D34-4B11-AB97-BC4E79B6799F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3AF4-9D25-4B20-975E-C3856E943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3672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A4E8B-9D34-4B11-AB97-BC4E79B6799F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3AF4-9D25-4B20-975E-C3856E943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774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A4E8B-9D34-4B11-AB97-BC4E79B6799F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3AF4-9D25-4B20-975E-C3856E943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994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A4E8B-9D34-4B11-AB97-BC4E79B6799F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3AF4-9D25-4B20-975E-C3856E943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8179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A4E8B-9D34-4B11-AB97-BC4E79B6799F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3AF4-9D25-4B20-975E-C3856E943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2381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A4E8B-9D34-4B11-AB97-BC4E79B6799F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B3AF4-9D25-4B20-975E-C3856E943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612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A4E8B-9D34-4B11-AB97-BC4E79B6799F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F0B3AF4-9D25-4B20-975E-C3856E943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3672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eave">
          <a:fgClr>
            <a:schemeClr val="bg1">
              <a:lumMod val="85000"/>
              <a:lumOff val="15000"/>
            </a:schemeClr>
          </a:fgClr>
          <a:bgClr>
            <a:schemeClr val="bg1">
              <a:lumMod val="75000"/>
              <a:lumOff val="2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6" descr="Formation en informatiq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628"/>
            <a:ext cx="12192001" cy="685862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-2" y="93668"/>
            <a:ext cx="53167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DZ" sz="2400" b="1" dirty="0" smtClean="0">
                <a:solidFill>
                  <a:srgbClr val="FFFF00"/>
                </a:solidFill>
                <a:latin typeface="Hacen Typographer" panose="02000000000000000000" pitchFamily="2" charset="-78"/>
                <a:cs typeface="Hacen Typographer" panose="02000000000000000000" pitchFamily="2" charset="-78"/>
              </a:rPr>
              <a:t>جامعة محمد الصديق بن يحي - جيجل</a:t>
            </a:r>
            <a:endParaRPr lang="fr-FR" sz="2400" b="1" dirty="0">
              <a:solidFill>
                <a:srgbClr val="FFFF00"/>
              </a:solidFill>
              <a:latin typeface="Hacen Typographer" panose="02000000000000000000" pitchFamily="2" charset="-78"/>
              <a:cs typeface="Hacen Typographer" panose="02000000000000000000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ar-DZ" sz="2400" b="1" dirty="0" smtClean="0">
                <a:solidFill>
                  <a:srgbClr val="FFFF00"/>
                </a:solidFill>
                <a:latin typeface="Hacen Typographer" panose="02000000000000000000" pitchFamily="2" charset="-78"/>
                <a:cs typeface="Hacen Typographer" panose="02000000000000000000" pitchFamily="2" charset="-78"/>
              </a:rPr>
              <a:t>قسم علوم وتقنيات النشاطات البدنية والرياضية</a:t>
            </a:r>
            <a:endParaRPr lang="fr-FR" sz="2400" b="1" dirty="0">
              <a:solidFill>
                <a:srgbClr val="FFFF00"/>
              </a:solidFill>
              <a:latin typeface="Hacen Typographer" panose="02000000000000000000" pitchFamily="2" charset="-78"/>
              <a:cs typeface="Hacen Typographer" panose="020000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552168" y="93668"/>
            <a:ext cx="3319293" cy="1356243"/>
          </a:xfrm>
          <a:prstGeom prst="rect">
            <a:avLst/>
          </a:prstGeom>
          <a:solidFill>
            <a:srgbClr val="00B05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DZ" sz="2000" b="1" dirty="0" smtClean="0"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cs typeface="Vijaya" panose="020B0604020202020204" pitchFamily="34" charset="0"/>
                <a:sym typeface="Wingdings" panose="05000000000000000000" pitchFamily="2" charset="2"/>
              </a:rPr>
              <a:t></a:t>
            </a:r>
            <a:r>
              <a:rPr lang="ar-DZ" sz="2000" b="1" u="sng" dirty="0" smtClean="0"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cs typeface="Vijaya" panose="020B0604020202020204" pitchFamily="34" charset="0"/>
              </a:rPr>
              <a:t>المستوى</a:t>
            </a:r>
            <a:r>
              <a:rPr lang="ar-DZ" sz="2000" b="1" dirty="0" smtClean="0"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cs typeface="Vijaya" panose="020B0604020202020204" pitchFamily="34" charset="0"/>
              </a:rPr>
              <a:t>: أولى ماستر</a:t>
            </a:r>
            <a:endParaRPr lang="fr-FR" sz="2000" dirty="0" smtClean="0">
              <a:solidFill>
                <a:srgbClr val="FFFF00"/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  <a:cs typeface="Vijaya" panose="020B0604020202020204" pitchFamily="34" charset="0"/>
            </a:endParaRPr>
          </a:p>
          <a:p>
            <a:pPr algn="r"/>
            <a:r>
              <a:rPr lang="ar-DZ" sz="2000" b="1" dirty="0" smtClean="0"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cs typeface="Vijaya" panose="020B0604020202020204" pitchFamily="34" charset="0"/>
                <a:sym typeface="Wingdings" panose="05000000000000000000" pitchFamily="2" charset="2"/>
              </a:rPr>
              <a:t></a:t>
            </a:r>
            <a:r>
              <a:rPr lang="ar-DZ" sz="2000" b="1" u="sng" dirty="0" smtClean="0"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cs typeface="Vijaya" panose="020B0604020202020204" pitchFamily="34" charset="0"/>
              </a:rPr>
              <a:t>التخصص</a:t>
            </a:r>
            <a:r>
              <a:rPr lang="ar-DZ" sz="2000" b="1" dirty="0" smtClean="0"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cs typeface="Vijaya" panose="020B0604020202020204" pitchFamily="34" charset="0"/>
              </a:rPr>
              <a:t>: تحضير بدني رياضي</a:t>
            </a:r>
            <a:endParaRPr lang="fr-FR" sz="2000" dirty="0" smtClean="0">
              <a:solidFill>
                <a:srgbClr val="FFFF00"/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  <a:cs typeface="Vijaya" panose="020B0604020202020204" pitchFamily="34" charset="0"/>
            </a:endParaRPr>
          </a:p>
          <a:p>
            <a:pPr algn="r"/>
            <a:r>
              <a:rPr lang="ar-DZ" sz="2000" b="1" dirty="0" smtClean="0"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cs typeface="Vijaya" panose="020B0604020202020204" pitchFamily="34" charset="0"/>
                <a:sym typeface="Wingdings" panose="05000000000000000000" pitchFamily="2" charset="2"/>
              </a:rPr>
              <a:t></a:t>
            </a:r>
            <a:r>
              <a:rPr lang="ar-DZ" sz="2000" b="1" u="sng" dirty="0" smtClean="0"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cs typeface="Vijaya" panose="020B0604020202020204" pitchFamily="34" charset="0"/>
              </a:rPr>
              <a:t>مسؤول المقياس</a:t>
            </a:r>
            <a:r>
              <a:rPr lang="ar-DZ" sz="2000" b="1" dirty="0" smtClean="0"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cs typeface="Vijaya" panose="020B0604020202020204" pitchFamily="34" charset="0"/>
              </a:rPr>
              <a:t>: س_روابي </a:t>
            </a:r>
          </a:p>
          <a:p>
            <a:pPr algn="r"/>
            <a:r>
              <a:rPr lang="ar-DZ" sz="2000" b="1" dirty="0" smtClean="0"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cs typeface="Vijaya" panose="020B0604020202020204" pitchFamily="34" charset="0"/>
                <a:sym typeface="Wingdings" panose="05000000000000000000" pitchFamily="2" charset="2"/>
              </a:rPr>
              <a:t></a:t>
            </a:r>
            <a:r>
              <a:rPr lang="ar-DZ" sz="2000" b="1" u="sng" dirty="0" smtClean="0"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cs typeface="Vijaya" panose="020B0604020202020204" pitchFamily="34" charset="0"/>
              </a:rPr>
              <a:t>السنة الجامعية</a:t>
            </a:r>
            <a:r>
              <a:rPr lang="ar-DZ" sz="2000" b="1" dirty="0" smtClean="0"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cs typeface="Vijaya" panose="020B0604020202020204" pitchFamily="34" charset="0"/>
              </a:rPr>
              <a:t>: </a:t>
            </a:r>
            <a:r>
              <a:rPr lang="ar-DZ" sz="2000" b="1" dirty="0" smtClean="0"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+mj-cs"/>
              </a:rPr>
              <a:t>2024/2023</a:t>
            </a:r>
            <a:endParaRPr lang="fr-FR" dirty="0">
              <a:solidFill>
                <a:srgbClr val="FFFF00"/>
              </a:solidFill>
            </a:endParaRPr>
          </a:p>
        </p:txBody>
      </p:sp>
      <p:pic>
        <p:nvPicPr>
          <p:cNvPr id="18" name="Picture 3" descr="H:\جامعة  jijel\Logo_de_univ_Jije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670" y="160338"/>
            <a:ext cx="1080769" cy="1071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838792" y="2568537"/>
            <a:ext cx="10514418" cy="315471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ar-DZ" sz="199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الاعــلام الآلــــــي</a:t>
            </a:r>
            <a:endParaRPr lang="fr-FR" sz="199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753873" y="6400800"/>
            <a:ext cx="3438127" cy="3101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sifurouabi21@gmail.com</a:t>
            </a:r>
            <a:endParaRPr lang="fr-FR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1704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eave">
          <a:fgClr>
            <a:schemeClr val="bg1">
              <a:lumMod val="85000"/>
              <a:lumOff val="15000"/>
            </a:schemeClr>
          </a:fgClr>
          <a:bgClr>
            <a:schemeClr val="bg1">
              <a:lumMod val="75000"/>
              <a:lumOff val="2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705474" y="6529138"/>
            <a:ext cx="2459632" cy="3019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r-FR" sz="12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Diaporama © S. ROUABI </a:t>
            </a:r>
            <a:r>
              <a:rPr lang="fr-FR" sz="1200" dirty="0" smtClean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202</a:t>
            </a:r>
            <a:r>
              <a:rPr lang="fr-FR" sz="12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3</a:t>
            </a:r>
            <a:r>
              <a:rPr lang="fr-FR" sz="1200" dirty="0" smtClean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 </a:t>
            </a:r>
            <a:endParaRPr lang="fr-FR" sz="1200" dirty="0">
              <a:solidFill>
                <a:schemeClr val="bg1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6" name="Pentagone 5"/>
          <p:cNvSpPr/>
          <p:nvPr/>
        </p:nvSpPr>
        <p:spPr>
          <a:xfrm flipH="1">
            <a:off x="4286259" y="2595572"/>
            <a:ext cx="2326099" cy="1323439"/>
          </a:xfrm>
          <a:prstGeom prst="homePlate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ar-DZ" sz="8000" b="1" i="0" u="none" strike="noStrike" baseline="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انتهى</a:t>
            </a:r>
            <a:endParaRPr lang="fr-FR" sz="8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78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eave">
          <a:fgClr>
            <a:schemeClr val="bg1">
              <a:lumMod val="85000"/>
              <a:lumOff val="15000"/>
            </a:schemeClr>
          </a:fgClr>
          <a:bgClr>
            <a:schemeClr val="bg1">
              <a:lumMod val="75000"/>
              <a:lumOff val="2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5853" y="889844"/>
            <a:ext cx="890336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4400" dirty="0" smtClean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مقدمة :</a:t>
            </a:r>
          </a:p>
          <a:p>
            <a:pPr algn="r" rtl="1"/>
            <a:r>
              <a:rPr lang="ar-DZ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الأكثر رواجا وتداولا من بين برامج معالجة النصوص. </a:t>
            </a:r>
            <a:r>
              <a:rPr lang="fr-F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Word </a:t>
            </a:r>
            <a:r>
              <a:rPr lang="ar-DZ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يعتبر البرنامج</a:t>
            </a:r>
            <a:r>
              <a:rPr lang="fr-F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ar-DZ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يسمح هذا البرنامج بإنشاء مستندات (رسائل، تقارير، كتب، …) ذات جودة عالية</a:t>
            </a:r>
            <a:r>
              <a:rPr lang="fr-F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ar-DZ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يقترن فيها النص والجدول والرسومات.</a:t>
            </a:r>
            <a:r>
              <a:rPr lang="fr-F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ar-DZ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سنتطرق من خلال الدروس التي سيتم بثها في الموقع الالكتروني للمعهد إلى</a:t>
            </a:r>
          </a:p>
          <a:p>
            <a:pPr algn="r" rtl="1"/>
            <a:r>
              <a:rPr lang="ar-DZ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المفاهيم الأساسية لبرنامج معالجة النصوص، نذكر منها إدخال النص، وإدراج الرموز</a:t>
            </a:r>
            <a:r>
              <a:rPr lang="fr-F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ar-DZ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والرسومات،</a:t>
            </a:r>
            <a:r>
              <a:rPr lang="fr-F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ar-DZ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وتنسيق الأحرف والفقرات، وإنشاء جداول وكتابة نص بأعمدة كما في</a:t>
            </a:r>
            <a:r>
              <a:rPr lang="fr-F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ar-DZ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الصحف والمجلات، وطباعة المستندات، وإنشاء الرسائل النموذجية وغيرها من العمليات</a:t>
            </a:r>
            <a:r>
              <a:rPr lang="fr-F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ar-DZ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وسأحاول قدر الإمكان أن أقدم</a:t>
            </a:r>
            <a:r>
              <a:rPr lang="fr-F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ar-DZ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الشروح بطريقة منهجية، وبسيطة وتطبيقية حتى يسهل</a:t>
            </a:r>
            <a:r>
              <a:rPr lang="fr-FR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ar-DZ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على القارئ استيعاب المواضيع التي تحويها هذه المجموعة من الدروس</a:t>
            </a:r>
            <a:endParaRPr lang="fr-FR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05474" y="6529138"/>
            <a:ext cx="2459632" cy="3019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r-FR" sz="12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Diaporama © S. ROUABI </a:t>
            </a:r>
            <a:r>
              <a:rPr lang="fr-FR" sz="1200" dirty="0" smtClean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202</a:t>
            </a:r>
            <a:r>
              <a:rPr lang="fr-FR" sz="12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3</a:t>
            </a:r>
            <a:r>
              <a:rPr lang="fr-FR" sz="1200" dirty="0" smtClean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 </a:t>
            </a:r>
            <a:endParaRPr lang="fr-FR" sz="1200" dirty="0">
              <a:solidFill>
                <a:schemeClr val="bg1"/>
              </a:solidFill>
              <a:latin typeface="Vrinda" pitchFamily="34" charset="0"/>
              <a:cs typeface="Vrind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30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eave">
          <a:fgClr>
            <a:schemeClr val="bg1">
              <a:lumMod val="85000"/>
              <a:lumOff val="15000"/>
            </a:schemeClr>
          </a:fgClr>
          <a:bgClr>
            <a:schemeClr val="bg1">
              <a:lumMod val="75000"/>
              <a:lumOff val="2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7305" y="954013"/>
            <a:ext cx="1106905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DZ" sz="4400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كيف يتم تشغيل البرنامج</a:t>
            </a:r>
          </a:p>
          <a:p>
            <a:pPr algn="ctr" rtl="1"/>
            <a:endParaRPr lang="ar-DZ" sz="4400" dirty="0" smtClean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/>
            <a:r>
              <a:rPr lang="ar-D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أنجز العمليات الآتية: </a:t>
            </a:r>
            <a:r>
              <a:rPr lang="fr-FR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Word </a:t>
            </a:r>
            <a:r>
              <a:rPr lang="ar-D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لتشغيل البرنامج</a:t>
            </a:r>
          </a:p>
          <a:p>
            <a:pPr algn="r"/>
            <a:r>
              <a:rPr lang="ar-D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.(</a:t>
            </a:r>
            <a:r>
              <a:rPr lang="ar-D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ابدأ) الذي يعرض أسفل الشاشة في شريط المهام. </a:t>
            </a:r>
            <a:r>
              <a:rPr lang="fr-FR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Démarrer </a:t>
            </a:r>
            <a:r>
              <a:rPr lang="ar-D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انقر الزر </a:t>
            </a:r>
          </a:p>
          <a:p>
            <a:pPr algn="r"/>
            <a:r>
              <a:rPr lang="ar-D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البرامج. </a:t>
            </a:r>
            <a:r>
              <a:rPr lang="fr-FR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Démarrer’ </a:t>
            </a:r>
            <a:r>
              <a:rPr lang="ar-D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يقوم البرنامج بفتح القائمة</a:t>
            </a:r>
          </a:p>
          <a:p>
            <a:pPr algn="r"/>
            <a:r>
              <a:rPr lang="fr-FR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Progra</a:t>
            </a:r>
            <a:r>
              <a:rPr lang="fr-FR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mmes </a:t>
            </a:r>
            <a:r>
              <a:rPr lang="ar-D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اسحب الفأرة لتضع التحديد على اسم القائمة</a:t>
            </a:r>
          </a:p>
          <a:p>
            <a:pPr algn="r"/>
            <a:r>
              <a:rPr lang="ar-D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.'</a:t>
            </a:r>
            <a:r>
              <a:rPr lang="fr-FR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Programmes' </a:t>
            </a:r>
            <a:r>
              <a:rPr lang="ar-D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يقوم البرنامج بفتح القائمة</a:t>
            </a:r>
          </a:p>
          <a:p>
            <a:pPr algn="r"/>
            <a:r>
              <a:rPr lang="ar-D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fr-FR" sz="2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705474" y="6529138"/>
            <a:ext cx="2459632" cy="3019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r-FR" sz="12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Diaporama © S. ROUABI </a:t>
            </a:r>
            <a:r>
              <a:rPr lang="fr-FR" sz="1200" dirty="0" smtClean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202</a:t>
            </a:r>
            <a:r>
              <a:rPr lang="fr-FR" sz="12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3</a:t>
            </a:r>
            <a:r>
              <a:rPr lang="fr-FR" sz="1200" dirty="0" smtClean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 </a:t>
            </a:r>
            <a:endParaRPr lang="fr-FR" sz="1200" dirty="0">
              <a:solidFill>
                <a:schemeClr val="bg1"/>
              </a:solidFill>
              <a:latin typeface="Vrinda" pitchFamily="34" charset="0"/>
              <a:cs typeface="Vrind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28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eave">
          <a:fgClr>
            <a:schemeClr val="bg1">
              <a:lumMod val="85000"/>
              <a:lumOff val="15000"/>
            </a:schemeClr>
          </a:fgClr>
          <a:bgClr>
            <a:schemeClr val="bg1">
              <a:lumMod val="75000"/>
              <a:lumOff val="2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374232" y="1687303"/>
            <a:ext cx="1244867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ar-DZ" sz="2800" dirty="0" smtClean="0">
                <a:solidFill>
                  <a:prstClr val="white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موجودا </a:t>
            </a:r>
            <a:r>
              <a:rPr lang="ar-DZ" sz="2800" dirty="0">
                <a:solidFill>
                  <a:prstClr val="white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في القائمة 'البرامج' اسحب الفأرة أفقيا </a:t>
            </a:r>
            <a:r>
              <a:rPr lang="fr-FR" sz="2800" dirty="0">
                <a:solidFill>
                  <a:prstClr val="white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Word </a:t>
            </a:r>
            <a:r>
              <a:rPr lang="ar-DZ" sz="2800" dirty="0">
                <a:solidFill>
                  <a:prstClr val="white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إذا كان تمثيل البرنامج</a:t>
            </a:r>
          </a:p>
          <a:p>
            <a:pPr lvl="0" algn="r"/>
            <a:r>
              <a:rPr lang="ar-DZ" sz="2800" dirty="0">
                <a:solidFill>
                  <a:prstClr val="white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لتضع التحديد على أحد البرامج التي تشملها القائمة ثم اسحب الفأرة ثانية نحو</a:t>
            </a:r>
          </a:p>
          <a:p>
            <a:pPr lvl="0" algn="r"/>
            <a:r>
              <a:rPr lang="ar-DZ" sz="2800" dirty="0">
                <a:solidFill>
                  <a:prstClr val="white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  <a:r>
              <a:rPr lang="fr-FR" sz="2800" dirty="0">
                <a:solidFill>
                  <a:prstClr val="white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Microsoft Word</a:t>
            </a:r>
            <a:r>
              <a:rPr lang="ar-DZ" sz="2800" dirty="0">
                <a:solidFill>
                  <a:prstClr val="white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</a:t>
            </a:r>
            <a:r>
              <a:rPr lang="fr-FR" sz="2800" dirty="0">
                <a:solidFill>
                  <a:prstClr val="white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Word </a:t>
            </a:r>
            <a:r>
              <a:rPr lang="ar-DZ" sz="2800" dirty="0">
                <a:solidFill>
                  <a:prstClr val="white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الأعلى أو نحو الأسفل لوضع التحديد على تمثيل البرنامج</a:t>
            </a:r>
          </a:p>
          <a:p>
            <a:pPr lvl="0" algn="r"/>
            <a:r>
              <a:rPr lang="ar-DZ" sz="2800" dirty="0">
                <a:solidFill>
                  <a:prstClr val="white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وبعد ذلك انقر بواسطة الزر الأيسر للفأرة كي يتم تشغيله. . </a:t>
            </a:r>
          </a:p>
          <a:p>
            <a:pPr lvl="0" algn="r"/>
            <a:r>
              <a:rPr lang="ar-DZ" sz="2800" dirty="0">
                <a:solidFill>
                  <a:prstClr val="white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'</a:t>
            </a:r>
            <a:r>
              <a:rPr lang="fr-FR" sz="2800" dirty="0">
                <a:solidFill>
                  <a:prstClr val="white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Microsoft</a:t>
            </a:r>
            <a:r>
              <a:rPr lang="ar-DZ" sz="2800" dirty="0">
                <a:solidFill>
                  <a:prstClr val="white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fr-FR" sz="2800" dirty="0">
                <a:solidFill>
                  <a:prstClr val="white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Office’ </a:t>
            </a:r>
            <a:r>
              <a:rPr lang="ar-DZ" sz="2800" dirty="0">
                <a:solidFill>
                  <a:prstClr val="white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موجودا في القائمة </a:t>
            </a:r>
            <a:r>
              <a:rPr lang="fr-FR" sz="2800" dirty="0">
                <a:solidFill>
                  <a:prstClr val="white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Word </a:t>
            </a:r>
            <a:r>
              <a:rPr lang="ar-DZ" sz="2800" dirty="0">
                <a:solidFill>
                  <a:prstClr val="white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أما إذا كان تمثيل البرنامج</a:t>
            </a:r>
          </a:p>
          <a:p>
            <a:pPr lvl="0" algn="r"/>
            <a:r>
              <a:rPr lang="ar-DZ" sz="2800" dirty="0">
                <a:solidFill>
                  <a:prstClr val="white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عليك في هذه الحالة سحب الفأرة أفقيا ثم نحو الأعلى أو نحو الأسفل</a:t>
            </a:r>
            <a:endParaRPr lang="fr-FR" sz="2800" dirty="0">
              <a:solidFill>
                <a:prstClr val="white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0" algn="r"/>
            <a:r>
              <a:rPr lang="ar-DZ" sz="2800" dirty="0">
                <a:solidFill>
                  <a:prstClr val="white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لوضع التحديد على اسم هذه القائمة وبعد ذلك اسحب الفأرة ثانية داخل هذه</a:t>
            </a:r>
          </a:p>
          <a:p>
            <a:pPr lvl="0" algn="r"/>
            <a:r>
              <a:rPr lang="ar-DZ" sz="2800" dirty="0">
                <a:solidFill>
                  <a:prstClr val="white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  <a:r>
              <a:rPr lang="fr-FR" sz="2800" dirty="0">
                <a:solidFill>
                  <a:prstClr val="white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Microsoft Word) Word </a:t>
            </a:r>
            <a:r>
              <a:rPr lang="ar-DZ" sz="2800" dirty="0">
                <a:solidFill>
                  <a:prstClr val="white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القائمة لتضع التحديد على تمثيل البرنامج</a:t>
            </a:r>
          </a:p>
          <a:p>
            <a:pPr lvl="0" algn="r"/>
            <a:r>
              <a:rPr lang="ar-DZ" sz="2800" dirty="0">
                <a:solidFill>
                  <a:prstClr val="white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وانقر بواسطة الزر الأيسر للفأرة كي يتم تشغيله</a:t>
            </a:r>
            <a:endParaRPr lang="fr-FR" sz="2000" dirty="0"/>
          </a:p>
        </p:txBody>
      </p:sp>
      <p:sp>
        <p:nvSpPr>
          <p:cNvPr id="5" name="Rectangle 4"/>
          <p:cNvSpPr/>
          <p:nvPr/>
        </p:nvSpPr>
        <p:spPr>
          <a:xfrm>
            <a:off x="2958521" y="648779"/>
            <a:ext cx="417614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ar-DZ" sz="4400" u="sng" dirty="0">
                <a:solidFill>
                  <a:schemeClr val="accent2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نميز الآن حالتين اثنتين:</a:t>
            </a:r>
            <a:endParaRPr lang="ar-DZ" sz="4400" u="sng" dirty="0">
              <a:solidFill>
                <a:schemeClr val="accent2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05474" y="6529138"/>
            <a:ext cx="2459632" cy="3019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r-FR" sz="12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Diaporama © S. ROUABI </a:t>
            </a:r>
            <a:r>
              <a:rPr lang="fr-FR" sz="1200" dirty="0" smtClean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202</a:t>
            </a:r>
            <a:r>
              <a:rPr lang="fr-FR" sz="12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3</a:t>
            </a:r>
            <a:r>
              <a:rPr lang="fr-FR" sz="1200" dirty="0" smtClean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 </a:t>
            </a:r>
            <a:endParaRPr lang="fr-FR" sz="1200" dirty="0">
              <a:solidFill>
                <a:schemeClr val="bg1"/>
              </a:solidFill>
              <a:latin typeface="Vrinda" pitchFamily="34" charset="0"/>
              <a:cs typeface="Vrind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68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eave">
          <a:fgClr>
            <a:schemeClr val="bg1">
              <a:lumMod val="85000"/>
              <a:lumOff val="15000"/>
            </a:schemeClr>
          </a:fgClr>
          <a:bgClr>
            <a:schemeClr val="bg1">
              <a:lumMod val="75000"/>
              <a:lumOff val="2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e 1"/>
          <p:cNvSpPr/>
          <p:nvPr/>
        </p:nvSpPr>
        <p:spPr>
          <a:xfrm flipH="1">
            <a:off x="7233694" y="54078"/>
            <a:ext cx="4902877" cy="646331"/>
          </a:xfrm>
          <a:prstGeom prst="homePlate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fr-FR" sz="3600" b="1" i="0" u="none" strike="noStrike" baseline="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:Word </a:t>
            </a:r>
            <a:r>
              <a:rPr lang="ar-DZ" sz="3600" b="1" i="0" u="none" strike="noStrike" baseline="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عناصر نافذة البرنامج</a:t>
            </a:r>
            <a:endParaRPr lang="fr-FR" sz="36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20" y="794538"/>
            <a:ext cx="7202905" cy="575623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705474" y="6529138"/>
            <a:ext cx="2459632" cy="3019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r-FR" sz="12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Diaporama © S. ROUABI </a:t>
            </a:r>
            <a:r>
              <a:rPr lang="fr-FR" sz="1200" dirty="0" smtClean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202</a:t>
            </a:r>
            <a:r>
              <a:rPr lang="fr-FR" sz="12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3</a:t>
            </a:r>
            <a:r>
              <a:rPr lang="fr-FR" sz="1200" dirty="0" smtClean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 </a:t>
            </a:r>
            <a:endParaRPr lang="fr-FR" sz="1200" dirty="0">
              <a:solidFill>
                <a:schemeClr val="bg1"/>
              </a:solidFill>
              <a:latin typeface="Vrinda" pitchFamily="34" charset="0"/>
              <a:cs typeface="Vrind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00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eave">
          <a:fgClr>
            <a:schemeClr val="bg1">
              <a:lumMod val="85000"/>
              <a:lumOff val="15000"/>
            </a:schemeClr>
          </a:fgClr>
          <a:bgClr>
            <a:schemeClr val="bg1">
              <a:lumMod val="75000"/>
              <a:lumOff val="2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225088" y="1562951"/>
            <a:ext cx="5810250" cy="1133475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225088" y="2811324"/>
            <a:ext cx="5810250" cy="3616363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08870" y="1835610"/>
            <a:ext cx="5886450" cy="322897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08870" y="5170706"/>
            <a:ext cx="5886450" cy="126430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08870" y="270932"/>
            <a:ext cx="5886450" cy="146455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705474" y="6529138"/>
            <a:ext cx="2459632" cy="3019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r-FR" sz="12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Diaporama © S. ROUABI </a:t>
            </a:r>
            <a:r>
              <a:rPr lang="fr-FR" sz="1200" dirty="0" smtClean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202</a:t>
            </a:r>
            <a:r>
              <a:rPr lang="fr-FR" sz="12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3</a:t>
            </a:r>
            <a:r>
              <a:rPr lang="fr-FR" sz="1200" dirty="0" smtClean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 </a:t>
            </a:r>
            <a:endParaRPr lang="fr-FR" sz="1200" dirty="0">
              <a:solidFill>
                <a:schemeClr val="bg1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9" name="Arrondir un rectangle avec un coin diagonal 8"/>
          <p:cNvSpPr/>
          <p:nvPr/>
        </p:nvSpPr>
        <p:spPr>
          <a:xfrm flipH="1">
            <a:off x="6225088" y="370368"/>
            <a:ext cx="5810250" cy="646986"/>
          </a:xfrm>
          <a:prstGeom prst="round2Diag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fr-FR" sz="3200" b="1" i="0" u="none" strike="noStrike" baseline="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:Word </a:t>
            </a:r>
            <a:r>
              <a:rPr lang="ar-DZ" sz="3200" b="1" i="0" u="none" strike="noStrike" baseline="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شرح</a:t>
            </a:r>
            <a:r>
              <a:rPr lang="ar-DZ" sz="3200" b="1" i="0" u="none" strike="noStrike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3200" b="1" i="0" u="none" strike="noStrike" baseline="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عناصر نافذة البرنامج</a:t>
            </a:r>
            <a:endParaRPr lang="fr-FR" sz="3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69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eave">
          <a:fgClr>
            <a:schemeClr val="bg1">
              <a:lumMod val="85000"/>
              <a:lumOff val="15000"/>
            </a:schemeClr>
          </a:fgClr>
          <a:bgClr>
            <a:schemeClr val="bg1">
              <a:lumMod val="75000"/>
              <a:lumOff val="2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705474" y="6529138"/>
            <a:ext cx="2459632" cy="3019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r-FR" sz="12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Diaporama © S. ROUABI </a:t>
            </a:r>
            <a:r>
              <a:rPr lang="fr-FR" sz="1200" dirty="0" smtClean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202</a:t>
            </a:r>
            <a:r>
              <a:rPr lang="fr-FR" sz="12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3</a:t>
            </a:r>
            <a:r>
              <a:rPr lang="fr-FR" sz="1200" dirty="0" smtClean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 </a:t>
            </a:r>
            <a:endParaRPr lang="fr-FR" sz="1200" dirty="0">
              <a:solidFill>
                <a:schemeClr val="bg1"/>
              </a:solidFill>
              <a:latin typeface="Vrinda" pitchFamily="34" charset="0"/>
              <a:cs typeface="Vrinda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229069" y="2339786"/>
            <a:ext cx="5838825" cy="394335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76506" y="510986"/>
            <a:ext cx="5838825" cy="18288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89953" y="2447362"/>
            <a:ext cx="5818094" cy="1788461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89953" y="4349561"/>
            <a:ext cx="5810250" cy="1933575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229069" y="510986"/>
            <a:ext cx="5838825" cy="1727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09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eave">
          <a:fgClr>
            <a:schemeClr val="bg1">
              <a:lumMod val="85000"/>
              <a:lumOff val="15000"/>
            </a:schemeClr>
          </a:fgClr>
          <a:bgClr>
            <a:schemeClr val="bg1">
              <a:lumMod val="75000"/>
              <a:lumOff val="2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705474" y="6529138"/>
            <a:ext cx="2459632" cy="3019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r-FR" sz="12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Diaporama © S. ROUABI </a:t>
            </a:r>
            <a:r>
              <a:rPr lang="fr-FR" sz="1200" dirty="0" smtClean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202</a:t>
            </a:r>
            <a:r>
              <a:rPr lang="fr-FR" sz="12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3</a:t>
            </a:r>
            <a:r>
              <a:rPr lang="fr-FR" sz="1200" dirty="0" smtClean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 </a:t>
            </a:r>
            <a:endParaRPr lang="fr-FR" sz="1200" dirty="0">
              <a:solidFill>
                <a:schemeClr val="bg1"/>
              </a:solidFill>
              <a:latin typeface="Vrinda" pitchFamily="34" charset="0"/>
              <a:cs typeface="Vrinda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452127" y="2856689"/>
            <a:ext cx="5791200" cy="1819275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452127" y="4809625"/>
            <a:ext cx="5791200" cy="127635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452127" y="470240"/>
            <a:ext cx="5791200" cy="224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4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eave">
          <a:fgClr>
            <a:schemeClr val="bg1">
              <a:lumMod val="85000"/>
              <a:lumOff val="15000"/>
            </a:schemeClr>
          </a:fgClr>
          <a:bgClr>
            <a:schemeClr val="bg1">
              <a:lumMod val="75000"/>
              <a:lumOff val="2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705474" y="6529138"/>
            <a:ext cx="2459632" cy="3019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r-FR" sz="12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Diaporama © S. ROUABI </a:t>
            </a:r>
            <a:r>
              <a:rPr lang="fr-FR" sz="1200" dirty="0" smtClean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202</a:t>
            </a:r>
            <a:r>
              <a:rPr lang="fr-FR" sz="12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3</a:t>
            </a:r>
            <a:r>
              <a:rPr lang="fr-FR" sz="1200" dirty="0" smtClean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 </a:t>
            </a:r>
            <a:endParaRPr lang="fr-FR" sz="1200" dirty="0">
              <a:solidFill>
                <a:schemeClr val="bg1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93376" y="2473824"/>
            <a:ext cx="89120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D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خيشان شهيد، بغداد محمد، أساسيات الاعلام الالي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وزارة التربية الوطنية المعهد الوطني لتكوين مستخدمي التربية وتحسين مستواهم، الجزائر، 2008</a:t>
            </a:r>
            <a:endParaRPr lang="fr-FR" sz="24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942765" y="197131"/>
            <a:ext cx="6242845" cy="2133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97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Rouge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</TotalTime>
  <Words>403</Words>
  <Application>Microsoft Office PowerPoint</Application>
  <PresentationFormat>Grand écran</PresentationFormat>
  <Paragraphs>42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23" baseType="lpstr">
      <vt:lpstr>Andalus</vt:lpstr>
      <vt:lpstr>Arial</vt:lpstr>
      <vt:lpstr>Century Gothic</vt:lpstr>
      <vt:lpstr>Hacen Typographer</vt:lpstr>
      <vt:lpstr>Tahoma</vt:lpstr>
      <vt:lpstr>Times New Roman</vt:lpstr>
      <vt:lpstr>Traditional Arabic</vt:lpstr>
      <vt:lpstr>Trebuchet MS</vt:lpstr>
      <vt:lpstr>Vijaya</vt:lpstr>
      <vt:lpstr>Vrinda</vt:lpstr>
      <vt:lpstr>Wingdings</vt:lpstr>
      <vt:lpstr>Wingdings 3</vt:lpstr>
      <vt:lpstr>Facette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LENOVO 2018</dc:creator>
  <cp:lastModifiedBy>LENOVO 2018</cp:lastModifiedBy>
  <cp:revision>10</cp:revision>
  <dcterms:created xsi:type="dcterms:W3CDTF">2023-10-29T18:18:31Z</dcterms:created>
  <dcterms:modified xsi:type="dcterms:W3CDTF">2023-10-29T20:02:55Z</dcterms:modified>
</cp:coreProperties>
</file>