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60" r:id="rId2"/>
    <p:sldId id="258" r:id="rId3"/>
    <p:sldId id="259" r:id="rId4"/>
    <p:sldId id="261" r:id="rId5"/>
    <p:sldId id="291" r:id="rId6"/>
    <p:sldId id="292" r:id="rId7"/>
    <p:sldId id="282" r:id="rId8"/>
    <p:sldId id="296" r:id="rId9"/>
    <p:sldId id="297" r:id="rId10"/>
    <p:sldId id="293" r:id="rId11"/>
    <p:sldId id="268" r:id="rId12"/>
    <p:sldId id="28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C3C43"/>
    <a:srgbClr val="003300"/>
    <a:srgbClr val="FFCC00"/>
    <a:srgbClr val="FFFF66"/>
    <a:srgbClr val="2E2E2E"/>
    <a:srgbClr val="1DC3CB"/>
    <a:srgbClr val="FF5050"/>
    <a:srgbClr val="66006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510B7-43DC-47CF-B873-6E0F972CBEA2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CBF0B-ADA7-461E-B234-DA2CB488F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71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592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37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91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495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81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889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56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068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293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790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72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23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39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57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916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7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152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11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06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38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78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4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80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86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7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84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24CC-92C5-415A-A2B8-50556A1C6E74}" type="datetimeFigureOut">
              <a:rPr lang="fr-FR" smtClean="0"/>
              <a:t>18/11/2023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873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ly.com/blog/plural-noun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ly.com/blog/spelling-plurals-with-s-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5842194" cy="1648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-3" y="9028"/>
            <a:ext cx="12178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en Typographer" panose="02000000000000000000" pitchFamily="2" charset="-78"/>
                <a:cs typeface="Hacen Typographer" panose="02000000000000000000" pitchFamily="2" charset="-78"/>
              </a:rPr>
              <a:t>University</a:t>
            </a:r>
            <a:r>
              <a:rPr lang="fr-FR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en Typographer" panose="02000000000000000000" pitchFamily="2" charset="-78"/>
                <a:cs typeface="Hacen Typographer" panose="02000000000000000000" pitchFamily="2" charset="-78"/>
              </a:rPr>
              <a:t> of Jijel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en Typographer" panose="02000000000000000000" pitchFamily="2" charset="-78"/>
                <a:cs typeface="Hacen Typographer" panose="02000000000000000000" pitchFamily="2" charset="-78"/>
              </a:rPr>
              <a:t>Department of Science and Technology of Physical Activities and Sports</a:t>
            </a:r>
            <a:endParaRPr lang="fr-F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en Typographer" panose="02000000000000000000" pitchFamily="2" charset="-78"/>
              <a:cs typeface="Hacen Typographer" panose="02000000000000000000" pitchFamily="2" charset="-78"/>
            </a:endParaRPr>
          </a:p>
        </p:txBody>
      </p:sp>
      <p:pic>
        <p:nvPicPr>
          <p:cNvPr id="25" name="Picture 3" descr="H:\جامعة  jijel\Logo_de_univ_Jije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91" y="1086246"/>
            <a:ext cx="1080769" cy="107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8888344" y="6420888"/>
            <a:ext cx="3664555" cy="30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sifurouabi21@gmail.com</a:t>
            </a:r>
            <a:endParaRPr lang="fr-FR" b="1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5926" y="3230388"/>
            <a:ext cx="919354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rebuchet MS (Corps)"/>
                <a:cs typeface="Utsaah" panose="020B0604020202020204" pitchFamily="34" charset="0"/>
              </a:rPr>
              <a:t>ENGLISH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926" y="1657719"/>
            <a:ext cx="46370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dirty="0" err="1" smtClean="0"/>
              <a:t>Level</a:t>
            </a:r>
            <a:r>
              <a:rPr lang="fr-FR" sz="2000" dirty="0" smtClean="0"/>
              <a:t>: 1st Master</a:t>
            </a:r>
          </a:p>
          <a:p>
            <a:pPr algn="ctr"/>
            <a:r>
              <a:rPr lang="fr-FR" sz="2000" dirty="0" err="1" smtClean="0"/>
              <a:t>Responsible</a:t>
            </a:r>
            <a:r>
              <a:rPr lang="fr-FR" sz="2000" dirty="0" smtClean="0"/>
              <a:t> </a:t>
            </a:r>
            <a:r>
              <a:rPr lang="fr-FR" sz="2000" dirty="0"/>
              <a:t>for the </a:t>
            </a:r>
            <a:r>
              <a:rPr lang="fr-FR" sz="2000" dirty="0" smtClean="0"/>
              <a:t>module: S. ROUABI</a:t>
            </a:r>
          </a:p>
          <a:p>
            <a:pPr algn="ctr"/>
            <a:r>
              <a:rPr lang="fr-FR" sz="2000" dirty="0"/>
              <a:t>UNIVERSITY </a:t>
            </a:r>
            <a:r>
              <a:rPr lang="fr-FR" sz="2000" dirty="0" smtClean="0"/>
              <a:t>SEASON: 2023/2024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9251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004" y="538803"/>
            <a:ext cx="101798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PLURAL NOUN RULES FOR IRREGULAR NOUNS</a:t>
            </a:r>
            <a:endParaRPr lang="en-US" sz="3600" b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Pentagone 3"/>
          <p:cNvSpPr/>
          <p:nvPr/>
        </p:nvSpPr>
        <p:spPr>
          <a:xfrm flipH="1">
            <a:off x="10305528" y="26895"/>
            <a:ext cx="1886472" cy="584775"/>
          </a:xfrm>
          <a:prstGeom prst="homePlate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endParaRPr lang="fr-FR" sz="3200" dirty="0">
              <a:solidFill>
                <a:srgbClr val="92D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4008" y="1585244"/>
            <a:ext cx="11217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9900"/>
                </a:solidFill>
                <a:latin typeface="Arial" panose="020B0604020202020204" pitchFamily="34" charset="0"/>
              </a:rPr>
              <a:t>Irregular </a:t>
            </a:r>
            <a:r>
              <a:rPr lang="en-US" sz="2800" b="1" i="1" dirty="0">
                <a:solidFill>
                  <a:srgbClr val="FF9900"/>
                </a:solidFill>
                <a:latin typeface="Arial" panose="020B0604020202020204" pitchFamily="34" charset="0"/>
              </a:rPr>
              <a:t>nouns follow no specific rules, so it’s best to memorize these or look up the proper pluralization in the dictionary.</a:t>
            </a:r>
          </a:p>
          <a:p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208" y="2795307"/>
            <a:ext cx="3042825" cy="286232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</a:rPr>
              <a:t>child – children</a:t>
            </a: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</a:rPr>
              <a:t>goose – geese</a:t>
            </a: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</a:rPr>
              <a:t>man –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men</a:t>
            </a: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</a:rPr>
              <a:t>woman –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women</a:t>
            </a: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Zebra – zebra/zebras</a:t>
            </a:r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6744" y="2795307"/>
            <a:ext cx="3055704" cy="286232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tooth 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</a:rPr>
              <a:t>– teeth</a:t>
            </a: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</a:rPr>
              <a:t>foot – feet</a:t>
            </a: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</a:rPr>
              <a:t>mouse – mice</a:t>
            </a: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</a:rPr>
              <a:t>person –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people</a:t>
            </a:r>
          </a:p>
          <a:p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en-US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5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862508"/>
            <a:ext cx="761225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sym typeface="Wingdings 3" panose="05040102010807070707" pitchFamily="18" charset="2"/>
              </a:rPr>
              <a:t> </a:t>
            </a:r>
            <a:r>
              <a:rPr lang="en-US" sz="44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BIBLIOGRAPHY: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2177" y="2049259"/>
            <a:ext cx="10221913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Roboto"/>
                <a:sym typeface="Wingdings 3" panose="05040102010807070707" pitchFamily="18" charset="2"/>
              </a:rPr>
              <a:t>Sally WEHMEIER, </a:t>
            </a:r>
            <a:r>
              <a:rPr lang="en-US" sz="2000" dirty="0" smtClean="0">
                <a:latin typeface="Vrinda" panose="020B0502040204020203" pitchFamily="34" charset="0"/>
                <a:cs typeface="Vrinda" panose="020B0502040204020203" pitchFamily="34" charset="0"/>
                <a:sym typeface="Wingdings 3" panose="05040102010807070707" pitchFamily="18" charset="2"/>
              </a:rPr>
              <a:t>&amp; all. </a:t>
            </a:r>
            <a:r>
              <a:rPr lang="en-US" sz="2000" b="1" u="sng" dirty="0" smtClean="0">
                <a:latin typeface="Roboto"/>
                <a:sym typeface="Wingdings 3" panose="05040102010807070707" pitchFamily="18" charset="2"/>
              </a:rPr>
              <a:t>Oxford Advanced Learner’s Dictionary of Current English</a:t>
            </a:r>
            <a:r>
              <a:rPr lang="en-US" sz="2000" dirty="0" smtClean="0">
                <a:latin typeface="Roboto"/>
                <a:sym typeface="Wingdings 3" panose="05040102010807070707" pitchFamily="18" charset="2"/>
              </a:rPr>
              <a:t>; 07</a:t>
            </a:r>
            <a:r>
              <a:rPr lang="en-US" sz="2000" baseline="30000" dirty="0" smtClean="0">
                <a:latin typeface="Roboto"/>
                <a:sym typeface="Wingdings 3" panose="05040102010807070707" pitchFamily="18" charset="2"/>
              </a:rPr>
              <a:t>th</a:t>
            </a:r>
            <a:r>
              <a:rPr lang="en-US" sz="2000" dirty="0" smtClean="0">
                <a:latin typeface="Roboto"/>
                <a:sym typeface="Wingdings 3" panose="05040102010807070707" pitchFamily="18" charset="2"/>
              </a:rPr>
              <a:t> edition Oxford university press; New York. 2005.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Roboto"/>
                <a:sym typeface="Wingdings 3" panose="05040102010807070707" pitchFamily="18" charset="2"/>
                <a:hlinkClick r:id="rId3"/>
              </a:rPr>
              <a:t>https://www.grammarly.com/blog/plural-nouns</a:t>
            </a:r>
            <a:r>
              <a:rPr lang="en-US" sz="2000" dirty="0" smtClean="0">
                <a:latin typeface="Roboto"/>
                <a:sym typeface="Wingdings 3" panose="05040102010807070707" pitchFamily="18" charset="2"/>
                <a:hlinkClick r:id="rId3"/>
              </a:rPr>
              <a:t>/</a:t>
            </a:r>
            <a:r>
              <a:rPr lang="en-US" sz="2000" dirty="0" smtClean="0">
                <a:latin typeface="Roboto"/>
                <a:sym typeface="Wingdings 3" panose="05040102010807070707" pitchFamily="18" charset="2"/>
              </a:rPr>
              <a:t> </a:t>
            </a:r>
            <a:endParaRPr lang="en-US" sz="2000" dirty="0">
              <a:latin typeface="Roboto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24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3904" y="3429705"/>
            <a:ext cx="5038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Thanks for </a:t>
            </a:r>
            <a:r>
              <a:rPr lang="en-US" sz="3200" dirty="0"/>
              <a:t>your </a:t>
            </a:r>
            <a:r>
              <a:rPr lang="en-US" sz="3200" dirty="0" smtClean="0"/>
              <a:t>attention!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14178" y="2531638"/>
            <a:ext cx="28119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THE END</a:t>
            </a:r>
            <a:endParaRPr lang="fr-FR" sz="4000" dirty="0">
              <a:solidFill>
                <a:srgbClr val="FF0000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1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918" y="1306142"/>
            <a:ext cx="120440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EDUCATION OBJECTIVES:  </a:t>
            </a:r>
          </a:p>
          <a:p>
            <a:r>
              <a:rPr lang="en-US" sz="2400" dirty="0" smtClean="0">
                <a:latin typeface="Roboto"/>
                <a:sym typeface="Wingdings 3" panose="05040102010807070707" pitchFamily="18" charset="2"/>
              </a:rPr>
              <a:t>  </a:t>
            </a:r>
            <a:r>
              <a:rPr lang="en-US" sz="2400" dirty="0" smtClean="0">
                <a:latin typeface="Roboto"/>
              </a:rPr>
              <a:t>Basic </a:t>
            </a:r>
            <a:r>
              <a:rPr lang="en-US" sz="2400" dirty="0">
                <a:latin typeface="Roboto"/>
              </a:rPr>
              <a:t>rules and knowledge associated with the English language. </a:t>
            </a:r>
            <a:endParaRPr lang="en-US" sz="2400" dirty="0" smtClean="0">
              <a:latin typeface="Roboto"/>
            </a:endParaRPr>
          </a:p>
          <a:p>
            <a:r>
              <a:rPr lang="en-US" sz="2400" dirty="0" smtClean="0">
                <a:latin typeface="Roboto"/>
                <a:sym typeface="Wingdings 3" panose="05040102010807070707" pitchFamily="18" charset="2"/>
              </a:rPr>
              <a:t>  </a:t>
            </a:r>
            <a:r>
              <a:rPr lang="en-US" sz="2400" dirty="0" smtClean="0">
                <a:latin typeface="Roboto"/>
              </a:rPr>
              <a:t>Raising </a:t>
            </a:r>
            <a:r>
              <a:rPr lang="en-US" sz="2400" dirty="0">
                <a:latin typeface="Roboto"/>
              </a:rPr>
              <a:t>the student’s linguistic level and acquiring the languages of research and communication</a:t>
            </a: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147918" y="3868283"/>
            <a:ext cx="120440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Roboto"/>
              </a:rPr>
              <a:t>PRIOR KNOWLEDGE REQUIRED: </a:t>
            </a:r>
          </a:p>
          <a:p>
            <a:pPr marL="342900" indent="-342900">
              <a:buFont typeface="Wingdings 3" panose="05040102010807070707" pitchFamily="18" charset="2"/>
              <a:buChar char="u"/>
            </a:pPr>
            <a:r>
              <a:rPr lang="en-US" sz="2400" dirty="0" smtClean="0">
                <a:latin typeface="Roboto"/>
              </a:rPr>
              <a:t> Knowing </a:t>
            </a:r>
            <a:r>
              <a:rPr lang="en-US" sz="2400" dirty="0">
                <a:latin typeface="Roboto"/>
              </a:rPr>
              <a:t>the most important basic rules related to the English language. </a:t>
            </a:r>
            <a:endParaRPr lang="en-US" sz="2400" dirty="0" smtClean="0">
              <a:latin typeface="Roboto"/>
            </a:endParaRPr>
          </a:p>
          <a:p>
            <a:pPr marL="342900" indent="-342900">
              <a:buFont typeface="Wingdings 3" panose="05040102010807070707" pitchFamily="18" charset="2"/>
              <a:buChar char="u"/>
            </a:pPr>
            <a:r>
              <a:rPr lang="en-US" sz="2400" dirty="0">
                <a:latin typeface="Roboto"/>
              </a:rPr>
              <a:t> </a:t>
            </a:r>
            <a:r>
              <a:rPr lang="en-US" sz="2400" dirty="0" smtClean="0">
                <a:latin typeface="Roboto"/>
              </a:rPr>
              <a:t>Access </a:t>
            </a:r>
            <a:r>
              <a:rPr lang="en-US" sz="2400" dirty="0">
                <a:latin typeface="Roboto"/>
              </a:rPr>
              <a:t>to the most important literature related to the English language</a:t>
            </a:r>
            <a:r>
              <a:rPr lang="en-US" sz="2400" dirty="0">
                <a:solidFill>
                  <a:srgbClr val="FF0000"/>
                </a:solidFill>
                <a:latin typeface="Roboto"/>
              </a:rPr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4115" y="136367"/>
            <a:ext cx="11734801" cy="10087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sym typeface="Wingdings 3" panose="05040102010807070707" pitchFamily="18" charset="2"/>
              </a:rPr>
              <a:t>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English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content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) Etymology, means and tools of speech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.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117" y="1227869"/>
            <a:ext cx="11734798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2) Silent letters, vowels and pronunciation, stress letters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.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116" y="1961249"/>
            <a:ext cx="11734800" cy="11318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ysClr val="windowText" lastClr="000000"/>
                </a:solidFill>
                <a:latin typeface="Roboto"/>
                <a:sym typeface="Wingdings 3" panose="05040102010807070707" pitchFamily="18" charset="2"/>
              </a:rPr>
              <a:t>3) Vocabulary: the nature of the word, </a:t>
            </a:r>
            <a:r>
              <a:rPr lang="en-US" sz="2400" u="sng" dirty="0">
                <a:solidFill>
                  <a:sysClr val="windowText" lastClr="000000"/>
                </a:solidFill>
                <a:latin typeface="Roboto"/>
                <a:sym typeface="Wingdings 3" panose="05040102010807070707" pitchFamily="18" charset="2"/>
              </a:rPr>
              <a:t>the form and structure of the sentence</a:t>
            </a:r>
            <a:r>
              <a:rPr lang="en-US" sz="2400" dirty="0">
                <a:solidFill>
                  <a:sysClr val="windowText" lastClr="000000"/>
                </a:solidFill>
                <a:latin typeface="Roboto"/>
                <a:sym typeface="Wingdings 3" panose="05040102010807070707" pitchFamily="18" charset="2"/>
              </a:rPr>
              <a:t>, types </a:t>
            </a:r>
            <a:r>
              <a:rPr lang="en-US" sz="2400" dirty="0" smtClean="0">
                <a:solidFill>
                  <a:sysClr val="windowText" lastClr="000000"/>
                </a:solidFill>
                <a:latin typeface="Roboto"/>
                <a:sym typeface="Wingdings 3" panose="05040102010807070707" pitchFamily="18" charset="2"/>
              </a:rPr>
              <a:t>of sentences</a:t>
            </a:r>
            <a:r>
              <a:rPr lang="en-US" dirty="0" smtClean="0">
                <a:solidFill>
                  <a:sysClr val="windowText" lastClr="000000"/>
                </a:solidFill>
                <a:latin typeface="Roboto"/>
                <a:sym typeface="Wingdings 3" panose="05040102010807070707" pitchFamily="18" charset="2"/>
              </a:rPr>
              <a:t>. </a:t>
            </a:r>
            <a:endParaRPr lang="en-US" dirty="0">
              <a:solidFill>
                <a:sysClr val="windowText" lastClr="000000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116" y="3182978"/>
            <a:ext cx="11734799" cy="12003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4) Grammar: the phrase, the conditional sentence, 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sentence and its 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content (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grammar/morphology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).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4115" y="4493845"/>
            <a:ext cx="11734799" cy="646331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5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) Semantics: plurality, synonymy, antonym, figurative expression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.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115" y="5216444"/>
            <a:ext cx="11734799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6) The most important terms in the sports 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field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4116" y="5939705"/>
            <a:ext cx="11734798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7) The most important professions related to the sports field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9925" y="2260536"/>
            <a:ext cx="9195292" cy="18620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sym typeface="Wingdings 3" panose="05040102010807070707" pitchFamily="18" charset="2"/>
              </a:rPr>
              <a:t>LESSON 0</a:t>
            </a:r>
            <a:r>
              <a:rPr lang="fr-FR" sz="115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sym typeface="Wingdings 3" panose="05040102010807070707" pitchFamily="18" charset="2"/>
              </a:rPr>
              <a:t>6</a:t>
            </a:r>
            <a:endParaRPr lang="en-US" sz="54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834" y="4716193"/>
            <a:ext cx="10071463" cy="1102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66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Heavy" panose="020B09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PLURALITY</a:t>
            </a:r>
            <a:endParaRPr lang="en-US" sz="66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Franklin Gothic Heavy" panose="020B0903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Pentagone 5"/>
          <p:cNvSpPr/>
          <p:nvPr/>
        </p:nvSpPr>
        <p:spPr>
          <a:xfrm flipH="1">
            <a:off x="8046917" y="426808"/>
            <a:ext cx="4145083" cy="530273"/>
          </a:xfrm>
          <a:prstGeom prst="homePlate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 05</a:t>
            </a:r>
            <a:endParaRPr lang="fr-FR" sz="1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9451" y="338001"/>
            <a:ext cx="10392160" cy="1193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GRAMMAR: </a:t>
            </a:r>
            <a:endParaRPr lang="ar-DZ" sz="4000" b="1" dirty="0" smtClean="0">
              <a:solidFill>
                <a:srgbClr val="FFFF00"/>
              </a:solidFill>
              <a:latin typeface="Calibri" panose="020F0502020204030204" pitchFamily="34" charset="0"/>
              <a:sym typeface="Wingdings 3" panose="05040102010807070707" pitchFamily="18" charset="2"/>
            </a:endParaRPr>
          </a:p>
          <a:p>
            <a:pPr lvl="0" algn="ctr">
              <a:lnSpc>
                <a:spcPct val="150000"/>
              </a:lnSpc>
            </a:pPr>
            <a:r>
              <a:rPr lang="en-US" sz="2400" u="sng" dirty="0">
                <a:solidFill>
                  <a:schemeClr val="tx1">
                    <a:lumMod val="75000"/>
                  </a:schemeClr>
                </a:solidFill>
                <a:latin typeface="Roboto"/>
                <a:sym typeface="Wingdings 3" panose="05040102010807070707" pitchFamily="18" charset="2"/>
              </a:rPr>
              <a:t>Semantics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Roboto"/>
                <a:sym typeface="Wingdings 3" panose="05040102010807070707" pitchFamily="18" charset="2"/>
              </a:rPr>
              <a:t>: plurality, synonymy, antonym, figurative expression.</a:t>
            </a:r>
          </a:p>
        </p:txBody>
      </p:sp>
      <p:sp>
        <p:nvSpPr>
          <p:cNvPr id="3" name="Ellipse 2"/>
          <p:cNvSpPr/>
          <p:nvPr/>
        </p:nvSpPr>
        <p:spPr>
          <a:xfrm>
            <a:off x="2965268" y="916857"/>
            <a:ext cx="1227909" cy="78377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77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78180" y="213315"/>
            <a:ext cx="4363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plurality?</a:t>
            </a:r>
            <a:endParaRPr lang="en-US" sz="32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62" y="1495287"/>
            <a:ext cx="116940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PLURALITY  IN DICTIONARY</a:t>
            </a:r>
          </a:p>
          <a:p>
            <a:pPr algn="r"/>
            <a:r>
              <a:rPr lang="en-US" sz="1100" b="1" u="sng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Oxford Advanced Learner’s Dictionary of Current English</a:t>
            </a:r>
            <a:r>
              <a:rPr lang="en-US" sz="11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; 07</a:t>
            </a:r>
            <a:r>
              <a:rPr lang="en-US" sz="1100" baseline="300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th</a:t>
            </a:r>
            <a:r>
              <a:rPr lang="en-US" sz="11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 </a:t>
            </a:r>
            <a:r>
              <a:rPr lang="en-US" sz="11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edition; </a:t>
            </a:r>
            <a:r>
              <a:rPr lang="en-US" sz="11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2005; </a:t>
            </a:r>
            <a:r>
              <a:rPr lang="en-US" sz="11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page 1160</a:t>
            </a:r>
          </a:p>
          <a:p>
            <a:pPr algn="r"/>
            <a:endParaRPr lang="en-US" sz="1100" b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  <a:sym typeface="Wingdings 3" panose="05040102010807070707" pitchFamily="18" charset="2"/>
            </a:endParaRPr>
          </a:p>
          <a:p>
            <a:pPr algn="r"/>
            <a:endParaRPr lang="en-US" sz="1100" b="1" u="sng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  <a:sym typeface="Wingdings 3" panose="05040102010807070707" pitchFamily="18" charset="2"/>
            </a:endParaRPr>
          </a:p>
          <a:p>
            <a:pPr algn="r"/>
            <a:endParaRPr lang="en-US" sz="1100" b="1" u="sng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Wingdings 3" panose="05040102010807070707" pitchFamily="18" charset="2"/>
              <a:buChar char="N"/>
            </a:pP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Plurality: </a:t>
            </a:r>
            <a:r>
              <a:rPr lang="en-US" sz="4400" dirty="0" smtClean="0"/>
              <a:t>The state of being plural.</a:t>
            </a:r>
          </a:p>
          <a:p>
            <a:pPr marL="571500" indent="-571500">
              <a:buFont typeface="Wingdings 3" panose="05040102010807070707" pitchFamily="18" charset="2"/>
              <a:buChar char="N"/>
            </a:pP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Plural: </a:t>
            </a:r>
            <a:r>
              <a:rPr lang="en-US" sz="4400" dirty="0" smtClean="0"/>
              <a:t>a form of a noun or verb that refers to more than one person or thing.</a:t>
            </a:r>
          </a:p>
          <a:p>
            <a:pPr marL="571500" indent="-571500">
              <a:buFont typeface="Wingdings 3" panose="05040102010807070707" pitchFamily="18" charset="2"/>
              <a:buChar char="N"/>
            </a:pP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Pluralize: </a:t>
            </a:r>
            <a:r>
              <a:rPr lang="en-US" sz="4400" dirty="0" smtClean="0"/>
              <a:t>to make a </a:t>
            </a:r>
            <a:r>
              <a:rPr lang="en-US" sz="4400" dirty="0"/>
              <a:t>word </a:t>
            </a:r>
            <a:r>
              <a:rPr lang="en-US" sz="4400" dirty="0" smtClean="0"/>
              <a:t>plural.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052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6981" y="569248"/>
            <a:ext cx="31898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 </a:t>
            </a:r>
            <a:endParaRPr lang="en-US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524" y="1276347"/>
            <a:ext cx="116187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A plural noun is a noun that refers to more than one person, place, thing, or idea. Most singular nouns are made plural by adding a suffix, usually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–s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or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–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For example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the singular noun dog takes the plural form dogs,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as in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three dogs.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However, there are irregular plural nouns that take unique forms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</a:p>
          <a:p>
            <a:pPr algn="ctr">
              <a:lnSpc>
                <a:spcPct val="200000"/>
              </a:lnSpc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 panose="05040102010807070707" pitchFamily="18" charset="2"/>
            </a:endParaRPr>
          </a:p>
          <a:p>
            <a:pPr algn="ctr">
              <a:lnSpc>
                <a:spcPct val="20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There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are many different rules regarding pluralization depending on what letter a noun ends in. Irregular nouns do not follow plural noun rules, so they must be memorized or looked up in the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dictionary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111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4" name="Pentagone 3"/>
          <p:cNvSpPr/>
          <p:nvPr/>
        </p:nvSpPr>
        <p:spPr>
          <a:xfrm flipH="1">
            <a:off x="10305528" y="26895"/>
            <a:ext cx="1886472" cy="584775"/>
          </a:xfrm>
          <a:prstGeom prst="homePlate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endParaRPr lang="fr-FR" sz="3200" dirty="0">
              <a:solidFill>
                <a:srgbClr val="92D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749" y="920342"/>
            <a:ext cx="114496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There are many plural noun rules, and because we use nouns so frequently when writing, it’s important to know all of them! The correct</a:t>
            </a:r>
            <a:r>
              <a:rPr lang="en-US" sz="2800" dirty="0">
                <a:solidFill>
                  <a:srgbClr val="00B0F0"/>
                </a:solidFill>
                <a:hlinkClick r:id="rId3"/>
              </a:rPr>
              <a:t> spelling of plurals</a:t>
            </a:r>
            <a:r>
              <a:rPr lang="en-US" sz="2800" dirty="0"/>
              <a:t> usually depends on what letter the singular noun ends in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2253802" y="221295"/>
            <a:ext cx="6413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ln w="0"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PLURAL NOUN RULES</a:t>
            </a:r>
            <a:endParaRPr lang="en-US" sz="3600" b="1" u="sng" dirty="0">
              <a:ln w="0"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831" y="2764828"/>
            <a:ext cx="11543762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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make regular nouns plural, add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–</a:t>
            </a:r>
            <a:r>
              <a:rPr lang="en-US" sz="2400" b="1" i="1" dirty="0">
                <a:solidFill>
                  <a:srgbClr val="FFFF00"/>
                </a:solidFill>
                <a:latin typeface="+mj-lt"/>
              </a:rPr>
              <a:t>s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 to the end.</a:t>
            </a:r>
          </a:p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cat 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– 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cat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house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house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s</a:t>
            </a:r>
            <a:endParaRPr lang="en-US" sz="2400" b="0" i="0" u="sng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7831" y="3676008"/>
            <a:ext cx="11543763" cy="156966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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If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the singular noun ends in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–s, –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ss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, –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sh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, –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ch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, –x, </a:t>
            </a:r>
            <a:r>
              <a:rPr lang="en-US" sz="2400" dirty="0">
                <a:latin typeface="+mj-lt"/>
              </a:rPr>
              <a:t>or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–z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, you usually add 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-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es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 to the end to make it plural.</a:t>
            </a:r>
          </a:p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iris – 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iris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mess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 – 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mess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marsh – 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marsh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lunch – 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lunch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tax – 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tax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blitz – 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blitz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es</a:t>
            </a:r>
            <a:endParaRPr lang="en-US" sz="24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2653" y="3732341"/>
            <a:ext cx="3646948" cy="363140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07831" y="5320439"/>
            <a:ext cx="11543762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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In some cases, singular nouns ending in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–s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or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–z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 require that you </a:t>
            </a:r>
            <a:r>
              <a:rPr lang="en-US" sz="2400" u="sng" dirty="0">
                <a:solidFill>
                  <a:srgbClr val="2C3C43"/>
                </a:solidFill>
                <a:latin typeface="+mj-lt"/>
              </a:rPr>
              <a:t>double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 the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–s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 or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–z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prior to adding the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–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es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for pluralization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bus –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buss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fez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– fezz</a:t>
            </a:r>
            <a:r>
              <a:rPr lang="en-US" sz="2400" u="sng" dirty="0">
                <a:solidFill>
                  <a:schemeClr val="bg1"/>
                </a:solidFill>
                <a:latin typeface="+mj-lt"/>
              </a:rPr>
              <a:t>es</a:t>
            </a:r>
            <a:endParaRPr lang="en-US" sz="2400" b="0" i="0" u="sng" dirty="0"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424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3" grpId="0" animBg="1"/>
      <p:bldP spid="10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4" name="Pentagone 3"/>
          <p:cNvSpPr/>
          <p:nvPr/>
        </p:nvSpPr>
        <p:spPr>
          <a:xfrm flipH="1">
            <a:off x="10305528" y="26895"/>
            <a:ext cx="1886472" cy="584775"/>
          </a:xfrm>
          <a:prstGeom prst="homePlate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endParaRPr lang="fr-FR" sz="3200" dirty="0">
              <a:solidFill>
                <a:srgbClr val="92D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53802" y="221295"/>
            <a:ext cx="6413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ln w="0"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PLURAL NOUN RULES</a:t>
            </a:r>
            <a:endParaRPr lang="en-US" sz="3600" b="1" u="sng" dirty="0">
              <a:ln w="0"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323" y="1439491"/>
            <a:ext cx="11543762" cy="230832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</a:t>
            </a:r>
            <a:r>
              <a:rPr lang="en-US" dirty="0">
                <a:solidFill>
                  <a:srgbClr val="FFFFFF"/>
                </a:solidFill>
                <a:latin typeface="Trebuchet MS (Corps)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rebuchet MS (Corps)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For most nouns that end with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–f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 or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–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ef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, you add an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–s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to form the plural version. Be aware of exceptions, however. For some nouns ending this way, you must change the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–f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or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–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ef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 to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–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ve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before adding the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–s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.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roof –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roof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s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belief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belief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chef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chef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chief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chief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s</a:t>
            </a:r>
            <a:endParaRPr lang="en-US" sz="2400" u="sng" dirty="0">
              <a:solidFill>
                <a:schemeClr val="bg1"/>
              </a:solidFill>
              <a:latin typeface="+mj-lt"/>
            </a:endParaRPr>
          </a:p>
          <a:p>
            <a:r>
              <a:rPr lang="en-US" sz="24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Exceptions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en-US" sz="2400" b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wife –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wi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</a:rPr>
              <a:t>ves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/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wolf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– wol</a:t>
            </a:r>
            <a:r>
              <a:rPr lang="en-US" sz="2400" u="sng" dirty="0">
                <a:solidFill>
                  <a:schemeClr val="bg1"/>
                </a:solidFill>
                <a:latin typeface="+mj-lt"/>
              </a:rPr>
              <a:t>ves</a:t>
            </a:r>
            <a:endParaRPr lang="en-US" sz="2400" b="0" i="0" u="sng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22" y="5232750"/>
            <a:ext cx="11543763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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/>
              <a:t> If the singular noun ends in </a:t>
            </a:r>
            <a:r>
              <a:rPr lang="en-US" sz="2400" b="1" dirty="0">
                <a:solidFill>
                  <a:schemeClr val="bg1"/>
                </a:solidFill>
              </a:rPr>
              <a:t>–</a:t>
            </a:r>
            <a:r>
              <a:rPr lang="en-US" sz="2400" b="1" i="1" dirty="0">
                <a:solidFill>
                  <a:schemeClr val="bg1"/>
                </a:solidFill>
              </a:rPr>
              <a:t>y</a:t>
            </a:r>
            <a:r>
              <a:rPr lang="en-US" sz="2400" dirty="0"/>
              <a:t> and the letter before the </a:t>
            </a:r>
            <a:r>
              <a:rPr lang="en-US" sz="2400" b="1" dirty="0">
                <a:solidFill>
                  <a:schemeClr val="bg1"/>
                </a:solidFill>
              </a:rPr>
              <a:t>–</a:t>
            </a:r>
            <a:r>
              <a:rPr lang="en-US" sz="2400" b="1" i="1" dirty="0">
                <a:solidFill>
                  <a:schemeClr val="bg1"/>
                </a:solidFill>
              </a:rPr>
              <a:t>y</a:t>
            </a:r>
            <a:r>
              <a:rPr lang="en-US" sz="2400" dirty="0"/>
              <a:t> is a </a:t>
            </a:r>
            <a:r>
              <a:rPr lang="en-US" sz="2400" u="sng" dirty="0">
                <a:solidFill>
                  <a:srgbClr val="FFFF66"/>
                </a:solidFill>
              </a:rPr>
              <a:t>vowel</a:t>
            </a:r>
            <a:r>
              <a:rPr lang="en-US" sz="2400" dirty="0"/>
              <a:t>, simply add an </a:t>
            </a:r>
            <a:r>
              <a:rPr lang="en-US" sz="2400" dirty="0">
                <a:solidFill>
                  <a:srgbClr val="FFFF66"/>
                </a:solidFill>
              </a:rPr>
              <a:t>–</a:t>
            </a:r>
            <a:r>
              <a:rPr lang="en-US" sz="2400" i="1" dirty="0">
                <a:solidFill>
                  <a:srgbClr val="FFFF66"/>
                </a:solidFill>
              </a:rPr>
              <a:t>s</a:t>
            </a:r>
            <a:r>
              <a:rPr lang="en-US" sz="2400" dirty="0"/>
              <a:t> to make it plural.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ray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ray</a:t>
            </a:r>
            <a:r>
              <a:rPr lang="en-US" sz="2400" i="1" u="sng" dirty="0" smtClean="0">
                <a:solidFill>
                  <a:schemeClr val="bg1"/>
                </a:solidFill>
              </a:rPr>
              <a:t>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chemeClr val="bg1"/>
                </a:solidFill>
              </a:rPr>
              <a:t>boy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>
                <a:solidFill>
                  <a:schemeClr val="bg1"/>
                </a:solidFill>
              </a:rPr>
              <a:t>boy</a:t>
            </a:r>
            <a:r>
              <a:rPr lang="en-US" sz="2400" i="1" u="sng" dirty="0">
                <a:solidFill>
                  <a:schemeClr val="bg1"/>
                </a:solidFill>
              </a:rPr>
              <a:t>s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323" y="3890118"/>
            <a:ext cx="11543762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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/>
              <a:t>If a singular noun ends in </a:t>
            </a:r>
            <a:r>
              <a:rPr lang="en-US" sz="2400" b="1" dirty="0">
                <a:solidFill>
                  <a:schemeClr val="bg1"/>
                </a:solidFill>
              </a:rPr>
              <a:t>–</a:t>
            </a:r>
            <a:r>
              <a:rPr lang="en-US" sz="2400" b="1" i="1" dirty="0">
                <a:solidFill>
                  <a:schemeClr val="bg1"/>
                </a:solidFill>
              </a:rPr>
              <a:t>y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r>
              <a:rPr lang="en-US" sz="2400" dirty="0"/>
              <a:t>and the letter before the </a:t>
            </a:r>
            <a:r>
              <a:rPr lang="en-US" sz="2400" b="1" dirty="0">
                <a:solidFill>
                  <a:schemeClr val="bg1"/>
                </a:solidFill>
              </a:rPr>
              <a:t>–</a:t>
            </a:r>
            <a:r>
              <a:rPr lang="en-US" sz="2400" b="1" i="1" dirty="0">
                <a:solidFill>
                  <a:schemeClr val="bg1"/>
                </a:solidFill>
              </a:rPr>
              <a:t>y</a:t>
            </a:r>
            <a:r>
              <a:rPr lang="en-US" sz="2400" dirty="0"/>
              <a:t> is a </a:t>
            </a:r>
            <a:r>
              <a:rPr lang="en-US" sz="2400" u="sng" dirty="0">
                <a:solidFill>
                  <a:srgbClr val="FFFF66"/>
                </a:solidFill>
              </a:rPr>
              <a:t>consonant</a:t>
            </a:r>
            <a:r>
              <a:rPr lang="en-US" sz="2400" dirty="0"/>
              <a:t>, you usually change the ending </a:t>
            </a:r>
            <a:r>
              <a:rPr lang="en-US" sz="2400" dirty="0">
                <a:latin typeface="+mj-lt"/>
              </a:rPr>
              <a:t>to </a:t>
            </a:r>
            <a:r>
              <a:rPr lang="en-US" sz="2400" b="1" dirty="0">
                <a:solidFill>
                  <a:srgbClr val="FFFF00"/>
                </a:solidFill>
              </a:rPr>
              <a:t>–</a:t>
            </a:r>
            <a:r>
              <a:rPr lang="en-US" sz="2400" b="1" i="1" dirty="0" err="1">
                <a:solidFill>
                  <a:srgbClr val="FFFF00"/>
                </a:solidFill>
              </a:rPr>
              <a:t>ies</a:t>
            </a:r>
            <a:r>
              <a:rPr lang="en-US" sz="2400" dirty="0"/>
              <a:t> to make the noun plural.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city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cit</a:t>
            </a:r>
            <a:r>
              <a:rPr lang="en-US" sz="2400" i="1" u="sng" dirty="0" smtClean="0">
                <a:solidFill>
                  <a:schemeClr val="bg1"/>
                </a:solidFill>
              </a:rPr>
              <a:t>ies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chemeClr val="bg1"/>
                </a:solidFill>
              </a:rPr>
              <a:t>puppy</a:t>
            </a:r>
            <a:r>
              <a:rPr lang="en-US" sz="2400" i="1" dirty="0">
                <a:solidFill>
                  <a:schemeClr val="bg1"/>
                </a:solidFill>
              </a:rPr>
              <a:t> </a:t>
            </a:r>
            <a:r>
              <a:rPr lang="en-US" sz="2400" dirty="0">
                <a:solidFill>
                  <a:schemeClr val="bg1"/>
                </a:solidFill>
              </a:rPr>
              <a:t>– </a:t>
            </a:r>
            <a:r>
              <a:rPr lang="en-US" sz="2400" i="1" dirty="0">
                <a:solidFill>
                  <a:schemeClr val="bg1"/>
                </a:solidFill>
              </a:rPr>
              <a:t>pupp</a:t>
            </a:r>
            <a:r>
              <a:rPr lang="en-US" sz="2400" i="1" u="sng" dirty="0">
                <a:solidFill>
                  <a:schemeClr val="bg1"/>
                </a:solidFill>
              </a:rPr>
              <a:t>ies</a:t>
            </a:r>
            <a:endParaRPr lang="en-US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4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4" name="Pentagone 3"/>
          <p:cNvSpPr/>
          <p:nvPr/>
        </p:nvSpPr>
        <p:spPr>
          <a:xfrm flipH="1">
            <a:off x="10305528" y="26895"/>
            <a:ext cx="1886472" cy="584775"/>
          </a:xfrm>
          <a:prstGeom prst="homePlate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endParaRPr lang="fr-FR" sz="3200" dirty="0">
              <a:solidFill>
                <a:srgbClr val="92D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53802" y="221295"/>
            <a:ext cx="6413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ln w="0"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PLURAL NOUN RULES</a:t>
            </a:r>
            <a:endParaRPr lang="en-US" sz="3600" b="1" u="sng" dirty="0">
              <a:ln w="0"/>
              <a:solidFill>
                <a:srgbClr val="FF99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323" y="995355"/>
            <a:ext cx="11543762" cy="156966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</a:t>
            </a:r>
            <a:r>
              <a:rPr lang="en-US" dirty="0" smtClean="0"/>
              <a:t> </a:t>
            </a:r>
            <a:r>
              <a:rPr lang="en-US" sz="2400" dirty="0"/>
              <a:t> If the singular noun ends in </a:t>
            </a:r>
            <a:r>
              <a:rPr lang="en-US" sz="2400" b="1" dirty="0">
                <a:solidFill>
                  <a:schemeClr val="bg1"/>
                </a:solidFill>
              </a:rPr>
              <a:t>–</a:t>
            </a:r>
            <a:r>
              <a:rPr lang="en-US" sz="2400" b="1" i="1" dirty="0">
                <a:solidFill>
                  <a:schemeClr val="bg1"/>
                </a:solidFill>
              </a:rPr>
              <a:t>o</a:t>
            </a:r>
            <a:r>
              <a:rPr lang="en-US" sz="2400" dirty="0"/>
              <a:t>, you usually add </a:t>
            </a:r>
            <a:r>
              <a:rPr lang="en-US" sz="2400" b="1" dirty="0">
                <a:solidFill>
                  <a:srgbClr val="FFFF00"/>
                </a:solidFill>
              </a:rPr>
              <a:t>–</a:t>
            </a:r>
            <a:r>
              <a:rPr lang="en-US" sz="2400" b="1" i="1" dirty="0" err="1">
                <a:solidFill>
                  <a:srgbClr val="FFFF00"/>
                </a:solidFill>
              </a:rPr>
              <a:t>es</a:t>
            </a:r>
            <a:r>
              <a:rPr lang="en-US" sz="2400" dirty="0"/>
              <a:t> to make it plural.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potato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potato</a:t>
            </a:r>
            <a:r>
              <a:rPr lang="en-US" sz="2400" i="1" u="sng" dirty="0" smtClean="0">
                <a:solidFill>
                  <a:schemeClr val="bg1"/>
                </a:solidFill>
              </a:rPr>
              <a:t>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chemeClr val="bg1"/>
                </a:solidFill>
              </a:rPr>
              <a:t>tomato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>
                <a:solidFill>
                  <a:schemeClr val="bg1"/>
                </a:solidFill>
              </a:rPr>
              <a:t>tomato</a:t>
            </a:r>
            <a:r>
              <a:rPr lang="en-US" sz="2400" i="1" u="sng" dirty="0">
                <a:solidFill>
                  <a:schemeClr val="bg1"/>
                </a:solidFill>
              </a:rPr>
              <a:t>es</a:t>
            </a:r>
            <a:endParaRPr lang="en-US" sz="2400" u="sng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Exceptions: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photo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photo</a:t>
            </a:r>
            <a:r>
              <a:rPr lang="en-US" sz="2400" i="1" u="sng" dirty="0" smtClean="0">
                <a:solidFill>
                  <a:schemeClr val="bg1"/>
                </a:solidFill>
              </a:rPr>
              <a:t>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chemeClr val="bg1"/>
                </a:solidFill>
              </a:rPr>
              <a:t>piano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piano</a:t>
            </a:r>
            <a:r>
              <a:rPr lang="en-US" sz="2400" i="1" u="sng" dirty="0" smtClean="0">
                <a:solidFill>
                  <a:schemeClr val="bg1"/>
                </a:solidFill>
              </a:rPr>
              <a:t>s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23" y="3659529"/>
            <a:ext cx="11543763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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/>
              <a:t> If the singular noun ends in </a:t>
            </a:r>
            <a:r>
              <a:rPr lang="en-US" sz="2400" b="1" dirty="0">
                <a:solidFill>
                  <a:schemeClr val="bg1"/>
                </a:solidFill>
              </a:rPr>
              <a:t>–</a:t>
            </a:r>
            <a:r>
              <a:rPr lang="en-US" sz="2400" b="1" i="1" dirty="0">
                <a:solidFill>
                  <a:schemeClr val="bg1"/>
                </a:solidFill>
              </a:rPr>
              <a:t>is</a:t>
            </a:r>
            <a:r>
              <a:rPr lang="en-US" sz="2400" dirty="0"/>
              <a:t>, the plural ending is </a:t>
            </a:r>
            <a:r>
              <a:rPr lang="en-US" sz="2400" b="1" dirty="0">
                <a:solidFill>
                  <a:srgbClr val="FFFF00"/>
                </a:solidFill>
              </a:rPr>
              <a:t>–</a:t>
            </a:r>
            <a:r>
              <a:rPr lang="en-US" sz="2400" b="1" i="1" dirty="0" err="1">
                <a:solidFill>
                  <a:srgbClr val="FFFF00"/>
                </a:solidFill>
              </a:rPr>
              <a:t>es</a:t>
            </a:r>
            <a:r>
              <a:rPr lang="en-US" sz="2400" dirty="0"/>
              <a:t>.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analysis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>
                <a:solidFill>
                  <a:schemeClr val="bg1"/>
                </a:solidFill>
              </a:rPr>
              <a:t>analys</a:t>
            </a:r>
            <a:r>
              <a:rPr lang="en-US" sz="2400" i="1" u="sng" dirty="0">
                <a:solidFill>
                  <a:schemeClr val="bg1"/>
                </a:solidFill>
              </a:rPr>
              <a:t>es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323" y="2688283"/>
            <a:ext cx="11543762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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/>
              <a:t>If the singular noun ends in </a:t>
            </a:r>
            <a:r>
              <a:rPr lang="en-US" sz="2400" b="1" dirty="0">
                <a:solidFill>
                  <a:schemeClr val="bg1"/>
                </a:solidFill>
              </a:rPr>
              <a:t>–</a:t>
            </a:r>
            <a:r>
              <a:rPr lang="en-US" sz="2400" b="1" i="1" dirty="0">
                <a:solidFill>
                  <a:schemeClr val="bg1"/>
                </a:solidFill>
              </a:rPr>
              <a:t>us</a:t>
            </a:r>
            <a:r>
              <a:rPr lang="en-US" sz="2400" dirty="0"/>
              <a:t>, the plural ending is frequently </a:t>
            </a:r>
            <a:r>
              <a:rPr lang="en-US" sz="2400" b="1" dirty="0">
                <a:solidFill>
                  <a:srgbClr val="FFFF00"/>
                </a:solidFill>
              </a:rPr>
              <a:t>–</a:t>
            </a:r>
            <a:r>
              <a:rPr lang="en-US" sz="2400" b="1" i="1" dirty="0" err="1">
                <a:solidFill>
                  <a:srgbClr val="FFFF00"/>
                </a:solidFill>
              </a:rPr>
              <a:t>i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cactus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cact</a:t>
            </a:r>
            <a:r>
              <a:rPr lang="en-US" sz="2400" i="1" u="sng" dirty="0" smtClean="0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chemeClr val="bg1"/>
                </a:solidFill>
              </a:rPr>
              <a:t>focus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>
                <a:solidFill>
                  <a:schemeClr val="bg1"/>
                </a:solidFill>
              </a:rPr>
              <a:t>foc</a:t>
            </a:r>
            <a:r>
              <a:rPr lang="en-US" sz="2400" i="1" u="sng" dirty="0">
                <a:solidFill>
                  <a:schemeClr val="bg1"/>
                </a:solidFill>
              </a:rPr>
              <a:t>i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23" y="4641978"/>
            <a:ext cx="11543763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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/>
              <a:t> If the singular noun ends in </a:t>
            </a:r>
            <a:r>
              <a:rPr lang="en-US" sz="2400" b="1" dirty="0">
                <a:solidFill>
                  <a:schemeClr val="bg1"/>
                </a:solidFill>
              </a:rPr>
              <a:t>–</a:t>
            </a:r>
            <a:r>
              <a:rPr lang="en-US" sz="2400" b="1" i="1" dirty="0">
                <a:solidFill>
                  <a:schemeClr val="bg1"/>
                </a:solidFill>
              </a:rPr>
              <a:t>on</a:t>
            </a:r>
            <a:r>
              <a:rPr lang="en-US" sz="2400" dirty="0"/>
              <a:t>, the plural ending is usually </a:t>
            </a:r>
            <a:r>
              <a:rPr lang="en-US" sz="2400" b="1" dirty="0">
                <a:solidFill>
                  <a:srgbClr val="FFFF00"/>
                </a:solidFill>
              </a:rPr>
              <a:t>–</a:t>
            </a:r>
            <a:r>
              <a:rPr lang="en-US" sz="2400" b="1" i="1" dirty="0">
                <a:solidFill>
                  <a:srgbClr val="FFFF00"/>
                </a:solidFill>
              </a:rPr>
              <a:t>a</a:t>
            </a:r>
            <a:r>
              <a:rPr lang="en-US" sz="2400" dirty="0"/>
              <a:t>.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phenomenon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phenomen</a:t>
            </a:r>
            <a:r>
              <a:rPr lang="en-US" sz="2400" i="1" u="sng" dirty="0" smtClean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chemeClr val="bg1"/>
                </a:solidFill>
              </a:rPr>
              <a:t>criterion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>
                <a:solidFill>
                  <a:schemeClr val="bg1"/>
                </a:solidFill>
              </a:rPr>
              <a:t>criteri</a:t>
            </a:r>
            <a:r>
              <a:rPr lang="en-US" sz="2400" i="1" u="sng" dirty="0">
                <a:solidFill>
                  <a:schemeClr val="bg1"/>
                </a:solidFill>
              </a:rPr>
              <a:t>a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22" y="5630753"/>
            <a:ext cx="11543763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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/>
              <a:t> Some nouns </a:t>
            </a:r>
            <a:r>
              <a:rPr lang="en-US" sz="2400" b="1" u="sng" dirty="0">
                <a:solidFill>
                  <a:srgbClr val="FFFF66"/>
                </a:solidFill>
              </a:rPr>
              <a:t>don’t change </a:t>
            </a:r>
            <a:r>
              <a:rPr lang="en-US" sz="2400" dirty="0"/>
              <a:t>at all when they’re pluralized.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sheep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sheep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chemeClr val="bg1"/>
                </a:solidFill>
              </a:rPr>
              <a:t>species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species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/ </a:t>
            </a:r>
            <a:r>
              <a:rPr lang="en-US" sz="2400" i="1" dirty="0" smtClean="0">
                <a:solidFill>
                  <a:schemeClr val="bg1"/>
                </a:solidFill>
              </a:rPr>
              <a:t>deer</a:t>
            </a:r>
            <a:r>
              <a:rPr lang="en-US" sz="2400" dirty="0">
                <a:solidFill>
                  <a:schemeClr val="bg1"/>
                </a:solidFill>
              </a:rPr>
              <a:t> – </a:t>
            </a:r>
            <a:r>
              <a:rPr lang="en-US" sz="2400" i="1" dirty="0" smtClean="0">
                <a:solidFill>
                  <a:schemeClr val="bg1"/>
                </a:solidFill>
              </a:rPr>
              <a:t>deer </a:t>
            </a:r>
            <a:r>
              <a:rPr lang="en-US" sz="2400" dirty="0"/>
              <a:t>/ </a:t>
            </a:r>
            <a:r>
              <a:rPr lang="en-US" sz="2400" dirty="0">
                <a:solidFill>
                  <a:schemeClr val="bg1"/>
                </a:solidFill>
              </a:rPr>
              <a:t>Information – </a:t>
            </a:r>
            <a:r>
              <a:rPr lang="en-US" sz="2400" dirty="0" smtClean="0">
                <a:solidFill>
                  <a:schemeClr val="bg1"/>
                </a:solidFill>
              </a:rPr>
              <a:t>Information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3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3" grpId="0" animBg="1"/>
      <p:bldP spid="1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Facette">
  <a:themeElements>
    <a:clrScheme name="Jaune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3145</TotalTime>
  <Words>599</Words>
  <Application>Microsoft Office PowerPoint</Application>
  <PresentationFormat>Grand écran</PresentationFormat>
  <Paragraphs>121</Paragraphs>
  <Slides>12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8" baseType="lpstr">
      <vt:lpstr>Andalus</vt:lpstr>
      <vt:lpstr>Arial</vt:lpstr>
      <vt:lpstr>Bodoni MT Black</vt:lpstr>
      <vt:lpstr>Calibri</vt:lpstr>
      <vt:lpstr>Franklin Gothic Heavy</vt:lpstr>
      <vt:lpstr>Hacen Typographer</vt:lpstr>
      <vt:lpstr>Roboto</vt:lpstr>
      <vt:lpstr>Tahoma</vt:lpstr>
      <vt:lpstr>Times New Roman</vt:lpstr>
      <vt:lpstr>Trebuchet MS</vt:lpstr>
      <vt:lpstr>Trebuchet MS (Corps)</vt:lpstr>
      <vt:lpstr>Utsaah</vt:lpstr>
      <vt:lpstr>Vrinda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 2018</dc:creator>
  <cp:lastModifiedBy>LENOVO 2018</cp:lastModifiedBy>
  <cp:revision>99</cp:revision>
  <dcterms:created xsi:type="dcterms:W3CDTF">2023-10-15T21:37:57Z</dcterms:created>
  <dcterms:modified xsi:type="dcterms:W3CDTF">2023-11-18T16:00:34Z</dcterms:modified>
</cp:coreProperties>
</file>