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68" d="100"/>
          <a:sy n="68" d="100"/>
        </p:scale>
        <p:origin x="-276" y="210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A84A7-9BD2-40EB-8E46-2BA97B8ECEAC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E68D4-1F23-4D7E-9C06-183E70B35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88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942535"/>
            <a:ext cx="7477601" cy="2363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 rtl="1">
              <a:lnSpc>
                <a:spcPts val="6561"/>
              </a:lnSpc>
              <a:buNone/>
            </a:pPr>
            <a:r>
              <a:rPr lang="en-US" sz="5249" b="1" dirty="0" err="1" smtClean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المح</a:t>
            </a:r>
            <a:r>
              <a:rPr lang="ar-DZ" sz="5249" b="1" dirty="0" smtClean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ا</a:t>
            </a:r>
            <a:r>
              <a:rPr lang="en-US" sz="5249" b="1" dirty="0" err="1" smtClean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ضرة</a:t>
            </a:r>
            <a:r>
              <a:rPr lang="en-US" sz="5249" b="1" dirty="0" smtClean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</a:t>
            </a:r>
            <a:r>
              <a:rPr lang="ar-DZ" sz="5249" b="1" dirty="0" smtClean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رقم 9</a:t>
            </a:r>
          </a:p>
          <a:p>
            <a:pPr marL="0" indent="0" algn="ctr" rtl="1">
              <a:lnSpc>
                <a:spcPts val="6561"/>
              </a:lnSpc>
              <a:buNone/>
            </a:pPr>
            <a:r>
              <a:rPr lang="en-US" sz="5249" b="1" dirty="0" smtClean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</a:t>
            </a:r>
            <a:r>
              <a:rPr lang="en-US" sz="5249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الطقوس والمواسم ودلالتهما الاتصالية في الجزائر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833199" y="4856440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تعد الطقوس والمواسم جزءًا لا يتجزأ من الثقافة الجزائرية. وتحمل هذه الطقوس والمواسم معانٍ اتصالية عميقة، بالإضافة إلى قيم ثقافية واجتماعية متنوعة.</a:t>
            </a:r>
            <a:endParaRPr lang="en-US" sz="1750" b="1" dirty="0"/>
          </a:p>
        </p:txBody>
      </p:sp>
      <p:sp>
        <p:nvSpPr>
          <p:cNvPr id="7" name="Shape 4"/>
          <p:cNvSpPr/>
          <p:nvPr/>
        </p:nvSpPr>
        <p:spPr>
          <a:xfrm>
            <a:off x="833199" y="5833824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819" y="5841444"/>
            <a:ext cx="340162" cy="34016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299685" y="5817156"/>
            <a:ext cx="3272313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by </a:t>
            </a:r>
            <a:r>
              <a:rPr lang="en-US" sz="2187" b="1" dirty="0" err="1" smtClean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boukehil</a:t>
            </a:r>
            <a:r>
              <a:rPr lang="en-US" sz="2187" b="1" dirty="0" smtClean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Sa</a:t>
            </a:r>
            <a:r>
              <a:rPr lang="fr-FR" sz="2187" b="1" dirty="0" err="1" smtClean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mia</a:t>
            </a:r>
            <a:endParaRPr lang="en-US" sz="218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114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6380678" y="511135"/>
            <a:ext cx="5349240" cy="5807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4574"/>
              </a:lnSpc>
              <a:buNone/>
            </a:pPr>
            <a:r>
              <a:rPr lang="en-US" sz="3659" b="1" dirty="0">
                <a:solidFill>
                  <a:srgbClr val="000000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التعريف بالطقوس والمواسم</a:t>
            </a:r>
            <a:endParaRPr lang="en-US" sz="3659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2" y="1091922"/>
            <a:ext cx="13547186" cy="5371267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2900482" y="6277332"/>
            <a:ext cx="4321850" cy="1442680"/>
          </a:xfrm>
          <a:prstGeom prst="roundRect">
            <a:avLst>
              <a:gd name="adj" fmla="val 3865"/>
            </a:avLst>
          </a:prstGeom>
          <a:solidFill>
            <a:srgbClr val="F5EFEF"/>
          </a:solidFill>
          <a:ln/>
        </p:spPr>
      </p:sp>
      <p:sp>
        <p:nvSpPr>
          <p:cNvPr id="7" name="Text 4"/>
          <p:cNvSpPr/>
          <p:nvPr/>
        </p:nvSpPr>
        <p:spPr>
          <a:xfrm>
            <a:off x="3086338" y="6463189"/>
            <a:ext cx="1858804" cy="2905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287"/>
              </a:lnSpc>
              <a:buNone/>
            </a:pPr>
            <a:r>
              <a:rPr lang="en-US" sz="1830" b="1" dirty="0">
                <a:solidFill>
                  <a:srgbClr val="000000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الطقوس</a:t>
            </a:r>
            <a:endParaRPr lang="en-US" sz="1830" dirty="0"/>
          </a:p>
        </p:txBody>
      </p:sp>
      <p:sp>
        <p:nvSpPr>
          <p:cNvPr id="8" name="Text 5"/>
          <p:cNvSpPr/>
          <p:nvPr/>
        </p:nvSpPr>
        <p:spPr>
          <a:xfrm>
            <a:off x="3086338" y="6939558"/>
            <a:ext cx="3950137" cy="594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342"/>
              </a:lnSpc>
              <a:buNone/>
            </a:pPr>
            <a:r>
              <a:rPr lang="en-US" sz="1464" b="1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تتكون من مجموعة من الأفعال والتصرفات التي يقوم بها الأفراد وفقًا لقواعد وتقاليد معينة في مجتمع معين.</a:t>
            </a:r>
            <a:endParaRPr lang="en-US" sz="1464" b="1" dirty="0"/>
          </a:p>
        </p:txBody>
      </p:sp>
      <p:sp>
        <p:nvSpPr>
          <p:cNvPr id="9" name="Shape 6"/>
          <p:cNvSpPr/>
          <p:nvPr/>
        </p:nvSpPr>
        <p:spPr>
          <a:xfrm>
            <a:off x="7408188" y="6277332"/>
            <a:ext cx="4321850" cy="1442680"/>
          </a:xfrm>
          <a:prstGeom prst="roundRect">
            <a:avLst>
              <a:gd name="adj" fmla="val 3865"/>
            </a:avLst>
          </a:prstGeom>
          <a:solidFill>
            <a:srgbClr val="F5EFEF"/>
          </a:solidFill>
          <a:ln/>
        </p:spPr>
      </p:sp>
      <p:sp>
        <p:nvSpPr>
          <p:cNvPr id="10" name="Text 7"/>
          <p:cNvSpPr/>
          <p:nvPr/>
        </p:nvSpPr>
        <p:spPr>
          <a:xfrm>
            <a:off x="7594044" y="6463189"/>
            <a:ext cx="1858804" cy="2905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287"/>
              </a:lnSpc>
              <a:buNone/>
            </a:pPr>
            <a:r>
              <a:rPr lang="en-US" sz="1830" b="1" dirty="0">
                <a:solidFill>
                  <a:srgbClr val="000000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المواسم</a:t>
            </a:r>
            <a:endParaRPr lang="en-US" sz="1830" dirty="0"/>
          </a:p>
        </p:txBody>
      </p:sp>
      <p:sp>
        <p:nvSpPr>
          <p:cNvPr id="11" name="Text 8"/>
          <p:cNvSpPr/>
          <p:nvPr/>
        </p:nvSpPr>
        <p:spPr>
          <a:xfrm>
            <a:off x="7594044" y="6939558"/>
            <a:ext cx="3950137" cy="594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342"/>
              </a:lnSpc>
              <a:buNone/>
            </a:pPr>
            <a:r>
              <a:rPr lang="en-US" sz="1464" b="1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تعد فترات زمنية محددة في السنة، تمتاز بظروف جوية معينة أو بوجود أحداث أو أعياد تحدث فيها.</a:t>
            </a:r>
            <a:endParaRPr lang="en-US" sz="1464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4629507" y="673656"/>
            <a:ext cx="79629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الدلالة الاتصالية للطقوس والمواسم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28" y="1701283"/>
            <a:ext cx="14025489" cy="6120353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6595110"/>
            <a:ext cx="105544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2037993" y="7200424"/>
            <a:ext cx="105544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433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4846320" y="561142"/>
            <a:ext cx="7315200" cy="6376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5021"/>
              </a:lnSpc>
              <a:buNone/>
            </a:pPr>
            <a:r>
              <a:rPr lang="en-US" sz="4017" b="1" dirty="0">
                <a:solidFill>
                  <a:srgbClr val="000000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أنواع الطقوس والمواسم في الجزائر</a:t>
            </a:r>
            <a:endParaRPr lang="en-US" sz="4017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14" y="1198841"/>
            <a:ext cx="13082953" cy="2613064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761" y="4041458"/>
            <a:ext cx="3026926" cy="187071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468761" y="6167199"/>
            <a:ext cx="2040493" cy="3187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511"/>
              </a:lnSpc>
              <a:buNone/>
            </a:pPr>
            <a:r>
              <a:rPr lang="en-US" sz="2008" b="1" dirty="0">
                <a:solidFill>
                  <a:srgbClr val="000000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شهر رمضان</a:t>
            </a:r>
            <a:endParaRPr lang="en-US" sz="2008" dirty="0"/>
          </a:p>
        </p:txBody>
      </p:sp>
      <p:sp>
        <p:nvSpPr>
          <p:cNvPr id="8" name="Text 4"/>
          <p:cNvSpPr/>
          <p:nvPr/>
        </p:nvSpPr>
        <p:spPr>
          <a:xfrm>
            <a:off x="2468761" y="6689884"/>
            <a:ext cx="3026926" cy="9794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571"/>
              </a:lnSpc>
              <a:buNone/>
            </a:pPr>
            <a:r>
              <a:rPr lang="en-US" sz="1607" b="1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يشارك الجزائريون في الصيام والصلاة وتبادل التهاني خلال هذا الشهر المبارك.</a:t>
            </a:r>
            <a:endParaRPr lang="en-US" sz="1607" b="1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1678" y="4041458"/>
            <a:ext cx="3026926" cy="187071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801678" y="6167199"/>
            <a:ext cx="2040493" cy="3187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511"/>
              </a:lnSpc>
              <a:buNone/>
            </a:pPr>
            <a:r>
              <a:rPr lang="en-US" sz="2008" b="1" dirty="0">
                <a:solidFill>
                  <a:srgbClr val="000000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حناء العروس</a:t>
            </a:r>
            <a:endParaRPr lang="en-US" sz="2008" dirty="0"/>
          </a:p>
        </p:txBody>
      </p:sp>
      <p:sp>
        <p:nvSpPr>
          <p:cNvPr id="11" name="Text 6"/>
          <p:cNvSpPr/>
          <p:nvPr/>
        </p:nvSpPr>
        <p:spPr>
          <a:xfrm>
            <a:off x="5801678" y="6689884"/>
            <a:ext cx="3026926" cy="9794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571"/>
              </a:lnSpc>
              <a:buNone/>
            </a:pPr>
            <a:r>
              <a:rPr lang="en-US" sz="1607" b="1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تعتبر حناء العروس جزءًا مهمًا من طقوس الزواج الجزائرية، حيث يتم تعزيز الروابط الاجتماعية والعائلية.</a:t>
            </a:r>
            <a:endParaRPr lang="en-US" sz="1607" b="1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4594" y="4041458"/>
            <a:ext cx="3026926" cy="187071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34594" y="6167199"/>
            <a:ext cx="2040493" cy="3187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511"/>
              </a:lnSpc>
              <a:buNone/>
            </a:pPr>
            <a:r>
              <a:rPr lang="en-US" sz="2008" b="1" dirty="0">
                <a:solidFill>
                  <a:srgbClr val="000000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رأس السنة الجديدة</a:t>
            </a:r>
            <a:endParaRPr lang="en-US" sz="2008" dirty="0"/>
          </a:p>
        </p:txBody>
      </p:sp>
      <p:sp>
        <p:nvSpPr>
          <p:cNvPr id="14" name="Text 8"/>
          <p:cNvSpPr/>
          <p:nvPr/>
        </p:nvSpPr>
        <p:spPr>
          <a:xfrm>
            <a:off x="9134594" y="6689884"/>
            <a:ext cx="3026926" cy="9794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571"/>
              </a:lnSpc>
              <a:buNone/>
            </a:pPr>
            <a:r>
              <a:rPr lang="en-US" sz="1607" b="1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تحتفل الجزائر برأس السنة الجديدة بألوان مبهجة وتقاليد احتفالية تعكس تراث البلاد.</a:t>
            </a:r>
            <a:endParaRPr lang="en-US" sz="1607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2293739" y="581739"/>
            <a:ext cx="10042922" cy="13215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5203"/>
              </a:lnSpc>
              <a:buNone/>
            </a:pPr>
            <a:r>
              <a:rPr lang="en-US" sz="4162" b="1" dirty="0">
                <a:solidFill>
                  <a:srgbClr val="000000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العوامل المؤثرة في الطقوس والمواسم  في الجزائر</a:t>
            </a:r>
            <a:endParaRPr lang="en-US" sz="4162" dirty="0"/>
          </a:p>
        </p:txBody>
      </p:sp>
      <p:sp>
        <p:nvSpPr>
          <p:cNvPr id="5" name="Text 3"/>
          <p:cNvSpPr/>
          <p:nvPr/>
        </p:nvSpPr>
        <p:spPr>
          <a:xfrm>
            <a:off x="2293739" y="2326124"/>
            <a:ext cx="10042922" cy="3382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64"/>
              </a:lnSpc>
              <a:buNone/>
            </a:pPr>
            <a:endParaRPr lang="en-US" sz="1665" dirty="0"/>
          </a:p>
        </p:txBody>
      </p:sp>
      <p:sp>
        <p:nvSpPr>
          <p:cNvPr id="6" name="Text 4"/>
          <p:cNvSpPr/>
          <p:nvPr/>
        </p:nvSpPr>
        <p:spPr>
          <a:xfrm>
            <a:off x="2293739" y="2902148"/>
            <a:ext cx="10042922" cy="3382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64"/>
              </a:lnSpc>
              <a:buNone/>
            </a:pPr>
            <a:endParaRPr lang="en-US" sz="1665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547446"/>
            <a:ext cx="13884811" cy="6100296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2293739" y="6733461"/>
            <a:ext cx="10042922" cy="3382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64"/>
              </a:lnSpc>
              <a:buNone/>
            </a:pPr>
            <a:endParaRPr lang="en-US" sz="1665" dirty="0"/>
          </a:p>
        </p:txBody>
      </p:sp>
      <p:sp>
        <p:nvSpPr>
          <p:cNvPr id="9" name="Text 6"/>
          <p:cNvSpPr/>
          <p:nvPr/>
        </p:nvSpPr>
        <p:spPr>
          <a:xfrm>
            <a:off x="2293739" y="7309485"/>
            <a:ext cx="10042922" cy="3382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64"/>
              </a:lnSpc>
              <a:buNone/>
            </a:pPr>
            <a:endParaRPr lang="en-US" sz="166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118866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3621166" y="427673"/>
            <a:ext cx="8280101" cy="9720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3827"/>
              </a:lnSpc>
              <a:buNone/>
            </a:pPr>
            <a:r>
              <a:rPr lang="en-US" sz="3062" b="1" dirty="0">
                <a:solidFill>
                  <a:srgbClr val="000000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أهمية التواصل الثقافي من خلال </a:t>
            </a:r>
            <a:r>
              <a:rPr lang="en-US" sz="3062" b="1" dirty="0" err="1">
                <a:solidFill>
                  <a:srgbClr val="000000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الطقوس</a:t>
            </a:r>
            <a:r>
              <a:rPr lang="en-US" sz="3062" b="1" dirty="0">
                <a:solidFill>
                  <a:srgbClr val="000000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</a:t>
            </a:r>
            <a:r>
              <a:rPr lang="en-US" sz="3062" b="1" dirty="0" err="1" smtClean="0">
                <a:solidFill>
                  <a:srgbClr val="000000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والمواسم</a:t>
            </a:r>
            <a:r>
              <a:rPr lang="en-US" sz="3062" b="1" dirty="0" smtClean="0">
                <a:solidFill>
                  <a:srgbClr val="000000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</a:t>
            </a:r>
            <a:r>
              <a:rPr lang="ar-DZ" sz="3062" b="1" dirty="0" smtClean="0">
                <a:solidFill>
                  <a:srgbClr val="000000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في الجزائر</a:t>
            </a:r>
            <a:r>
              <a:rPr lang="en-US" sz="3062" b="1" dirty="0" smtClean="0">
                <a:solidFill>
                  <a:srgbClr val="000000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</a:t>
            </a:r>
            <a:endParaRPr lang="en-US" sz="3062" dirty="0"/>
          </a:p>
        </p:txBody>
      </p:sp>
      <p:sp>
        <p:nvSpPr>
          <p:cNvPr id="5" name="Text 3"/>
          <p:cNvSpPr/>
          <p:nvPr/>
        </p:nvSpPr>
        <p:spPr>
          <a:xfrm>
            <a:off x="7898487" y="1632942"/>
            <a:ext cx="3110746" cy="4860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3827"/>
              </a:lnSpc>
              <a:buNone/>
            </a:pPr>
            <a:r>
              <a:rPr lang="en-US" sz="3062" b="1" smtClean="0">
                <a:solidFill>
                  <a:srgbClr val="000000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في الجزائر</a:t>
            </a:r>
            <a:endParaRPr lang="en-US" sz="3062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66" y="1195755"/>
            <a:ext cx="13490917" cy="7318406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3621167" y="8966061"/>
            <a:ext cx="7388066" cy="681216"/>
          </a:xfrm>
          <a:prstGeom prst="roundRect">
            <a:avLst>
              <a:gd name="adj" fmla="val 4870"/>
            </a:avLst>
          </a:prstGeom>
          <a:solidFill>
            <a:srgbClr val="F5EFEF"/>
          </a:solidFill>
          <a:ln/>
        </p:spPr>
      </p:sp>
      <p:sp>
        <p:nvSpPr>
          <p:cNvPr id="8" name="Text 5"/>
          <p:cNvSpPr/>
          <p:nvPr/>
        </p:nvSpPr>
        <p:spPr>
          <a:xfrm>
            <a:off x="9298424" y="8844558"/>
            <a:ext cx="155531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1914"/>
              </a:lnSpc>
              <a:buNone/>
            </a:pPr>
            <a:r>
              <a:rPr lang="en-US" sz="1531" b="1" dirty="0">
                <a:solidFill>
                  <a:srgbClr val="000000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تعزيز التفاهم</a:t>
            </a:r>
            <a:endParaRPr lang="en-US" sz="1531" dirty="0"/>
          </a:p>
        </p:txBody>
      </p:sp>
      <p:sp>
        <p:nvSpPr>
          <p:cNvPr id="9" name="Text 6"/>
          <p:cNvSpPr/>
          <p:nvPr/>
        </p:nvSpPr>
        <p:spPr>
          <a:xfrm>
            <a:off x="3776662" y="9243060"/>
            <a:ext cx="7077075" cy="2487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1960"/>
              </a:lnSpc>
              <a:buNone/>
            </a:pPr>
            <a:r>
              <a:rPr lang="en-US" sz="1225" b="1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تساعد الطقوس والمواسم في تعزيز التواصل والتفاهم بين الأجيال المختلفة في المجتمع الجزائري.</a:t>
            </a:r>
            <a:endParaRPr lang="en-US" sz="1225" b="1" dirty="0"/>
          </a:p>
        </p:txBody>
      </p:sp>
      <p:sp>
        <p:nvSpPr>
          <p:cNvPr id="10" name="Shape 7"/>
          <p:cNvSpPr/>
          <p:nvPr/>
        </p:nvSpPr>
        <p:spPr>
          <a:xfrm>
            <a:off x="3621167" y="9802773"/>
            <a:ext cx="7388066" cy="958215"/>
          </a:xfrm>
          <a:prstGeom prst="roundRect">
            <a:avLst>
              <a:gd name="adj" fmla="val 4870"/>
            </a:avLst>
          </a:prstGeom>
          <a:solidFill>
            <a:srgbClr val="F5EFEF"/>
          </a:solidFill>
          <a:ln/>
        </p:spPr>
      </p:sp>
      <p:sp>
        <p:nvSpPr>
          <p:cNvPr id="11" name="Text 8"/>
          <p:cNvSpPr/>
          <p:nvPr/>
        </p:nvSpPr>
        <p:spPr>
          <a:xfrm>
            <a:off x="9298424" y="9958268"/>
            <a:ext cx="155531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1914"/>
              </a:lnSpc>
              <a:buNone/>
            </a:pPr>
            <a:r>
              <a:rPr lang="en-US" sz="1531" b="1" dirty="0">
                <a:solidFill>
                  <a:srgbClr val="000000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تنمية الوعي</a:t>
            </a:r>
            <a:endParaRPr lang="en-US" sz="1531" dirty="0"/>
          </a:p>
        </p:txBody>
      </p:sp>
      <p:sp>
        <p:nvSpPr>
          <p:cNvPr id="12" name="Text 9"/>
          <p:cNvSpPr/>
          <p:nvPr/>
        </p:nvSpPr>
        <p:spPr>
          <a:xfrm>
            <a:off x="3776662" y="10356771"/>
            <a:ext cx="7077075" cy="2487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1960"/>
              </a:lnSpc>
              <a:buNone/>
            </a:pPr>
            <a:r>
              <a:rPr lang="en-US" sz="1225" b="1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تعلم الطقوس والمشاركة في المواسم يساهم في نشر وعي الثقافة الجزائرية المتنوعة.</a:t>
            </a:r>
            <a:endParaRPr lang="en-US" sz="1225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365171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التحديات التي تواجه الحفاظ على الطقوس والمواسم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357438" y="3087172"/>
            <a:ext cx="27742" cy="3777139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6" name="Shape 4"/>
          <p:cNvSpPr/>
          <p:nvPr/>
        </p:nvSpPr>
        <p:spPr>
          <a:xfrm>
            <a:off x="2621220" y="3496806"/>
            <a:ext cx="777597" cy="27742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7" name="Shape 5"/>
          <p:cNvSpPr/>
          <p:nvPr/>
        </p:nvSpPr>
        <p:spPr>
          <a:xfrm>
            <a:off x="2121277" y="3260765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5EFEF"/>
          </a:solidFill>
          <a:ln/>
        </p:spPr>
      </p:sp>
      <p:sp>
        <p:nvSpPr>
          <p:cNvPr id="8" name="Text 6"/>
          <p:cNvSpPr/>
          <p:nvPr/>
        </p:nvSpPr>
        <p:spPr>
          <a:xfrm>
            <a:off x="2287369" y="3302437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000000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7"/>
          <p:cNvSpPr/>
          <p:nvPr/>
        </p:nvSpPr>
        <p:spPr>
          <a:xfrm>
            <a:off x="3593306" y="330934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التغيرات الاجتماعية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3593306" y="3878699"/>
            <a:ext cx="89991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تغير نمط الحياة والتكنولوجيا يؤدي إلى تغير في الاهتمام بالطقوس والمواسم التقليدية.</a:t>
            </a:r>
            <a:endParaRPr lang="en-US" sz="1750" b="1" dirty="0"/>
          </a:p>
        </p:txBody>
      </p:sp>
      <p:sp>
        <p:nvSpPr>
          <p:cNvPr id="11" name="Shape 9"/>
          <p:cNvSpPr/>
          <p:nvPr/>
        </p:nvSpPr>
        <p:spPr>
          <a:xfrm>
            <a:off x="2621220" y="5496461"/>
            <a:ext cx="777597" cy="27742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12" name="Shape 10"/>
          <p:cNvSpPr/>
          <p:nvPr/>
        </p:nvSpPr>
        <p:spPr>
          <a:xfrm>
            <a:off x="2121277" y="5260419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5EFEF"/>
          </a:solidFill>
          <a:ln/>
        </p:spPr>
      </p:sp>
      <p:sp>
        <p:nvSpPr>
          <p:cNvPr id="13" name="Text 11"/>
          <p:cNvSpPr/>
          <p:nvPr/>
        </p:nvSpPr>
        <p:spPr>
          <a:xfrm>
            <a:off x="2287369" y="5302091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000000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2"/>
          <p:cNvSpPr/>
          <p:nvPr/>
        </p:nvSpPr>
        <p:spPr>
          <a:xfrm>
            <a:off x="3593306" y="5308997"/>
            <a:ext cx="25146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الهجرة والتعدد الثقافي</a:t>
            </a:r>
            <a:endParaRPr lang="en-US" sz="2187" dirty="0"/>
          </a:p>
        </p:txBody>
      </p:sp>
      <p:sp>
        <p:nvSpPr>
          <p:cNvPr id="15" name="Text 13"/>
          <p:cNvSpPr/>
          <p:nvPr/>
        </p:nvSpPr>
        <p:spPr>
          <a:xfrm>
            <a:off x="3593306" y="5878354"/>
            <a:ext cx="89991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تواجه الطقوس والمواسم التحدّيات من التعددية الثقافية والهجرة التي تؤثر في الحفاظ عليها.</a:t>
            </a:r>
            <a:endParaRPr lang="en-US" sz="175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238</Words>
  <Application>Microsoft Office PowerPoint</Application>
  <PresentationFormat>Custom</PresentationFormat>
  <Paragraphs>38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Gebruiker</cp:lastModifiedBy>
  <cp:revision>9</cp:revision>
  <dcterms:created xsi:type="dcterms:W3CDTF">2023-11-24T17:48:22Z</dcterms:created>
  <dcterms:modified xsi:type="dcterms:W3CDTF">2023-11-24T18:02:27Z</dcterms:modified>
</cp:coreProperties>
</file>