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
  </p:notesMasterIdLst>
  <p:sldIdLst>
    <p:sldId id="267" r:id="rId2"/>
    <p:sldId id="268"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4315432-F5F4-49B9-989D-B87FCDDAC1FF}">
          <p14:sldIdLst/>
        </p14:section>
        <p14:section name="Section sans titre" id="{D071F5B0-C156-4F5E-AF8F-A590F468E721}">
          <p14:sldIdLst>
            <p14:sldId id="26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63" autoAdjust="0"/>
    <p:restoredTop sz="94662" autoAdjust="0"/>
  </p:normalViewPr>
  <p:slideViewPr>
    <p:cSldViewPr>
      <p:cViewPr>
        <p:scale>
          <a:sx n="70" d="100"/>
          <a:sy n="70" d="100"/>
        </p:scale>
        <p:origin x="-15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8C6294-C7E9-4779-9F7D-111C7F4E3A07}" type="datetimeFigureOut">
              <a:rPr lang="fr-FR" smtClean="0"/>
              <a:t>26/11/2023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BC8D0-118C-413E-8F19-1ECAD0EBAD56}" type="slidenum">
              <a:rPr lang="fr-FR" smtClean="0"/>
              <a:t>‹N°›</a:t>
            </a:fld>
            <a:endParaRPr lang="fr-FR"/>
          </a:p>
        </p:txBody>
      </p:sp>
    </p:spTree>
    <p:extLst>
      <p:ext uri="{BB962C8B-B14F-4D97-AF65-F5344CB8AC3E}">
        <p14:creationId xmlns:p14="http://schemas.microsoft.com/office/powerpoint/2010/main" val="230625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56EB08E-15B3-41F9-87FC-589FDAAD1AB9}"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56EB08E-15B3-41F9-87FC-589FDAAD1AB9}"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6EB08E-15B3-41F9-87FC-589FDAAD1AB9}"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56EB08E-15B3-41F9-87FC-589FDAAD1AB9}"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56EB08E-15B3-41F9-87FC-589FDAAD1AB9}"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56EB08E-15B3-41F9-87FC-589FDAAD1AB9}" type="datetimeFigureOut">
              <a:rPr lang="fr-FR" smtClean="0"/>
              <a:t>26/11/2023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56EB08E-15B3-41F9-87FC-589FDAAD1AB9}" type="datetimeFigureOut">
              <a:rPr lang="fr-FR" smtClean="0"/>
              <a:t>26/11/2023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FBD85B9-6301-4D31-9540-F6EC82B7C120}"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56EB08E-15B3-41F9-87FC-589FDAAD1AB9}" type="datetimeFigureOut">
              <a:rPr lang="fr-FR" smtClean="0"/>
              <a:t>26/11/2023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EB08E-15B3-41F9-87FC-589FDAAD1AB9}" type="datetimeFigureOut">
              <a:rPr lang="fr-FR" smtClean="0"/>
              <a:t>26/11/2023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EB08E-15B3-41F9-87FC-589FDAAD1AB9}" type="datetimeFigureOut">
              <a:rPr lang="fr-FR" smtClean="0"/>
              <a:t>26/11/2023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EB08E-15B3-41F9-87FC-589FDAAD1AB9}" type="datetimeFigureOut">
              <a:rPr lang="fr-FR" smtClean="0"/>
              <a:t>26/11/2023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56EB08E-15B3-41F9-87FC-589FDAAD1AB9}" type="datetimeFigureOut">
              <a:rPr lang="fr-FR" smtClean="0"/>
              <a:t>26/11/2023</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BD85B9-6301-4D31-9540-F6EC82B7C12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620688"/>
            <a:ext cx="9144000" cy="612068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800" b="1" i="1" dirty="0" smtClean="0">
                <a:effectLst>
                  <a:outerShdw blurRad="38100" dist="38100" dir="2700000" algn="tl">
                    <a:srgbClr val="000000">
                      <a:alpha val="43137"/>
                    </a:srgbClr>
                  </a:outerShdw>
                </a:effectLst>
              </a:rPr>
              <a:t>3/ تخطيط </a:t>
            </a:r>
            <a:r>
              <a:rPr lang="ar-DZ" sz="2800" b="1" i="1" dirty="0">
                <a:effectLst>
                  <a:outerShdw blurRad="38100" dist="38100" dir="2700000" algn="tl">
                    <a:srgbClr val="000000">
                      <a:alpha val="43137"/>
                    </a:srgbClr>
                  </a:outerShdw>
                </a:effectLst>
              </a:rPr>
              <a:t>البحث الاجتماعي </a:t>
            </a:r>
            <a:r>
              <a:rPr lang="ar-DZ" sz="2800" b="1" i="1" dirty="0" smtClean="0">
                <a:effectLst>
                  <a:outerShdw blurRad="38100" dist="38100" dir="2700000" algn="tl">
                    <a:srgbClr val="000000">
                      <a:alpha val="43137"/>
                    </a:srgbClr>
                  </a:outerShdw>
                </a:effectLst>
              </a:rPr>
              <a:t>التربوي:</a:t>
            </a:r>
            <a:endParaRPr lang="ar-DZ" sz="2800" b="1" i="1" dirty="0">
              <a:effectLst>
                <a:outerShdw blurRad="38100" dist="38100" dir="2700000" algn="tl">
                  <a:srgbClr val="000000">
                    <a:alpha val="43137"/>
                  </a:srgbClr>
                </a:outerShdw>
              </a:effectLst>
            </a:endParaRPr>
          </a:p>
          <a:p>
            <a:pPr algn="r"/>
            <a:r>
              <a:rPr lang="ar-DZ" sz="2000" b="1" i="1" dirty="0" smtClean="0"/>
              <a:t>              </a:t>
            </a:r>
            <a:r>
              <a:rPr lang="ar-DZ" sz="2000" b="1" i="1" u="sng" dirty="0" smtClean="0"/>
              <a:t> مفهوم </a:t>
            </a:r>
            <a:r>
              <a:rPr lang="ar-DZ" sz="2000" b="1" i="1" u="sng" dirty="0"/>
              <a:t>التخطيط:</a:t>
            </a:r>
          </a:p>
          <a:p>
            <a:pPr algn="r"/>
            <a:r>
              <a:rPr lang="ar-DZ" b="1" dirty="0" smtClean="0"/>
              <a:t>  الخطة </a:t>
            </a:r>
            <a:r>
              <a:rPr lang="ar-DZ" b="1" dirty="0"/>
              <a:t>تشمل هيكل البحث ومحتوياته بصورة مجملة، بحث يوضح الباحث أقسام البحث ومحتوياته التفصيلية، من خلال وضع خطة واضحة وسهلة يسير عليها عند إجراء البحث الاجتماعي التربوي، فهي تمثل التصور الشامل لمسار الحث الاجتماعي التربوي.</a:t>
            </a:r>
          </a:p>
          <a:p>
            <a:pPr algn="r"/>
            <a:r>
              <a:rPr lang="ar-DZ" b="1" dirty="0" smtClean="0"/>
              <a:t>  تمثل الخطة المعيار </a:t>
            </a:r>
            <a:r>
              <a:rPr lang="ar-DZ" b="1" dirty="0"/>
              <a:t>الوحيد الذي يمكن بواسطته يحكم الأستاذ المشرف على جدوى البحث وجدارة الباحث وجديته، وهي بمثابة عقد توافقي بين الباحث والمشرف والبحث، ويسير الباحث وفق لتوصيات المشرف وقواعده التي تسير تبعا لمتطلبات البحث ذاته، مما يساعده على تقويم موقفه من الخطوات اللاحقة من البحث.</a:t>
            </a:r>
          </a:p>
          <a:p>
            <a:pPr algn="r"/>
            <a:r>
              <a:rPr lang="ar-DZ" b="1" dirty="0"/>
              <a:t>فتخطيط البحث يمثل رسم عامل لهيكل البحث وتحديد معالمه، والآفاق التي ستكون مجالا للبحث والدراسة، أو خطة منظمة تجمع عناصر التفكير المسبق اللازمة لتحقيق هدف وغاية البحث.</a:t>
            </a:r>
          </a:p>
          <a:p>
            <a:pPr algn="r"/>
            <a:r>
              <a:rPr lang="ar-DZ" b="1" dirty="0"/>
              <a:t>  وفي الأخير يمكن القول أن تخطيط البحث الاجتماعي التربوي  يشمل الصورة الشاملة حول موضوع البحث التربوي، وهو المسار الذي يسير عليه الباحث انطلاقا من صياغته لسؤال الانطلاق مرورا بمجموعة من الخطوات العلمية المنظمة  التي تضمن للباحث الوصول إلى نتائج علمية دقيقة يمكن تعميمها أو </a:t>
            </a:r>
            <a:r>
              <a:rPr lang="ar-DZ" b="1" dirty="0" smtClean="0"/>
              <a:t>التنبؤ </a:t>
            </a:r>
            <a:r>
              <a:rPr lang="ar-DZ" b="1" dirty="0"/>
              <a:t>بها، ولا بدمن اتباع </a:t>
            </a:r>
            <a:endParaRPr lang="ar-DZ" b="1" dirty="0" smtClean="0"/>
          </a:p>
          <a:p>
            <a:pPr algn="r"/>
            <a:r>
              <a:rPr lang="ar-DZ" b="1" dirty="0" smtClean="0"/>
              <a:t>تعليمات </a:t>
            </a:r>
            <a:r>
              <a:rPr lang="ar-DZ" b="1" dirty="0"/>
              <a:t>وتوصيات المشرف الذي يشرف على البحث التربوي </a:t>
            </a:r>
            <a:r>
              <a:rPr lang="ar-DZ" b="1" dirty="0" smtClean="0"/>
              <a:t>.</a:t>
            </a:r>
          </a:p>
          <a:p>
            <a:pPr algn="r"/>
            <a:r>
              <a:rPr lang="ar-DZ" b="1" dirty="0" smtClean="0"/>
              <a:t>            </a:t>
            </a:r>
            <a:r>
              <a:rPr lang="ar-DZ" sz="2000" b="1" i="1" u="sng" dirty="0" smtClean="0"/>
              <a:t>هدف </a:t>
            </a:r>
            <a:r>
              <a:rPr lang="ar-DZ" sz="2000" b="1" i="1" u="sng" dirty="0"/>
              <a:t>تخطيط البحث الاجتماعي التربوي</a:t>
            </a:r>
            <a:r>
              <a:rPr lang="ar-DZ" sz="2000" b="1" dirty="0"/>
              <a:t>: </a:t>
            </a:r>
            <a:r>
              <a:rPr lang="ar-DZ" b="1" dirty="0"/>
              <a:t>عند إعداد الباحث لخطة البحث الاجتماعي التربوي، فإنه يسعى من وراء تلك الخطة إلى تحقيق جملة من الأهداف ونختصرها في النقاط التالية:</a:t>
            </a:r>
          </a:p>
          <a:p>
            <a:pPr algn="r"/>
            <a:r>
              <a:rPr lang="ar-DZ" b="1" dirty="0"/>
              <a:t>-وصف شامل ودقيق بمسار البحث الاجتماعي التربوي وإجراءاته المنهجية النظرية والميدانية وضبطها.</a:t>
            </a:r>
          </a:p>
          <a:p>
            <a:pPr algn="r"/>
            <a:r>
              <a:rPr lang="ar-DZ" b="1" dirty="0"/>
              <a:t>-توجيه الباحث نحور الخطوات التي سيسير عليها البحث بشكل منظم وممنهج.</a:t>
            </a:r>
          </a:p>
          <a:p>
            <a:pPr algn="r"/>
            <a:r>
              <a:rPr lang="ar-DZ" b="1" dirty="0"/>
              <a:t>-</a:t>
            </a:r>
            <a:r>
              <a:rPr lang="ar-DZ" b="1" dirty="0" smtClean="0"/>
              <a:t>توضيح الجوانب </a:t>
            </a:r>
            <a:r>
              <a:rPr lang="ar-DZ" b="1" dirty="0"/>
              <a:t>التي يجب أخدها بعين الاعتبار.</a:t>
            </a:r>
          </a:p>
          <a:p>
            <a:pPr algn="r"/>
            <a:endParaRPr lang="ar-D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0392" y="1268760"/>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5226" y="4869160"/>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155836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79512" y="476672"/>
            <a:ext cx="8784976" cy="6192688"/>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DZ" dirty="0" smtClean="0"/>
              <a:t>-</a:t>
            </a:r>
            <a:r>
              <a:rPr lang="ar-DZ" b="1" dirty="0"/>
              <a:t>يشكل إطارا لتقويم الدراسة بعد </a:t>
            </a:r>
            <a:r>
              <a:rPr lang="ar-DZ" b="1" dirty="0" smtClean="0"/>
              <a:t>انتهائها.</a:t>
            </a:r>
          </a:p>
          <a:p>
            <a:pPr algn="r"/>
            <a:r>
              <a:rPr lang="ar-DZ" sz="2000" b="1" i="1" dirty="0" smtClean="0"/>
              <a:t>        </a:t>
            </a:r>
            <a:r>
              <a:rPr lang="ar-DZ" sz="2000" b="1" i="1" u="sng" dirty="0" smtClean="0"/>
              <a:t>عناصر تخطيط البحث الاجتماعي التربوي</a:t>
            </a:r>
            <a:r>
              <a:rPr lang="ar-DZ" sz="2000" b="1" i="1" dirty="0" smtClean="0"/>
              <a:t>: </a:t>
            </a:r>
          </a:p>
          <a:p>
            <a:pPr algn="r"/>
            <a:r>
              <a:rPr lang="ar-DZ" b="1" dirty="0" smtClean="0"/>
              <a:t>إن البحث الاجتماعي التربوي ضروري وحتمي لرقي العملية التربوية بشتى أبعادها ومجالاتها، مدخلاتها ومخرجاتها ومشكلاتها والتحديات التي تواجه المجال التربوي، لذلك لابد من قيام الباحث الاجتماعي بشكل عام، والباحث التربوي بشكل  خاص بإجراء أبحاث لمعالجة القضايا التربوية والبحث التربوي، والذي شهد تغيرات وتحديات في الوسط التربوي واسعة خاصة مع التطورات العلمية والتقنية المتسارعة، والثورة المعلوماتية التي اجتاحت العالم اليوم، وتشمل خطة مشروع البحث الاجتماعي التربوي </a:t>
            </a:r>
            <a:r>
              <a:rPr lang="ar-DZ" b="1" dirty="0" err="1" smtClean="0"/>
              <a:t>مايلي</a:t>
            </a:r>
            <a:r>
              <a:rPr lang="ar-DZ" b="1" dirty="0" smtClean="0"/>
              <a:t>:</a:t>
            </a:r>
          </a:p>
          <a:p>
            <a:pPr algn="r"/>
            <a:r>
              <a:rPr lang="ar-DZ" b="1" dirty="0" smtClean="0"/>
              <a:t>      -تحديد عنوان البحث</a:t>
            </a:r>
          </a:p>
          <a:p>
            <a:pPr algn="r"/>
            <a:r>
              <a:rPr lang="ar-DZ" b="1" dirty="0" smtClean="0"/>
              <a:t>      -تحديد إشكالية الدراسة.</a:t>
            </a:r>
          </a:p>
          <a:p>
            <a:pPr algn="r"/>
            <a:r>
              <a:rPr lang="ar-DZ" b="1" dirty="0" smtClean="0"/>
              <a:t>      -تحديد فرضيات الدراسة.</a:t>
            </a:r>
          </a:p>
          <a:p>
            <a:pPr algn="r"/>
            <a:r>
              <a:rPr lang="ar-DZ" b="1" dirty="0" smtClean="0"/>
              <a:t>      -أهمية الدراسة.</a:t>
            </a:r>
          </a:p>
          <a:p>
            <a:pPr algn="r"/>
            <a:r>
              <a:rPr lang="ar-DZ" b="1" dirty="0" smtClean="0"/>
              <a:t>      -أهداف الدراسة.</a:t>
            </a:r>
          </a:p>
          <a:p>
            <a:pPr algn="r"/>
            <a:r>
              <a:rPr lang="ar-DZ" b="1" dirty="0" smtClean="0"/>
              <a:t>      -أسباب اخيار البحث.</a:t>
            </a:r>
          </a:p>
          <a:p>
            <a:pPr algn="r"/>
            <a:r>
              <a:rPr lang="ar-DZ" b="1" dirty="0" smtClean="0"/>
              <a:t>      -مفاهيم الدراسة.</a:t>
            </a:r>
          </a:p>
          <a:p>
            <a:pPr algn="r"/>
            <a:r>
              <a:rPr lang="ar-DZ" b="1" dirty="0" smtClean="0"/>
              <a:t>      -المقاربة النظرية.</a:t>
            </a:r>
          </a:p>
          <a:p>
            <a:pPr algn="r"/>
            <a:r>
              <a:rPr lang="ar-DZ" b="1" dirty="0" smtClean="0"/>
              <a:t>      -الدراسات السابقة.</a:t>
            </a:r>
          </a:p>
          <a:p>
            <a:pPr algn="r"/>
            <a:r>
              <a:rPr lang="ar-DZ" b="1" dirty="0"/>
              <a:t> </a:t>
            </a:r>
            <a:r>
              <a:rPr lang="ar-DZ" b="1" dirty="0" smtClean="0"/>
              <a:t>     -الإطار النظري للدراسة.</a:t>
            </a:r>
          </a:p>
          <a:p>
            <a:pPr algn="r"/>
            <a:r>
              <a:rPr lang="ar-DZ" b="1" dirty="0" smtClean="0"/>
              <a:t>      -الاجراءات المنهجية للدراسة الميدانية.</a:t>
            </a:r>
          </a:p>
          <a:p>
            <a:pPr algn="r"/>
            <a:r>
              <a:rPr lang="ar-DZ" b="1" dirty="0" smtClean="0"/>
              <a:t>      -عرض وتحليل البيانات الميدانية.</a:t>
            </a:r>
          </a:p>
          <a:p>
            <a:pPr algn="r"/>
            <a:r>
              <a:rPr lang="ar-DZ" b="1" dirty="0" smtClean="0"/>
              <a:t>      -النتائج العامة.</a:t>
            </a:r>
          </a:p>
          <a:p>
            <a:pPr algn="r"/>
            <a:r>
              <a:rPr lang="ar-DZ" b="1" dirty="0" smtClean="0"/>
              <a:t>      -مراجع البحث.</a:t>
            </a:r>
          </a:p>
          <a:p>
            <a:pPr algn="r"/>
            <a:r>
              <a:rPr lang="ar-DZ" b="1" dirty="0" smtClean="0"/>
              <a:t>      -ملاحق البحث</a:t>
            </a:r>
            <a:r>
              <a:rPr lang="ar-DZ" dirty="0" smtClean="0"/>
              <a:t>.</a:t>
            </a:r>
            <a:endParaRPr lang="ar-D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0392" y="908720"/>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014926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8048</TotalTime>
  <Words>431</Words>
  <Application>Microsoft Office PowerPoint</Application>
  <PresentationFormat>Affichage à l'écran (4:3)</PresentationFormat>
  <Paragraphs>29</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Clarté</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Boucherit-ilyas</dc:creator>
  <cp:lastModifiedBy>Boucherit-ilyas</cp:lastModifiedBy>
  <cp:revision>131</cp:revision>
  <dcterms:created xsi:type="dcterms:W3CDTF">2019-12-02T22:26:51Z</dcterms:created>
  <dcterms:modified xsi:type="dcterms:W3CDTF">2023-11-26T21:14:47Z</dcterms:modified>
</cp:coreProperties>
</file>