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8"/>
  </p:notesMasterIdLst>
  <p:sldIdLst>
    <p:sldId id="281" r:id="rId2"/>
    <p:sldId id="280" r:id="rId3"/>
    <p:sldId id="276" r:id="rId4"/>
    <p:sldId id="277" r:id="rId5"/>
    <p:sldId id="278" r:id="rId6"/>
    <p:sldId id="279"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64315432-F5F4-49B9-989D-B87FCDDAC1FF}">
          <p14:sldIdLst/>
        </p14:section>
        <p14:section name="Section sans titre" id="{D071F5B0-C156-4F5E-AF8F-A590F468E721}">
          <p14:sldIdLst>
            <p14:sldId id="281"/>
            <p14:sldId id="280"/>
            <p14:sldId id="276"/>
            <p14:sldId id="277"/>
            <p14:sldId id="278"/>
            <p14:sldId id="27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0"/>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63" autoAdjust="0"/>
    <p:restoredTop sz="94662" autoAdjust="0"/>
  </p:normalViewPr>
  <p:slideViewPr>
    <p:cSldViewPr>
      <p:cViewPr>
        <p:scale>
          <a:sx n="70" d="100"/>
          <a:sy n="70" d="100"/>
        </p:scale>
        <p:origin x="-150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8C6294-C7E9-4779-9F7D-111C7F4E3A07}" type="datetimeFigureOut">
              <a:rPr lang="fr-FR" smtClean="0"/>
              <a:t>27/11/2023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0BC8D0-118C-413E-8F19-1ECAD0EBAD56}" type="slidenum">
              <a:rPr lang="fr-FR" smtClean="0"/>
              <a:t>‹N°›</a:t>
            </a:fld>
            <a:endParaRPr lang="fr-FR"/>
          </a:p>
        </p:txBody>
      </p:sp>
    </p:spTree>
    <p:extLst>
      <p:ext uri="{BB962C8B-B14F-4D97-AF65-F5344CB8AC3E}">
        <p14:creationId xmlns:p14="http://schemas.microsoft.com/office/powerpoint/2010/main" val="2306259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smtClean="0"/>
              <a:t>Modifiez le style du titre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A56EB08E-15B3-41F9-87FC-589FDAAD1AB9}" type="datetimeFigureOut">
              <a:rPr lang="fr-FR" smtClean="0"/>
              <a:t>27/11/2023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FBD85B9-6301-4D31-9540-F6EC82B7C120}" type="slidenum">
              <a:rPr lang="fr-FR" smtClean="0"/>
              <a:t>‹N°›</a:t>
            </a:fld>
            <a:endParaRPr lang="fr-F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56EB08E-15B3-41F9-87FC-589FDAAD1AB9}" type="datetimeFigureOut">
              <a:rPr lang="fr-FR" smtClean="0"/>
              <a:t>27/11/2023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FBD85B9-6301-4D31-9540-F6EC82B7C120}"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56EB08E-15B3-41F9-87FC-589FDAAD1AB9}" type="datetimeFigureOut">
              <a:rPr lang="fr-FR" smtClean="0"/>
              <a:t>27/11/2023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FBD85B9-6301-4D31-9540-F6EC82B7C120}"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56EB08E-15B3-41F9-87FC-589FDAAD1AB9}" type="datetimeFigureOut">
              <a:rPr lang="fr-FR" smtClean="0"/>
              <a:t>27/11/2023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FBD85B9-6301-4D31-9540-F6EC82B7C120}"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smtClean="0"/>
              <a:t>Modifiez le style du titre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56EB08E-15B3-41F9-87FC-589FDAAD1AB9}" type="datetimeFigureOut">
              <a:rPr lang="fr-FR" smtClean="0"/>
              <a:t>27/11/2023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FBD85B9-6301-4D31-9540-F6EC82B7C120}" type="slidenum">
              <a:rPr lang="fr-FR" smtClean="0"/>
              <a:t>‹N°›</a:t>
            </a:fld>
            <a:endParaRPr lang="fr-F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A56EB08E-15B3-41F9-87FC-589FDAAD1AB9}" type="datetimeFigureOut">
              <a:rPr lang="fr-FR" smtClean="0"/>
              <a:t>27/11/2023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FBD85B9-6301-4D31-9540-F6EC82B7C120}"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56EB08E-15B3-41F9-87FC-589FDAAD1AB9}" type="datetimeFigureOut">
              <a:rPr lang="fr-FR" smtClean="0"/>
              <a:t>27/11/2023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FBD85B9-6301-4D31-9540-F6EC82B7C120}" type="slidenum">
              <a:rPr lang="fr-FR" smtClean="0"/>
              <a:t>‹N°›</a:t>
            </a:fld>
            <a:endParaRPr lang="fr-F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A56EB08E-15B3-41F9-87FC-589FDAAD1AB9}" type="datetimeFigureOut">
              <a:rPr lang="fr-FR" smtClean="0"/>
              <a:t>27/11/2023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FBD85B9-6301-4D31-9540-F6EC82B7C120}"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6EB08E-15B3-41F9-87FC-589FDAAD1AB9}" type="datetimeFigureOut">
              <a:rPr lang="fr-FR" smtClean="0"/>
              <a:t>27/11/2023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FBD85B9-6301-4D31-9540-F6EC82B7C120}"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56EB08E-15B3-41F9-87FC-589FDAAD1AB9}" type="datetimeFigureOut">
              <a:rPr lang="fr-FR" smtClean="0"/>
              <a:t>27/11/2023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FBD85B9-6301-4D31-9540-F6EC82B7C120}" type="slidenum">
              <a:rPr lang="fr-FR" smtClean="0"/>
              <a:t>‹N°›</a:t>
            </a:fld>
            <a:endParaRPr lang="fr-F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56EB08E-15B3-41F9-87FC-589FDAAD1AB9}" type="datetimeFigureOut">
              <a:rPr lang="fr-FR" smtClean="0"/>
              <a:t>27/11/2023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FBD85B9-6301-4D31-9540-F6EC82B7C120}"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56EB08E-15B3-41F9-87FC-589FDAAD1AB9}" type="datetimeFigureOut">
              <a:rPr lang="fr-FR" smtClean="0"/>
              <a:t>27/11/2023</a:t>
            </a:fld>
            <a:endParaRPr lang="fr-F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fr-F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FBD85B9-6301-4D31-9540-F6EC82B7C120}"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043608" y="692696"/>
            <a:ext cx="7992888" cy="5256584"/>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ar-DZ" sz="4000" b="1" dirty="0" smtClean="0">
                <a:effectLst>
                  <a:outerShdw blurRad="38100" dist="38100" dir="2700000" algn="tl">
                    <a:srgbClr val="000000">
                      <a:alpha val="43137"/>
                    </a:srgbClr>
                  </a:outerShdw>
                </a:effectLst>
              </a:rPr>
              <a:t>المحاضرة السادسة</a:t>
            </a:r>
            <a:r>
              <a:rPr lang="ar-DZ" sz="3200" b="1" dirty="0" smtClean="0">
                <a:effectLst>
                  <a:outerShdw blurRad="38100" dist="38100" dir="2700000" algn="tl">
                    <a:srgbClr val="000000">
                      <a:alpha val="43137"/>
                    </a:srgbClr>
                  </a:outerShdw>
                </a:effectLst>
              </a:rPr>
              <a:t>.</a:t>
            </a:r>
          </a:p>
          <a:p>
            <a:pPr algn="ctr"/>
            <a:endParaRPr lang="ar-DZ" sz="3200" b="1" dirty="0">
              <a:effectLst>
                <a:outerShdw blurRad="38100" dist="38100" dir="2700000" algn="tl">
                  <a:srgbClr val="000000">
                    <a:alpha val="43137"/>
                  </a:srgbClr>
                </a:outerShdw>
              </a:effectLst>
            </a:endParaRPr>
          </a:p>
          <a:p>
            <a:pPr algn="ctr"/>
            <a:endParaRPr lang="ar-DZ" sz="3200" b="1" dirty="0" smtClean="0">
              <a:effectLst>
                <a:outerShdw blurRad="38100" dist="38100" dir="2700000" algn="tl">
                  <a:srgbClr val="000000">
                    <a:alpha val="43137"/>
                  </a:srgbClr>
                </a:outerShdw>
              </a:effectLst>
            </a:endParaRPr>
          </a:p>
          <a:p>
            <a:pPr algn="ctr"/>
            <a:r>
              <a:rPr lang="ar-DZ" sz="3200" b="1" dirty="0" smtClean="0">
                <a:effectLst>
                  <a:outerShdw blurRad="38100" dist="38100" dir="2700000" algn="tl">
                    <a:srgbClr val="000000">
                      <a:alpha val="43137"/>
                    </a:srgbClr>
                  </a:outerShdw>
                </a:effectLst>
              </a:rPr>
              <a:t>مشكلة </a:t>
            </a:r>
            <a:r>
              <a:rPr lang="ar-DZ" sz="3200" b="1" dirty="0">
                <a:effectLst>
                  <a:outerShdw blurRad="38100" dist="38100" dir="2700000" algn="tl">
                    <a:srgbClr val="000000">
                      <a:alpha val="43137"/>
                    </a:srgbClr>
                  </a:outerShdw>
                </a:effectLst>
              </a:rPr>
              <a:t>البحث </a:t>
            </a:r>
            <a:r>
              <a:rPr lang="ar-DZ" sz="3200" b="1" dirty="0" smtClean="0">
                <a:effectLst>
                  <a:outerShdw blurRad="38100" dist="38100" dir="2700000" algn="tl">
                    <a:srgbClr val="000000">
                      <a:alpha val="43137"/>
                    </a:srgbClr>
                  </a:outerShdw>
                </a:effectLst>
              </a:rPr>
              <a:t>ومتغيراتها</a:t>
            </a:r>
            <a:r>
              <a:rPr lang="ar-DZ" sz="2400" b="1" dirty="0" smtClean="0">
                <a:effectLst>
                  <a:outerShdw blurRad="38100" dist="38100" dir="2700000" algn="tl">
                    <a:srgbClr val="000000">
                      <a:alpha val="43137"/>
                    </a:srgbClr>
                  </a:outerShdw>
                </a:effectLst>
              </a:rPr>
              <a:t>.</a:t>
            </a:r>
            <a:endParaRPr lang="fr-FR"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37912430"/>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79512" y="548680"/>
            <a:ext cx="8712968" cy="6120680"/>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DZ" sz="2400" b="1" dirty="0" smtClean="0">
                <a:effectLst>
                  <a:outerShdw blurRad="38100" dist="38100" dir="2700000" algn="tl">
                    <a:srgbClr val="000000">
                      <a:alpha val="43137"/>
                    </a:srgbClr>
                  </a:outerShdw>
                </a:effectLst>
              </a:rPr>
              <a:t>المحور </a:t>
            </a:r>
            <a:r>
              <a:rPr lang="ar-DZ" sz="2400" b="1" dirty="0">
                <a:effectLst>
                  <a:outerShdw blurRad="38100" dist="38100" dir="2700000" algn="tl">
                    <a:srgbClr val="000000">
                      <a:alpha val="43137"/>
                    </a:srgbClr>
                  </a:outerShdw>
                </a:effectLst>
              </a:rPr>
              <a:t>الثاني : </a:t>
            </a:r>
            <a:r>
              <a:rPr lang="ar-DZ" sz="2400" b="1" dirty="0" smtClean="0">
                <a:effectLst>
                  <a:outerShdw blurRad="38100" dist="38100" dir="2700000" algn="tl">
                    <a:srgbClr val="000000">
                      <a:alpha val="43137"/>
                    </a:srgbClr>
                  </a:outerShdw>
                </a:effectLst>
              </a:rPr>
              <a:t>مخطط البحث الاجتماعي التربوي</a:t>
            </a:r>
            <a:r>
              <a:rPr lang="ar-DZ" sz="2400" b="1" dirty="0" smtClean="0"/>
              <a:t>.</a:t>
            </a:r>
          </a:p>
          <a:p>
            <a:pPr algn="ctr"/>
            <a:endParaRPr lang="ar-DZ" sz="2400" b="1" dirty="0"/>
          </a:p>
          <a:p>
            <a:pPr algn="ctr"/>
            <a:r>
              <a:rPr lang="ar-DZ" sz="2400" b="1" dirty="0" smtClean="0">
                <a:effectLst>
                  <a:outerShdw blurRad="38100" dist="38100" dir="2700000" algn="tl">
                    <a:srgbClr val="000000">
                      <a:alpha val="43137"/>
                    </a:srgbClr>
                  </a:outerShdw>
                </a:effectLst>
              </a:rPr>
              <a:t>1/إشكالية </a:t>
            </a:r>
            <a:r>
              <a:rPr lang="ar-DZ" sz="2400" b="1" dirty="0">
                <a:effectLst>
                  <a:outerShdw blurRad="38100" dist="38100" dir="2700000" algn="tl">
                    <a:srgbClr val="000000">
                      <a:alpha val="43137"/>
                    </a:srgbClr>
                  </a:outerShdw>
                </a:effectLst>
              </a:rPr>
              <a:t>الدراسة ومتغيراتها:</a:t>
            </a:r>
          </a:p>
          <a:p>
            <a:pPr algn="r"/>
            <a:r>
              <a:rPr lang="ar-DZ" b="1" dirty="0" smtClean="0"/>
              <a:t>   انطلاقا </a:t>
            </a:r>
            <a:r>
              <a:rPr lang="ar-DZ" b="1" dirty="0"/>
              <a:t>من الأفكار الأولية التي ترسخت في ذهن الباحث حول الموضوع محل الدراسة، فبإمكانه صياغة مشكلة دراسته في سؤال كبير، والذي يعرف بإشكالية الدراسة المؤقتة وتعد جوهر البحث يهدف إلى محاولة إيجاد إجابة عنه ، فلا يوجد بحث بدون مشكلة دراسة، لذلك لا بد أن تخضع في قالب علمي ممنهج كي يتمكن </a:t>
            </a:r>
            <a:endParaRPr lang="ar-DZ" b="1" dirty="0" smtClean="0"/>
          </a:p>
          <a:p>
            <a:pPr algn="r"/>
            <a:r>
              <a:rPr lang="ar-DZ" b="1" dirty="0" smtClean="0"/>
              <a:t>من </a:t>
            </a:r>
            <a:r>
              <a:rPr lang="ar-DZ" b="1" dirty="0"/>
              <a:t>فهمها وتحديد </a:t>
            </a:r>
            <a:r>
              <a:rPr lang="ar-DZ" b="1" dirty="0" smtClean="0"/>
              <a:t>متغيراتها وأبعادها </a:t>
            </a:r>
            <a:r>
              <a:rPr lang="ar-DZ" b="1" dirty="0"/>
              <a:t>مما يمكنه من تحليلها وتفسيرها</a:t>
            </a:r>
            <a:r>
              <a:rPr lang="ar-DZ" dirty="0" smtClean="0"/>
              <a:t>.</a:t>
            </a:r>
          </a:p>
          <a:p>
            <a:pPr algn="ctr"/>
            <a:r>
              <a:rPr lang="ar-DZ" sz="2400" b="1" u="sng" dirty="0" smtClean="0"/>
              <a:t>1/ إشكالية الدراسة.</a:t>
            </a:r>
          </a:p>
          <a:p>
            <a:pPr algn="ctr"/>
            <a:endParaRPr lang="ar-DZ" sz="2400" b="1" u="sng" dirty="0" smtClean="0"/>
          </a:p>
          <a:p>
            <a:pPr algn="r"/>
            <a:r>
              <a:rPr lang="ar-DZ" sz="2000" b="1" i="1" dirty="0" smtClean="0"/>
              <a:t>               </a:t>
            </a:r>
            <a:r>
              <a:rPr lang="ar-DZ" sz="2000" b="1" i="1" u="sng" dirty="0" smtClean="0"/>
              <a:t>مفهوم </a:t>
            </a:r>
            <a:r>
              <a:rPr lang="ar-DZ" sz="2000" b="1" i="1" u="sng" dirty="0"/>
              <a:t>مشكلة الدراسة والإشكالية:</a:t>
            </a:r>
            <a:r>
              <a:rPr lang="ar-DZ" b="1" u="sng" dirty="0"/>
              <a:t> </a:t>
            </a:r>
          </a:p>
          <a:p>
            <a:pPr algn="r"/>
            <a:r>
              <a:rPr lang="ar-DZ" b="1" dirty="0"/>
              <a:t>  تعرف المشكلة على أنها الأمر الصعب الملتبس أو المشتبه به، والمشكلة تعني الوضعية التي تبدو غير طبيعية أو غير عادية بالنسبة إلى نسق معين، هنا يلجأ الباحث إلى محاولة الكشف عن أسباب هذا الفارق أو الانحراف، وقد تكون المشكلة في غالب الأحيان وقائع تفرض نفسها على الباحث، ويرى أنها منحرفة عن ما يجب أن تكون عليه.</a:t>
            </a:r>
          </a:p>
          <a:p>
            <a:pPr algn="r"/>
            <a:r>
              <a:rPr lang="ar-DZ" b="1" dirty="0"/>
              <a:t>   أ</a:t>
            </a:r>
            <a:r>
              <a:rPr lang="ar-DZ" b="1" dirty="0" smtClean="0"/>
              <a:t>ما الاشكالية فتمثل </a:t>
            </a:r>
            <a:r>
              <a:rPr lang="ar-DZ" b="1" dirty="0"/>
              <a:t>الوصف الشامل لمشكلة البحث كونها مجموع الإجراءات المشكلة حول سؤال رئيسي وفرضيات بحث واتجاهات التحليل التي تمكن من معالجة الموضوع المختار، </a:t>
            </a:r>
          </a:p>
          <a:p>
            <a:pPr algn="r"/>
            <a:r>
              <a:rPr lang="ar-DZ" b="1" dirty="0"/>
              <a:t>وإشكالية البحث الاجتماعي التربوي ماهي إلا جملة من الأسئلة الواضحة والدقيقة والمناسبة التي يطرحها الباحث الاجتماعي حول ظاهرة سوسيولوجية تربوية ، وهي أسئلة قابلة لإيجاد دواب منطقي دقيق يمكن من فهمها وتفسيرها والتحكم فيها.</a:t>
            </a:r>
          </a:p>
          <a:p>
            <a:pPr algn="r"/>
            <a:endParaRPr lang="ar-DZ"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3573016"/>
            <a:ext cx="7493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3348" y="2977381"/>
            <a:ext cx="2059012" cy="163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3451442"/>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51520" y="451718"/>
            <a:ext cx="8784976" cy="6001618"/>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r"/>
            <a:r>
              <a:rPr lang="ar-DZ" b="1" dirty="0" smtClean="0"/>
              <a:t>              </a:t>
            </a:r>
            <a:r>
              <a:rPr lang="ar-DZ" sz="2000" b="1" i="1" u="sng" dirty="0" smtClean="0"/>
              <a:t>محتوى </a:t>
            </a:r>
            <a:r>
              <a:rPr lang="ar-DZ" sz="2000" b="1" i="1" u="sng" dirty="0"/>
              <a:t>الإشكالية:</a:t>
            </a:r>
            <a:endParaRPr lang="ar-DZ" b="1" i="1" u="sng" dirty="0"/>
          </a:p>
          <a:p>
            <a:pPr algn="r"/>
            <a:r>
              <a:rPr lang="ar-DZ" b="1" dirty="0"/>
              <a:t>لا توجد صفة معينة أو محددة لصياغة الإشكالية وإنما هناك أمور حاصة بالباحث هي التي تحددها مثل الكفاءة </a:t>
            </a:r>
            <a:r>
              <a:rPr lang="ar-DZ" b="1" dirty="0" smtClean="0"/>
              <a:t>المفاهمية </a:t>
            </a:r>
            <a:r>
              <a:rPr lang="ar-DZ" b="1" dirty="0"/>
              <a:t>والنظرية ومدى عمق قراءاته ودقة استيعابه للظاهرة، وتوجد أربعة أسئلة لتدقيق الإشكالية حتى تكون واضحة:</a:t>
            </a:r>
          </a:p>
          <a:p>
            <a:pPr algn="r"/>
            <a:r>
              <a:rPr lang="ar-DZ" b="1" dirty="0"/>
              <a:t>-لماذا أهتم بهذا الموضوع؟</a:t>
            </a:r>
          </a:p>
          <a:p>
            <a:pPr algn="r"/>
            <a:r>
              <a:rPr lang="ar-DZ" b="1" dirty="0"/>
              <a:t>-مالذي أطمح لبلوغه من هذه الدراسة؟</a:t>
            </a:r>
          </a:p>
          <a:p>
            <a:pPr algn="r"/>
            <a:r>
              <a:rPr lang="ar-DZ" b="1" dirty="0"/>
              <a:t>-مالذي أعرفه لحد الآن؟</a:t>
            </a:r>
          </a:p>
          <a:p>
            <a:pPr algn="r"/>
            <a:r>
              <a:rPr lang="ar-DZ" b="1" dirty="0"/>
              <a:t>-أي سؤال بحث سأطرح</a:t>
            </a:r>
            <a:r>
              <a:rPr lang="ar-DZ" b="1" dirty="0" smtClean="0"/>
              <a:t>؟</a:t>
            </a:r>
          </a:p>
          <a:p>
            <a:pPr algn="r"/>
            <a:endParaRPr lang="ar-DZ" b="1" dirty="0"/>
          </a:p>
          <a:p>
            <a:pPr algn="r"/>
            <a:r>
              <a:rPr lang="ar-DZ" b="1" i="1" dirty="0" smtClean="0"/>
              <a:t>              </a:t>
            </a:r>
            <a:r>
              <a:rPr lang="ar-DZ" sz="2000" b="1" i="1" u="sng" dirty="0" smtClean="0"/>
              <a:t>أهمية </a:t>
            </a:r>
            <a:r>
              <a:rPr lang="ar-DZ" sz="2000" b="1" i="1" u="sng" dirty="0"/>
              <a:t>الإشكالية:</a:t>
            </a:r>
            <a:endParaRPr lang="ar-DZ" b="1" i="1" u="sng" dirty="0"/>
          </a:p>
          <a:p>
            <a:pPr algn="r"/>
            <a:r>
              <a:rPr lang="ar-DZ" b="1" dirty="0"/>
              <a:t>-تحديد الخطوات الموالية للبحث.</a:t>
            </a:r>
          </a:p>
          <a:p>
            <a:pPr algn="r"/>
            <a:r>
              <a:rPr lang="ar-DZ" b="1" dirty="0"/>
              <a:t>-تحديد نوعية الدراسة.</a:t>
            </a:r>
          </a:p>
          <a:p>
            <a:pPr algn="r"/>
            <a:r>
              <a:rPr lang="ar-DZ" b="1" dirty="0"/>
              <a:t>-تحديد نوعية الأدوات المستخدمة.</a:t>
            </a:r>
          </a:p>
          <a:p>
            <a:pPr algn="r"/>
            <a:r>
              <a:rPr lang="ar-DZ" b="1" dirty="0"/>
              <a:t>-تحديد نوعية البيانات سواء كمية أو كيفية.</a:t>
            </a:r>
          </a:p>
          <a:p>
            <a:pPr algn="r"/>
            <a:r>
              <a:rPr lang="ar-DZ" sz="2000" b="1" i="1" u="sng" dirty="0" smtClean="0"/>
              <a:t>  </a:t>
            </a:r>
            <a:r>
              <a:rPr lang="ar-DZ" sz="2000" b="1" i="1" dirty="0" smtClean="0"/>
              <a:t>          </a:t>
            </a:r>
            <a:r>
              <a:rPr lang="ar-DZ" sz="2000" b="1" i="1" u="sng" dirty="0" smtClean="0"/>
              <a:t>مع</a:t>
            </a:r>
            <a:r>
              <a:rPr lang="ar-DZ" sz="2000" b="1" i="1" u="sng" dirty="0" smtClean="0"/>
              <a:t>ايير </a:t>
            </a:r>
            <a:r>
              <a:rPr lang="ar-DZ" sz="2000" b="1" i="1" u="sng" dirty="0"/>
              <a:t>اختيار الإشكالية:</a:t>
            </a:r>
            <a:r>
              <a:rPr lang="ar-DZ" b="1" dirty="0"/>
              <a:t> والتي تعني مدى فقابلية الموضوع </a:t>
            </a:r>
            <a:r>
              <a:rPr lang="ar-DZ" b="1" dirty="0" smtClean="0"/>
              <a:t>للإنجاز </a:t>
            </a:r>
            <a:r>
              <a:rPr lang="ar-DZ" b="1" dirty="0"/>
              <a:t>والتي تشمل:</a:t>
            </a:r>
          </a:p>
          <a:p>
            <a:pPr algn="r"/>
            <a:r>
              <a:rPr lang="ar-DZ" b="1" dirty="0"/>
              <a:t>-الأصالة وحداثة الموضوع.</a:t>
            </a:r>
          </a:p>
          <a:p>
            <a:pPr algn="r"/>
            <a:r>
              <a:rPr lang="ar-DZ" b="1" dirty="0"/>
              <a:t>-الأهمية النظرية للبحث.</a:t>
            </a:r>
          </a:p>
          <a:p>
            <a:pPr algn="r"/>
            <a:r>
              <a:rPr lang="ar-DZ" b="1" dirty="0" smtClean="0"/>
              <a:t>-توفر </a:t>
            </a:r>
            <a:r>
              <a:rPr lang="ar-DZ" b="1" dirty="0"/>
              <a:t>الوقت، الموارد المادية.</a:t>
            </a:r>
          </a:p>
          <a:p>
            <a:pPr algn="r"/>
            <a:r>
              <a:rPr lang="ar-DZ" b="1" dirty="0" smtClean="0"/>
              <a:t>-الوصول </a:t>
            </a:r>
            <a:r>
              <a:rPr lang="ar-DZ" b="1" dirty="0"/>
              <a:t>إلى مصادر المعلومات والبيانات .</a:t>
            </a:r>
          </a:p>
          <a:p>
            <a:pPr algn="r"/>
            <a:r>
              <a:rPr lang="ar-DZ" b="1" dirty="0"/>
              <a:t>-القيمة العلمية للمشكلة</a:t>
            </a:r>
            <a:r>
              <a:rPr lang="ar-DZ" b="1" dirty="0" smtClean="0"/>
              <a:t>.</a:t>
            </a:r>
          </a:p>
          <a:p>
            <a:pPr algn="r"/>
            <a:r>
              <a:rPr lang="ar-DZ" b="1" dirty="0"/>
              <a:t>-تطابق المشكلة مع اهتمامات وميول وخبرات الباحث وتخصصه.</a:t>
            </a:r>
          </a:p>
          <a:p>
            <a:pPr algn="r"/>
            <a:r>
              <a:rPr lang="ar-DZ" b="1" dirty="0"/>
              <a:t>-اختيار  فرقة البحث الملائمة أو المشرف المناسب.</a:t>
            </a:r>
          </a:p>
          <a:p>
            <a:pPr algn="r"/>
            <a:endParaRPr lang="ar-DZ" b="1" dirty="0"/>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99877" y="2780928"/>
            <a:ext cx="7493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70241" y="332656"/>
            <a:ext cx="7493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9877" y="4221088"/>
            <a:ext cx="7493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0295635"/>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79512" y="548680"/>
            <a:ext cx="8856984" cy="6120680"/>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r"/>
            <a:r>
              <a:rPr lang="ar-DZ" b="1" dirty="0" smtClean="0"/>
              <a:t>            </a:t>
            </a:r>
            <a:r>
              <a:rPr lang="ar-DZ" sz="2000" b="1" i="1" u="sng" dirty="0" smtClean="0"/>
              <a:t>شروط </a:t>
            </a:r>
            <a:r>
              <a:rPr lang="ar-DZ" sz="2000" b="1" i="1" u="sng" dirty="0"/>
              <a:t>كتابة </a:t>
            </a:r>
            <a:r>
              <a:rPr lang="ar-DZ" sz="2000" b="1" i="1" u="sng" dirty="0" smtClean="0"/>
              <a:t>الإشكالية: </a:t>
            </a:r>
            <a:r>
              <a:rPr lang="ar-DZ" b="1" dirty="0"/>
              <a:t>توجد مجموعة من الشروط التي لابد من توفرها عند صياغة الإشكالية حتى تكون ذا معنى وتتمثل في:</a:t>
            </a:r>
          </a:p>
          <a:p>
            <a:pPr algn="r"/>
            <a:r>
              <a:rPr lang="ar-DZ" b="1" dirty="0"/>
              <a:t>-الوضوح</a:t>
            </a:r>
          </a:p>
          <a:p>
            <a:pPr algn="r"/>
            <a:r>
              <a:rPr lang="ar-DZ" b="1" dirty="0"/>
              <a:t>-الموضوعية.</a:t>
            </a:r>
          </a:p>
          <a:p>
            <a:pPr algn="r"/>
            <a:r>
              <a:rPr lang="ar-DZ" b="1" dirty="0"/>
              <a:t>-المعرفة الواسعة للباحث.</a:t>
            </a:r>
          </a:p>
          <a:p>
            <a:pPr algn="r"/>
            <a:r>
              <a:rPr lang="ar-DZ" b="1" dirty="0" smtClean="0"/>
              <a:t>-الاطلاع </a:t>
            </a:r>
            <a:r>
              <a:rPr lang="ar-DZ" b="1" dirty="0"/>
              <a:t>والكفاءة .</a:t>
            </a:r>
          </a:p>
          <a:p>
            <a:pPr algn="r"/>
            <a:r>
              <a:rPr lang="ar-DZ" b="1" dirty="0"/>
              <a:t>-الأمانة العلمية والصدق الباحث</a:t>
            </a:r>
            <a:r>
              <a:rPr lang="ar-DZ" b="1" dirty="0" smtClean="0"/>
              <a:t>. </a:t>
            </a:r>
            <a:endParaRPr lang="ar-DZ" b="1" dirty="0"/>
          </a:p>
          <a:p>
            <a:pPr algn="r"/>
            <a:endParaRPr lang="ar-DZ" b="1" dirty="0" smtClean="0"/>
          </a:p>
          <a:p>
            <a:pPr algn="r"/>
            <a:r>
              <a:rPr lang="ar-DZ" b="1" dirty="0"/>
              <a:t> </a:t>
            </a:r>
            <a:r>
              <a:rPr lang="ar-DZ" b="1" dirty="0" smtClean="0"/>
              <a:t>          </a:t>
            </a:r>
            <a:r>
              <a:rPr lang="ar-DZ" sz="2000" b="1" i="1" u="sng" dirty="0" smtClean="0"/>
              <a:t>مراحل </a:t>
            </a:r>
            <a:r>
              <a:rPr lang="ar-DZ" sz="2000" b="1" i="1" u="sng" dirty="0"/>
              <a:t>صياغة الإشكالية: </a:t>
            </a:r>
            <a:endParaRPr lang="ar-DZ" b="1" i="1" u="sng" dirty="0"/>
          </a:p>
          <a:p>
            <a:pPr algn="r"/>
            <a:r>
              <a:rPr lang="ar-DZ" b="1" dirty="0"/>
              <a:t>-اختيار مشكلة البحث إذ لابد أن يمتلك الباحث المقدرة المعرفية </a:t>
            </a:r>
            <a:r>
              <a:rPr lang="ar-DZ" b="1" dirty="0" err="1" smtClean="0"/>
              <a:t>والمهارتية</a:t>
            </a:r>
            <a:r>
              <a:rPr lang="ar-DZ" b="1" dirty="0" smtClean="0"/>
              <a:t> </a:t>
            </a:r>
            <a:r>
              <a:rPr lang="ar-DZ" b="1" dirty="0"/>
              <a:t>على دراسة المشكلة أو الظاهرة البحثية والإلمام بها بشكل شامل، بما يسمح من الوصول إلى دراسة متكاملة.</a:t>
            </a:r>
          </a:p>
          <a:p>
            <a:pPr algn="r"/>
            <a:r>
              <a:rPr lang="ar-DZ" b="1" dirty="0"/>
              <a:t>-صياغة الاشكالية بالشكل السليم مع الأخذ بعين الإعتبار شروط كتابة الإشكالية.</a:t>
            </a:r>
          </a:p>
          <a:p>
            <a:pPr algn="r"/>
            <a:r>
              <a:rPr lang="ar-DZ" b="1" dirty="0"/>
              <a:t>-المراجعة الدقيقة لإشكالية البحث.</a:t>
            </a: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1313" y="1772816"/>
            <a:ext cx="7493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7908" y="4005064"/>
            <a:ext cx="7493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776995"/>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323528" y="476672"/>
            <a:ext cx="8496944" cy="6120680"/>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r"/>
            <a:r>
              <a:rPr lang="ar-DZ" sz="2000" b="1" i="1" dirty="0" smtClean="0"/>
              <a:t>              </a:t>
            </a:r>
            <a:r>
              <a:rPr lang="ar-DZ" sz="2000" b="1" i="1" u="sng" dirty="0" smtClean="0"/>
              <a:t> مصادر </a:t>
            </a:r>
            <a:r>
              <a:rPr lang="ar-DZ" sz="2000" b="1" i="1" u="sng" dirty="0"/>
              <a:t>صياغة </a:t>
            </a:r>
            <a:r>
              <a:rPr lang="ar-DZ" sz="2000" b="1" i="1" u="sng" dirty="0" smtClean="0"/>
              <a:t>الاشكالية</a:t>
            </a:r>
            <a:r>
              <a:rPr lang="ar-DZ" b="1" i="1" u="sng" dirty="0"/>
              <a:t>:</a:t>
            </a:r>
          </a:p>
          <a:p>
            <a:pPr algn="r"/>
            <a:r>
              <a:rPr lang="ar-DZ" b="1" dirty="0" smtClean="0"/>
              <a:t>-الخبرات </a:t>
            </a:r>
            <a:r>
              <a:rPr lang="ar-DZ" b="1" dirty="0"/>
              <a:t>الشخصية.</a:t>
            </a:r>
          </a:p>
          <a:p>
            <a:pPr algn="r"/>
            <a:r>
              <a:rPr lang="ar-DZ" b="1" dirty="0" smtClean="0"/>
              <a:t>-مراجعة </a:t>
            </a:r>
            <a:r>
              <a:rPr lang="ar-DZ" b="1" dirty="0"/>
              <a:t>البحوث السابقة.</a:t>
            </a:r>
          </a:p>
          <a:p>
            <a:pPr algn="r"/>
            <a:r>
              <a:rPr lang="ar-DZ" b="1" dirty="0" smtClean="0"/>
              <a:t>-القضايا </a:t>
            </a:r>
            <a:r>
              <a:rPr lang="ar-DZ" b="1" dirty="0"/>
              <a:t>الاجتماعية.</a:t>
            </a:r>
          </a:p>
          <a:p>
            <a:pPr algn="r"/>
            <a:r>
              <a:rPr lang="ar-DZ" b="1" dirty="0" smtClean="0"/>
              <a:t>-المواقف </a:t>
            </a:r>
            <a:r>
              <a:rPr lang="ar-DZ" b="1" dirty="0"/>
              <a:t>العملية.</a:t>
            </a:r>
          </a:p>
          <a:p>
            <a:pPr algn="r"/>
            <a:r>
              <a:rPr lang="ar-DZ" b="1" dirty="0" smtClean="0"/>
              <a:t>-القراءة </a:t>
            </a:r>
            <a:r>
              <a:rPr lang="ar-DZ" b="1" dirty="0"/>
              <a:t>الناقدة التحليلية.</a:t>
            </a:r>
          </a:p>
          <a:p>
            <a:pPr algn="r"/>
            <a:r>
              <a:rPr lang="ar-DZ" b="1" dirty="0" smtClean="0"/>
              <a:t>-آراء </a:t>
            </a:r>
            <a:r>
              <a:rPr lang="ar-DZ" b="1" dirty="0"/>
              <a:t>الخبراء والمتخصصين</a:t>
            </a:r>
            <a:r>
              <a:rPr lang="ar-DZ" b="1" dirty="0" smtClean="0"/>
              <a:t>.</a:t>
            </a:r>
          </a:p>
          <a:p>
            <a:pPr algn="r"/>
            <a:endParaRPr lang="ar-DZ" b="1" dirty="0"/>
          </a:p>
          <a:p>
            <a:pPr algn="r"/>
            <a:r>
              <a:rPr lang="ar-DZ" sz="2400" b="1" i="1" dirty="0" smtClean="0"/>
              <a:t>                       2/ </a:t>
            </a:r>
            <a:r>
              <a:rPr lang="ar-DZ" sz="2400" b="1" i="1" u="sng" dirty="0" smtClean="0"/>
              <a:t>متغيرات </a:t>
            </a:r>
            <a:r>
              <a:rPr lang="ar-DZ" sz="2400" b="1" i="1" u="sng" dirty="0"/>
              <a:t>الدراسة</a:t>
            </a:r>
            <a:r>
              <a:rPr lang="ar-DZ" b="1" u="sng" dirty="0" smtClean="0"/>
              <a:t>:</a:t>
            </a:r>
          </a:p>
          <a:p>
            <a:pPr algn="r"/>
            <a:r>
              <a:rPr lang="ar-DZ" b="1" dirty="0" smtClean="0"/>
              <a:t>   المتغيرات </a:t>
            </a:r>
            <a:r>
              <a:rPr lang="ar-DZ" b="1" dirty="0"/>
              <a:t>من المفاهيم المميزة في البحوث الاجتماعية التربوية والتي تنطلق من خلال دراسة العلاقة بين المتغيرات، بحيث تعد مرحلة ضبط المتغيرات في الدراسات نقطة محورية وأساسية في البحوث من خلال صياغة الفرضيات والمفاهيم  الواقعية حول الدراسات التربوية، فتوجد متغيرات مسيطرة وأخرى تابعة ومنها ما هو وسيط وهناك متغيرات تكون ضابطة لبقية الظواهر الأخرى، في هذه المحاضرة سنسعى للتعرف على المتغيرات أهميتها </a:t>
            </a:r>
            <a:r>
              <a:rPr lang="ar-DZ" b="1" dirty="0" smtClean="0"/>
              <a:t>وأنواعها,</a:t>
            </a:r>
          </a:p>
          <a:p>
            <a:pPr algn="r"/>
            <a:endParaRPr lang="ar-DZ" b="1" dirty="0"/>
          </a:p>
          <a:p>
            <a:pPr algn="r"/>
            <a:r>
              <a:rPr lang="ar-DZ" sz="2000" b="1" i="1" dirty="0" smtClean="0"/>
              <a:t>            </a:t>
            </a:r>
            <a:r>
              <a:rPr lang="ar-DZ" sz="2000" b="1" i="1" u="sng" dirty="0" smtClean="0"/>
              <a:t>مفهوم </a:t>
            </a:r>
            <a:r>
              <a:rPr lang="ar-DZ" sz="2000" b="1" i="1" u="sng" dirty="0"/>
              <a:t>المتغيرات:</a:t>
            </a:r>
          </a:p>
          <a:p>
            <a:pPr algn="r"/>
            <a:r>
              <a:rPr lang="ar-DZ" b="1" dirty="0"/>
              <a:t>تشير المتغيرات إلى صفة وخاصية أو خصائص محددة لتبيان القيمة التي تحملها، بحيث لابد أن تكون قابلة للقياس الكمي والكيفي، وسكيت بالمغيرات كونها قابلة للتغير والتغيير حسب الظروف والمكان والزمان وحتى الجنس.</a:t>
            </a:r>
          </a:p>
          <a:p>
            <a:pPr algn="r"/>
            <a:r>
              <a:rPr lang="ar-DZ" b="1" dirty="0"/>
              <a:t>  إن المتغيرات في البحث الاجتماعي التربوي من المفاهيم الأساسية، بحيث توجد العديد من الدراسات التي تدرس العلاقة بين المتغيرات، كما تشير المتغيرات إلى اسم، مكان، هيئة، أو أي عنصر قابل للقياس.</a:t>
            </a:r>
          </a:p>
          <a:p>
            <a:pPr algn="r"/>
            <a:r>
              <a:rPr lang="ar-DZ" b="1" dirty="0" smtClean="0"/>
              <a:t>-</a:t>
            </a:r>
            <a:r>
              <a:rPr lang="ar-DZ" b="1" dirty="0"/>
              <a:t>متغيرات الدراسة محور المعلومات الواردة في الدراسة من خلال الحقل النظري للدراسة.</a:t>
            </a:r>
          </a:p>
          <a:p>
            <a:pPr algn="ctr"/>
            <a:endParaRPr lang="ar-D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332656"/>
            <a:ext cx="7493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2" y="2609299"/>
            <a:ext cx="1872208" cy="171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0352" y="4552677"/>
            <a:ext cx="7493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7744336"/>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79512" y="764704"/>
            <a:ext cx="8856984" cy="5832648"/>
          </a:xfrm>
          <a:prstGeom prst="round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r"/>
            <a:r>
              <a:rPr lang="ar-DZ" b="1" dirty="0" smtClean="0"/>
              <a:t>                </a:t>
            </a:r>
            <a:r>
              <a:rPr lang="ar-DZ" sz="2000" b="1" i="1" u="sng" dirty="0" smtClean="0"/>
              <a:t>دور </a:t>
            </a:r>
            <a:r>
              <a:rPr lang="ar-DZ" sz="2000" b="1" i="1" u="sng" dirty="0"/>
              <a:t>المتغيرات في البحث الاجتماعي التربوي:</a:t>
            </a:r>
            <a:endParaRPr lang="ar-DZ" b="1" i="1" u="sng" dirty="0"/>
          </a:p>
          <a:p>
            <a:pPr algn="r"/>
            <a:r>
              <a:rPr lang="ar-DZ" b="1" dirty="0"/>
              <a:t>-تعد المتغيرات في البحث الاجتماعي التربوي ركائز أساسية إذ يتم ضبطها واستخدامها في البحوث.</a:t>
            </a:r>
          </a:p>
          <a:p>
            <a:pPr algn="r"/>
            <a:r>
              <a:rPr lang="ar-DZ" b="1" dirty="0"/>
              <a:t>-المتغيرات أساسية لتحديد مشكلة البحث التربوي، بحيث تمثل المنطلق الرئيسي في صياغتها من خلال التحكم في أبعادها ومفاهيمها ومؤشراتها .</a:t>
            </a:r>
          </a:p>
          <a:p>
            <a:pPr algn="r"/>
            <a:r>
              <a:rPr lang="ar-DZ" b="1" dirty="0"/>
              <a:t>-المتغيرات تمثل مفاهيم يعتمد عليها الباحث في التحري عن الدراسات السابقة.</a:t>
            </a:r>
          </a:p>
          <a:p>
            <a:pPr algn="r"/>
            <a:r>
              <a:rPr lang="ar-DZ" b="1" dirty="0"/>
              <a:t>-صياغة فرضيات الدراسة مرتبط بمناقشة متغيرات الدراسة وعلاقتها ببعضها البعض.</a:t>
            </a:r>
          </a:p>
          <a:p>
            <a:pPr algn="r"/>
            <a:r>
              <a:rPr lang="ar-DZ" b="1" dirty="0"/>
              <a:t>-متغيرات الدراسة محور المعلومات الواردة في الدراسة من خلال الحقل النظري للدراسة.</a:t>
            </a:r>
          </a:p>
          <a:p>
            <a:pPr algn="r"/>
            <a:r>
              <a:rPr lang="ar-DZ" b="1" dirty="0" smtClean="0"/>
              <a:t>                 </a:t>
            </a:r>
            <a:r>
              <a:rPr lang="ar-DZ" sz="2000" b="1" i="1" u="sng" dirty="0" smtClean="0"/>
              <a:t>أنواع </a:t>
            </a:r>
            <a:r>
              <a:rPr lang="ar-DZ" sz="2000" b="1" i="1" u="sng" dirty="0"/>
              <a:t>المتغيرات :</a:t>
            </a:r>
            <a:endParaRPr lang="ar-DZ" b="1" i="1" u="sng" dirty="0"/>
          </a:p>
          <a:p>
            <a:pPr algn="r"/>
            <a:r>
              <a:rPr lang="ar-DZ" b="1" dirty="0" smtClean="0"/>
              <a:t>         *</a:t>
            </a:r>
            <a:r>
              <a:rPr lang="ar-DZ" sz="2000" b="1" dirty="0" smtClean="0"/>
              <a:t>من </a:t>
            </a:r>
            <a:r>
              <a:rPr lang="ar-DZ" sz="2000" b="1" dirty="0"/>
              <a:t>حيث الإحصاء</a:t>
            </a:r>
            <a:r>
              <a:rPr lang="ar-DZ" sz="2000" b="1" dirty="0" smtClean="0"/>
              <a:t>:   </a:t>
            </a:r>
            <a:endParaRPr lang="ar-DZ" b="1" dirty="0"/>
          </a:p>
          <a:p>
            <a:pPr algn="r"/>
            <a:r>
              <a:rPr lang="ar-DZ" b="1" dirty="0" smtClean="0"/>
              <a:t>-متغير مستقل.</a:t>
            </a:r>
          </a:p>
          <a:p>
            <a:pPr algn="r"/>
            <a:r>
              <a:rPr lang="ar-DZ" b="1" dirty="0" smtClean="0"/>
              <a:t>-متغيرات تابعة.</a:t>
            </a:r>
          </a:p>
          <a:p>
            <a:pPr algn="r"/>
            <a:r>
              <a:rPr lang="ar-DZ" b="1" dirty="0" smtClean="0"/>
              <a:t>-</a:t>
            </a:r>
            <a:r>
              <a:rPr lang="ar-DZ" b="1" dirty="0"/>
              <a:t>متغيرات </a:t>
            </a:r>
            <a:r>
              <a:rPr lang="ar-DZ" b="1" dirty="0" err="1" smtClean="0"/>
              <a:t>وسيطية</a:t>
            </a:r>
            <a:r>
              <a:rPr lang="ar-DZ" b="1" dirty="0" smtClean="0"/>
              <a:t>.</a:t>
            </a:r>
            <a:endParaRPr lang="ar-DZ" b="1" dirty="0"/>
          </a:p>
          <a:p>
            <a:pPr algn="r"/>
            <a:r>
              <a:rPr lang="ar-DZ" b="1" dirty="0"/>
              <a:t>-متغيرات ضابطة.</a:t>
            </a:r>
          </a:p>
          <a:p>
            <a:pPr algn="r"/>
            <a:r>
              <a:rPr lang="ar-DZ" b="1" dirty="0"/>
              <a:t>-متغيرات </a:t>
            </a:r>
            <a:r>
              <a:rPr lang="ar-DZ" b="1" dirty="0" smtClean="0"/>
              <a:t>دخيلة.</a:t>
            </a:r>
            <a:endParaRPr lang="ar-DZ" b="1" dirty="0"/>
          </a:p>
          <a:p>
            <a:pPr algn="r"/>
            <a:r>
              <a:rPr lang="ar-DZ" b="1" dirty="0"/>
              <a:t> </a:t>
            </a:r>
            <a:r>
              <a:rPr lang="ar-DZ" b="1" dirty="0" smtClean="0"/>
              <a:t>    </a:t>
            </a:r>
            <a:r>
              <a:rPr lang="ar-DZ" sz="2000" b="1" dirty="0" smtClean="0"/>
              <a:t> </a:t>
            </a:r>
            <a:r>
              <a:rPr lang="ar-DZ" sz="2000" b="1" dirty="0" smtClean="0"/>
              <a:t>*من </a:t>
            </a:r>
            <a:r>
              <a:rPr lang="ar-DZ" sz="2000" b="1" dirty="0"/>
              <a:t>ناحية </a:t>
            </a:r>
            <a:r>
              <a:rPr lang="ar-DZ" sz="2000" b="1" dirty="0" smtClean="0"/>
              <a:t>رياضية أو </a:t>
            </a:r>
            <a:r>
              <a:rPr lang="ar-DZ" sz="2000" b="1" dirty="0" smtClean="0"/>
              <a:t>القياس وتشمل </a:t>
            </a:r>
            <a:r>
              <a:rPr lang="ar-DZ" sz="2000" b="1" dirty="0"/>
              <a:t>:</a:t>
            </a:r>
            <a:endParaRPr lang="ar-DZ" b="1" dirty="0"/>
          </a:p>
          <a:p>
            <a:pPr algn="r"/>
            <a:r>
              <a:rPr lang="ar-DZ" b="1" dirty="0" smtClean="0"/>
              <a:t>-متغيرات </a:t>
            </a:r>
            <a:r>
              <a:rPr lang="ar-DZ" b="1" dirty="0"/>
              <a:t>كمية والتي تضم متغيرات متصلة وأخرى منفصلة.</a:t>
            </a:r>
          </a:p>
          <a:p>
            <a:pPr algn="r"/>
            <a:r>
              <a:rPr lang="ar-DZ" b="1" dirty="0" smtClean="0"/>
              <a:t>-متغيرات </a:t>
            </a:r>
            <a:r>
              <a:rPr lang="ar-DZ" b="1" dirty="0"/>
              <a:t>كيفية والتي تشمل متغيرات إسمية وأخرى </a:t>
            </a:r>
            <a:r>
              <a:rPr lang="ar-DZ" b="1" dirty="0" err="1" smtClean="0"/>
              <a:t>رتبية</a:t>
            </a:r>
            <a:r>
              <a:rPr lang="ar-DZ" b="1" dirty="0"/>
              <a: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2360" y="3316525"/>
            <a:ext cx="7493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5148" y="1268760"/>
            <a:ext cx="7493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3501499"/>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advTm="13000">
        <p:diamond/>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té">
  <a:themeElements>
    <a:clrScheme name="Clarté">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té">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8170</TotalTime>
  <Words>816</Words>
  <Application>Microsoft Office PowerPoint</Application>
  <PresentationFormat>Affichage à l'écran (4:3)</PresentationFormat>
  <Paragraphs>77</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Clarté</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Boucherit-ilyas</dc:creator>
  <cp:lastModifiedBy>Boucherit-ilyas</cp:lastModifiedBy>
  <cp:revision>135</cp:revision>
  <dcterms:created xsi:type="dcterms:W3CDTF">2019-12-02T22:26:51Z</dcterms:created>
  <dcterms:modified xsi:type="dcterms:W3CDTF">2023-11-27T18:33:21Z</dcterms:modified>
</cp:coreProperties>
</file>