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43" r:id="rId2"/>
    <p:sldMasterId id="2147483755" r:id="rId3"/>
    <p:sldMasterId id="2147483785" r:id="rId4"/>
    <p:sldMasterId id="2147483797" r:id="rId5"/>
    <p:sldMasterId id="2147483809" r:id="rId6"/>
    <p:sldMasterId id="2147483821" r:id="rId7"/>
  </p:sldMasterIdLst>
  <p:notesMasterIdLst>
    <p:notesMasterId r:id="rId32"/>
  </p:notesMasterIdLst>
  <p:sldIdLst>
    <p:sldId id="256" r:id="rId8"/>
    <p:sldId id="261" r:id="rId9"/>
    <p:sldId id="257" r:id="rId10"/>
    <p:sldId id="263" r:id="rId11"/>
    <p:sldId id="258" r:id="rId12"/>
    <p:sldId id="266" r:id="rId13"/>
    <p:sldId id="262" r:id="rId14"/>
    <p:sldId id="259" r:id="rId15"/>
    <p:sldId id="260" r:id="rId16"/>
    <p:sldId id="264" r:id="rId17"/>
    <p:sldId id="268" r:id="rId18"/>
    <p:sldId id="267" r:id="rId19"/>
    <p:sldId id="269" r:id="rId20"/>
    <p:sldId id="270" r:id="rId21"/>
    <p:sldId id="271" r:id="rId22"/>
    <p:sldId id="272" r:id="rId23"/>
    <p:sldId id="273" r:id="rId24"/>
    <p:sldId id="274" r:id="rId25"/>
    <p:sldId id="280" r:id="rId26"/>
    <p:sldId id="275" r:id="rId27"/>
    <p:sldId id="276" r:id="rId28"/>
    <p:sldId id="277" r:id="rId29"/>
    <p:sldId id="278" r:id="rId30"/>
    <p:sldId id="279"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ar-DZ"/>
              <a:t>مستوى المعيشي للأسر</a:t>
            </a:r>
          </a:p>
        </c:rich>
      </c:tx>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ورقة1!$B$1</c:f>
              <c:strCache>
                <c:ptCount val="1"/>
                <c:pt idx="0">
                  <c:v>مستوى الذكاء</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ورقة1!$A$2:$A$4</c:f>
              <c:strCache>
                <c:ptCount val="3"/>
                <c:pt idx="0">
                  <c:v>مرتفع</c:v>
                </c:pt>
                <c:pt idx="1">
                  <c:v>متوسط</c:v>
                </c:pt>
                <c:pt idx="2">
                  <c:v>منخفض</c:v>
                </c:pt>
              </c:strCache>
            </c:strRef>
          </c:cat>
          <c:val>
            <c:numRef>
              <c:f>ورقة1!$B$2:$B$4</c:f>
              <c:numCache>
                <c:formatCode>General</c:formatCode>
                <c:ptCount val="3"/>
                <c:pt idx="0">
                  <c:v>10</c:v>
                </c:pt>
                <c:pt idx="1">
                  <c:v>35</c:v>
                </c:pt>
                <c:pt idx="2">
                  <c:v>6</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C3E5E-6681-46DC-9E22-FCE85590765A}" type="datetimeFigureOut">
              <a:rPr lang="fr-FR" smtClean="0"/>
              <a:t>03/12/2023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02B72-7861-473E-B60C-89C5CF1D117D}" type="slidenum">
              <a:rPr lang="fr-FR" smtClean="0"/>
              <a:t>‹N°›</a:t>
            </a:fld>
            <a:endParaRPr lang="fr-FR"/>
          </a:p>
        </p:txBody>
      </p:sp>
    </p:spTree>
    <p:extLst>
      <p:ext uri="{BB962C8B-B14F-4D97-AF65-F5344CB8AC3E}">
        <p14:creationId xmlns:p14="http://schemas.microsoft.com/office/powerpoint/2010/main" val="113106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A8B60F3-6864-4900-A842-4EEF1AB811C2}"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684499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a:xfrm>
            <a:off x="3962399" y="5870575"/>
            <a:ext cx="4893958" cy="377825"/>
          </a:xfrm>
        </p:spPr>
        <p:txBody>
          <a:bodyPr/>
          <a:lstStyle/>
          <a:p>
            <a:endParaRPr lang="fr-FR"/>
          </a:p>
        </p:txBody>
      </p:sp>
      <p:sp>
        <p:nvSpPr>
          <p:cNvPr id="6" name="Slide Number Placeholder 5"/>
          <p:cNvSpPr>
            <a:spLocks noGrp="1"/>
          </p:cNvSpPr>
          <p:nvPr>
            <p:ph type="sldNum" sz="quarter" idx="12"/>
          </p:nvPr>
        </p:nvSpPr>
        <p:spPr>
          <a:xfrm>
            <a:off x="10608958" y="5870575"/>
            <a:ext cx="551167" cy="377825"/>
          </a:xfrm>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15098380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562A5A4-6292-4C4A-A40F-1628ACA44027}" type="datetimeFigureOut">
              <a:rPr lang="fr-FR" smtClean="0"/>
              <a:t>03/12/2023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310596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351270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16594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301427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369681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294834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
        <p:nvSpPr>
          <p:cNvPr id="8" name="Title 1"/>
          <p:cNvSpPr>
            <a:spLocks noGrp="1"/>
          </p:cNvSpPr>
          <p:nvPr>
            <p:ph type="title"/>
          </p:nvPr>
        </p:nvSpPr>
        <p:spPr>
          <a:xfrm>
            <a:off x="685801" y="609600"/>
            <a:ext cx="10131425" cy="1456267"/>
          </a:xfrm>
        </p:spPr>
        <p:txBody>
          <a:bodyPr/>
          <a:lstStyle/>
          <a:p>
            <a:r>
              <a:rPr lang="fr-FR" smtClean="0"/>
              <a:t>Modifiez le style du titre</a:t>
            </a:r>
            <a:endParaRPr lang="en-US" dirty="0"/>
          </a:p>
        </p:txBody>
      </p:sp>
    </p:spTree>
    <p:extLst>
      <p:ext uri="{BB962C8B-B14F-4D97-AF65-F5344CB8AC3E}">
        <p14:creationId xmlns:p14="http://schemas.microsoft.com/office/powerpoint/2010/main" val="367933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990907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7562586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8668649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66360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9967381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8281712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32229347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ar-SA">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27653961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ar-SA">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20383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1897245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6075839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28835220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8666132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rtl="1"/>
            <a:endParaRPr lang="ar-SA">
              <a:solidFill>
                <a:prstClr val="black">
                  <a:lumMod val="50000"/>
                  <a:lumOff val="5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89058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562A5A4-6292-4C4A-A40F-1628ACA44027}" type="datetimeFigureOut">
              <a:rPr lang="fr-FR" smtClean="0"/>
              <a:t>03/12/2023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1512569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548074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74517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648306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0426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570603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501061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415419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816050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418940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28649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562A5A4-6292-4C4A-A40F-1628ACA44027}" type="datetimeFigureOut">
              <a:rPr lang="fr-FR" smtClean="0"/>
              <a:t>03/12/2023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3771236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474467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840683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244221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a:xfrm>
            <a:off x="561111" y="6391838"/>
            <a:ext cx="3644282" cy="304801"/>
          </a:xfrm>
        </p:spPr>
        <p:txBody>
          <a:bodyPr/>
          <a:lstStyle/>
          <a:p>
            <a:pPr rtl="1"/>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278428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721049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65491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05629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795593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330905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46095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562A5A4-6292-4C4A-A40F-1628ACA44027}" type="datetimeFigureOut">
              <a:rPr lang="fr-FR" smtClean="0"/>
              <a:t>03/12/2023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400979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8" name="Espace réservé du pied de page 7"/>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Espace réservé du numéro de diapositive 8"/>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556467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4" name="Espace réservé du pied de page 3"/>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5" name="Espace réservé du numéro de diapositive 4"/>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672354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3" name="Espace réservé du pied de page 2"/>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4" name="Espace réservé du numéro de diapositive 3"/>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4036030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262136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6" name="Espace réservé du pied de page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7" name="Espace réservé du numéro de diapositive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729905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186887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Espace réservé du pied de page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Espace réservé du numéro de diapositive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8407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13515247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356762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42184125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562A5A4-6292-4C4A-A40F-1628ACA44027}" type="datetimeFigureOut">
              <a:rPr lang="fr-FR" smtClean="0"/>
              <a:t>03/12/2023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41748687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421617439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7393723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ar-SA">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89798323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ar-SA">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94668628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61401572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66341312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256450682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1952537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02317990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9921339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562A5A4-6292-4C4A-A40F-1628ACA44027}" type="datetimeFigureOut">
              <a:rPr lang="fr-FR" smtClean="0"/>
              <a:t>03/12/2023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18597510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214663521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61147821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39281664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ar-SA">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184048109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ar-SA">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213369839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63628549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84403333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32370164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319768696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2111877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562A5A4-6292-4C4A-A40F-1628ACA44027}" type="datetimeFigureOut">
              <a:rPr lang="fr-FR" smtClean="0"/>
              <a:t>03/12/2023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825364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60895771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209831823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61476400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ar-S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93699915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ar-SA">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39274403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ar-SA">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122462753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195503614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ar-S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17086563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1450214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F3E3ED4-D062-4D71-AF7F-50973477FCD7}" type="datetimeFigureOut">
              <a:rPr lang="ar-SA" smtClean="0">
                <a:solidFill>
                  <a:prstClr val="black">
                    <a:lumMod val="50000"/>
                    <a:lumOff val="50000"/>
                  </a:prstClr>
                </a:solidFill>
              </a:rPr>
              <a:pPr/>
              <a:t>21/05/1445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ar-S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25800353-5EA9-420F-975A-6DFB97790895}" type="slidenum">
              <a:rPr lang="ar-SA" smtClean="0">
                <a:solidFill>
                  <a:prstClr val="black">
                    <a:lumMod val="50000"/>
                    <a:lumOff val="50000"/>
                  </a:prstClr>
                </a:solidFill>
              </a:rPr>
              <a:pPr/>
              <a:t>‹N°›</a:t>
            </a:fld>
            <a:endParaRPr lang="ar-SA">
              <a:solidFill>
                <a:prstClr val="black">
                  <a:lumMod val="50000"/>
                  <a:lumOff val="50000"/>
                </a:prstClr>
              </a:solidFill>
            </a:endParaRPr>
          </a:p>
        </p:txBody>
      </p:sp>
    </p:spTree>
    <p:extLst>
      <p:ext uri="{BB962C8B-B14F-4D97-AF65-F5344CB8AC3E}">
        <p14:creationId xmlns:p14="http://schemas.microsoft.com/office/powerpoint/2010/main" val="7677165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562A5A4-6292-4C4A-A40F-1628ACA44027}" type="datetimeFigureOut">
              <a:rPr lang="fr-FR" smtClean="0"/>
              <a:t>03/12/2023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DFC79F-E73C-468F-B01E-19E80DDDE6E0}" type="slidenum">
              <a:rPr lang="fr-FR" smtClean="0"/>
              <a:t>‹N°›</a:t>
            </a:fld>
            <a:endParaRPr lang="fr-FR"/>
          </a:p>
        </p:txBody>
      </p:sp>
    </p:spTree>
    <p:extLst>
      <p:ext uri="{BB962C8B-B14F-4D97-AF65-F5344CB8AC3E}">
        <p14:creationId xmlns:p14="http://schemas.microsoft.com/office/powerpoint/2010/main" val="234737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1"/>
            <a:endParaRPr lang="ar-SA">
              <a:solidFill>
                <a:prstClr val="black">
                  <a:lumMod val="50000"/>
                  <a:lumOff val="50000"/>
                </a:prstClr>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396021351"/>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rtl="1"/>
            <a:endParaRPr lang="ar-SA">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65145426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rtl="1"/>
            <a:endParaRPr lang="ar-SA">
              <a:solidFill>
                <a:prstClr val="black">
                  <a:lumMod val="50000"/>
                  <a:lumOff val="50000"/>
                </a:prstClr>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6268121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ar-SA">
              <a:solidFill>
                <a:prstClr val="black">
                  <a:lumMod val="50000"/>
                  <a:lumOff val="50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83321369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rtl="1"/>
            <a:endParaRPr lang="ar-SA">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6282000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rtl="1"/>
            <a:endParaRPr lang="ar-SA">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7752214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rtl="1"/>
            <a:fld id="{6F3E3ED4-D062-4D71-AF7F-50973477FCD7}" type="datetimeFigureOut">
              <a:rPr lang="ar-SA" smtClean="0">
                <a:solidFill>
                  <a:prstClr val="black">
                    <a:lumMod val="50000"/>
                    <a:lumOff val="50000"/>
                  </a:prstClr>
                </a:solidFill>
              </a:rPr>
              <a:pPr rtl="1"/>
              <a:t>21/05/1445</a:t>
            </a:fld>
            <a:endParaRPr lang="ar-SA">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rtl="1"/>
            <a:endParaRPr lang="ar-SA">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361929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t>عرض وتنظيم البيانات</a:t>
            </a:r>
            <a:endParaRPr lang="fr-FR" dirty="0"/>
          </a:p>
        </p:txBody>
      </p:sp>
      <p:sp>
        <p:nvSpPr>
          <p:cNvPr id="3" name="Espace réservé du contenu 2"/>
          <p:cNvSpPr>
            <a:spLocks noGrp="1"/>
          </p:cNvSpPr>
          <p:nvPr>
            <p:ph idx="1"/>
          </p:nvPr>
        </p:nvSpPr>
        <p:spPr/>
        <p:txBody>
          <a:bodyPr>
            <a:normAutofit/>
          </a:bodyPr>
          <a:lstStyle/>
          <a:p>
            <a:pPr marL="0" lvl="0" indent="0" algn="ctr" rtl="1">
              <a:buClr>
                <a:prstClr val="white"/>
              </a:buClr>
              <a:buNone/>
            </a:pPr>
            <a:r>
              <a:rPr lang="ar-DZ" sz="3600" dirty="0">
                <a:solidFill>
                  <a:srgbClr val="E25247">
                    <a:lumMod val="75000"/>
                  </a:srgbClr>
                </a:solidFill>
              </a:rPr>
              <a:t>في هذه المحاضرة سنتناول الشطر الأول من تنظيم وعرض البيانات </a:t>
            </a:r>
            <a:r>
              <a:rPr lang="ar-DZ" sz="3600" dirty="0" smtClean="0">
                <a:solidFill>
                  <a:srgbClr val="E25247">
                    <a:lumMod val="75000"/>
                  </a:srgbClr>
                </a:solidFill>
              </a:rPr>
              <a:t>الإحصائية وهو: العرض الجدولي للبيانات</a:t>
            </a:r>
            <a:r>
              <a:rPr lang="ar-DZ" sz="3600" dirty="0" smtClean="0">
                <a:solidFill>
                  <a:prstClr val="white"/>
                </a:solidFill>
              </a:rPr>
              <a:t>.</a:t>
            </a:r>
            <a:endParaRPr lang="fr-FR" sz="3600" dirty="0" smtClean="0">
              <a:solidFill>
                <a:prstClr val="white"/>
              </a:solidFill>
            </a:endParaRPr>
          </a:p>
          <a:p>
            <a:pPr marL="0" indent="0" algn="r" rtl="1">
              <a:buNone/>
            </a:pPr>
            <a:endParaRPr lang="fr-FR" sz="2800" dirty="0"/>
          </a:p>
        </p:txBody>
      </p:sp>
    </p:spTree>
    <p:extLst>
      <p:ext uri="{BB962C8B-B14F-4D97-AF65-F5344CB8AC3E}">
        <p14:creationId xmlns:p14="http://schemas.microsoft.com/office/powerpoint/2010/main" val="7162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4000624" y="548680"/>
            <a:ext cx="4392488" cy="720080"/>
          </a:xfrm>
          <a:prstGeom prst="downArrowCallou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a:r>
              <a:rPr lang="ar-SA" sz="2000" dirty="0" smtClean="0">
                <a:solidFill>
                  <a:schemeClr val="tx1"/>
                </a:solidFill>
                <a:latin typeface="Sakkal Majalla" panose="02000000000000000000" pitchFamily="2" charset="-78"/>
                <a:cs typeface="Sakkal Majalla" panose="02000000000000000000" pitchFamily="2" charset="-78"/>
              </a:rPr>
              <a:t>مثال</a:t>
            </a:r>
            <a:r>
              <a:rPr lang="ar-DZ" sz="2000" dirty="0" smtClean="0">
                <a:solidFill>
                  <a:schemeClr val="tx1"/>
                </a:solidFill>
                <a:latin typeface="Sakkal Majalla" panose="02000000000000000000" pitchFamily="2" charset="-78"/>
                <a:cs typeface="Sakkal Majalla" panose="02000000000000000000" pitchFamily="2" charset="-78"/>
              </a:rPr>
              <a:t> (01)</a:t>
            </a:r>
            <a:r>
              <a:rPr lang="ar-SA" sz="2000" dirty="0" smtClean="0">
                <a:solidFill>
                  <a:schemeClr val="tx1"/>
                </a:solidFill>
                <a:latin typeface="Sakkal Majalla" panose="02000000000000000000" pitchFamily="2" charset="-78"/>
                <a:cs typeface="Sakkal Majalla" panose="02000000000000000000" pitchFamily="2" charset="-78"/>
              </a:rPr>
              <a:t> ل</a:t>
            </a:r>
            <a:r>
              <a:rPr lang="ar-DZ" sz="2000" dirty="0" smtClean="0">
                <a:solidFill>
                  <a:schemeClr val="tx1"/>
                </a:solidFill>
                <a:latin typeface="Sakkal Majalla" panose="02000000000000000000" pitchFamily="2" charset="-78"/>
                <a:cs typeface="Sakkal Majalla" panose="02000000000000000000" pitchFamily="2" charset="-78"/>
              </a:rPr>
              <a:t>ل</a:t>
            </a:r>
            <a:r>
              <a:rPr lang="ar-SA" sz="2000" dirty="0" smtClean="0">
                <a:solidFill>
                  <a:schemeClr val="tx1"/>
                </a:solidFill>
                <a:latin typeface="Sakkal Majalla" panose="02000000000000000000" pitchFamily="2" charset="-78"/>
                <a:cs typeface="Sakkal Majalla" panose="02000000000000000000" pitchFamily="2" charset="-78"/>
              </a:rPr>
              <a:t>بيانات </a:t>
            </a:r>
            <a:r>
              <a:rPr lang="ar-DZ" sz="2000" dirty="0" smtClean="0">
                <a:solidFill>
                  <a:schemeClr val="tx1"/>
                </a:solidFill>
                <a:latin typeface="Sakkal Majalla" panose="02000000000000000000" pitchFamily="2" charset="-78"/>
                <a:cs typeface="Sakkal Majalla" panose="02000000000000000000" pitchFamily="2" charset="-78"/>
              </a:rPr>
              <a:t>ال</a:t>
            </a:r>
            <a:r>
              <a:rPr lang="ar-SA" sz="2000" dirty="0" smtClean="0">
                <a:solidFill>
                  <a:schemeClr val="tx1"/>
                </a:solidFill>
                <a:latin typeface="Sakkal Majalla" panose="02000000000000000000" pitchFamily="2" charset="-78"/>
                <a:cs typeface="Sakkal Majalla" panose="02000000000000000000" pitchFamily="2" charset="-78"/>
              </a:rPr>
              <a:t>وصفية</a:t>
            </a:r>
            <a:r>
              <a:rPr lang="ar-DZ" sz="2000" dirty="0" smtClean="0">
                <a:solidFill>
                  <a:schemeClr val="tx1"/>
                </a:solidFill>
                <a:latin typeface="Sakkal Majalla" panose="02000000000000000000" pitchFamily="2" charset="-78"/>
                <a:cs typeface="Sakkal Majalla" panose="02000000000000000000" pitchFamily="2" charset="-78"/>
              </a:rPr>
              <a:t> (الجدول البسيط)</a:t>
            </a:r>
            <a:endParaRPr lang="ar-SA" sz="2000" dirty="0">
              <a:solidFill>
                <a:schemeClr val="tx1"/>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3431704" y="1558598"/>
            <a:ext cx="5688632" cy="707886"/>
          </a:xfrm>
          <a:prstGeom prst="rect">
            <a:avLst/>
          </a:prstGeom>
          <a:noFill/>
          <a:ln w="57150">
            <a:solidFill>
              <a:schemeClr val="tx2">
                <a:lumMod val="60000"/>
                <a:lumOff val="40000"/>
              </a:schemeClr>
            </a:solidFill>
          </a:ln>
        </p:spPr>
        <p:txBody>
          <a:bodyPr wrap="square" rtlCol="1">
            <a:spAutoFit/>
          </a:bodyPr>
          <a:lstStyle/>
          <a:p>
            <a:pPr algn="ctr" rtl="1"/>
            <a:r>
              <a:rPr lang="ar-DZ" sz="2000" dirty="0">
                <a:solidFill>
                  <a:prstClr val="black"/>
                </a:solidFill>
                <a:latin typeface="Sakkal Majalla" panose="02000000000000000000" pitchFamily="2" charset="-78"/>
                <a:cs typeface="Sakkal Majalla" panose="02000000000000000000" pitchFamily="2" charset="-78"/>
              </a:rPr>
              <a:t>البيانات التالية تمثل المستوى </a:t>
            </a:r>
            <a:r>
              <a:rPr lang="ar-DZ" sz="2000" dirty="0" smtClean="0">
                <a:solidFill>
                  <a:prstClr val="black"/>
                </a:solidFill>
                <a:latin typeface="Sakkal Majalla" panose="02000000000000000000" pitchFamily="2" charset="-78"/>
                <a:cs typeface="Sakkal Majalla" panose="02000000000000000000" pitchFamily="2" charset="-78"/>
              </a:rPr>
              <a:t>التعليمي لأمهات عينة من التلاميذ في احدى المؤسسات التربوية</a:t>
            </a:r>
            <a:endParaRPr lang="ar-SA" sz="20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جدول 3"/>
          <p:cNvGraphicFramePr>
            <a:graphicFrameLocks noGrp="1"/>
          </p:cNvGraphicFramePr>
          <p:nvPr>
            <p:extLst>
              <p:ext uri="{D42A27DB-BD31-4B8C-83A1-F6EECF244321}">
                <p14:modId xmlns:p14="http://schemas.microsoft.com/office/powerpoint/2010/main" val="386525661"/>
              </p:ext>
            </p:extLst>
          </p:nvPr>
        </p:nvGraphicFramePr>
        <p:xfrm>
          <a:off x="2785372" y="2564904"/>
          <a:ext cx="6336701" cy="1854200"/>
        </p:xfrm>
        <a:graphic>
          <a:graphicData uri="http://schemas.openxmlformats.org/drawingml/2006/table">
            <a:tbl>
              <a:tblPr rtl="1" firstRow="1" bandRow="1">
                <a:tableStyleId>{F5AB1C69-6EDB-4FF4-983F-18BD219EF322}</a:tableStyleId>
              </a:tblPr>
              <a:tblGrid>
                <a:gridCol w="905243"/>
                <a:gridCol w="905243"/>
                <a:gridCol w="905243"/>
                <a:gridCol w="905243"/>
                <a:gridCol w="905243"/>
                <a:gridCol w="905243"/>
                <a:gridCol w="905243"/>
              </a:tblGrid>
              <a:tr h="370840">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ثانوي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أمّيي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ابتدائي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ابتدائي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ابتدائي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r>
              <a:tr h="370840">
                <a:tc>
                  <a:txBody>
                    <a:bodyPr/>
                    <a:lstStyle/>
                    <a:p>
                      <a:pPr algn="ctr" rtl="1"/>
                      <a:r>
                        <a:rPr lang="ar-SA" sz="1800" b="1" dirty="0" smtClean="0">
                          <a:solidFill>
                            <a:srgbClr val="002060"/>
                          </a:solidFill>
                          <a:latin typeface="Sakkal Majalla" panose="02000000000000000000" pitchFamily="2" charset="-78"/>
                          <a:cs typeface="Sakkal Majalla" panose="02000000000000000000" pitchFamily="2" charset="-78"/>
                        </a:rPr>
                        <a:t>ابتدائي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ابتدائي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SA" sz="1800" b="1" dirty="0" smtClean="0">
                          <a:solidFill>
                            <a:srgbClr val="002060"/>
                          </a:solidFill>
                          <a:latin typeface="Sakkal Majalla" panose="02000000000000000000" pitchFamily="2" charset="-78"/>
                          <a:cs typeface="Sakkal Majalla" panose="02000000000000000000" pitchFamily="2" charset="-78"/>
                        </a:rPr>
                        <a:t>متوسط</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جامعي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SA" sz="1800" b="1" dirty="0" smtClean="0">
                          <a:solidFill>
                            <a:srgbClr val="002060"/>
                          </a:solidFill>
                          <a:latin typeface="Sakkal Majalla" panose="02000000000000000000" pitchFamily="2" charset="-78"/>
                          <a:cs typeface="Sakkal Majalla" panose="02000000000000000000" pitchFamily="2" charset="-78"/>
                        </a:rPr>
                        <a:t>متوسط</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ثانوي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أمّي</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ثانوي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متوسط</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ابتدائي</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SA" sz="1800" b="1" dirty="0" smtClean="0">
                          <a:solidFill>
                            <a:srgbClr val="002060"/>
                          </a:solidFill>
                          <a:latin typeface="Sakkal Majalla" panose="02000000000000000000" pitchFamily="2" charset="-78"/>
                          <a:cs typeface="Sakkal Majalla" panose="02000000000000000000" pitchFamily="2" charset="-78"/>
                        </a:rPr>
                        <a:t>متوسط</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r>
            </a:tbl>
          </a:graphicData>
        </a:graphic>
      </p:graphicFrame>
      <p:sp>
        <p:nvSpPr>
          <p:cNvPr id="6" name="مربع نص 5"/>
          <p:cNvSpPr txBox="1"/>
          <p:nvPr/>
        </p:nvSpPr>
        <p:spPr>
          <a:xfrm>
            <a:off x="3215680" y="4941168"/>
            <a:ext cx="5688632" cy="400110"/>
          </a:xfrm>
          <a:prstGeom prst="rect">
            <a:avLst/>
          </a:prstGeom>
          <a:noFill/>
          <a:ln w="57150">
            <a:solidFill>
              <a:srgbClr val="FFFF00"/>
            </a:solidFill>
          </a:ln>
        </p:spPr>
        <p:txBody>
          <a:bodyPr wrap="square" rtlCol="1">
            <a:spAutoFit/>
          </a:bodyPr>
          <a:lstStyle/>
          <a:p>
            <a:pPr algn="ctr" rtl="1"/>
            <a:r>
              <a:rPr lang="ar-SA" sz="2000" dirty="0">
                <a:solidFill>
                  <a:prstClr val="black"/>
                </a:solidFill>
              </a:rPr>
              <a:t>نكون الجدول التكراري</a:t>
            </a:r>
          </a:p>
        </p:txBody>
      </p:sp>
    </p:spTree>
    <p:extLst>
      <p:ext uri="{BB962C8B-B14F-4D97-AF65-F5344CB8AC3E}">
        <p14:creationId xmlns:p14="http://schemas.microsoft.com/office/powerpoint/2010/main" val="119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772886"/>
          </a:xfrm>
        </p:spPr>
        <p:txBody>
          <a:bodyPr/>
          <a:lstStyle/>
          <a:p>
            <a:pPr algn="ctr" rtl="1"/>
            <a:r>
              <a:rPr lang="ar-DZ" dirty="0" smtClean="0">
                <a:solidFill>
                  <a:schemeClr val="accent6">
                    <a:lumMod val="75000"/>
                  </a:schemeClr>
                </a:solidFill>
              </a:rPr>
              <a:t>خطوات الحل</a:t>
            </a:r>
            <a:endParaRPr lang="fr-FR"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85801" y="1371603"/>
                <a:ext cx="11157856" cy="4408713"/>
              </a:xfrm>
            </p:spPr>
            <p:txBody>
              <a:bodyPr/>
              <a:lstStyle/>
              <a:p>
                <a:pPr algn="r" rtl="1">
                  <a:buFont typeface="Wingdings" panose="05000000000000000000" pitchFamily="2" charset="2"/>
                  <a:buChar char="v"/>
                </a:pPr>
                <a:r>
                  <a:rPr lang="ar-DZ" dirty="0" smtClean="0">
                    <a:solidFill>
                      <a:srgbClr val="00B0F0"/>
                    </a:solidFill>
                  </a:rPr>
                  <a:t>نقوم بإعداد جدول مكوّن من خمسة أعمدة</a:t>
                </a:r>
              </a:p>
              <a:p>
                <a:pPr marL="342900" indent="-342900" algn="r" rtl="1">
                  <a:buFont typeface="+mj-lt"/>
                  <a:buAutoNum type="arabicPeriod"/>
                </a:pPr>
                <a:r>
                  <a:rPr lang="ar-DZ" dirty="0" smtClean="0">
                    <a:solidFill>
                      <a:schemeClr val="accent1">
                        <a:lumMod val="60000"/>
                        <a:lumOff val="40000"/>
                      </a:schemeClr>
                    </a:solidFill>
                  </a:rPr>
                  <a:t>العمود الأول: يدون فيه فئات المتغير ( المستوى التعليمي)</a:t>
                </a:r>
              </a:p>
              <a:p>
                <a:pPr marL="342900" indent="-342900" algn="r" rtl="1">
                  <a:buFont typeface="+mj-lt"/>
                  <a:buAutoNum type="arabicPeriod"/>
                </a:pPr>
                <a:r>
                  <a:rPr lang="ar-DZ" dirty="0" smtClean="0">
                    <a:solidFill>
                      <a:schemeClr val="accent5">
                        <a:lumMod val="75000"/>
                      </a:schemeClr>
                    </a:solidFill>
                  </a:rPr>
                  <a:t>العمود الثاني: التكرار الفعلي لكل فئة من المتغير (المستوى التعليمي)؛ </a:t>
                </a:r>
                <a:r>
                  <a:rPr lang="ar-DZ" dirty="0" smtClean="0">
                    <a:solidFill>
                      <a:srgbClr val="FF0000"/>
                    </a:solidFill>
                  </a:rPr>
                  <a:t>أمّي</a:t>
                </a:r>
                <a:r>
                  <a:rPr lang="ar-DZ" dirty="0" smtClean="0">
                    <a:solidFill>
                      <a:schemeClr val="accent5">
                        <a:lumMod val="75000"/>
                      </a:schemeClr>
                    </a:solidFill>
                  </a:rPr>
                  <a:t> كم تكررت في التوزيع، </a:t>
                </a:r>
                <a:r>
                  <a:rPr lang="ar-DZ" dirty="0" smtClean="0">
                    <a:solidFill>
                      <a:srgbClr val="FF0000"/>
                    </a:solidFill>
                  </a:rPr>
                  <a:t>ابتدائي</a:t>
                </a:r>
                <a:r>
                  <a:rPr lang="ar-DZ" dirty="0" smtClean="0">
                    <a:solidFill>
                      <a:schemeClr val="accent5">
                        <a:lumMod val="75000"/>
                      </a:schemeClr>
                    </a:solidFill>
                  </a:rPr>
                  <a:t> كم تكررت.....الخ.</a:t>
                </a:r>
              </a:p>
              <a:p>
                <a:pPr marL="342900" indent="-342900" algn="r" rtl="1">
                  <a:buFont typeface="+mj-lt"/>
                  <a:buAutoNum type="arabicPeriod"/>
                </a:pPr>
                <a:r>
                  <a:rPr lang="ar-DZ" dirty="0" smtClean="0">
                    <a:solidFill>
                      <a:schemeClr val="accent6">
                        <a:lumMod val="75000"/>
                      </a:schemeClr>
                    </a:solidFill>
                  </a:rPr>
                  <a:t>العمود الثالث: يكون فيه التكرار المطلق (العددي) الذي يمثل عدد أمهات التلاميذ في كل فئة من فئات المستوى التعليمي ويروز له بالرمز </a:t>
                </a:r>
                <a14:m>
                  <m:oMath xmlns:m="http://schemas.openxmlformats.org/officeDocument/2006/math">
                    <m:sSub>
                      <m:sSubPr>
                        <m:ctrlPr>
                          <a:rPr lang="ar-DZ" i="1" smtClean="0">
                            <a:solidFill>
                              <a:schemeClr val="accent6">
                                <a:lumMod val="75000"/>
                              </a:schemeClr>
                            </a:solidFill>
                            <a:latin typeface="Cambria Math" panose="02040503050406030204" pitchFamily="18" charset="0"/>
                          </a:rPr>
                        </m:ctrlPr>
                      </m:sSubPr>
                      <m:e>
                        <m:r>
                          <a:rPr lang="fr-FR" b="0" i="1" smtClean="0">
                            <a:solidFill>
                              <a:schemeClr val="accent6">
                                <a:lumMod val="75000"/>
                              </a:schemeClr>
                            </a:solidFill>
                            <a:latin typeface="Cambria Math" panose="02040503050406030204" pitchFamily="18" charset="0"/>
                          </a:rPr>
                          <m:t>𝑓</m:t>
                        </m:r>
                      </m:e>
                      <m:sub>
                        <m:r>
                          <a:rPr lang="fr-FR" b="0" i="1" smtClean="0">
                            <a:solidFill>
                              <a:schemeClr val="accent6">
                                <a:lumMod val="75000"/>
                              </a:schemeClr>
                            </a:solidFill>
                            <a:latin typeface="Cambria Math" panose="02040503050406030204" pitchFamily="18" charset="0"/>
                          </a:rPr>
                          <m:t>𝑖</m:t>
                        </m:r>
                        <m:r>
                          <a:rPr lang="ar-DZ" b="0" i="1" smtClean="0">
                            <a:solidFill>
                              <a:schemeClr val="accent6">
                                <a:lumMod val="75000"/>
                              </a:schemeClr>
                            </a:solidFill>
                            <a:latin typeface="Cambria Math" panose="02040503050406030204" pitchFamily="18" charset="0"/>
                          </a:rPr>
                          <m:t> </m:t>
                        </m:r>
                      </m:sub>
                    </m:sSub>
                  </m:oMath>
                </a14:m>
                <a:r>
                  <a:rPr lang="ar-DZ" dirty="0" smtClean="0">
                    <a:solidFill>
                      <a:schemeClr val="accent6">
                        <a:lumMod val="75000"/>
                      </a:schemeClr>
                    </a:solidFill>
                  </a:rPr>
                  <a:t> أو</a:t>
                </a:r>
                <a14:m>
                  <m:oMath xmlns:m="http://schemas.openxmlformats.org/officeDocument/2006/math">
                    <m:sSub>
                      <m:sSubPr>
                        <m:ctrlPr>
                          <a:rPr lang="ar-DZ" i="1" dirty="0" smtClean="0">
                            <a:solidFill>
                              <a:schemeClr val="accent6">
                                <a:lumMod val="75000"/>
                              </a:schemeClr>
                            </a:solidFill>
                            <a:latin typeface="Cambria Math" panose="02040503050406030204" pitchFamily="18" charset="0"/>
                          </a:rPr>
                        </m:ctrlPr>
                      </m:sSubPr>
                      <m:e>
                        <m:r>
                          <a:rPr lang="fr-FR" b="0" i="1" dirty="0" smtClean="0">
                            <a:solidFill>
                              <a:schemeClr val="accent6">
                                <a:lumMod val="75000"/>
                              </a:schemeClr>
                            </a:solidFill>
                            <a:latin typeface="Cambria Math" panose="02040503050406030204" pitchFamily="18" charset="0"/>
                          </a:rPr>
                          <m:t>𝑛</m:t>
                        </m:r>
                      </m:e>
                      <m:sub>
                        <m:r>
                          <a:rPr lang="fr-FR" b="0" i="1" dirty="0" smtClean="0">
                            <a:solidFill>
                              <a:schemeClr val="accent6">
                                <a:lumMod val="75000"/>
                              </a:schemeClr>
                            </a:solidFill>
                            <a:latin typeface="Cambria Math" panose="02040503050406030204" pitchFamily="18" charset="0"/>
                          </a:rPr>
                          <m:t>𝑖</m:t>
                        </m:r>
                      </m:sub>
                    </m:sSub>
                  </m:oMath>
                </a14:m>
                <a:r>
                  <a:rPr lang="ar-DZ" dirty="0" smtClean="0">
                    <a:solidFill>
                      <a:schemeClr val="accent6">
                        <a:lumMod val="75000"/>
                      </a:schemeClr>
                    </a:solidFill>
                  </a:rPr>
                  <a:t> وذلك حسب المرجع (ملاحظة: تغير الترميز لا يعني تغير المعنى).</a:t>
                </a:r>
              </a:p>
              <a:p>
                <a:pPr marL="342900" indent="-342900" algn="r" rtl="1">
                  <a:buFont typeface="+mj-lt"/>
                  <a:buAutoNum type="arabicPeriod"/>
                </a:pPr>
                <a:r>
                  <a:rPr lang="ar-DZ" dirty="0" smtClean="0">
                    <a:solidFill>
                      <a:srgbClr val="FF0000"/>
                    </a:solidFill>
                  </a:rPr>
                  <a:t>العمود الرابع: الذي يكون فيه التكرار النسبي لكل فئة داخل التوزيع، ويرمز له بالرمز </a:t>
                </a:r>
                <a14:m>
                  <m:oMath xmlns:m="http://schemas.openxmlformats.org/officeDocument/2006/math">
                    <m:sSub>
                      <m:sSubPr>
                        <m:ctrlPr>
                          <a:rPr lang="ar-DZ"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𝑝</m:t>
                        </m:r>
                      </m:e>
                      <m:sub>
                        <m:r>
                          <a:rPr lang="fr-FR" b="0" i="1" smtClean="0">
                            <a:solidFill>
                              <a:srgbClr val="FF0000"/>
                            </a:solidFill>
                            <a:latin typeface="Cambria Math" panose="02040503050406030204" pitchFamily="18" charset="0"/>
                          </a:rPr>
                          <m:t>𝑖</m:t>
                        </m:r>
                      </m:sub>
                    </m:sSub>
                  </m:oMath>
                </a14:m>
                <a:r>
                  <a:rPr lang="ar-DZ" dirty="0" smtClean="0">
                    <a:solidFill>
                      <a:srgbClr val="FF0000"/>
                    </a:solidFill>
                  </a:rPr>
                  <a:t> أو</a:t>
                </a:r>
                <a14:m>
                  <m:oMath xmlns:m="http://schemas.openxmlformats.org/officeDocument/2006/math">
                    <m:sSub>
                      <m:sSubPr>
                        <m:ctrlPr>
                          <a:rPr lang="ar-DZ" i="1" dirty="0" smtClean="0">
                            <a:solidFill>
                              <a:srgbClr val="FF0000"/>
                            </a:solidFill>
                            <a:latin typeface="Cambria Math" panose="02040503050406030204" pitchFamily="18" charset="0"/>
                          </a:rPr>
                        </m:ctrlPr>
                      </m:sSubPr>
                      <m:e>
                        <m:r>
                          <a:rPr lang="fr-FR" b="0" i="1" dirty="0" smtClean="0">
                            <a:solidFill>
                              <a:srgbClr val="FF0000"/>
                            </a:solidFill>
                            <a:latin typeface="Cambria Math" panose="02040503050406030204" pitchFamily="18" charset="0"/>
                          </a:rPr>
                          <m:t>𝑓</m:t>
                        </m:r>
                      </m:e>
                      <m:sub>
                        <m:r>
                          <a:rPr lang="fr-FR" b="0" i="1" dirty="0" smtClean="0">
                            <a:solidFill>
                              <a:srgbClr val="FF0000"/>
                            </a:solidFill>
                            <a:latin typeface="Cambria Math" panose="02040503050406030204" pitchFamily="18" charset="0"/>
                          </a:rPr>
                          <m:t>𝑖</m:t>
                        </m:r>
                      </m:sub>
                    </m:sSub>
                  </m:oMath>
                </a14:m>
                <a:r>
                  <a:rPr lang="ar-DZ" dirty="0" smtClean="0">
                    <a:solidFill>
                      <a:srgbClr val="FF0000"/>
                    </a:solidFill>
                  </a:rPr>
                  <a:t> في بعض المراجع . التكرار النسبي يساوي التكرار المطلق لكل فئة داخل التوزيع على مجموع التكرارات (حجم العينة أو حجم المجتمع) </a:t>
                </a:r>
                <a14:m>
                  <m:oMath xmlns:m="http://schemas.openxmlformats.org/officeDocument/2006/math">
                    <m:sSub>
                      <m:sSubPr>
                        <m:ctrlPr>
                          <a:rPr lang="ar-DZ"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𝑝</m:t>
                        </m:r>
                      </m:e>
                      <m:sub>
                        <m:r>
                          <a:rPr lang="fr-FR" b="0" i="1" smtClean="0">
                            <a:solidFill>
                              <a:srgbClr val="FF0000"/>
                            </a:solidFill>
                            <a:latin typeface="Cambria Math" panose="02040503050406030204" pitchFamily="18" charset="0"/>
                          </a:rPr>
                          <m:t>𝑖</m:t>
                        </m:r>
                      </m:sub>
                    </m:sSub>
                    <m:r>
                      <a:rPr lang="fr-FR" b="0" i="0" smtClean="0">
                        <a:solidFill>
                          <a:srgbClr val="FF0000"/>
                        </a:solidFill>
                        <a:latin typeface="Cambria Math" panose="02040503050406030204" pitchFamily="18" charset="0"/>
                      </a:rPr>
                      <m:t>=</m:t>
                    </m:r>
                    <m:f>
                      <m:fPr>
                        <m:ctrlPr>
                          <a:rPr lang="fr-FR" b="0" i="1" smtClean="0">
                            <a:solidFill>
                              <a:srgbClr val="FF0000"/>
                            </a:solidFill>
                            <a:latin typeface="Cambria Math" panose="02040503050406030204" pitchFamily="18" charset="0"/>
                          </a:rPr>
                        </m:ctrlPr>
                      </m:fPr>
                      <m:num>
                        <m:sSub>
                          <m:sSubPr>
                            <m:ctrlPr>
                              <a:rPr lang="fr-FR" b="0"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𝑓</m:t>
                            </m:r>
                          </m:e>
                          <m:sub>
                            <m:r>
                              <a:rPr lang="fr-FR" b="0" i="1" smtClean="0">
                                <a:solidFill>
                                  <a:srgbClr val="FF0000"/>
                                </a:solidFill>
                                <a:latin typeface="Cambria Math" panose="02040503050406030204" pitchFamily="18" charset="0"/>
                              </a:rPr>
                              <m:t>𝑖</m:t>
                            </m:r>
                          </m:sub>
                        </m:sSub>
                      </m:num>
                      <m:den>
                        <m:nary>
                          <m:naryPr>
                            <m:chr m:val="∑"/>
                            <m:subHide m:val="on"/>
                            <m:supHide m:val="on"/>
                            <m:ctrlPr>
                              <a:rPr lang="fr-FR" b="0" i="1" smtClean="0">
                                <a:solidFill>
                                  <a:srgbClr val="FF0000"/>
                                </a:solidFill>
                                <a:latin typeface="Cambria Math" panose="02040503050406030204" pitchFamily="18" charset="0"/>
                              </a:rPr>
                            </m:ctrlPr>
                          </m:naryPr>
                          <m:sub/>
                          <m:sup/>
                          <m:e>
                            <m:sSub>
                              <m:sSubPr>
                                <m:ctrlPr>
                                  <a:rPr lang="fr-FR" b="0" i="1" smtClean="0">
                                    <a:solidFill>
                                      <a:srgbClr val="FF0000"/>
                                    </a:solidFill>
                                    <a:latin typeface="Cambria Math" panose="02040503050406030204" pitchFamily="18" charset="0"/>
                                  </a:rPr>
                                </m:ctrlPr>
                              </m:sSubPr>
                              <m:e>
                                <m:r>
                                  <a:rPr lang="fr-FR" b="0" i="1" smtClean="0">
                                    <a:solidFill>
                                      <a:srgbClr val="FF0000"/>
                                    </a:solidFill>
                                    <a:latin typeface="Cambria Math" panose="02040503050406030204" pitchFamily="18" charset="0"/>
                                  </a:rPr>
                                  <m:t>𝑓</m:t>
                                </m:r>
                              </m:e>
                              <m:sub>
                                <m:r>
                                  <a:rPr lang="fr-FR" b="0" i="1" smtClean="0">
                                    <a:solidFill>
                                      <a:srgbClr val="FF0000"/>
                                    </a:solidFill>
                                    <a:latin typeface="Cambria Math" panose="02040503050406030204" pitchFamily="18" charset="0"/>
                                  </a:rPr>
                                  <m:t>𝑖</m:t>
                                </m:r>
                              </m:sub>
                            </m:sSub>
                          </m:e>
                        </m:nary>
                      </m:den>
                    </m:f>
                  </m:oMath>
                </a14:m>
                <a:endParaRPr lang="ar-DZ" dirty="0" smtClean="0"/>
              </a:p>
              <a:p>
                <a:pPr marL="342900" indent="-342900" algn="r" rtl="1">
                  <a:buFont typeface="+mj-lt"/>
                  <a:buAutoNum type="arabicPeriod"/>
                </a:pPr>
                <a:r>
                  <a:rPr lang="ar-DZ" dirty="0" smtClean="0">
                    <a:solidFill>
                      <a:schemeClr val="tx2">
                        <a:lumMod val="50000"/>
                      </a:schemeClr>
                    </a:solidFill>
                  </a:rPr>
                  <a:t>العمود الخامس: يكون فيه التكرار النسبي المئوي ويرمز له بالرمز</a:t>
                </a:r>
                <a:r>
                  <a:rPr lang="fr-FR" dirty="0" smtClean="0">
                    <a:solidFill>
                      <a:schemeClr val="tx2">
                        <a:lumMod val="50000"/>
                      </a:schemeClr>
                    </a:solidFill>
                  </a:rPr>
                  <a:t> </a:t>
                </a:r>
                <a:r>
                  <a:rPr lang="ar-DZ" dirty="0" smtClean="0">
                    <a:solidFill>
                      <a:schemeClr val="tx2">
                        <a:lumMod val="50000"/>
                      </a:schemeClr>
                    </a:solidFill>
                  </a:rPr>
                  <a:t> </a:t>
                </a:r>
                <a14:m>
                  <m:oMath xmlns:m="http://schemas.openxmlformats.org/officeDocument/2006/math">
                    <m:sSub>
                      <m:sSubPr>
                        <m:ctrlPr>
                          <a:rPr lang="ar-DZ" i="1" smtClean="0">
                            <a:solidFill>
                              <a:schemeClr val="tx2">
                                <a:lumMod val="50000"/>
                              </a:schemeClr>
                            </a:solidFill>
                            <a:latin typeface="Cambria Math" panose="02040503050406030204" pitchFamily="18" charset="0"/>
                          </a:rPr>
                        </m:ctrlPr>
                      </m:sSubPr>
                      <m:e>
                        <m:r>
                          <a:rPr lang="fr-FR" b="0" i="1" smtClean="0">
                            <a:solidFill>
                              <a:schemeClr val="tx2">
                                <a:lumMod val="50000"/>
                              </a:schemeClr>
                            </a:solidFill>
                            <a:latin typeface="Cambria Math" panose="02040503050406030204" pitchFamily="18" charset="0"/>
                          </a:rPr>
                          <m:t>𝑝</m:t>
                        </m:r>
                      </m:e>
                      <m:sub>
                        <m:r>
                          <a:rPr lang="fr-FR" b="0" i="1" smtClean="0">
                            <a:solidFill>
                              <a:schemeClr val="tx2">
                                <a:lumMod val="50000"/>
                              </a:schemeClr>
                            </a:solidFill>
                            <a:latin typeface="Cambria Math" panose="02040503050406030204" pitchFamily="18" charset="0"/>
                          </a:rPr>
                          <m:t>𝑖</m:t>
                        </m:r>
                      </m:sub>
                    </m:sSub>
                    <m:r>
                      <a:rPr lang="fr-FR" b="0" i="1" smtClean="0">
                        <a:solidFill>
                          <a:schemeClr val="tx2">
                            <a:lumMod val="50000"/>
                          </a:schemeClr>
                        </a:solidFill>
                        <a:latin typeface="Cambria Math" panose="02040503050406030204" pitchFamily="18" charset="0"/>
                      </a:rPr>
                      <m:t>%</m:t>
                    </m:r>
                  </m:oMath>
                </a14:m>
                <a:r>
                  <a:rPr lang="ar-DZ" dirty="0" smtClean="0">
                    <a:solidFill>
                      <a:schemeClr val="tx2">
                        <a:lumMod val="50000"/>
                      </a:schemeClr>
                    </a:solidFill>
                  </a:rPr>
                  <a:t>   أو </a:t>
                </a:r>
                <a14:m>
                  <m:oMath xmlns:m="http://schemas.openxmlformats.org/officeDocument/2006/math">
                    <m:sSub>
                      <m:sSubPr>
                        <m:ctrlPr>
                          <a:rPr lang="ar-DZ" i="1" smtClean="0">
                            <a:solidFill>
                              <a:schemeClr val="tx2">
                                <a:lumMod val="50000"/>
                              </a:schemeClr>
                            </a:solidFill>
                            <a:latin typeface="Cambria Math" panose="02040503050406030204" pitchFamily="18" charset="0"/>
                          </a:rPr>
                        </m:ctrlPr>
                      </m:sSubPr>
                      <m:e>
                        <m:r>
                          <a:rPr lang="fr-FR" b="0" i="1" smtClean="0">
                            <a:solidFill>
                              <a:schemeClr val="tx2">
                                <a:lumMod val="50000"/>
                              </a:schemeClr>
                            </a:solidFill>
                            <a:latin typeface="Cambria Math" panose="02040503050406030204" pitchFamily="18" charset="0"/>
                          </a:rPr>
                          <m:t>𝑓</m:t>
                        </m:r>
                      </m:e>
                      <m:sub>
                        <m:r>
                          <a:rPr lang="fr-FR" b="0" i="1" smtClean="0">
                            <a:solidFill>
                              <a:schemeClr val="tx2">
                                <a:lumMod val="50000"/>
                              </a:schemeClr>
                            </a:solidFill>
                            <a:latin typeface="Cambria Math" panose="02040503050406030204" pitchFamily="18" charset="0"/>
                          </a:rPr>
                          <m:t>𝑖</m:t>
                        </m:r>
                      </m:sub>
                    </m:sSub>
                    <m:r>
                      <a:rPr lang="fr-FR" b="0" i="1" smtClean="0">
                        <a:solidFill>
                          <a:schemeClr val="tx2">
                            <a:lumMod val="50000"/>
                          </a:schemeClr>
                        </a:solidFill>
                        <a:latin typeface="Cambria Math" panose="02040503050406030204" pitchFamily="18" charset="0"/>
                      </a:rPr>
                      <m:t>%</m:t>
                    </m:r>
                  </m:oMath>
                </a14:m>
                <a:r>
                  <a:rPr lang="ar-DZ" dirty="0" smtClean="0">
                    <a:solidFill>
                      <a:schemeClr val="tx2">
                        <a:lumMod val="50000"/>
                      </a:schemeClr>
                    </a:solidFill>
                  </a:rPr>
                  <a:t>. التكرار النسبي المئوي يساوي التكرار النسبي في مئة</a:t>
                </a:r>
              </a:p>
              <a:p>
                <a:pPr marL="0" indent="0" algn="r" rtl="1">
                  <a:buNone/>
                </a:pPr>
                <a:r>
                  <a:rPr lang="ar-DZ" dirty="0" smtClean="0">
                    <a:solidFill>
                      <a:schemeClr val="tx2">
                        <a:lumMod val="50000"/>
                      </a:schemeClr>
                    </a:solidFill>
                  </a:rPr>
                  <a:t> </a:t>
                </a:r>
                <a14:m>
                  <m:oMath xmlns:m="http://schemas.openxmlformats.org/officeDocument/2006/math">
                    <m:sSub>
                      <m:sSubPr>
                        <m:ctrlPr>
                          <a:rPr lang="ar-DZ" i="1" smtClean="0">
                            <a:solidFill>
                              <a:schemeClr val="tx2">
                                <a:lumMod val="50000"/>
                              </a:schemeClr>
                            </a:solidFill>
                            <a:latin typeface="Cambria Math" panose="02040503050406030204" pitchFamily="18" charset="0"/>
                          </a:rPr>
                        </m:ctrlPr>
                      </m:sSubPr>
                      <m:e>
                        <m:r>
                          <a:rPr lang="fr-FR" b="0" i="1" smtClean="0">
                            <a:solidFill>
                              <a:schemeClr val="tx2">
                                <a:lumMod val="50000"/>
                              </a:schemeClr>
                            </a:solidFill>
                            <a:latin typeface="Cambria Math" panose="02040503050406030204" pitchFamily="18" charset="0"/>
                          </a:rPr>
                          <m:t>𝑝</m:t>
                        </m:r>
                      </m:e>
                      <m:sub>
                        <m:r>
                          <a:rPr lang="fr-FR" b="0" i="1" smtClean="0">
                            <a:solidFill>
                              <a:schemeClr val="tx2">
                                <a:lumMod val="50000"/>
                              </a:schemeClr>
                            </a:solidFill>
                            <a:latin typeface="Cambria Math" panose="02040503050406030204" pitchFamily="18" charset="0"/>
                          </a:rPr>
                          <m:t>𝑖</m:t>
                        </m:r>
                      </m:sub>
                    </m:sSub>
                    <m:r>
                      <a:rPr lang="fr-FR" b="0" i="1" smtClean="0">
                        <a:solidFill>
                          <a:schemeClr val="tx2">
                            <a:lumMod val="50000"/>
                          </a:schemeClr>
                        </a:solidFill>
                        <a:latin typeface="Cambria Math" panose="02040503050406030204" pitchFamily="18" charset="0"/>
                      </a:rPr>
                      <m:t>%=</m:t>
                    </m:r>
                    <m:sSub>
                      <m:sSubPr>
                        <m:ctrlPr>
                          <a:rPr lang="fr-FR" b="0" i="1" smtClean="0">
                            <a:solidFill>
                              <a:schemeClr val="tx2">
                                <a:lumMod val="50000"/>
                              </a:schemeClr>
                            </a:solidFill>
                            <a:latin typeface="Cambria Math" panose="02040503050406030204" pitchFamily="18" charset="0"/>
                          </a:rPr>
                        </m:ctrlPr>
                      </m:sSubPr>
                      <m:e>
                        <m:r>
                          <a:rPr lang="fr-FR" b="0" i="1" smtClean="0">
                            <a:solidFill>
                              <a:schemeClr val="tx2">
                                <a:lumMod val="50000"/>
                              </a:schemeClr>
                            </a:solidFill>
                            <a:latin typeface="Cambria Math" panose="02040503050406030204" pitchFamily="18" charset="0"/>
                          </a:rPr>
                          <m:t>𝑝</m:t>
                        </m:r>
                      </m:e>
                      <m:sub>
                        <m:r>
                          <a:rPr lang="fr-FR" b="0" i="1" smtClean="0">
                            <a:solidFill>
                              <a:schemeClr val="tx2">
                                <a:lumMod val="50000"/>
                              </a:schemeClr>
                            </a:solidFill>
                            <a:latin typeface="Cambria Math" panose="02040503050406030204" pitchFamily="18" charset="0"/>
                          </a:rPr>
                          <m:t>𝑖</m:t>
                        </m:r>
                      </m:sub>
                    </m:sSub>
                    <m:r>
                      <a:rPr lang="fr-FR" b="0" i="1" smtClean="0">
                        <a:solidFill>
                          <a:schemeClr val="tx2">
                            <a:lumMod val="50000"/>
                          </a:schemeClr>
                        </a:solidFill>
                        <a:latin typeface="Cambria Math" panose="02040503050406030204" pitchFamily="18" charset="0"/>
                      </a:rPr>
                      <m:t>∗</m:t>
                    </m:r>
                    <m:r>
                      <a:rPr lang="fr-FR" b="0" i="1" smtClean="0">
                        <a:solidFill>
                          <a:schemeClr val="tx2">
                            <a:lumMod val="50000"/>
                          </a:schemeClr>
                        </a:solidFill>
                        <a:latin typeface="Cambria Math" panose="02040503050406030204" pitchFamily="18" charset="0"/>
                      </a:rPr>
                      <m:t>100</m:t>
                    </m:r>
                  </m:oMath>
                </a14:m>
                <a:endParaRPr lang="ar-DZ" dirty="0" smtClean="0">
                  <a:solidFill>
                    <a:schemeClr val="tx2">
                      <a:lumMod val="50000"/>
                    </a:schemeClr>
                  </a:solidFill>
                </a:endParaRPr>
              </a:p>
              <a:p>
                <a:pPr algn="r" rtl="1">
                  <a:buFont typeface="Wingdings" panose="05000000000000000000" pitchFamily="2" charset="2"/>
                  <a:buChar char="v"/>
                </a:pPr>
                <a:r>
                  <a:rPr lang="ar-DZ" dirty="0" smtClean="0">
                    <a:solidFill>
                      <a:srgbClr val="00B0F0"/>
                    </a:solidFill>
                  </a:rPr>
                  <a:t>لتفريغ البيانات ننظر في التوزيع إلى تكرار كل فئة من المستوى التعليمي للأمهات ثم نقوم بحسابها في العمود الفعلي للتكرارات على شكل خشيبات عمودية وإذا وصل التكرار إلى خمسة فإن التكرار الخامس يكون أفقيا وجمع الأربع تكرارات العمودية على الشكل التالي: </a:t>
                </a:r>
              </a:p>
              <a:p>
                <a:pPr marL="342900" indent="-342900" algn="r" rtl="1">
                  <a:buFont typeface="+mj-lt"/>
                  <a:buAutoNum type="arabicPeriod"/>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85801" y="1371603"/>
                <a:ext cx="11157856" cy="4408713"/>
              </a:xfrm>
              <a:blipFill rotWithShape="0">
                <a:blip r:embed="rId2"/>
                <a:stretch>
                  <a:fillRect t="-2490" r="-492"/>
                </a:stretch>
              </a:blipFill>
            </p:spPr>
            <p:txBody>
              <a:bodyPr/>
              <a:lstStyle/>
              <a:p>
                <a:r>
                  <a:rPr lang="fr-FR">
                    <a:noFill/>
                  </a:rPr>
                  <a:t> </a:t>
                </a:r>
              </a:p>
            </p:txBody>
          </p:sp>
        </mc:Fallback>
      </mc:AlternateContent>
      <p:grpSp>
        <p:nvGrpSpPr>
          <p:cNvPr id="4" name="مجموعة 8"/>
          <p:cNvGrpSpPr/>
          <p:nvPr/>
        </p:nvGrpSpPr>
        <p:grpSpPr>
          <a:xfrm>
            <a:off x="2388934" y="5158410"/>
            <a:ext cx="289620" cy="288032"/>
            <a:chOff x="3178404" y="3933056"/>
            <a:chExt cx="289620" cy="288032"/>
          </a:xfrm>
        </p:grpSpPr>
        <p:cxnSp>
          <p:nvCxnSpPr>
            <p:cNvPr id="5" name="Straight Connector 12"/>
            <p:cNvCxnSpPr/>
            <p:nvPr/>
          </p:nvCxnSpPr>
          <p:spPr>
            <a:xfrm rot="5400000">
              <a:off x="3090342" y="4053822"/>
              <a:ext cx="2286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 name="Straight Connector 12"/>
            <p:cNvCxnSpPr/>
            <p:nvPr/>
          </p:nvCxnSpPr>
          <p:spPr>
            <a:xfrm rot="5400000">
              <a:off x="3162350" y="4053822"/>
              <a:ext cx="2286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 name="Straight Connector 12"/>
            <p:cNvCxnSpPr/>
            <p:nvPr/>
          </p:nvCxnSpPr>
          <p:spPr>
            <a:xfrm rot="5400000">
              <a:off x="3234358" y="4053822"/>
              <a:ext cx="2286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rot="5400000">
              <a:off x="3306366" y="4053822"/>
              <a:ext cx="2286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flipH="1">
              <a:off x="3178404" y="3933056"/>
              <a:ext cx="289620" cy="288032"/>
            </a:xfrm>
            <a:prstGeom prst="line">
              <a:avLst/>
            </a:prstGeo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93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80">
                                          <p:stCondLst>
                                            <p:cond delay="0"/>
                                          </p:stCondLst>
                                        </p:cTn>
                                        <p:tgtEl>
                                          <p:spTgt spid="3">
                                            <p:txEl>
                                              <p:pRg st="1" end="1"/>
                                            </p:txEl>
                                          </p:spTgt>
                                        </p:tgtEl>
                                      </p:cBhvr>
                                    </p:animEffect>
                                    <p:anim calcmode="lin" valueType="num">
                                      <p:cBhvr>
                                        <p:cTn id="2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1" end="1"/>
                                            </p:txEl>
                                          </p:spTgt>
                                        </p:tgtEl>
                                      </p:cBhvr>
                                      <p:to x="100000" y="60000"/>
                                    </p:animScale>
                                    <p:animScale>
                                      <p:cBhvr>
                                        <p:cTn id="29" dur="166" decel="50000">
                                          <p:stCondLst>
                                            <p:cond delay="676"/>
                                          </p:stCondLst>
                                        </p:cTn>
                                        <p:tgtEl>
                                          <p:spTgt spid="3">
                                            <p:txEl>
                                              <p:pRg st="1" end="1"/>
                                            </p:txEl>
                                          </p:spTgt>
                                        </p:tgtEl>
                                      </p:cBhvr>
                                      <p:to x="100000" y="100000"/>
                                    </p:animScale>
                                    <p:animScale>
                                      <p:cBhvr>
                                        <p:cTn id="30" dur="26">
                                          <p:stCondLst>
                                            <p:cond delay="1312"/>
                                          </p:stCondLst>
                                        </p:cTn>
                                        <p:tgtEl>
                                          <p:spTgt spid="3">
                                            <p:txEl>
                                              <p:pRg st="1" end="1"/>
                                            </p:txEl>
                                          </p:spTgt>
                                        </p:tgtEl>
                                      </p:cBhvr>
                                      <p:to x="100000" y="80000"/>
                                    </p:animScale>
                                    <p:animScale>
                                      <p:cBhvr>
                                        <p:cTn id="31" dur="166" decel="50000">
                                          <p:stCondLst>
                                            <p:cond delay="1338"/>
                                          </p:stCondLst>
                                        </p:cTn>
                                        <p:tgtEl>
                                          <p:spTgt spid="3">
                                            <p:txEl>
                                              <p:pRg st="1" end="1"/>
                                            </p:txEl>
                                          </p:spTgt>
                                        </p:tgtEl>
                                      </p:cBhvr>
                                      <p:to x="100000" y="100000"/>
                                    </p:animScale>
                                    <p:animScale>
                                      <p:cBhvr>
                                        <p:cTn id="32" dur="26">
                                          <p:stCondLst>
                                            <p:cond delay="1642"/>
                                          </p:stCondLst>
                                        </p:cTn>
                                        <p:tgtEl>
                                          <p:spTgt spid="3">
                                            <p:txEl>
                                              <p:pRg st="1" end="1"/>
                                            </p:txEl>
                                          </p:spTgt>
                                        </p:tgtEl>
                                      </p:cBhvr>
                                      <p:to x="100000" y="90000"/>
                                    </p:animScale>
                                    <p:animScale>
                                      <p:cBhvr>
                                        <p:cTn id="33" dur="166" decel="50000">
                                          <p:stCondLst>
                                            <p:cond delay="1668"/>
                                          </p:stCondLst>
                                        </p:cTn>
                                        <p:tgtEl>
                                          <p:spTgt spid="3">
                                            <p:txEl>
                                              <p:pRg st="1" end="1"/>
                                            </p:txEl>
                                          </p:spTgt>
                                        </p:tgtEl>
                                      </p:cBhvr>
                                      <p:to x="100000" y="100000"/>
                                    </p:animScale>
                                    <p:animScale>
                                      <p:cBhvr>
                                        <p:cTn id="34" dur="26">
                                          <p:stCondLst>
                                            <p:cond delay="1808"/>
                                          </p:stCondLst>
                                        </p:cTn>
                                        <p:tgtEl>
                                          <p:spTgt spid="3">
                                            <p:txEl>
                                              <p:pRg st="1" end="1"/>
                                            </p:txEl>
                                          </p:spTgt>
                                        </p:tgtEl>
                                      </p:cBhvr>
                                      <p:to x="100000" y="95000"/>
                                    </p:animScale>
                                    <p:animScale>
                                      <p:cBhvr>
                                        <p:cTn id="35" dur="166" decel="50000">
                                          <p:stCondLst>
                                            <p:cond delay="1834"/>
                                          </p:stCondLst>
                                        </p:cTn>
                                        <p:tgtEl>
                                          <p:spTgt spid="3">
                                            <p:txEl>
                                              <p:pRg st="1" end="1"/>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80">
                                          <p:stCondLst>
                                            <p:cond delay="0"/>
                                          </p:stCondLst>
                                        </p:cTn>
                                        <p:tgtEl>
                                          <p:spTgt spid="3">
                                            <p:txEl>
                                              <p:pRg st="2" end="2"/>
                                            </p:txEl>
                                          </p:spTgt>
                                        </p:tgtEl>
                                      </p:cBhvr>
                                    </p:animEffect>
                                    <p:anim calcmode="lin" valueType="num">
                                      <p:cBhvr>
                                        <p:cTn id="4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2" end="2"/>
                                            </p:txEl>
                                          </p:spTgt>
                                        </p:tgtEl>
                                      </p:cBhvr>
                                      <p:to x="100000" y="60000"/>
                                    </p:animScale>
                                    <p:animScale>
                                      <p:cBhvr>
                                        <p:cTn id="47" dur="166" decel="50000">
                                          <p:stCondLst>
                                            <p:cond delay="676"/>
                                          </p:stCondLst>
                                        </p:cTn>
                                        <p:tgtEl>
                                          <p:spTgt spid="3">
                                            <p:txEl>
                                              <p:pRg st="2" end="2"/>
                                            </p:txEl>
                                          </p:spTgt>
                                        </p:tgtEl>
                                      </p:cBhvr>
                                      <p:to x="100000" y="100000"/>
                                    </p:animScale>
                                    <p:animScale>
                                      <p:cBhvr>
                                        <p:cTn id="48" dur="26">
                                          <p:stCondLst>
                                            <p:cond delay="1312"/>
                                          </p:stCondLst>
                                        </p:cTn>
                                        <p:tgtEl>
                                          <p:spTgt spid="3">
                                            <p:txEl>
                                              <p:pRg st="2" end="2"/>
                                            </p:txEl>
                                          </p:spTgt>
                                        </p:tgtEl>
                                      </p:cBhvr>
                                      <p:to x="100000" y="80000"/>
                                    </p:animScale>
                                    <p:animScale>
                                      <p:cBhvr>
                                        <p:cTn id="49" dur="166" decel="50000">
                                          <p:stCondLst>
                                            <p:cond delay="1338"/>
                                          </p:stCondLst>
                                        </p:cTn>
                                        <p:tgtEl>
                                          <p:spTgt spid="3">
                                            <p:txEl>
                                              <p:pRg st="2" end="2"/>
                                            </p:txEl>
                                          </p:spTgt>
                                        </p:tgtEl>
                                      </p:cBhvr>
                                      <p:to x="100000" y="100000"/>
                                    </p:animScale>
                                    <p:animScale>
                                      <p:cBhvr>
                                        <p:cTn id="50" dur="26">
                                          <p:stCondLst>
                                            <p:cond delay="1642"/>
                                          </p:stCondLst>
                                        </p:cTn>
                                        <p:tgtEl>
                                          <p:spTgt spid="3">
                                            <p:txEl>
                                              <p:pRg st="2" end="2"/>
                                            </p:txEl>
                                          </p:spTgt>
                                        </p:tgtEl>
                                      </p:cBhvr>
                                      <p:to x="100000" y="90000"/>
                                    </p:animScale>
                                    <p:animScale>
                                      <p:cBhvr>
                                        <p:cTn id="51" dur="166" decel="50000">
                                          <p:stCondLst>
                                            <p:cond delay="1668"/>
                                          </p:stCondLst>
                                        </p:cTn>
                                        <p:tgtEl>
                                          <p:spTgt spid="3">
                                            <p:txEl>
                                              <p:pRg st="2" end="2"/>
                                            </p:txEl>
                                          </p:spTgt>
                                        </p:tgtEl>
                                      </p:cBhvr>
                                      <p:to x="100000" y="100000"/>
                                    </p:animScale>
                                    <p:animScale>
                                      <p:cBhvr>
                                        <p:cTn id="52" dur="26">
                                          <p:stCondLst>
                                            <p:cond delay="1808"/>
                                          </p:stCondLst>
                                        </p:cTn>
                                        <p:tgtEl>
                                          <p:spTgt spid="3">
                                            <p:txEl>
                                              <p:pRg st="2" end="2"/>
                                            </p:txEl>
                                          </p:spTgt>
                                        </p:tgtEl>
                                      </p:cBhvr>
                                      <p:to x="100000" y="95000"/>
                                    </p:animScale>
                                    <p:animScale>
                                      <p:cBhvr>
                                        <p:cTn id="53" dur="166" decel="50000">
                                          <p:stCondLst>
                                            <p:cond delay="1834"/>
                                          </p:stCondLst>
                                        </p:cTn>
                                        <p:tgtEl>
                                          <p:spTgt spid="3">
                                            <p:txEl>
                                              <p:pRg st="2" end="2"/>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80">
                                          <p:stCondLst>
                                            <p:cond delay="0"/>
                                          </p:stCondLst>
                                        </p:cTn>
                                        <p:tgtEl>
                                          <p:spTgt spid="3">
                                            <p:txEl>
                                              <p:pRg st="4" end="4"/>
                                            </p:txEl>
                                          </p:spTgt>
                                        </p:tgtEl>
                                      </p:cBhvr>
                                    </p:animEffect>
                                    <p:anim calcmode="lin" valueType="num">
                                      <p:cBhvr>
                                        <p:cTn id="7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4" end="4"/>
                                            </p:txEl>
                                          </p:spTgt>
                                        </p:tgtEl>
                                      </p:cBhvr>
                                      <p:to x="100000" y="60000"/>
                                    </p:animScale>
                                    <p:animScale>
                                      <p:cBhvr>
                                        <p:cTn id="83" dur="166" decel="50000">
                                          <p:stCondLst>
                                            <p:cond delay="676"/>
                                          </p:stCondLst>
                                        </p:cTn>
                                        <p:tgtEl>
                                          <p:spTgt spid="3">
                                            <p:txEl>
                                              <p:pRg st="4" end="4"/>
                                            </p:txEl>
                                          </p:spTgt>
                                        </p:tgtEl>
                                      </p:cBhvr>
                                      <p:to x="100000" y="100000"/>
                                    </p:animScale>
                                    <p:animScale>
                                      <p:cBhvr>
                                        <p:cTn id="84" dur="26">
                                          <p:stCondLst>
                                            <p:cond delay="1312"/>
                                          </p:stCondLst>
                                        </p:cTn>
                                        <p:tgtEl>
                                          <p:spTgt spid="3">
                                            <p:txEl>
                                              <p:pRg st="4" end="4"/>
                                            </p:txEl>
                                          </p:spTgt>
                                        </p:tgtEl>
                                      </p:cBhvr>
                                      <p:to x="100000" y="80000"/>
                                    </p:animScale>
                                    <p:animScale>
                                      <p:cBhvr>
                                        <p:cTn id="85" dur="166" decel="50000">
                                          <p:stCondLst>
                                            <p:cond delay="1338"/>
                                          </p:stCondLst>
                                        </p:cTn>
                                        <p:tgtEl>
                                          <p:spTgt spid="3">
                                            <p:txEl>
                                              <p:pRg st="4" end="4"/>
                                            </p:txEl>
                                          </p:spTgt>
                                        </p:tgtEl>
                                      </p:cBhvr>
                                      <p:to x="100000" y="100000"/>
                                    </p:animScale>
                                    <p:animScale>
                                      <p:cBhvr>
                                        <p:cTn id="86" dur="26">
                                          <p:stCondLst>
                                            <p:cond delay="1642"/>
                                          </p:stCondLst>
                                        </p:cTn>
                                        <p:tgtEl>
                                          <p:spTgt spid="3">
                                            <p:txEl>
                                              <p:pRg st="4" end="4"/>
                                            </p:txEl>
                                          </p:spTgt>
                                        </p:tgtEl>
                                      </p:cBhvr>
                                      <p:to x="100000" y="90000"/>
                                    </p:animScale>
                                    <p:animScale>
                                      <p:cBhvr>
                                        <p:cTn id="87" dur="166" decel="50000">
                                          <p:stCondLst>
                                            <p:cond delay="1668"/>
                                          </p:stCondLst>
                                        </p:cTn>
                                        <p:tgtEl>
                                          <p:spTgt spid="3">
                                            <p:txEl>
                                              <p:pRg st="4" end="4"/>
                                            </p:txEl>
                                          </p:spTgt>
                                        </p:tgtEl>
                                      </p:cBhvr>
                                      <p:to x="100000" y="100000"/>
                                    </p:animScale>
                                    <p:animScale>
                                      <p:cBhvr>
                                        <p:cTn id="88" dur="26">
                                          <p:stCondLst>
                                            <p:cond delay="1808"/>
                                          </p:stCondLst>
                                        </p:cTn>
                                        <p:tgtEl>
                                          <p:spTgt spid="3">
                                            <p:txEl>
                                              <p:pRg st="4" end="4"/>
                                            </p:txEl>
                                          </p:spTgt>
                                        </p:tgtEl>
                                      </p:cBhvr>
                                      <p:to x="100000" y="95000"/>
                                    </p:animScale>
                                    <p:animScale>
                                      <p:cBhvr>
                                        <p:cTn id="89" dur="166" decel="50000">
                                          <p:stCondLst>
                                            <p:cond delay="1834"/>
                                          </p:stCondLst>
                                        </p:cTn>
                                        <p:tgtEl>
                                          <p:spTgt spid="3">
                                            <p:txEl>
                                              <p:pRg st="4" end="4"/>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Effect transition="in" filter="wipe(down)">
                                      <p:cBhvr>
                                        <p:cTn id="94" dur="580">
                                          <p:stCondLst>
                                            <p:cond delay="0"/>
                                          </p:stCondLst>
                                        </p:cTn>
                                        <p:tgtEl>
                                          <p:spTgt spid="3">
                                            <p:txEl>
                                              <p:pRg st="5" end="5"/>
                                            </p:txEl>
                                          </p:spTgt>
                                        </p:tgtEl>
                                      </p:cBhvr>
                                    </p:animEffect>
                                    <p:anim calcmode="lin" valueType="num">
                                      <p:cBhvr>
                                        <p:cTn id="9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xEl>
                                              <p:pRg st="5" end="5"/>
                                            </p:txEl>
                                          </p:spTgt>
                                        </p:tgtEl>
                                      </p:cBhvr>
                                      <p:to x="100000" y="60000"/>
                                    </p:animScale>
                                    <p:animScale>
                                      <p:cBhvr>
                                        <p:cTn id="101" dur="166" decel="50000">
                                          <p:stCondLst>
                                            <p:cond delay="676"/>
                                          </p:stCondLst>
                                        </p:cTn>
                                        <p:tgtEl>
                                          <p:spTgt spid="3">
                                            <p:txEl>
                                              <p:pRg st="5" end="5"/>
                                            </p:txEl>
                                          </p:spTgt>
                                        </p:tgtEl>
                                      </p:cBhvr>
                                      <p:to x="100000" y="100000"/>
                                    </p:animScale>
                                    <p:animScale>
                                      <p:cBhvr>
                                        <p:cTn id="102" dur="26">
                                          <p:stCondLst>
                                            <p:cond delay="1312"/>
                                          </p:stCondLst>
                                        </p:cTn>
                                        <p:tgtEl>
                                          <p:spTgt spid="3">
                                            <p:txEl>
                                              <p:pRg st="5" end="5"/>
                                            </p:txEl>
                                          </p:spTgt>
                                        </p:tgtEl>
                                      </p:cBhvr>
                                      <p:to x="100000" y="80000"/>
                                    </p:animScale>
                                    <p:animScale>
                                      <p:cBhvr>
                                        <p:cTn id="103" dur="166" decel="50000">
                                          <p:stCondLst>
                                            <p:cond delay="1338"/>
                                          </p:stCondLst>
                                        </p:cTn>
                                        <p:tgtEl>
                                          <p:spTgt spid="3">
                                            <p:txEl>
                                              <p:pRg st="5" end="5"/>
                                            </p:txEl>
                                          </p:spTgt>
                                        </p:tgtEl>
                                      </p:cBhvr>
                                      <p:to x="100000" y="100000"/>
                                    </p:animScale>
                                    <p:animScale>
                                      <p:cBhvr>
                                        <p:cTn id="104" dur="26">
                                          <p:stCondLst>
                                            <p:cond delay="1642"/>
                                          </p:stCondLst>
                                        </p:cTn>
                                        <p:tgtEl>
                                          <p:spTgt spid="3">
                                            <p:txEl>
                                              <p:pRg st="5" end="5"/>
                                            </p:txEl>
                                          </p:spTgt>
                                        </p:tgtEl>
                                      </p:cBhvr>
                                      <p:to x="100000" y="90000"/>
                                    </p:animScale>
                                    <p:animScale>
                                      <p:cBhvr>
                                        <p:cTn id="105" dur="166" decel="50000">
                                          <p:stCondLst>
                                            <p:cond delay="1668"/>
                                          </p:stCondLst>
                                        </p:cTn>
                                        <p:tgtEl>
                                          <p:spTgt spid="3">
                                            <p:txEl>
                                              <p:pRg st="5" end="5"/>
                                            </p:txEl>
                                          </p:spTgt>
                                        </p:tgtEl>
                                      </p:cBhvr>
                                      <p:to x="100000" y="100000"/>
                                    </p:animScale>
                                    <p:animScale>
                                      <p:cBhvr>
                                        <p:cTn id="106" dur="26">
                                          <p:stCondLst>
                                            <p:cond delay="1808"/>
                                          </p:stCondLst>
                                        </p:cTn>
                                        <p:tgtEl>
                                          <p:spTgt spid="3">
                                            <p:txEl>
                                              <p:pRg st="5" end="5"/>
                                            </p:txEl>
                                          </p:spTgt>
                                        </p:tgtEl>
                                      </p:cBhvr>
                                      <p:to x="100000" y="95000"/>
                                    </p:animScale>
                                    <p:animScale>
                                      <p:cBhvr>
                                        <p:cTn id="107" dur="166" decel="50000">
                                          <p:stCondLst>
                                            <p:cond delay="1834"/>
                                          </p:stCondLst>
                                        </p:cTn>
                                        <p:tgtEl>
                                          <p:spTgt spid="3">
                                            <p:txEl>
                                              <p:pRg st="5" end="5"/>
                                            </p:txEl>
                                          </p:spTgt>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nodeType="clickEffect">
                                  <p:stCondLst>
                                    <p:cond delay="0"/>
                                  </p:stCondLst>
                                  <p:childTnLst>
                                    <p:set>
                                      <p:cBhvr>
                                        <p:cTn id="111" dur="1" fill="hold">
                                          <p:stCondLst>
                                            <p:cond delay="0"/>
                                          </p:stCondLst>
                                        </p:cTn>
                                        <p:tgtEl>
                                          <p:spTgt spid="3">
                                            <p:txEl>
                                              <p:pRg st="6" end="6"/>
                                            </p:txEl>
                                          </p:spTgt>
                                        </p:tgtEl>
                                        <p:attrNameLst>
                                          <p:attrName>style.visibility</p:attrName>
                                        </p:attrNameLst>
                                      </p:cBhvr>
                                      <p:to>
                                        <p:strVal val="visible"/>
                                      </p:to>
                                    </p:set>
                                    <p:animEffect transition="in" filter="wheel(1)">
                                      <p:cBhvr>
                                        <p:cTn id="112" dur="2000"/>
                                        <p:tgtEl>
                                          <p:spTgt spid="3">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nodeType="clickEffect">
                                  <p:stCondLst>
                                    <p:cond delay="0"/>
                                  </p:stCondLst>
                                  <p:childTnLst>
                                    <p:set>
                                      <p:cBhvr>
                                        <p:cTn id="116" dur="1" fill="hold">
                                          <p:stCondLst>
                                            <p:cond delay="0"/>
                                          </p:stCondLst>
                                        </p:cTn>
                                        <p:tgtEl>
                                          <p:spTgt spid="3">
                                            <p:txEl>
                                              <p:pRg st="7" end="7"/>
                                            </p:txEl>
                                          </p:spTgt>
                                        </p:tgtEl>
                                        <p:attrNameLst>
                                          <p:attrName>style.visibility</p:attrName>
                                        </p:attrNameLst>
                                      </p:cBhvr>
                                      <p:to>
                                        <p:strVal val="visible"/>
                                      </p:to>
                                    </p:set>
                                    <p:animEffect transition="in" filter="wheel(1)">
                                      <p:cBhvr>
                                        <p:cTn id="117" dur="2000"/>
                                        <p:tgtEl>
                                          <p:spTgt spid="3">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wipe(down)">
                                      <p:cBhvr>
                                        <p:cTn id="122" dur="580">
                                          <p:stCondLst>
                                            <p:cond delay="0"/>
                                          </p:stCondLst>
                                        </p:cTn>
                                        <p:tgtEl>
                                          <p:spTgt spid="4"/>
                                        </p:tgtEl>
                                      </p:cBhvr>
                                    </p:animEffect>
                                    <p:anim calcmode="lin" valueType="num">
                                      <p:cBhvr>
                                        <p:cTn id="1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28" dur="26">
                                          <p:stCondLst>
                                            <p:cond delay="650"/>
                                          </p:stCondLst>
                                        </p:cTn>
                                        <p:tgtEl>
                                          <p:spTgt spid="4"/>
                                        </p:tgtEl>
                                      </p:cBhvr>
                                      <p:to x="100000" y="60000"/>
                                    </p:animScale>
                                    <p:animScale>
                                      <p:cBhvr>
                                        <p:cTn id="129" dur="166" decel="50000">
                                          <p:stCondLst>
                                            <p:cond delay="676"/>
                                          </p:stCondLst>
                                        </p:cTn>
                                        <p:tgtEl>
                                          <p:spTgt spid="4"/>
                                        </p:tgtEl>
                                      </p:cBhvr>
                                      <p:to x="100000" y="100000"/>
                                    </p:animScale>
                                    <p:animScale>
                                      <p:cBhvr>
                                        <p:cTn id="130" dur="26">
                                          <p:stCondLst>
                                            <p:cond delay="1312"/>
                                          </p:stCondLst>
                                        </p:cTn>
                                        <p:tgtEl>
                                          <p:spTgt spid="4"/>
                                        </p:tgtEl>
                                      </p:cBhvr>
                                      <p:to x="100000" y="80000"/>
                                    </p:animScale>
                                    <p:animScale>
                                      <p:cBhvr>
                                        <p:cTn id="131" dur="166" decel="50000">
                                          <p:stCondLst>
                                            <p:cond delay="1338"/>
                                          </p:stCondLst>
                                        </p:cTn>
                                        <p:tgtEl>
                                          <p:spTgt spid="4"/>
                                        </p:tgtEl>
                                      </p:cBhvr>
                                      <p:to x="100000" y="100000"/>
                                    </p:animScale>
                                    <p:animScale>
                                      <p:cBhvr>
                                        <p:cTn id="132" dur="26">
                                          <p:stCondLst>
                                            <p:cond delay="1642"/>
                                          </p:stCondLst>
                                        </p:cTn>
                                        <p:tgtEl>
                                          <p:spTgt spid="4"/>
                                        </p:tgtEl>
                                      </p:cBhvr>
                                      <p:to x="100000" y="90000"/>
                                    </p:animScale>
                                    <p:animScale>
                                      <p:cBhvr>
                                        <p:cTn id="133" dur="166" decel="50000">
                                          <p:stCondLst>
                                            <p:cond delay="1668"/>
                                          </p:stCondLst>
                                        </p:cTn>
                                        <p:tgtEl>
                                          <p:spTgt spid="4"/>
                                        </p:tgtEl>
                                      </p:cBhvr>
                                      <p:to x="100000" y="100000"/>
                                    </p:animScale>
                                    <p:animScale>
                                      <p:cBhvr>
                                        <p:cTn id="134" dur="26">
                                          <p:stCondLst>
                                            <p:cond delay="1808"/>
                                          </p:stCondLst>
                                        </p:cTn>
                                        <p:tgtEl>
                                          <p:spTgt spid="4"/>
                                        </p:tgtEl>
                                      </p:cBhvr>
                                      <p:to x="100000" y="95000"/>
                                    </p:animScale>
                                    <p:animScale>
                                      <p:cBhvr>
                                        <p:cTn id="1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777325388"/>
              </p:ext>
            </p:extLst>
          </p:nvPr>
        </p:nvGraphicFramePr>
        <p:xfrm>
          <a:off x="2228474" y="842133"/>
          <a:ext cx="5041355" cy="3369745"/>
        </p:xfrm>
        <a:graphic>
          <a:graphicData uri="http://schemas.openxmlformats.org/drawingml/2006/table">
            <a:tbl>
              <a:tblPr rtl="1" firstRow="1" bandRow="1">
                <a:tableStyleId>{7DF18680-E054-41AD-8BC1-D1AEF772440D}</a:tableStyleId>
              </a:tblPr>
              <a:tblGrid>
                <a:gridCol w="1305468"/>
                <a:gridCol w="2055435"/>
                <a:gridCol w="1680452"/>
              </a:tblGrid>
              <a:tr h="798865">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DZ" sz="1600" dirty="0" smtClean="0">
                          <a:solidFill>
                            <a:schemeClr val="bg1"/>
                          </a:solidFill>
                        </a:rPr>
                        <a:t>التكرار الفعلي</a:t>
                      </a:r>
                      <a:endParaRPr lang="ar-SA" sz="1600" dirty="0">
                        <a:solidFill>
                          <a:schemeClr val="bg1"/>
                        </a:solidFill>
                      </a:endParaRPr>
                    </a:p>
                  </a:txBody>
                  <a:tcPr anchor="ctr"/>
                </a:tc>
                <a:tc>
                  <a:txBody>
                    <a:bodyPr/>
                    <a:lstStyle/>
                    <a:p>
                      <a:pPr algn="ctr" rtl="1"/>
                      <a:r>
                        <a:rPr lang="ar-SA" sz="1600" dirty="0" smtClean="0">
                          <a:solidFill>
                            <a:schemeClr val="bg1"/>
                          </a:solidFill>
                        </a:rPr>
                        <a:t>المؤهل العلمي</a:t>
                      </a:r>
                    </a:p>
                    <a:p>
                      <a:pPr algn="ctr" rtl="1"/>
                      <a:r>
                        <a:rPr lang="ar-SA" sz="1600" dirty="0" smtClean="0">
                          <a:solidFill>
                            <a:schemeClr val="bg1"/>
                          </a:solidFill>
                        </a:rPr>
                        <a:t>(الفئات)</a:t>
                      </a:r>
                      <a:endParaRPr lang="ar-SA" sz="1600" dirty="0">
                        <a:solidFill>
                          <a:schemeClr val="bg1"/>
                        </a:solidFill>
                      </a:endParaRPr>
                    </a:p>
                  </a:txBody>
                  <a:tcPr anchor="ctr"/>
                </a:tc>
              </a:tr>
              <a:tr h="428480">
                <a:tc>
                  <a:txBody>
                    <a:bodyPr/>
                    <a:lstStyle/>
                    <a:p>
                      <a:endParaRPr lang="ar-SA" dirty="0"/>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أمّي</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ابتدائي</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متوسط</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ثانوي</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جامعي</a:t>
                      </a:r>
                      <a:endParaRPr lang="ar-SA" sz="1800" b="1" dirty="0">
                        <a:solidFill>
                          <a:schemeClr val="tx1"/>
                        </a:solidFill>
                      </a:endParaRPr>
                    </a:p>
                  </a:txBody>
                  <a:tcPr anchor="ctr"/>
                </a:tc>
              </a:tr>
              <a:tr h="428480">
                <a:tc>
                  <a:txBody>
                    <a:bodyPr/>
                    <a:lstStyle/>
                    <a:p>
                      <a:endParaRPr lang="ar-SA" dirty="0"/>
                    </a:p>
                  </a:txBody>
                  <a:tcPr anchor="ctr"/>
                </a:tc>
                <a:tc gridSpan="2">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pPr algn="ctr" rtl="1"/>
                      <a:endParaRPr lang="ar-SA" sz="1800" b="1" dirty="0">
                        <a:solidFill>
                          <a:schemeClr val="tx1"/>
                        </a:solidFill>
                      </a:endParaRPr>
                    </a:p>
                  </a:txBody>
                  <a:tcPr anchor="ctr"/>
                </a:tc>
              </a:tr>
            </a:tbl>
          </a:graphicData>
        </a:graphic>
      </p:graphicFrame>
      <p:grpSp>
        <p:nvGrpSpPr>
          <p:cNvPr id="3" name="مجموعة 2"/>
          <p:cNvGrpSpPr/>
          <p:nvPr/>
        </p:nvGrpSpPr>
        <p:grpSpPr>
          <a:xfrm>
            <a:off x="4746370" y="1726127"/>
            <a:ext cx="73596" cy="228600"/>
            <a:chOff x="3203848" y="3940316"/>
            <a:chExt cx="73596" cy="228600"/>
          </a:xfrm>
        </p:grpSpPr>
        <p:cxnSp>
          <p:nvCxnSpPr>
            <p:cNvPr id="4"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9" name="مجموعة 8"/>
          <p:cNvGrpSpPr/>
          <p:nvPr/>
        </p:nvGrpSpPr>
        <p:grpSpPr>
          <a:xfrm>
            <a:off x="4261276" y="2045096"/>
            <a:ext cx="289620" cy="288032"/>
            <a:chOff x="3178404" y="3933056"/>
            <a:chExt cx="289620" cy="288032"/>
          </a:xfrm>
        </p:grpSpPr>
        <p:cxnSp>
          <p:nvCxnSpPr>
            <p:cNvPr id="10"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1"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4"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15" name="مجموعة 14"/>
          <p:cNvGrpSpPr/>
          <p:nvPr/>
        </p:nvGrpSpPr>
        <p:grpSpPr>
          <a:xfrm>
            <a:off x="5230316" y="2037703"/>
            <a:ext cx="145604" cy="228600"/>
            <a:chOff x="3203848" y="3940316"/>
            <a:chExt cx="145604" cy="228600"/>
          </a:xfrm>
        </p:grpSpPr>
        <p:cxnSp>
          <p:nvCxnSpPr>
            <p:cNvPr id="1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1" name="مجموعة 20"/>
          <p:cNvGrpSpPr/>
          <p:nvPr/>
        </p:nvGrpSpPr>
        <p:grpSpPr>
          <a:xfrm>
            <a:off x="4685716" y="2030443"/>
            <a:ext cx="289620" cy="288032"/>
            <a:chOff x="3178404" y="3933056"/>
            <a:chExt cx="289620" cy="288032"/>
          </a:xfrm>
        </p:grpSpPr>
        <p:cxnSp>
          <p:nvCxnSpPr>
            <p:cNvPr id="22"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3"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4"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5"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6"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7" name="مجموعة 26"/>
          <p:cNvGrpSpPr/>
          <p:nvPr/>
        </p:nvGrpSpPr>
        <p:grpSpPr>
          <a:xfrm>
            <a:off x="4286720" y="2527006"/>
            <a:ext cx="289620" cy="288032"/>
            <a:chOff x="3178404" y="3933056"/>
            <a:chExt cx="289620" cy="288032"/>
          </a:xfrm>
        </p:grpSpPr>
        <p:cxnSp>
          <p:nvCxnSpPr>
            <p:cNvPr id="28"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9"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0"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1"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2"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33" name="مجموعة 32"/>
          <p:cNvGrpSpPr/>
          <p:nvPr/>
        </p:nvGrpSpPr>
        <p:grpSpPr>
          <a:xfrm>
            <a:off x="4823712" y="2527006"/>
            <a:ext cx="289620" cy="288032"/>
            <a:chOff x="3178404" y="3933056"/>
            <a:chExt cx="289620" cy="288032"/>
          </a:xfrm>
        </p:grpSpPr>
        <p:cxnSp>
          <p:nvCxnSpPr>
            <p:cNvPr id="34"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5"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6"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7"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45" name="مجموعة 44"/>
          <p:cNvGrpSpPr/>
          <p:nvPr/>
        </p:nvGrpSpPr>
        <p:grpSpPr>
          <a:xfrm>
            <a:off x="5360704" y="2534266"/>
            <a:ext cx="289620" cy="288032"/>
            <a:chOff x="3178404" y="3933056"/>
            <a:chExt cx="289620" cy="288032"/>
          </a:xfrm>
        </p:grpSpPr>
        <p:cxnSp>
          <p:nvCxnSpPr>
            <p:cNvPr id="4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9"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0"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52" name="Straight Connector 12"/>
          <p:cNvCxnSpPr/>
          <p:nvPr/>
        </p:nvCxnSpPr>
        <p:spPr>
          <a:xfrm rot="5400000">
            <a:off x="5700294" y="2655098"/>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57" name="مجموعة 56"/>
          <p:cNvGrpSpPr/>
          <p:nvPr/>
        </p:nvGrpSpPr>
        <p:grpSpPr>
          <a:xfrm>
            <a:off x="4751704" y="2932204"/>
            <a:ext cx="145604" cy="228600"/>
            <a:chOff x="3203848" y="3940316"/>
            <a:chExt cx="145604" cy="228600"/>
          </a:xfrm>
        </p:grpSpPr>
        <p:cxnSp>
          <p:nvCxnSpPr>
            <p:cNvPr id="58"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9"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0"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69" name="Straight Connector 12"/>
          <p:cNvCxnSpPr/>
          <p:nvPr/>
        </p:nvCxnSpPr>
        <p:spPr>
          <a:xfrm rot="5400000">
            <a:off x="4635646" y="3470498"/>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graphicFrame>
            <p:nvGraphicFramePr>
              <p:cNvPr id="70" name="جدول 69"/>
              <p:cNvGraphicFramePr>
                <a:graphicFrameLocks noGrp="1"/>
              </p:cNvGraphicFramePr>
              <p:nvPr>
                <p:extLst>
                  <p:ext uri="{D42A27DB-BD31-4B8C-83A1-F6EECF244321}">
                    <p14:modId xmlns:p14="http://schemas.microsoft.com/office/powerpoint/2010/main" val="4188793481"/>
                  </p:ext>
                </p:extLst>
              </p:nvPr>
            </p:nvGraphicFramePr>
            <p:xfrm>
              <a:off x="7301984" y="827165"/>
              <a:ext cx="1231240" cy="3414202"/>
            </p:xfrm>
            <a:graphic>
              <a:graphicData uri="http://schemas.openxmlformats.org/drawingml/2006/table">
                <a:tbl>
                  <a:tblPr rtl="1" firstRow="1" bandRow="1">
                    <a:tableStyleId>{7DF18680-E054-41AD-8BC1-D1AEF772440D}</a:tableStyleId>
                  </a:tblPr>
                  <a:tblGrid>
                    <a:gridCol w="1231240"/>
                  </a:tblGrid>
                  <a:tr h="824744">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en-US" sz="1600" baseline="0" dirty="0" smtClean="0">
                              <a:solidFill>
                                <a:schemeClr val="bg1"/>
                              </a:solidFill>
                            </a:rPr>
                            <a:t> (pi)</a:t>
                          </a:r>
                          <a:endParaRPr lang="ar-SA" sz="1600" dirty="0">
                            <a:solidFill>
                              <a:schemeClr val="bg1"/>
                            </a:solidFill>
                          </a:endParaRPr>
                        </a:p>
                      </a:txBody>
                      <a:tcPr anchor="ctr"/>
                    </a:tc>
                  </a:tr>
                  <a:tr h="428480">
                    <a:tc>
                      <a:txBody>
                        <a:bodyPr/>
                        <a:lstStyle/>
                        <a:p>
                          <a:pPr algn="ctr" rtl="1"/>
                          <a14:m>
                            <m:oMath xmlns:m="http://schemas.openxmlformats.org/officeDocument/2006/math">
                              <m:f>
                                <m:fPr>
                                  <m:ctrlPr>
                                    <a:rPr lang="ar-SA" sz="1600" i="1" smtClean="0">
                                      <a:solidFill>
                                        <a:schemeClr val="tx1"/>
                                      </a:solidFill>
                                      <a:latin typeface="Cambria Math" panose="02040503050406030204" pitchFamily="18" charset="0"/>
                                    </a:rPr>
                                  </m:ctrlPr>
                                </m:fPr>
                                <m:num>
                                  <m:r>
                                    <a:rPr lang="ar-SA" sz="1600" b="0" i="1" smtClean="0">
                                      <a:solidFill>
                                        <a:schemeClr val="tx1"/>
                                      </a:solidFill>
                                      <a:latin typeface="Cambria Math"/>
                                    </a:rPr>
                                    <m:t>2</m:t>
                                  </m:r>
                                </m:num>
                                <m:den>
                                  <m:r>
                                    <a:rPr lang="ar-SA" sz="1600" b="0" i="1" smtClean="0">
                                      <a:solidFill>
                                        <a:schemeClr val="tx1"/>
                                      </a:solidFill>
                                      <a:latin typeface="Cambria Math"/>
                                    </a:rPr>
                                    <m:t>35</m:t>
                                  </m:r>
                                </m:den>
                              </m:f>
                              <m:r>
                                <a:rPr lang="ar-SA" sz="1600" b="0" i="1" smtClean="0">
                                  <a:solidFill>
                                    <a:schemeClr val="tx1"/>
                                  </a:solidFill>
                                  <a:latin typeface="Cambria Math"/>
                                </a:rPr>
                                <m:t>=</m:t>
                              </m:r>
                              <m:r>
                                <a:rPr lang="en-US" sz="1600" b="0" i="1" smtClean="0">
                                  <a:solidFill>
                                    <a:schemeClr val="tx1"/>
                                  </a:solidFill>
                                  <a:latin typeface="Cambria Math"/>
                                </a:rPr>
                                <m:t>0</m:t>
                              </m:r>
                              <m:r>
                                <a:rPr lang="en-US" sz="1600" b="0" i="1" smtClean="0">
                                  <a:solidFill>
                                    <a:schemeClr val="tx1"/>
                                  </a:solidFill>
                                  <a:latin typeface="Cambria Math"/>
                                </a:rPr>
                                <m:t>.</m:t>
                              </m:r>
                              <m:r>
                                <a:rPr lang="en-US" sz="1600" b="0" i="1" smtClean="0">
                                  <a:solidFill>
                                    <a:schemeClr val="tx1"/>
                                  </a:solidFill>
                                  <a:latin typeface="Cambria Math"/>
                                </a:rPr>
                                <m:t>057</m:t>
                              </m:r>
                            </m:oMath>
                          </a14:m>
                          <a:r>
                            <a:rPr lang="ar-SA" sz="1600" dirty="0" smtClean="0">
                              <a:solidFill>
                                <a:schemeClr val="tx1"/>
                              </a:solidFill>
                            </a:rPr>
                            <a:t> </a:t>
                          </a:r>
                          <a:endParaRPr lang="ar-SA" sz="1600" dirty="0">
                            <a:solidFill>
                              <a:schemeClr val="tx1"/>
                            </a:solidFill>
                          </a:endParaRPr>
                        </a:p>
                      </a:txBody>
                      <a:tcPr anchor="ctr"/>
                    </a:tc>
                  </a:tr>
                  <a:tr h="428480">
                    <a:tc>
                      <a:txBody>
                        <a:bodyPr/>
                        <a:lstStyle/>
                        <a:p>
                          <a:pPr algn="ctr" rtl="0"/>
                          <a14:m>
                            <m:oMath xmlns:m="http://schemas.openxmlformats.org/officeDocument/2006/math">
                              <m:f>
                                <m:fPr>
                                  <m:ctrlPr>
                                    <a:rPr lang="ar-SA" sz="1600" i="1" smtClean="0">
                                      <a:solidFill>
                                        <a:schemeClr val="tx1"/>
                                      </a:solidFill>
                                      <a:latin typeface="Cambria Math" panose="02040503050406030204" pitchFamily="18" charset="0"/>
                                    </a:rPr>
                                  </m:ctrlPr>
                                </m:fPr>
                                <m:num>
                                  <m:r>
                                    <a:rPr lang="en-US" sz="1600" b="0" i="1" smtClean="0">
                                      <a:solidFill>
                                        <a:schemeClr val="tx1"/>
                                      </a:solidFill>
                                      <a:latin typeface="Cambria Math"/>
                                    </a:rPr>
                                    <m:t>13</m:t>
                                  </m:r>
                                </m:num>
                                <m:den>
                                  <m:r>
                                    <a:rPr lang="ar-SA" sz="1600" b="0" i="1" smtClean="0">
                                      <a:solidFill>
                                        <a:schemeClr val="tx1"/>
                                      </a:solidFill>
                                      <a:latin typeface="Cambria Math"/>
                                    </a:rPr>
                                    <m:t>35</m:t>
                                  </m:r>
                                </m:den>
                              </m:f>
                              <m:r>
                                <a:rPr lang="ar-SA" sz="1600" b="0" i="1" smtClean="0">
                                  <a:solidFill>
                                    <a:schemeClr val="tx1"/>
                                  </a:solidFill>
                                  <a:latin typeface="Cambria Math"/>
                                </a:rPr>
                                <m:t> </m:t>
                              </m:r>
                            </m:oMath>
                          </a14:m>
                          <a:r>
                            <a:rPr lang="ar-SA" sz="1600" dirty="0" smtClean="0">
                              <a:solidFill>
                                <a:schemeClr val="tx1"/>
                              </a:solidFill>
                            </a:rPr>
                            <a:t>=</a:t>
                          </a:r>
                          <a:r>
                            <a:rPr lang="en-US" sz="1600" dirty="0" smtClean="0">
                              <a:solidFill>
                                <a:schemeClr val="tx1"/>
                              </a:solidFill>
                            </a:rPr>
                            <a:t>0.371</a:t>
                          </a:r>
                          <a:r>
                            <a:rPr lang="ar-SA" sz="1600" baseline="0" dirty="0" smtClean="0">
                              <a:solidFill>
                                <a:schemeClr val="tx1"/>
                              </a:solidFill>
                            </a:rPr>
                            <a:t> </a:t>
                          </a:r>
                          <a:r>
                            <a:rPr lang="ar-SA" sz="1600" dirty="0" smtClean="0">
                              <a:solidFill>
                                <a:schemeClr val="tx1"/>
                              </a:solidFill>
                            </a:rPr>
                            <a:t> </a:t>
                          </a:r>
                          <a:endParaRPr lang="ar-SA" sz="1600" dirty="0">
                            <a:solidFill>
                              <a:schemeClr val="tx1"/>
                            </a:solidFill>
                          </a:endParaRPr>
                        </a:p>
                      </a:txBody>
                      <a:tcPr anchor="ctr"/>
                    </a:tc>
                  </a:tr>
                  <a:tr h="428480">
                    <a:tc>
                      <a:txBody>
                        <a:bodyPr/>
                        <a:lstStyle/>
                        <a:p>
                          <a:pPr algn="ctr" rtl="1"/>
                          <a:r>
                            <a:rPr lang="en-US" sz="1600" smtClean="0">
                              <a:solidFill>
                                <a:schemeClr val="tx1"/>
                              </a:solidFill>
                            </a:rPr>
                            <a:t>0.457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0.086</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0.029</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mc:Choice>
        <mc:Fallback xmlns="">
          <p:graphicFrame>
            <p:nvGraphicFramePr>
              <p:cNvPr id="70" name="جدول 69"/>
              <p:cNvGraphicFramePr>
                <a:graphicFrameLocks noGrp="1"/>
              </p:cNvGraphicFramePr>
              <p:nvPr>
                <p:extLst>
                  <p:ext uri="{D42A27DB-BD31-4B8C-83A1-F6EECF244321}">
                    <p14:modId xmlns:p14="http://schemas.microsoft.com/office/powerpoint/2010/main" val="4188793481"/>
                  </p:ext>
                </p:extLst>
              </p:nvPr>
            </p:nvGraphicFramePr>
            <p:xfrm>
              <a:off x="7301984" y="827165"/>
              <a:ext cx="1231240" cy="3414202"/>
            </p:xfrm>
            <a:graphic>
              <a:graphicData uri="http://schemas.openxmlformats.org/drawingml/2006/table">
                <a:tbl>
                  <a:tblPr rtl="1" firstRow="1" bandRow="1">
                    <a:tableStyleId>{7DF18680-E054-41AD-8BC1-D1AEF772440D}</a:tableStyleId>
                  </a:tblPr>
                  <a:tblGrid>
                    <a:gridCol w="1231240"/>
                  </a:tblGrid>
                  <a:tr h="824744">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en-US" sz="1600" baseline="0" dirty="0" smtClean="0">
                              <a:solidFill>
                                <a:schemeClr val="bg1"/>
                              </a:solidFill>
                            </a:rPr>
                            <a:t> (pi)</a:t>
                          </a:r>
                          <a:endParaRPr lang="ar-SA" sz="1600" dirty="0">
                            <a:solidFill>
                              <a:schemeClr val="bg1"/>
                            </a:solidFill>
                          </a:endParaRPr>
                        </a:p>
                      </a:txBody>
                      <a:tcPr anchor="ctr"/>
                    </a:tc>
                  </a:tr>
                  <a:tr h="437769">
                    <a:tc>
                      <a:txBody>
                        <a:bodyPr/>
                        <a:lstStyle/>
                        <a:p>
                          <a:endParaRPr lang="fr-FR"/>
                        </a:p>
                      </a:txBody>
                      <a:tcPr anchor="ctr">
                        <a:blipFill rotWithShape="0">
                          <a:blip r:embed="rId2"/>
                          <a:stretch>
                            <a:fillRect l="-493" t="-194366" r="-1970" b="-505634"/>
                          </a:stretch>
                        </a:blipFill>
                      </a:tcPr>
                    </a:tc>
                  </a:tr>
                  <a:tr h="437769">
                    <a:tc>
                      <a:txBody>
                        <a:bodyPr/>
                        <a:lstStyle/>
                        <a:p>
                          <a:endParaRPr lang="fr-FR"/>
                        </a:p>
                      </a:txBody>
                      <a:tcPr anchor="ctr">
                        <a:blipFill rotWithShape="0">
                          <a:blip r:embed="rId2"/>
                          <a:stretch>
                            <a:fillRect l="-493" t="-290278" r="-1970" b="-398611"/>
                          </a:stretch>
                        </a:blipFill>
                      </a:tcPr>
                    </a:tc>
                  </a:tr>
                  <a:tr h="428480">
                    <a:tc>
                      <a:txBody>
                        <a:bodyPr/>
                        <a:lstStyle/>
                        <a:p>
                          <a:pPr algn="ctr" rtl="1"/>
                          <a:r>
                            <a:rPr lang="en-US" sz="1600" smtClean="0">
                              <a:solidFill>
                                <a:schemeClr val="tx1"/>
                              </a:solidFill>
                            </a:rPr>
                            <a:t>0.457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0.086</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0.029</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mc:Fallback>
      </mc:AlternateContent>
      <p:graphicFrame>
        <p:nvGraphicFramePr>
          <p:cNvPr id="71" name="جدول 70"/>
          <p:cNvGraphicFramePr>
            <a:graphicFrameLocks noGrp="1"/>
          </p:cNvGraphicFramePr>
          <p:nvPr>
            <p:extLst>
              <p:ext uri="{D42A27DB-BD31-4B8C-83A1-F6EECF244321}">
                <p14:modId xmlns:p14="http://schemas.microsoft.com/office/powerpoint/2010/main" val="4020911866"/>
              </p:ext>
            </p:extLst>
          </p:nvPr>
        </p:nvGraphicFramePr>
        <p:xfrm>
          <a:off x="8590094" y="842133"/>
          <a:ext cx="1968626" cy="3369745"/>
        </p:xfrm>
        <a:graphic>
          <a:graphicData uri="http://schemas.openxmlformats.org/drawingml/2006/table">
            <a:tbl>
              <a:tblPr rtl="1" firstRow="1" bandRow="1">
                <a:tableStyleId>{7DF18680-E054-41AD-8BC1-D1AEF772440D}</a:tableStyleId>
              </a:tblPr>
              <a:tblGrid>
                <a:gridCol w="1968626"/>
              </a:tblGrid>
              <a:tr h="798865">
                <a:tc>
                  <a:txBody>
                    <a:bodyPr/>
                    <a:lstStyle/>
                    <a:p>
                      <a:pPr algn="ctr" rtl="1"/>
                      <a:r>
                        <a:rPr lang="ar-SA" sz="1400" dirty="0" smtClean="0">
                          <a:solidFill>
                            <a:schemeClr val="bg1"/>
                          </a:solidFill>
                        </a:rPr>
                        <a:t>التكرار </a:t>
                      </a:r>
                      <a:r>
                        <a:rPr lang="ar-DZ" sz="1400" dirty="0" smtClean="0">
                          <a:solidFill>
                            <a:schemeClr val="bg1"/>
                          </a:solidFill>
                        </a:rPr>
                        <a:t>النسبي</a:t>
                      </a:r>
                      <a:r>
                        <a:rPr lang="ar-DZ" sz="1400" baseline="0" dirty="0" smtClean="0">
                          <a:solidFill>
                            <a:schemeClr val="bg1"/>
                          </a:solidFill>
                        </a:rPr>
                        <a:t> </a:t>
                      </a:r>
                      <a:r>
                        <a:rPr lang="ar-SA" sz="1400" dirty="0" smtClean="0">
                          <a:solidFill>
                            <a:schemeClr val="bg1"/>
                          </a:solidFill>
                        </a:rPr>
                        <a:t>المئوي</a:t>
                      </a:r>
                      <a:r>
                        <a:rPr lang="fr-FR" sz="1400" dirty="0" smtClean="0">
                          <a:solidFill>
                            <a:schemeClr val="bg1"/>
                          </a:solidFill>
                        </a:rPr>
                        <a:t>pi</a:t>
                      </a:r>
                      <a:r>
                        <a:rPr lang="en-US" sz="1400" dirty="0" smtClean="0">
                          <a:solidFill>
                            <a:schemeClr val="bg1"/>
                          </a:solidFill>
                        </a:rPr>
                        <a:t>%</a:t>
                      </a:r>
                      <a:endParaRPr lang="ar-SA" sz="1400" dirty="0">
                        <a:solidFill>
                          <a:schemeClr val="bg1"/>
                        </a:solidFill>
                      </a:endParaRPr>
                    </a:p>
                  </a:txBody>
                  <a:tcPr anchor="ctr"/>
                </a:tc>
              </a:tr>
              <a:tr h="428480">
                <a:tc>
                  <a:txBody>
                    <a:bodyPr/>
                    <a:lstStyle/>
                    <a:p>
                      <a:pPr algn="ctr" rtl="1"/>
                      <a:r>
                        <a:rPr lang="en-US" sz="1600" dirty="0" smtClean="0">
                          <a:solidFill>
                            <a:schemeClr val="tx1"/>
                          </a:solidFill>
                        </a:rPr>
                        <a:t>0.057×100=5.7%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37.1</a:t>
                      </a:r>
                      <a:r>
                        <a:rPr lang="fr-FR" sz="1600" dirty="0" smtClean="0">
                          <a:solidFill>
                            <a:schemeClr val="tx1"/>
                          </a:solidFill>
                        </a:rPr>
                        <a:t>%</a:t>
                      </a:r>
                      <a:r>
                        <a:rPr lang="ar-SA" sz="1600" dirty="0" smtClean="0">
                          <a:solidFill>
                            <a:schemeClr val="tx1"/>
                          </a:solidFill>
                        </a:rPr>
                        <a:t>=</a:t>
                      </a:r>
                      <a:r>
                        <a:rPr lang="en-US" sz="1600" dirty="0" smtClean="0">
                          <a:solidFill>
                            <a:schemeClr val="tx1"/>
                          </a:solidFill>
                        </a:rPr>
                        <a:t>0.371×100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45.7 %</a:t>
                      </a:r>
                      <a:endParaRPr lang="ar-SA" sz="1600" dirty="0">
                        <a:solidFill>
                          <a:schemeClr val="tx1"/>
                        </a:solidFill>
                      </a:endParaRPr>
                    </a:p>
                  </a:txBody>
                  <a:tcPr anchor="ctr"/>
                </a:tc>
              </a:tr>
              <a:tr h="428480">
                <a:tc>
                  <a:txBody>
                    <a:bodyPr/>
                    <a:lstStyle/>
                    <a:p>
                      <a:pPr algn="ctr" rtl="1"/>
                      <a:r>
                        <a:rPr lang="en-US" sz="1600" dirty="0" smtClean="0">
                          <a:solidFill>
                            <a:schemeClr val="tx1"/>
                          </a:solidFill>
                        </a:rPr>
                        <a:t>8.6 %</a:t>
                      </a:r>
                      <a:endParaRPr lang="ar-SA" sz="1600" dirty="0">
                        <a:solidFill>
                          <a:schemeClr val="tx1"/>
                        </a:solidFill>
                      </a:endParaRPr>
                    </a:p>
                  </a:txBody>
                  <a:tcPr anchor="ctr"/>
                </a:tc>
              </a:tr>
              <a:tr h="428480">
                <a:tc>
                  <a:txBody>
                    <a:bodyPr/>
                    <a:lstStyle/>
                    <a:p>
                      <a:pPr algn="ctr" rtl="1"/>
                      <a:r>
                        <a:rPr lang="en-US" sz="1600" dirty="0" smtClean="0">
                          <a:solidFill>
                            <a:schemeClr val="tx1"/>
                          </a:solidFill>
                        </a:rPr>
                        <a:t>2.9 %</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100 %</a:t>
                      </a:r>
                      <a:endParaRPr lang="ar-SA" sz="1600" dirty="0">
                        <a:solidFill>
                          <a:schemeClr val="tx1"/>
                        </a:solidFill>
                      </a:endParaRPr>
                    </a:p>
                  </a:txBody>
                  <a:tcPr anchor="ctr"/>
                </a:tc>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2372246007"/>
              </p:ext>
            </p:extLst>
          </p:nvPr>
        </p:nvGraphicFramePr>
        <p:xfrm>
          <a:off x="5978864" y="830086"/>
          <a:ext cx="1231136" cy="3393840"/>
        </p:xfrm>
        <a:graphic>
          <a:graphicData uri="http://schemas.openxmlformats.org/drawingml/2006/table">
            <a:tbl>
              <a:tblPr rtl="1" firstRow="1" bandRow="1">
                <a:tableStyleId>{7DF18680-E054-41AD-8BC1-D1AEF772440D}</a:tableStyleId>
              </a:tblPr>
              <a:tblGrid>
                <a:gridCol w="1231136"/>
              </a:tblGrid>
              <a:tr h="669122">
                <a:tc>
                  <a:txBody>
                    <a:bodyPr/>
                    <a:lstStyle/>
                    <a:p>
                      <a:pPr algn="ctr" rtl="1"/>
                      <a:r>
                        <a:rPr lang="ar-SA" sz="1600" dirty="0" smtClean="0">
                          <a:solidFill>
                            <a:schemeClr val="bg1"/>
                          </a:solidFill>
                        </a:rPr>
                        <a:t>التكرار</a:t>
                      </a:r>
                      <a:r>
                        <a:rPr lang="ar-DZ" sz="1600" dirty="0" smtClean="0">
                          <a:solidFill>
                            <a:schemeClr val="bg1"/>
                          </a:solidFill>
                        </a:rPr>
                        <a:t> المطلق </a:t>
                      </a:r>
                      <a:r>
                        <a:rPr lang="fr-FR" sz="1600" dirty="0" smtClean="0">
                          <a:solidFill>
                            <a:schemeClr val="bg1"/>
                          </a:solidFill>
                        </a:rPr>
                        <a:t>(</a:t>
                      </a:r>
                      <a:r>
                        <a:rPr kumimoji="0" lang="fr-FR" sz="1600" b="1" i="0" u="none" strike="noStrike" kern="1200" cap="none" spc="0" normalizeH="0" baseline="0" noProof="0" dirty="0" smtClean="0">
                          <a:ln>
                            <a:noFill/>
                          </a:ln>
                          <a:solidFill>
                            <a:prstClr val="white"/>
                          </a:solidFill>
                          <a:effectLst/>
                          <a:uLnTx/>
                          <a:uFillTx/>
                          <a:latin typeface="+mn-lt"/>
                        </a:rPr>
                        <a:t>fi</a:t>
                      </a:r>
                      <a:r>
                        <a:rPr lang="fr-FR" sz="1600" dirty="0" smtClean="0">
                          <a:solidFill>
                            <a:schemeClr val="bg1"/>
                          </a:solidFill>
                        </a:rPr>
                        <a:t>)</a:t>
                      </a:r>
                      <a:endParaRPr lang="ar-SA" sz="1600" dirty="0">
                        <a:solidFill>
                          <a:schemeClr val="bg1"/>
                        </a:solidFill>
                      </a:endParaRPr>
                    </a:p>
                  </a:txBody>
                  <a:tcPr anchor="ctr"/>
                </a:tc>
              </a:tr>
              <a:tr h="428480">
                <a:tc>
                  <a:txBody>
                    <a:bodyPr/>
                    <a:lstStyle/>
                    <a:p>
                      <a:pPr algn="ctr" rtl="1"/>
                      <a:r>
                        <a:rPr lang="en-US" sz="1800" dirty="0" smtClean="0">
                          <a:solidFill>
                            <a:schemeClr val="tx1"/>
                          </a:solidFill>
                        </a:rPr>
                        <a:t>2</a:t>
                      </a:r>
                      <a:endParaRPr lang="ar-SA" sz="1800" dirty="0">
                        <a:solidFill>
                          <a:schemeClr val="tx1"/>
                        </a:solidFill>
                      </a:endParaRPr>
                    </a:p>
                  </a:txBody>
                  <a:tcPr anchor="ctr"/>
                </a:tc>
              </a:tr>
              <a:tr h="428480">
                <a:tc>
                  <a:txBody>
                    <a:bodyPr/>
                    <a:lstStyle/>
                    <a:p>
                      <a:pPr algn="ctr" rtl="1"/>
                      <a:r>
                        <a:rPr lang="en-US" sz="1800" dirty="0" smtClean="0">
                          <a:solidFill>
                            <a:schemeClr val="tx1"/>
                          </a:solidFill>
                        </a:rPr>
                        <a:t>13</a:t>
                      </a:r>
                      <a:endParaRPr lang="ar-SA" sz="1800" dirty="0">
                        <a:solidFill>
                          <a:schemeClr val="tx1"/>
                        </a:solidFill>
                      </a:endParaRPr>
                    </a:p>
                  </a:txBody>
                  <a:tcPr anchor="ctr"/>
                </a:tc>
              </a:tr>
              <a:tr h="428480">
                <a:tc>
                  <a:txBody>
                    <a:bodyPr/>
                    <a:lstStyle/>
                    <a:p>
                      <a:pPr algn="ctr" rtl="1"/>
                      <a:r>
                        <a:rPr lang="en-US" sz="1800" dirty="0" smtClean="0">
                          <a:solidFill>
                            <a:schemeClr val="tx1"/>
                          </a:solidFill>
                        </a:rPr>
                        <a:t>16</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a:t>
                      </a:r>
                      <a:endParaRPr lang="ar-SA" sz="1800" dirty="0">
                        <a:solidFill>
                          <a:schemeClr val="tx1"/>
                        </a:solidFill>
                      </a:endParaRPr>
                    </a:p>
                  </a:txBody>
                  <a:tcPr anchor="ctr"/>
                </a:tc>
              </a:tr>
              <a:tr h="428480">
                <a:tc>
                  <a:txBody>
                    <a:bodyPr/>
                    <a:lstStyle/>
                    <a:p>
                      <a:pPr algn="ctr" rtl="1"/>
                      <a:r>
                        <a:rPr lang="en-US" sz="1800" dirty="0" smtClean="0">
                          <a:solidFill>
                            <a:schemeClr val="tx1"/>
                          </a:solidFill>
                        </a:rPr>
                        <a:t>1</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35</a:t>
                      </a:r>
                      <a:endParaRPr lang="ar-SA" sz="1800" dirty="0">
                        <a:solidFill>
                          <a:schemeClr val="tx1"/>
                        </a:solidFill>
                      </a:endParaRPr>
                    </a:p>
                  </a:txBody>
                  <a:tcPr anchor="ctr"/>
                </a:tc>
              </a:tr>
            </a:tbl>
          </a:graphicData>
        </a:graphic>
      </p:graphicFrame>
    </p:spTree>
    <p:extLst>
      <p:ext uri="{BB962C8B-B14F-4D97-AF65-F5344CB8AC3E}">
        <p14:creationId xmlns:p14="http://schemas.microsoft.com/office/powerpoint/2010/main" val="16006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4000624" y="548680"/>
            <a:ext cx="4392488" cy="720080"/>
          </a:xfrm>
          <a:prstGeom prst="downArrowCallou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a:r>
              <a:rPr lang="ar-SA" sz="2000" dirty="0" smtClean="0">
                <a:solidFill>
                  <a:prstClr val="black"/>
                </a:solidFill>
                <a:latin typeface="Sakkal Majalla" panose="02000000000000000000" pitchFamily="2" charset="-78"/>
                <a:cs typeface="Sakkal Majalla" panose="02000000000000000000" pitchFamily="2" charset="-78"/>
              </a:rPr>
              <a:t>مثال</a:t>
            </a:r>
            <a:r>
              <a:rPr lang="ar-DZ" sz="2000" dirty="0" smtClean="0">
                <a:solidFill>
                  <a:prstClr val="black"/>
                </a:solidFill>
                <a:latin typeface="Sakkal Majalla" panose="02000000000000000000" pitchFamily="2" charset="-78"/>
                <a:cs typeface="Sakkal Majalla" panose="02000000000000000000" pitchFamily="2" charset="-78"/>
              </a:rPr>
              <a:t> (02)</a:t>
            </a:r>
            <a:r>
              <a:rPr lang="ar-SA" sz="2000" dirty="0" smtClean="0">
                <a:solidFill>
                  <a:prstClr val="black"/>
                </a:solidFill>
                <a:latin typeface="Sakkal Majalla" panose="02000000000000000000" pitchFamily="2" charset="-78"/>
                <a:cs typeface="Sakkal Majalla" panose="02000000000000000000" pitchFamily="2" charset="-78"/>
              </a:rPr>
              <a:t> ل</a:t>
            </a:r>
            <a:r>
              <a:rPr lang="ar-DZ" sz="2000" dirty="0" smtClean="0">
                <a:solidFill>
                  <a:prstClr val="black"/>
                </a:solidFill>
                <a:latin typeface="Sakkal Majalla" panose="02000000000000000000" pitchFamily="2" charset="-78"/>
                <a:cs typeface="Sakkal Majalla" panose="02000000000000000000" pitchFamily="2" charset="-78"/>
              </a:rPr>
              <a:t>ل</a:t>
            </a:r>
            <a:r>
              <a:rPr lang="ar-SA" sz="2000" dirty="0" smtClean="0">
                <a:solidFill>
                  <a:prstClr val="black"/>
                </a:solidFill>
                <a:latin typeface="Sakkal Majalla" panose="02000000000000000000" pitchFamily="2" charset="-78"/>
                <a:cs typeface="Sakkal Majalla" panose="02000000000000000000" pitchFamily="2" charset="-78"/>
              </a:rPr>
              <a:t>بيانات </a:t>
            </a:r>
            <a:r>
              <a:rPr lang="ar-DZ" sz="2000" dirty="0" smtClean="0">
                <a:solidFill>
                  <a:prstClr val="black"/>
                </a:solidFill>
                <a:latin typeface="Sakkal Majalla" panose="02000000000000000000" pitchFamily="2" charset="-78"/>
                <a:cs typeface="Sakkal Majalla" panose="02000000000000000000" pitchFamily="2" charset="-78"/>
              </a:rPr>
              <a:t>ال</a:t>
            </a:r>
            <a:r>
              <a:rPr lang="ar-SA" sz="2000" dirty="0" smtClean="0">
                <a:solidFill>
                  <a:prstClr val="black"/>
                </a:solidFill>
                <a:latin typeface="Sakkal Majalla" panose="02000000000000000000" pitchFamily="2" charset="-78"/>
                <a:cs typeface="Sakkal Majalla" panose="02000000000000000000" pitchFamily="2" charset="-78"/>
              </a:rPr>
              <a:t>وصفية</a:t>
            </a:r>
            <a:r>
              <a:rPr lang="ar-DZ" sz="2000" dirty="0" smtClean="0">
                <a:solidFill>
                  <a:prstClr val="black"/>
                </a:solidFill>
                <a:latin typeface="Sakkal Majalla" panose="02000000000000000000" pitchFamily="2" charset="-78"/>
                <a:cs typeface="Sakkal Majalla" panose="02000000000000000000" pitchFamily="2" charset="-78"/>
              </a:rPr>
              <a:t> ( الجدول البسيط)</a:t>
            </a:r>
            <a:endParaRPr lang="ar-SA" sz="2000" dirty="0">
              <a:solidFill>
                <a:prstClr val="black"/>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3431704" y="1558598"/>
            <a:ext cx="5688632" cy="400110"/>
          </a:xfrm>
          <a:prstGeom prst="rect">
            <a:avLst/>
          </a:prstGeom>
          <a:noFill/>
          <a:ln w="57150">
            <a:solidFill>
              <a:schemeClr val="tx2">
                <a:lumMod val="60000"/>
                <a:lumOff val="40000"/>
              </a:schemeClr>
            </a:solidFill>
          </a:ln>
        </p:spPr>
        <p:txBody>
          <a:bodyPr wrap="square" rtlCol="1">
            <a:spAutoFit/>
          </a:bodyPr>
          <a:lstStyle/>
          <a:p>
            <a:pPr algn="ctr" rtl="1"/>
            <a:r>
              <a:rPr lang="ar-DZ" sz="2000" dirty="0">
                <a:solidFill>
                  <a:prstClr val="black"/>
                </a:solidFill>
                <a:latin typeface="Sakkal Majalla" panose="02000000000000000000" pitchFamily="2" charset="-78"/>
                <a:cs typeface="Sakkal Majalla" panose="02000000000000000000" pitchFamily="2" charset="-78"/>
              </a:rPr>
              <a:t>البيانات التالية تمثل </a:t>
            </a:r>
            <a:r>
              <a:rPr lang="ar-DZ" sz="2000" dirty="0" smtClean="0">
                <a:solidFill>
                  <a:prstClr val="black"/>
                </a:solidFill>
                <a:latin typeface="Sakkal Majalla" panose="02000000000000000000" pitchFamily="2" charset="-78"/>
                <a:cs typeface="Sakkal Majalla" panose="02000000000000000000" pitchFamily="2" charset="-78"/>
              </a:rPr>
              <a:t>توزيع مفردات العينة حسب متغير الجنس</a:t>
            </a:r>
            <a:endParaRPr lang="ar-SA" sz="20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جدول 3"/>
          <p:cNvGraphicFramePr>
            <a:graphicFrameLocks noGrp="1"/>
          </p:cNvGraphicFramePr>
          <p:nvPr>
            <p:extLst>
              <p:ext uri="{D42A27DB-BD31-4B8C-83A1-F6EECF244321}">
                <p14:modId xmlns:p14="http://schemas.microsoft.com/office/powerpoint/2010/main" val="3066483632"/>
              </p:ext>
            </p:extLst>
          </p:nvPr>
        </p:nvGraphicFramePr>
        <p:xfrm>
          <a:off x="2785372" y="2564904"/>
          <a:ext cx="6336701" cy="1854200"/>
        </p:xfrm>
        <a:graphic>
          <a:graphicData uri="http://schemas.openxmlformats.org/drawingml/2006/table">
            <a:tbl>
              <a:tblPr rtl="1" firstRow="1" bandRow="1">
                <a:tableStyleId>{F5AB1C69-6EDB-4FF4-983F-18BD219EF322}</a:tableStyleId>
              </a:tblPr>
              <a:tblGrid>
                <a:gridCol w="905243"/>
                <a:gridCol w="905243"/>
                <a:gridCol w="905243"/>
                <a:gridCol w="905243"/>
                <a:gridCol w="905243"/>
                <a:gridCol w="905243"/>
                <a:gridCol w="905243"/>
              </a:tblGrid>
              <a:tr h="370840">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أنثى</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ذكر</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أنثى</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ذكر</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أنثى</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r>
              <a:tr h="370840">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ذكر</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أنثى</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أنثى</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أنثى</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ذكر</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002060"/>
                          </a:solidFill>
                          <a:latin typeface="Sakkal Majalla" panose="02000000000000000000" pitchFamily="2" charset="-78"/>
                          <a:cs typeface="Sakkal Majalla" panose="02000000000000000000" pitchFamily="2" charset="-78"/>
                        </a:rPr>
                        <a:t>أنثى</a:t>
                      </a:r>
                      <a:endParaRPr lang="ar-SA" sz="1800" b="1" dirty="0">
                        <a:solidFill>
                          <a:srgbClr val="002060"/>
                        </a:solidFill>
                        <a:latin typeface="Sakkal Majalla" panose="02000000000000000000" pitchFamily="2" charset="-78"/>
                        <a:cs typeface="Sakkal Majalla" panose="02000000000000000000" pitchFamily="2" charset="-78"/>
                      </a:endParaRPr>
                    </a:p>
                  </a:txBody>
                  <a:tcPr anchor="ctr"/>
                </a:tc>
              </a:tr>
            </a:tbl>
          </a:graphicData>
        </a:graphic>
      </p:graphicFrame>
      <p:sp>
        <p:nvSpPr>
          <p:cNvPr id="6" name="مربع نص 5"/>
          <p:cNvSpPr txBox="1"/>
          <p:nvPr/>
        </p:nvSpPr>
        <p:spPr>
          <a:xfrm>
            <a:off x="3215680" y="4941168"/>
            <a:ext cx="5688632" cy="400110"/>
          </a:xfrm>
          <a:prstGeom prst="rect">
            <a:avLst/>
          </a:prstGeom>
          <a:noFill/>
          <a:ln w="57150">
            <a:solidFill>
              <a:srgbClr val="FFFF00"/>
            </a:solidFill>
          </a:ln>
        </p:spPr>
        <p:txBody>
          <a:bodyPr wrap="square" rtlCol="1">
            <a:spAutoFit/>
          </a:bodyPr>
          <a:lstStyle/>
          <a:p>
            <a:pPr algn="ctr" rtl="1"/>
            <a:r>
              <a:rPr lang="ar-SA" sz="2000" dirty="0">
                <a:solidFill>
                  <a:prstClr val="black"/>
                </a:solidFill>
              </a:rPr>
              <a:t>نكون الجدول التكراري</a:t>
            </a:r>
          </a:p>
        </p:txBody>
      </p:sp>
    </p:spTree>
    <p:extLst>
      <p:ext uri="{BB962C8B-B14F-4D97-AF65-F5344CB8AC3E}">
        <p14:creationId xmlns:p14="http://schemas.microsoft.com/office/powerpoint/2010/main" val="15463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024676636"/>
              </p:ext>
            </p:extLst>
          </p:nvPr>
        </p:nvGraphicFramePr>
        <p:xfrm>
          <a:off x="2215132" y="883946"/>
          <a:ext cx="5041355" cy="2084305"/>
        </p:xfrm>
        <a:graphic>
          <a:graphicData uri="http://schemas.openxmlformats.org/drawingml/2006/table">
            <a:tbl>
              <a:tblPr rtl="1" firstRow="1" bandRow="1">
                <a:tableStyleId>{7DF18680-E054-41AD-8BC1-D1AEF772440D}</a:tableStyleId>
              </a:tblPr>
              <a:tblGrid>
                <a:gridCol w="1305468"/>
                <a:gridCol w="2055435"/>
                <a:gridCol w="1680452"/>
              </a:tblGrid>
              <a:tr h="798865">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DZ" sz="1600" dirty="0" smtClean="0">
                          <a:solidFill>
                            <a:schemeClr val="bg1"/>
                          </a:solidFill>
                        </a:rPr>
                        <a:t>التكرار الفعلي</a:t>
                      </a:r>
                      <a:endParaRPr lang="ar-SA" sz="1600" dirty="0">
                        <a:solidFill>
                          <a:schemeClr val="bg1"/>
                        </a:solidFill>
                      </a:endParaRPr>
                    </a:p>
                  </a:txBody>
                  <a:tcPr anchor="ctr"/>
                </a:tc>
                <a:tc>
                  <a:txBody>
                    <a:bodyPr/>
                    <a:lstStyle/>
                    <a:p>
                      <a:pPr algn="ctr" rtl="1"/>
                      <a:r>
                        <a:rPr lang="ar-DZ" sz="1600" dirty="0" smtClean="0">
                          <a:solidFill>
                            <a:schemeClr val="bg1"/>
                          </a:solidFill>
                        </a:rPr>
                        <a:t>الجنس</a:t>
                      </a:r>
                      <a:endParaRPr lang="ar-SA" sz="1600" dirty="0">
                        <a:solidFill>
                          <a:schemeClr val="bg1"/>
                        </a:solidFill>
                      </a:endParaRPr>
                    </a:p>
                  </a:txBody>
                  <a:tcPr anchor="ctr"/>
                </a:tc>
              </a:tr>
              <a:tr h="428480">
                <a:tc>
                  <a:txBody>
                    <a:bodyPr/>
                    <a:lstStyle/>
                    <a:p>
                      <a:endParaRPr lang="ar-SA" dirty="0"/>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ذكر</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أنثى</a:t>
                      </a:r>
                      <a:endParaRPr lang="ar-SA" sz="1800" b="1" dirty="0">
                        <a:solidFill>
                          <a:schemeClr val="tx1"/>
                        </a:solidFill>
                      </a:endParaRPr>
                    </a:p>
                  </a:txBody>
                  <a:tcPr anchor="ctr"/>
                </a:tc>
              </a:tr>
              <a:tr h="428480">
                <a:tc>
                  <a:txBody>
                    <a:bodyPr/>
                    <a:lstStyle/>
                    <a:p>
                      <a:endParaRPr lang="ar-SA" dirty="0"/>
                    </a:p>
                  </a:txBody>
                  <a:tcPr anchor="ctr"/>
                </a:tc>
                <a:tc gridSpan="2">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pPr algn="ctr" rtl="1"/>
                      <a:endParaRPr lang="ar-SA" sz="1800" b="1" dirty="0">
                        <a:solidFill>
                          <a:schemeClr val="tx1"/>
                        </a:solidFill>
                      </a:endParaRPr>
                    </a:p>
                  </a:txBody>
                  <a:tcPr anchor="ctr"/>
                </a:tc>
              </a:tr>
            </a:tbl>
          </a:graphicData>
        </a:graphic>
      </p:graphicFrame>
      <p:grpSp>
        <p:nvGrpSpPr>
          <p:cNvPr id="3" name="مجموعة 2"/>
          <p:cNvGrpSpPr/>
          <p:nvPr/>
        </p:nvGrpSpPr>
        <p:grpSpPr>
          <a:xfrm>
            <a:off x="5422505" y="1719955"/>
            <a:ext cx="73596" cy="228600"/>
            <a:chOff x="3203848" y="3940316"/>
            <a:chExt cx="73596" cy="228600"/>
          </a:xfrm>
        </p:grpSpPr>
        <p:cxnSp>
          <p:nvCxnSpPr>
            <p:cNvPr id="4"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9" name="مجموعة 8"/>
          <p:cNvGrpSpPr/>
          <p:nvPr/>
        </p:nvGrpSpPr>
        <p:grpSpPr>
          <a:xfrm>
            <a:off x="4251286" y="2148635"/>
            <a:ext cx="289620" cy="288032"/>
            <a:chOff x="3178404" y="3933056"/>
            <a:chExt cx="289620" cy="288032"/>
          </a:xfrm>
        </p:grpSpPr>
        <p:cxnSp>
          <p:nvCxnSpPr>
            <p:cNvPr id="10"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1"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4"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15" name="مجموعة 14"/>
          <p:cNvGrpSpPr/>
          <p:nvPr/>
        </p:nvGrpSpPr>
        <p:grpSpPr>
          <a:xfrm>
            <a:off x="5636958" y="2148635"/>
            <a:ext cx="145604" cy="228600"/>
            <a:chOff x="3203848" y="3940316"/>
            <a:chExt cx="145604" cy="228600"/>
          </a:xfrm>
        </p:grpSpPr>
        <p:cxnSp>
          <p:nvCxnSpPr>
            <p:cNvPr id="1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1" name="مجموعة 20"/>
          <p:cNvGrpSpPr/>
          <p:nvPr/>
        </p:nvGrpSpPr>
        <p:grpSpPr>
          <a:xfrm>
            <a:off x="4710366" y="2118919"/>
            <a:ext cx="289620" cy="288032"/>
            <a:chOff x="3178404" y="3933056"/>
            <a:chExt cx="289620" cy="288032"/>
          </a:xfrm>
        </p:grpSpPr>
        <p:cxnSp>
          <p:nvCxnSpPr>
            <p:cNvPr id="22"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3"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4"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5"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6"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7" name="مجموعة 26"/>
          <p:cNvGrpSpPr/>
          <p:nvPr/>
        </p:nvGrpSpPr>
        <p:grpSpPr>
          <a:xfrm>
            <a:off x="4069108" y="1696411"/>
            <a:ext cx="289620" cy="288032"/>
            <a:chOff x="3178404" y="3933056"/>
            <a:chExt cx="289620" cy="288032"/>
          </a:xfrm>
        </p:grpSpPr>
        <p:cxnSp>
          <p:nvCxnSpPr>
            <p:cNvPr id="28"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9"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0"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1"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2"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33" name="مجموعة 32"/>
          <p:cNvGrpSpPr/>
          <p:nvPr/>
        </p:nvGrpSpPr>
        <p:grpSpPr>
          <a:xfrm>
            <a:off x="4540906" y="1690239"/>
            <a:ext cx="289620" cy="288032"/>
            <a:chOff x="3178404" y="3933056"/>
            <a:chExt cx="289620" cy="288032"/>
          </a:xfrm>
        </p:grpSpPr>
        <p:cxnSp>
          <p:nvCxnSpPr>
            <p:cNvPr id="34"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5"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6"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7"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45" name="مجموعة 44"/>
          <p:cNvGrpSpPr/>
          <p:nvPr/>
        </p:nvGrpSpPr>
        <p:grpSpPr>
          <a:xfrm>
            <a:off x="4950707" y="1697499"/>
            <a:ext cx="289620" cy="288032"/>
            <a:chOff x="3178404" y="3933056"/>
            <a:chExt cx="289620" cy="288032"/>
          </a:xfrm>
        </p:grpSpPr>
        <p:cxnSp>
          <p:nvCxnSpPr>
            <p:cNvPr id="4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9"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0"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mc:AlternateContent xmlns:mc="http://schemas.openxmlformats.org/markup-compatibility/2006" xmlns:a14="http://schemas.microsoft.com/office/drawing/2010/main">
        <mc:Choice Requires="a14">
          <p:graphicFrame>
            <p:nvGraphicFramePr>
              <p:cNvPr id="70" name="جدول 69"/>
              <p:cNvGraphicFramePr>
                <a:graphicFrameLocks noGrp="1"/>
              </p:cNvGraphicFramePr>
              <p:nvPr>
                <p:extLst>
                  <p:ext uri="{D42A27DB-BD31-4B8C-83A1-F6EECF244321}">
                    <p14:modId xmlns:p14="http://schemas.microsoft.com/office/powerpoint/2010/main" val="3443292453"/>
                  </p:ext>
                </p:extLst>
              </p:nvPr>
            </p:nvGraphicFramePr>
            <p:xfrm>
              <a:off x="7301984" y="839937"/>
              <a:ext cx="1231240" cy="2118099"/>
            </p:xfrm>
            <a:graphic>
              <a:graphicData uri="http://schemas.openxmlformats.org/drawingml/2006/table">
                <a:tbl>
                  <a:tblPr rtl="1" firstRow="1" bandRow="1">
                    <a:tableStyleId>{7DF18680-E054-41AD-8BC1-D1AEF772440D}</a:tableStyleId>
                  </a:tblPr>
                  <a:tblGrid>
                    <a:gridCol w="1231240"/>
                  </a:tblGrid>
                  <a:tr h="825577">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en-US" sz="1600" baseline="0" dirty="0" smtClean="0">
                              <a:solidFill>
                                <a:schemeClr val="bg1"/>
                              </a:solidFill>
                            </a:rPr>
                            <a:t> (pi)</a:t>
                          </a:r>
                          <a:endParaRPr lang="ar-SA" sz="1600" dirty="0">
                            <a:solidFill>
                              <a:schemeClr val="bg1"/>
                            </a:solidFill>
                          </a:endParaRPr>
                        </a:p>
                      </a:txBody>
                      <a:tcPr anchor="ctr"/>
                    </a:tc>
                  </a:tr>
                  <a:tr h="426048">
                    <a:tc>
                      <a:txBody>
                        <a:bodyPr/>
                        <a:lstStyle/>
                        <a:p>
                          <a:pPr algn="ctr" rtl="1"/>
                          <a14:m>
                            <m:oMath xmlns:m="http://schemas.openxmlformats.org/officeDocument/2006/math">
                              <m:f>
                                <m:fPr>
                                  <m:ctrlPr>
                                    <a:rPr lang="ar-SA" sz="1600" i="1" smtClean="0">
                                      <a:solidFill>
                                        <a:schemeClr val="tx1"/>
                                      </a:solidFill>
                                      <a:latin typeface="Cambria Math" panose="02040503050406030204" pitchFamily="18" charset="0"/>
                                    </a:rPr>
                                  </m:ctrlPr>
                                </m:fPr>
                                <m:num>
                                  <m:r>
                                    <a:rPr lang="ar-DZ" sz="1600" b="0" i="1" smtClean="0">
                                      <a:solidFill>
                                        <a:schemeClr val="tx1"/>
                                      </a:solidFill>
                                      <a:latin typeface="Cambria Math" panose="02040503050406030204" pitchFamily="18" charset="0"/>
                                    </a:rPr>
                                    <m:t>17</m:t>
                                  </m:r>
                                </m:num>
                                <m:den>
                                  <m:r>
                                    <a:rPr lang="ar-SA" sz="1600" b="0" i="1" smtClean="0">
                                      <a:solidFill>
                                        <a:schemeClr val="tx1"/>
                                      </a:solidFill>
                                      <a:latin typeface="Cambria Math"/>
                                    </a:rPr>
                                    <m:t>35</m:t>
                                  </m:r>
                                </m:den>
                              </m:f>
                              <m:r>
                                <a:rPr lang="ar-SA" sz="1600" b="0" i="1" smtClean="0">
                                  <a:solidFill>
                                    <a:schemeClr val="tx1"/>
                                  </a:solidFill>
                                  <a:latin typeface="Cambria Math"/>
                                </a:rPr>
                                <m:t>=</m:t>
                              </m:r>
                              <m:r>
                                <a:rPr lang="en-US" sz="1600" b="0" i="1" smtClean="0">
                                  <a:solidFill>
                                    <a:schemeClr val="tx1"/>
                                  </a:solidFill>
                                  <a:latin typeface="Cambria Math"/>
                                </a:rPr>
                                <m:t>0</m:t>
                              </m:r>
                              <m:r>
                                <a:rPr lang="en-US" sz="1600" b="0" i="1" smtClean="0">
                                  <a:solidFill>
                                    <a:schemeClr val="tx1"/>
                                  </a:solidFill>
                                  <a:latin typeface="Cambria Math"/>
                                </a:rPr>
                                <m:t>.</m:t>
                              </m:r>
                              <m:r>
                                <a:rPr lang="ar-DZ" sz="1600" b="0" i="1" smtClean="0">
                                  <a:solidFill>
                                    <a:schemeClr val="tx1"/>
                                  </a:solidFill>
                                  <a:latin typeface="Cambria Math" panose="02040503050406030204" pitchFamily="18" charset="0"/>
                                </a:rPr>
                                <m:t>486</m:t>
                              </m:r>
                            </m:oMath>
                          </a14:m>
                          <a:r>
                            <a:rPr lang="ar-SA" sz="1600" dirty="0" smtClean="0">
                              <a:solidFill>
                                <a:schemeClr val="tx1"/>
                              </a:solidFill>
                            </a:rPr>
                            <a:t> </a:t>
                          </a:r>
                          <a:endParaRPr lang="ar-SA" sz="1600" dirty="0">
                            <a:solidFill>
                              <a:schemeClr val="tx1"/>
                            </a:solidFill>
                          </a:endParaRPr>
                        </a:p>
                      </a:txBody>
                      <a:tcPr anchor="ctr"/>
                    </a:tc>
                  </a:tr>
                  <a:tr h="426543">
                    <a:tc>
                      <a:txBody>
                        <a:bodyPr/>
                        <a:lstStyle/>
                        <a:p>
                          <a:pPr algn="ctr" rtl="0"/>
                          <a14:m>
                            <m:oMath xmlns:m="http://schemas.openxmlformats.org/officeDocument/2006/math">
                              <m:f>
                                <m:fPr>
                                  <m:ctrlPr>
                                    <a:rPr lang="ar-SA" sz="1600" i="1" smtClean="0">
                                      <a:solidFill>
                                        <a:schemeClr val="tx1"/>
                                      </a:solidFill>
                                      <a:latin typeface="Cambria Math" panose="02040503050406030204" pitchFamily="18" charset="0"/>
                                    </a:rPr>
                                  </m:ctrlPr>
                                </m:fPr>
                                <m:num>
                                  <m:r>
                                    <a:rPr lang="en-US" sz="1600" b="0" i="1" smtClean="0">
                                      <a:solidFill>
                                        <a:schemeClr val="tx1"/>
                                      </a:solidFill>
                                      <a:latin typeface="Cambria Math"/>
                                    </a:rPr>
                                    <m:t>1</m:t>
                                  </m:r>
                                  <m:r>
                                    <a:rPr lang="ar-DZ" sz="1600" b="0" i="1" smtClean="0">
                                      <a:solidFill>
                                        <a:schemeClr val="tx1"/>
                                      </a:solidFill>
                                      <a:latin typeface="Cambria Math" panose="02040503050406030204" pitchFamily="18" charset="0"/>
                                    </a:rPr>
                                    <m:t>8</m:t>
                                  </m:r>
                                </m:num>
                                <m:den>
                                  <m:r>
                                    <a:rPr lang="ar-SA" sz="1600" b="0" i="1" smtClean="0">
                                      <a:solidFill>
                                        <a:schemeClr val="tx1"/>
                                      </a:solidFill>
                                      <a:latin typeface="Cambria Math"/>
                                    </a:rPr>
                                    <m:t>35</m:t>
                                  </m:r>
                                </m:den>
                              </m:f>
                              <m:r>
                                <a:rPr lang="ar-SA" sz="1600" b="0" i="1" smtClean="0">
                                  <a:solidFill>
                                    <a:schemeClr val="tx1"/>
                                  </a:solidFill>
                                  <a:latin typeface="Cambria Math"/>
                                </a:rPr>
                                <m:t> </m:t>
                              </m:r>
                            </m:oMath>
                          </a14:m>
                          <a:r>
                            <a:rPr lang="ar-SA" sz="1600" dirty="0" smtClean="0">
                              <a:solidFill>
                                <a:schemeClr val="tx1"/>
                              </a:solidFill>
                            </a:rPr>
                            <a:t>=</a:t>
                          </a:r>
                          <a:r>
                            <a:rPr lang="en-US" sz="1600" dirty="0" smtClean="0">
                              <a:solidFill>
                                <a:schemeClr val="tx1"/>
                              </a:solidFill>
                            </a:rPr>
                            <a:t>0.</a:t>
                          </a:r>
                          <a:r>
                            <a:rPr lang="ar-DZ" sz="1600" dirty="0" smtClean="0">
                              <a:solidFill>
                                <a:schemeClr val="tx1"/>
                              </a:solidFill>
                            </a:rPr>
                            <a:t>514</a:t>
                          </a:r>
                          <a:endParaRPr lang="ar-SA" sz="1600" dirty="0">
                            <a:solidFill>
                              <a:schemeClr val="tx1"/>
                            </a:solidFill>
                          </a:endParaRPr>
                        </a:p>
                      </a:txBody>
                      <a:tcPr anchor="ctr"/>
                    </a:tc>
                  </a:tr>
                  <a:tr h="417492">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mc:Choice>
        <mc:Fallback xmlns="">
          <p:graphicFrame>
            <p:nvGraphicFramePr>
              <p:cNvPr id="70" name="جدول 69"/>
              <p:cNvGraphicFramePr>
                <a:graphicFrameLocks noGrp="1"/>
              </p:cNvGraphicFramePr>
              <p:nvPr>
                <p:extLst>
                  <p:ext uri="{D42A27DB-BD31-4B8C-83A1-F6EECF244321}">
                    <p14:modId xmlns:p14="http://schemas.microsoft.com/office/powerpoint/2010/main" val="3443292453"/>
                  </p:ext>
                </p:extLst>
              </p:nvPr>
            </p:nvGraphicFramePr>
            <p:xfrm>
              <a:off x="7301984" y="839937"/>
              <a:ext cx="1231240" cy="2118099"/>
            </p:xfrm>
            <a:graphic>
              <a:graphicData uri="http://schemas.openxmlformats.org/drawingml/2006/table">
                <a:tbl>
                  <a:tblPr rtl="1" firstRow="1" bandRow="1">
                    <a:tableStyleId>{7DF18680-E054-41AD-8BC1-D1AEF772440D}</a:tableStyleId>
                  </a:tblPr>
                  <a:tblGrid>
                    <a:gridCol w="1231240"/>
                  </a:tblGrid>
                  <a:tr h="825577">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en-US" sz="1600" baseline="0" dirty="0" smtClean="0">
                              <a:solidFill>
                                <a:schemeClr val="bg1"/>
                              </a:solidFill>
                            </a:rPr>
                            <a:t> (pi)</a:t>
                          </a:r>
                          <a:endParaRPr lang="ar-SA" sz="1600" dirty="0">
                            <a:solidFill>
                              <a:schemeClr val="bg1"/>
                            </a:solidFill>
                          </a:endParaRPr>
                        </a:p>
                      </a:txBody>
                      <a:tcPr anchor="ctr"/>
                    </a:tc>
                  </a:tr>
                  <a:tr h="437261">
                    <a:tc>
                      <a:txBody>
                        <a:bodyPr/>
                        <a:lstStyle/>
                        <a:p>
                          <a:endParaRPr lang="fr-FR"/>
                        </a:p>
                      </a:txBody>
                      <a:tcPr anchor="ctr">
                        <a:blipFill rotWithShape="0">
                          <a:blip r:embed="rId2"/>
                          <a:stretch>
                            <a:fillRect l="-493" t="-191667" r="-1970" b="-202778"/>
                          </a:stretch>
                        </a:blipFill>
                      </a:tcPr>
                    </a:tc>
                  </a:tr>
                  <a:tr h="437769">
                    <a:tc>
                      <a:txBody>
                        <a:bodyPr/>
                        <a:lstStyle/>
                        <a:p>
                          <a:endParaRPr lang="fr-FR"/>
                        </a:p>
                      </a:txBody>
                      <a:tcPr anchor="ctr">
                        <a:blipFill rotWithShape="0">
                          <a:blip r:embed="rId2"/>
                          <a:stretch>
                            <a:fillRect l="-493" t="-291667" r="-1970" b="-102778"/>
                          </a:stretch>
                        </a:blipFill>
                      </a:tcPr>
                    </a:tc>
                  </a:tr>
                  <a:tr h="417492">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mc:Fallback>
      </mc:AlternateContent>
      <p:graphicFrame>
        <p:nvGraphicFramePr>
          <p:cNvPr id="71" name="جدول 70"/>
          <p:cNvGraphicFramePr>
            <a:graphicFrameLocks noGrp="1"/>
          </p:cNvGraphicFramePr>
          <p:nvPr>
            <p:extLst>
              <p:ext uri="{D42A27DB-BD31-4B8C-83A1-F6EECF244321}">
                <p14:modId xmlns:p14="http://schemas.microsoft.com/office/powerpoint/2010/main" val="3344090721"/>
              </p:ext>
            </p:extLst>
          </p:nvPr>
        </p:nvGraphicFramePr>
        <p:xfrm>
          <a:off x="8590094" y="842133"/>
          <a:ext cx="1968626" cy="2084305"/>
        </p:xfrm>
        <a:graphic>
          <a:graphicData uri="http://schemas.openxmlformats.org/drawingml/2006/table">
            <a:tbl>
              <a:tblPr rtl="1" firstRow="1" bandRow="1">
                <a:tableStyleId>{7DF18680-E054-41AD-8BC1-D1AEF772440D}</a:tableStyleId>
              </a:tblPr>
              <a:tblGrid>
                <a:gridCol w="1968626"/>
              </a:tblGrid>
              <a:tr h="798865">
                <a:tc>
                  <a:txBody>
                    <a:bodyPr/>
                    <a:lstStyle/>
                    <a:p>
                      <a:pPr algn="ctr" rtl="1"/>
                      <a:r>
                        <a:rPr lang="ar-SA" sz="1400" dirty="0" smtClean="0">
                          <a:solidFill>
                            <a:schemeClr val="bg1"/>
                          </a:solidFill>
                        </a:rPr>
                        <a:t>التكرار </a:t>
                      </a:r>
                      <a:r>
                        <a:rPr lang="ar-DZ" sz="1400" dirty="0" smtClean="0">
                          <a:solidFill>
                            <a:schemeClr val="bg1"/>
                          </a:solidFill>
                        </a:rPr>
                        <a:t>النسبي</a:t>
                      </a:r>
                      <a:r>
                        <a:rPr lang="ar-DZ" sz="1400" baseline="0" dirty="0" smtClean="0">
                          <a:solidFill>
                            <a:schemeClr val="bg1"/>
                          </a:solidFill>
                        </a:rPr>
                        <a:t> </a:t>
                      </a:r>
                      <a:r>
                        <a:rPr lang="ar-SA" sz="1400" dirty="0" smtClean="0">
                          <a:solidFill>
                            <a:schemeClr val="bg1"/>
                          </a:solidFill>
                        </a:rPr>
                        <a:t>المئوي</a:t>
                      </a:r>
                      <a:r>
                        <a:rPr lang="fr-FR" sz="1400" dirty="0" smtClean="0">
                          <a:solidFill>
                            <a:schemeClr val="bg1"/>
                          </a:solidFill>
                        </a:rPr>
                        <a:t>pi</a:t>
                      </a:r>
                      <a:r>
                        <a:rPr lang="en-US" sz="1400" dirty="0" smtClean="0">
                          <a:solidFill>
                            <a:schemeClr val="bg1"/>
                          </a:solidFill>
                        </a:rPr>
                        <a:t>%</a:t>
                      </a:r>
                      <a:endParaRPr lang="ar-SA" sz="1400" dirty="0">
                        <a:solidFill>
                          <a:schemeClr val="bg1"/>
                        </a:solidFill>
                      </a:endParaRPr>
                    </a:p>
                  </a:txBody>
                  <a:tcPr anchor="ctr"/>
                </a:tc>
              </a:tr>
              <a:tr h="428480">
                <a:tc>
                  <a:txBody>
                    <a:bodyPr/>
                    <a:lstStyle/>
                    <a:p>
                      <a:pPr algn="ctr" rtl="1"/>
                      <a:r>
                        <a:rPr lang="fr-FR" sz="1600" dirty="0" smtClean="0">
                          <a:solidFill>
                            <a:schemeClr val="tx1"/>
                          </a:solidFill>
                        </a:rPr>
                        <a:t>0,486*100=48,6%</a:t>
                      </a:r>
                      <a:endParaRPr lang="ar-SA" sz="1600" dirty="0">
                        <a:solidFill>
                          <a:schemeClr val="tx1"/>
                        </a:solidFill>
                      </a:endParaRPr>
                    </a:p>
                  </a:txBody>
                  <a:tcPr anchor="ctr"/>
                </a:tc>
              </a:tr>
              <a:tr h="428480">
                <a:tc>
                  <a:txBody>
                    <a:bodyPr/>
                    <a:lstStyle/>
                    <a:p>
                      <a:pPr algn="ctr" rtl="1"/>
                      <a:r>
                        <a:rPr lang="fr-FR" sz="1600" dirty="0" smtClean="0">
                          <a:solidFill>
                            <a:schemeClr val="tx1"/>
                          </a:solidFill>
                        </a:rPr>
                        <a:t>0,514*100=51,4%</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100 %</a:t>
                      </a:r>
                      <a:endParaRPr lang="ar-SA" sz="1600" dirty="0">
                        <a:solidFill>
                          <a:schemeClr val="tx1"/>
                        </a:solidFill>
                      </a:endParaRPr>
                    </a:p>
                  </a:txBody>
                  <a:tcPr anchor="ctr"/>
                </a:tc>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2206325640"/>
              </p:ext>
            </p:extLst>
          </p:nvPr>
        </p:nvGraphicFramePr>
        <p:xfrm>
          <a:off x="5978864" y="888218"/>
          <a:ext cx="1231136" cy="2475921"/>
        </p:xfrm>
        <a:graphic>
          <a:graphicData uri="http://schemas.openxmlformats.org/drawingml/2006/table">
            <a:tbl>
              <a:tblPr rtl="1" firstRow="1" bandRow="1">
                <a:tableStyleId>{7DF18680-E054-41AD-8BC1-D1AEF772440D}</a:tableStyleId>
              </a:tblPr>
              <a:tblGrid>
                <a:gridCol w="1231136"/>
              </a:tblGrid>
              <a:tr h="825461">
                <a:tc>
                  <a:txBody>
                    <a:bodyPr/>
                    <a:lstStyle/>
                    <a:p>
                      <a:pPr algn="ctr" rtl="1"/>
                      <a:r>
                        <a:rPr lang="ar-SA" sz="1600" dirty="0" smtClean="0">
                          <a:solidFill>
                            <a:schemeClr val="bg1"/>
                          </a:solidFill>
                        </a:rPr>
                        <a:t>التكرار</a:t>
                      </a:r>
                      <a:r>
                        <a:rPr lang="ar-DZ" sz="1600" dirty="0" smtClean="0">
                          <a:solidFill>
                            <a:schemeClr val="bg1"/>
                          </a:solidFill>
                        </a:rPr>
                        <a:t> المطلق </a:t>
                      </a:r>
                      <a:r>
                        <a:rPr lang="fr-FR" sz="1600" dirty="0" smtClean="0">
                          <a:solidFill>
                            <a:schemeClr val="bg1"/>
                          </a:solidFill>
                        </a:rPr>
                        <a:t>(</a:t>
                      </a:r>
                      <a:r>
                        <a:rPr kumimoji="0" lang="fr-FR" sz="1600" b="1" i="0" u="none" strike="noStrike" kern="1200" cap="none" spc="0" normalizeH="0" baseline="0" noProof="0" dirty="0" smtClean="0">
                          <a:ln>
                            <a:noFill/>
                          </a:ln>
                          <a:solidFill>
                            <a:prstClr val="white"/>
                          </a:solidFill>
                          <a:effectLst/>
                          <a:uLnTx/>
                          <a:uFillTx/>
                          <a:latin typeface="+mn-lt"/>
                        </a:rPr>
                        <a:t>fi</a:t>
                      </a:r>
                      <a:r>
                        <a:rPr lang="fr-FR" sz="1600" dirty="0" smtClean="0">
                          <a:solidFill>
                            <a:schemeClr val="bg1"/>
                          </a:solidFill>
                        </a:rPr>
                        <a:t>)</a:t>
                      </a:r>
                      <a:endParaRPr lang="ar-SA" sz="1600" dirty="0">
                        <a:solidFill>
                          <a:schemeClr val="bg1"/>
                        </a:solidFill>
                      </a:endParaRPr>
                    </a:p>
                  </a:txBody>
                  <a:tcPr anchor="ctr"/>
                </a:tc>
              </a:tr>
              <a:tr h="412615">
                <a:tc>
                  <a:txBody>
                    <a:bodyPr/>
                    <a:lstStyle/>
                    <a:p>
                      <a:pPr algn="ctr" rtl="1"/>
                      <a:r>
                        <a:rPr lang="ar-DZ" sz="1800" dirty="0" smtClean="0">
                          <a:solidFill>
                            <a:schemeClr val="tx1"/>
                          </a:solidFill>
                        </a:rPr>
                        <a:t>17</a:t>
                      </a:r>
                      <a:endParaRPr lang="ar-SA" sz="1800" dirty="0">
                        <a:solidFill>
                          <a:schemeClr val="tx1"/>
                        </a:solidFill>
                      </a:endParaRPr>
                    </a:p>
                  </a:txBody>
                  <a:tcPr anchor="ctr"/>
                </a:tc>
              </a:tr>
              <a:tr h="412615">
                <a:tc>
                  <a:txBody>
                    <a:bodyPr/>
                    <a:lstStyle/>
                    <a:p>
                      <a:pPr algn="ctr" rtl="1"/>
                      <a:r>
                        <a:rPr lang="ar-DZ" sz="1800" dirty="0" smtClean="0">
                          <a:solidFill>
                            <a:schemeClr val="tx1"/>
                          </a:solidFill>
                        </a:rPr>
                        <a:t>18</a:t>
                      </a:r>
                      <a:endParaRPr lang="ar-SA" sz="1800" dirty="0">
                        <a:solidFill>
                          <a:schemeClr val="tx1"/>
                        </a:solidFill>
                      </a:endParaRPr>
                    </a:p>
                  </a:txBody>
                  <a:tcPr anchor="ctr"/>
                </a:tc>
              </a:tr>
              <a:tr h="412615">
                <a:tc>
                  <a:txBody>
                    <a:bodyPr/>
                    <a:lstStyle/>
                    <a:p>
                      <a:pPr algn="ctr" rtl="1"/>
                      <a:r>
                        <a:rPr lang="ar-DZ" sz="1800" dirty="0" smtClean="0">
                          <a:solidFill>
                            <a:schemeClr val="tx1"/>
                          </a:solidFill>
                        </a:rPr>
                        <a:t>35</a:t>
                      </a:r>
                      <a:endParaRPr lang="ar-SA" sz="1800" dirty="0">
                        <a:solidFill>
                          <a:schemeClr val="tx1"/>
                        </a:solidFill>
                      </a:endParaRPr>
                    </a:p>
                  </a:txBody>
                  <a:tcPr anchor="ctr"/>
                </a:tc>
              </a:tr>
              <a:tr h="412615">
                <a:tc>
                  <a:txBody>
                    <a:bodyPr/>
                    <a:lstStyle/>
                    <a:p>
                      <a:pPr algn="ctr" rtl="1"/>
                      <a:endParaRPr lang="ar-SA" sz="1800" dirty="0">
                        <a:solidFill>
                          <a:schemeClr val="tx1"/>
                        </a:solidFill>
                      </a:endParaRPr>
                    </a:p>
                  </a:txBody>
                  <a:tcPr anchor="ctr"/>
                </a:tc>
              </a:tr>
            </a:tbl>
          </a:graphicData>
        </a:graphic>
      </p:graphicFrame>
      <p:grpSp>
        <p:nvGrpSpPr>
          <p:cNvPr id="51" name="مجموعة 44"/>
          <p:cNvGrpSpPr/>
          <p:nvPr/>
        </p:nvGrpSpPr>
        <p:grpSpPr>
          <a:xfrm>
            <a:off x="5169446" y="2123068"/>
            <a:ext cx="289620" cy="288032"/>
            <a:chOff x="3178404" y="3933056"/>
            <a:chExt cx="289620" cy="288032"/>
          </a:xfrm>
        </p:grpSpPr>
        <p:cxnSp>
          <p:nvCxnSpPr>
            <p:cNvPr id="53"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4"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5"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6"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25717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solidFill>
                  <a:srgbClr val="C00000"/>
                </a:solidFill>
              </a:rPr>
              <a:t>الجدول التكراري المركب للمتغيرات الوصفية (الكيفية)</a:t>
            </a:r>
            <a:endParaRPr lang="fr-FR" dirty="0">
              <a:solidFill>
                <a:srgbClr val="C00000"/>
              </a:solidFill>
            </a:endParaRPr>
          </a:p>
        </p:txBody>
      </p:sp>
      <p:sp>
        <p:nvSpPr>
          <p:cNvPr id="3" name="Espace réservé du contenu 2"/>
          <p:cNvSpPr>
            <a:spLocks noGrp="1"/>
          </p:cNvSpPr>
          <p:nvPr>
            <p:ph idx="1"/>
          </p:nvPr>
        </p:nvSpPr>
        <p:spPr/>
        <p:txBody>
          <a:bodyPr>
            <a:normAutofit/>
          </a:bodyPr>
          <a:lstStyle/>
          <a:p>
            <a:pPr marL="0" indent="0" algn="r" rtl="1">
              <a:buNone/>
            </a:pPr>
            <a:r>
              <a:rPr lang="ar-DZ" sz="2800" dirty="0" smtClean="0"/>
              <a:t>     </a:t>
            </a:r>
            <a:r>
              <a:rPr lang="ar-DZ" sz="2800" dirty="0" smtClean="0">
                <a:solidFill>
                  <a:srgbClr val="00B0F0"/>
                </a:solidFill>
              </a:rPr>
              <a:t>على عكس الجدول التكراري البسيط الذي يحتوي على متغير واحد فقط، فإن الجدول التكراري المركب يتكون من متغيرين. </a:t>
            </a:r>
            <a:endParaRPr lang="ar-DZ" sz="2800" dirty="0">
              <a:solidFill>
                <a:srgbClr val="00B0F0"/>
              </a:solidFill>
            </a:endParaRPr>
          </a:p>
          <a:p>
            <a:pPr marL="0" indent="0" algn="just" rtl="1">
              <a:buNone/>
            </a:pPr>
            <a:r>
              <a:rPr lang="ar-DZ" sz="2800" dirty="0" smtClean="0"/>
              <a:t>    </a:t>
            </a:r>
            <a:r>
              <a:rPr lang="ar-DZ" sz="2800" dirty="0" smtClean="0">
                <a:solidFill>
                  <a:schemeClr val="accent1">
                    <a:lumMod val="60000"/>
                    <a:lumOff val="40000"/>
                  </a:schemeClr>
                </a:solidFill>
              </a:rPr>
              <a:t>إن الغرض من البحث العلمي لا يقتصر على وصف المتغيرات كل على حدى، لكن يجب الربط بين مختلف المتغيرات حسب المرجو من البحث. لذلك يجب استخدام الجداول المركبة لتحقيق هذا الهدف  </a:t>
            </a:r>
            <a:endParaRPr lang="fr-FR" sz="2800" dirty="0">
              <a:solidFill>
                <a:schemeClr val="accent1">
                  <a:lumMod val="60000"/>
                  <a:lumOff val="40000"/>
                </a:schemeClr>
              </a:solidFill>
            </a:endParaRPr>
          </a:p>
        </p:txBody>
      </p:sp>
    </p:spTree>
    <p:extLst>
      <p:ext uri="{BB962C8B-B14F-4D97-AF65-F5344CB8AC3E}">
        <p14:creationId xmlns:p14="http://schemas.microsoft.com/office/powerpoint/2010/main" val="152215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4000624" y="548680"/>
            <a:ext cx="4392488" cy="720080"/>
          </a:xfrm>
          <a:prstGeom prst="downArrowCallou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a:r>
              <a:rPr lang="ar-SA" sz="2000" dirty="0" smtClean="0">
                <a:solidFill>
                  <a:prstClr val="black"/>
                </a:solidFill>
                <a:latin typeface="Sakkal Majalla" panose="02000000000000000000" pitchFamily="2" charset="-78"/>
                <a:cs typeface="Sakkal Majalla" panose="02000000000000000000" pitchFamily="2" charset="-78"/>
              </a:rPr>
              <a:t>مثال</a:t>
            </a:r>
            <a:r>
              <a:rPr lang="ar-DZ" sz="2000" dirty="0" smtClean="0">
                <a:solidFill>
                  <a:prstClr val="black"/>
                </a:solidFill>
                <a:latin typeface="Sakkal Majalla" panose="02000000000000000000" pitchFamily="2" charset="-78"/>
                <a:cs typeface="Sakkal Majalla" panose="02000000000000000000" pitchFamily="2" charset="-78"/>
              </a:rPr>
              <a:t> (03)</a:t>
            </a:r>
            <a:r>
              <a:rPr lang="ar-SA" sz="2000" dirty="0" smtClean="0">
                <a:solidFill>
                  <a:prstClr val="black"/>
                </a:solidFill>
                <a:latin typeface="Sakkal Majalla" panose="02000000000000000000" pitchFamily="2" charset="-78"/>
                <a:cs typeface="Sakkal Majalla" panose="02000000000000000000" pitchFamily="2" charset="-78"/>
              </a:rPr>
              <a:t> ل</a:t>
            </a:r>
            <a:r>
              <a:rPr lang="ar-DZ" sz="2000" dirty="0" smtClean="0">
                <a:solidFill>
                  <a:prstClr val="black"/>
                </a:solidFill>
                <a:latin typeface="Sakkal Majalla" panose="02000000000000000000" pitchFamily="2" charset="-78"/>
                <a:cs typeface="Sakkal Majalla" panose="02000000000000000000" pitchFamily="2" charset="-78"/>
              </a:rPr>
              <a:t>ل</a:t>
            </a:r>
            <a:r>
              <a:rPr lang="ar-SA" sz="2000" dirty="0" smtClean="0">
                <a:solidFill>
                  <a:prstClr val="black"/>
                </a:solidFill>
                <a:latin typeface="Sakkal Majalla" panose="02000000000000000000" pitchFamily="2" charset="-78"/>
                <a:cs typeface="Sakkal Majalla" panose="02000000000000000000" pitchFamily="2" charset="-78"/>
              </a:rPr>
              <a:t>بيانات </a:t>
            </a:r>
            <a:r>
              <a:rPr lang="ar-DZ" sz="2000" dirty="0" smtClean="0">
                <a:solidFill>
                  <a:prstClr val="black"/>
                </a:solidFill>
                <a:latin typeface="Sakkal Majalla" panose="02000000000000000000" pitchFamily="2" charset="-78"/>
                <a:cs typeface="Sakkal Majalla" panose="02000000000000000000" pitchFamily="2" charset="-78"/>
              </a:rPr>
              <a:t>ال</a:t>
            </a:r>
            <a:r>
              <a:rPr lang="ar-SA" sz="2000" dirty="0" smtClean="0">
                <a:solidFill>
                  <a:prstClr val="black"/>
                </a:solidFill>
                <a:latin typeface="Sakkal Majalla" panose="02000000000000000000" pitchFamily="2" charset="-78"/>
                <a:cs typeface="Sakkal Majalla" panose="02000000000000000000" pitchFamily="2" charset="-78"/>
              </a:rPr>
              <a:t>وصفية</a:t>
            </a:r>
            <a:r>
              <a:rPr lang="ar-DZ" sz="2000" dirty="0" smtClean="0">
                <a:solidFill>
                  <a:prstClr val="black"/>
                </a:solidFill>
                <a:latin typeface="Sakkal Majalla" panose="02000000000000000000" pitchFamily="2" charset="-78"/>
                <a:cs typeface="Sakkal Majalla" panose="02000000000000000000" pitchFamily="2" charset="-78"/>
              </a:rPr>
              <a:t> ( الجدول المركب)</a:t>
            </a:r>
            <a:endParaRPr lang="ar-SA" sz="2000" dirty="0">
              <a:solidFill>
                <a:prstClr val="black"/>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3215680" y="1268760"/>
            <a:ext cx="5688632" cy="707886"/>
          </a:xfrm>
          <a:prstGeom prst="rect">
            <a:avLst/>
          </a:prstGeom>
          <a:noFill/>
          <a:ln w="57150">
            <a:solidFill>
              <a:schemeClr val="tx2">
                <a:lumMod val="60000"/>
                <a:lumOff val="40000"/>
              </a:schemeClr>
            </a:solidFill>
          </a:ln>
        </p:spPr>
        <p:txBody>
          <a:bodyPr wrap="square" rtlCol="1">
            <a:spAutoFit/>
          </a:bodyPr>
          <a:lstStyle/>
          <a:p>
            <a:pPr algn="ctr" rtl="1"/>
            <a:r>
              <a:rPr lang="ar-DZ" sz="2000" dirty="0">
                <a:solidFill>
                  <a:prstClr val="black"/>
                </a:solidFill>
                <a:latin typeface="Sakkal Majalla" panose="02000000000000000000" pitchFamily="2" charset="-78"/>
                <a:cs typeface="Sakkal Majalla" panose="02000000000000000000" pitchFamily="2" charset="-78"/>
              </a:rPr>
              <a:t>البيانات التالية تمثل </a:t>
            </a:r>
            <a:r>
              <a:rPr lang="ar-DZ" sz="2000" dirty="0">
                <a:solidFill>
                  <a:srgbClr val="FF0000"/>
                </a:solidFill>
                <a:latin typeface="Sakkal Majalla" panose="02000000000000000000" pitchFamily="2" charset="-78"/>
                <a:cs typeface="Sakkal Majalla" panose="02000000000000000000" pitchFamily="2" charset="-78"/>
              </a:rPr>
              <a:t>المستوى </a:t>
            </a:r>
            <a:r>
              <a:rPr lang="ar-DZ" sz="2000" dirty="0" smtClean="0">
                <a:solidFill>
                  <a:srgbClr val="FF0000"/>
                </a:solidFill>
                <a:latin typeface="Sakkal Majalla" panose="02000000000000000000" pitchFamily="2" charset="-78"/>
                <a:cs typeface="Sakkal Majalla" panose="02000000000000000000" pitchFamily="2" charset="-78"/>
              </a:rPr>
              <a:t>التعليمي لأمهات </a:t>
            </a:r>
            <a:r>
              <a:rPr lang="ar-DZ" sz="2000" dirty="0" smtClean="0">
                <a:solidFill>
                  <a:prstClr val="black"/>
                </a:solidFill>
                <a:latin typeface="Sakkal Majalla" panose="02000000000000000000" pitchFamily="2" charset="-78"/>
                <a:cs typeface="Sakkal Majalla" panose="02000000000000000000" pitchFamily="2" charset="-78"/>
              </a:rPr>
              <a:t>عينة من التلاميذ </a:t>
            </a:r>
            <a:r>
              <a:rPr lang="ar-DZ" sz="2000" dirty="0" smtClean="0">
                <a:solidFill>
                  <a:srgbClr val="00B0F0"/>
                </a:solidFill>
                <a:latin typeface="Sakkal Majalla" panose="02000000000000000000" pitchFamily="2" charset="-78"/>
                <a:cs typeface="Sakkal Majalla" panose="02000000000000000000" pitchFamily="2" charset="-78"/>
              </a:rPr>
              <a:t>وجنس التلميذ </a:t>
            </a:r>
            <a:r>
              <a:rPr lang="ar-DZ" sz="2000" dirty="0" smtClean="0">
                <a:solidFill>
                  <a:prstClr val="black"/>
                </a:solidFill>
                <a:latin typeface="Sakkal Majalla" panose="02000000000000000000" pitchFamily="2" charset="-78"/>
                <a:cs typeface="Sakkal Majalla" panose="02000000000000000000" pitchFamily="2" charset="-78"/>
              </a:rPr>
              <a:t>في احدى المؤسسات التربوية</a:t>
            </a:r>
            <a:endParaRPr lang="ar-SA" sz="20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جدول 3"/>
          <p:cNvGraphicFramePr>
            <a:graphicFrameLocks noGrp="1"/>
          </p:cNvGraphicFramePr>
          <p:nvPr>
            <p:extLst>
              <p:ext uri="{D42A27DB-BD31-4B8C-83A1-F6EECF244321}">
                <p14:modId xmlns:p14="http://schemas.microsoft.com/office/powerpoint/2010/main" val="1314639022"/>
              </p:ext>
            </p:extLst>
          </p:nvPr>
        </p:nvGraphicFramePr>
        <p:xfrm>
          <a:off x="1828799" y="2564904"/>
          <a:ext cx="8109857" cy="1854200"/>
        </p:xfrm>
        <a:graphic>
          <a:graphicData uri="http://schemas.openxmlformats.org/drawingml/2006/table">
            <a:tbl>
              <a:tblPr rtl="1" firstRow="1" bandRow="1">
                <a:tableStyleId>{F5AB1C69-6EDB-4FF4-983F-18BD219EF322}</a:tableStyleId>
              </a:tblPr>
              <a:tblGrid>
                <a:gridCol w="1158551"/>
                <a:gridCol w="1158551"/>
                <a:gridCol w="1158551"/>
                <a:gridCol w="1158551"/>
                <a:gridCol w="1158551"/>
                <a:gridCol w="1158551"/>
                <a:gridCol w="1158551"/>
              </a:tblGrid>
              <a:tr h="370840">
                <a:tc>
                  <a:txBody>
                    <a:bodyPr/>
                    <a:lstStyle/>
                    <a:p>
                      <a:pPr algn="ctr" rtl="1"/>
                      <a:r>
                        <a:rPr lang="ar-DZ" sz="1800" b="1" dirty="0" smtClean="0">
                          <a:solidFill>
                            <a:srgbClr val="FF0000"/>
                          </a:solidFill>
                          <a:latin typeface="Sakkal Majalla" panose="02000000000000000000" pitchFamily="2" charset="-78"/>
                          <a:cs typeface="Sakkal Majalla" panose="02000000000000000000" pitchFamily="2" charset="-78"/>
                        </a:rPr>
                        <a:t>ثانوي</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ذكر</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FF0000"/>
                          </a:solidFill>
                          <a:latin typeface="Sakkal Majalla" panose="02000000000000000000" pitchFamily="2" charset="-78"/>
                          <a:cs typeface="Sakkal Majalla" panose="02000000000000000000" pitchFamily="2" charset="-78"/>
                        </a:rPr>
                        <a:t>أمّيي</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ذكر</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FF0000"/>
                          </a:solidFill>
                          <a:latin typeface="Sakkal Majalla" panose="02000000000000000000" pitchFamily="2" charset="-78"/>
                          <a:cs typeface="Sakkal Majalla" panose="02000000000000000000" pitchFamily="2" charset="-78"/>
                        </a:rPr>
                        <a:t>ابتدائي</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أنثى</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FF0000"/>
                          </a:solidFill>
                          <a:latin typeface="Sakkal Majalla" panose="02000000000000000000" pitchFamily="2" charset="-78"/>
                          <a:cs typeface="Sakkal Majalla" panose="02000000000000000000" pitchFamily="2" charset="-78"/>
                        </a:rPr>
                        <a:t>ابتدائي</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ذكر</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c>
                  <a:txBody>
                    <a:bodyPr/>
                    <a:lstStyle/>
                    <a:p>
                      <a:pPr algn="ctr" rtl="1"/>
                      <a:r>
                        <a:rPr lang="ar-DZ" sz="1800" b="1" dirty="0" smtClean="0">
                          <a:solidFill>
                            <a:srgbClr val="FF0000"/>
                          </a:solidFill>
                          <a:latin typeface="Sakkal Majalla" panose="02000000000000000000" pitchFamily="2" charset="-78"/>
                          <a:cs typeface="Sakkal Majalla" panose="02000000000000000000" pitchFamily="2" charset="-78"/>
                        </a:rPr>
                        <a:t>ابتدائي</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ذكر</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solidFill>
                      <a:schemeClr val="accent5">
                        <a:lumMod val="20000"/>
                        <a:lumOff val="80000"/>
                      </a:schemeClr>
                    </a:solidFill>
                  </a:tcPr>
                </a:tc>
              </a:tr>
              <a:tr h="370840">
                <a:tc>
                  <a:txBody>
                    <a:bodyPr/>
                    <a:lstStyle/>
                    <a:p>
                      <a:pPr algn="ctr" rtl="1"/>
                      <a:r>
                        <a:rPr lang="ar-SA" sz="1800" b="1" dirty="0" smtClean="0">
                          <a:solidFill>
                            <a:srgbClr val="FF0000"/>
                          </a:solidFill>
                          <a:latin typeface="Sakkal Majalla" panose="02000000000000000000" pitchFamily="2" charset="-78"/>
                          <a:cs typeface="Sakkal Majalla" panose="02000000000000000000" pitchFamily="2" charset="-78"/>
                        </a:rPr>
                        <a:t>ابتدائي</a:t>
                      </a:r>
                      <a:r>
                        <a:rPr lang="ar-DZ" sz="1800" b="1" dirty="0" smtClean="0">
                          <a:solidFill>
                            <a:srgbClr val="002060"/>
                          </a:solidFill>
                          <a:latin typeface="Sakkal Majalla" panose="02000000000000000000" pitchFamily="2" charset="-78"/>
                          <a:cs typeface="Sakkal Majalla" panose="02000000000000000000" pitchFamily="2" charset="-78"/>
                        </a:rPr>
                        <a:t>،</a:t>
                      </a:r>
                      <a:r>
                        <a:rPr lang="ar-DZ" sz="1800" b="1" baseline="0" dirty="0" smtClean="0">
                          <a:solidFill>
                            <a:srgbClr val="002060"/>
                          </a:solidFill>
                          <a:latin typeface="Sakkal Majalla" panose="02000000000000000000" pitchFamily="2" charset="-78"/>
                          <a:cs typeface="Sakkal Majalla" panose="02000000000000000000" pitchFamily="2" charset="-78"/>
                        </a:rPr>
                        <a:t> </a:t>
                      </a:r>
                      <a:r>
                        <a:rPr lang="ar-DZ" sz="1800" b="1" baseline="0" dirty="0" smtClean="0">
                          <a:solidFill>
                            <a:srgbClr val="00B0F0"/>
                          </a:solidFill>
                          <a:latin typeface="Sakkal Majalla" panose="02000000000000000000" pitchFamily="2" charset="-78"/>
                          <a:cs typeface="Sakkal Majalla" panose="02000000000000000000" pitchFamily="2" charset="-78"/>
                        </a:rPr>
                        <a:t>أنثى</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FF0000"/>
                          </a:solidFill>
                          <a:latin typeface="Sakkal Majalla" panose="02000000000000000000" pitchFamily="2" charset="-78"/>
                          <a:cs typeface="Sakkal Majalla" panose="02000000000000000000" pitchFamily="2" charset="-78"/>
                        </a:rPr>
                        <a:t>ابتدائي</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ذكر</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SA" sz="1800" b="1" dirty="0" smtClean="0">
                          <a:solidFill>
                            <a:srgbClr val="FF0000"/>
                          </a:solidFill>
                          <a:latin typeface="Sakkal Majalla" panose="02000000000000000000" pitchFamily="2" charset="-78"/>
                          <a:cs typeface="Sakkal Majalla" panose="02000000000000000000" pitchFamily="2" charset="-78"/>
                        </a:rPr>
                        <a:t>متوسط</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ذكر</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جامعي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SA" sz="1800" b="1" dirty="0" smtClean="0">
                          <a:solidFill>
                            <a:srgbClr val="FF0000"/>
                          </a:solidFill>
                          <a:latin typeface="Sakkal Majalla" panose="02000000000000000000" pitchFamily="2" charset="-78"/>
                          <a:cs typeface="Sakkal Majalla" panose="02000000000000000000" pitchFamily="2" charset="-78"/>
                        </a:rPr>
                        <a:t>متوسط</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أنثى</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ثانوي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DZ" sz="1800" b="1" dirty="0" smtClean="0">
                          <a:solidFill>
                            <a:srgbClr val="FF0000"/>
                          </a:solidFill>
                          <a:latin typeface="Sakkal Majalla" panose="02000000000000000000" pitchFamily="2" charset="-78"/>
                          <a:cs typeface="Sakkal Majalla" panose="02000000000000000000" pitchFamily="2" charset="-78"/>
                        </a:rPr>
                        <a:t>أمّي</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ذكر</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ثانوي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ذكر</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متوسط</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ابتدائي</a:t>
                      </a:r>
                      <a:r>
                        <a:rPr kumimoji="0" lang="ar-DZ" sz="18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DZ" sz="1800" b="1" i="0" u="none" strike="noStrike" kern="1200" cap="none" spc="0" normalizeH="0" baseline="0" noProof="0" dirty="0" smtClean="0">
                          <a:ln>
                            <a:noFill/>
                          </a:ln>
                          <a:solidFill>
                            <a:srgbClr val="00B0F0"/>
                          </a:solidFill>
                          <a:effectLst/>
                          <a:uLnTx/>
                          <a:uFillTx/>
                          <a:latin typeface="Sakkal Majalla" panose="02000000000000000000" pitchFamily="2" charset="-78"/>
                          <a:cs typeface="Sakkal Majalla" panose="02000000000000000000" pitchFamily="2" charset="-78"/>
                        </a:rPr>
                        <a:t>أنثى</a:t>
                      </a:r>
                      <a:endParaRPr kumimoji="0" lang="ar-SA" sz="1800" b="1" i="0" u="none" strike="noStrike" kern="1200" cap="none" spc="0" normalizeH="0" baseline="0" noProof="0" dirty="0">
                        <a:ln>
                          <a:noFill/>
                        </a:ln>
                        <a:solidFill>
                          <a:srgbClr val="00B0F0"/>
                        </a:solidFill>
                        <a:effectLst/>
                        <a:uLnTx/>
                        <a:uFillTx/>
                        <a:latin typeface="Sakkal Majalla" panose="02000000000000000000" pitchFamily="2" charset="-78"/>
                        <a:cs typeface="Sakkal Majalla" panose="02000000000000000000" pitchFamily="2" charset="-78"/>
                      </a:endParaRPr>
                    </a:p>
                  </a:txBody>
                  <a:tcPr anchor="ctr"/>
                </a:tc>
                <a:tc>
                  <a:txBody>
                    <a:bodyPr/>
                    <a:lstStyle/>
                    <a:p>
                      <a:pPr algn="ctr" rtl="1"/>
                      <a:r>
                        <a:rPr lang="ar-SA" sz="1800" b="1" dirty="0" smtClean="0">
                          <a:solidFill>
                            <a:srgbClr val="FF0000"/>
                          </a:solidFill>
                          <a:latin typeface="Sakkal Majalla" panose="02000000000000000000" pitchFamily="2" charset="-78"/>
                          <a:cs typeface="Sakkal Majalla" panose="02000000000000000000" pitchFamily="2" charset="-78"/>
                        </a:rPr>
                        <a:t>متوسط</a:t>
                      </a:r>
                      <a:r>
                        <a:rPr lang="ar-DZ" sz="1800" b="1" dirty="0" smtClean="0">
                          <a:solidFill>
                            <a:srgbClr val="002060"/>
                          </a:solidFill>
                          <a:latin typeface="Sakkal Majalla" panose="02000000000000000000" pitchFamily="2" charset="-78"/>
                          <a:cs typeface="Sakkal Majalla" panose="02000000000000000000" pitchFamily="2" charset="-78"/>
                        </a:rPr>
                        <a:t>، </a:t>
                      </a:r>
                      <a:r>
                        <a:rPr lang="ar-DZ" sz="1800" b="1" dirty="0" smtClean="0">
                          <a:solidFill>
                            <a:srgbClr val="00B0F0"/>
                          </a:solidFill>
                          <a:latin typeface="Sakkal Majalla" panose="02000000000000000000" pitchFamily="2" charset="-78"/>
                          <a:cs typeface="Sakkal Majalla" panose="02000000000000000000" pitchFamily="2" charset="-78"/>
                        </a:rPr>
                        <a:t>أنثى</a:t>
                      </a:r>
                      <a:endParaRPr lang="ar-SA" sz="1800" b="1" dirty="0">
                        <a:solidFill>
                          <a:srgbClr val="00B0F0"/>
                        </a:solidFill>
                        <a:latin typeface="Sakkal Majalla" panose="02000000000000000000" pitchFamily="2" charset="-78"/>
                        <a:cs typeface="Sakkal Majalla" panose="02000000000000000000" pitchFamily="2" charset="-78"/>
                      </a:endParaRPr>
                    </a:p>
                  </a:txBody>
                  <a:tcPr anchor="ctr"/>
                </a:tc>
              </a:tr>
            </a:tbl>
          </a:graphicData>
        </a:graphic>
      </p:graphicFrame>
      <p:sp>
        <p:nvSpPr>
          <p:cNvPr id="6" name="مربع نص 5"/>
          <p:cNvSpPr txBox="1"/>
          <p:nvPr/>
        </p:nvSpPr>
        <p:spPr>
          <a:xfrm>
            <a:off x="3215680" y="4941168"/>
            <a:ext cx="5688632" cy="400110"/>
          </a:xfrm>
          <a:prstGeom prst="rect">
            <a:avLst/>
          </a:prstGeom>
          <a:noFill/>
          <a:ln w="57150">
            <a:solidFill>
              <a:srgbClr val="FFFF00"/>
            </a:solidFill>
          </a:ln>
        </p:spPr>
        <p:txBody>
          <a:bodyPr wrap="square" rtlCol="1">
            <a:spAutoFit/>
          </a:bodyPr>
          <a:lstStyle/>
          <a:p>
            <a:pPr algn="ctr" rtl="1"/>
            <a:r>
              <a:rPr lang="ar-SA" sz="2000" dirty="0">
                <a:solidFill>
                  <a:prstClr val="black"/>
                </a:solidFill>
              </a:rPr>
              <a:t>نكون الجدول </a:t>
            </a:r>
            <a:r>
              <a:rPr lang="ar-SA" sz="2000" dirty="0" smtClean="0">
                <a:solidFill>
                  <a:prstClr val="black"/>
                </a:solidFill>
              </a:rPr>
              <a:t>التكراري</a:t>
            </a:r>
            <a:r>
              <a:rPr lang="ar-DZ" sz="2000" dirty="0" smtClean="0">
                <a:solidFill>
                  <a:prstClr val="black"/>
                </a:solidFill>
              </a:rPr>
              <a:t> المركب</a:t>
            </a:r>
            <a:endParaRPr lang="ar-SA" sz="2000" dirty="0">
              <a:solidFill>
                <a:prstClr val="black"/>
              </a:solidFill>
            </a:endParaRPr>
          </a:p>
        </p:txBody>
      </p:sp>
    </p:spTree>
    <p:extLst>
      <p:ext uri="{BB962C8B-B14F-4D97-AF65-F5344CB8AC3E}">
        <p14:creationId xmlns:p14="http://schemas.microsoft.com/office/powerpoint/2010/main" val="9405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870857"/>
          </a:xfrm>
        </p:spPr>
        <p:txBody>
          <a:bodyPr>
            <a:normAutofit fontScale="90000"/>
          </a:bodyPr>
          <a:lstStyle/>
          <a:p>
            <a:pPr algn="ctr" rtl="1"/>
            <a:r>
              <a:rPr lang="ar-DZ" dirty="0" smtClean="0"/>
              <a:t>إنشاء الجدول التكراري المركب (المستوى التعليمي للأم وجنس التلميذ)</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77446634"/>
              </p:ext>
            </p:extLst>
          </p:nvPr>
        </p:nvGraphicFramePr>
        <p:xfrm>
          <a:off x="685800" y="2141538"/>
          <a:ext cx="10131424" cy="3033531"/>
        </p:xfrm>
        <a:graphic>
          <a:graphicData uri="http://schemas.openxmlformats.org/drawingml/2006/table">
            <a:tbl>
              <a:tblPr firstRow="1" bandRow="1">
                <a:tableStyleId>{5C22544A-7EE6-4342-B048-85BDC9FD1C3A}</a:tableStyleId>
              </a:tblPr>
              <a:tblGrid>
                <a:gridCol w="2532856"/>
                <a:gridCol w="2532856"/>
                <a:gridCol w="2532856"/>
                <a:gridCol w="2532856"/>
              </a:tblGrid>
              <a:tr h="808491">
                <a:tc>
                  <a:txBody>
                    <a:bodyPr/>
                    <a:lstStyle/>
                    <a:p>
                      <a:pPr algn="ctr" rtl="1"/>
                      <a:r>
                        <a:rPr lang="ar-DZ" dirty="0" smtClean="0"/>
                        <a:t>المجموع</a:t>
                      </a:r>
                      <a:endParaRPr lang="fr-FR" dirty="0"/>
                    </a:p>
                  </a:txBody>
                  <a:tcPr anchor="ctr" anchorCtr="1"/>
                </a:tc>
                <a:tc>
                  <a:txBody>
                    <a:bodyPr/>
                    <a:lstStyle/>
                    <a:p>
                      <a:pPr algn="ctr" rtl="1"/>
                      <a:r>
                        <a:rPr lang="ar-DZ" dirty="0" smtClean="0"/>
                        <a:t>أنثى</a:t>
                      </a:r>
                      <a:endParaRPr lang="fr-FR" dirty="0"/>
                    </a:p>
                  </a:txBody>
                  <a:tcPr anchor="ctr" anchorCtr="1"/>
                </a:tc>
                <a:tc>
                  <a:txBody>
                    <a:bodyPr/>
                    <a:lstStyle/>
                    <a:p>
                      <a:pPr algn="ctr" rtl="1"/>
                      <a:r>
                        <a:rPr lang="ar-DZ" dirty="0" smtClean="0"/>
                        <a:t>ذكر</a:t>
                      </a:r>
                      <a:endParaRPr lang="fr-FR" dirty="0"/>
                    </a:p>
                  </a:txBody>
                  <a:tcPr anchor="ctr" anchorCtr="1">
                    <a:lnB w="12700" cap="flat" cmpd="sng" algn="ctr">
                      <a:solidFill>
                        <a:schemeClr val="tx1"/>
                      </a:solidFill>
                      <a:prstDash val="solid"/>
                      <a:round/>
                      <a:headEnd type="none" w="med" len="med"/>
                      <a:tailEnd type="none" w="med" len="med"/>
                    </a:lnB>
                  </a:tcPr>
                </a:tc>
                <a:tc>
                  <a:txBody>
                    <a:bodyPr/>
                    <a:lstStyle/>
                    <a:p>
                      <a:pPr algn="r" rtl="1"/>
                      <a:endParaRPr lang="fr-FR" sz="1400" dirty="0"/>
                    </a:p>
                  </a:txBody>
                  <a:tcPr anchor="b">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r>
              <a:tr h="370840">
                <a:tc>
                  <a:txBody>
                    <a:bodyPr/>
                    <a:lstStyle/>
                    <a:p>
                      <a:pPr algn="ctr" rtl="1"/>
                      <a:r>
                        <a:rPr lang="ar-DZ" dirty="0" smtClean="0"/>
                        <a:t>02</a:t>
                      </a:r>
                      <a:endParaRPr lang="fr-FR" dirty="0"/>
                    </a:p>
                  </a:txBody>
                  <a:tcPr anchor="ctr" anchorCtr="1"/>
                </a:tc>
                <a:tc>
                  <a:txBody>
                    <a:bodyPr/>
                    <a:lstStyle/>
                    <a:p>
                      <a:pPr algn="ctr" rtl="1"/>
                      <a:endParaRPr lang="fr-FR" dirty="0"/>
                    </a:p>
                  </a:txBody>
                  <a:tcPr anchor="ctr" anchorCtr="1"/>
                </a:tc>
                <a:tc>
                  <a:txBody>
                    <a:bodyPr/>
                    <a:lstStyle/>
                    <a:p>
                      <a:pPr algn="ctr" rtl="1"/>
                      <a:endParaRPr lang="fr-FR" dirty="0"/>
                    </a:p>
                  </a:txBody>
                  <a:tcPr anchor="ctr" anchorCtr="1">
                    <a:lnT w="12700" cap="flat" cmpd="sng" algn="ctr">
                      <a:solidFill>
                        <a:schemeClr val="tx1"/>
                      </a:solidFill>
                      <a:prstDash val="solid"/>
                      <a:round/>
                      <a:headEnd type="none" w="med" len="med"/>
                      <a:tailEnd type="none" w="med" len="med"/>
                    </a:lnT>
                  </a:tcPr>
                </a:tc>
                <a:tc>
                  <a:txBody>
                    <a:bodyPr/>
                    <a:lstStyle/>
                    <a:p>
                      <a:pPr algn="ctr" rtl="1"/>
                      <a:r>
                        <a:rPr lang="ar-DZ" dirty="0" smtClean="0"/>
                        <a:t>أمّي</a:t>
                      </a:r>
                      <a:endParaRPr lang="fr-FR" dirty="0"/>
                    </a:p>
                  </a:txBody>
                  <a:tcPr>
                    <a:lnT w="12700" cap="flat" cmpd="sng" algn="ctr">
                      <a:solidFill>
                        <a:schemeClr val="tx1"/>
                      </a:solidFill>
                      <a:prstDash val="solid"/>
                      <a:round/>
                      <a:headEnd type="none" w="med" len="med"/>
                      <a:tailEnd type="none" w="med" len="med"/>
                    </a:lnT>
                  </a:tcPr>
                </a:tc>
              </a:tr>
              <a:tr h="370840">
                <a:tc>
                  <a:txBody>
                    <a:bodyPr/>
                    <a:lstStyle/>
                    <a:p>
                      <a:pPr algn="ctr" rtl="1"/>
                      <a:r>
                        <a:rPr lang="ar-DZ" dirty="0" smtClean="0"/>
                        <a:t>13</a:t>
                      </a:r>
                      <a:endParaRPr lang="fr-FR" dirty="0"/>
                    </a:p>
                  </a:txBody>
                  <a:tcPr anchor="ctr" anchorCtr="1"/>
                </a:tc>
                <a:tc>
                  <a:txBody>
                    <a:bodyPr/>
                    <a:lstStyle/>
                    <a:p>
                      <a:pPr algn="ctr" rtl="1"/>
                      <a:endParaRPr lang="fr-FR" dirty="0"/>
                    </a:p>
                  </a:txBody>
                  <a:tcPr anchor="ctr" anchorCtr="1"/>
                </a:tc>
                <a:tc>
                  <a:txBody>
                    <a:bodyPr/>
                    <a:lstStyle/>
                    <a:p>
                      <a:pPr algn="ctr" rtl="1"/>
                      <a:endParaRPr lang="fr-FR" dirty="0"/>
                    </a:p>
                  </a:txBody>
                  <a:tcPr anchor="ctr" anchorCtr="1"/>
                </a:tc>
                <a:tc>
                  <a:txBody>
                    <a:bodyPr/>
                    <a:lstStyle/>
                    <a:p>
                      <a:pPr algn="ctr" rtl="1"/>
                      <a:r>
                        <a:rPr lang="ar-DZ" dirty="0" smtClean="0"/>
                        <a:t>ابتدائي</a:t>
                      </a:r>
                      <a:endParaRPr lang="fr-FR" dirty="0"/>
                    </a:p>
                  </a:txBody>
                  <a:tcPr/>
                </a:tc>
              </a:tr>
              <a:tr h="370840">
                <a:tc>
                  <a:txBody>
                    <a:bodyPr/>
                    <a:lstStyle/>
                    <a:p>
                      <a:pPr algn="ctr" rtl="1"/>
                      <a:r>
                        <a:rPr lang="ar-DZ" dirty="0" smtClean="0"/>
                        <a:t>16</a:t>
                      </a:r>
                      <a:endParaRPr lang="fr-FR" dirty="0"/>
                    </a:p>
                  </a:txBody>
                  <a:tcPr anchor="ctr" anchorCtr="1"/>
                </a:tc>
                <a:tc>
                  <a:txBody>
                    <a:bodyPr/>
                    <a:lstStyle/>
                    <a:p>
                      <a:pPr algn="ctr" rtl="1"/>
                      <a:endParaRPr lang="fr-FR" dirty="0"/>
                    </a:p>
                  </a:txBody>
                  <a:tcPr anchor="ctr" anchorCtr="1"/>
                </a:tc>
                <a:tc>
                  <a:txBody>
                    <a:bodyPr/>
                    <a:lstStyle/>
                    <a:p>
                      <a:pPr algn="ctr" rtl="1"/>
                      <a:endParaRPr lang="fr-FR" dirty="0"/>
                    </a:p>
                  </a:txBody>
                  <a:tcPr anchor="ctr" anchorCtr="1"/>
                </a:tc>
                <a:tc>
                  <a:txBody>
                    <a:bodyPr/>
                    <a:lstStyle/>
                    <a:p>
                      <a:pPr algn="ctr" rtl="1"/>
                      <a:r>
                        <a:rPr lang="ar-DZ" dirty="0" smtClean="0"/>
                        <a:t>متوسط</a:t>
                      </a:r>
                      <a:endParaRPr lang="fr-FR" dirty="0"/>
                    </a:p>
                  </a:txBody>
                  <a:tcPr/>
                </a:tc>
              </a:tr>
              <a:tr h="370840">
                <a:tc>
                  <a:txBody>
                    <a:bodyPr/>
                    <a:lstStyle/>
                    <a:p>
                      <a:pPr algn="ctr" rtl="1"/>
                      <a:r>
                        <a:rPr lang="ar-DZ" dirty="0" smtClean="0"/>
                        <a:t>03</a:t>
                      </a:r>
                      <a:endParaRPr lang="fr-FR" dirty="0"/>
                    </a:p>
                  </a:txBody>
                  <a:tcPr anchor="ctr" anchorCtr="1"/>
                </a:tc>
                <a:tc>
                  <a:txBody>
                    <a:bodyPr/>
                    <a:lstStyle/>
                    <a:p>
                      <a:pPr algn="ctr" rtl="1"/>
                      <a:endParaRPr lang="fr-FR" dirty="0"/>
                    </a:p>
                  </a:txBody>
                  <a:tcPr anchor="ctr" anchorCtr="1"/>
                </a:tc>
                <a:tc>
                  <a:txBody>
                    <a:bodyPr/>
                    <a:lstStyle/>
                    <a:p>
                      <a:pPr algn="ctr" rtl="1"/>
                      <a:endParaRPr lang="fr-FR" dirty="0"/>
                    </a:p>
                  </a:txBody>
                  <a:tcPr anchor="ctr" anchorCtr="1"/>
                </a:tc>
                <a:tc>
                  <a:txBody>
                    <a:bodyPr/>
                    <a:lstStyle/>
                    <a:p>
                      <a:pPr algn="ctr" rtl="1"/>
                      <a:r>
                        <a:rPr lang="ar-DZ" dirty="0" smtClean="0"/>
                        <a:t>ثانوي</a:t>
                      </a:r>
                      <a:endParaRPr lang="fr-FR" dirty="0"/>
                    </a:p>
                  </a:txBody>
                  <a:tcPr/>
                </a:tc>
              </a:tr>
              <a:tr h="370840">
                <a:tc>
                  <a:txBody>
                    <a:bodyPr/>
                    <a:lstStyle/>
                    <a:p>
                      <a:pPr algn="ctr" rtl="1"/>
                      <a:r>
                        <a:rPr lang="ar-DZ" dirty="0" smtClean="0"/>
                        <a:t>01</a:t>
                      </a:r>
                      <a:endParaRPr lang="fr-FR" dirty="0"/>
                    </a:p>
                  </a:txBody>
                  <a:tcPr anchor="ctr" anchorCtr="1"/>
                </a:tc>
                <a:tc>
                  <a:txBody>
                    <a:bodyPr/>
                    <a:lstStyle/>
                    <a:p>
                      <a:pPr algn="ctr" rtl="1"/>
                      <a:endParaRPr lang="fr-FR" dirty="0"/>
                    </a:p>
                  </a:txBody>
                  <a:tcPr anchor="ctr" anchorCtr="1"/>
                </a:tc>
                <a:tc>
                  <a:txBody>
                    <a:bodyPr/>
                    <a:lstStyle/>
                    <a:p>
                      <a:pPr algn="ctr" rtl="1"/>
                      <a:endParaRPr lang="fr-FR" dirty="0"/>
                    </a:p>
                  </a:txBody>
                  <a:tcPr anchor="ctr" anchorCtr="1"/>
                </a:tc>
                <a:tc>
                  <a:txBody>
                    <a:bodyPr/>
                    <a:lstStyle/>
                    <a:p>
                      <a:pPr algn="ctr" rtl="1"/>
                      <a:r>
                        <a:rPr lang="ar-DZ" dirty="0" smtClean="0"/>
                        <a:t>جامعي</a:t>
                      </a:r>
                      <a:endParaRPr lang="fr-FR" dirty="0"/>
                    </a:p>
                  </a:txBody>
                  <a:tcPr/>
                </a:tc>
              </a:tr>
              <a:tr h="370840">
                <a:tc>
                  <a:txBody>
                    <a:bodyPr/>
                    <a:lstStyle/>
                    <a:p>
                      <a:pPr algn="ctr" rtl="1"/>
                      <a:r>
                        <a:rPr lang="ar-DZ" dirty="0" smtClean="0"/>
                        <a:t>35</a:t>
                      </a:r>
                      <a:endParaRPr lang="fr-FR" dirty="0"/>
                    </a:p>
                  </a:txBody>
                  <a:tcPr anchor="ctr" anchorCtr="1"/>
                </a:tc>
                <a:tc>
                  <a:txBody>
                    <a:bodyPr/>
                    <a:lstStyle/>
                    <a:p>
                      <a:pPr algn="ctr" rtl="1"/>
                      <a:r>
                        <a:rPr lang="ar-DZ" dirty="0" smtClean="0"/>
                        <a:t>18</a:t>
                      </a:r>
                      <a:endParaRPr lang="fr-FR" dirty="0"/>
                    </a:p>
                  </a:txBody>
                  <a:tcPr anchor="ctr" anchorCtr="1"/>
                </a:tc>
                <a:tc>
                  <a:txBody>
                    <a:bodyPr/>
                    <a:lstStyle/>
                    <a:p>
                      <a:pPr algn="ctr" rtl="1"/>
                      <a:r>
                        <a:rPr lang="ar-DZ" dirty="0" smtClean="0"/>
                        <a:t>17</a:t>
                      </a:r>
                      <a:endParaRPr lang="fr-FR" dirty="0"/>
                    </a:p>
                  </a:txBody>
                  <a:tcPr anchor="ctr" anchorCtr="1"/>
                </a:tc>
                <a:tc>
                  <a:txBody>
                    <a:bodyPr/>
                    <a:lstStyle/>
                    <a:p>
                      <a:pPr algn="ctr" rtl="1"/>
                      <a:r>
                        <a:rPr lang="ar-DZ" dirty="0" smtClean="0"/>
                        <a:t>المجموع</a:t>
                      </a:r>
                      <a:endParaRPr lang="fr-FR" dirty="0"/>
                    </a:p>
                  </a:txBody>
                  <a:tcPr/>
                </a:tc>
              </a:tr>
            </a:tbl>
          </a:graphicData>
        </a:graphic>
      </p:graphicFrame>
      <p:sp>
        <p:nvSpPr>
          <p:cNvPr id="5" name="ZoneTexte 4"/>
          <p:cNvSpPr txBox="1"/>
          <p:nvPr/>
        </p:nvSpPr>
        <p:spPr>
          <a:xfrm>
            <a:off x="8316686" y="2177143"/>
            <a:ext cx="1219200" cy="369332"/>
          </a:xfrm>
          <a:prstGeom prst="rect">
            <a:avLst/>
          </a:prstGeom>
          <a:noFill/>
        </p:spPr>
        <p:txBody>
          <a:bodyPr wrap="square" rtlCol="0">
            <a:spAutoFit/>
          </a:bodyPr>
          <a:lstStyle/>
          <a:p>
            <a:pPr algn="r" rtl="1"/>
            <a:r>
              <a:rPr lang="ar-DZ" dirty="0" smtClean="0"/>
              <a:t>جنس التلميذ</a:t>
            </a:r>
            <a:endParaRPr lang="fr-FR" dirty="0"/>
          </a:p>
        </p:txBody>
      </p:sp>
      <p:sp>
        <p:nvSpPr>
          <p:cNvPr id="6" name="ZoneTexte 5"/>
          <p:cNvSpPr txBox="1"/>
          <p:nvPr/>
        </p:nvSpPr>
        <p:spPr>
          <a:xfrm>
            <a:off x="9111343" y="2546475"/>
            <a:ext cx="1705883" cy="338554"/>
          </a:xfrm>
          <a:prstGeom prst="rect">
            <a:avLst/>
          </a:prstGeom>
          <a:noFill/>
        </p:spPr>
        <p:txBody>
          <a:bodyPr wrap="square" rtlCol="0">
            <a:spAutoFit/>
          </a:bodyPr>
          <a:lstStyle/>
          <a:p>
            <a:pPr algn="r" rtl="1"/>
            <a:r>
              <a:rPr lang="ar-DZ" sz="1600" dirty="0" smtClean="0"/>
              <a:t>المستوى التعليمي للأم</a:t>
            </a:r>
            <a:endParaRPr lang="fr-FR" sz="1600" dirty="0"/>
          </a:p>
        </p:txBody>
      </p:sp>
      <p:grpSp>
        <p:nvGrpSpPr>
          <p:cNvPr id="7" name="مجموعة 2"/>
          <p:cNvGrpSpPr/>
          <p:nvPr/>
        </p:nvGrpSpPr>
        <p:grpSpPr>
          <a:xfrm>
            <a:off x="6935619" y="3004469"/>
            <a:ext cx="73596" cy="228600"/>
            <a:chOff x="3203848" y="3940316"/>
            <a:chExt cx="73596" cy="228600"/>
          </a:xfrm>
        </p:grpSpPr>
        <p:cxnSp>
          <p:nvCxnSpPr>
            <p:cNvPr id="8"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9"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grpSp>
        <p:nvGrpSpPr>
          <p:cNvPr id="10" name="مجموعة 44"/>
          <p:cNvGrpSpPr/>
          <p:nvPr/>
        </p:nvGrpSpPr>
        <p:grpSpPr>
          <a:xfrm>
            <a:off x="6645999" y="3395670"/>
            <a:ext cx="289620" cy="288032"/>
            <a:chOff x="3178404" y="3933056"/>
            <a:chExt cx="289620" cy="288032"/>
          </a:xfrm>
        </p:grpSpPr>
        <p:cxnSp>
          <p:nvCxnSpPr>
            <p:cNvPr id="11"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12"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13" name="Straight Connector 12"/>
            <p:cNvCxnSpPr/>
            <p:nvPr/>
          </p:nvCxnSpPr>
          <p:spPr>
            <a:xfrm rot="5400000">
              <a:off x="3234358"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14" name="Straight Connector 12"/>
            <p:cNvCxnSpPr/>
            <p:nvPr/>
          </p:nvCxnSpPr>
          <p:spPr>
            <a:xfrm rot="5400000">
              <a:off x="3306366"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15" name="Straight Connector 12"/>
            <p:cNvCxnSpPr/>
            <p:nvPr/>
          </p:nvCxnSpPr>
          <p:spPr>
            <a:xfrm flipH="1">
              <a:off x="3178404" y="3933056"/>
              <a:ext cx="289620" cy="288032"/>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grpSp>
        <p:nvGrpSpPr>
          <p:cNvPr id="23" name="مجموعة 2"/>
          <p:cNvGrpSpPr/>
          <p:nvPr/>
        </p:nvGrpSpPr>
        <p:grpSpPr>
          <a:xfrm>
            <a:off x="6778661" y="4095216"/>
            <a:ext cx="73596" cy="228600"/>
            <a:chOff x="3203848" y="3940316"/>
            <a:chExt cx="73596" cy="228600"/>
          </a:xfrm>
        </p:grpSpPr>
        <p:cxnSp>
          <p:nvCxnSpPr>
            <p:cNvPr id="24"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25"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cxnSp>
        <p:nvCxnSpPr>
          <p:cNvPr id="26" name="Straight Connector 12"/>
          <p:cNvCxnSpPr/>
          <p:nvPr/>
        </p:nvCxnSpPr>
        <p:spPr>
          <a:xfrm rot="5400000">
            <a:off x="6809171" y="42087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nvGrpSpPr>
          <p:cNvPr id="27" name="مجموعة 2"/>
          <p:cNvGrpSpPr/>
          <p:nvPr/>
        </p:nvGrpSpPr>
        <p:grpSpPr>
          <a:xfrm>
            <a:off x="7098904" y="3395670"/>
            <a:ext cx="73596" cy="228600"/>
            <a:chOff x="3203848" y="3940316"/>
            <a:chExt cx="73596" cy="228600"/>
          </a:xfrm>
        </p:grpSpPr>
        <p:cxnSp>
          <p:nvCxnSpPr>
            <p:cNvPr id="28"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29"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grpSp>
        <p:nvGrpSpPr>
          <p:cNvPr id="30" name="مجموعة 44"/>
          <p:cNvGrpSpPr/>
          <p:nvPr/>
        </p:nvGrpSpPr>
        <p:grpSpPr>
          <a:xfrm>
            <a:off x="6645999" y="3755012"/>
            <a:ext cx="289620" cy="288032"/>
            <a:chOff x="3178404" y="3933056"/>
            <a:chExt cx="289620" cy="288032"/>
          </a:xfrm>
        </p:grpSpPr>
        <p:cxnSp>
          <p:nvCxnSpPr>
            <p:cNvPr id="31"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32"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33" name="Straight Connector 12"/>
            <p:cNvCxnSpPr/>
            <p:nvPr/>
          </p:nvCxnSpPr>
          <p:spPr>
            <a:xfrm rot="5400000">
              <a:off x="3234358"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34" name="Straight Connector 12"/>
            <p:cNvCxnSpPr/>
            <p:nvPr/>
          </p:nvCxnSpPr>
          <p:spPr>
            <a:xfrm rot="5400000">
              <a:off x="3306366"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35" name="Straight Connector 12"/>
            <p:cNvCxnSpPr/>
            <p:nvPr/>
          </p:nvCxnSpPr>
          <p:spPr>
            <a:xfrm flipH="1">
              <a:off x="3178404" y="3933056"/>
              <a:ext cx="289620" cy="288032"/>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grpSp>
        <p:nvGrpSpPr>
          <p:cNvPr id="36" name="مجموعة 44"/>
          <p:cNvGrpSpPr/>
          <p:nvPr/>
        </p:nvGrpSpPr>
        <p:grpSpPr>
          <a:xfrm>
            <a:off x="3826599" y="3382856"/>
            <a:ext cx="289620" cy="288032"/>
            <a:chOff x="3178404" y="3933056"/>
            <a:chExt cx="289620" cy="288032"/>
          </a:xfrm>
        </p:grpSpPr>
        <p:cxnSp>
          <p:nvCxnSpPr>
            <p:cNvPr id="37"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38"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39" name="Straight Connector 12"/>
            <p:cNvCxnSpPr/>
            <p:nvPr/>
          </p:nvCxnSpPr>
          <p:spPr>
            <a:xfrm rot="5400000">
              <a:off x="3234358"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40" name="Straight Connector 12"/>
            <p:cNvCxnSpPr/>
            <p:nvPr/>
          </p:nvCxnSpPr>
          <p:spPr>
            <a:xfrm rot="5400000">
              <a:off x="3306366"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41" name="Straight Connector 12"/>
            <p:cNvCxnSpPr/>
            <p:nvPr/>
          </p:nvCxnSpPr>
          <p:spPr>
            <a:xfrm flipH="1">
              <a:off x="3178404" y="3933056"/>
              <a:ext cx="289620" cy="288032"/>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cxnSp>
        <p:nvCxnSpPr>
          <p:cNvPr id="42" name="Straight Connector 12"/>
          <p:cNvCxnSpPr/>
          <p:nvPr/>
        </p:nvCxnSpPr>
        <p:spPr>
          <a:xfrm rot="5400000">
            <a:off x="4165998" y="349636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nvGrpSpPr>
          <p:cNvPr id="43" name="مجموعة 44"/>
          <p:cNvGrpSpPr/>
          <p:nvPr/>
        </p:nvGrpSpPr>
        <p:grpSpPr>
          <a:xfrm>
            <a:off x="3826599" y="3732556"/>
            <a:ext cx="289620" cy="288032"/>
            <a:chOff x="3178404" y="3933056"/>
            <a:chExt cx="289620" cy="288032"/>
          </a:xfrm>
        </p:grpSpPr>
        <p:cxnSp>
          <p:nvCxnSpPr>
            <p:cNvPr id="44"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45"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46" name="Straight Connector 12"/>
            <p:cNvCxnSpPr/>
            <p:nvPr/>
          </p:nvCxnSpPr>
          <p:spPr>
            <a:xfrm rot="5400000">
              <a:off x="3234358"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47" name="Straight Connector 12"/>
            <p:cNvCxnSpPr/>
            <p:nvPr/>
          </p:nvCxnSpPr>
          <p:spPr>
            <a:xfrm rot="5400000">
              <a:off x="3306366"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48" name="Straight Connector 12"/>
            <p:cNvCxnSpPr/>
            <p:nvPr/>
          </p:nvCxnSpPr>
          <p:spPr>
            <a:xfrm flipH="1">
              <a:off x="3178404" y="3933056"/>
              <a:ext cx="289620" cy="288032"/>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grpSp>
        <p:nvGrpSpPr>
          <p:cNvPr id="49" name="مجموعة 44"/>
          <p:cNvGrpSpPr/>
          <p:nvPr/>
        </p:nvGrpSpPr>
        <p:grpSpPr>
          <a:xfrm>
            <a:off x="4279504" y="3739816"/>
            <a:ext cx="289620" cy="288032"/>
            <a:chOff x="3178404" y="3933056"/>
            <a:chExt cx="289620" cy="288032"/>
          </a:xfrm>
        </p:grpSpPr>
        <p:cxnSp>
          <p:nvCxnSpPr>
            <p:cNvPr id="50" name="Straight Connector 12"/>
            <p:cNvCxnSpPr/>
            <p:nvPr/>
          </p:nvCxnSpPr>
          <p:spPr>
            <a:xfrm rot="5400000">
              <a:off x="3090342"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51" name="Straight Connector 12"/>
            <p:cNvCxnSpPr/>
            <p:nvPr/>
          </p:nvCxnSpPr>
          <p:spPr>
            <a:xfrm rot="5400000">
              <a:off x="3162350"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52" name="Straight Connector 12"/>
            <p:cNvCxnSpPr/>
            <p:nvPr/>
          </p:nvCxnSpPr>
          <p:spPr>
            <a:xfrm rot="5400000">
              <a:off x="3234358"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53" name="Straight Connector 12"/>
            <p:cNvCxnSpPr/>
            <p:nvPr/>
          </p:nvCxnSpPr>
          <p:spPr>
            <a:xfrm rot="5400000">
              <a:off x="3306366" y="4053822"/>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54" name="Straight Connector 12"/>
            <p:cNvCxnSpPr/>
            <p:nvPr/>
          </p:nvCxnSpPr>
          <p:spPr>
            <a:xfrm flipH="1">
              <a:off x="3178404" y="3933056"/>
              <a:ext cx="289620" cy="288032"/>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grpSp>
      <p:cxnSp>
        <p:nvCxnSpPr>
          <p:cNvPr id="55" name="Straight Connector 12"/>
          <p:cNvCxnSpPr/>
          <p:nvPr/>
        </p:nvCxnSpPr>
        <p:spPr>
          <a:xfrm rot="5400000">
            <a:off x="4776181" y="3856283"/>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cxnSp>
        <p:nvCxnSpPr>
          <p:cNvPr id="56" name="Straight Connector 12"/>
          <p:cNvCxnSpPr/>
          <p:nvPr/>
        </p:nvCxnSpPr>
        <p:spPr>
          <a:xfrm rot="5400000">
            <a:off x="4189854" y="4596510"/>
            <a:ext cx="228600" cy="1588"/>
          </a:xfrm>
          <a:prstGeom prst="line">
            <a:avLst/>
          </a:prstGeom>
          <a:noFill/>
          <a:ln w="25400" cap="flat" cmpd="sng" algn="ctr">
            <a:solidFill>
              <a:srgbClr val="009DD9">
                <a:lumMod val="50000"/>
              </a:srgb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cxnSp>
    </p:spTree>
    <p:extLst>
      <p:ext uri="{BB962C8B-B14F-4D97-AF65-F5344CB8AC3E}">
        <p14:creationId xmlns:p14="http://schemas.microsoft.com/office/powerpoint/2010/main" val="12501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1)">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heel(1)">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heel(1)">
                                      <p:cBhvr>
                                        <p:cTn id="57" dur="20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heel(1)">
                                      <p:cBhvr>
                                        <p:cTn id="62" dur="20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heel(1)">
                                      <p:cBhvr>
                                        <p:cTn id="67" dur="20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heel(1)">
                                      <p:cBhvr>
                                        <p:cTn id="72" dur="20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heel(1)">
                                      <p:cBhvr>
                                        <p:cTn id="77" dur="20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heel(1)">
                                      <p:cBhvr>
                                        <p:cTn id="82"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870857"/>
          </a:xfrm>
        </p:spPr>
        <p:txBody>
          <a:bodyPr>
            <a:normAutofit fontScale="90000"/>
          </a:bodyPr>
          <a:lstStyle/>
          <a:p>
            <a:pPr algn="ctr" rtl="1"/>
            <a:r>
              <a:rPr lang="ar-DZ" dirty="0" smtClean="0"/>
              <a:t>إنشاء الجدول التكراري المركب (المستوى التعليمي للأم وجنس التلميذ)</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29603841"/>
              </p:ext>
            </p:extLst>
          </p:nvPr>
        </p:nvGraphicFramePr>
        <p:xfrm>
          <a:off x="685800" y="2141538"/>
          <a:ext cx="10131424" cy="3033531"/>
        </p:xfrm>
        <a:graphic>
          <a:graphicData uri="http://schemas.openxmlformats.org/drawingml/2006/table">
            <a:tbl>
              <a:tblPr firstRow="1" bandRow="1">
                <a:tableStyleId>{5C22544A-7EE6-4342-B048-85BDC9FD1C3A}</a:tableStyleId>
              </a:tblPr>
              <a:tblGrid>
                <a:gridCol w="2532856"/>
                <a:gridCol w="2532856"/>
                <a:gridCol w="2532856"/>
                <a:gridCol w="2532856"/>
              </a:tblGrid>
              <a:tr h="808491">
                <a:tc>
                  <a:txBody>
                    <a:bodyPr/>
                    <a:lstStyle/>
                    <a:p>
                      <a:pPr algn="ctr" rtl="1"/>
                      <a:r>
                        <a:rPr lang="ar-DZ" dirty="0" smtClean="0"/>
                        <a:t>المجموع</a:t>
                      </a:r>
                      <a:endParaRPr lang="fr-FR" dirty="0"/>
                    </a:p>
                  </a:txBody>
                  <a:tcPr anchor="ctr" anchorCtr="1"/>
                </a:tc>
                <a:tc>
                  <a:txBody>
                    <a:bodyPr/>
                    <a:lstStyle/>
                    <a:p>
                      <a:pPr algn="ctr" rtl="1"/>
                      <a:r>
                        <a:rPr lang="ar-DZ" dirty="0" smtClean="0"/>
                        <a:t>أنثى</a:t>
                      </a:r>
                      <a:endParaRPr lang="fr-FR" dirty="0"/>
                    </a:p>
                  </a:txBody>
                  <a:tcPr anchor="ctr" anchorCtr="1"/>
                </a:tc>
                <a:tc>
                  <a:txBody>
                    <a:bodyPr/>
                    <a:lstStyle/>
                    <a:p>
                      <a:pPr algn="ctr" rtl="1"/>
                      <a:r>
                        <a:rPr lang="ar-DZ" dirty="0" smtClean="0"/>
                        <a:t>ذكر</a:t>
                      </a:r>
                      <a:endParaRPr lang="fr-FR" dirty="0"/>
                    </a:p>
                  </a:txBody>
                  <a:tcPr anchor="ctr" anchorCtr="1">
                    <a:lnB w="12700" cap="flat" cmpd="sng" algn="ctr">
                      <a:solidFill>
                        <a:schemeClr val="tx1"/>
                      </a:solidFill>
                      <a:prstDash val="solid"/>
                      <a:round/>
                      <a:headEnd type="none" w="med" len="med"/>
                      <a:tailEnd type="none" w="med" len="med"/>
                    </a:lnB>
                  </a:tcPr>
                </a:tc>
                <a:tc>
                  <a:txBody>
                    <a:bodyPr/>
                    <a:lstStyle/>
                    <a:p>
                      <a:pPr algn="r" rtl="1"/>
                      <a:endParaRPr lang="fr-FR" sz="1400" dirty="0"/>
                    </a:p>
                  </a:txBody>
                  <a:tcPr anchor="b">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r>
              <a:tr h="370840">
                <a:tc>
                  <a:txBody>
                    <a:bodyPr/>
                    <a:lstStyle/>
                    <a:p>
                      <a:pPr algn="ctr" rtl="1"/>
                      <a:r>
                        <a:rPr lang="ar-DZ" dirty="0" smtClean="0"/>
                        <a:t>02</a:t>
                      </a:r>
                      <a:endParaRPr lang="fr-FR" dirty="0"/>
                    </a:p>
                  </a:txBody>
                  <a:tcPr anchor="ctr" anchorCtr="1"/>
                </a:tc>
                <a:tc>
                  <a:txBody>
                    <a:bodyPr/>
                    <a:lstStyle/>
                    <a:p>
                      <a:pPr algn="ctr" rtl="1"/>
                      <a:r>
                        <a:rPr lang="ar-DZ" dirty="0" smtClean="0"/>
                        <a:t>00</a:t>
                      </a:r>
                      <a:endParaRPr lang="fr-FR" dirty="0"/>
                    </a:p>
                  </a:txBody>
                  <a:tcPr anchor="ctr" anchorCtr="1"/>
                </a:tc>
                <a:tc>
                  <a:txBody>
                    <a:bodyPr/>
                    <a:lstStyle/>
                    <a:p>
                      <a:pPr algn="ctr" rtl="1"/>
                      <a:r>
                        <a:rPr lang="ar-DZ" dirty="0" smtClean="0"/>
                        <a:t>02</a:t>
                      </a:r>
                      <a:endParaRPr lang="fr-FR" dirty="0"/>
                    </a:p>
                  </a:txBody>
                  <a:tcPr anchor="ctr" anchorCtr="1">
                    <a:lnT w="12700" cap="flat" cmpd="sng" algn="ctr">
                      <a:solidFill>
                        <a:schemeClr val="tx1"/>
                      </a:solidFill>
                      <a:prstDash val="solid"/>
                      <a:round/>
                      <a:headEnd type="none" w="med" len="med"/>
                      <a:tailEnd type="none" w="med" len="med"/>
                    </a:lnT>
                  </a:tcPr>
                </a:tc>
                <a:tc>
                  <a:txBody>
                    <a:bodyPr/>
                    <a:lstStyle/>
                    <a:p>
                      <a:pPr algn="ctr" rtl="1"/>
                      <a:r>
                        <a:rPr lang="ar-DZ" dirty="0" smtClean="0"/>
                        <a:t>أمّي</a:t>
                      </a:r>
                      <a:endParaRPr lang="fr-FR" dirty="0"/>
                    </a:p>
                  </a:txBody>
                  <a:tcPr>
                    <a:lnT w="12700" cap="flat" cmpd="sng" algn="ctr">
                      <a:solidFill>
                        <a:schemeClr val="tx1"/>
                      </a:solidFill>
                      <a:prstDash val="solid"/>
                      <a:round/>
                      <a:headEnd type="none" w="med" len="med"/>
                      <a:tailEnd type="none" w="med" len="med"/>
                    </a:lnT>
                  </a:tcPr>
                </a:tc>
              </a:tr>
              <a:tr h="370840">
                <a:tc>
                  <a:txBody>
                    <a:bodyPr/>
                    <a:lstStyle/>
                    <a:p>
                      <a:pPr algn="ctr" rtl="1"/>
                      <a:r>
                        <a:rPr lang="ar-DZ" dirty="0" smtClean="0"/>
                        <a:t>13</a:t>
                      </a:r>
                      <a:endParaRPr lang="fr-FR" dirty="0"/>
                    </a:p>
                  </a:txBody>
                  <a:tcPr anchor="ctr" anchorCtr="1"/>
                </a:tc>
                <a:tc>
                  <a:txBody>
                    <a:bodyPr/>
                    <a:lstStyle/>
                    <a:p>
                      <a:pPr algn="ctr" rtl="1"/>
                      <a:r>
                        <a:rPr lang="ar-DZ" dirty="0" smtClean="0"/>
                        <a:t>06</a:t>
                      </a:r>
                      <a:endParaRPr lang="fr-FR" dirty="0"/>
                    </a:p>
                  </a:txBody>
                  <a:tcPr anchor="ctr" anchorCtr="1"/>
                </a:tc>
                <a:tc>
                  <a:txBody>
                    <a:bodyPr/>
                    <a:lstStyle/>
                    <a:p>
                      <a:pPr algn="ctr" rtl="1"/>
                      <a:r>
                        <a:rPr lang="ar-DZ" dirty="0" smtClean="0"/>
                        <a:t>07</a:t>
                      </a:r>
                      <a:endParaRPr lang="fr-FR" dirty="0"/>
                    </a:p>
                  </a:txBody>
                  <a:tcPr anchor="ctr" anchorCtr="1"/>
                </a:tc>
                <a:tc>
                  <a:txBody>
                    <a:bodyPr/>
                    <a:lstStyle/>
                    <a:p>
                      <a:pPr algn="ctr" rtl="1"/>
                      <a:r>
                        <a:rPr lang="ar-DZ" dirty="0" smtClean="0"/>
                        <a:t>ابتدائي</a:t>
                      </a:r>
                      <a:endParaRPr lang="fr-FR" dirty="0"/>
                    </a:p>
                  </a:txBody>
                  <a:tcPr/>
                </a:tc>
              </a:tr>
              <a:tr h="370840">
                <a:tc>
                  <a:txBody>
                    <a:bodyPr/>
                    <a:lstStyle/>
                    <a:p>
                      <a:pPr algn="ctr" rtl="1"/>
                      <a:r>
                        <a:rPr lang="ar-DZ" dirty="0" smtClean="0"/>
                        <a:t>16</a:t>
                      </a:r>
                      <a:endParaRPr lang="fr-FR" dirty="0"/>
                    </a:p>
                  </a:txBody>
                  <a:tcPr anchor="ctr" anchorCtr="1"/>
                </a:tc>
                <a:tc>
                  <a:txBody>
                    <a:bodyPr/>
                    <a:lstStyle/>
                    <a:p>
                      <a:pPr algn="ctr" rtl="1"/>
                      <a:r>
                        <a:rPr lang="ar-DZ" dirty="0" smtClean="0"/>
                        <a:t>11</a:t>
                      </a:r>
                      <a:endParaRPr lang="fr-FR" dirty="0"/>
                    </a:p>
                  </a:txBody>
                  <a:tcPr anchor="ctr" anchorCtr="1"/>
                </a:tc>
                <a:tc>
                  <a:txBody>
                    <a:bodyPr/>
                    <a:lstStyle/>
                    <a:p>
                      <a:pPr algn="ctr" rtl="1"/>
                      <a:r>
                        <a:rPr lang="ar-DZ" dirty="0" smtClean="0"/>
                        <a:t>05</a:t>
                      </a:r>
                      <a:endParaRPr lang="fr-FR" dirty="0"/>
                    </a:p>
                  </a:txBody>
                  <a:tcPr anchor="ctr" anchorCtr="1"/>
                </a:tc>
                <a:tc>
                  <a:txBody>
                    <a:bodyPr/>
                    <a:lstStyle/>
                    <a:p>
                      <a:pPr algn="ctr" rtl="1"/>
                      <a:r>
                        <a:rPr lang="ar-DZ" dirty="0" smtClean="0"/>
                        <a:t>متوسط</a:t>
                      </a:r>
                      <a:endParaRPr lang="fr-FR" dirty="0"/>
                    </a:p>
                  </a:txBody>
                  <a:tcPr/>
                </a:tc>
              </a:tr>
              <a:tr h="370840">
                <a:tc>
                  <a:txBody>
                    <a:bodyPr/>
                    <a:lstStyle/>
                    <a:p>
                      <a:pPr algn="ctr" rtl="1"/>
                      <a:r>
                        <a:rPr lang="ar-DZ" dirty="0" smtClean="0"/>
                        <a:t>03</a:t>
                      </a:r>
                      <a:endParaRPr lang="fr-FR" dirty="0"/>
                    </a:p>
                  </a:txBody>
                  <a:tcPr anchor="ctr" anchorCtr="1"/>
                </a:tc>
                <a:tc>
                  <a:txBody>
                    <a:bodyPr/>
                    <a:lstStyle/>
                    <a:p>
                      <a:pPr algn="ctr" rtl="1"/>
                      <a:r>
                        <a:rPr lang="ar-DZ" dirty="0" smtClean="0"/>
                        <a:t>00</a:t>
                      </a:r>
                      <a:endParaRPr lang="fr-FR" dirty="0"/>
                    </a:p>
                  </a:txBody>
                  <a:tcPr anchor="ctr" anchorCtr="1"/>
                </a:tc>
                <a:tc>
                  <a:txBody>
                    <a:bodyPr/>
                    <a:lstStyle/>
                    <a:p>
                      <a:pPr algn="ctr" rtl="1"/>
                      <a:r>
                        <a:rPr lang="ar-DZ" dirty="0" smtClean="0"/>
                        <a:t>03</a:t>
                      </a:r>
                      <a:endParaRPr lang="fr-FR" dirty="0"/>
                    </a:p>
                  </a:txBody>
                  <a:tcPr anchor="ctr" anchorCtr="1"/>
                </a:tc>
                <a:tc>
                  <a:txBody>
                    <a:bodyPr/>
                    <a:lstStyle/>
                    <a:p>
                      <a:pPr algn="ctr" rtl="1"/>
                      <a:r>
                        <a:rPr lang="ar-DZ" dirty="0" smtClean="0"/>
                        <a:t>ثانوي</a:t>
                      </a:r>
                      <a:endParaRPr lang="fr-FR" dirty="0"/>
                    </a:p>
                  </a:txBody>
                  <a:tcPr/>
                </a:tc>
              </a:tr>
              <a:tr h="370840">
                <a:tc>
                  <a:txBody>
                    <a:bodyPr/>
                    <a:lstStyle/>
                    <a:p>
                      <a:pPr algn="ctr" rtl="1"/>
                      <a:r>
                        <a:rPr lang="ar-DZ" dirty="0" smtClean="0"/>
                        <a:t>01</a:t>
                      </a:r>
                      <a:endParaRPr lang="fr-FR" dirty="0"/>
                    </a:p>
                  </a:txBody>
                  <a:tcPr anchor="ctr" anchorCtr="1"/>
                </a:tc>
                <a:tc>
                  <a:txBody>
                    <a:bodyPr/>
                    <a:lstStyle/>
                    <a:p>
                      <a:pPr algn="ctr" rtl="1"/>
                      <a:r>
                        <a:rPr lang="ar-DZ" dirty="0" smtClean="0"/>
                        <a:t>01</a:t>
                      </a:r>
                      <a:endParaRPr lang="fr-FR" dirty="0"/>
                    </a:p>
                  </a:txBody>
                  <a:tcPr anchor="ctr" anchorCtr="1"/>
                </a:tc>
                <a:tc>
                  <a:txBody>
                    <a:bodyPr/>
                    <a:lstStyle/>
                    <a:p>
                      <a:pPr algn="ctr" rtl="1"/>
                      <a:r>
                        <a:rPr lang="ar-DZ" dirty="0" smtClean="0"/>
                        <a:t>00</a:t>
                      </a:r>
                      <a:endParaRPr lang="fr-FR" dirty="0"/>
                    </a:p>
                  </a:txBody>
                  <a:tcPr anchor="ctr" anchorCtr="1"/>
                </a:tc>
                <a:tc>
                  <a:txBody>
                    <a:bodyPr/>
                    <a:lstStyle/>
                    <a:p>
                      <a:pPr algn="ctr" rtl="1"/>
                      <a:r>
                        <a:rPr lang="ar-DZ" dirty="0" smtClean="0"/>
                        <a:t>جامعي</a:t>
                      </a:r>
                      <a:endParaRPr lang="fr-FR" dirty="0"/>
                    </a:p>
                  </a:txBody>
                  <a:tcPr/>
                </a:tc>
              </a:tr>
              <a:tr h="370840">
                <a:tc>
                  <a:txBody>
                    <a:bodyPr/>
                    <a:lstStyle/>
                    <a:p>
                      <a:pPr algn="ctr" rtl="1"/>
                      <a:r>
                        <a:rPr lang="ar-DZ" dirty="0" smtClean="0"/>
                        <a:t>35</a:t>
                      </a:r>
                      <a:endParaRPr lang="fr-FR" dirty="0"/>
                    </a:p>
                  </a:txBody>
                  <a:tcPr anchor="ctr" anchorCtr="1"/>
                </a:tc>
                <a:tc>
                  <a:txBody>
                    <a:bodyPr/>
                    <a:lstStyle/>
                    <a:p>
                      <a:pPr algn="ctr" rtl="1"/>
                      <a:r>
                        <a:rPr lang="ar-DZ" dirty="0" smtClean="0"/>
                        <a:t>18</a:t>
                      </a:r>
                      <a:endParaRPr lang="fr-FR" dirty="0"/>
                    </a:p>
                  </a:txBody>
                  <a:tcPr anchor="ctr" anchorCtr="1"/>
                </a:tc>
                <a:tc>
                  <a:txBody>
                    <a:bodyPr/>
                    <a:lstStyle/>
                    <a:p>
                      <a:pPr algn="ctr" rtl="1"/>
                      <a:r>
                        <a:rPr lang="ar-DZ" dirty="0" smtClean="0"/>
                        <a:t>17</a:t>
                      </a:r>
                      <a:endParaRPr lang="fr-FR" dirty="0"/>
                    </a:p>
                  </a:txBody>
                  <a:tcPr anchor="ctr" anchorCtr="1"/>
                </a:tc>
                <a:tc>
                  <a:txBody>
                    <a:bodyPr/>
                    <a:lstStyle/>
                    <a:p>
                      <a:pPr algn="ctr" rtl="1"/>
                      <a:r>
                        <a:rPr lang="ar-DZ" dirty="0" smtClean="0"/>
                        <a:t>المجموع</a:t>
                      </a:r>
                      <a:endParaRPr lang="fr-FR" dirty="0"/>
                    </a:p>
                  </a:txBody>
                  <a:tcPr/>
                </a:tc>
              </a:tr>
            </a:tbl>
          </a:graphicData>
        </a:graphic>
      </p:graphicFrame>
      <p:sp>
        <p:nvSpPr>
          <p:cNvPr id="5" name="ZoneTexte 4"/>
          <p:cNvSpPr txBox="1"/>
          <p:nvPr/>
        </p:nvSpPr>
        <p:spPr>
          <a:xfrm>
            <a:off x="8316686" y="2177143"/>
            <a:ext cx="1219200" cy="369332"/>
          </a:xfrm>
          <a:prstGeom prst="rect">
            <a:avLst/>
          </a:prstGeom>
          <a:noFill/>
        </p:spPr>
        <p:txBody>
          <a:bodyPr wrap="square" rtlCol="0">
            <a:spAutoFit/>
          </a:bodyPr>
          <a:lstStyle/>
          <a:p>
            <a:pPr algn="r" rtl="1"/>
            <a:r>
              <a:rPr lang="ar-DZ" dirty="0" smtClean="0">
                <a:solidFill>
                  <a:prstClr val="white"/>
                </a:solidFill>
              </a:rPr>
              <a:t>جنس التلميذ</a:t>
            </a:r>
            <a:endParaRPr lang="fr-FR" dirty="0">
              <a:solidFill>
                <a:prstClr val="white"/>
              </a:solidFill>
            </a:endParaRPr>
          </a:p>
        </p:txBody>
      </p:sp>
      <p:sp>
        <p:nvSpPr>
          <p:cNvPr id="6" name="ZoneTexte 5"/>
          <p:cNvSpPr txBox="1"/>
          <p:nvPr/>
        </p:nvSpPr>
        <p:spPr>
          <a:xfrm>
            <a:off x="9111343" y="2546475"/>
            <a:ext cx="1705883" cy="338554"/>
          </a:xfrm>
          <a:prstGeom prst="rect">
            <a:avLst/>
          </a:prstGeom>
          <a:noFill/>
        </p:spPr>
        <p:txBody>
          <a:bodyPr wrap="square" rtlCol="0">
            <a:spAutoFit/>
          </a:bodyPr>
          <a:lstStyle/>
          <a:p>
            <a:pPr algn="r" rtl="1"/>
            <a:r>
              <a:rPr lang="ar-DZ" sz="1600" dirty="0" smtClean="0">
                <a:solidFill>
                  <a:prstClr val="white"/>
                </a:solidFill>
              </a:rPr>
              <a:t>المستوى التعليمي للأم</a:t>
            </a:r>
            <a:endParaRPr lang="fr-FR" sz="1600" dirty="0">
              <a:solidFill>
                <a:prstClr val="white"/>
              </a:solidFill>
            </a:endParaRPr>
          </a:p>
        </p:txBody>
      </p:sp>
    </p:spTree>
    <p:extLst>
      <p:ext uri="{BB962C8B-B14F-4D97-AF65-F5344CB8AC3E}">
        <p14:creationId xmlns:p14="http://schemas.microsoft.com/office/powerpoint/2010/main" val="32795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979714"/>
          </a:xfrm>
        </p:spPr>
        <p:txBody>
          <a:bodyPr/>
          <a:lstStyle/>
          <a:p>
            <a:pPr algn="ctr" rtl="1"/>
            <a:r>
              <a:rPr lang="ar-DZ" dirty="0" smtClean="0">
                <a:solidFill>
                  <a:srgbClr val="C00000"/>
                </a:solidFill>
              </a:rPr>
              <a:t>الجدول التكراري البسيط للبيانات الكمية</a:t>
            </a:r>
            <a:endParaRPr lang="fr-FR" dirty="0">
              <a:solidFill>
                <a:srgbClr val="C00000"/>
              </a:solidFill>
            </a:endParaRPr>
          </a:p>
        </p:txBody>
      </p:sp>
      <p:sp>
        <p:nvSpPr>
          <p:cNvPr id="3" name="Espace réservé du contenu 2"/>
          <p:cNvSpPr>
            <a:spLocks noGrp="1"/>
          </p:cNvSpPr>
          <p:nvPr>
            <p:ph idx="1"/>
          </p:nvPr>
        </p:nvSpPr>
        <p:spPr>
          <a:xfrm>
            <a:off x="685801" y="1730829"/>
            <a:ext cx="10131425" cy="4463142"/>
          </a:xfrm>
        </p:spPr>
        <p:txBody>
          <a:bodyPr>
            <a:normAutofit fontScale="55000" lnSpcReduction="20000"/>
          </a:bodyPr>
          <a:lstStyle/>
          <a:p>
            <a:pPr marL="0" indent="0" algn="r" rtl="1">
              <a:buNone/>
            </a:pPr>
            <a:r>
              <a:rPr lang="ar-DZ" sz="2800" dirty="0" smtClean="0"/>
              <a:t>     </a:t>
            </a:r>
            <a:r>
              <a:rPr lang="ar-DZ" sz="2800" dirty="0" smtClean="0">
                <a:solidFill>
                  <a:schemeClr val="accent4">
                    <a:lumMod val="60000"/>
                    <a:lumOff val="40000"/>
                  </a:schemeClr>
                </a:solidFill>
              </a:rPr>
              <a:t>تعد البيانات الكمية بوجه عام الأساس الذي تطبق عليه أساليب التحليل الإحصائي، بل إن كثيرا من البيانات الكيفية يتم تحويلها إلى بيانات كمية لإخضاعها للمعالجة الإحصائية. </a:t>
            </a:r>
            <a:r>
              <a:rPr lang="ar-DZ" sz="1400" dirty="0" smtClean="0">
                <a:solidFill>
                  <a:schemeClr val="accent4">
                    <a:lumMod val="60000"/>
                    <a:lumOff val="40000"/>
                  </a:schemeClr>
                </a:solidFill>
              </a:rPr>
              <a:t>(أمل محمد سلامة، 2013.ص82)</a:t>
            </a:r>
          </a:p>
          <a:p>
            <a:pPr marL="0" indent="0" algn="r" rtl="1">
              <a:buNone/>
            </a:pPr>
            <a:r>
              <a:rPr lang="ar-DZ" sz="2800" dirty="0" smtClean="0">
                <a:solidFill>
                  <a:schemeClr val="accent5">
                    <a:lumMod val="60000"/>
                    <a:lumOff val="40000"/>
                  </a:schemeClr>
                </a:solidFill>
              </a:rPr>
              <a:t>والبيانات الكمية على نوعين: المنفصلة والمتصلة.</a:t>
            </a:r>
          </a:p>
          <a:p>
            <a:pPr marL="514350" indent="-514350" algn="r" rtl="1">
              <a:buFont typeface="+mj-lt"/>
              <a:buAutoNum type="arabicPeriod"/>
            </a:pPr>
            <a:r>
              <a:rPr lang="ar-DZ" sz="2800" u="sng" dirty="0" smtClean="0">
                <a:solidFill>
                  <a:srgbClr val="C00000"/>
                </a:solidFill>
              </a:rPr>
              <a:t>البيانات الكمية المنفصلة:</a:t>
            </a:r>
            <a:r>
              <a:rPr lang="ar-DZ" sz="2800" dirty="0" smtClean="0">
                <a:solidFill>
                  <a:srgbClr val="C00000"/>
                </a:solidFill>
              </a:rPr>
              <a:t> </a:t>
            </a:r>
            <a:r>
              <a:rPr lang="ar-DZ" sz="2800" dirty="0" smtClean="0">
                <a:solidFill>
                  <a:srgbClr val="00B0F0"/>
                </a:solidFill>
              </a:rPr>
              <a:t>وهي أرقام (أعداد) لكن لا يمكن تجزئة الوحدة فيها، أي ان الأرقام العشرية (الكسر) تنعدم فيها ( 3، 4، 15، 20...)</a:t>
            </a:r>
          </a:p>
          <a:p>
            <a:pPr marL="0" indent="0" algn="r" rtl="1">
              <a:buNone/>
            </a:pPr>
            <a:r>
              <a:rPr lang="ar-DZ" sz="2800" dirty="0"/>
              <a:t> </a:t>
            </a:r>
            <a:r>
              <a:rPr lang="ar-DZ" sz="2800" dirty="0" smtClean="0"/>
              <a:t>    </a:t>
            </a:r>
            <a:r>
              <a:rPr lang="ar-DZ" sz="2800" u="sng" dirty="0" smtClean="0">
                <a:solidFill>
                  <a:srgbClr val="FFFF00"/>
                </a:solidFill>
              </a:rPr>
              <a:t>أمثلة:</a:t>
            </a:r>
          </a:p>
          <a:p>
            <a:pPr algn="r" rtl="1">
              <a:buFont typeface="Wingdings" panose="05000000000000000000" pitchFamily="2" charset="2"/>
              <a:buChar char="ü"/>
            </a:pPr>
            <a:r>
              <a:rPr lang="ar-DZ" sz="2800" dirty="0" smtClean="0"/>
              <a:t>  </a:t>
            </a:r>
            <a:r>
              <a:rPr lang="ar-DZ" sz="2800" dirty="0" smtClean="0">
                <a:solidFill>
                  <a:schemeClr val="accent3">
                    <a:lumMod val="60000"/>
                    <a:lumOff val="40000"/>
                  </a:schemeClr>
                </a:solidFill>
              </a:rPr>
              <a:t>عدد أفراد الأسرة</a:t>
            </a:r>
          </a:p>
          <a:p>
            <a:pPr algn="r" rtl="1">
              <a:buFont typeface="Wingdings" panose="05000000000000000000" pitchFamily="2" charset="2"/>
              <a:buChar char="ü"/>
            </a:pPr>
            <a:r>
              <a:rPr lang="ar-DZ" sz="2800" dirty="0" smtClean="0"/>
              <a:t>  </a:t>
            </a:r>
            <a:r>
              <a:rPr lang="ar-DZ" sz="2800" dirty="0" smtClean="0">
                <a:solidFill>
                  <a:schemeClr val="accent6">
                    <a:lumMod val="60000"/>
                    <a:lumOff val="40000"/>
                  </a:schemeClr>
                </a:solidFill>
              </a:rPr>
              <a:t>عدد الطلبة</a:t>
            </a:r>
          </a:p>
          <a:p>
            <a:pPr algn="r" rtl="1">
              <a:buFont typeface="Wingdings" panose="05000000000000000000" pitchFamily="2" charset="2"/>
              <a:buChar char="ü"/>
            </a:pPr>
            <a:r>
              <a:rPr lang="ar-DZ" sz="2800" dirty="0" smtClean="0"/>
              <a:t>  </a:t>
            </a:r>
            <a:r>
              <a:rPr lang="ar-DZ" sz="2800" dirty="0" smtClean="0">
                <a:solidFill>
                  <a:srgbClr val="7030A0"/>
                </a:solidFill>
              </a:rPr>
              <a:t>عدد السكان.</a:t>
            </a:r>
          </a:p>
          <a:p>
            <a:pPr marL="514350" indent="-514350" algn="r" rtl="1">
              <a:buAutoNum type="arabicPeriod" startAt="2"/>
            </a:pPr>
            <a:r>
              <a:rPr lang="ar-DZ" sz="2800" u="sng" dirty="0" smtClean="0">
                <a:solidFill>
                  <a:srgbClr val="C00000"/>
                </a:solidFill>
                <a:effectLst>
                  <a:outerShdw blurRad="38100" dist="38100" dir="2700000" algn="tl">
                    <a:srgbClr val="000000">
                      <a:alpha val="43137"/>
                    </a:srgbClr>
                  </a:outerShdw>
                </a:effectLst>
              </a:rPr>
              <a:t>البيانات الكمية المتصلة</a:t>
            </a:r>
            <a:r>
              <a:rPr lang="ar-DZ" sz="2800" u="sng" dirty="0" smtClean="0">
                <a:effectLst>
                  <a:outerShdw blurRad="38100" dist="38100" dir="2700000" algn="tl">
                    <a:srgbClr val="000000">
                      <a:alpha val="43137"/>
                    </a:srgbClr>
                  </a:outerShdw>
                </a:effectLst>
              </a:rPr>
              <a:t>:</a:t>
            </a:r>
            <a:r>
              <a:rPr lang="ar-DZ" sz="2800" dirty="0" smtClean="0"/>
              <a:t> </a:t>
            </a:r>
            <a:r>
              <a:rPr lang="ar-DZ" sz="2800" dirty="0" smtClean="0">
                <a:solidFill>
                  <a:srgbClr val="00B0F0"/>
                </a:solidFill>
              </a:rPr>
              <a:t>وهي ارقام (أعداد) لكن يمكن تجزئة الوحدة فيها، أي أن القياس فيها يكون مع الأرقام العشرية ( 13,25، 25,32،.....)</a:t>
            </a:r>
          </a:p>
          <a:p>
            <a:pPr marL="0" indent="0" algn="r" rtl="1">
              <a:buNone/>
            </a:pPr>
            <a:r>
              <a:rPr lang="ar-DZ" sz="2800" dirty="0"/>
              <a:t> </a:t>
            </a:r>
            <a:r>
              <a:rPr lang="ar-DZ" sz="2800" dirty="0" smtClean="0"/>
              <a:t>    </a:t>
            </a:r>
            <a:r>
              <a:rPr lang="ar-DZ" sz="2800" u="sng" dirty="0" smtClean="0"/>
              <a:t> </a:t>
            </a:r>
            <a:r>
              <a:rPr lang="ar-DZ" sz="2800" u="sng" dirty="0" smtClean="0">
                <a:solidFill>
                  <a:srgbClr val="FFFF00"/>
                </a:solidFill>
              </a:rPr>
              <a:t>أمثلة:</a:t>
            </a:r>
          </a:p>
          <a:p>
            <a:pPr algn="r" rtl="1">
              <a:buFont typeface="Wingdings" panose="05000000000000000000" pitchFamily="2" charset="2"/>
              <a:buChar char="ü"/>
            </a:pPr>
            <a:r>
              <a:rPr lang="ar-DZ" sz="2800" dirty="0" smtClean="0">
                <a:solidFill>
                  <a:srgbClr val="7030A0"/>
                </a:solidFill>
              </a:rPr>
              <a:t>العمر</a:t>
            </a:r>
          </a:p>
          <a:p>
            <a:pPr algn="r" rtl="1">
              <a:buFont typeface="Wingdings" panose="05000000000000000000" pitchFamily="2" charset="2"/>
              <a:buChar char="ü"/>
            </a:pPr>
            <a:r>
              <a:rPr lang="ar-DZ" sz="2800" dirty="0" smtClean="0">
                <a:solidFill>
                  <a:schemeClr val="accent2">
                    <a:lumMod val="60000"/>
                    <a:lumOff val="40000"/>
                  </a:schemeClr>
                </a:solidFill>
              </a:rPr>
              <a:t>الطول</a:t>
            </a:r>
          </a:p>
          <a:p>
            <a:pPr algn="r" rtl="1">
              <a:buFont typeface="Wingdings" panose="05000000000000000000" pitchFamily="2" charset="2"/>
              <a:buChar char="ü"/>
            </a:pPr>
            <a:r>
              <a:rPr lang="ar-DZ" sz="2800" dirty="0" smtClean="0">
                <a:solidFill>
                  <a:schemeClr val="accent6">
                    <a:lumMod val="60000"/>
                    <a:lumOff val="40000"/>
                  </a:schemeClr>
                </a:solidFill>
              </a:rPr>
              <a:t>الوزن</a:t>
            </a:r>
          </a:p>
          <a:p>
            <a:pPr algn="r" rtl="1">
              <a:buFont typeface="Wingdings" panose="05000000000000000000" pitchFamily="2" charset="2"/>
              <a:buChar char="ü"/>
            </a:pPr>
            <a:r>
              <a:rPr lang="ar-DZ" sz="2800" dirty="0" smtClean="0">
                <a:solidFill>
                  <a:schemeClr val="accent5">
                    <a:lumMod val="75000"/>
                  </a:schemeClr>
                </a:solidFill>
              </a:rPr>
              <a:t>الدخل الشهري</a:t>
            </a:r>
          </a:p>
          <a:p>
            <a:pPr algn="r" rtl="1">
              <a:buFont typeface="Wingdings" panose="05000000000000000000" pitchFamily="2" charset="2"/>
              <a:buChar char="ü"/>
            </a:pPr>
            <a:endParaRPr lang="fr-FR" sz="2800" u="sng" dirty="0"/>
          </a:p>
        </p:txBody>
      </p:sp>
    </p:spTree>
    <p:extLst>
      <p:ext uri="{BB962C8B-B14F-4D97-AF65-F5344CB8AC3E}">
        <p14:creationId xmlns:p14="http://schemas.microsoft.com/office/powerpoint/2010/main" val="5541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heel(1)">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heel(1)">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80">
                                          <p:stCondLst>
                                            <p:cond delay="0"/>
                                          </p:stCondLst>
                                        </p:cTn>
                                        <p:tgtEl>
                                          <p:spTgt spid="3">
                                            <p:txEl>
                                              <p:pRg st="4" end="4"/>
                                            </p:txEl>
                                          </p:spTgt>
                                        </p:tgtEl>
                                      </p:cBhvr>
                                    </p:animEffect>
                                    <p:anim calcmode="lin" valueType="num">
                                      <p:cBhvr>
                                        <p:cTn id="4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4" end="4"/>
                                            </p:txEl>
                                          </p:spTgt>
                                        </p:tgtEl>
                                      </p:cBhvr>
                                      <p:to x="100000" y="60000"/>
                                    </p:animScale>
                                    <p:animScale>
                                      <p:cBhvr>
                                        <p:cTn id="52" dur="166" decel="50000">
                                          <p:stCondLst>
                                            <p:cond delay="676"/>
                                          </p:stCondLst>
                                        </p:cTn>
                                        <p:tgtEl>
                                          <p:spTgt spid="3">
                                            <p:txEl>
                                              <p:pRg st="4" end="4"/>
                                            </p:txEl>
                                          </p:spTgt>
                                        </p:tgtEl>
                                      </p:cBhvr>
                                      <p:to x="100000" y="100000"/>
                                    </p:animScale>
                                    <p:animScale>
                                      <p:cBhvr>
                                        <p:cTn id="53" dur="26">
                                          <p:stCondLst>
                                            <p:cond delay="1312"/>
                                          </p:stCondLst>
                                        </p:cTn>
                                        <p:tgtEl>
                                          <p:spTgt spid="3">
                                            <p:txEl>
                                              <p:pRg st="4" end="4"/>
                                            </p:txEl>
                                          </p:spTgt>
                                        </p:tgtEl>
                                      </p:cBhvr>
                                      <p:to x="100000" y="80000"/>
                                    </p:animScale>
                                    <p:animScale>
                                      <p:cBhvr>
                                        <p:cTn id="54" dur="166" decel="50000">
                                          <p:stCondLst>
                                            <p:cond delay="1338"/>
                                          </p:stCondLst>
                                        </p:cTn>
                                        <p:tgtEl>
                                          <p:spTgt spid="3">
                                            <p:txEl>
                                              <p:pRg st="4" end="4"/>
                                            </p:txEl>
                                          </p:spTgt>
                                        </p:tgtEl>
                                      </p:cBhvr>
                                      <p:to x="100000" y="100000"/>
                                    </p:animScale>
                                    <p:animScale>
                                      <p:cBhvr>
                                        <p:cTn id="55" dur="26">
                                          <p:stCondLst>
                                            <p:cond delay="1642"/>
                                          </p:stCondLst>
                                        </p:cTn>
                                        <p:tgtEl>
                                          <p:spTgt spid="3">
                                            <p:txEl>
                                              <p:pRg st="4" end="4"/>
                                            </p:txEl>
                                          </p:spTgt>
                                        </p:tgtEl>
                                      </p:cBhvr>
                                      <p:to x="100000" y="90000"/>
                                    </p:animScale>
                                    <p:animScale>
                                      <p:cBhvr>
                                        <p:cTn id="56" dur="166" decel="50000">
                                          <p:stCondLst>
                                            <p:cond delay="1668"/>
                                          </p:stCondLst>
                                        </p:cTn>
                                        <p:tgtEl>
                                          <p:spTgt spid="3">
                                            <p:txEl>
                                              <p:pRg st="4" end="4"/>
                                            </p:txEl>
                                          </p:spTgt>
                                        </p:tgtEl>
                                      </p:cBhvr>
                                      <p:to x="100000" y="100000"/>
                                    </p:animScale>
                                    <p:animScale>
                                      <p:cBhvr>
                                        <p:cTn id="57" dur="26">
                                          <p:stCondLst>
                                            <p:cond delay="1808"/>
                                          </p:stCondLst>
                                        </p:cTn>
                                        <p:tgtEl>
                                          <p:spTgt spid="3">
                                            <p:txEl>
                                              <p:pRg st="4" end="4"/>
                                            </p:txEl>
                                          </p:spTgt>
                                        </p:tgtEl>
                                      </p:cBhvr>
                                      <p:to x="100000" y="95000"/>
                                    </p:animScale>
                                    <p:animScale>
                                      <p:cBhvr>
                                        <p:cTn id="58" dur="166" decel="50000">
                                          <p:stCondLst>
                                            <p:cond delay="1834"/>
                                          </p:stCondLst>
                                        </p:cTn>
                                        <p:tgtEl>
                                          <p:spTgt spid="3">
                                            <p:txEl>
                                              <p:pRg st="4" end="4"/>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wipe(down)">
                                      <p:cBhvr>
                                        <p:cTn id="63" dur="580">
                                          <p:stCondLst>
                                            <p:cond delay="0"/>
                                          </p:stCondLst>
                                        </p:cTn>
                                        <p:tgtEl>
                                          <p:spTgt spid="3">
                                            <p:txEl>
                                              <p:pRg st="5" end="5"/>
                                            </p:txEl>
                                          </p:spTgt>
                                        </p:tgtEl>
                                      </p:cBhvr>
                                    </p:animEffect>
                                    <p:anim calcmode="lin" valueType="num">
                                      <p:cBhvr>
                                        <p:cTn id="6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5" end="5"/>
                                            </p:txEl>
                                          </p:spTgt>
                                        </p:tgtEl>
                                      </p:cBhvr>
                                      <p:to x="100000" y="60000"/>
                                    </p:animScale>
                                    <p:animScale>
                                      <p:cBhvr>
                                        <p:cTn id="70" dur="166" decel="50000">
                                          <p:stCondLst>
                                            <p:cond delay="676"/>
                                          </p:stCondLst>
                                        </p:cTn>
                                        <p:tgtEl>
                                          <p:spTgt spid="3">
                                            <p:txEl>
                                              <p:pRg st="5" end="5"/>
                                            </p:txEl>
                                          </p:spTgt>
                                        </p:tgtEl>
                                      </p:cBhvr>
                                      <p:to x="100000" y="100000"/>
                                    </p:animScale>
                                    <p:animScale>
                                      <p:cBhvr>
                                        <p:cTn id="71" dur="26">
                                          <p:stCondLst>
                                            <p:cond delay="1312"/>
                                          </p:stCondLst>
                                        </p:cTn>
                                        <p:tgtEl>
                                          <p:spTgt spid="3">
                                            <p:txEl>
                                              <p:pRg st="5" end="5"/>
                                            </p:txEl>
                                          </p:spTgt>
                                        </p:tgtEl>
                                      </p:cBhvr>
                                      <p:to x="100000" y="80000"/>
                                    </p:animScale>
                                    <p:animScale>
                                      <p:cBhvr>
                                        <p:cTn id="72" dur="166" decel="50000">
                                          <p:stCondLst>
                                            <p:cond delay="1338"/>
                                          </p:stCondLst>
                                        </p:cTn>
                                        <p:tgtEl>
                                          <p:spTgt spid="3">
                                            <p:txEl>
                                              <p:pRg st="5" end="5"/>
                                            </p:txEl>
                                          </p:spTgt>
                                        </p:tgtEl>
                                      </p:cBhvr>
                                      <p:to x="100000" y="100000"/>
                                    </p:animScale>
                                    <p:animScale>
                                      <p:cBhvr>
                                        <p:cTn id="73" dur="26">
                                          <p:stCondLst>
                                            <p:cond delay="1642"/>
                                          </p:stCondLst>
                                        </p:cTn>
                                        <p:tgtEl>
                                          <p:spTgt spid="3">
                                            <p:txEl>
                                              <p:pRg st="5" end="5"/>
                                            </p:txEl>
                                          </p:spTgt>
                                        </p:tgtEl>
                                      </p:cBhvr>
                                      <p:to x="100000" y="90000"/>
                                    </p:animScale>
                                    <p:animScale>
                                      <p:cBhvr>
                                        <p:cTn id="74" dur="166" decel="50000">
                                          <p:stCondLst>
                                            <p:cond delay="1668"/>
                                          </p:stCondLst>
                                        </p:cTn>
                                        <p:tgtEl>
                                          <p:spTgt spid="3">
                                            <p:txEl>
                                              <p:pRg st="5" end="5"/>
                                            </p:txEl>
                                          </p:spTgt>
                                        </p:tgtEl>
                                      </p:cBhvr>
                                      <p:to x="100000" y="100000"/>
                                    </p:animScale>
                                    <p:animScale>
                                      <p:cBhvr>
                                        <p:cTn id="75" dur="26">
                                          <p:stCondLst>
                                            <p:cond delay="1808"/>
                                          </p:stCondLst>
                                        </p:cTn>
                                        <p:tgtEl>
                                          <p:spTgt spid="3">
                                            <p:txEl>
                                              <p:pRg st="5" end="5"/>
                                            </p:txEl>
                                          </p:spTgt>
                                        </p:tgtEl>
                                      </p:cBhvr>
                                      <p:to x="100000" y="95000"/>
                                    </p:animScale>
                                    <p:animScale>
                                      <p:cBhvr>
                                        <p:cTn id="76" dur="166" decel="50000">
                                          <p:stCondLst>
                                            <p:cond delay="1834"/>
                                          </p:stCondLst>
                                        </p:cTn>
                                        <p:tgtEl>
                                          <p:spTgt spid="3">
                                            <p:txEl>
                                              <p:pRg st="5" end="5"/>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Effect transition="in" filter="wipe(down)">
                                      <p:cBhvr>
                                        <p:cTn id="81" dur="580">
                                          <p:stCondLst>
                                            <p:cond delay="0"/>
                                          </p:stCondLst>
                                        </p:cTn>
                                        <p:tgtEl>
                                          <p:spTgt spid="3">
                                            <p:txEl>
                                              <p:pRg st="6" end="6"/>
                                            </p:txEl>
                                          </p:spTgt>
                                        </p:tgtEl>
                                      </p:cBhvr>
                                    </p:animEffect>
                                    <p:anim calcmode="lin" valueType="num">
                                      <p:cBhvr>
                                        <p:cTn id="8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6" end="6"/>
                                            </p:txEl>
                                          </p:spTgt>
                                        </p:tgtEl>
                                      </p:cBhvr>
                                      <p:to x="100000" y="60000"/>
                                    </p:animScale>
                                    <p:animScale>
                                      <p:cBhvr>
                                        <p:cTn id="88" dur="166" decel="50000">
                                          <p:stCondLst>
                                            <p:cond delay="676"/>
                                          </p:stCondLst>
                                        </p:cTn>
                                        <p:tgtEl>
                                          <p:spTgt spid="3">
                                            <p:txEl>
                                              <p:pRg st="6" end="6"/>
                                            </p:txEl>
                                          </p:spTgt>
                                        </p:tgtEl>
                                      </p:cBhvr>
                                      <p:to x="100000" y="100000"/>
                                    </p:animScale>
                                    <p:animScale>
                                      <p:cBhvr>
                                        <p:cTn id="89" dur="26">
                                          <p:stCondLst>
                                            <p:cond delay="1312"/>
                                          </p:stCondLst>
                                        </p:cTn>
                                        <p:tgtEl>
                                          <p:spTgt spid="3">
                                            <p:txEl>
                                              <p:pRg st="6" end="6"/>
                                            </p:txEl>
                                          </p:spTgt>
                                        </p:tgtEl>
                                      </p:cBhvr>
                                      <p:to x="100000" y="80000"/>
                                    </p:animScale>
                                    <p:animScale>
                                      <p:cBhvr>
                                        <p:cTn id="90" dur="166" decel="50000">
                                          <p:stCondLst>
                                            <p:cond delay="1338"/>
                                          </p:stCondLst>
                                        </p:cTn>
                                        <p:tgtEl>
                                          <p:spTgt spid="3">
                                            <p:txEl>
                                              <p:pRg st="6" end="6"/>
                                            </p:txEl>
                                          </p:spTgt>
                                        </p:tgtEl>
                                      </p:cBhvr>
                                      <p:to x="100000" y="100000"/>
                                    </p:animScale>
                                    <p:animScale>
                                      <p:cBhvr>
                                        <p:cTn id="91" dur="26">
                                          <p:stCondLst>
                                            <p:cond delay="1642"/>
                                          </p:stCondLst>
                                        </p:cTn>
                                        <p:tgtEl>
                                          <p:spTgt spid="3">
                                            <p:txEl>
                                              <p:pRg st="6" end="6"/>
                                            </p:txEl>
                                          </p:spTgt>
                                        </p:tgtEl>
                                      </p:cBhvr>
                                      <p:to x="100000" y="90000"/>
                                    </p:animScale>
                                    <p:animScale>
                                      <p:cBhvr>
                                        <p:cTn id="92" dur="166" decel="50000">
                                          <p:stCondLst>
                                            <p:cond delay="1668"/>
                                          </p:stCondLst>
                                        </p:cTn>
                                        <p:tgtEl>
                                          <p:spTgt spid="3">
                                            <p:txEl>
                                              <p:pRg st="6" end="6"/>
                                            </p:txEl>
                                          </p:spTgt>
                                        </p:tgtEl>
                                      </p:cBhvr>
                                      <p:to x="100000" y="100000"/>
                                    </p:animScale>
                                    <p:animScale>
                                      <p:cBhvr>
                                        <p:cTn id="93" dur="26">
                                          <p:stCondLst>
                                            <p:cond delay="1808"/>
                                          </p:stCondLst>
                                        </p:cTn>
                                        <p:tgtEl>
                                          <p:spTgt spid="3">
                                            <p:txEl>
                                              <p:pRg st="6" end="6"/>
                                            </p:txEl>
                                          </p:spTgt>
                                        </p:tgtEl>
                                      </p:cBhvr>
                                      <p:to x="100000" y="95000"/>
                                    </p:animScale>
                                    <p:animScale>
                                      <p:cBhvr>
                                        <p:cTn id="94" dur="166" decel="50000">
                                          <p:stCondLst>
                                            <p:cond delay="1834"/>
                                          </p:stCondLst>
                                        </p:cTn>
                                        <p:tgtEl>
                                          <p:spTgt spid="3">
                                            <p:txEl>
                                              <p:pRg st="6" end="6"/>
                                            </p:txEl>
                                          </p:spTgt>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Effect transition="in" filter="wheel(1)">
                                      <p:cBhvr>
                                        <p:cTn id="99" dur="2000"/>
                                        <p:tgtEl>
                                          <p:spTgt spid="3">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3">
                                            <p:txEl>
                                              <p:pRg st="8" end="8"/>
                                            </p:txEl>
                                          </p:spTgt>
                                        </p:tgtEl>
                                        <p:attrNameLst>
                                          <p:attrName>style.visibility</p:attrName>
                                        </p:attrNameLst>
                                      </p:cBhvr>
                                      <p:to>
                                        <p:strVal val="visible"/>
                                      </p:to>
                                    </p:set>
                                    <p:animEffect transition="in" filter="wheel(1)">
                                      <p:cBhvr>
                                        <p:cTn id="104" dur="2000"/>
                                        <p:tgtEl>
                                          <p:spTgt spid="3">
                                            <p:txEl>
                                              <p:pRg st="8" end="8"/>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
                                            <p:txEl>
                                              <p:pRg st="9" end="9"/>
                                            </p:txEl>
                                          </p:spTgt>
                                        </p:tgtEl>
                                        <p:attrNameLst>
                                          <p:attrName>style.visibility</p:attrName>
                                        </p:attrNameLst>
                                      </p:cBhvr>
                                      <p:to>
                                        <p:strVal val="visible"/>
                                      </p:to>
                                    </p:set>
                                    <p:animEffect transition="in" filter="wipe(down)">
                                      <p:cBhvr>
                                        <p:cTn id="109" dur="580">
                                          <p:stCondLst>
                                            <p:cond delay="0"/>
                                          </p:stCondLst>
                                        </p:cTn>
                                        <p:tgtEl>
                                          <p:spTgt spid="3">
                                            <p:txEl>
                                              <p:pRg st="9" end="9"/>
                                            </p:txEl>
                                          </p:spTgt>
                                        </p:tgtEl>
                                      </p:cBhvr>
                                    </p:animEffect>
                                    <p:anim calcmode="lin" valueType="num">
                                      <p:cBhvr>
                                        <p:cTn id="11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9" end="9"/>
                                            </p:txEl>
                                          </p:spTgt>
                                        </p:tgtEl>
                                      </p:cBhvr>
                                      <p:to x="100000" y="60000"/>
                                    </p:animScale>
                                    <p:animScale>
                                      <p:cBhvr>
                                        <p:cTn id="116" dur="166" decel="50000">
                                          <p:stCondLst>
                                            <p:cond delay="676"/>
                                          </p:stCondLst>
                                        </p:cTn>
                                        <p:tgtEl>
                                          <p:spTgt spid="3">
                                            <p:txEl>
                                              <p:pRg st="9" end="9"/>
                                            </p:txEl>
                                          </p:spTgt>
                                        </p:tgtEl>
                                      </p:cBhvr>
                                      <p:to x="100000" y="100000"/>
                                    </p:animScale>
                                    <p:animScale>
                                      <p:cBhvr>
                                        <p:cTn id="117" dur="26">
                                          <p:stCondLst>
                                            <p:cond delay="1312"/>
                                          </p:stCondLst>
                                        </p:cTn>
                                        <p:tgtEl>
                                          <p:spTgt spid="3">
                                            <p:txEl>
                                              <p:pRg st="9" end="9"/>
                                            </p:txEl>
                                          </p:spTgt>
                                        </p:tgtEl>
                                      </p:cBhvr>
                                      <p:to x="100000" y="80000"/>
                                    </p:animScale>
                                    <p:animScale>
                                      <p:cBhvr>
                                        <p:cTn id="118" dur="166" decel="50000">
                                          <p:stCondLst>
                                            <p:cond delay="1338"/>
                                          </p:stCondLst>
                                        </p:cTn>
                                        <p:tgtEl>
                                          <p:spTgt spid="3">
                                            <p:txEl>
                                              <p:pRg st="9" end="9"/>
                                            </p:txEl>
                                          </p:spTgt>
                                        </p:tgtEl>
                                      </p:cBhvr>
                                      <p:to x="100000" y="100000"/>
                                    </p:animScale>
                                    <p:animScale>
                                      <p:cBhvr>
                                        <p:cTn id="119" dur="26">
                                          <p:stCondLst>
                                            <p:cond delay="1642"/>
                                          </p:stCondLst>
                                        </p:cTn>
                                        <p:tgtEl>
                                          <p:spTgt spid="3">
                                            <p:txEl>
                                              <p:pRg st="9" end="9"/>
                                            </p:txEl>
                                          </p:spTgt>
                                        </p:tgtEl>
                                      </p:cBhvr>
                                      <p:to x="100000" y="90000"/>
                                    </p:animScale>
                                    <p:animScale>
                                      <p:cBhvr>
                                        <p:cTn id="120" dur="166" decel="50000">
                                          <p:stCondLst>
                                            <p:cond delay="1668"/>
                                          </p:stCondLst>
                                        </p:cTn>
                                        <p:tgtEl>
                                          <p:spTgt spid="3">
                                            <p:txEl>
                                              <p:pRg st="9" end="9"/>
                                            </p:txEl>
                                          </p:spTgt>
                                        </p:tgtEl>
                                      </p:cBhvr>
                                      <p:to x="100000" y="100000"/>
                                    </p:animScale>
                                    <p:animScale>
                                      <p:cBhvr>
                                        <p:cTn id="121" dur="26">
                                          <p:stCondLst>
                                            <p:cond delay="1808"/>
                                          </p:stCondLst>
                                        </p:cTn>
                                        <p:tgtEl>
                                          <p:spTgt spid="3">
                                            <p:txEl>
                                              <p:pRg st="9" end="9"/>
                                            </p:txEl>
                                          </p:spTgt>
                                        </p:tgtEl>
                                      </p:cBhvr>
                                      <p:to x="100000" y="95000"/>
                                    </p:animScale>
                                    <p:animScale>
                                      <p:cBhvr>
                                        <p:cTn id="122" dur="166" decel="50000">
                                          <p:stCondLst>
                                            <p:cond delay="1834"/>
                                          </p:stCondLst>
                                        </p:cTn>
                                        <p:tgtEl>
                                          <p:spTgt spid="3">
                                            <p:txEl>
                                              <p:pRg st="9" end="9"/>
                                            </p:tx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3">
                                            <p:txEl>
                                              <p:pRg st="10" end="10"/>
                                            </p:txEl>
                                          </p:spTgt>
                                        </p:tgtEl>
                                        <p:attrNameLst>
                                          <p:attrName>style.visibility</p:attrName>
                                        </p:attrNameLst>
                                      </p:cBhvr>
                                      <p:to>
                                        <p:strVal val="visible"/>
                                      </p:to>
                                    </p:set>
                                    <p:animEffect transition="in" filter="wipe(down)">
                                      <p:cBhvr>
                                        <p:cTn id="127" dur="580">
                                          <p:stCondLst>
                                            <p:cond delay="0"/>
                                          </p:stCondLst>
                                        </p:cTn>
                                        <p:tgtEl>
                                          <p:spTgt spid="3">
                                            <p:txEl>
                                              <p:pRg st="10" end="10"/>
                                            </p:txEl>
                                          </p:spTgt>
                                        </p:tgtEl>
                                      </p:cBhvr>
                                    </p:animEffect>
                                    <p:anim calcmode="lin" valueType="num">
                                      <p:cBhvr>
                                        <p:cTn id="12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10" end="10"/>
                                            </p:txEl>
                                          </p:spTgt>
                                        </p:tgtEl>
                                      </p:cBhvr>
                                      <p:to x="100000" y="60000"/>
                                    </p:animScale>
                                    <p:animScale>
                                      <p:cBhvr>
                                        <p:cTn id="134" dur="166" decel="50000">
                                          <p:stCondLst>
                                            <p:cond delay="676"/>
                                          </p:stCondLst>
                                        </p:cTn>
                                        <p:tgtEl>
                                          <p:spTgt spid="3">
                                            <p:txEl>
                                              <p:pRg st="10" end="10"/>
                                            </p:txEl>
                                          </p:spTgt>
                                        </p:tgtEl>
                                      </p:cBhvr>
                                      <p:to x="100000" y="100000"/>
                                    </p:animScale>
                                    <p:animScale>
                                      <p:cBhvr>
                                        <p:cTn id="135" dur="26">
                                          <p:stCondLst>
                                            <p:cond delay="1312"/>
                                          </p:stCondLst>
                                        </p:cTn>
                                        <p:tgtEl>
                                          <p:spTgt spid="3">
                                            <p:txEl>
                                              <p:pRg st="10" end="10"/>
                                            </p:txEl>
                                          </p:spTgt>
                                        </p:tgtEl>
                                      </p:cBhvr>
                                      <p:to x="100000" y="80000"/>
                                    </p:animScale>
                                    <p:animScale>
                                      <p:cBhvr>
                                        <p:cTn id="136" dur="166" decel="50000">
                                          <p:stCondLst>
                                            <p:cond delay="1338"/>
                                          </p:stCondLst>
                                        </p:cTn>
                                        <p:tgtEl>
                                          <p:spTgt spid="3">
                                            <p:txEl>
                                              <p:pRg st="10" end="10"/>
                                            </p:txEl>
                                          </p:spTgt>
                                        </p:tgtEl>
                                      </p:cBhvr>
                                      <p:to x="100000" y="100000"/>
                                    </p:animScale>
                                    <p:animScale>
                                      <p:cBhvr>
                                        <p:cTn id="137" dur="26">
                                          <p:stCondLst>
                                            <p:cond delay="1642"/>
                                          </p:stCondLst>
                                        </p:cTn>
                                        <p:tgtEl>
                                          <p:spTgt spid="3">
                                            <p:txEl>
                                              <p:pRg st="10" end="10"/>
                                            </p:txEl>
                                          </p:spTgt>
                                        </p:tgtEl>
                                      </p:cBhvr>
                                      <p:to x="100000" y="90000"/>
                                    </p:animScale>
                                    <p:animScale>
                                      <p:cBhvr>
                                        <p:cTn id="138" dur="166" decel="50000">
                                          <p:stCondLst>
                                            <p:cond delay="1668"/>
                                          </p:stCondLst>
                                        </p:cTn>
                                        <p:tgtEl>
                                          <p:spTgt spid="3">
                                            <p:txEl>
                                              <p:pRg st="10" end="10"/>
                                            </p:txEl>
                                          </p:spTgt>
                                        </p:tgtEl>
                                      </p:cBhvr>
                                      <p:to x="100000" y="100000"/>
                                    </p:animScale>
                                    <p:animScale>
                                      <p:cBhvr>
                                        <p:cTn id="139" dur="26">
                                          <p:stCondLst>
                                            <p:cond delay="1808"/>
                                          </p:stCondLst>
                                        </p:cTn>
                                        <p:tgtEl>
                                          <p:spTgt spid="3">
                                            <p:txEl>
                                              <p:pRg st="10" end="10"/>
                                            </p:txEl>
                                          </p:spTgt>
                                        </p:tgtEl>
                                      </p:cBhvr>
                                      <p:to x="100000" y="95000"/>
                                    </p:animScale>
                                    <p:animScale>
                                      <p:cBhvr>
                                        <p:cTn id="140" dur="166" decel="50000">
                                          <p:stCondLst>
                                            <p:cond delay="1834"/>
                                          </p:stCondLst>
                                        </p:cTn>
                                        <p:tgtEl>
                                          <p:spTgt spid="3">
                                            <p:txEl>
                                              <p:pRg st="10" end="10"/>
                                            </p:tx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nodeType="clickEffect">
                                  <p:stCondLst>
                                    <p:cond delay="0"/>
                                  </p:stCondLst>
                                  <p:childTnLst>
                                    <p:set>
                                      <p:cBhvr>
                                        <p:cTn id="144" dur="1" fill="hold">
                                          <p:stCondLst>
                                            <p:cond delay="0"/>
                                          </p:stCondLst>
                                        </p:cTn>
                                        <p:tgtEl>
                                          <p:spTgt spid="3">
                                            <p:txEl>
                                              <p:pRg st="11" end="11"/>
                                            </p:txEl>
                                          </p:spTgt>
                                        </p:tgtEl>
                                        <p:attrNameLst>
                                          <p:attrName>style.visibility</p:attrName>
                                        </p:attrNameLst>
                                      </p:cBhvr>
                                      <p:to>
                                        <p:strVal val="visible"/>
                                      </p:to>
                                    </p:set>
                                    <p:animEffect transition="in" filter="wipe(down)">
                                      <p:cBhvr>
                                        <p:cTn id="145" dur="580">
                                          <p:stCondLst>
                                            <p:cond delay="0"/>
                                          </p:stCondLst>
                                        </p:cTn>
                                        <p:tgtEl>
                                          <p:spTgt spid="3">
                                            <p:txEl>
                                              <p:pRg st="11" end="11"/>
                                            </p:txEl>
                                          </p:spTgt>
                                        </p:tgtEl>
                                      </p:cBhvr>
                                    </p:animEffect>
                                    <p:anim calcmode="lin" valueType="num">
                                      <p:cBhvr>
                                        <p:cTn id="146"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3">
                                            <p:txEl>
                                              <p:pRg st="11" end="11"/>
                                            </p:txEl>
                                          </p:spTgt>
                                        </p:tgtEl>
                                      </p:cBhvr>
                                      <p:to x="100000" y="60000"/>
                                    </p:animScale>
                                    <p:animScale>
                                      <p:cBhvr>
                                        <p:cTn id="152" dur="166" decel="50000">
                                          <p:stCondLst>
                                            <p:cond delay="676"/>
                                          </p:stCondLst>
                                        </p:cTn>
                                        <p:tgtEl>
                                          <p:spTgt spid="3">
                                            <p:txEl>
                                              <p:pRg st="11" end="11"/>
                                            </p:txEl>
                                          </p:spTgt>
                                        </p:tgtEl>
                                      </p:cBhvr>
                                      <p:to x="100000" y="100000"/>
                                    </p:animScale>
                                    <p:animScale>
                                      <p:cBhvr>
                                        <p:cTn id="153" dur="26">
                                          <p:stCondLst>
                                            <p:cond delay="1312"/>
                                          </p:stCondLst>
                                        </p:cTn>
                                        <p:tgtEl>
                                          <p:spTgt spid="3">
                                            <p:txEl>
                                              <p:pRg st="11" end="11"/>
                                            </p:txEl>
                                          </p:spTgt>
                                        </p:tgtEl>
                                      </p:cBhvr>
                                      <p:to x="100000" y="80000"/>
                                    </p:animScale>
                                    <p:animScale>
                                      <p:cBhvr>
                                        <p:cTn id="154" dur="166" decel="50000">
                                          <p:stCondLst>
                                            <p:cond delay="1338"/>
                                          </p:stCondLst>
                                        </p:cTn>
                                        <p:tgtEl>
                                          <p:spTgt spid="3">
                                            <p:txEl>
                                              <p:pRg st="11" end="11"/>
                                            </p:txEl>
                                          </p:spTgt>
                                        </p:tgtEl>
                                      </p:cBhvr>
                                      <p:to x="100000" y="100000"/>
                                    </p:animScale>
                                    <p:animScale>
                                      <p:cBhvr>
                                        <p:cTn id="155" dur="26">
                                          <p:stCondLst>
                                            <p:cond delay="1642"/>
                                          </p:stCondLst>
                                        </p:cTn>
                                        <p:tgtEl>
                                          <p:spTgt spid="3">
                                            <p:txEl>
                                              <p:pRg st="11" end="11"/>
                                            </p:txEl>
                                          </p:spTgt>
                                        </p:tgtEl>
                                      </p:cBhvr>
                                      <p:to x="100000" y="90000"/>
                                    </p:animScale>
                                    <p:animScale>
                                      <p:cBhvr>
                                        <p:cTn id="156" dur="166" decel="50000">
                                          <p:stCondLst>
                                            <p:cond delay="1668"/>
                                          </p:stCondLst>
                                        </p:cTn>
                                        <p:tgtEl>
                                          <p:spTgt spid="3">
                                            <p:txEl>
                                              <p:pRg st="11" end="11"/>
                                            </p:txEl>
                                          </p:spTgt>
                                        </p:tgtEl>
                                      </p:cBhvr>
                                      <p:to x="100000" y="100000"/>
                                    </p:animScale>
                                    <p:animScale>
                                      <p:cBhvr>
                                        <p:cTn id="157" dur="26">
                                          <p:stCondLst>
                                            <p:cond delay="1808"/>
                                          </p:stCondLst>
                                        </p:cTn>
                                        <p:tgtEl>
                                          <p:spTgt spid="3">
                                            <p:txEl>
                                              <p:pRg st="11" end="11"/>
                                            </p:txEl>
                                          </p:spTgt>
                                        </p:tgtEl>
                                      </p:cBhvr>
                                      <p:to x="100000" y="95000"/>
                                    </p:animScale>
                                    <p:animScale>
                                      <p:cBhvr>
                                        <p:cTn id="158" dur="166" decel="50000">
                                          <p:stCondLst>
                                            <p:cond delay="1834"/>
                                          </p:stCondLst>
                                        </p:cTn>
                                        <p:tgtEl>
                                          <p:spTgt spid="3">
                                            <p:txEl>
                                              <p:pRg st="11" end="11"/>
                                            </p:txEl>
                                          </p:spTgt>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nodeType="clickEffect">
                                  <p:stCondLst>
                                    <p:cond delay="0"/>
                                  </p:stCondLst>
                                  <p:childTnLst>
                                    <p:set>
                                      <p:cBhvr>
                                        <p:cTn id="162" dur="1" fill="hold">
                                          <p:stCondLst>
                                            <p:cond delay="0"/>
                                          </p:stCondLst>
                                        </p:cTn>
                                        <p:tgtEl>
                                          <p:spTgt spid="3">
                                            <p:txEl>
                                              <p:pRg st="12" end="12"/>
                                            </p:txEl>
                                          </p:spTgt>
                                        </p:tgtEl>
                                        <p:attrNameLst>
                                          <p:attrName>style.visibility</p:attrName>
                                        </p:attrNameLst>
                                      </p:cBhvr>
                                      <p:to>
                                        <p:strVal val="visible"/>
                                      </p:to>
                                    </p:set>
                                    <p:animEffect transition="in" filter="wipe(down)">
                                      <p:cBhvr>
                                        <p:cTn id="163" dur="580">
                                          <p:stCondLst>
                                            <p:cond delay="0"/>
                                          </p:stCondLst>
                                        </p:cTn>
                                        <p:tgtEl>
                                          <p:spTgt spid="3">
                                            <p:txEl>
                                              <p:pRg st="12" end="12"/>
                                            </p:txEl>
                                          </p:spTgt>
                                        </p:tgtEl>
                                      </p:cBhvr>
                                    </p:animEffect>
                                    <p:anim calcmode="lin" valueType="num">
                                      <p:cBhvr>
                                        <p:cTn id="164"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3">
                                            <p:txEl>
                                              <p:pRg st="12" end="12"/>
                                            </p:txEl>
                                          </p:spTgt>
                                        </p:tgtEl>
                                      </p:cBhvr>
                                      <p:to x="100000" y="60000"/>
                                    </p:animScale>
                                    <p:animScale>
                                      <p:cBhvr>
                                        <p:cTn id="170" dur="166" decel="50000">
                                          <p:stCondLst>
                                            <p:cond delay="676"/>
                                          </p:stCondLst>
                                        </p:cTn>
                                        <p:tgtEl>
                                          <p:spTgt spid="3">
                                            <p:txEl>
                                              <p:pRg st="12" end="12"/>
                                            </p:txEl>
                                          </p:spTgt>
                                        </p:tgtEl>
                                      </p:cBhvr>
                                      <p:to x="100000" y="100000"/>
                                    </p:animScale>
                                    <p:animScale>
                                      <p:cBhvr>
                                        <p:cTn id="171" dur="26">
                                          <p:stCondLst>
                                            <p:cond delay="1312"/>
                                          </p:stCondLst>
                                        </p:cTn>
                                        <p:tgtEl>
                                          <p:spTgt spid="3">
                                            <p:txEl>
                                              <p:pRg st="12" end="12"/>
                                            </p:txEl>
                                          </p:spTgt>
                                        </p:tgtEl>
                                      </p:cBhvr>
                                      <p:to x="100000" y="80000"/>
                                    </p:animScale>
                                    <p:animScale>
                                      <p:cBhvr>
                                        <p:cTn id="172" dur="166" decel="50000">
                                          <p:stCondLst>
                                            <p:cond delay="1338"/>
                                          </p:stCondLst>
                                        </p:cTn>
                                        <p:tgtEl>
                                          <p:spTgt spid="3">
                                            <p:txEl>
                                              <p:pRg st="12" end="12"/>
                                            </p:txEl>
                                          </p:spTgt>
                                        </p:tgtEl>
                                      </p:cBhvr>
                                      <p:to x="100000" y="100000"/>
                                    </p:animScale>
                                    <p:animScale>
                                      <p:cBhvr>
                                        <p:cTn id="173" dur="26">
                                          <p:stCondLst>
                                            <p:cond delay="1642"/>
                                          </p:stCondLst>
                                        </p:cTn>
                                        <p:tgtEl>
                                          <p:spTgt spid="3">
                                            <p:txEl>
                                              <p:pRg st="12" end="12"/>
                                            </p:txEl>
                                          </p:spTgt>
                                        </p:tgtEl>
                                      </p:cBhvr>
                                      <p:to x="100000" y="90000"/>
                                    </p:animScale>
                                    <p:animScale>
                                      <p:cBhvr>
                                        <p:cTn id="174" dur="166" decel="50000">
                                          <p:stCondLst>
                                            <p:cond delay="1668"/>
                                          </p:stCondLst>
                                        </p:cTn>
                                        <p:tgtEl>
                                          <p:spTgt spid="3">
                                            <p:txEl>
                                              <p:pRg st="12" end="12"/>
                                            </p:txEl>
                                          </p:spTgt>
                                        </p:tgtEl>
                                      </p:cBhvr>
                                      <p:to x="100000" y="100000"/>
                                    </p:animScale>
                                    <p:animScale>
                                      <p:cBhvr>
                                        <p:cTn id="175" dur="26">
                                          <p:stCondLst>
                                            <p:cond delay="1808"/>
                                          </p:stCondLst>
                                        </p:cTn>
                                        <p:tgtEl>
                                          <p:spTgt spid="3">
                                            <p:txEl>
                                              <p:pRg st="12" end="12"/>
                                            </p:txEl>
                                          </p:spTgt>
                                        </p:tgtEl>
                                      </p:cBhvr>
                                      <p:to x="100000" y="95000"/>
                                    </p:animScale>
                                    <p:animScale>
                                      <p:cBhvr>
                                        <p:cTn id="176"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58800"/>
            <a:ext cx="10515600" cy="5618163"/>
          </a:xfrm>
        </p:spPr>
        <p:txBody>
          <a:bodyPr>
            <a:normAutofit/>
          </a:bodyPr>
          <a:lstStyle/>
          <a:p>
            <a:pPr marL="0" indent="0" algn="just" rtl="1">
              <a:buNone/>
            </a:pPr>
            <a:r>
              <a:rPr lang="ar-DZ" sz="3200" dirty="0" smtClean="0"/>
              <a:t>بعد أن قام الباحث أو الطالب بعملية جمع البيانات سواء بالطرق المباشرة أو غير المباشر، بالمسح الشامل أو المسح بالعينة، ينتقل إلى الخطوة الموالية في المنهج الإحصائي ألا وهي: تنظيم وترتيب تلك </a:t>
            </a:r>
            <a:r>
              <a:rPr lang="ar-DZ" sz="3200" dirty="0" smtClean="0">
                <a:solidFill>
                  <a:srgbClr val="C00000"/>
                </a:solidFill>
              </a:rPr>
              <a:t>البيانات الخام </a:t>
            </a:r>
            <a:r>
              <a:rPr lang="ar-DZ" sz="3200" dirty="0" smtClean="0"/>
              <a:t>في شكل جداول تكرارية أو تمثيلات بيانية.</a:t>
            </a:r>
          </a:p>
          <a:p>
            <a:pPr marL="0" indent="0" algn="just" rtl="1">
              <a:buNone/>
            </a:pPr>
            <a:r>
              <a:rPr lang="ar-DZ" sz="3200" dirty="0"/>
              <a:t> </a:t>
            </a:r>
            <a:r>
              <a:rPr lang="ar-DZ" sz="3200" dirty="0" smtClean="0"/>
              <a:t>    مهما يكن هدف الدراسة وأداة جمع البيانات فإن البيانات في الدراسات الاجتماعية والإنسانية تكون في غالب الأحيان كثيرة، لذلك فإن الباحث أو الطالب لا يمكنه الحفاظ بها على شكلها الأول (خامة). ومنه عليه القيام بتنظيمها في شكل يسهّل قراءتها وفهمها.</a:t>
            </a:r>
          </a:p>
          <a:p>
            <a:pPr marL="0" indent="0" algn="just" rtl="1">
              <a:buNone/>
            </a:pPr>
            <a:endParaRPr lang="fr-FR" dirty="0"/>
          </a:p>
        </p:txBody>
      </p:sp>
    </p:spTree>
    <p:extLst>
      <p:ext uri="{BB962C8B-B14F-4D97-AF65-F5344CB8AC3E}">
        <p14:creationId xmlns:p14="http://schemas.microsoft.com/office/powerpoint/2010/main" val="153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2000"/>
                                        <p:tgtEl>
                                          <p:spTgt spid="3">
                                            <p:txEl>
                                              <p:pRg st="1" end="1"/>
                                            </p:txEl>
                                          </p:spTgt>
                                        </p:tgtEl>
                                      </p:cBhvr>
                                    </p:animEffect>
                                    <p:anim calcmode="lin" valueType="num">
                                      <p:cBhvr>
                                        <p:cTn id="3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4023891" y="332656"/>
            <a:ext cx="4392488" cy="720080"/>
          </a:xfrm>
          <a:prstGeom prst="downArrowCallout">
            <a:avLst/>
          </a:prstGeom>
          <a:blipFill>
            <a:blip r:embed="rId2" cstate="print">
              <a:extLst>
                <a:ext uri="{BEBA8EAE-BF5A-486C-A8C5-ECC9F3942E4B}">
                  <a14:imgProps xmlns:a14="http://schemas.microsoft.com/office/drawing/2010/main">
                    <a14:imgLayer r:embed="rId3">
                      <a14:imgEffect>
                        <a14:artisticPlasticWrap/>
                      </a14:imgEffect>
                    </a14:imgLayer>
                  </a14:imgProps>
                </a:ext>
              </a:extLst>
            </a:blip>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002060"/>
                </a:solidFill>
              </a:rPr>
              <a:t>مثال لبيانات كمية منفصلة</a:t>
            </a:r>
          </a:p>
        </p:txBody>
      </p:sp>
      <p:sp>
        <p:nvSpPr>
          <p:cNvPr id="3" name="مربع نص 2"/>
          <p:cNvSpPr txBox="1"/>
          <p:nvPr/>
        </p:nvSpPr>
        <p:spPr>
          <a:xfrm>
            <a:off x="2295699" y="1218409"/>
            <a:ext cx="7848872" cy="646331"/>
          </a:xfrm>
          <a:prstGeom prst="rect">
            <a:avLst/>
          </a:prstGeom>
          <a:noFill/>
          <a:ln w="57150">
            <a:solidFill>
              <a:schemeClr val="tx2">
                <a:lumMod val="60000"/>
                <a:lumOff val="40000"/>
              </a:schemeClr>
            </a:solidFill>
          </a:ln>
        </p:spPr>
        <p:txBody>
          <a:bodyPr wrap="square" rtlCol="1">
            <a:spAutoFit/>
          </a:bodyPr>
          <a:lstStyle/>
          <a:p>
            <a:pPr algn="ctr" rtl="1"/>
            <a:r>
              <a:rPr lang="ar-SA" dirty="0">
                <a:solidFill>
                  <a:prstClr val="black"/>
                </a:solidFill>
              </a:rPr>
              <a:t>الجدول التالي يبين </a:t>
            </a:r>
            <a:r>
              <a:rPr lang="ar-DZ" dirty="0" smtClean="0">
                <a:solidFill>
                  <a:prstClr val="black"/>
                </a:solidFill>
              </a:rPr>
              <a:t>عدد الأطفال </a:t>
            </a:r>
            <a:r>
              <a:rPr lang="ar-DZ" dirty="0">
                <a:solidFill>
                  <a:prstClr val="black"/>
                </a:solidFill>
              </a:rPr>
              <a:t>داخل الأسرة لعينة مكونة من</a:t>
            </a:r>
            <a:r>
              <a:rPr lang="ar-SA" dirty="0">
                <a:solidFill>
                  <a:prstClr val="black"/>
                </a:solidFill>
              </a:rPr>
              <a:t> 30 </a:t>
            </a:r>
            <a:r>
              <a:rPr lang="ar-DZ" dirty="0">
                <a:solidFill>
                  <a:prstClr val="black"/>
                </a:solidFill>
              </a:rPr>
              <a:t>أسرة</a:t>
            </a:r>
            <a:r>
              <a:rPr lang="ar-SA" dirty="0">
                <a:solidFill>
                  <a:prstClr val="black"/>
                </a:solidFill>
              </a:rPr>
              <a:t> </a:t>
            </a:r>
            <a:r>
              <a:rPr lang="ar-DZ" dirty="0">
                <a:solidFill>
                  <a:prstClr val="black"/>
                </a:solidFill>
              </a:rPr>
              <a:t>في مدينة جيجل </a:t>
            </a:r>
            <a:r>
              <a:rPr lang="ar-DZ" dirty="0" smtClean="0">
                <a:solidFill>
                  <a:prstClr val="black"/>
                </a:solidFill>
              </a:rPr>
              <a:t>تعداد</a:t>
            </a:r>
          </a:p>
          <a:p>
            <a:pPr algn="ctr" rtl="1"/>
            <a:r>
              <a:rPr lang="ar-DZ" dirty="0" smtClean="0">
                <a:solidFill>
                  <a:prstClr val="black"/>
                </a:solidFill>
              </a:rPr>
              <a:t> </a:t>
            </a:r>
            <a:r>
              <a:rPr lang="ar-DZ" dirty="0">
                <a:solidFill>
                  <a:prstClr val="black"/>
                </a:solidFill>
              </a:rPr>
              <a:t>2022-2023</a:t>
            </a:r>
            <a:endParaRPr lang="ar-SA" dirty="0">
              <a:solidFill>
                <a:prstClr val="black"/>
              </a:solidFill>
            </a:endParaRPr>
          </a:p>
        </p:txBody>
      </p:sp>
      <p:graphicFrame>
        <p:nvGraphicFramePr>
          <p:cNvPr id="4" name="جدول 3"/>
          <p:cNvGraphicFramePr>
            <a:graphicFrameLocks noGrp="1"/>
          </p:cNvGraphicFramePr>
          <p:nvPr>
            <p:extLst/>
          </p:nvPr>
        </p:nvGraphicFramePr>
        <p:xfrm>
          <a:off x="2711625" y="1916832"/>
          <a:ext cx="6624735" cy="936104"/>
        </p:xfrm>
        <a:graphic>
          <a:graphicData uri="http://schemas.openxmlformats.org/drawingml/2006/table">
            <a:tbl>
              <a:tblPr rtl="1" firstRow="1" bandRow="1">
                <a:tableStyleId>{F5AB1C69-6EDB-4FF4-983F-18BD219EF322}</a:tableStyleId>
              </a:tblPr>
              <a:tblGrid>
                <a:gridCol w="441649"/>
                <a:gridCol w="441649"/>
                <a:gridCol w="441649"/>
                <a:gridCol w="441649"/>
                <a:gridCol w="441649"/>
                <a:gridCol w="441649"/>
                <a:gridCol w="441649"/>
                <a:gridCol w="441649"/>
                <a:gridCol w="441649"/>
                <a:gridCol w="441649"/>
                <a:gridCol w="441649"/>
                <a:gridCol w="441649"/>
                <a:gridCol w="441649"/>
                <a:gridCol w="441649"/>
                <a:gridCol w="441649"/>
              </a:tblGrid>
              <a:tr h="468052">
                <a:tc>
                  <a:txBody>
                    <a:bodyPr/>
                    <a:lstStyle/>
                    <a:p>
                      <a:pPr algn="ctr" rtl="0"/>
                      <a:r>
                        <a:rPr lang="ar-DZ" sz="1600" b="1" dirty="0" smtClean="0">
                          <a:solidFill>
                            <a:schemeClr val="tx1"/>
                          </a:solidFill>
                        </a:rPr>
                        <a:t>2</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2</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3</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3</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4</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4</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2</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DZ" sz="1600" b="1" dirty="0" smtClean="0">
                          <a:solidFill>
                            <a:schemeClr val="tx1"/>
                          </a:solidFill>
                        </a:rPr>
                        <a:t>3</a:t>
                      </a:r>
                      <a:endParaRPr lang="ar-SA" sz="1600" b="1" dirty="0">
                        <a:solidFill>
                          <a:schemeClr val="tx1"/>
                        </a:solidFill>
                      </a:endParaRPr>
                    </a:p>
                  </a:txBody>
                  <a:tcPr anchor="ctr">
                    <a:solidFill>
                      <a:schemeClr val="accent5">
                        <a:lumMod val="20000"/>
                        <a:lumOff val="80000"/>
                      </a:schemeClr>
                    </a:solidFill>
                  </a:tcPr>
                </a:tc>
              </a:tr>
              <a:tr h="468052">
                <a:tc>
                  <a:txBody>
                    <a:bodyPr/>
                    <a:lstStyle/>
                    <a:p>
                      <a:pPr algn="ctr" rtl="1"/>
                      <a:r>
                        <a:rPr lang="ar-DZ" sz="1600" b="1" dirty="0" smtClean="0">
                          <a:solidFill>
                            <a:schemeClr val="tx1"/>
                          </a:solidFill>
                        </a:rPr>
                        <a:t>3</a:t>
                      </a:r>
                      <a:endParaRPr lang="ar-SA" sz="1600" b="1" dirty="0">
                        <a:solidFill>
                          <a:schemeClr val="tx1"/>
                        </a:solidFill>
                      </a:endParaRPr>
                    </a:p>
                  </a:txBody>
                  <a:tcPr anchor="ctr"/>
                </a:tc>
                <a:tc>
                  <a:txBody>
                    <a:bodyPr/>
                    <a:lstStyle/>
                    <a:p>
                      <a:pPr algn="ctr" rtl="1"/>
                      <a:r>
                        <a:rPr lang="ar-DZ" sz="1600" b="1" dirty="0" smtClean="0">
                          <a:solidFill>
                            <a:schemeClr val="tx1"/>
                          </a:solidFill>
                        </a:rPr>
                        <a:t>4</a:t>
                      </a:r>
                      <a:endParaRPr lang="ar-SA" sz="1600" b="1" dirty="0">
                        <a:solidFill>
                          <a:schemeClr val="tx1"/>
                        </a:solidFill>
                      </a:endParaRPr>
                    </a:p>
                  </a:txBody>
                  <a:tcPr anchor="ctr"/>
                </a:tc>
                <a:tc>
                  <a:txBody>
                    <a:bodyPr/>
                    <a:lstStyle/>
                    <a:p>
                      <a:pPr algn="ctr" rtl="1"/>
                      <a:r>
                        <a:rPr lang="ar-DZ" sz="1600" b="1" dirty="0" smtClean="0">
                          <a:solidFill>
                            <a:schemeClr val="tx1"/>
                          </a:solidFill>
                        </a:rPr>
                        <a:t>2</a:t>
                      </a:r>
                      <a:endParaRPr lang="ar-SA" sz="1600" b="1" dirty="0">
                        <a:solidFill>
                          <a:schemeClr val="tx1"/>
                        </a:solidFill>
                      </a:endParaRPr>
                    </a:p>
                  </a:txBody>
                  <a:tcPr anchor="ctr"/>
                </a:tc>
                <a:tc>
                  <a:txBody>
                    <a:bodyPr/>
                    <a:lstStyle/>
                    <a:p>
                      <a:pPr algn="ctr" rtl="1"/>
                      <a:r>
                        <a:rPr lang="ar-DZ" sz="1600" b="1" smtClean="0">
                          <a:solidFill>
                            <a:schemeClr val="tx1"/>
                          </a:solidFill>
                        </a:rPr>
                        <a:t>1</a:t>
                      </a:r>
                      <a:endParaRPr lang="ar-SA" sz="1600" b="1" dirty="0">
                        <a:solidFill>
                          <a:schemeClr val="tx1"/>
                        </a:solidFill>
                      </a:endParaRPr>
                    </a:p>
                  </a:txBody>
                  <a:tcPr anchor="ctr"/>
                </a:tc>
                <a:tc>
                  <a:txBody>
                    <a:bodyPr/>
                    <a:lstStyle/>
                    <a:p>
                      <a:pPr algn="ctr" rtl="1"/>
                      <a:r>
                        <a:rPr lang="ar-DZ" sz="1600" b="1" dirty="0" smtClean="0">
                          <a:solidFill>
                            <a:schemeClr val="tx1"/>
                          </a:solidFill>
                        </a:rPr>
                        <a:t>3</a:t>
                      </a:r>
                      <a:endParaRPr lang="ar-SA" sz="1600" b="1" dirty="0">
                        <a:solidFill>
                          <a:schemeClr val="tx1"/>
                        </a:solidFill>
                      </a:endParaRPr>
                    </a:p>
                  </a:txBody>
                  <a:tcPr anchor="ctr"/>
                </a:tc>
                <a:tc>
                  <a:txBody>
                    <a:bodyPr/>
                    <a:lstStyle/>
                    <a:p>
                      <a:pPr algn="ctr" rtl="1"/>
                      <a:r>
                        <a:rPr lang="ar-DZ" sz="1600" b="1" dirty="0" smtClean="0">
                          <a:solidFill>
                            <a:schemeClr val="tx1"/>
                          </a:solidFill>
                        </a:rPr>
                        <a:t>1</a:t>
                      </a:r>
                      <a:endParaRPr lang="ar-SA" sz="1600" b="1" dirty="0">
                        <a:solidFill>
                          <a:schemeClr val="tx1"/>
                        </a:solidFill>
                      </a:endParaRPr>
                    </a:p>
                  </a:txBody>
                  <a:tcPr anchor="ctr"/>
                </a:tc>
                <a:tc>
                  <a:txBody>
                    <a:bodyPr/>
                    <a:lstStyle/>
                    <a:p>
                      <a:pPr algn="ctr" rtl="1"/>
                      <a:r>
                        <a:rPr lang="ar-DZ" sz="1600" b="1" dirty="0" smtClean="0">
                          <a:solidFill>
                            <a:schemeClr val="tx1"/>
                          </a:solidFill>
                        </a:rPr>
                        <a:t>1</a:t>
                      </a:r>
                      <a:endParaRPr lang="ar-SA" sz="1600" b="1" dirty="0">
                        <a:solidFill>
                          <a:schemeClr val="tx1"/>
                        </a:solidFill>
                      </a:endParaRPr>
                    </a:p>
                  </a:txBody>
                  <a:tcPr anchor="ctr"/>
                </a:tc>
                <a:tc>
                  <a:txBody>
                    <a:bodyPr/>
                    <a:lstStyle/>
                    <a:p>
                      <a:pPr algn="ctr" rtl="1"/>
                      <a:r>
                        <a:rPr lang="ar-DZ" sz="1600" b="1" dirty="0" smtClean="0">
                          <a:solidFill>
                            <a:schemeClr val="tx1"/>
                          </a:solidFill>
                        </a:rPr>
                        <a:t>2</a:t>
                      </a:r>
                      <a:endParaRPr lang="ar-SA" sz="1600" b="1" dirty="0">
                        <a:solidFill>
                          <a:schemeClr val="tx1"/>
                        </a:solidFill>
                      </a:endParaRPr>
                    </a:p>
                  </a:txBody>
                  <a:tcPr anchor="ctr"/>
                </a:tc>
                <a:tc>
                  <a:txBody>
                    <a:bodyPr/>
                    <a:lstStyle/>
                    <a:p>
                      <a:pPr algn="ctr" rtl="1"/>
                      <a:r>
                        <a:rPr lang="ar-DZ" sz="1600" b="1" dirty="0" smtClean="0">
                          <a:solidFill>
                            <a:schemeClr val="tx1"/>
                          </a:solidFill>
                        </a:rPr>
                        <a:t>1</a:t>
                      </a:r>
                      <a:endParaRPr lang="ar-SA" sz="1600" b="1" dirty="0">
                        <a:solidFill>
                          <a:schemeClr val="tx1"/>
                        </a:solidFill>
                      </a:endParaRPr>
                    </a:p>
                  </a:txBody>
                  <a:tcPr anchor="ctr"/>
                </a:tc>
                <a:tc>
                  <a:txBody>
                    <a:bodyPr/>
                    <a:lstStyle/>
                    <a:p>
                      <a:pPr algn="ctr" rtl="1"/>
                      <a:r>
                        <a:rPr lang="ar-DZ" sz="1600" b="1" dirty="0" smtClean="0">
                          <a:solidFill>
                            <a:schemeClr val="tx1"/>
                          </a:solidFill>
                        </a:rPr>
                        <a:t>2</a:t>
                      </a:r>
                      <a:endParaRPr lang="ar-SA" sz="1600" b="1" dirty="0">
                        <a:solidFill>
                          <a:schemeClr val="tx1"/>
                        </a:solidFill>
                      </a:endParaRPr>
                    </a:p>
                  </a:txBody>
                  <a:tcPr anchor="ctr"/>
                </a:tc>
                <a:tc>
                  <a:txBody>
                    <a:bodyPr/>
                    <a:lstStyle/>
                    <a:p>
                      <a:pPr algn="ctr" rtl="1"/>
                      <a:r>
                        <a:rPr lang="ar-DZ" sz="1600" b="1" dirty="0" smtClean="0">
                          <a:solidFill>
                            <a:schemeClr val="tx1"/>
                          </a:solidFill>
                        </a:rPr>
                        <a:t>3</a:t>
                      </a:r>
                      <a:endParaRPr lang="ar-SA" sz="1600" b="1" dirty="0">
                        <a:solidFill>
                          <a:schemeClr val="tx1"/>
                        </a:solidFill>
                      </a:endParaRPr>
                    </a:p>
                  </a:txBody>
                  <a:tcPr anchor="ctr"/>
                </a:tc>
                <a:tc>
                  <a:txBody>
                    <a:bodyPr/>
                    <a:lstStyle/>
                    <a:p>
                      <a:pPr algn="ctr" rtl="1"/>
                      <a:r>
                        <a:rPr lang="ar-DZ" sz="1600" b="1" dirty="0" smtClean="0">
                          <a:solidFill>
                            <a:schemeClr val="tx1"/>
                          </a:solidFill>
                        </a:rPr>
                        <a:t>5</a:t>
                      </a:r>
                      <a:endParaRPr lang="ar-SA" sz="1600" b="1" dirty="0">
                        <a:solidFill>
                          <a:schemeClr val="tx1"/>
                        </a:solidFill>
                      </a:endParaRPr>
                    </a:p>
                  </a:txBody>
                  <a:tcPr anchor="ctr"/>
                </a:tc>
                <a:tc>
                  <a:txBody>
                    <a:bodyPr/>
                    <a:lstStyle/>
                    <a:p>
                      <a:pPr algn="ctr" rtl="1"/>
                      <a:r>
                        <a:rPr lang="ar-DZ" sz="1600" b="1" dirty="0" smtClean="0">
                          <a:solidFill>
                            <a:schemeClr val="tx1"/>
                          </a:solidFill>
                        </a:rPr>
                        <a:t>1</a:t>
                      </a:r>
                      <a:endParaRPr lang="ar-SA" sz="1600" b="1" dirty="0">
                        <a:solidFill>
                          <a:schemeClr val="tx1"/>
                        </a:solidFill>
                      </a:endParaRPr>
                    </a:p>
                  </a:txBody>
                  <a:tcPr anchor="ctr"/>
                </a:tc>
                <a:tc>
                  <a:txBody>
                    <a:bodyPr/>
                    <a:lstStyle/>
                    <a:p>
                      <a:pPr algn="ctr" rtl="1"/>
                      <a:r>
                        <a:rPr lang="ar-DZ" sz="1600" b="1" dirty="0" smtClean="0">
                          <a:solidFill>
                            <a:schemeClr val="tx1"/>
                          </a:solidFill>
                        </a:rPr>
                        <a:t>5</a:t>
                      </a:r>
                      <a:endParaRPr lang="ar-SA" sz="1600" b="1" dirty="0">
                        <a:solidFill>
                          <a:schemeClr val="tx1"/>
                        </a:solidFill>
                      </a:endParaRPr>
                    </a:p>
                  </a:txBody>
                  <a:tcPr anchor="ctr"/>
                </a:tc>
                <a:tc>
                  <a:txBody>
                    <a:bodyPr/>
                    <a:lstStyle/>
                    <a:p>
                      <a:pPr algn="ctr" rtl="1"/>
                      <a:r>
                        <a:rPr lang="ar-DZ" sz="1600" b="1" dirty="0" smtClean="0">
                          <a:solidFill>
                            <a:schemeClr val="tx1"/>
                          </a:solidFill>
                        </a:rPr>
                        <a:t>3</a:t>
                      </a:r>
                      <a:endParaRPr lang="ar-SA" sz="1600" b="1" dirty="0">
                        <a:solidFill>
                          <a:schemeClr val="tx1"/>
                        </a:solidFill>
                      </a:endParaRPr>
                    </a:p>
                  </a:txBody>
                  <a:tcPr anchor="ctr"/>
                </a:tc>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4085135416"/>
              </p:ext>
            </p:extLst>
          </p:nvPr>
        </p:nvGraphicFramePr>
        <p:xfrm>
          <a:off x="2295700" y="3212976"/>
          <a:ext cx="5041355" cy="3362968"/>
        </p:xfrm>
        <a:graphic>
          <a:graphicData uri="http://schemas.openxmlformats.org/drawingml/2006/table">
            <a:tbl>
              <a:tblPr rtl="1" firstRow="1" bandRow="1">
                <a:tableStyleId>{7DF18680-E054-41AD-8BC1-D1AEF772440D}</a:tableStyleId>
              </a:tblPr>
              <a:tblGrid>
                <a:gridCol w="1305468"/>
                <a:gridCol w="2055435"/>
                <a:gridCol w="1680452"/>
              </a:tblGrid>
              <a:tr h="792088">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SA" sz="1600" dirty="0" smtClean="0">
                          <a:solidFill>
                            <a:schemeClr val="bg1"/>
                          </a:solidFill>
                        </a:rPr>
                        <a:t>ال</a:t>
                      </a:r>
                      <a:r>
                        <a:rPr lang="ar-DZ" sz="1600" dirty="0" smtClean="0">
                          <a:solidFill>
                            <a:schemeClr val="bg1"/>
                          </a:solidFill>
                        </a:rPr>
                        <a:t>تكرار</a:t>
                      </a:r>
                      <a:r>
                        <a:rPr lang="ar-DZ" sz="1600" baseline="0" dirty="0" smtClean="0">
                          <a:solidFill>
                            <a:schemeClr val="bg1"/>
                          </a:solidFill>
                        </a:rPr>
                        <a:t> الفعلي</a:t>
                      </a:r>
                      <a:endParaRPr lang="ar-SA" sz="1600" dirty="0">
                        <a:solidFill>
                          <a:schemeClr val="bg1"/>
                        </a:solidFill>
                      </a:endParaRPr>
                    </a:p>
                  </a:txBody>
                  <a:tcPr anchor="ctr"/>
                </a:tc>
                <a:tc>
                  <a:txBody>
                    <a:bodyPr/>
                    <a:lstStyle/>
                    <a:p>
                      <a:pPr algn="ctr" rtl="1"/>
                      <a:r>
                        <a:rPr lang="ar-DZ" sz="1600" dirty="0" smtClean="0">
                          <a:solidFill>
                            <a:schemeClr val="bg1"/>
                          </a:solidFill>
                        </a:rPr>
                        <a:t>عدد الأطفال (</a:t>
                      </a:r>
                      <a:r>
                        <a:rPr lang="fr-FR" sz="1600" dirty="0" smtClean="0">
                          <a:solidFill>
                            <a:schemeClr val="bg1"/>
                          </a:solidFill>
                        </a:rPr>
                        <a:t>xi</a:t>
                      </a:r>
                      <a:r>
                        <a:rPr lang="ar-DZ" sz="1600" dirty="0" smtClean="0">
                          <a:solidFill>
                            <a:schemeClr val="bg1"/>
                          </a:solidFill>
                        </a:rPr>
                        <a:t>)</a:t>
                      </a:r>
                      <a:r>
                        <a:rPr lang="fr-FR" sz="1600" dirty="0" smtClean="0">
                          <a:solidFill>
                            <a:schemeClr val="bg1"/>
                          </a:solidFill>
                        </a:rPr>
                        <a:t> </a:t>
                      </a:r>
                      <a:endParaRPr lang="ar-SA" sz="1600" dirty="0" smtClean="0">
                        <a:solidFill>
                          <a:schemeClr val="bg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1</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2</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3</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4</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ar-DZ" sz="1800" b="1" dirty="0" smtClean="0">
                          <a:solidFill>
                            <a:schemeClr val="tx1"/>
                          </a:solidFill>
                        </a:rPr>
                        <a:t>5</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gridSpan="2">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pPr algn="ctr" rtl="1"/>
                      <a:endParaRPr lang="ar-SA" sz="1800" b="1" dirty="0">
                        <a:solidFill>
                          <a:schemeClr val="tx1"/>
                        </a:solidFill>
                      </a:endParaRPr>
                    </a:p>
                  </a:txBody>
                  <a:tcPr anchor="ctr"/>
                </a:tc>
              </a:tr>
            </a:tbl>
          </a:graphicData>
        </a:graphic>
      </p:graphicFrame>
      <p:graphicFrame>
        <p:nvGraphicFramePr>
          <p:cNvPr id="8" name="جدول 7"/>
          <p:cNvGraphicFramePr>
            <a:graphicFrameLocks noGrp="1"/>
          </p:cNvGraphicFramePr>
          <p:nvPr>
            <p:extLst>
              <p:ext uri="{D42A27DB-BD31-4B8C-83A1-F6EECF244321}">
                <p14:modId xmlns:p14="http://schemas.microsoft.com/office/powerpoint/2010/main" val="901172613"/>
              </p:ext>
            </p:extLst>
          </p:nvPr>
        </p:nvGraphicFramePr>
        <p:xfrm>
          <a:off x="7337054" y="3221537"/>
          <a:ext cx="1152128" cy="3366172"/>
        </p:xfrm>
        <a:graphic>
          <a:graphicData uri="http://schemas.openxmlformats.org/drawingml/2006/table">
            <a:tbl>
              <a:tblPr rtl="1" firstRow="1" bandRow="1">
                <a:tableStyleId>{7DF18680-E054-41AD-8BC1-D1AEF772440D}</a:tableStyleId>
              </a:tblPr>
              <a:tblGrid>
                <a:gridCol w="1152128"/>
              </a:tblGrid>
              <a:tr h="795292">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fr-FR" sz="1600" dirty="0" smtClean="0">
                          <a:solidFill>
                            <a:schemeClr val="bg1"/>
                          </a:solidFill>
                        </a:rPr>
                        <a:t>pi</a:t>
                      </a:r>
                      <a:r>
                        <a:rPr lang="en-US" sz="1600" baseline="0" dirty="0" smtClean="0">
                          <a:solidFill>
                            <a:schemeClr val="bg1"/>
                          </a:solidFill>
                        </a:rPr>
                        <a:t> </a:t>
                      </a:r>
                      <a:endParaRPr lang="ar-SA" sz="1600" dirty="0">
                        <a:solidFill>
                          <a:schemeClr val="bg1"/>
                        </a:solidFill>
                      </a:endParaRPr>
                    </a:p>
                  </a:txBody>
                  <a:tcPr anchor="ctr"/>
                </a:tc>
              </a:tr>
              <a:tr h="428480">
                <a:tc>
                  <a:txBody>
                    <a:bodyPr/>
                    <a:lstStyle/>
                    <a:p>
                      <a:pPr algn="ctr" rtl="1"/>
                      <a:r>
                        <a:rPr lang="en-US" sz="1600" dirty="0" smtClean="0">
                          <a:solidFill>
                            <a:schemeClr val="tx1"/>
                          </a:solidFill>
                        </a:rPr>
                        <a:t>0.400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0.200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0.233</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0.100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0.067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p:graphicFrame>
        <p:nvGraphicFramePr>
          <p:cNvPr id="9" name="جدول 8"/>
          <p:cNvGraphicFramePr>
            <a:graphicFrameLocks noGrp="1"/>
          </p:cNvGraphicFramePr>
          <p:nvPr>
            <p:extLst>
              <p:ext uri="{D42A27DB-BD31-4B8C-83A1-F6EECF244321}">
                <p14:modId xmlns:p14="http://schemas.microsoft.com/office/powerpoint/2010/main" val="218993580"/>
              </p:ext>
            </p:extLst>
          </p:nvPr>
        </p:nvGraphicFramePr>
        <p:xfrm>
          <a:off x="8489182" y="3212976"/>
          <a:ext cx="1656184" cy="3385618"/>
        </p:xfrm>
        <a:graphic>
          <a:graphicData uri="http://schemas.openxmlformats.org/drawingml/2006/table">
            <a:tbl>
              <a:tblPr rtl="1" firstRow="1" bandRow="1">
                <a:tableStyleId>{7DF18680-E054-41AD-8BC1-D1AEF772440D}</a:tableStyleId>
              </a:tblPr>
              <a:tblGrid>
                <a:gridCol w="1656184"/>
              </a:tblGrid>
              <a:tr h="814738">
                <a:tc>
                  <a:txBody>
                    <a:bodyPr/>
                    <a:lstStyle/>
                    <a:p>
                      <a:pPr algn="ctr" rtl="1"/>
                      <a:r>
                        <a:rPr lang="ar-SA" sz="1400" dirty="0" smtClean="0">
                          <a:solidFill>
                            <a:schemeClr val="bg1"/>
                          </a:solidFill>
                        </a:rPr>
                        <a:t>التكرار</a:t>
                      </a:r>
                      <a:r>
                        <a:rPr lang="ar-DZ" sz="1400" dirty="0" smtClean="0">
                          <a:solidFill>
                            <a:schemeClr val="bg1"/>
                          </a:solidFill>
                        </a:rPr>
                        <a:t> </a:t>
                      </a:r>
                      <a:r>
                        <a:rPr lang="ar-DZ" sz="1400" dirty="0" smtClean="0">
                          <a:solidFill>
                            <a:schemeClr val="bg1"/>
                          </a:solidFill>
                        </a:rPr>
                        <a:t>النسبي</a:t>
                      </a:r>
                      <a:r>
                        <a:rPr lang="fr-FR" sz="1400" dirty="0" smtClean="0">
                          <a:solidFill>
                            <a:schemeClr val="bg1"/>
                          </a:solidFill>
                        </a:rPr>
                        <a:t> </a:t>
                      </a:r>
                      <a:r>
                        <a:rPr lang="ar-SA" sz="1400" dirty="0" smtClean="0">
                          <a:solidFill>
                            <a:schemeClr val="bg1"/>
                          </a:solidFill>
                        </a:rPr>
                        <a:t>المئوي</a:t>
                      </a:r>
                      <a:endParaRPr lang="fr-FR" sz="1400" dirty="0" smtClean="0">
                        <a:solidFill>
                          <a:schemeClr val="bg1"/>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rPr>
                        <a:t>pi%</a:t>
                      </a:r>
                    </a:p>
                  </a:txBody>
                  <a:tcPr anchor="ctr"/>
                </a:tc>
              </a:tr>
              <a:tr h="428480">
                <a:tc>
                  <a:txBody>
                    <a:bodyPr/>
                    <a:lstStyle/>
                    <a:p>
                      <a:pPr algn="ctr" rtl="1"/>
                      <a:r>
                        <a:rPr lang="en-US" sz="1600" dirty="0" smtClean="0">
                          <a:solidFill>
                            <a:schemeClr val="tx1"/>
                          </a:solidFill>
                        </a:rPr>
                        <a:t>40%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20%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23.3%</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6.7%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100 %</a:t>
                      </a:r>
                      <a:endParaRPr lang="ar-SA" sz="1600" dirty="0">
                        <a:solidFill>
                          <a:schemeClr val="tx1"/>
                        </a:solidFill>
                      </a:endParaRPr>
                    </a:p>
                  </a:txBody>
                  <a:tcPr anchor="ctr"/>
                </a:tc>
              </a:tr>
            </a:tbl>
          </a:graphicData>
        </a:graphic>
      </p:graphicFrame>
      <p:grpSp>
        <p:nvGrpSpPr>
          <p:cNvPr id="10" name="مجموعة 9"/>
          <p:cNvGrpSpPr/>
          <p:nvPr/>
        </p:nvGrpSpPr>
        <p:grpSpPr>
          <a:xfrm>
            <a:off x="5216245" y="4050986"/>
            <a:ext cx="73596" cy="228600"/>
            <a:chOff x="3203848" y="3940316"/>
            <a:chExt cx="73596" cy="228600"/>
          </a:xfrm>
        </p:grpSpPr>
        <p:cxnSp>
          <p:nvCxnSpPr>
            <p:cNvPr id="1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13" name="مجموعة 12"/>
          <p:cNvGrpSpPr/>
          <p:nvPr/>
        </p:nvGrpSpPr>
        <p:grpSpPr>
          <a:xfrm>
            <a:off x="4344447" y="4489538"/>
            <a:ext cx="289620" cy="288032"/>
            <a:chOff x="3178404" y="3933056"/>
            <a:chExt cx="289620" cy="288032"/>
          </a:xfrm>
        </p:grpSpPr>
        <p:cxnSp>
          <p:nvCxnSpPr>
            <p:cNvPr id="14"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6"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7"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8"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19" name="Straight Connector 12"/>
          <p:cNvCxnSpPr/>
          <p:nvPr/>
        </p:nvCxnSpPr>
        <p:spPr>
          <a:xfrm rot="5400000">
            <a:off x="4705713" y="4580334"/>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20" name="مجموعة 19"/>
          <p:cNvGrpSpPr/>
          <p:nvPr/>
        </p:nvGrpSpPr>
        <p:grpSpPr>
          <a:xfrm>
            <a:off x="4314369" y="4947240"/>
            <a:ext cx="289620" cy="288032"/>
            <a:chOff x="3178404" y="3933056"/>
            <a:chExt cx="289620" cy="288032"/>
          </a:xfrm>
        </p:grpSpPr>
        <p:cxnSp>
          <p:nvCxnSpPr>
            <p:cNvPr id="2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4"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5"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6" name="مجموعة 25"/>
          <p:cNvGrpSpPr/>
          <p:nvPr/>
        </p:nvGrpSpPr>
        <p:grpSpPr>
          <a:xfrm>
            <a:off x="4822760" y="4948462"/>
            <a:ext cx="73596" cy="228600"/>
            <a:chOff x="3203848" y="3940316"/>
            <a:chExt cx="73596" cy="228600"/>
          </a:xfrm>
        </p:grpSpPr>
        <p:cxnSp>
          <p:nvCxnSpPr>
            <p:cNvPr id="2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29" name="Straight Connector 12"/>
          <p:cNvCxnSpPr/>
          <p:nvPr/>
        </p:nvCxnSpPr>
        <p:spPr>
          <a:xfrm rot="5400000">
            <a:off x="4370323" y="599201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30" name="مجموعة 29"/>
          <p:cNvGrpSpPr/>
          <p:nvPr/>
        </p:nvGrpSpPr>
        <p:grpSpPr>
          <a:xfrm>
            <a:off x="4386377" y="5366334"/>
            <a:ext cx="145604" cy="228600"/>
            <a:chOff x="3203848" y="3940316"/>
            <a:chExt cx="145604" cy="228600"/>
          </a:xfrm>
        </p:grpSpPr>
        <p:cxnSp>
          <p:nvCxnSpPr>
            <p:cNvPr id="3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34" name="Straight Connector 12"/>
          <p:cNvCxnSpPr/>
          <p:nvPr/>
        </p:nvCxnSpPr>
        <p:spPr>
          <a:xfrm rot="5400000">
            <a:off x="4268113" y="599201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35" name="مجموعة 34"/>
          <p:cNvGrpSpPr/>
          <p:nvPr/>
        </p:nvGrpSpPr>
        <p:grpSpPr>
          <a:xfrm>
            <a:off x="4276589" y="4050986"/>
            <a:ext cx="289620" cy="288032"/>
            <a:chOff x="3178404" y="3933056"/>
            <a:chExt cx="289620" cy="288032"/>
          </a:xfrm>
        </p:grpSpPr>
        <p:cxnSp>
          <p:nvCxnSpPr>
            <p:cNvPr id="3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9"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0"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41" name="مجموعة 40"/>
          <p:cNvGrpSpPr/>
          <p:nvPr/>
        </p:nvGrpSpPr>
        <p:grpSpPr>
          <a:xfrm>
            <a:off x="4746417" y="4058246"/>
            <a:ext cx="289620" cy="288032"/>
            <a:chOff x="3178404" y="3933056"/>
            <a:chExt cx="289620" cy="288032"/>
          </a:xfrm>
        </p:grpSpPr>
        <p:cxnSp>
          <p:nvCxnSpPr>
            <p:cNvPr id="42"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3"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4"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5"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6"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aphicFrame>
        <p:nvGraphicFramePr>
          <p:cNvPr id="5" name="جدول 4"/>
          <p:cNvGraphicFramePr>
            <a:graphicFrameLocks noGrp="1"/>
          </p:cNvGraphicFramePr>
          <p:nvPr>
            <p:extLst/>
          </p:nvPr>
        </p:nvGraphicFramePr>
        <p:xfrm>
          <a:off x="6023992" y="3224050"/>
          <a:ext cx="1305468" cy="3351895"/>
        </p:xfrm>
        <a:graphic>
          <a:graphicData uri="http://schemas.openxmlformats.org/drawingml/2006/table">
            <a:tbl>
              <a:tblPr rtl="1" firstRow="1" bandRow="1">
                <a:tableStyleId>{7DF18680-E054-41AD-8BC1-D1AEF772440D}</a:tableStyleId>
              </a:tblPr>
              <a:tblGrid>
                <a:gridCol w="1305468"/>
              </a:tblGrid>
              <a:tr h="781015">
                <a:tc>
                  <a:txBody>
                    <a:bodyPr/>
                    <a:lstStyle/>
                    <a:p>
                      <a:pPr algn="ctr" rtl="1"/>
                      <a:r>
                        <a:rPr lang="ar-SA" sz="1600" dirty="0" smtClean="0">
                          <a:solidFill>
                            <a:schemeClr val="bg1"/>
                          </a:solidFill>
                        </a:rPr>
                        <a:t>التكرار</a:t>
                      </a:r>
                      <a:r>
                        <a:rPr lang="ar-DZ" sz="1600" dirty="0" smtClean="0">
                          <a:solidFill>
                            <a:schemeClr val="bg1"/>
                          </a:solidFill>
                        </a:rPr>
                        <a:t> المطلق </a:t>
                      </a:r>
                      <a:r>
                        <a:rPr lang="fr-FR" sz="1600" dirty="0" smtClean="0">
                          <a:solidFill>
                            <a:schemeClr val="bg1"/>
                          </a:solidFill>
                        </a:rPr>
                        <a:t>fi</a:t>
                      </a:r>
                      <a:endParaRPr lang="ar-SA" sz="1600" dirty="0">
                        <a:solidFill>
                          <a:schemeClr val="bg1"/>
                        </a:solidFill>
                      </a:endParaRPr>
                    </a:p>
                  </a:txBody>
                  <a:tcPr anchor="ctr"/>
                </a:tc>
              </a:tr>
              <a:tr h="428480">
                <a:tc>
                  <a:txBody>
                    <a:bodyPr/>
                    <a:lstStyle/>
                    <a:p>
                      <a:pPr algn="ctr" rtl="1"/>
                      <a:r>
                        <a:rPr lang="en-US" sz="1800" dirty="0" smtClean="0">
                          <a:solidFill>
                            <a:schemeClr val="tx1"/>
                          </a:solidFill>
                        </a:rPr>
                        <a:t>12</a:t>
                      </a:r>
                      <a:endParaRPr lang="ar-SA" sz="1800" dirty="0">
                        <a:solidFill>
                          <a:schemeClr val="tx1"/>
                        </a:solidFill>
                      </a:endParaRPr>
                    </a:p>
                  </a:txBody>
                  <a:tcPr anchor="ctr"/>
                </a:tc>
              </a:tr>
              <a:tr h="428480">
                <a:tc>
                  <a:txBody>
                    <a:bodyPr/>
                    <a:lstStyle/>
                    <a:p>
                      <a:pPr algn="ctr" rtl="1"/>
                      <a:r>
                        <a:rPr lang="en-US" sz="1800" dirty="0" smtClean="0">
                          <a:solidFill>
                            <a:schemeClr val="tx1"/>
                          </a:solidFill>
                        </a:rPr>
                        <a:t>6</a:t>
                      </a:r>
                      <a:endParaRPr lang="ar-SA" sz="1800" dirty="0">
                        <a:solidFill>
                          <a:schemeClr val="tx1"/>
                        </a:solidFill>
                      </a:endParaRPr>
                    </a:p>
                  </a:txBody>
                  <a:tcPr anchor="ctr"/>
                </a:tc>
              </a:tr>
              <a:tr h="428480">
                <a:tc>
                  <a:txBody>
                    <a:bodyPr/>
                    <a:lstStyle/>
                    <a:p>
                      <a:pPr algn="ctr" rtl="1"/>
                      <a:r>
                        <a:rPr lang="en-US" sz="1800" dirty="0" smtClean="0">
                          <a:solidFill>
                            <a:schemeClr val="tx1"/>
                          </a:solidFill>
                        </a:rPr>
                        <a:t>7</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a:t>
                      </a:r>
                      <a:endParaRPr lang="ar-SA" sz="1800" dirty="0">
                        <a:solidFill>
                          <a:schemeClr val="tx1"/>
                        </a:solidFill>
                      </a:endParaRPr>
                    </a:p>
                  </a:txBody>
                  <a:tcPr anchor="ctr"/>
                </a:tc>
              </a:tr>
              <a:tr h="428480">
                <a:tc>
                  <a:txBody>
                    <a:bodyPr/>
                    <a:lstStyle/>
                    <a:p>
                      <a:pPr algn="ctr" rtl="1"/>
                      <a:r>
                        <a:rPr lang="en-US" sz="1800" dirty="0" smtClean="0">
                          <a:solidFill>
                            <a:schemeClr val="tx1"/>
                          </a:solidFill>
                        </a:rPr>
                        <a:t>2</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30</a:t>
                      </a:r>
                      <a:endParaRPr lang="ar-SA" sz="1800" dirty="0">
                        <a:solidFill>
                          <a:schemeClr val="tx1"/>
                        </a:solidFill>
                      </a:endParaRPr>
                    </a:p>
                  </a:txBody>
                  <a:tcPr anchor="ctr"/>
                </a:tc>
              </a:tr>
            </a:tbl>
          </a:graphicData>
        </a:graphic>
      </p:graphicFrame>
    </p:spTree>
    <p:extLst>
      <p:ext uri="{BB962C8B-B14F-4D97-AF65-F5344CB8AC3E}">
        <p14:creationId xmlns:p14="http://schemas.microsoft.com/office/powerpoint/2010/main" val="39510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22" presetClass="entr" presetSubtype="4"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4023891" y="332656"/>
            <a:ext cx="4392488" cy="720080"/>
          </a:xfrm>
          <a:prstGeom prst="downArrowCallout">
            <a:avLst>
              <a:gd name="adj1" fmla="val 25000"/>
              <a:gd name="adj2" fmla="val 25000"/>
              <a:gd name="adj3" fmla="val 21976"/>
              <a:gd name="adj4" fmla="val 64977"/>
            </a:avLst>
          </a:prstGeom>
          <a:blipFill>
            <a:blip r:embed="rId2" cstate="print">
              <a:extLst>
                <a:ext uri="{BEBA8EAE-BF5A-486C-A8C5-ECC9F3942E4B}">
                  <a14:imgProps xmlns:a14="http://schemas.microsoft.com/office/drawing/2010/main">
                    <a14:imgLayer r:embed="rId3">
                      <a14:imgEffect>
                        <a14:artisticPlasticWrap/>
                      </a14:imgEffect>
                    </a14:imgLayer>
                  </a14:imgProps>
                </a:ext>
              </a:extLst>
            </a:blip>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002060"/>
                </a:solidFill>
              </a:rPr>
              <a:t>مثال لبيانات كمية متصلة</a:t>
            </a:r>
          </a:p>
        </p:txBody>
      </p:sp>
      <p:sp>
        <p:nvSpPr>
          <p:cNvPr id="3" name="مربع نص 2"/>
          <p:cNvSpPr txBox="1"/>
          <p:nvPr/>
        </p:nvSpPr>
        <p:spPr>
          <a:xfrm>
            <a:off x="2295699" y="1218408"/>
            <a:ext cx="7848872" cy="369332"/>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rtl="1"/>
            <a:r>
              <a:rPr lang="ar-SA" dirty="0">
                <a:ln w="0"/>
                <a:solidFill>
                  <a:prstClr val="white"/>
                </a:solidFill>
                <a:effectLst>
                  <a:outerShdw blurRad="38100" dist="19050" dir="2700000" algn="tl" rotWithShape="0">
                    <a:prstClr val="black">
                      <a:alpha val="40000"/>
                    </a:prstClr>
                  </a:outerShdw>
                </a:effectLst>
              </a:rPr>
              <a:t>الجدول التالي يبين الأجور اليومية </a:t>
            </a:r>
            <a:r>
              <a:rPr lang="ar-DZ" dirty="0">
                <a:ln w="0"/>
                <a:solidFill>
                  <a:prstClr val="white"/>
                </a:solidFill>
                <a:effectLst>
                  <a:outerShdw blurRad="38100" dist="19050" dir="2700000" algn="tl" rotWithShape="0">
                    <a:prstClr val="black">
                      <a:alpha val="40000"/>
                    </a:prstClr>
                  </a:outerShdw>
                </a:effectLst>
              </a:rPr>
              <a:t>بالدينار</a:t>
            </a:r>
            <a:r>
              <a:rPr lang="ar-SA" dirty="0">
                <a:ln w="0"/>
                <a:solidFill>
                  <a:prstClr val="white"/>
                </a:solidFill>
                <a:effectLst>
                  <a:outerShdw blurRad="38100" dist="19050" dir="2700000" algn="tl" rotWithShape="0">
                    <a:prstClr val="black">
                      <a:alpha val="40000"/>
                    </a:prstClr>
                  </a:outerShdw>
                </a:effectLst>
              </a:rPr>
              <a:t> لعينة من </a:t>
            </a:r>
            <a:r>
              <a:rPr lang="en-US" dirty="0">
                <a:ln w="0"/>
                <a:solidFill>
                  <a:prstClr val="white"/>
                </a:solidFill>
                <a:effectLst>
                  <a:outerShdw blurRad="38100" dist="19050" dir="2700000" algn="tl" rotWithShape="0">
                    <a:prstClr val="black">
                      <a:alpha val="40000"/>
                    </a:prstClr>
                  </a:outerShdw>
                </a:effectLst>
              </a:rPr>
              <a:t>  50</a:t>
            </a:r>
            <a:r>
              <a:rPr lang="ar-SA" dirty="0">
                <a:ln w="0"/>
                <a:solidFill>
                  <a:prstClr val="white"/>
                </a:solidFill>
                <a:effectLst>
                  <a:outerShdw blurRad="38100" dist="19050" dir="2700000" algn="tl" rotWithShape="0">
                    <a:prstClr val="black">
                      <a:alpha val="40000"/>
                    </a:prstClr>
                  </a:outerShdw>
                </a:effectLst>
              </a:rPr>
              <a:t>عامل في مصنع ما :</a:t>
            </a:r>
          </a:p>
        </p:txBody>
      </p:sp>
      <p:graphicFrame>
        <p:nvGraphicFramePr>
          <p:cNvPr id="4" name="جدول 3"/>
          <p:cNvGraphicFramePr>
            <a:graphicFrameLocks noGrp="1"/>
          </p:cNvGraphicFramePr>
          <p:nvPr>
            <p:extLst/>
          </p:nvPr>
        </p:nvGraphicFramePr>
        <p:xfrm>
          <a:off x="2351581" y="1916832"/>
          <a:ext cx="7792990" cy="2340260"/>
        </p:xfrm>
        <a:graphic>
          <a:graphicData uri="http://schemas.openxmlformats.org/drawingml/2006/table">
            <a:tbl>
              <a:tblPr rtl="1" firstRow="1" bandRow="1">
                <a:tableStyleId>{F5AB1C69-6EDB-4FF4-983F-18BD219EF322}</a:tableStyleId>
              </a:tblPr>
              <a:tblGrid>
                <a:gridCol w="779299"/>
                <a:gridCol w="779299"/>
                <a:gridCol w="779299"/>
                <a:gridCol w="779299"/>
                <a:gridCol w="779299"/>
                <a:gridCol w="779299"/>
                <a:gridCol w="779299"/>
                <a:gridCol w="779299"/>
                <a:gridCol w="779299"/>
                <a:gridCol w="779299"/>
              </a:tblGrid>
              <a:tr h="468052">
                <a:tc>
                  <a:txBody>
                    <a:bodyPr/>
                    <a:lstStyle/>
                    <a:p>
                      <a:pPr algn="ctr" rtl="1"/>
                      <a:r>
                        <a:rPr lang="ar-DZ" sz="1200" b="1" dirty="0" smtClean="0">
                          <a:solidFill>
                            <a:schemeClr val="tx1"/>
                          </a:solidFill>
                        </a:rPr>
                        <a:t>1000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2100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4600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4300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7500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5500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4000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3600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4700</a:t>
                      </a:r>
                      <a:endParaRPr lang="ar-SA" sz="1200" b="1" dirty="0">
                        <a:solidFill>
                          <a:schemeClr val="tx1"/>
                        </a:solidFill>
                      </a:endParaRPr>
                    </a:p>
                  </a:txBody>
                  <a:tcPr anchor="ctr">
                    <a:solidFill>
                      <a:schemeClr val="accent5">
                        <a:lumMod val="20000"/>
                        <a:lumOff val="80000"/>
                      </a:schemeClr>
                    </a:solidFill>
                  </a:tcPr>
                </a:tc>
                <a:tc>
                  <a:txBody>
                    <a:bodyPr/>
                    <a:lstStyle/>
                    <a:p>
                      <a:pPr algn="ctr" rtl="1"/>
                      <a:r>
                        <a:rPr lang="ar-DZ" sz="1200" b="1" dirty="0" smtClean="0">
                          <a:solidFill>
                            <a:schemeClr val="tx1"/>
                          </a:solidFill>
                        </a:rPr>
                        <a:t>5300</a:t>
                      </a:r>
                      <a:endParaRPr lang="ar-SA" sz="1200" b="1" dirty="0">
                        <a:solidFill>
                          <a:schemeClr val="tx1"/>
                        </a:solidFill>
                      </a:endParaRPr>
                    </a:p>
                  </a:txBody>
                  <a:tcPr anchor="ctr">
                    <a:solidFill>
                      <a:schemeClr val="accent5">
                        <a:lumMod val="20000"/>
                        <a:lumOff val="80000"/>
                      </a:schemeClr>
                    </a:solidFill>
                  </a:tcPr>
                </a:tc>
              </a:tr>
              <a:tr h="468052">
                <a:tc>
                  <a:txBody>
                    <a:bodyPr/>
                    <a:lstStyle/>
                    <a:p>
                      <a:pPr algn="ctr" rtl="1"/>
                      <a:r>
                        <a:rPr lang="ar-DZ" sz="1200" b="1" dirty="0" smtClean="0">
                          <a:solidFill>
                            <a:schemeClr val="tx1"/>
                          </a:solidFill>
                        </a:rPr>
                        <a:t>3000</a:t>
                      </a:r>
                      <a:endParaRPr lang="ar-SA" sz="1200" b="1" dirty="0">
                        <a:solidFill>
                          <a:schemeClr val="tx1"/>
                        </a:solidFill>
                      </a:endParaRPr>
                    </a:p>
                  </a:txBody>
                  <a:tcPr anchor="ctr"/>
                </a:tc>
                <a:tc>
                  <a:txBody>
                    <a:bodyPr/>
                    <a:lstStyle/>
                    <a:p>
                      <a:pPr algn="ctr" rtl="1"/>
                      <a:r>
                        <a:rPr lang="ar-DZ" sz="1200" b="1" dirty="0" smtClean="0">
                          <a:solidFill>
                            <a:schemeClr val="tx1"/>
                          </a:solidFill>
                        </a:rPr>
                        <a:t>4100</a:t>
                      </a:r>
                      <a:endParaRPr lang="ar-SA" sz="1200" b="1" dirty="0">
                        <a:solidFill>
                          <a:schemeClr val="tx1"/>
                        </a:solidFill>
                      </a:endParaRPr>
                    </a:p>
                  </a:txBody>
                  <a:tcPr anchor="ctr"/>
                </a:tc>
                <a:tc>
                  <a:txBody>
                    <a:bodyPr/>
                    <a:lstStyle/>
                    <a:p>
                      <a:pPr algn="ctr" rtl="1"/>
                      <a:r>
                        <a:rPr lang="ar-DZ" sz="1200" b="1" dirty="0" smtClean="0">
                          <a:solidFill>
                            <a:schemeClr val="tx1"/>
                          </a:solidFill>
                        </a:rPr>
                        <a:t>5200</a:t>
                      </a:r>
                      <a:endParaRPr lang="ar-SA" sz="1200" b="1" dirty="0">
                        <a:solidFill>
                          <a:schemeClr val="tx1"/>
                        </a:solidFill>
                      </a:endParaRPr>
                    </a:p>
                  </a:txBody>
                  <a:tcPr anchor="ctr"/>
                </a:tc>
                <a:tc>
                  <a:txBody>
                    <a:bodyPr/>
                    <a:lstStyle/>
                    <a:p>
                      <a:pPr algn="ctr" rtl="1"/>
                      <a:r>
                        <a:rPr lang="ar-DZ" sz="1200" b="1" dirty="0" smtClean="0">
                          <a:solidFill>
                            <a:schemeClr val="tx1"/>
                          </a:solidFill>
                        </a:rPr>
                        <a:t>4800</a:t>
                      </a:r>
                      <a:endParaRPr lang="ar-SA" sz="1200" b="1" dirty="0">
                        <a:solidFill>
                          <a:schemeClr val="tx1"/>
                        </a:solidFill>
                      </a:endParaRPr>
                    </a:p>
                  </a:txBody>
                  <a:tcPr anchor="ctr"/>
                </a:tc>
                <a:tc>
                  <a:txBody>
                    <a:bodyPr/>
                    <a:lstStyle/>
                    <a:p>
                      <a:pPr algn="ctr" rtl="1"/>
                      <a:r>
                        <a:rPr lang="ar-DZ" sz="1200" b="1" dirty="0" smtClean="0">
                          <a:solidFill>
                            <a:schemeClr val="tx1"/>
                          </a:solidFill>
                        </a:rPr>
                        <a:t>4700</a:t>
                      </a:r>
                      <a:endParaRPr lang="ar-SA" sz="1200" b="1" dirty="0">
                        <a:solidFill>
                          <a:schemeClr val="tx1"/>
                        </a:solidFill>
                      </a:endParaRPr>
                    </a:p>
                  </a:txBody>
                  <a:tcPr anchor="ctr"/>
                </a:tc>
                <a:tc>
                  <a:txBody>
                    <a:bodyPr/>
                    <a:lstStyle/>
                    <a:p>
                      <a:pPr algn="ctr" rtl="1"/>
                      <a:r>
                        <a:rPr lang="ar-DZ" sz="1200" b="1" dirty="0" smtClean="0">
                          <a:solidFill>
                            <a:schemeClr val="tx1"/>
                          </a:solidFill>
                        </a:rPr>
                        <a:t>3500</a:t>
                      </a:r>
                      <a:endParaRPr lang="ar-SA" sz="1200" b="1" dirty="0">
                        <a:solidFill>
                          <a:schemeClr val="tx1"/>
                        </a:solidFill>
                      </a:endParaRPr>
                    </a:p>
                  </a:txBody>
                  <a:tcPr anchor="ctr"/>
                </a:tc>
                <a:tc>
                  <a:txBody>
                    <a:bodyPr/>
                    <a:lstStyle/>
                    <a:p>
                      <a:pPr algn="ctr" rtl="1"/>
                      <a:r>
                        <a:rPr lang="ar-DZ" sz="1200" b="1" dirty="0" smtClean="0">
                          <a:solidFill>
                            <a:schemeClr val="tx1"/>
                          </a:solidFill>
                        </a:rPr>
                        <a:t>4600</a:t>
                      </a:r>
                      <a:endParaRPr lang="ar-SA" sz="1200" b="1" dirty="0">
                        <a:solidFill>
                          <a:schemeClr val="tx1"/>
                        </a:solidFill>
                      </a:endParaRPr>
                    </a:p>
                  </a:txBody>
                  <a:tcPr anchor="ctr"/>
                </a:tc>
                <a:tc>
                  <a:txBody>
                    <a:bodyPr/>
                    <a:lstStyle/>
                    <a:p>
                      <a:pPr algn="ctr" rtl="1"/>
                      <a:r>
                        <a:rPr lang="ar-DZ" sz="1200" b="1" dirty="0" smtClean="0">
                          <a:solidFill>
                            <a:schemeClr val="tx1"/>
                          </a:solidFill>
                        </a:rPr>
                        <a:t>5600</a:t>
                      </a:r>
                      <a:endParaRPr lang="ar-SA" sz="1200" b="1" dirty="0">
                        <a:solidFill>
                          <a:schemeClr val="tx1"/>
                        </a:solidFill>
                      </a:endParaRPr>
                    </a:p>
                  </a:txBody>
                  <a:tcPr anchor="ctr"/>
                </a:tc>
                <a:tc>
                  <a:txBody>
                    <a:bodyPr/>
                    <a:lstStyle/>
                    <a:p>
                      <a:pPr algn="ctr" rtl="1"/>
                      <a:r>
                        <a:rPr lang="ar-DZ" sz="1200" b="1" dirty="0" smtClean="0">
                          <a:solidFill>
                            <a:schemeClr val="tx1"/>
                          </a:solidFill>
                        </a:rPr>
                        <a:t>6600</a:t>
                      </a:r>
                      <a:endParaRPr lang="ar-SA" sz="1200" b="1" dirty="0">
                        <a:solidFill>
                          <a:schemeClr val="tx1"/>
                        </a:solidFill>
                      </a:endParaRPr>
                    </a:p>
                  </a:txBody>
                  <a:tcPr anchor="ctr"/>
                </a:tc>
                <a:tc>
                  <a:txBody>
                    <a:bodyPr/>
                    <a:lstStyle/>
                    <a:p>
                      <a:pPr algn="ctr" rtl="1"/>
                      <a:r>
                        <a:rPr lang="ar-DZ" sz="1200" b="1" dirty="0" smtClean="0">
                          <a:solidFill>
                            <a:schemeClr val="tx1"/>
                          </a:solidFill>
                        </a:rPr>
                        <a:t>3200</a:t>
                      </a:r>
                      <a:endParaRPr lang="ar-SA" sz="1200" b="1" dirty="0">
                        <a:solidFill>
                          <a:schemeClr val="tx1"/>
                        </a:solidFill>
                      </a:endParaRPr>
                    </a:p>
                  </a:txBody>
                  <a:tcPr anchor="ctr"/>
                </a:tc>
              </a:tr>
              <a:tr h="468052">
                <a:tc>
                  <a:txBody>
                    <a:bodyPr/>
                    <a:lstStyle/>
                    <a:p>
                      <a:pPr algn="ctr" rtl="1"/>
                      <a:r>
                        <a:rPr lang="ar-DZ" sz="1200" b="1" dirty="0" smtClean="0">
                          <a:solidFill>
                            <a:schemeClr val="tx1"/>
                          </a:solidFill>
                        </a:rPr>
                        <a:t>6200</a:t>
                      </a:r>
                      <a:endParaRPr lang="ar-SA" sz="1200" b="1" dirty="0">
                        <a:solidFill>
                          <a:schemeClr val="tx1"/>
                        </a:solidFill>
                      </a:endParaRPr>
                    </a:p>
                  </a:txBody>
                  <a:tcPr anchor="ctr"/>
                </a:tc>
                <a:tc>
                  <a:txBody>
                    <a:bodyPr/>
                    <a:lstStyle/>
                    <a:p>
                      <a:pPr algn="ctr" rtl="1"/>
                      <a:r>
                        <a:rPr lang="ar-DZ" sz="1200" b="1" dirty="0" smtClean="0">
                          <a:solidFill>
                            <a:schemeClr val="tx1"/>
                          </a:solidFill>
                        </a:rPr>
                        <a:t>6100</a:t>
                      </a:r>
                      <a:endParaRPr lang="ar-SA" sz="1200" b="1" dirty="0">
                        <a:solidFill>
                          <a:schemeClr val="tx1"/>
                        </a:solidFill>
                      </a:endParaRPr>
                    </a:p>
                  </a:txBody>
                  <a:tcPr anchor="ctr"/>
                </a:tc>
                <a:tc>
                  <a:txBody>
                    <a:bodyPr/>
                    <a:lstStyle/>
                    <a:p>
                      <a:pPr algn="ctr" rtl="1"/>
                      <a:r>
                        <a:rPr lang="ar-DZ" sz="1200" b="1" dirty="0" smtClean="0">
                          <a:solidFill>
                            <a:schemeClr val="tx1"/>
                          </a:solidFill>
                        </a:rPr>
                        <a:t>6300</a:t>
                      </a:r>
                      <a:endParaRPr lang="ar-SA" sz="1200" b="1" dirty="0">
                        <a:solidFill>
                          <a:schemeClr val="tx1"/>
                        </a:solidFill>
                      </a:endParaRPr>
                    </a:p>
                  </a:txBody>
                  <a:tcPr anchor="ctr"/>
                </a:tc>
                <a:tc>
                  <a:txBody>
                    <a:bodyPr/>
                    <a:lstStyle/>
                    <a:p>
                      <a:pPr algn="ctr" rtl="1"/>
                      <a:r>
                        <a:rPr lang="ar-DZ" sz="1200" b="1" dirty="0" smtClean="0">
                          <a:solidFill>
                            <a:schemeClr val="tx1"/>
                          </a:solidFill>
                        </a:rPr>
                        <a:t>2100</a:t>
                      </a:r>
                      <a:endParaRPr lang="ar-SA" sz="1200" b="1" dirty="0">
                        <a:solidFill>
                          <a:schemeClr val="tx1"/>
                        </a:solidFill>
                      </a:endParaRPr>
                    </a:p>
                  </a:txBody>
                  <a:tcPr anchor="ctr"/>
                </a:tc>
                <a:tc>
                  <a:txBody>
                    <a:bodyPr/>
                    <a:lstStyle/>
                    <a:p>
                      <a:pPr algn="ctr" rtl="1"/>
                      <a:r>
                        <a:rPr lang="ar-DZ" sz="1200" b="1" dirty="0" smtClean="0">
                          <a:solidFill>
                            <a:schemeClr val="tx1"/>
                          </a:solidFill>
                        </a:rPr>
                        <a:t>3700</a:t>
                      </a:r>
                      <a:endParaRPr lang="ar-SA" sz="1200" b="1" dirty="0">
                        <a:solidFill>
                          <a:schemeClr val="tx1"/>
                        </a:solidFill>
                      </a:endParaRPr>
                    </a:p>
                  </a:txBody>
                  <a:tcPr anchor="ctr"/>
                </a:tc>
                <a:tc>
                  <a:txBody>
                    <a:bodyPr/>
                    <a:lstStyle/>
                    <a:p>
                      <a:pPr algn="ctr" rtl="1"/>
                      <a:r>
                        <a:rPr lang="ar-DZ" sz="1200" b="1" dirty="0" smtClean="0">
                          <a:solidFill>
                            <a:schemeClr val="tx1"/>
                          </a:solidFill>
                        </a:rPr>
                        <a:t>1500</a:t>
                      </a:r>
                      <a:endParaRPr lang="ar-SA" sz="1200" b="1" dirty="0">
                        <a:solidFill>
                          <a:schemeClr val="tx1"/>
                        </a:solidFill>
                      </a:endParaRPr>
                    </a:p>
                  </a:txBody>
                  <a:tcPr anchor="ctr"/>
                </a:tc>
                <a:tc>
                  <a:txBody>
                    <a:bodyPr/>
                    <a:lstStyle/>
                    <a:p>
                      <a:pPr algn="ctr" rtl="1"/>
                      <a:r>
                        <a:rPr lang="ar-DZ" sz="1200" b="1" dirty="0" smtClean="0">
                          <a:solidFill>
                            <a:schemeClr val="tx1"/>
                          </a:solidFill>
                        </a:rPr>
                        <a:t>5700</a:t>
                      </a:r>
                      <a:endParaRPr lang="ar-SA" sz="1200" b="1" dirty="0">
                        <a:solidFill>
                          <a:schemeClr val="tx1"/>
                        </a:solidFill>
                      </a:endParaRPr>
                    </a:p>
                  </a:txBody>
                  <a:tcPr anchor="ctr"/>
                </a:tc>
                <a:tc>
                  <a:txBody>
                    <a:bodyPr/>
                    <a:lstStyle/>
                    <a:p>
                      <a:pPr algn="ctr" rtl="1"/>
                      <a:r>
                        <a:rPr lang="ar-DZ" sz="1200" b="1" dirty="0" smtClean="0">
                          <a:solidFill>
                            <a:schemeClr val="tx1"/>
                          </a:solidFill>
                        </a:rPr>
                        <a:t>2500</a:t>
                      </a:r>
                      <a:endParaRPr lang="ar-SA" sz="1200" b="1" dirty="0">
                        <a:solidFill>
                          <a:schemeClr val="tx1"/>
                        </a:solidFill>
                      </a:endParaRPr>
                    </a:p>
                  </a:txBody>
                  <a:tcPr anchor="ctr"/>
                </a:tc>
                <a:tc>
                  <a:txBody>
                    <a:bodyPr/>
                    <a:lstStyle/>
                    <a:p>
                      <a:pPr algn="ctr" rtl="1"/>
                      <a:r>
                        <a:rPr lang="ar-DZ" sz="1200" b="1" dirty="0" smtClean="0">
                          <a:solidFill>
                            <a:schemeClr val="tx1"/>
                          </a:solidFill>
                        </a:rPr>
                        <a:t>2700</a:t>
                      </a:r>
                      <a:endParaRPr lang="ar-SA" sz="1200" b="1" dirty="0">
                        <a:solidFill>
                          <a:schemeClr val="tx1"/>
                        </a:solidFill>
                      </a:endParaRPr>
                    </a:p>
                  </a:txBody>
                  <a:tcPr anchor="ctr"/>
                </a:tc>
                <a:tc>
                  <a:txBody>
                    <a:bodyPr/>
                    <a:lstStyle/>
                    <a:p>
                      <a:pPr algn="ctr" rtl="1"/>
                      <a:r>
                        <a:rPr lang="ar-DZ" sz="1200" b="1" dirty="0" smtClean="0">
                          <a:solidFill>
                            <a:schemeClr val="tx1"/>
                          </a:solidFill>
                        </a:rPr>
                        <a:t>2200</a:t>
                      </a:r>
                      <a:endParaRPr lang="ar-SA" sz="1200" b="1" dirty="0">
                        <a:solidFill>
                          <a:schemeClr val="tx1"/>
                        </a:solidFill>
                      </a:endParaRPr>
                    </a:p>
                  </a:txBody>
                  <a:tcPr anchor="ctr"/>
                </a:tc>
              </a:tr>
              <a:tr h="468052">
                <a:tc>
                  <a:txBody>
                    <a:bodyPr/>
                    <a:lstStyle/>
                    <a:p>
                      <a:pPr algn="ctr" rtl="1"/>
                      <a:r>
                        <a:rPr lang="ar-DZ" sz="1200" b="1" dirty="0" smtClean="0">
                          <a:solidFill>
                            <a:schemeClr val="tx1"/>
                          </a:solidFill>
                        </a:rPr>
                        <a:t>5000</a:t>
                      </a:r>
                      <a:endParaRPr lang="ar-SA" sz="1200" b="1" dirty="0">
                        <a:solidFill>
                          <a:schemeClr val="tx1"/>
                        </a:solidFill>
                      </a:endParaRPr>
                    </a:p>
                  </a:txBody>
                  <a:tcPr anchor="ctr"/>
                </a:tc>
                <a:tc>
                  <a:txBody>
                    <a:bodyPr/>
                    <a:lstStyle/>
                    <a:p>
                      <a:pPr algn="ctr" rtl="1"/>
                      <a:r>
                        <a:rPr lang="ar-DZ" sz="1200" b="1" dirty="0" smtClean="0">
                          <a:solidFill>
                            <a:schemeClr val="tx1"/>
                          </a:solidFill>
                        </a:rPr>
                        <a:t>7200</a:t>
                      </a:r>
                      <a:endParaRPr lang="ar-SA" sz="1200" b="1" dirty="0">
                        <a:solidFill>
                          <a:schemeClr val="tx1"/>
                        </a:solidFill>
                      </a:endParaRPr>
                    </a:p>
                  </a:txBody>
                  <a:tcPr anchor="ctr"/>
                </a:tc>
                <a:tc>
                  <a:txBody>
                    <a:bodyPr/>
                    <a:lstStyle/>
                    <a:p>
                      <a:pPr algn="ctr" rtl="1"/>
                      <a:r>
                        <a:rPr lang="ar-DZ" sz="1200" b="1" dirty="0" smtClean="0">
                          <a:solidFill>
                            <a:schemeClr val="tx1"/>
                          </a:solidFill>
                        </a:rPr>
                        <a:t>4500</a:t>
                      </a:r>
                      <a:endParaRPr lang="ar-SA" sz="1200" b="1" dirty="0">
                        <a:solidFill>
                          <a:schemeClr val="tx1"/>
                        </a:solidFill>
                      </a:endParaRPr>
                    </a:p>
                  </a:txBody>
                  <a:tcPr anchor="ctr"/>
                </a:tc>
                <a:tc>
                  <a:txBody>
                    <a:bodyPr/>
                    <a:lstStyle/>
                    <a:p>
                      <a:pPr algn="ctr" rtl="1"/>
                      <a:r>
                        <a:rPr lang="ar-DZ" sz="1200" b="1" dirty="0" smtClean="0">
                          <a:solidFill>
                            <a:schemeClr val="tx1"/>
                          </a:solidFill>
                        </a:rPr>
                        <a:t>3100</a:t>
                      </a:r>
                      <a:endParaRPr lang="ar-SA" sz="1200" b="1" dirty="0">
                        <a:solidFill>
                          <a:schemeClr val="tx1"/>
                        </a:solidFill>
                      </a:endParaRPr>
                    </a:p>
                  </a:txBody>
                  <a:tcPr anchor="ctr"/>
                </a:tc>
                <a:tc>
                  <a:txBody>
                    <a:bodyPr/>
                    <a:lstStyle/>
                    <a:p>
                      <a:pPr algn="ctr" rtl="1"/>
                      <a:r>
                        <a:rPr lang="ar-DZ" sz="1200" b="1" dirty="0" smtClean="0">
                          <a:solidFill>
                            <a:schemeClr val="tx1"/>
                          </a:solidFill>
                        </a:rPr>
                        <a:t>3900</a:t>
                      </a:r>
                      <a:endParaRPr lang="ar-SA" sz="1200" b="1" dirty="0">
                        <a:solidFill>
                          <a:schemeClr val="tx1"/>
                        </a:solidFill>
                      </a:endParaRPr>
                    </a:p>
                  </a:txBody>
                  <a:tcPr anchor="ctr"/>
                </a:tc>
                <a:tc>
                  <a:txBody>
                    <a:bodyPr/>
                    <a:lstStyle/>
                    <a:p>
                      <a:pPr algn="ctr" rtl="1"/>
                      <a:r>
                        <a:rPr lang="ar-DZ" sz="1200" b="1" dirty="0" smtClean="0">
                          <a:solidFill>
                            <a:schemeClr val="tx1"/>
                          </a:solidFill>
                        </a:rPr>
                        <a:t>4900</a:t>
                      </a:r>
                      <a:endParaRPr lang="ar-SA" sz="1200" b="1" dirty="0">
                        <a:solidFill>
                          <a:schemeClr val="tx1"/>
                        </a:solidFill>
                      </a:endParaRPr>
                    </a:p>
                  </a:txBody>
                  <a:tcPr anchor="ctr"/>
                </a:tc>
                <a:tc>
                  <a:txBody>
                    <a:bodyPr/>
                    <a:lstStyle/>
                    <a:p>
                      <a:pPr algn="ctr" rtl="1"/>
                      <a:r>
                        <a:rPr lang="ar-DZ" sz="1200" b="1" dirty="0" smtClean="0">
                          <a:solidFill>
                            <a:schemeClr val="tx1"/>
                          </a:solidFill>
                        </a:rPr>
                        <a:t>3500</a:t>
                      </a:r>
                      <a:endParaRPr lang="ar-SA" sz="1200" b="1" dirty="0">
                        <a:solidFill>
                          <a:schemeClr val="tx1"/>
                        </a:solidFill>
                      </a:endParaRPr>
                    </a:p>
                  </a:txBody>
                  <a:tcPr anchor="ctr"/>
                </a:tc>
                <a:tc>
                  <a:txBody>
                    <a:bodyPr/>
                    <a:lstStyle/>
                    <a:p>
                      <a:pPr algn="ctr" rtl="1"/>
                      <a:r>
                        <a:rPr lang="ar-DZ" sz="1200" b="1" dirty="0" smtClean="0">
                          <a:solidFill>
                            <a:schemeClr val="tx1"/>
                          </a:solidFill>
                        </a:rPr>
                        <a:t>4200</a:t>
                      </a:r>
                      <a:endParaRPr lang="ar-SA" sz="1200" b="1" dirty="0">
                        <a:solidFill>
                          <a:schemeClr val="tx1"/>
                        </a:solidFill>
                      </a:endParaRPr>
                    </a:p>
                  </a:txBody>
                  <a:tcPr anchor="ctr"/>
                </a:tc>
                <a:tc>
                  <a:txBody>
                    <a:bodyPr/>
                    <a:lstStyle/>
                    <a:p>
                      <a:pPr algn="ctr" rtl="1"/>
                      <a:r>
                        <a:rPr lang="ar-DZ" sz="1200" b="1" dirty="0" smtClean="0">
                          <a:solidFill>
                            <a:schemeClr val="tx1"/>
                          </a:solidFill>
                        </a:rPr>
                        <a:t>5400</a:t>
                      </a:r>
                      <a:endParaRPr lang="ar-SA" sz="1200" b="1" dirty="0">
                        <a:solidFill>
                          <a:schemeClr val="tx1"/>
                        </a:solidFill>
                      </a:endParaRPr>
                    </a:p>
                  </a:txBody>
                  <a:tcPr anchor="ctr"/>
                </a:tc>
                <a:tc>
                  <a:txBody>
                    <a:bodyPr/>
                    <a:lstStyle/>
                    <a:p>
                      <a:pPr algn="ctr" rtl="1"/>
                      <a:r>
                        <a:rPr lang="ar-DZ" sz="1200" b="1" dirty="0" smtClean="0">
                          <a:solidFill>
                            <a:schemeClr val="tx1"/>
                          </a:solidFill>
                        </a:rPr>
                        <a:t>3200</a:t>
                      </a:r>
                      <a:endParaRPr lang="ar-SA" sz="1200" b="1" dirty="0">
                        <a:solidFill>
                          <a:schemeClr val="tx1"/>
                        </a:solidFill>
                      </a:endParaRPr>
                    </a:p>
                  </a:txBody>
                  <a:tcPr anchor="ctr"/>
                </a:tc>
              </a:tr>
              <a:tr h="468052">
                <a:tc>
                  <a:txBody>
                    <a:bodyPr/>
                    <a:lstStyle/>
                    <a:p>
                      <a:pPr algn="ctr" rtl="1"/>
                      <a:r>
                        <a:rPr lang="ar-DZ" sz="1200" b="1" dirty="0" smtClean="0">
                          <a:solidFill>
                            <a:schemeClr val="tx1"/>
                          </a:solidFill>
                        </a:rPr>
                        <a:t>4200</a:t>
                      </a:r>
                      <a:endParaRPr lang="ar-SA" sz="1200" b="1" dirty="0">
                        <a:solidFill>
                          <a:schemeClr val="tx1"/>
                        </a:solidFill>
                      </a:endParaRPr>
                    </a:p>
                  </a:txBody>
                  <a:tcPr anchor="ctr"/>
                </a:tc>
                <a:tc>
                  <a:txBody>
                    <a:bodyPr/>
                    <a:lstStyle/>
                    <a:p>
                      <a:pPr algn="ctr" rtl="1"/>
                      <a:r>
                        <a:rPr lang="ar-DZ" sz="1200" b="1" dirty="0" smtClean="0">
                          <a:solidFill>
                            <a:schemeClr val="tx1"/>
                          </a:solidFill>
                        </a:rPr>
                        <a:t>4400</a:t>
                      </a:r>
                      <a:endParaRPr lang="ar-SA" sz="1200" b="1" dirty="0">
                        <a:solidFill>
                          <a:schemeClr val="tx1"/>
                        </a:solidFill>
                      </a:endParaRPr>
                    </a:p>
                  </a:txBody>
                  <a:tcPr anchor="ctr"/>
                </a:tc>
                <a:tc>
                  <a:txBody>
                    <a:bodyPr/>
                    <a:lstStyle/>
                    <a:p>
                      <a:pPr algn="ctr" rtl="1"/>
                      <a:r>
                        <a:rPr lang="ar-DZ" sz="1200" b="1" dirty="0" smtClean="0">
                          <a:solidFill>
                            <a:schemeClr val="tx1"/>
                          </a:solidFill>
                        </a:rPr>
                        <a:t>3200</a:t>
                      </a:r>
                      <a:endParaRPr lang="ar-SA" sz="1200" b="1" dirty="0">
                        <a:solidFill>
                          <a:schemeClr val="tx1"/>
                        </a:solidFill>
                      </a:endParaRPr>
                    </a:p>
                  </a:txBody>
                  <a:tcPr anchor="ctr"/>
                </a:tc>
                <a:tc>
                  <a:txBody>
                    <a:bodyPr/>
                    <a:lstStyle/>
                    <a:p>
                      <a:pPr algn="ctr" rtl="1"/>
                      <a:r>
                        <a:rPr lang="ar-DZ" sz="1200" b="1" dirty="0" smtClean="0">
                          <a:solidFill>
                            <a:schemeClr val="tx1"/>
                          </a:solidFill>
                        </a:rPr>
                        <a:t>5100</a:t>
                      </a:r>
                      <a:endParaRPr lang="ar-SA" sz="1200" b="1" dirty="0">
                        <a:solidFill>
                          <a:schemeClr val="tx1"/>
                        </a:solidFill>
                      </a:endParaRPr>
                    </a:p>
                  </a:txBody>
                  <a:tcPr anchor="ctr"/>
                </a:tc>
                <a:tc>
                  <a:txBody>
                    <a:bodyPr/>
                    <a:lstStyle/>
                    <a:p>
                      <a:pPr algn="ctr" rtl="1"/>
                      <a:r>
                        <a:rPr lang="ar-DZ" sz="1200" b="1" dirty="0" smtClean="0">
                          <a:solidFill>
                            <a:schemeClr val="tx1"/>
                          </a:solidFill>
                        </a:rPr>
                        <a:t>4800</a:t>
                      </a:r>
                      <a:endParaRPr lang="ar-SA" sz="1200" b="1" dirty="0">
                        <a:solidFill>
                          <a:schemeClr val="tx1"/>
                        </a:solidFill>
                      </a:endParaRPr>
                    </a:p>
                  </a:txBody>
                  <a:tcPr anchor="ctr"/>
                </a:tc>
                <a:tc>
                  <a:txBody>
                    <a:bodyPr/>
                    <a:lstStyle/>
                    <a:p>
                      <a:pPr algn="ctr" rtl="1"/>
                      <a:r>
                        <a:rPr lang="ar-DZ" sz="1200" b="1" dirty="0" smtClean="0">
                          <a:solidFill>
                            <a:schemeClr val="tx1"/>
                          </a:solidFill>
                        </a:rPr>
                        <a:t>2300</a:t>
                      </a:r>
                      <a:endParaRPr lang="ar-SA" sz="1200" b="1" dirty="0">
                        <a:solidFill>
                          <a:schemeClr val="tx1"/>
                        </a:solidFill>
                      </a:endParaRPr>
                    </a:p>
                  </a:txBody>
                  <a:tcPr anchor="ctr"/>
                </a:tc>
                <a:tc>
                  <a:txBody>
                    <a:bodyPr/>
                    <a:lstStyle/>
                    <a:p>
                      <a:pPr algn="ctr" rtl="1"/>
                      <a:r>
                        <a:rPr lang="ar-DZ" sz="1200" b="1" dirty="0" smtClean="0">
                          <a:solidFill>
                            <a:schemeClr val="tx1"/>
                          </a:solidFill>
                        </a:rPr>
                        <a:t>7900</a:t>
                      </a:r>
                      <a:endParaRPr lang="ar-SA" sz="1200" b="1" dirty="0">
                        <a:solidFill>
                          <a:schemeClr val="tx1"/>
                        </a:solidFill>
                      </a:endParaRPr>
                    </a:p>
                  </a:txBody>
                  <a:tcPr anchor="ctr"/>
                </a:tc>
                <a:tc>
                  <a:txBody>
                    <a:bodyPr/>
                    <a:lstStyle/>
                    <a:p>
                      <a:pPr algn="ctr" rtl="1"/>
                      <a:r>
                        <a:rPr lang="ar-DZ" sz="1200" b="1" dirty="0" smtClean="0">
                          <a:solidFill>
                            <a:schemeClr val="tx1"/>
                          </a:solidFill>
                        </a:rPr>
                        <a:t>1800</a:t>
                      </a:r>
                      <a:endParaRPr lang="ar-SA" sz="1200" b="1" dirty="0">
                        <a:solidFill>
                          <a:schemeClr val="tx1"/>
                        </a:solidFill>
                      </a:endParaRPr>
                    </a:p>
                  </a:txBody>
                  <a:tcPr anchor="ctr"/>
                </a:tc>
                <a:tc>
                  <a:txBody>
                    <a:bodyPr/>
                    <a:lstStyle/>
                    <a:p>
                      <a:pPr algn="ctr" rtl="1"/>
                      <a:r>
                        <a:rPr lang="ar-DZ" sz="1200" b="1" dirty="0" smtClean="0">
                          <a:solidFill>
                            <a:schemeClr val="tx1"/>
                          </a:solidFill>
                        </a:rPr>
                        <a:t>6500</a:t>
                      </a:r>
                      <a:endParaRPr lang="ar-SA" sz="1200" b="1" dirty="0">
                        <a:solidFill>
                          <a:schemeClr val="tx1"/>
                        </a:solidFill>
                      </a:endParaRPr>
                    </a:p>
                  </a:txBody>
                  <a:tcPr anchor="ctr"/>
                </a:tc>
                <a:tc>
                  <a:txBody>
                    <a:bodyPr/>
                    <a:lstStyle/>
                    <a:p>
                      <a:pPr algn="ctr" rtl="1"/>
                      <a:r>
                        <a:rPr lang="ar-DZ" sz="1200" b="1" dirty="0" smtClean="0">
                          <a:solidFill>
                            <a:schemeClr val="tx1"/>
                          </a:solidFill>
                        </a:rPr>
                        <a:t>4400</a:t>
                      </a:r>
                      <a:endParaRPr lang="ar-SA" sz="1200" b="1" dirty="0">
                        <a:solidFill>
                          <a:schemeClr val="tx1"/>
                        </a:solidFill>
                      </a:endParaRPr>
                    </a:p>
                  </a:txBody>
                  <a:tcPr anchor="ctr"/>
                </a:tc>
              </a:tr>
            </a:tbl>
          </a:graphicData>
        </a:graphic>
      </p:graphicFrame>
    </p:spTree>
    <p:extLst>
      <p:ext uri="{BB962C8B-B14F-4D97-AF65-F5344CB8AC3E}">
        <p14:creationId xmlns:p14="http://schemas.microsoft.com/office/powerpoint/2010/main" val="33940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35560" y="692696"/>
            <a:ext cx="7848872" cy="369332"/>
          </a:xfrm>
          <a:prstGeom prst="rect">
            <a:avLst/>
          </a:prstGeom>
          <a:ln/>
        </p:spPr>
        <p:style>
          <a:lnRef idx="3">
            <a:schemeClr val="lt1"/>
          </a:lnRef>
          <a:fillRef idx="1">
            <a:schemeClr val="accent6"/>
          </a:fillRef>
          <a:effectRef idx="1">
            <a:schemeClr val="accent6"/>
          </a:effectRef>
          <a:fontRef idx="minor">
            <a:schemeClr val="lt1"/>
          </a:fontRef>
        </p:style>
        <p:txBody>
          <a:bodyPr wrap="square" rtlCol="1">
            <a:spAutoFit/>
          </a:bodyPr>
          <a:lstStyle/>
          <a:p>
            <a:pPr algn="ctr" rtl="1"/>
            <a:r>
              <a:rPr lang="ar-SA" b="1" dirty="0">
                <a:solidFill>
                  <a:prstClr val="black"/>
                </a:solidFill>
              </a:rPr>
              <a:t>لتكوين الجدول التكراري نتبع الخطوات التالية:</a:t>
            </a:r>
          </a:p>
        </p:txBody>
      </p:sp>
      <p:sp>
        <p:nvSpPr>
          <p:cNvPr id="3" name="مربع نص 2"/>
          <p:cNvSpPr txBox="1"/>
          <p:nvPr/>
        </p:nvSpPr>
        <p:spPr>
          <a:xfrm>
            <a:off x="2351584" y="1484784"/>
            <a:ext cx="7416824" cy="369332"/>
          </a:xfrm>
          <a:prstGeom prst="rect">
            <a:avLst/>
          </a:prstGeom>
          <a:noFill/>
        </p:spPr>
        <p:txBody>
          <a:bodyPr wrap="square" rtlCol="1">
            <a:spAutoFit/>
          </a:bodyPr>
          <a:lstStyle/>
          <a:p>
            <a:pPr algn="r" rtl="1"/>
            <a:r>
              <a:rPr lang="ar-SA" b="1" dirty="0">
                <a:solidFill>
                  <a:prstClr val="black"/>
                </a:solidFill>
              </a:rPr>
              <a:t>1) نحسب مدى البيانات (</a:t>
            </a:r>
            <a:r>
              <a:rPr lang="en-US" b="1" dirty="0">
                <a:solidFill>
                  <a:prstClr val="black"/>
                </a:solidFill>
              </a:rPr>
              <a:t>R</a:t>
            </a:r>
            <a:r>
              <a:rPr lang="ar-SA" b="1" dirty="0">
                <a:solidFill>
                  <a:prstClr val="black"/>
                </a:solidFill>
              </a:rPr>
              <a:t>) و هو الفرق بين أكبر قيمة و أصغر قيمة</a:t>
            </a:r>
          </a:p>
        </p:txBody>
      </p:sp>
      <p:sp>
        <p:nvSpPr>
          <p:cNvPr id="4" name="مستطيل مستدير الزوايا 3"/>
          <p:cNvSpPr/>
          <p:nvPr/>
        </p:nvSpPr>
        <p:spPr>
          <a:xfrm>
            <a:off x="4151784" y="1887699"/>
            <a:ext cx="4320480" cy="648072"/>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a:r>
              <a:rPr lang="en-US" b="1" dirty="0">
                <a:solidFill>
                  <a:srgbClr val="A5C249">
                    <a:lumMod val="20000"/>
                    <a:lumOff val="80000"/>
                  </a:srgbClr>
                </a:solidFill>
              </a:rPr>
              <a:t>R = </a:t>
            </a:r>
            <a:r>
              <a:rPr lang="en-US" b="1" dirty="0" smtClean="0">
                <a:solidFill>
                  <a:srgbClr val="A5C249">
                    <a:lumMod val="20000"/>
                    <a:lumOff val="80000"/>
                  </a:srgbClr>
                </a:solidFill>
              </a:rPr>
              <a:t>H </a:t>
            </a:r>
            <a:r>
              <a:rPr lang="en-US" b="1" dirty="0">
                <a:solidFill>
                  <a:srgbClr val="A5C249">
                    <a:lumMod val="20000"/>
                    <a:lumOff val="80000"/>
                  </a:srgbClr>
                </a:solidFill>
              </a:rPr>
              <a:t>– </a:t>
            </a:r>
            <a:r>
              <a:rPr lang="en-US" b="1" dirty="0" smtClean="0">
                <a:solidFill>
                  <a:srgbClr val="A5C249">
                    <a:lumMod val="20000"/>
                    <a:lumOff val="80000"/>
                  </a:srgbClr>
                </a:solidFill>
              </a:rPr>
              <a:t>L </a:t>
            </a:r>
            <a:r>
              <a:rPr lang="en-US" b="1" dirty="0">
                <a:solidFill>
                  <a:srgbClr val="A5C249">
                    <a:lumMod val="20000"/>
                    <a:lumOff val="80000"/>
                  </a:srgbClr>
                </a:solidFill>
              </a:rPr>
              <a:t>= 79 – 10 = 69</a:t>
            </a:r>
            <a:endParaRPr lang="ar-SA" b="1" dirty="0">
              <a:solidFill>
                <a:srgbClr val="A5C249">
                  <a:lumMod val="20000"/>
                  <a:lumOff val="80000"/>
                </a:srgbClr>
              </a:solidFill>
            </a:endParaRPr>
          </a:p>
        </p:txBody>
      </p:sp>
      <mc:AlternateContent xmlns:mc="http://schemas.openxmlformats.org/markup-compatibility/2006" xmlns:a14="http://schemas.microsoft.com/office/drawing/2010/main">
        <mc:Choice Requires="a14">
          <p:sp>
            <p:nvSpPr>
              <p:cNvPr id="5" name="مربع نص 4"/>
              <p:cNvSpPr txBox="1"/>
              <p:nvPr/>
            </p:nvSpPr>
            <p:spPr>
              <a:xfrm>
                <a:off x="1839686" y="3068960"/>
                <a:ext cx="8763000" cy="369332"/>
              </a:xfrm>
              <a:prstGeom prst="rect">
                <a:avLst/>
              </a:prstGeom>
              <a:noFill/>
            </p:spPr>
            <p:txBody>
              <a:bodyPr wrap="square" rtlCol="1">
                <a:spAutoFit/>
              </a:bodyPr>
              <a:lstStyle/>
              <a:p>
                <a:pPr algn="r" rtl="1"/>
                <a:r>
                  <a:rPr lang="ar-SA" b="1" dirty="0">
                    <a:solidFill>
                      <a:prstClr val="black"/>
                    </a:solidFill>
                  </a:rPr>
                  <a:t>2) نوجد عدد الفئات (</a:t>
                </a:r>
                <a:r>
                  <a:rPr lang="en-US" b="1" dirty="0">
                    <a:solidFill>
                      <a:prstClr val="black"/>
                    </a:solidFill>
                  </a:rPr>
                  <a:t>k</a:t>
                </a:r>
                <a:r>
                  <a:rPr lang="ar-SA" b="1" dirty="0">
                    <a:solidFill>
                      <a:prstClr val="black"/>
                    </a:solidFill>
                  </a:rPr>
                  <a:t>) :</a:t>
                </a:r>
                <a:r>
                  <a:rPr lang="ar-DZ" b="1" dirty="0">
                    <a:solidFill>
                      <a:prstClr val="black"/>
                    </a:solidFill>
                  </a:rPr>
                  <a:t> باستخدام </a:t>
                </a:r>
                <a:r>
                  <a:rPr lang="ar-DZ" b="1" dirty="0" smtClean="0">
                    <a:solidFill>
                      <a:prstClr val="black"/>
                    </a:solidFill>
                  </a:rPr>
                  <a:t>العلاقة قانون </a:t>
                </a:r>
                <a:r>
                  <a:rPr lang="fr-FR" b="1" dirty="0" smtClean="0">
                    <a:solidFill>
                      <a:prstClr val="black"/>
                    </a:solidFill>
                  </a:rPr>
                  <a:t>« Storges »</a:t>
                </a:r>
                <a:r>
                  <a:rPr lang="ar-DZ" b="1" dirty="0" smtClean="0">
                    <a:solidFill>
                      <a:prstClr val="black"/>
                    </a:solidFill>
                  </a:rPr>
                  <a:t>  </a:t>
                </a:r>
                <a:r>
                  <a:rPr lang="fr-FR" b="1" dirty="0" smtClean="0">
                    <a:solidFill>
                      <a:prstClr val="black"/>
                    </a:solidFill>
                  </a:rPr>
                  <a:t> </a:t>
                </a:r>
                <a14:m>
                  <m:oMath xmlns:m="http://schemas.openxmlformats.org/officeDocument/2006/math">
                    <m:r>
                      <a:rPr lang="fr-FR" b="1" i="1">
                        <a:solidFill>
                          <a:prstClr val="black"/>
                        </a:solidFill>
                        <a:latin typeface="Cambria Math" panose="02040503050406030204" pitchFamily="18" charset="0"/>
                      </a:rPr>
                      <m:t>𝒌</m:t>
                    </m:r>
                    <m:r>
                      <a:rPr lang="fr-FR" b="1" i="1">
                        <a:solidFill>
                          <a:prstClr val="black"/>
                        </a:solidFill>
                        <a:latin typeface="Cambria Math" panose="02040503050406030204" pitchFamily="18" charset="0"/>
                      </a:rPr>
                      <m:t>=</m:t>
                    </m:r>
                    <m:r>
                      <a:rPr lang="fr-FR" b="1" i="1">
                        <a:solidFill>
                          <a:prstClr val="black"/>
                        </a:solidFill>
                        <a:latin typeface="Cambria Math" panose="02040503050406030204" pitchFamily="18" charset="0"/>
                      </a:rPr>
                      <m:t>𝟏</m:t>
                    </m:r>
                    <m:r>
                      <a:rPr lang="fr-FR" b="1" i="1">
                        <a:solidFill>
                          <a:prstClr val="black"/>
                        </a:solidFill>
                        <a:latin typeface="Cambria Math" panose="02040503050406030204" pitchFamily="18" charset="0"/>
                      </a:rPr>
                      <m:t>+(</m:t>
                    </m:r>
                    <m:r>
                      <a:rPr lang="fr-FR" b="1" i="1">
                        <a:solidFill>
                          <a:prstClr val="black"/>
                        </a:solidFill>
                        <a:latin typeface="Cambria Math" panose="02040503050406030204" pitchFamily="18" charset="0"/>
                      </a:rPr>
                      <m:t>𝟑</m:t>
                    </m:r>
                    <m:r>
                      <a:rPr lang="fr-FR" b="1" i="1">
                        <a:solidFill>
                          <a:prstClr val="black"/>
                        </a:solidFill>
                        <a:latin typeface="Cambria Math" panose="02040503050406030204" pitchFamily="18" charset="0"/>
                      </a:rPr>
                      <m:t>,</m:t>
                    </m:r>
                    <m:r>
                      <a:rPr lang="fr-FR" b="1" i="1">
                        <a:solidFill>
                          <a:prstClr val="black"/>
                        </a:solidFill>
                        <a:latin typeface="Cambria Math" panose="02040503050406030204" pitchFamily="18" charset="0"/>
                      </a:rPr>
                      <m:t>𝟑</m:t>
                    </m:r>
                    <m:func>
                      <m:funcPr>
                        <m:ctrlPr>
                          <a:rPr lang="fr-FR" b="1" i="1">
                            <a:solidFill>
                              <a:prstClr val="black"/>
                            </a:solidFill>
                            <a:latin typeface="Cambria Math" panose="02040503050406030204" pitchFamily="18" charset="0"/>
                          </a:rPr>
                        </m:ctrlPr>
                      </m:funcPr>
                      <m:fName>
                        <m:r>
                          <m:rPr>
                            <m:sty m:val="p"/>
                          </m:rPr>
                          <a:rPr lang="fr-FR">
                            <a:solidFill>
                              <a:prstClr val="black"/>
                            </a:solidFill>
                            <a:latin typeface="Cambria Math" panose="02040503050406030204" pitchFamily="18" charset="0"/>
                          </a:rPr>
                          <m:t>log</m:t>
                        </m:r>
                      </m:fName>
                      <m:e>
                        <m:r>
                          <a:rPr lang="fr-FR" b="1" i="1">
                            <a:solidFill>
                              <a:prstClr val="black"/>
                            </a:solidFill>
                            <a:latin typeface="Cambria Math" panose="02040503050406030204" pitchFamily="18" charset="0"/>
                          </a:rPr>
                          <m:t>𝒏</m:t>
                        </m:r>
                        <m:r>
                          <a:rPr lang="fr-FR" b="1" i="1">
                            <a:solidFill>
                              <a:prstClr val="black"/>
                            </a:solidFill>
                            <a:latin typeface="Cambria Math" panose="02040503050406030204" pitchFamily="18" charset="0"/>
                          </a:rPr>
                          <m:t>)</m:t>
                        </m:r>
                      </m:e>
                    </m:func>
                  </m:oMath>
                </a14:m>
                <a:endParaRPr lang="ar-SA" b="1" dirty="0">
                  <a:solidFill>
                    <a:prstClr val="black"/>
                  </a:solidFill>
                </a:endParaRPr>
              </a:p>
            </p:txBody>
          </p:sp>
        </mc:Choice>
        <mc:Fallback xmlns="">
          <p:sp>
            <p:nvSpPr>
              <p:cNvPr id="5" name="مربع نص 4"/>
              <p:cNvSpPr txBox="1">
                <a:spLocks noRot="1" noChangeAspect="1" noMove="1" noResize="1" noEditPoints="1" noAdjustHandles="1" noChangeArrowheads="1" noChangeShapeType="1" noTextEdit="1"/>
              </p:cNvSpPr>
              <p:nvPr/>
            </p:nvSpPr>
            <p:spPr>
              <a:xfrm>
                <a:off x="1839686" y="3068960"/>
                <a:ext cx="8763000" cy="369332"/>
              </a:xfrm>
              <a:prstGeom prst="rect">
                <a:avLst/>
              </a:prstGeom>
              <a:blipFill rotWithShape="0">
                <a:blip r:embed="rId2"/>
                <a:stretch>
                  <a:fillRect t="-8197" r="-626" b="-24590"/>
                </a:stretch>
              </a:blipFill>
            </p:spPr>
            <p:txBody>
              <a:bodyPr/>
              <a:lstStyle/>
              <a:p>
                <a:r>
                  <a:rPr lang="fr-FR">
                    <a:noFill/>
                  </a:rPr>
                  <a:t> </a:t>
                </a:r>
              </a:p>
            </p:txBody>
          </p:sp>
        </mc:Fallback>
      </mc:AlternateContent>
      <p:sp>
        <p:nvSpPr>
          <p:cNvPr id="6" name="مستطيل مستدير الزوايا 5"/>
          <p:cNvSpPr/>
          <p:nvPr/>
        </p:nvSpPr>
        <p:spPr>
          <a:xfrm>
            <a:off x="4079776" y="4467408"/>
            <a:ext cx="4320480" cy="648072"/>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a:r>
              <a:rPr lang="en-US" b="1" dirty="0">
                <a:solidFill>
                  <a:srgbClr val="A5C249">
                    <a:lumMod val="20000"/>
                    <a:lumOff val="80000"/>
                  </a:srgbClr>
                </a:solidFill>
              </a:rPr>
              <a:t>k = 1 + 3.3 × log n</a:t>
            </a:r>
            <a:r>
              <a:rPr lang="ar-SA" b="1" dirty="0">
                <a:solidFill>
                  <a:srgbClr val="A5C249">
                    <a:lumMod val="20000"/>
                    <a:lumOff val="80000"/>
                  </a:srgbClr>
                </a:solidFill>
              </a:rPr>
              <a:t> </a:t>
            </a:r>
            <a:endParaRPr lang="fr-FR" b="1" dirty="0">
              <a:solidFill>
                <a:srgbClr val="A5C249">
                  <a:lumMod val="20000"/>
                  <a:lumOff val="80000"/>
                </a:srgbClr>
              </a:solidFill>
            </a:endParaRPr>
          </a:p>
          <a:p>
            <a:pPr algn="ctr" rtl="1"/>
            <a:r>
              <a:rPr lang="en-US" b="1" dirty="0">
                <a:solidFill>
                  <a:srgbClr val="A5C249">
                    <a:lumMod val="20000"/>
                    <a:lumOff val="80000"/>
                  </a:srgbClr>
                </a:solidFill>
              </a:rPr>
              <a:t>k = 1 + 3.3 × log 50  = 6.61≈ 7</a:t>
            </a:r>
            <a:endParaRPr lang="ar-SA" b="1" dirty="0">
              <a:solidFill>
                <a:srgbClr val="A5C249">
                  <a:lumMod val="20000"/>
                  <a:lumOff val="80000"/>
                </a:srgbClr>
              </a:solidFill>
            </a:endParaRPr>
          </a:p>
        </p:txBody>
      </p:sp>
      <mc:AlternateContent xmlns:mc="http://schemas.openxmlformats.org/markup-compatibility/2006" xmlns:a14="http://schemas.microsoft.com/office/drawing/2010/main">
        <mc:Choice Requires="a14">
          <p:sp>
            <p:nvSpPr>
              <p:cNvPr id="7" name="مربع نص 6"/>
              <p:cNvSpPr txBox="1"/>
              <p:nvPr/>
            </p:nvSpPr>
            <p:spPr>
              <a:xfrm>
                <a:off x="2423592" y="5218847"/>
                <a:ext cx="7416824" cy="508537"/>
              </a:xfrm>
              <a:prstGeom prst="rect">
                <a:avLst/>
              </a:prstGeom>
              <a:noFill/>
            </p:spPr>
            <p:txBody>
              <a:bodyPr wrap="square" rtlCol="1">
                <a:spAutoFit/>
              </a:bodyPr>
              <a:lstStyle/>
              <a:p>
                <a:pPr algn="r" rtl="1"/>
                <a:r>
                  <a:rPr lang="ar-SA" b="1" dirty="0">
                    <a:solidFill>
                      <a:prstClr val="black"/>
                    </a:solidFill>
                  </a:rPr>
                  <a:t>1) نحدد طول الفئة (</a:t>
                </a:r>
                <a:r>
                  <a:rPr lang="el-GR" b="1" dirty="0">
                    <a:solidFill>
                      <a:prstClr val="black"/>
                    </a:solidFill>
                  </a:rPr>
                  <a:t>Δ</a:t>
                </a:r>
                <a:r>
                  <a:rPr lang="ar-SA" b="1" dirty="0">
                    <a:solidFill>
                      <a:prstClr val="black"/>
                    </a:solidFill>
                  </a:rPr>
                  <a:t>) :</a:t>
                </a:r>
                <a:r>
                  <a:rPr lang="ar-DZ" b="1" dirty="0">
                    <a:solidFill>
                      <a:prstClr val="black"/>
                    </a:solidFill>
                  </a:rPr>
                  <a:t>باستخدام العلاقة </a:t>
                </a:r>
                <a14:m>
                  <m:oMath xmlns:m="http://schemas.openxmlformats.org/officeDocument/2006/math">
                    <m:r>
                      <a:rPr lang="ar-DZ" b="1" i="1">
                        <a:solidFill>
                          <a:prstClr val="black"/>
                        </a:solidFill>
                        <a:latin typeface="Cambria Math" panose="02040503050406030204" pitchFamily="18" charset="0"/>
                        <a:ea typeface="Cambria Math" panose="02040503050406030204" pitchFamily="18" charset="0"/>
                      </a:rPr>
                      <m:t>∆=</m:t>
                    </m:r>
                    <m:f>
                      <m:fPr>
                        <m:ctrlPr>
                          <a:rPr lang="ar-DZ" b="1" i="1">
                            <a:solidFill>
                              <a:prstClr val="black"/>
                            </a:solidFill>
                            <a:latin typeface="Cambria Math" panose="02040503050406030204" pitchFamily="18" charset="0"/>
                            <a:ea typeface="Cambria Math" panose="02040503050406030204" pitchFamily="18" charset="0"/>
                          </a:rPr>
                        </m:ctrlPr>
                      </m:fPr>
                      <m:num>
                        <m:r>
                          <a:rPr lang="fr-FR" b="1" i="1">
                            <a:solidFill>
                              <a:prstClr val="black"/>
                            </a:solidFill>
                            <a:latin typeface="Cambria Math" panose="02040503050406030204" pitchFamily="18" charset="0"/>
                            <a:ea typeface="Cambria Math" panose="02040503050406030204" pitchFamily="18" charset="0"/>
                          </a:rPr>
                          <m:t>𝑹</m:t>
                        </m:r>
                      </m:num>
                      <m:den>
                        <m:r>
                          <a:rPr lang="fr-FR" b="1" i="1">
                            <a:solidFill>
                              <a:prstClr val="black"/>
                            </a:solidFill>
                            <a:latin typeface="Cambria Math" panose="02040503050406030204" pitchFamily="18" charset="0"/>
                            <a:ea typeface="Cambria Math" panose="02040503050406030204" pitchFamily="18" charset="0"/>
                          </a:rPr>
                          <m:t>𝒌</m:t>
                        </m:r>
                      </m:den>
                    </m:f>
                  </m:oMath>
                </a14:m>
                <a:endParaRPr lang="ar-SA" b="1" dirty="0">
                  <a:solidFill>
                    <a:prstClr val="black"/>
                  </a:solidFill>
                </a:endParaRPr>
              </a:p>
            </p:txBody>
          </p:sp>
        </mc:Choice>
        <mc:Fallback xmlns="">
          <p:sp>
            <p:nvSpPr>
              <p:cNvPr id="7" name="مربع نص 6"/>
              <p:cNvSpPr txBox="1">
                <a:spLocks noRot="1" noChangeAspect="1" noMove="1" noResize="1" noEditPoints="1" noAdjustHandles="1" noChangeArrowheads="1" noChangeShapeType="1" noTextEdit="1"/>
              </p:cNvSpPr>
              <p:nvPr/>
            </p:nvSpPr>
            <p:spPr>
              <a:xfrm>
                <a:off x="2423592" y="5218847"/>
                <a:ext cx="7416824" cy="508537"/>
              </a:xfrm>
              <a:prstGeom prst="rect">
                <a:avLst/>
              </a:prstGeom>
              <a:blipFill rotWithShape="0">
                <a:blip r:embed="rId3"/>
                <a:stretch>
                  <a:fillRect r="-740" b="-119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8" name="مستطيل مستدير الزوايا 7"/>
              <p:cNvSpPr/>
              <p:nvPr/>
            </p:nvSpPr>
            <p:spPr>
              <a:xfrm>
                <a:off x="3970918" y="5830751"/>
                <a:ext cx="5064225" cy="648072"/>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14:m>
                  <m:oMathPara xmlns:m="http://schemas.openxmlformats.org/officeDocument/2006/math">
                    <m:oMathParaPr>
                      <m:jc m:val="center"/>
                    </m:oMathParaPr>
                    <m:oMath xmlns:m="http://schemas.openxmlformats.org/officeDocument/2006/math">
                      <m:r>
                        <a:rPr lang="en-US" b="1" i="1">
                          <a:solidFill>
                            <a:srgbClr val="A5C249">
                              <a:lumMod val="20000"/>
                              <a:lumOff val="80000"/>
                            </a:srgbClr>
                          </a:solidFill>
                          <a:latin typeface="Cambria Math" panose="02040503050406030204" pitchFamily="18" charset="0"/>
                          <a:ea typeface="Cambria Math" panose="02040503050406030204" pitchFamily="18" charset="0"/>
                        </a:rPr>
                        <m:t>∆</m:t>
                      </m:r>
                      <m:r>
                        <a:rPr lang="en-US" b="1" i="1">
                          <a:solidFill>
                            <a:srgbClr val="A5C249">
                              <a:lumMod val="20000"/>
                              <a:lumOff val="80000"/>
                            </a:srgbClr>
                          </a:solidFill>
                          <a:latin typeface="Cambria Math"/>
                        </a:rPr>
                        <m:t>= </m:t>
                      </m:r>
                      <m:f>
                        <m:fPr>
                          <m:ctrlPr>
                            <a:rPr lang="en-US" b="1" i="1">
                              <a:solidFill>
                                <a:srgbClr val="A5C249">
                                  <a:lumMod val="20000"/>
                                  <a:lumOff val="80000"/>
                                </a:srgbClr>
                              </a:solidFill>
                              <a:latin typeface="Cambria Math" panose="02040503050406030204" pitchFamily="18" charset="0"/>
                            </a:rPr>
                          </m:ctrlPr>
                        </m:fPr>
                        <m:num>
                          <m:r>
                            <a:rPr lang="en-US" b="1" i="1">
                              <a:solidFill>
                                <a:srgbClr val="A5C249">
                                  <a:lumMod val="20000"/>
                                  <a:lumOff val="80000"/>
                                </a:srgbClr>
                              </a:solidFill>
                              <a:latin typeface="Cambria Math"/>
                            </a:rPr>
                            <m:t>𝑹</m:t>
                          </m:r>
                        </m:num>
                        <m:den>
                          <m:r>
                            <a:rPr lang="en-US" b="1" i="1">
                              <a:solidFill>
                                <a:srgbClr val="A5C249">
                                  <a:lumMod val="20000"/>
                                  <a:lumOff val="80000"/>
                                </a:srgbClr>
                              </a:solidFill>
                              <a:latin typeface="Cambria Math"/>
                            </a:rPr>
                            <m:t>𝒌</m:t>
                          </m:r>
                        </m:den>
                      </m:f>
                      <m:r>
                        <a:rPr lang="en-US" b="1" i="1">
                          <a:solidFill>
                            <a:srgbClr val="A5C249">
                              <a:lumMod val="20000"/>
                              <a:lumOff val="80000"/>
                            </a:srgbClr>
                          </a:solidFill>
                          <a:latin typeface="Cambria Math"/>
                        </a:rPr>
                        <m:t>= </m:t>
                      </m:r>
                      <m:f>
                        <m:fPr>
                          <m:ctrlPr>
                            <a:rPr lang="en-US" b="1" i="1">
                              <a:solidFill>
                                <a:srgbClr val="A5C249">
                                  <a:lumMod val="20000"/>
                                  <a:lumOff val="80000"/>
                                </a:srgbClr>
                              </a:solidFill>
                              <a:latin typeface="Cambria Math" panose="02040503050406030204" pitchFamily="18" charset="0"/>
                            </a:rPr>
                          </m:ctrlPr>
                        </m:fPr>
                        <m:num>
                          <m:r>
                            <a:rPr lang="en-US" b="1" i="1">
                              <a:solidFill>
                                <a:srgbClr val="A5C249">
                                  <a:lumMod val="20000"/>
                                  <a:lumOff val="80000"/>
                                </a:srgbClr>
                              </a:solidFill>
                              <a:latin typeface="Cambria Math"/>
                            </a:rPr>
                            <m:t>𝟔𝟗</m:t>
                          </m:r>
                        </m:num>
                        <m:den>
                          <m:r>
                            <a:rPr lang="en-US" b="1" i="1">
                              <a:solidFill>
                                <a:srgbClr val="A5C249">
                                  <a:lumMod val="20000"/>
                                  <a:lumOff val="80000"/>
                                </a:srgbClr>
                              </a:solidFill>
                              <a:latin typeface="Cambria Math"/>
                            </a:rPr>
                            <m:t>𝟕</m:t>
                          </m:r>
                        </m:den>
                      </m:f>
                      <m:r>
                        <a:rPr lang="en-US" b="1" i="1">
                          <a:solidFill>
                            <a:srgbClr val="A5C249">
                              <a:lumMod val="20000"/>
                              <a:lumOff val="80000"/>
                            </a:srgbClr>
                          </a:solidFill>
                          <a:latin typeface="Cambria Math"/>
                        </a:rPr>
                        <m:t>=</m:t>
                      </m:r>
                      <m:r>
                        <a:rPr lang="en-US" b="1" i="1">
                          <a:solidFill>
                            <a:srgbClr val="A5C249">
                              <a:lumMod val="20000"/>
                              <a:lumOff val="80000"/>
                            </a:srgbClr>
                          </a:solidFill>
                          <a:latin typeface="Cambria Math"/>
                        </a:rPr>
                        <m:t>𝟗</m:t>
                      </m:r>
                      <m:r>
                        <a:rPr lang="en-US" b="1" i="1">
                          <a:solidFill>
                            <a:srgbClr val="A5C249">
                              <a:lumMod val="20000"/>
                              <a:lumOff val="80000"/>
                            </a:srgbClr>
                          </a:solidFill>
                          <a:latin typeface="Cambria Math"/>
                        </a:rPr>
                        <m:t>.</m:t>
                      </m:r>
                      <m:r>
                        <a:rPr lang="en-US" b="1" i="1">
                          <a:solidFill>
                            <a:srgbClr val="A5C249">
                              <a:lumMod val="20000"/>
                              <a:lumOff val="80000"/>
                            </a:srgbClr>
                          </a:solidFill>
                          <a:latin typeface="Cambria Math"/>
                        </a:rPr>
                        <m:t>𝟖𝟔</m:t>
                      </m:r>
                      <m:r>
                        <a:rPr lang="en-US" b="1" i="1">
                          <a:solidFill>
                            <a:srgbClr val="A5C249">
                              <a:lumMod val="20000"/>
                              <a:lumOff val="80000"/>
                            </a:srgbClr>
                          </a:solidFill>
                          <a:latin typeface="Cambria Math"/>
                        </a:rPr>
                        <m:t> ≈</m:t>
                      </m:r>
                      <m:r>
                        <a:rPr lang="en-US" b="1" i="1">
                          <a:solidFill>
                            <a:srgbClr val="A5C249">
                              <a:lumMod val="20000"/>
                              <a:lumOff val="80000"/>
                            </a:srgbClr>
                          </a:solidFill>
                          <a:latin typeface="Cambria Math"/>
                          <a:ea typeface="Cambria Math"/>
                        </a:rPr>
                        <m:t>𝟏𝟎</m:t>
                      </m:r>
                    </m:oMath>
                  </m:oMathPara>
                </a14:m>
                <a:endParaRPr lang="ar-SA" b="1" dirty="0">
                  <a:solidFill>
                    <a:srgbClr val="A5C249">
                      <a:lumMod val="20000"/>
                      <a:lumOff val="80000"/>
                    </a:srgbClr>
                  </a:solidFill>
                </a:endParaRPr>
              </a:p>
            </p:txBody>
          </p:sp>
        </mc:Choice>
        <mc:Fallback>
          <p:sp>
            <p:nvSpPr>
              <p:cNvPr id="8" name="مستطيل مستدير الزوايا 7"/>
              <p:cNvSpPr>
                <a:spLocks noRot="1" noChangeAspect="1" noMove="1" noResize="1" noEditPoints="1" noAdjustHandles="1" noChangeArrowheads="1" noChangeShapeType="1" noTextEdit="1"/>
              </p:cNvSpPr>
              <p:nvPr/>
            </p:nvSpPr>
            <p:spPr>
              <a:xfrm>
                <a:off x="3970918" y="5830751"/>
                <a:ext cx="5064225" cy="648072"/>
              </a:xfrm>
              <a:prstGeom prst="round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3143672" y="3438292"/>
                <a:ext cx="6336704" cy="923330"/>
              </a:xfrm>
              <a:prstGeom prst="rect">
                <a:avLst/>
              </a:prstGeom>
              <a:noFill/>
            </p:spPr>
            <p:txBody>
              <a:bodyPr wrap="square" rtlCol="0">
                <a:spAutoFit/>
              </a:bodyPr>
              <a:lstStyle/>
              <a:p>
                <a:pPr algn="r" rtl="1"/>
                <a:r>
                  <a:rPr lang="ar-DZ" dirty="0">
                    <a:solidFill>
                      <a:prstClr val="black"/>
                    </a:solidFill>
                  </a:rPr>
                  <a:t>حيث أن: </a:t>
                </a:r>
              </a:p>
              <a:p>
                <a:pPr marL="285750" indent="-285750" algn="r" rtl="1">
                  <a:buFont typeface="Wingdings" panose="05000000000000000000" pitchFamily="2" charset="2"/>
                  <a:buChar char="§"/>
                </a:pPr>
                <a:r>
                  <a:rPr lang="ar-DZ" dirty="0">
                    <a:solidFill>
                      <a:prstClr val="black"/>
                    </a:solidFill>
                  </a:rPr>
                  <a:t>1و3,3 ثوابت</a:t>
                </a:r>
              </a:p>
              <a:p>
                <a:pPr marL="285750" indent="-285750" algn="r" rtl="1">
                  <a:buFont typeface="Wingdings" panose="05000000000000000000" pitchFamily="2" charset="2"/>
                  <a:buChar char="§"/>
                </a:pPr>
                <a14:m>
                  <m:oMath xmlns:m="http://schemas.openxmlformats.org/officeDocument/2006/math">
                    <m:func>
                      <m:funcPr>
                        <m:ctrlPr>
                          <a:rPr lang="fr-FR" i="1">
                            <a:solidFill>
                              <a:prstClr val="black"/>
                            </a:solidFill>
                            <a:latin typeface="Cambria Math" panose="02040503050406030204" pitchFamily="18" charset="0"/>
                          </a:rPr>
                        </m:ctrlPr>
                      </m:funcPr>
                      <m:fName>
                        <m:r>
                          <m:rPr>
                            <m:sty m:val="p"/>
                          </m:rPr>
                          <a:rPr lang="fr-FR">
                            <a:solidFill>
                              <a:prstClr val="black"/>
                            </a:solidFill>
                            <a:latin typeface="Cambria Math" panose="02040503050406030204" pitchFamily="18" charset="0"/>
                          </a:rPr>
                          <m:t>log</m:t>
                        </m:r>
                      </m:fName>
                      <m:e>
                        <m:r>
                          <a:rPr lang="fr-FR" i="1">
                            <a:solidFill>
                              <a:prstClr val="black"/>
                            </a:solidFill>
                            <a:latin typeface="Cambria Math" panose="02040503050406030204" pitchFamily="18" charset="0"/>
                          </a:rPr>
                          <m:t>𝑛</m:t>
                        </m:r>
                        <m:r>
                          <a:rPr lang="ar-DZ" i="1">
                            <a:solidFill>
                              <a:prstClr val="black"/>
                            </a:solidFill>
                            <a:latin typeface="Cambria Math" panose="02040503050406030204" pitchFamily="18" charset="0"/>
                          </a:rPr>
                          <m:t> </m:t>
                        </m:r>
                      </m:e>
                    </m:func>
                  </m:oMath>
                </a14:m>
                <a:r>
                  <a:rPr lang="ar-DZ" dirty="0">
                    <a:solidFill>
                      <a:prstClr val="black"/>
                    </a:solidFill>
                  </a:rPr>
                  <a:t>: اللوغاريتم العشري لحجم العينة</a:t>
                </a:r>
              </a:p>
            </p:txBody>
          </p:sp>
        </mc:Choice>
        <mc:Fallback xmlns="">
          <p:sp>
            <p:nvSpPr>
              <p:cNvPr id="9" name="ZoneTexte 8"/>
              <p:cNvSpPr txBox="1">
                <a:spLocks noRot="1" noChangeAspect="1" noMove="1" noResize="1" noEditPoints="1" noAdjustHandles="1" noChangeArrowheads="1" noChangeShapeType="1" noTextEdit="1"/>
              </p:cNvSpPr>
              <p:nvPr/>
            </p:nvSpPr>
            <p:spPr>
              <a:xfrm>
                <a:off x="3143672" y="3438292"/>
                <a:ext cx="6336704" cy="923330"/>
              </a:xfrm>
              <a:prstGeom prst="rect">
                <a:avLst/>
              </a:prstGeom>
              <a:blipFill rotWithShape="0">
                <a:blip r:embed="rId5"/>
                <a:stretch>
                  <a:fillRect t="-3311" r="-770" b="-9934"/>
                </a:stretch>
              </a:blipFill>
            </p:spPr>
            <p:txBody>
              <a:bodyPr/>
              <a:lstStyle/>
              <a:p>
                <a:r>
                  <a:rPr lang="fr-FR">
                    <a:noFill/>
                  </a:rPr>
                  <a:t> </a:t>
                </a:r>
              </a:p>
            </p:txBody>
          </p:sp>
        </mc:Fallback>
      </mc:AlternateContent>
      <p:sp>
        <p:nvSpPr>
          <p:cNvPr id="10" name="ZoneTexte 9"/>
          <p:cNvSpPr txBox="1"/>
          <p:nvPr/>
        </p:nvSpPr>
        <p:spPr>
          <a:xfrm>
            <a:off x="3701143" y="2617699"/>
            <a:ext cx="533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fr-FR" dirty="0" smtClean="0"/>
              <a:t>H</a:t>
            </a:r>
            <a:r>
              <a:rPr lang="ar-DZ" dirty="0" smtClean="0"/>
              <a:t>: الحد الأعلى في التوزيع ، </a:t>
            </a:r>
            <a:r>
              <a:rPr lang="fr-FR" dirty="0" smtClean="0"/>
              <a:t>L</a:t>
            </a:r>
            <a:r>
              <a:rPr lang="ar-DZ" dirty="0" smtClean="0"/>
              <a:t>: الحد الأدنى في التوزيع </a:t>
            </a:r>
            <a:endParaRPr lang="fr-FR" dirty="0"/>
          </a:p>
        </p:txBody>
      </p:sp>
      <p:sp>
        <p:nvSpPr>
          <p:cNvPr id="12" name="Ellipse 11"/>
          <p:cNvSpPr/>
          <p:nvPr/>
        </p:nvSpPr>
        <p:spPr>
          <a:xfrm>
            <a:off x="424542" y="3861048"/>
            <a:ext cx="3546375"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u="sng" dirty="0" smtClean="0"/>
              <a:t>ملاحظة:</a:t>
            </a:r>
            <a:r>
              <a:rPr lang="ar-DZ" sz="1600" dirty="0" smtClean="0"/>
              <a:t> ليس شرطا استخدام قانون «سترجس» في تحديد عدد الفئات، لكن هذا الأخير يبين لنا الاتجاه العام في اختيار عدد الفئات. </a:t>
            </a:r>
          </a:p>
          <a:p>
            <a:pPr algn="ctr" rtl="1"/>
            <a:r>
              <a:rPr lang="ar-DZ" sz="1600" dirty="0" smtClean="0">
                <a:solidFill>
                  <a:srgbClr val="FFC000"/>
                </a:solidFill>
              </a:rPr>
              <a:t>يمكن للطالب أو الباحث اختيار عدد الفئات وذلك حسب المرجو من البحث ويكون ذلك في </a:t>
            </a:r>
            <a:r>
              <a:rPr lang="ar-DZ" sz="1600" dirty="0" smtClean="0">
                <a:solidFill>
                  <a:srgbClr val="C00000"/>
                </a:solidFill>
              </a:rPr>
              <a:t>حدود المنطق</a:t>
            </a:r>
            <a:endParaRPr lang="fr-FR" sz="1600" dirty="0">
              <a:solidFill>
                <a:srgbClr val="C00000"/>
              </a:solidFill>
            </a:endParaRPr>
          </a:p>
        </p:txBody>
      </p:sp>
    </p:spTree>
    <p:extLst>
      <p:ext uri="{BB962C8B-B14F-4D97-AF65-F5344CB8AC3E}">
        <p14:creationId xmlns:p14="http://schemas.microsoft.com/office/powerpoint/2010/main" val="66529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heel(1)">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80">
                                          <p:stCondLst>
                                            <p:cond delay="0"/>
                                          </p:stCondLst>
                                        </p:cTn>
                                        <p:tgtEl>
                                          <p:spTgt spid="7"/>
                                        </p:tgtEl>
                                      </p:cBhvr>
                                    </p:animEffect>
                                    <p:anim calcmode="lin" valueType="num">
                                      <p:cBhvr>
                                        <p:cTn id="7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6" dur="26">
                                          <p:stCondLst>
                                            <p:cond delay="650"/>
                                          </p:stCondLst>
                                        </p:cTn>
                                        <p:tgtEl>
                                          <p:spTgt spid="7"/>
                                        </p:tgtEl>
                                      </p:cBhvr>
                                      <p:to x="100000" y="60000"/>
                                    </p:animScale>
                                    <p:animScale>
                                      <p:cBhvr>
                                        <p:cTn id="77" dur="166" decel="50000">
                                          <p:stCondLst>
                                            <p:cond delay="676"/>
                                          </p:stCondLst>
                                        </p:cTn>
                                        <p:tgtEl>
                                          <p:spTgt spid="7"/>
                                        </p:tgtEl>
                                      </p:cBhvr>
                                      <p:to x="100000" y="100000"/>
                                    </p:animScale>
                                    <p:animScale>
                                      <p:cBhvr>
                                        <p:cTn id="78" dur="26">
                                          <p:stCondLst>
                                            <p:cond delay="1312"/>
                                          </p:stCondLst>
                                        </p:cTn>
                                        <p:tgtEl>
                                          <p:spTgt spid="7"/>
                                        </p:tgtEl>
                                      </p:cBhvr>
                                      <p:to x="100000" y="80000"/>
                                    </p:animScale>
                                    <p:animScale>
                                      <p:cBhvr>
                                        <p:cTn id="79" dur="166" decel="50000">
                                          <p:stCondLst>
                                            <p:cond delay="1338"/>
                                          </p:stCondLst>
                                        </p:cTn>
                                        <p:tgtEl>
                                          <p:spTgt spid="7"/>
                                        </p:tgtEl>
                                      </p:cBhvr>
                                      <p:to x="100000" y="100000"/>
                                    </p:animScale>
                                    <p:animScale>
                                      <p:cBhvr>
                                        <p:cTn id="80" dur="26">
                                          <p:stCondLst>
                                            <p:cond delay="1642"/>
                                          </p:stCondLst>
                                        </p:cTn>
                                        <p:tgtEl>
                                          <p:spTgt spid="7"/>
                                        </p:tgtEl>
                                      </p:cBhvr>
                                      <p:to x="100000" y="90000"/>
                                    </p:animScale>
                                    <p:animScale>
                                      <p:cBhvr>
                                        <p:cTn id="81" dur="166" decel="50000">
                                          <p:stCondLst>
                                            <p:cond delay="1668"/>
                                          </p:stCondLst>
                                        </p:cTn>
                                        <p:tgtEl>
                                          <p:spTgt spid="7"/>
                                        </p:tgtEl>
                                      </p:cBhvr>
                                      <p:to x="100000" y="100000"/>
                                    </p:animScale>
                                    <p:animScale>
                                      <p:cBhvr>
                                        <p:cTn id="82" dur="26">
                                          <p:stCondLst>
                                            <p:cond delay="1808"/>
                                          </p:stCondLst>
                                        </p:cTn>
                                        <p:tgtEl>
                                          <p:spTgt spid="7"/>
                                        </p:tgtEl>
                                      </p:cBhvr>
                                      <p:to x="100000" y="95000"/>
                                    </p:animScale>
                                    <p:animScale>
                                      <p:cBhvr>
                                        <p:cTn id="83" dur="166" decel="50000">
                                          <p:stCondLst>
                                            <p:cond delay="1834"/>
                                          </p:stCondLst>
                                        </p:cTn>
                                        <p:tgtEl>
                                          <p:spTgt spid="7"/>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heel(1)">
                                      <p:cBhvr>
                                        <p:cTn id="88" dur="20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heel(1)">
                                      <p:cBhvr>
                                        <p:cTn id="9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090678260"/>
              </p:ext>
            </p:extLst>
          </p:nvPr>
        </p:nvGraphicFramePr>
        <p:xfrm>
          <a:off x="2296886" y="116633"/>
          <a:ext cx="8229601" cy="4121046"/>
        </p:xfrm>
        <a:graphic>
          <a:graphicData uri="http://schemas.openxmlformats.org/drawingml/2006/table">
            <a:tbl>
              <a:tblPr rtl="1" firstRow="1" bandRow="1">
                <a:tableStyleId>{7DF18680-E054-41AD-8BC1-D1AEF772440D}</a:tableStyleId>
              </a:tblPr>
              <a:tblGrid>
                <a:gridCol w="1297487"/>
                <a:gridCol w="2165922"/>
                <a:gridCol w="2787438"/>
                <a:gridCol w="1978754"/>
              </a:tblGrid>
              <a:tr h="348171">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SA" sz="1600" dirty="0" smtClean="0">
                          <a:solidFill>
                            <a:schemeClr val="bg1"/>
                          </a:solidFill>
                        </a:rPr>
                        <a:t>ال</a:t>
                      </a:r>
                      <a:r>
                        <a:rPr lang="ar-DZ" sz="1600" dirty="0" smtClean="0">
                          <a:solidFill>
                            <a:schemeClr val="bg1"/>
                          </a:solidFill>
                        </a:rPr>
                        <a:t>تكرار</a:t>
                      </a:r>
                      <a:r>
                        <a:rPr lang="ar-DZ" sz="1600" baseline="0" dirty="0" smtClean="0">
                          <a:solidFill>
                            <a:schemeClr val="bg1"/>
                          </a:solidFill>
                        </a:rPr>
                        <a:t> الفعلي</a:t>
                      </a:r>
                      <a:endParaRPr lang="ar-SA" sz="16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1600" dirty="0" smtClean="0">
                          <a:solidFill>
                            <a:schemeClr val="bg1"/>
                          </a:solidFill>
                        </a:rPr>
                        <a:t>الفئة</a:t>
                      </a:r>
                      <a:r>
                        <a:rPr lang="ar-DZ" sz="1600" baseline="0" dirty="0" smtClean="0">
                          <a:solidFill>
                            <a:schemeClr val="bg1"/>
                          </a:solidFill>
                        </a:rPr>
                        <a:t> تتكون من</a:t>
                      </a:r>
                      <a:r>
                        <a:rPr kumimoji="0" lang="fr-FR" sz="1400" b="1" i="0" u="none" strike="noStrike" kern="1200" cap="none" spc="0" normalizeH="0" baseline="0" noProof="0" dirty="0" smtClean="0">
                          <a:ln>
                            <a:noFill/>
                          </a:ln>
                          <a:solidFill>
                            <a:prstClr val="white"/>
                          </a:solidFill>
                          <a:effectLst/>
                          <a:uLnTx/>
                          <a:uFillTx/>
                          <a:latin typeface="+mn-lt"/>
                        </a:rPr>
                        <a:t>(100)</a:t>
                      </a:r>
                      <a:endParaRPr kumimoji="0" lang="ar-SA" sz="1400" b="1" i="0" u="none" strike="noStrike" kern="1200" cap="none" spc="0" normalizeH="0" baseline="0" noProof="0" dirty="0" smtClean="0">
                        <a:ln>
                          <a:noFill/>
                        </a:ln>
                        <a:solidFill>
                          <a:prstClr val="white"/>
                        </a:solidFill>
                        <a:effectLst/>
                        <a:uLnTx/>
                        <a:uFillTx/>
                        <a:latin typeface="+mn-lt"/>
                        <a:cs typeface="+mn-cs"/>
                      </a:endParaRPr>
                    </a:p>
                    <a:p>
                      <a:pPr algn="ctr" rtl="1"/>
                      <a:endParaRPr lang="ar-SA" sz="1600" dirty="0">
                        <a:solidFill>
                          <a:schemeClr val="bg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ar-SA" sz="1400" dirty="0" smtClean="0">
                          <a:solidFill>
                            <a:schemeClr val="bg1"/>
                          </a:solidFill>
                        </a:rPr>
                        <a:t>فئات</a:t>
                      </a:r>
                      <a:r>
                        <a:rPr lang="ar-SA" sz="1400" baseline="0" dirty="0" smtClean="0">
                          <a:solidFill>
                            <a:schemeClr val="bg1"/>
                          </a:solidFill>
                        </a:rPr>
                        <a:t> الأجور</a:t>
                      </a:r>
                      <a:endParaRPr lang="ar-SA" sz="1400" dirty="0">
                        <a:solidFill>
                          <a:schemeClr val="bg1"/>
                        </a:solidFill>
                      </a:endParaRPr>
                    </a:p>
                  </a:txBody>
                  <a:tcPr anchor="ctr"/>
                </a:tc>
              </a:tr>
              <a:tr h="453738">
                <a:tc>
                  <a:txBody>
                    <a:bodyPr/>
                    <a:lstStyle/>
                    <a:p>
                      <a:pPr algn="ctr" rtl="1"/>
                      <a:r>
                        <a:rPr lang="fr-FR" sz="1800" dirty="0" smtClean="0">
                          <a:solidFill>
                            <a:schemeClr val="tx1"/>
                          </a:solidFill>
                        </a:rPr>
                        <a:t>03</a:t>
                      </a:r>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ar-DZ" sz="1400" dirty="0" smtClean="0">
                          <a:solidFill>
                            <a:schemeClr val="tx1"/>
                          </a:solidFill>
                        </a:rPr>
                        <a:t>10,11,12,13,14,15,16,17,18,19</a:t>
                      </a:r>
                      <a:endParaRPr lang="ar-SA" sz="14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en-US" sz="1800" b="1" dirty="0" smtClean="0">
                          <a:solidFill>
                            <a:schemeClr val="tx1"/>
                          </a:solidFill>
                        </a:rPr>
                        <a:t>1000-1900</a:t>
                      </a:r>
                      <a:endParaRPr lang="ar-SA" sz="1800" b="1" dirty="0">
                        <a:solidFill>
                          <a:schemeClr val="tx1"/>
                        </a:solidFill>
                      </a:endParaRPr>
                    </a:p>
                  </a:txBody>
                  <a:tcPr anchor="ctr"/>
                </a:tc>
              </a:tr>
              <a:tr h="453738">
                <a:tc>
                  <a:txBody>
                    <a:bodyPr/>
                    <a:lstStyle/>
                    <a:p>
                      <a:pPr algn="ctr" rtl="1"/>
                      <a:r>
                        <a:rPr lang="fr-FR" sz="1800" dirty="0" smtClean="0">
                          <a:solidFill>
                            <a:schemeClr val="tx1"/>
                          </a:solidFill>
                        </a:rPr>
                        <a:t>06</a:t>
                      </a:r>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ar-DZ" sz="1400" dirty="0" smtClean="0">
                          <a:solidFill>
                            <a:schemeClr val="tx1"/>
                          </a:solidFill>
                        </a:rPr>
                        <a:t>20,21,22,23,24,25,26,27,28,29</a:t>
                      </a:r>
                      <a:endParaRPr lang="ar-SA" sz="14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en-US" sz="1800" b="1" dirty="0" smtClean="0">
                          <a:solidFill>
                            <a:schemeClr val="tx1"/>
                          </a:solidFill>
                        </a:rPr>
                        <a:t>2000-2900</a:t>
                      </a:r>
                      <a:endParaRPr lang="ar-SA" sz="1800" b="1" dirty="0">
                        <a:solidFill>
                          <a:schemeClr val="tx1"/>
                        </a:solidFill>
                      </a:endParaRPr>
                    </a:p>
                  </a:txBody>
                  <a:tcPr anchor="ctr"/>
                </a:tc>
              </a:tr>
              <a:tr h="453738">
                <a:tc>
                  <a:txBody>
                    <a:bodyPr/>
                    <a:lstStyle/>
                    <a:p>
                      <a:pPr algn="ctr" rtl="1"/>
                      <a:r>
                        <a:rPr lang="fr-FR" sz="1800" dirty="0" smtClean="0">
                          <a:solidFill>
                            <a:schemeClr val="tx1"/>
                          </a:solidFill>
                        </a:rPr>
                        <a:t>10</a:t>
                      </a:r>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ar-DZ" sz="1400" dirty="0" smtClean="0">
                          <a:solidFill>
                            <a:schemeClr val="tx1"/>
                          </a:solidFill>
                        </a:rPr>
                        <a:t>30,31,32,33,34,35,36,37,38,39</a:t>
                      </a:r>
                      <a:endParaRPr lang="ar-SA" sz="14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en-US" sz="1800" b="1" dirty="0" smtClean="0">
                          <a:solidFill>
                            <a:schemeClr val="tx1"/>
                          </a:solidFill>
                        </a:rPr>
                        <a:t>3000-3900</a:t>
                      </a:r>
                      <a:endParaRPr lang="ar-SA" sz="1800" b="1" dirty="0">
                        <a:solidFill>
                          <a:schemeClr val="tx1"/>
                        </a:solidFill>
                      </a:endParaRPr>
                    </a:p>
                  </a:txBody>
                  <a:tcPr anchor="ctr"/>
                </a:tc>
              </a:tr>
              <a:tr h="453738">
                <a:tc>
                  <a:txBody>
                    <a:bodyPr/>
                    <a:lstStyle/>
                    <a:p>
                      <a:pPr algn="ctr" rtl="1"/>
                      <a:r>
                        <a:rPr lang="fr-FR" sz="1800" dirty="0" smtClean="0">
                          <a:solidFill>
                            <a:schemeClr val="tx1"/>
                          </a:solidFill>
                        </a:rPr>
                        <a:t>15</a:t>
                      </a:r>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ar-DZ" sz="1400" dirty="0" smtClean="0">
                          <a:solidFill>
                            <a:schemeClr val="tx1"/>
                          </a:solidFill>
                        </a:rPr>
                        <a:t>40,41,42,43,44,45,46,47,48,49</a:t>
                      </a:r>
                      <a:endParaRPr lang="ar-SA" sz="14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en-US" sz="1800" b="1" dirty="0" smtClean="0">
                          <a:solidFill>
                            <a:schemeClr val="tx1"/>
                          </a:solidFill>
                        </a:rPr>
                        <a:t>4000-4900</a:t>
                      </a:r>
                      <a:endParaRPr lang="ar-SA" sz="1800" b="1" dirty="0">
                        <a:solidFill>
                          <a:schemeClr val="tx1"/>
                        </a:solidFill>
                      </a:endParaRPr>
                    </a:p>
                  </a:txBody>
                  <a:tcPr anchor="ctr"/>
                </a:tc>
              </a:tr>
              <a:tr h="453738">
                <a:tc>
                  <a:txBody>
                    <a:bodyPr/>
                    <a:lstStyle/>
                    <a:p>
                      <a:pPr algn="ctr" rtl="1"/>
                      <a:r>
                        <a:rPr lang="fr-FR" sz="1800" dirty="0" smtClean="0">
                          <a:solidFill>
                            <a:schemeClr val="tx1"/>
                          </a:solidFill>
                        </a:rPr>
                        <a:t>08</a:t>
                      </a:r>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ar-DZ" sz="1400" dirty="0" smtClean="0">
                          <a:solidFill>
                            <a:schemeClr val="tx1"/>
                          </a:solidFill>
                        </a:rPr>
                        <a:t>50,51,52,53,54,55,56,57,58,59</a:t>
                      </a:r>
                      <a:endParaRPr lang="ar-SA" sz="14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en-US" sz="1800" b="1" dirty="0" smtClean="0">
                          <a:solidFill>
                            <a:schemeClr val="tx1"/>
                          </a:solidFill>
                        </a:rPr>
                        <a:t>5000-5900</a:t>
                      </a:r>
                      <a:endParaRPr lang="ar-SA" sz="1800" b="1" dirty="0">
                        <a:solidFill>
                          <a:schemeClr val="tx1"/>
                        </a:solidFill>
                      </a:endParaRPr>
                    </a:p>
                  </a:txBody>
                  <a:tcPr anchor="ctr"/>
                </a:tc>
              </a:tr>
              <a:tr h="453738">
                <a:tc>
                  <a:txBody>
                    <a:bodyPr/>
                    <a:lstStyle/>
                    <a:p>
                      <a:pPr algn="ctr" rtl="1"/>
                      <a:r>
                        <a:rPr lang="fr-FR" sz="1800" dirty="0" smtClean="0">
                          <a:solidFill>
                            <a:schemeClr val="tx1"/>
                          </a:solidFill>
                        </a:rPr>
                        <a:t>05</a:t>
                      </a:r>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ar-DZ" sz="1400" dirty="0" smtClean="0">
                          <a:solidFill>
                            <a:schemeClr val="tx1"/>
                          </a:solidFill>
                        </a:rPr>
                        <a:t>60,61,62,63,64,65,66,67,68,69</a:t>
                      </a:r>
                      <a:endParaRPr lang="ar-SA" sz="14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en-US" sz="1800" b="1" dirty="0" smtClean="0">
                          <a:solidFill>
                            <a:schemeClr val="tx1"/>
                          </a:solidFill>
                        </a:rPr>
                        <a:t>6000-6900</a:t>
                      </a:r>
                      <a:endParaRPr lang="ar-SA" sz="1800" b="1" dirty="0">
                        <a:solidFill>
                          <a:schemeClr val="tx1"/>
                        </a:solidFill>
                      </a:endParaRPr>
                    </a:p>
                  </a:txBody>
                  <a:tcPr anchor="ctr"/>
                </a:tc>
              </a:tr>
              <a:tr h="453738">
                <a:tc>
                  <a:txBody>
                    <a:bodyPr/>
                    <a:lstStyle/>
                    <a:p>
                      <a:pPr algn="ctr" rtl="1"/>
                      <a:r>
                        <a:rPr lang="fr-FR" sz="1800" dirty="0" smtClean="0">
                          <a:solidFill>
                            <a:schemeClr val="tx1"/>
                          </a:solidFill>
                        </a:rPr>
                        <a:t>03</a:t>
                      </a:r>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ar-DZ" sz="1400" dirty="0" smtClean="0">
                          <a:solidFill>
                            <a:schemeClr val="tx1"/>
                          </a:solidFill>
                        </a:rPr>
                        <a:t>70,71,72,73,74,75,76,77,78,79</a:t>
                      </a:r>
                      <a:endParaRPr lang="ar-SA" sz="14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rtl="1"/>
                      <a:r>
                        <a:rPr lang="en-US" sz="1800" b="1" dirty="0" smtClean="0">
                          <a:solidFill>
                            <a:schemeClr val="tx1"/>
                          </a:solidFill>
                        </a:rPr>
                        <a:t>7000-7900</a:t>
                      </a:r>
                      <a:endParaRPr lang="ar-SA" sz="1800" b="1" dirty="0">
                        <a:solidFill>
                          <a:schemeClr val="tx1"/>
                        </a:solidFill>
                      </a:endParaRPr>
                    </a:p>
                  </a:txBody>
                  <a:tcPr anchor="ctr"/>
                </a:tc>
              </a:tr>
              <a:tr h="320285">
                <a:tc>
                  <a:txBody>
                    <a:bodyPr/>
                    <a:lstStyle/>
                    <a:p>
                      <a:pPr algn="ctr" rtl="1"/>
                      <a:r>
                        <a:rPr lang="fr-FR" sz="1800" dirty="0" smtClean="0">
                          <a:solidFill>
                            <a:schemeClr val="tx1"/>
                          </a:solidFill>
                        </a:rPr>
                        <a:t>50</a:t>
                      </a:r>
                      <a:endParaRPr lang="ar-SA" sz="1800" dirty="0">
                        <a:solidFill>
                          <a:schemeClr val="tx1"/>
                        </a:solidFill>
                      </a:endParaRPr>
                    </a:p>
                  </a:txBody>
                  <a:tcPr anchor="ctr"/>
                </a:tc>
                <a:tc gridSpan="3">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endParaRPr lang="fr-FR"/>
                    </a:p>
                  </a:txBody>
                  <a:tcPr/>
                </a:tc>
                <a:tc hMerge="1">
                  <a:txBody>
                    <a:bodyPr/>
                    <a:lstStyle/>
                    <a:p>
                      <a:pPr algn="ctr" rtl="1"/>
                      <a:endParaRPr lang="ar-SA" sz="1800" b="1" dirty="0">
                        <a:solidFill>
                          <a:schemeClr val="tx1"/>
                        </a:solidFill>
                      </a:endParaRPr>
                    </a:p>
                  </a:txBody>
                  <a:tcPr anchor="ctr"/>
                </a:tc>
              </a:tr>
            </a:tbl>
          </a:graphicData>
        </a:graphic>
      </p:graphicFrame>
      <p:grpSp>
        <p:nvGrpSpPr>
          <p:cNvPr id="4" name="مجموعة 24"/>
          <p:cNvGrpSpPr/>
          <p:nvPr/>
        </p:nvGrpSpPr>
        <p:grpSpPr>
          <a:xfrm>
            <a:off x="7656523" y="764704"/>
            <a:ext cx="124784" cy="228600"/>
            <a:chOff x="3203848" y="3940316"/>
            <a:chExt cx="145604" cy="228600"/>
          </a:xfrm>
        </p:grpSpPr>
        <p:cxnSp>
          <p:nvCxnSpPr>
            <p:cNvPr id="5"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8" name="مجموعة 7"/>
          <p:cNvGrpSpPr/>
          <p:nvPr/>
        </p:nvGrpSpPr>
        <p:grpSpPr>
          <a:xfrm>
            <a:off x="7587113" y="1239206"/>
            <a:ext cx="248207" cy="288032"/>
            <a:chOff x="3178404" y="3933056"/>
            <a:chExt cx="289620" cy="288032"/>
          </a:xfrm>
        </p:grpSpPr>
        <p:cxnSp>
          <p:nvCxnSpPr>
            <p:cNvPr id="9"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0"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1"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14" name="مجموعة 14"/>
          <p:cNvGrpSpPr/>
          <p:nvPr/>
        </p:nvGrpSpPr>
        <p:grpSpPr>
          <a:xfrm>
            <a:off x="7360110" y="1712138"/>
            <a:ext cx="248207" cy="288032"/>
            <a:chOff x="3178404" y="3933056"/>
            <a:chExt cx="289620" cy="288032"/>
          </a:xfrm>
        </p:grpSpPr>
        <p:cxnSp>
          <p:nvCxnSpPr>
            <p:cNvPr id="15"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6"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7"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8"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9"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0" name="مجموعة 14"/>
          <p:cNvGrpSpPr/>
          <p:nvPr/>
        </p:nvGrpSpPr>
        <p:grpSpPr>
          <a:xfrm>
            <a:off x="7796352" y="1716781"/>
            <a:ext cx="248207" cy="288032"/>
            <a:chOff x="3178404" y="3933056"/>
            <a:chExt cx="289620" cy="288032"/>
          </a:xfrm>
        </p:grpSpPr>
        <p:cxnSp>
          <p:nvCxnSpPr>
            <p:cNvPr id="2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4"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5"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6" name="مجموعة 14"/>
          <p:cNvGrpSpPr/>
          <p:nvPr/>
        </p:nvGrpSpPr>
        <p:grpSpPr>
          <a:xfrm>
            <a:off x="7360111" y="2200837"/>
            <a:ext cx="248207" cy="288032"/>
            <a:chOff x="3178404" y="3933056"/>
            <a:chExt cx="289620" cy="288032"/>
          </a:xfrm>
        </p:grpSpPr>
        <p:cxnSp>
          <p:nvCxnSpPr>
            <p:cNvPr id="2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0"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36" name="مجموعة 14"/>
          <p:cNvGrpSpPr/>
          <p:nvPr/>
        </p:nvGrpSpPr>
        <p:grpSpPr>
          <a:xfrm>
            <a:off x="7759502" y="2174799"/>
            <a:ext cx="248207" cy="288032"/>
            <a:chOff x="3178404" y="3933056"/>
            <a:chExt cx="289620" cy="288032"/>
          </a:xfrm>
        </p:grpSpPr>
        <p:cxnSp>
          <p:nvCxnSpPr>
            <p:cNvPr id="3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0"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42" name="مجموعة 14"/>
          <p:cNvGrpSpPr/>
          <p:nvPr/>
        </p:nvGrpSpPr>
        <p:grpSpPr>
          <a:xfrm>
            <a:off x="7390701" y="2689536"/>
            <a:ext cx="248207" cy="288032"/>
            <a:chOff x="3178404" y="3933056"/>
            <a:chExt cx="289620" cy="288032"/>
          </a:xfrm>
        </p:grpSpPr>
        <p:cxnSp>
          <p:nvCxnSpPr>
            <p:cNvPr id="43"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4"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5"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6"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7"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48" name="مجموعة 24"/>
          <p:cNvGrpSpPr/>
          <p:nvPr/>
        </p:nvGrpSpPr>
        <p:grpSpPr>
          <a:xfrm>
            <a:off x="7797033" y="2689536"/>
            <a:ext cx="124784" cy="228600"/>
            <a:chOff x="3203848" y="3940316"/>
            <a:chExt cx="145604" cy="228600"/>
          </a:xfrm>
        </p:grpSpPr>
        <p:cxnSp>
          <p:nvCxnSpPr>
            <p:cNvPr id="49"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0"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1"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56" name="مجموعة 7"/>
          <p:cNvGrpSpPr/>
          <p:nvPr/>
        </p:nvGrpSpPr>
        <p:grpSpPr>
          <a:xfrm>
            <a:off x="7411825" y="3110297"/>
            <a:ext cx="248207" cy="288032"/>
            <a:chOff x="3178404" y="3933056"/>
            <a:chExt cx="289620" cy="288032"/>
          </a:xfrm>
        </p:grpSpPr>
        <p:cxnSp>
          <p:nvCxnSpPr>
            <p:cNvPr id="5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0"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64" name="Straight Connector 12"/>
          <p:cNvCxnSpPr/>
          <p:nvPr/>
        </p:nvCxnSpPr>
        <p:spPr>
          <a:xfrm rot="5400000">
            <a:off x="7892728" y="1370153"/>
            <a:ext cx="228600" cy="1361"/>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65" name="مجموعة 14"/>
          <p:cNvGrpSpPr/>
          <p:nvPr/>
        </p:nvGrpSpPr>
        <p:grpSpPr>
          <a:xfrm>
            <a:off x="8159237" y="2167539"/>
            <a:ext cx="248207" cy="288032"/>
            <a:chOff x="3178404" y="3933056"/>
            <a:chExt cx="289620" cy="288032"/>
          </a:xfrm>
        </p:grpSpPr>
        <p:cxnSp>
          <p:nvCxnSpPr>
            <p:cNvPr id="6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9"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0"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71" name="مجموعة 24"/>
          <p:cNvGrpSpPr/>
          <p:nvPr/>
        </p:nvGrpSpPr>
        <p:grpSpPr>
          <a:xfrm>
            <a:off x="7472857" y="3531058"/>
            <a:ext cx="124784" cy="228600"/>
            <a:chOff x="3203848" y="3940316"/>
            <a:chExt cx="145604" cy="228600"/>
          </a:xfrm>
        </p:grpSpPr>
        <p:cxnSp>
          <p:nvCxnSpPr>
            <p:cNvPr id="72"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3"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4"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aphicFrame>
        <p:nvGraphicFramePr>
          <p:cNvPr id="75" name="جدول 3"/>
          <p:cNvGraphicFramePr>
            <a:graphicFrameLocks noGrp="1"/>
          </p:cNvGraphicFramePr>
          <p:nvPr>
            <p:extLst/>
          </p:nvPr>
        </p:nvGraphicFramePr>
        <p:xfrm>
          <a:off x="2423592" y="4496915"/>
          <a:ext cx="7792990" cy="2340260"/>
        </p:xfrm>
        <a:graphic>
          <a:graphicData uri="http://schemas.openxmlformats.org/drawingml/2006/table">
            <a:tbl>
              <a:tblPr rtl="1" firstRow="1" bandRow="1"/>
              <a:tblGrid>
                <a:gridCol w="779299"/>
                <a:gridCol w="779299"/>
                <a:gridCol w="779299"/>
                <a:gridCol w="779299"/>
                <a:gridCol w="779299"/>
                <a:gridCol w="779299"/>
                <a:gridCol w="779299"/>
                <a:gridCol w="779299"/>
                <a:gridCol w="779299"/>
                <a:gridCol w="779299"/>
              </a:tblGrid>
              <a:tr h="468052">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1000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2100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4600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4300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7500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5500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4000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3600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4700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c>
                  <a:txBody>
                    <a:bodyPr/>
                    <a:lstStyle>
                      <a:lvl1pPr marL="0" algn="r" defTabSz="914400" rtl="1" eaLnBrk="1" latinLnBrk="0" hangingPunct="1">
                        <a:defRPr sz="1800" b="1" kern="1200">
                          <a:solidFill>
                            <a:schemeClr val="lt1"/>
                          </a:solidFill>
                          <a:latin typeface="Century Gothic" panose="020B0502020202020204"/>
                          <a:ea typeface=""/>
                          <a:cs typeface=""/>
                        </a:defRPr>
                      </a:lvl1pPr>
                      <a:lvl2pPr marL="457200" algn="r" defTabSz="914400" rtl="1" eaLnBrk="1" latinLnBrk="0" hangingPunct="1">
                        <a:defRPr sz="1800" b="1" kern="1200">
                          <a:solidFill>
                            <a:schemeClr val="lt1"/>
                          </a:solidFill>
                          <a:latin typeface="Century Gothic" panose="020B0502020202020204"/>
                          <a:ea typeface=""/>
                          <a:cs typeface=""/>
                        </a:defRPr>
                      </a:lvl2pPr>
                      <a:lvl3pPr marL="914400" algn="r" defTabSz="914400" rtl="1" eaLnBrk="1" latinLnBrk="0" hangingPunct="1">
                        <a:defRPr sz="1800" b="1" kern="1200">
                          <a:solidFill>
                            <a:schemeClr val="lt1"/>
                          </a:solidFill>
                          <a:latin typeface="Century Gothic" panose="020B0502020202020204"/>
                          <a:ea typeface=""/>
                          <a:cs typeface=""/>
                        </a:defRPr>
                      </a:lvl3pPr>
                      <a:lvl4pPr marL="1371600" algn="r" defTabSz="914400" rtl="1" eaLnBrk="1" latinLnBrk="0" hangingPunct="1">
                        <a:defRPr sz="1800" b="1" kern="1200">
                          <a:solidFill>
                            <a:schemeClr val="lt1"/>
                          </a:solidFill>
                          <a:latin typeface="Century Gothic" panose="020B0502020202020204"/>
                          <a:ea typeface=""/>
                          <a:cs typeface=""/>
                        </a:defRPr>
                      </a:lvl4pPr>
                      <a:lvl5pPr marL="1828800" algn="r" defTabSz="914400" rtl="1" eaLnBrk="1" latinLnBrk="0" hangingPunct="1">
                        <a:defRPr sz="1800" b="1" kern="1200">
                          <a:solidFill>
                            <a:schemeClr val="lt1"/>
                          </a:solidFill>
                          <a:latin typeface="Century Gothic" panose="020B0502020202020204"/>
                          <a:ea typeface=""/>
                          <a:cs typeface=""/>
                        </a:defRPr>
                      </a:lvl5pPr>
                      <a:lvl6pPr marL="2286000" algn="r" defTabSz="914400" rtl="1" eaLnBrk="1" latinLnBrk="0" hangingPunct="1">
                        <a:defRPr sz="1800" b="1" kern="1200">
                          <a:solidFill>
                            <a:schemeClr val="lt1"/>
                          </a:solidFill>
                          <a:latin typeface="Century Gothic" panose="020B0502020202020204"/>
                          <a:ea typeface=""/>
                          <a:cs typeface=""/>
                        </a:defRPr>
                      </a:lvl6pPr>
                      <a:lvl7pPr marL="2743200" algn="r" defTabSz="914400" rtl="1" eaLnBrk="1" latinLnBrk="0" hangingPunct="1">
                        <a:defRPr sz="1800" b="1" kern="1200">
                          <a:solidFill>
                            <a:schemeClr val="lt1"/>
                          </a:solidFill>
                          <a:latin typeface="Century Gothic" panose="020B0502020202020204"/>
                          <a:ea typeface=""/>
                          <a:cs typeface=""/>
                        </a:defRPr>
                      </a:lvl7pPr>
                      <a:lvl8pPr marL="3200400" algn="r" defTabSz="914400" rtl="1" eaLnBrk="1" latinLnBrk="0" hangingPunct="1">
                        <a:defRPr sz="1800" b="1" kern="1200">
                          <a:solidFill>
                            <a:schemeClr val="lt1"/>
                          </a:solidFill>
                          <a:latin typeface="Century Gothic" panose="020B0502020202020204"/>
                          <a:ea typeface=""/>
                          <a:cs typeface=""/>
                        </a:defRPr>
                      </a:lvl8pPr>
                      <a:lvl9pPr marL="3657600" algn="r" defTabSz="914400" rtl="1" eaLnBrk="1" latinLnBrk="0" hangingPunct="1">
                        <a:defRPr sz="1800" b="1" kern="1200">
                          <a:solidFill>
                            <a:schemeClr val="lt1"/>
                          </a:solidFill>
                          <a:latin typeface="Century Gothic" panose="020B0502020202020204"/>
                          <a:ea typeface=""/>
                          <a:cs typeface=""/>
                        </a:defRPr>
                      </a:lvl9pPr>
                    </a:lstStyle>
                    <a:p>
                      <a:pPr algn="ctr" rtl="1"/>
                      <a:r>
                        <a:rPr lang="ar-DZ" sz="1200" b="1" dirty="0" smtClean="0">
                          <a:solidFill>
                            <a:schemeClr val="tx1"/>
                          </a:solidFill>
                        </a:rPr>
                        <a:t>5300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6BF2">
                        <a:lumMod val="20000"/>
                        <a:lumOff val="80000"/>
                      </a:srgbClr>
                    </a:solidFill>
                  </a:tcPr>
                </a:tc>
              </a:tr>
              <a:tr h="468052">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3000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4100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5200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4800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4700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4600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5600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6600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r>
              <a:tr h="468052">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6200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6100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6300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2100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3700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1500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5700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2500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2700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2200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r>
              <a:tr h="468052">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5000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7200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3100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3900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4900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5400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40000"/>
                      </a:srgbClr>
                    </a:solidFill>
                  </a:tcPr>
                </a:tc>
              </a:tr>
              <a:tr h="468052">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4400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3200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5100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4800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2300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7900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1800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6500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c>
                  <a:txBody>
                    <a:bodyPr/>
                    <a:lstStyle>
                      <a:lvl1pPr marL="0" algn="r" defTabSz="914400" rtl="1" eaLnBrk="1" latinLnBrk="0" hangingPunct="1">
                        <a:defRPr sz="1800" kern="1200">
                          <a:solidFill>
                            <a:schemeClr val="dk1"/>
                          </a:solidFill>
                          <a:latin typeface="Century Gothic" panose="020B0502020202020204"/>
                          <a:ea typeface=""/>
                          <a:cs typeface=""/>
                        </a:defRPr>
                      </a:lvl1pPr>
                      <a:lvl2pPr marL="457200" algn="r" defTabSz="914400" rtl="1" eaLnBrk="1" latinLnBrk="0" hangingPunct="1">
                        <a:defRPr sz="1800" kern="1200">
                          <a:solidFill>
                            <a:schemeClr val="dk1"/>
                          </a:solidFill>
                          <a:latin typeface="Century Gothic" panose="020B0502020202020204"/>
                          <a:ea typeface=""/>
                          <a:cs typeface=""/>
                        </a:defRPr>
                      </a:lvl2pPr>
                      <a:lvl3pPr marL="914400" algn="r" defTabSz="914400" rtl="1" eaLnBrk="1" latinLnBrk="0" hangingPunct="1">
                        <a:defRPr sz="1800" kern="1200">
                          <a:solidFill>
                            <a:schemeClr val="dk1"/>
                          </a:solidFill>
                          <a:latin typeface="Century Gothic" panose="020B0502020202020204"/>
                          <a:ea typeface=""/>
                          <a:cs typeface=""/>
                        </a:defRPr>
                      </a:lvl3pPr>
                      <a:lvl4pPr marL="1371600" algn="r" defTabSz="914400" rtl="1" eaLnBrk="1" latinLnBrk="0" hangingPunct="1">
                        <a:defRPr sz="1800" kern="1200">
                          <a:solidFill>
                            <a:schemeClr val="dk1"/>
                          </a:solidFill>
                          <a:latin typeface="Century Gothic" panose="020B0502020202020204"/>
                          <a:ea typeface=""/>
                          <a:cs typeface=""/>
                        </a:defRPr>
                      </a:lvl4pPr>
                      <a:lvl5pPr marL="1828800" algn="r" defTabSz="914400" rtl="1" eaLnBrk="1" latinLnBrk="0" hangingPunct="1">
                        <a:defRPr sz="1800" kern="1200">
                          <a:solidFill>
                            <a:schemeClr val="dk1"/>
                          </a:solidFill>
                          <a:latin typeface="Century Gothic" panose="020B0502020202020204"/>
                          <a:ea typeface=""/>
                          <a:cs typeface=""/>
                        </a:defRPr>
                      </a:lvl5pPr>
                      <a:lvl6pPr marL="2286000" algn="r" defTabSz="914400" rtl="1" eaLnBrk="1" latinLnBrk="0" hangingPunct="1">
                        <a:defRPr sz="1800" kern="1200">
                          <a:solidFill>
                            <a:schemeClr val="dk1"/>
                          </a:solidFill>
                          <a:latin typeface="Century Gothic" panose="020B0502020202020204"/>
                          <a:ea typeface=""/>
                          <a:cs typeface=""/>
                        </a:defRPr>
                      </a:lvl6pPr>
                      <a:lvl7pPr marL="2743200" algn="r" defTabSz="914400" rtl="1" eaLnBrk="1" latinLnBrk="0" hangingPunct="1">
                        <a:defRPr sz="1800" kern="1200">
                          <a:solidFill>
                            <a:schemeClr val="dk1"/>
                          </a:solidFill>
                          <a:latin typeface="Century Gothic" panose="020B0502020202020204"/>
                          <a:ea typeface=""/>
                          <a:cs typeface=""/>
                        </a:defRPr>
                      </a:lvl7pPr>
                      <a:lvl8pPr marL="3200400" algn="r" defTabSz="914400" rtl="1" eaLnBrk="1" latinLnBrk="0" hangingPunct="1">
                        <a:defRPr sz="1800" kern="1200">
                          <a:solidFill>
                            <a:schemeClr val="dk1"/>
                          </a:solidFill>
                          <a:latin typeface="Century Gothic" panose="020B0502020202020204"/>
                          <a:ea typeface=""/>
                          <a:cs typeface=""/>
                        </a:defRPr>
                      </a:lvl8pPr>
                      <a:lvl9pPr marL="3657600" algn="r" defTabSz="914400" rtl="1" eaLnBrk="1" latinLnBrk="0" hangingPunct="1">
                        <a:defRPr sz="1800" kern="1200">
                          <a:solidFill>
                            <a:schemeClr val="dk1"/>
                          </a:solidFill>
                          <a:latin typeface="Century Gothic" panose="020B0502020202020204"/>
                          <a:ea typeface=""/>
                          <a:cs typeface=""/>
                        </a:defRPr>
                      </a:lvl9pPr>
                    </a:lstStyle>
                    <a:p>
                      <a:pPr algn="ctr" rtl="1"/>
                      <a:r>
                        <a:rPr lang="ar-DZ" sz="1200" b="1" dirty="0" smtClean="0">
                          <a:solidFill>
                            <a:schemeClr val="tx1"/>
                          </a:solidFill>
                        </a:rPr>
                        <a:t>4400</a:t>
                      </a:r>
                      <a:endParaRPr lang="ar-SA" sz="12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5F3C">
                        <a:tint val="20000"/>
                      </a:srgbClr>
                    </a:solidFill>
                  </a:tcPr>
                </a:tc>
              </a:tr>
            </a:tbl>
          </a:graphicData>
        </a:graphic>
      </p:graphicFrame>
    </p:spTree>
    <p:extLst>
      <p:ext uri="{BB962C8B-B14F-4D97-AF65-F5344CB8AC3E}">
        <p14:creationId xmlns:p14="http://schemas.microsoft.com/office/powerpoint/2010/main" val="7263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circle(in)">
                                      <p:cBhvr>
                                        <p:cTn id="27" dur="20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ircle(in)">
                                      <p:cBhvr>
                                        <p:cTn id="42" dur="2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ircle(in)">
                                      <p:cBhvr>
                                        <p:cTn id="47" dur="2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circle(in)">
                                      <p:cBhvr>
                                        <p:cTn id="52" dur="20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circle(in)">
                                      <p:cBhvr>
                                        <p:cTn id="57" dur="20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circle(in)">
                                      <p:cBhvr>
                                        <p:cTn id="62" dur="20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circle(in)">
                                      <p:cBhvr>
                                        <p:cTn id="67" dur="20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circle(in)">
                                      <p:cBhvr>
                                        <p:cTn id="72" dur="20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2"/>
                                        </p:tgtEl>
                                        <p:attrNameLst>
                                          <p:attrName>ppt_x</p:attrName>
                                        </p:attrNameLst>
                                      </p:cBhvr>
                                      <p:tavLst>
                                        <p:tav tm="0">
                                          <p:val>
                                            <p:strVal val="ppt_x"/>
                                          </p:val>
                                        </p:tav>
                                        <p:tav tm="100000">
                                          <p:val>
                                            <p:strVal val="ppt_x"/>
                                          </p:val>
                                        </p:tav>
                                      </p:tavLst>
                                    </p:anim>
                                    <p:anim calcmode="lin" valueType="num">
                                      <p:cBhvr additive="base">
                                        <p:cTn id="77" dur="500"/>
                                        <p:tgtEl>
                                          <p:spTgt spid="2"/>
                                        </p:tgtEl>
                                        <p:attrNameLst>
                                          <p:attrName>ppt_y</p:attrName>
                                        </p:attrNameLst>
                                      </p:cBhvr>
                                      <p:tavLst>
                                        <p:tav tm="0">
                                          <p:val>
                                            <p:strVal val="ppt_y"/>
                                          </p:val>
                                        </p:tav>
                                        <p:tav tm="100000">
                                          <p:val>
                                            <p:strVal val="1+ppt_h/2"/>
                                          </p:val>
                                        </p:tav>
                                      </p:tavLst>
                                    </p:anim>
                                    <p:set>
                                      <p:cBhvr>
                                        <p:cTn id="7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2927648" y="709895"/>
          <a:ext cx="4320480" cy="4297389"/>
        </p:xfrm>
        <a:graphic>
          <a:graphicData uri="http://schemas.openxmlformats.org/drawingml/2006/table">
            <a:tbl>
              <a:tblPr rtl="1" firstRow="1" bandRow="1">
                <a:tableStyleId>{7DF18680-E054-41AD-8BC1-D1AEF772440D}</a:tableStyleId>
              </a:tblPr>
              <a:tblGrid>
                <a:gridCol w="1118796"/>
                <a:gridCol w="1761524"/>
                <a:gridCol w="1440160"/>
              </a:tblGrid>
              <a:tr h="787845">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SA" sz="1600" dirty="0" smtClean="0">
                          <a:solidFill>
                            <a:schemeClr val="bg1"/>
                          </a:solidFill>
                        </a:rPr>
                        <a:t>ال</a:t>
                      </a:r>
                      <a:r>
                        <a:rPr lang="ar-DZ" sz="1600" dirty="0" smtClean="0">
                          <a:solidFill>
                            <a:schemeClr val="bg1"/>
                          </a:solidFill>
                        </a:rPr>
                        <a:t>تكرار</a:t>
                      </a:r>
                      <a:r>
                        <a:rPr lang="ar-DZ" sz="1600" baseline="0" dirty="0" smtClean="0">
                          <a:solidFill>
                            <a:schemeClr val="bg1"/>
                          </a:solidFill>
                        </a:rPr>
                        <a:t> الفعلي</a:t>
                      </a:r>
                      <a:endParaRPr lang="ar-SA" sz="1600" dirty="0">
                        <a:solidFill>
                          <a:schemeClr val="bg1"/>
                        </a:solidFill>
                      </a:endParaRPr>
                    </a:p>
                  </a:txBody>
                  <a:tcPr anchor="ctr"/>
                </a:tc>
                <a:tc>
                  <a:txBody>
                    <a:bodyPr/>
                    <a:lstStyle/>
                    <a:p>
                      <a:pPr algn="ctr" rtl="1"/>
                      <a:r>
                        <a:rPr lang="ar-SA" sz="1400" dirty="0" smtClean="0">
                          <a:solidFill>
                            <a:schemeClr val="bg1"/>
                          </a:solidFill>
                        </a:rPr>
                        <a:t>فئات</a:t>
                      </a:r>
                      <a:r>
                        <a:rPr lang="ar-SA" sz="1400" baseline="0" dirty="0" smtClean="0">
                          <a:solidFill>
                            <a:schemeClr val="bg1"/>
                          </a:solidFill>
                        </a:rPr>
                        <a:t> الأجور</a:t>
                      </a:r>
                      <a:endParaRPr lang="ar-SA" sz="1400" dirty="0">
                        <a:solidFill>
                          <a:schemeClr val="bg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10-19</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20-29</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30-39</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40-49</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50-59</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60-69</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70-79</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gridSpan="2">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pPr algn="ctr" rtl="1"/>
                      <a:endParaRPr lang="ar-SA" sz="1800" b="1" dirty="0">
                        <a:solidFill>
                          <a:schemeClr val="tx1"/>
                        </a:solidFill>
                      </a:endParaRPr>
                    </a:p>
                  </a:txBody>
                  <a:tcPr anchor="ctr"/>
                </a:tc>
              </a:tr>
            </a:tbl>
          </a:graphicData>
        </a:graphic>
      </p:graphicFrame>
      <p:graphicFrame>
        <p:nvGraphicFramePr>
          <p:cNvPr id="3" name="جدول 2"/>
          <p:cNvGraphicFramePr>
            <a:graphicFrameLocks noGrp="1"/>
          </p:cNvGraphicFramePr>
          <p:nvPr>
            <p:extLst/>
          </p:nvPr>
        </p:nvGraphicFramePr>
        <p:xfrm>
          <a:off x="7248128" y="705664"/>
          <a:ext cx="987382" cy="4307513"/>
        </p:xfrm>
        <a:graphic>
          <a:graphicData uri="http://schemas.openxmlformats.org/drawingml/2006/table">
            <a:tbl>
              <a:tblPr rtl="1" firstRow="1" bandRow="1">
                <a:tableStyleId>{7DF18680-E054-41AD-8BC1-D1AEF772440D}</a:tableStyleId>
              </a:tblPr>
              <a:tblGrid>
                <a:gridCol w="987382"/>
              </a:tblGrid>
              <a:tr h="687891">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en-US" sz="1600" baseline="0" dirty="0" smtClean="0">
                          <a:solidFill>
                            <a:schemeClr val="bg1"/>
                          </a:solidFill>
                        </a:rPr>
                        <a:t> </a:t>
                      </a:r>
                      <a:endParaRPr lang="ar-SA" sz="1600" dirty="0">
                        <a:solidFill>
                          <a:schemeClr val="bg1"/>
                        </a:solidFill>
                      </a:endParaRPr>
                    </a:p>
                  </a:txBody>
                  <a:tcPr anchor="ctr"/>
                </a:tc>
              </a:tr>
              <a:tr h="406562">
                <a:tc>
                  <a:txBody>
                    <a:bodyPr/>
                    <a:lstStyle/>
                    <a:p>
                      <a:pPr algn="ctr" rtl="1"/>
                      <a:r>
                        <a:rPr lang="en-US" sz="1600" dirty="0" smtClean="0">
                          <a:solidFill>
                            <a:schemeClr val="tx1"/>
                          </a:solidFill>
                        </a:rPr>
                        <a:t>0.06</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0.12</a:t>
                      </a:r>
                      <a:endParaRPr lang="ar-SA" sz="1600" dirty="0">
                        <a:solidFill>
                          <a:schemeClr val="tx1"/>
                        </a:solidFill>
                      </a:endParaRPr>
                    </a:p>
                  </a:txBody>
                  <a:tcPr anchor="ctr"/>
                </a:tc>
              </a:tr>
              <a:tr h="553367">
                <a:tc>
                  <a:txBody>
                    <a:bodyPr/>
                    <a:lstStyle/>
                    <a:p>
                      <a:pPr algn="ctr" rtl="1"/>
                      <a:r>
                        <a:rPr lang="en-US" sz="1600" dirty="0" smtClean="0">
                          <a:solidFill>
                            <a:schemeClr val="tx1"/>
                          </a:solidFill>
                        </a:rPr>
                        <a:t>0.20</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0.30</a:t>
                      </a:r>
                      <a:endParaRPr lang="ar-SA" sz="1600" dirty="0">
                        <a:solidFill>
                          <a:schemeClr val="tx1"/>
                        </a:solidFill>
                      </a:endParaRPr>
                    </a:p>
                  </a:txBody>
                  <a:tcPr anchor="ctr"/>
                </a:tc>
              </a:tr>
              <a:tr h="491814">
                <a:tc>
                  <a:txBody>
                    <a:bodyPr/>
                    <a:lstStyle/>
                    <a:p>
                      <a:pPr algn="ctr" rtl="1"/>
                      <a:r>
                        <a:rPr lang="en-US" sz="1600" dirty="0" smtClean="0">
                          <a:solidFill>
                            <a:schemeClr val="tx1"/>
                          </a:solidFill>
                        </a:rPr>
                        <a:t>0.16</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0.10</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0.06</a:t>
                      </a:r>
                      <a:endParaRPr lang="ar-SA" sz="1600" dirty="0">
                        <a:solidFill>
                          <a:schemeClr val="tx1"/>
                        </a:solidFill>
                      </a:endParaRPr>
                    </a:p>
                  </a:txBody>
                  <a:tcPr anchor="ctr"/>
                </a:tc>
              </a:tr>
              <a:tr h="406562">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p:graphicFrame>
        <p:nvGraphicFramePr>
          <p:cNvPr id="4" name="جدول 3"/>
          <p:cNvGraphicFramePr>
            <a:graphicFrameLocks noGrp="1"/>
          </p:cNvGraphicFramePr>
          <p:nvPr>
            <p:extLst/>
          </p:nvPr>
        </p:nvGraphicFramePr>
        <p:xfrm>
          <a:off x="8256240" y="720157"/>
          <a:ext cx="1203340" cy="4324572"/>
        </p:xfrm>
        <a:graphic>
          <a:graphicData uri="http://schemas.openxmlformats.org/drawingml/2006/table">
            <a:tbl>
              <a:tblPr rtl="1" firstRow="1" bandRow="1">
                <a:tableStyleId>{7DF18680-E054-41AD-8BC1-D1AEF772440D}</a:tableStyleId>
              </a:tblPr>
              <a:tblGrid>
                <a:gridCol w="1203340"/>
              </a:tblGrid>
              <a:tr h="706292">
                <a:tc>
                  <a:txBody>
                    <a:bodyPr/>
                    <a:lstStyle/>
                    <a:p>
                      <a:pPr algn="ctr" rtl="1"/>
                      <a:r>
                        <a:rPr lang="ar-SA" sz="1400" dirty="0" smtClean="0">
                          <a:solidFill>
                            <a:schemeClr val="bg1"/>
                          </a:solidFill>
                        </a:rPr>
                        <a:t>التكرار المئوي</a:t>
                      </a:r>
                      <a:r>
                        <a:rPr lang="en-US" sz="1400" dirty="0" smtClean="0">
                          <a:solidFill>
                            <a:schemeClr val="bg1"/>
                          </a:solidFill>
                        </a:rPr>
                        <a:t>%</a:t>
                      </a:r>
                      <a:endParaRPr lang="ar-SA" sz="1400" dirty="0">
                        <a:solidFill>
                          <a:schemeClr val="bg1"/>
                        </a:solidFill>
                      </a:endParaRPr>
                    </a:p>
                  </a:txBody>
                  <a:tcPr anchor="ctr"/>
                </a:tc>
              </a:tr>
              <a:tr h="452285">
                <a:tc>
                  <a:txBody>
                    <a:bodyPr/>
                    <a:lstStyle/>
                    <a:p>
                      <a:pPr algn="ctr" rtl="1"/>
                      <a:r>
                        <a:rPr lang="en-US" sz="1600" dirty="0" smtClean="0">
                          <a:solidFill>
                            <a:schemeClr val="tx1"/>
                          </a:solidFill>
                        </a:rPr>
                        <a:t>6%</a:t>
                      </a:r>
                      <a:endParaRPr lang="ar-SA" sz="1600" dirty="0">
                        <a:solidFill>
                          <a:schemeClr val="tx1"/>
                        </a:solidFill>
                      </a:endParaRPr>
                    </a:p>
                  </a:txBody>
                  <a:tcPr anchor="ctr"/>
                </a:tc>
              </a:tr>
              <a:tr h="452285">
                <a:tc>
                  <a:txBody>
                    <a:bodyPr/>
                    <a:lstStyle/>
                    <a:p>
                      <a:pPr algn="ctr" rtl="1"/>
                      <a:r>
                        <a:rPr lang="en-US" sz="1600" dirty="0" smtClean="0">
                          <a:solidFill>
                            <a:schemeClr val="tx1"/>
                          </a:solidFill>
                        </a:rPr>
                        <a:t>12%</a:t>
                      </a:r>
                      <a:endParaRPr lang="ar-SA" sz="1600" dirty="0">
                        <a:solidFill>
                          <a:schemeClr val="tx1"/>
                        </a:solidFill>
                      </a:endParaRPr>
                    </a:p>
                  </a:txBody>
                  <a:tcPr anchor="ctr"/>
                </a:tc>
              </a:tr>
              <a:tr h="452285">
                <a:tc>
                  <a:txBody>
                    <a:bodyPr/>
                    <a:lstStyle/>
                    <a:p>
                      <a:pPr algn="ctr" rtl="1"/>
                      <a:r>
                        <a:rPr lang="en-US" sz="1600" dirty="0" smtClean="0">
                          <a:solidFill>
                            <a:schemeClr val="tx1"/>
                          </a:solidFill>
                        </a:rPr>
                        <a:t>20%</a:t>
                      </a:r>
                      <a:endParaRPr lang="ar-SA" sz="1600" dirty="0">
                        <a:solidFill>
                          <a:schemeClr val="tx1"/>
                        </a:solidFill>
                      </a:endParaRPr>
                    </a:p>
                  </a:txBody>
                  <a:tcPr anchor="ctr"/>
                </a:tc>
              </a:tr>
              <a:tr h="452285">
                <a:tc>
                  <a:txBody>
                    <a:bodyPr/>
                    <a:lstStyle/>
                    <a:p>
                      <a:pPr algn="ctr" rtl="1"/>
                      <a:r>
                        <a:rPr lang="en-US" sz="1600" dirty="0" smtClean="0">
                          <a:solidFill>
                            <a:schemeClr val="tx1"/>
                          </a:solidFill>
                        </a:rPr>
                        <a:t>30%</a:t>
                      </a:r>
                      <a:endParaRPr lang="ar-SA" sz="1600" dirty="0">
                        <a:solidFill>
                          <a:schemeClr val="tx1"/>
                        </a:solidFill>
                      </a:endParaRPr>
                    </a:p>
                  </a:txBody>
                  <a:tcPr anchor="ctr"/>
                </a:tc>
              </a:tr>
              <a:tr h="452285">
                <a:tc>
                  <a:txBody>
                    <a:bodyPr/>
                    <a:lstStyle/>
                    <a:p>
                      <a:pPr algn="ctr" rtl="1"/>
                      <a:r>
                        <a:rPr lang="en-US" sz="1600" dirty="0" smtClean="0">
                          <a:solidFill>
                            <a:schemeClr val="tx1"/>
                          </a:solidFill>
                        </a:rPr>
                        <a:t>16%</a:t>
                      </a:r>
                      <a:endParaRPr lang="ar-SA" sz="1600" dirty="0">
                        <a:solidFill>
                          <a:schemeClr val="tx1"/>
                        </a:solidFill>
                      </a:endParaRPr>
                    </a:p>
                  </a:txBody>
                  <a:tcPr anchor="ctr"/>
                </a:tc>
              </a:tr>
              <a:tr h="452285">
                <a:tc>
                  <a:txBody>
                    <a:bodyPr/>
                    <a:lstStyle/>
                    <a:p>
                      <a:pPr algn="ctr" rtl="1"/>
                      <a:r>
                        <a:rPr lang="en-US" sz="1600" dirty="0" smtClean="0">
                          <a:solidFill>
                            <a:schemeClr val="tx1"/>
                          </a:solidFill>
                        </a:rPr>
                        <a:t>10%</a:t>
                      </a:r>
                      <a:endParaRPr lang="ar-SA" sz="1600" dirty="0">
                        <a:solidFill>
                          <a:schemeClr val="tx1"/>
                        </a:solidFill>
                      </a:endParaRPr>
                    </a:p>
                  </a:txBody>
                  <a:tcPr anchor="ctr"/>
                </a:tc>
              </a:tr>
              <a:tr h="452285">
                <a:tc>
                  <a:txBody>
                    <a:bodyPr/>
                    <a:lstStyle/>
                    <a:p>
                      <a:pPr algn="ctr" rtl="1"/>
                      <a:r>
                        <a:rPr lang="en-US" sz="1600" dirty="0" smtClean="0">
                          <a:solidFill>
                            <a:schemeClr val="tx1"/>
                          </a:solidFill>
                        </a:rPr>
                        <a:t>6%</a:t>
                      </a:r>
                      <a:endParaRPr lang="ar-SA" sz="1600" dirty="0">
                        <a:solidFill>
                          <a:schemeClr val="tx1"/>
                        </a:solidFill>
                      </a:endParaRPr>
                    </a:p>
                  </a:txBody>
                  <a:tcPr anchor="ctr"/>
                </a:tc>
              </a:tr>
              <a:tr h="452285">
                <a:tc>
                  <a:txBody>
                    <a:bodyPr/>
                    <a:lstStyle/>
                    <a:p>
                      <a:pPr algn="ctr" rtl="1"/>
                      <a:r>
                        <a:rPr lang="en-US" sz="1600" dirty="0" smtClean="0">
                          <a:solidFill>
                            <a:schemeClr val="tx1"/>
                          </a:solidFill>
                        </a:rPr>
                        <a:t>100%</a:t>
                      </a:r>
                      <a:endParaRPr lang="ar-SA" sz="1600" dirty="0">
                        <a:solidFill>
                          <a:schemeClr val="tx1"/>
                        </a:solidFill>
                      </a:endParaRPr>
                    </a:p>
                  </a:txBody>
                  <a:tcPr anchor="ctr"/>
                </a:tc>
              </a:tr>
            </a:tbl>
          </a:graphicData>
        </a:graphic>
      </p:graphicFrame>
      <p:grpSp>
        <p:nvGrpSpPr>
          <p:cNvPr id="8" name="مجموعة 7"/>
          <p:cNvGrpSpPr/>
          <p:nvPr/>
        </p:nvGrpSpPr>
        <p:grpSpPr>
          <a:xfrm>
            <a:off x="4498808" y="1988840"/>
            <a:ext cx="248207" cy="288032"/>
            <a:chOff x="3178404" y="3933056"/>
            <a:chExt cx="289620" cy="288032"/>
          </a:xfrm>
        </p:grpSpPr>
        <p:cxnSp>
          <p:nvCxnSpPr>
            <p:cNvPr id="9"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0"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1"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15" name="مجموعة 14"/>
          <p:cNvGrpSpPr/>
          <p:nvPr/>
        </p:nvGrpSpPr>
        <p:grpSpPr>
          <a:xfrm>
            <a:off x="4511825" y="2442271"/>
            <a:ext cx="248207" cy="288032"/>
            <a:chOff x="3178404" y="3933056"/>
            <a:chExt cx="289620" cy="288032"/>
          </a:xfrm>
        </p:grpSpPr>
        <p:cxnSp>
          <p:nvCxnSpPr>
            <p:cNvPr id="1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9"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0"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22" name="Straight Connector 12"/>
          <p:cNvCxnSpPr/>
          <p:nvPr/>
        </p:nvCxnSpPr>
        <p:spPr>
          <a:xfrm rot="5400000">
            <a:off x="4828891" y="2102461"/>
            <a:ext cx="228600" cy="1361"/>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25" name="مجموعة 24"/>
          <p:cNvGrpSpPr/>
          <p:nvPr/>
        </p:nvGrpSpPr>
        <p:grpSpPr>
          <a:xfrm>
            <a:off x="4605406" y="1616224"/>
            <a:ext cx="124784" cy="228600"/>
            <a:chOff x="3203848" y="3940316"/>
            <a:chExt cx="145604" cy="228600"/>
          </a:xfrm>
        </p:grpSpPr>
        <p:cxnSp>
          <p:nvCxnSpPr>
            <p:cNvPr id="2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30" name="مجموعة 29"/>
          <p:cNvGrpSpPr/>
          <p:nvPr/>
        </p:nvGrpSpPr>
        <p:grpSpPr>
          <a:xfrm>
            <a:off x="4554321" y="3363259"/>
            <a:ext cx="248207" cy="288032"/>
            <a:chOff x="3178404" y="3933056"/>
            <a:chExt cx="289620" cy="288032"/>
          </a:xfrm>
        </p:grpSpPr>
        <p:cxnSp>
          <p:nvCxnSpPr>
            <p:cNvPr id="3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4"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5"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36" name="مجموعة 35"/>
          <p:cNvGrpSpPr/>
          <p:nvPr/>
        </p:nvGrpSpPr>
        <p:grpSpPr>
          <a:xfrm>
            <a:off x="4538033" y="3789040"/>
            <a:ext cx="248207" cy="288032"/>
            <a:chOff x="3178404" y="3933056"/>
            <a:chExt cx="289620" cy="288032"/>
          </a:xfrm>
        </p:grpSpPr>
        <p:cxnSp>
          <p:nvCxnSpPr>
            <p:cNvPr id="3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0"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aphicFrame>
        <p:nvGraphicFramePr>
          <p:cNvPr id="42" name="جدول 41"/>
          <p:cNvGraphicFramePr>
            <a:graphicFrameLocks noGrp="1"/>
          </p:cNvGraphicFramePr>
          <p:nvPr>
            <p:extLst/>
          </p:nvPr>
        </p:nvGraphicFramePr>
        <p:xfrm>
          <a:off x="5905481" y="720968"/>
          <a:ext cx="1335053" cy="4314488"/>
        </p:xfrm>
        <a:graphic>
          <a:graphicData uri="http://schemas.openxmlformats.org/drawingml/2006/table">
            <a:tbl>
              <a:tblPr rtl="1" firstRow="1" bandRow="1">
                <a:tableStyleId>{7DF18680-E054-41AD-8BC1-D1AEF772440D}</a:tableStyleId>
              </a:tblPr>
              <a:tblGrid>
                <a:gridCol w="1335053"/>
              </a:tblGrid>
              <a:tr h="763816">
                <a:tc>
                  <a:txBody>
                    <a:bodyPr/>
                    <a:lstStyle/>
                    <a:p>
                      <a:pPr algn="ctr" rtl="1"/>
                      <a:r>
                        <a:rPr lang="ar-SA" sz="1600" dirty="0" smtClean="0">
                          <a:solidFill>
                            <a:schemeClr val="bg1"/>
                          </a:solidFill>
                        </a:rPr>
                        <a:t>التكرار</a:t>
                      </a:r>
                      <a:r>
                        <a:rPr lang="ar-DZ" sz="1600" dirty="0" smtClean="0">
                          <a:solidFill>
                            <a:schemeClr val="bg1"/>
                          </a:solidFill>
                        </a:rPr>
                        <a:t> المطلق</a:t>
                      </a:r>
                      <a:r>
                        <a:rPr lang="fr-FR" sz="1600" dirty="0" smtClean="0">
                          <a:solidFill>
                            <a:schemeClr val="bg1"/>
                          </a:solidFill>
                        </a:rPr>
                        <a:t>fi</a:t>
                      </a:r>
                      <a:endParaRPr lang="ar-SA" sz="1600" dirty="0">
                        <a:solidFill>
                          <a:schemeClr val="bg1"/>
                        </a:solidFill>
                      </a:endParaRPr>
                    </a:p>
                  </a:txBody>
                  <a:tcPr anchor="ctr"/>
                </a:tc>
              </a:tr>
              <a:tr h="443834">
                <a:tc>
                  <a:txBody>
                    <a:bodyPr/>
                    <a:lstStyle/>
                    <a:p>
                      <a:pPr algn="ctr" rtl="1"/>
                      <a:r>
                        <a:rPr lang="en-US" sz="1800" dirty="0" smtClean="0">
                          <a:solidFill>
                            <a:schemeClr val="tx1"/>
                          </a:solidFill>
                        </a:rPr>
                        <a:t>3</a:t>
                      </a:r>
                      <a:endParaRPr lang="ar-SA" sz="1800" dirty="0">
                        <a:solidFill>
                          <a:schemeClr val="tx1"/>
                        </a:solidFill>
                      </a:endParaRPr>
                    </a:p>
                  </a:txBody>
                  <a:tcPr anchor="ctr"/>
                </a:tc>
              </a:tr>
              <a:tr h="443834">
                <a:tc>
                  <a:txBody>
                    <a:bodyPr/>
                    <a:lstStyle/>
                    <a:p>
                      <a:pPr algn="ctr" rtl="1"/>
                      <a:r>
                        <a:rPr lang="en-US" sz="1800" dirty="0" smtClean="0">
                          <a:solidFill>
                            <a:schemeClr val="tx1"/>
                          </a:solidFill>
                        </a:rPr>
                        <a:t>6</a:t>
                      </a:r>
                      <a:endParaRPr lang="ar-SA" sz="1800" dirty="0">
                        <a:solidFill>
                          <a:schemeClr val="tx1"/>
                        </a:solidFill>
                      </a:endParaRPr>
                    </a:p>
                  </a:txBody>
                  <a:tcPr anchor="ctr"/>
                </a:tc>
              </a:tr>
              <a:tr h="443834">
                <a:tc>
                  <a:txBody>
                    <a:bodyPr/>
                    <a:lstStyle/>
                    <a:p>
                      <a:pPr algn="ctr" rtl="1"/>
                      <a:r>
                        <a:rPr lang="en-US" sz="1800" dirty="0" smtClean="0">
                          <a:solidFill>
                            <a:schemeClr val="tx1"/>
                          </a:solidFill>
                        </a:rPr>
                        <a:t>10</a:t>
                      </a:r>
                      <a:endParaRPr lang="ar-SA" sz="1800" dirty="0">
                        <a:solidFill>
                          <a:schemeClr val="tx1"/>
                        </a:solidFill>
                      </a:endParaRPr>
                    </a:p>
                  </a:txBody>
                  <a:tcPr anchor="ctr"/>
                </a:tc>
              </a:tr>
              <a:tr h="443834">
                <a:tc>
                  <a:txBody>
                    <a:bodyPr/>
                    <a:lstStyle/>
                    <a:p>
                      <a:pPr algn="ctr" rtl="1"/>
                      <a:r>
                        <a:rPr lang="en-US" sz="1800" dirty="0" smtClean="0">
                          <a:solidFill>
                            <a:schemeClr val="tx1"/>
                          </a:solidFill>
                        </a:rPr>
                        <a:t>15</a:t>
                      </a:r>
                      <a:endParaRPr lang="ar-SA" sz="1800" dirty="0">
                        <a:solidFill>
                          <a:schemeClr val="tx1"/>
                        </a:solidFill>
                      </a:endParaRPr>
                    </a:p>
                  </a:txBody>
                  <a:tcPr anchor="ctr"/>
                </a:tc>
              </a:tr>
              <a:tr h="443834">
                <a:tc>
                  <a:txBody>
                    <a:bodyPr/>
                    <a:lstStyle/>
                    <a:p>
                      <a:pPr algn="ctr" rtl="1"/>
                      <a:r>
                        <a:rPr lang="en-US" sz="1800" dirty="0" smtClean="0">
                          <a:solidFill>
                            <a:schemeClr val="tx1"/>
                          </a:solidFill>
                        </a:rPr>
                        <a:t>8</a:t>
                      </a:r>
                      <a:endParaRPr lang="ar-SA" sz="1800" dirty="0">
                        <a:solidFill>
                          <a:schemeClr val="tx1"/>
                        </a:solidFill>
                      </a:endParaRPr>
                    </a:p>
                  </a:txBody>
                  <a:tcPr anchor="ctr"/>
                </a:tc>
              </a:tr>
              <a:tr h="443834">
                <a:tc>
                  <a:txBody>
                    <a:bodyPr/>
                    <a:lstStyle/>
                    <a:p>
                      <a:pPr algn="ctr" rtl="1"/>
                      <a:r>
                        <a:rPr lang="en-US" sz="1800" dirty="0" smtClean="0">
                          <a:solidFill>
                            <a:schemeClr val="tx1"/>
                          </a:solidFill>
                        </a:rPr>
                        <a:t>5</a:t>
                      </a:r>
                      <a:endParaRPr lang="ar-SA" sz="1800" dirty="0">
                        <a:solidFill>
                          <a:schemeClr val="tx1"/>
                        </a:solidFill>
                      </a:endParaRPr>
                    </a:p>
                  </a:txBody>
                  <a:tcPr anchor="ctr"/>
                </a:tc>
              </a:tr>
              <a:tr h="443834">
                <a:tc>
                  <a:txBody>
                    <a:bodyPr/>
                    <a:lstStyle/>
                    <a:p>
                      <a:pPr algn="ctr" rtl="1"/>
                      <a:r>
                        <a:rPr lang="en-US" sz="1800" dirty="0" smtClean="0">
                          <a:solidFill>
                            <a:schemeClr val="tx1"/>
                          </a:solidFill>
                        </a:rPr>
                        <a:t>3</a:t>
                      </a:r>
                      <a:endParaRPr lang="ar-SA" sz="1800" dirty="0">
                        <a:solidFill>
                          <a:schemeClr val="tx1"/>
                        </a:solidFill>
                      </a:endParaRPr>
                    </a:p>
                  </a:txBody>
                  <a:tcPr anchor="ctr"/>
                </a:tc>
              </a:tr>
              <a:tr h="443834">
                <a:tc>
                  <a:txBody>
                    <a:bodyPr/>
                    <a:lstStyle/>
                    <a:p>
                      <a:pPr algn="ctr" rtl="1"/>
                      <a:r>
                        <a:rPr lang="en-US" sz="1800" dirty="0" smtClean="0">
                          <a:solidFill>
                            <a:schemeClr val="tx1"/>
                          </a:solidFill>
                        </a:rPr>
                        <a:t>50</a:t>
                      </a:r>
                      <a:endParaRPr lang="ar-SA" sz="1800" dirty="0">
                        <a:solidFill>
                          <a:schemeClr val="tx1"/>
                        </a:solidFill>
                      </a:endParaRPr>
                    </a:p>
                  </a:txBody>
                  <a:tcPr anchor="ctr"/>
                </a:tc>
              </a:tr>
            </a:tbl>
          </a:graphicData>
        </a:graphic>
      </p:graphicFrame>
      <p:grpSp>
        <p:nvGrpSpPr>
          <p:cNvPr id="52" name="مجموعة 51"/>
          <p:cNvGrpSpPr/>
          <p:nvPr/>
        </p:nvGrpSpPr>
        <p:grpSpPr>
          <a:xfrm>
            <a:off x="4964662" y="3356992"/>
            <a:ext cx="124784" cy="228600"/>
            <a:chOff x="3203848" y="3940316"/>
            <a:chExt cx="145604" cy="228600"/>
          </a:xfrm>
        </p:grpSpPr>
        <p:cxnSp>
          <p:nvCxnSpPr>
            <p:cNvPr id="53"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4"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5"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56" name="مجموعة 55"/>
          <p:cNvGrpSpPr/>
          <p:nvPr/>
        </p:nvGrpSpPr>
        <p:grpSpPr>
          <a:xfrm>
            <a:off x="4604045" y="4221088"/>
            <a:ext cx="124784" cy="228600"/>
            <a:chOff x="3203848" y="3940316"/>
            <a:chExt cx="145604" cy="228600"/>
          </a:xfrm>
        </p:grpSpPr>
        <p:cxnSp>
          <p:nvCxnSpPr>
            <p:cNvPr id="5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60" name="مجموعة 59"/>
          <p:cNvGrpSpPr/>
          <p:nvPr/>
        </p:nvGrpSpPr>
        <p:grpSpPr>
          <a:xfrm>
            <a:off x="4873101" y="2885450"/>
            <a:ext cx="248207" cy="288032"/>
            <a:chOff x="3178404" y="3933056"/>
            <a:chExt cx="289620" cy="288032"/>
          </a:xfrm>
        </p:grpSpPr>
        <p:cxnSp>
          <p:nvCxnSpPr>
            <p:cNvPr id="6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4"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5"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66" name="مجموعة 65"/>
          <p:cNvGrpSpPr/>
          <p:nvPr/>
        </p:nvGrpSpPr>
        <p:grpSpPr>
          <a:xfrm>
            <a:off x="4528131" y="2882703"/>
            <a:ext cx="248207" cy="288032"/>
            <a:chOff x="3178404" y="3933056"/>
            <a:chExt cx="289620" cy="288032"/>
          </a:xfrm>
        </p:grpSpPr>
        <p:cxnSp>
          <p:nvCxnSpPr>
            <p:cNvPr id="6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0"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72" name="مجموعة 71"/>
          <p:cNvGrpSpPr/>
          <p:nvPr/>
        </p:nvGrpSpPr>
        <p:grpSpPr>
          <a:xfrm>
            <a:off x="4872527" y="2466299"/>
            <a:ext cx="248207" cy="288032"/>
            <a:chOff x="3178404" y="3933056"/>
            <a:chExt cx="289620" cy="288032"/>
          </a:xfrm>
        </p:grpSpPr>
        <p:cxnSp>
          <p:nvCxnSpPr>
            <p:cNvPr id="73"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4"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5"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6"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7"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78" name="مجموعة 77"/>
          <p:cNvGrpSpPr/>
          <p:nvPr/>
        </p:nvGrpSpPr>
        <p:grpSpPr>
          <a:xfrm>
            <a:off x="5231905" y="2924944"/>
            <a:ext cx="248207" cy="288032"/>
            <a:chOff x="3178404" y="3933056"/>
            <a:chExt cx="289620" cy="288032"/>
          </a:xfrm>
        </p:grpSpPr>
        <p:cxnSp>
          <p:nvCxnSpPr>
            <p:cNvPr id="79"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0"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1"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2"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3"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sp>
        <p:nvSpPr>
          <p:cNvPr id="86" name="وسيلة شرح بيضاوية 85"/>
          <p:cNvSpPr/>
          <p:nvPr/>
        </p:nvSpPr>
        <p:spPr>
          <a:xfrm flipH="1">
            <a:off x="1703512" y="1124744"/>
            <a:ext cx="1152128" cy="1008112"/>
          </a:xfrm>
          <a:prstGeom prst="wedgeEllipseCallout">
            <a:avLst>
              <a:gd name="adj1" fmla="val -123166"/>
              <a:gd name="adj2" fmla="val 18828"/>
            </a:avLst>
          </a:prstGeom>
          <a:solidFill>
            <a:schemeClr val="accent5">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rgbClr val="A5C249">
                    <a:lumMod val="20000"/>
                    <a:lumOff val="80000"/>
                  </a:srgbClr>
                </a:solidFill>
              </a:rPr>
              <a:t>يجب أن تشمل أصغر قيمة</a:t>
            </a:r>
          </a:p>
        </p:txBody>
      </p:sp>
      <p:sp>
        <p:nvSpPr>
          <p:cNvPr id="87" name="وسيلة شرح بيضاوية 86"/>
          <p:cNvSpPr/>
          <p:nvPr/>
        </p:nvSpPr>
        <p:spPr>
          <a:xfrm flipH="1">
            <a:off x="1689831" y="4335388"/>
            <a:ext cx="1152128" cy="1008112"/>
          </a:xfrm>
          <a:prstGeom prst="wedgeEllipseCallout">
            <a:avLst>
              <a:gd name="adj1" fmla="val -92931"/>
              <a:gd name="adj2" fmla="val -50280"/>
            </a:avLst>
          </a:prstGeom>
          <a:solidFill>
            <a:srgbClr val="FF0066"/>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a:solidFill>
                  <a:srgbClr val="A5C249">
                    <a:lumMod val="20000"/>
                    <a:lumOff val="80000"/>
                  </a:srgbClr>
                </a:solidFill>
              </a:rPr>
              <a:t>يجب أن تشمل أكبر</a:t>
            </a:r>
          </a:p>
          <a:p>
            <a:pPr algn="ctr" rtl="1"/>
            <a:r>
              <a:rPr lang="ar-SA" sz="1400" b="1" dirty="0">
                <a:solidFill>
                  <a:srgbClr val="A5C249">
                    <a:lumMod val="20000"/>
                    <a:lumOff val="80000"/>
                  </a:srgbClr>
                </a:solidFill>
              </a:rPr>
              <a:t>قيمة</a:t>
            </a:r>
          </a:p>
        </p:txBody>
      </p:sp>
      <p:sp>
        <p:nvSpPr>
          <p:cNvPr id="88" name="وسيلة شرح بيضاوية 87"/>
          <p:cNvSpPr/>
          <p:nvPr/>
        </p:nvSpPr>
        <p:spPr>
          <a:xfrm flipH="1">
            <a:off x="5480111" y="5229200"/>
            <a:ext cx="1152128" cy="1008112"/>
          </a:xfrm>
          <a:prstGeom prst="wedgeEllipseCallout">
            <a:avLst>
              <a:gd name="adj1" fmla="val -60177"/>
              <a:gd name="adj2" fmla="val -70436"/>
            </a:avLst>
          </a:prstGeom>
          <a:solidFill>
            <a:schemeClr val="accent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200" b="1" dirty="0">
                <a:solidFill>
                  <a:srgbClr val="A5C249">
                    <a:lumMod val="20000"/>
                    <a:lumOff val="80000"/>
                  </a:srgbClr>
                </a:solidFill>
              </a:rPr>
              <a:t>مجموع التكرارات =حجم العينة</a:t>
            </a:r>
          </a:p>
        </p:txBody>
      </p:sp>
      <p:sp>
        <p:nvSpPr>
          <p:cNvPr id="89" name="وسيلة شرح بيضاوية 88"/>
          <p:cNvSpPr/>
          <p:nvPr/>
        </p:nvSpPr>
        <p:spPr>
          <a:xfrm flipH="1">
            <a:off x="6960096" y="5589240"/>
            <a:ext cx="1152128" cy="1008112"/>
          </a:xfrm>
          <a:prstGeom prst="wedgeEllipseCallout">
            <a:avLst>
              <a:gd name="adj1" fmla="val -19864"/>
              <a:gd name="adj2" fmla="val -122267"/>
            </a:avLst>
          </a:prstGeom>
          <a:solidFill>
            <a:srgbClr val="C000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600" b="1" dirty="0">
                <a:solidFill>
                  <a:srgbClr val="A5C249">
                    <a:lumMod val="20000"/>
                    <a:lumOff val="80000"/>
                  </a:srgbClr>
                </a:solidFill>
              </a:rPr>
              <a:t>دائماً</a:t>
            </a:r>
          </a:p>
        </p:txBody>
      </p:sp>
      <p:sp>
        <p:nvSpPr>
          <p:cNvPr id="90" name="وسيلة شرح بيضاوية 89"/>
          <p:cNvSpPr/>
          <p:nvPr/>
        </p:nvSpPr>
        <p:spPr>
          <a:xfrm flipH="1">
            <a:off x="8832304" y="5502339"/>
            <a:ext cx="1152128" cy="1008112"/>
          </a:xfrm>
          <a:prstGeom prst="wedgeEllipseCallout">
            <a:avLst>
              <a:gd name="adj1" fmla="val 54463"/>
              <a:gd name="adj2" fmla="val -96352"/>
            </a:avLst>
          </a:prstGeom>
          <a:solidFill>
            <a:srgbClr val="BF7E09"/>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600" b="1" dirty="0">
                <a:solidFill>
                  <a:srgbClr val="A5C249">
                    <a:lumMod val="20000"/>
                    <a:lumOff val="80000"/>
                  </a:srgbClr>
                </a:solidFill>
              </a:rPr>
              <a:t>دائماً</a:t>
            </a:r>
          </a:p>
        </p:txBody>
      </p:sp>
    </p:spTree>
    <p:extLst>
      <p:ext uri="{BB962C8B-B14F-4D97-AF65-F5344CB8AC3E}">
        <p14:creationId xmlns:p14="http://schemas.microsoft.com/office/powerpoint/2010/main" val="42372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2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2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down)">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down)">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down)">
                                      <p:cBhvr>
                                        <p:cTn id="57" dur="500"/>
                                        <p:tgtEl>
                                          <p:spTgt spid="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heel(1)">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fade">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wheel(1)">
                                      <p:cBhvr>
                                        <p:cTn id="96" dur="2000"/>
                                        <p:tgtEl>
                                          <p:spTgt spid="8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90"/>
                                        </p:tgtEl>
                                        <p:attrNameLst>
                                          <p:attrName>style.visibility</p:attrName>
                                        </p:attrNameLst>
                                      </p:cBhvr>
                                      <p:to>
                                        <p:strVal val="visible"/>
                                      </p:to>
                                    </p:set>
                                    <p:animEffect transition="in" filter="wheel(1)">
                                      <p:cBhvr>
                                        <p:cTn id="106"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3"/>
          <p:cNvSpPr/>
          <p:nvPr/>
        </p:nvSpPr>
        <p:spPr>
          <a:xfrm>
            <a:off x="8124227" y="3847833"/>
            <a:ext cx="91440" cy="499699"/>
          </a:xfrm>
          <a:custGeom>
            <a:avLst/>
            <a:gdLst/>
            <a:ahLst/>
            <a:cxnLst/>
            <a:rect l="0" t="0" r="0" b="0"/>
            <a:pathLst>
              <a:path>
                <a:moveTo>
                  <a:pt x="45720" y="0"/>
                </a:moveTo>
                <a:lnTo>
                  <a:pt x="45720" y="49969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5" name="شكل حر 4"/>
          <p:cNvSpPr/>
          <p:nvPr/>
        </p:nvSpPr>
        <p:spPr>
          <a:xfrm>
            <a:off x="6088906" y="2257098"/>
            <a:ext cx="2081040" cy="499699"/>
          </a:xfrm>
          <a:custGeom>
            <a:avLst/>
            <a:gdLst/>
            <a:ahLst/>
            <a:cxnLst/>
            <a:rect l="0" t="0" r="0" b="0"/>
            <a:pathLst>
              <a:path>
                <a:moveTo>
                  <a:pt x="0" y="0"/>
                </a:moveTo>
                <a:lnTo>
                  <a:pt x="0" y="340530"/>
                </a:lnTo>
                <a:lnTo>
                  <a:pt x="2081040" y="340530"/>
                </a:lnTo>
                <a:lnTo>
                  <a:pt x="2081040" y="49969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شكل حر 5"/>
          <p:cNvSpPr/>
          <p:nvPr/>
        </p:nvSpPr>
        <p:spPr>
          <a:xfrm>
            <a:off x="3962146" y="3847833"/>
            <a:ext cx="91440" cy="499699"/>
          </a:xfrm>
          <a:custGeom>
            <a:avLst/>
            <a:gdLst/>
            <a:ahLst/>
            <a:cxnLst/>
            <a:rect l="0" t="0" r="0" b="0"/>
            <a:pathLst>
              <a:path>
                <a:moveTo>
                  <a:pt x="45720" y="0"/>
                </a:moveTo>
                <a:lnTo>
                  <a:pt x="45720" y="49969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7" name="شكل حر 6"/>
          <p:cNvSpPr/>
          <p:nvPr/>
        </p:nvSpPr>
        <p:spPr>
          <a:xfrm>
            <a:off x="4007866" y="2257098"/>
            <a:ext cx="2081040" cy="499699"/>
          </a:xfrm>
          <a:custGeom>
            <a:avLst/>
            <a:gdLst/>
            <a:ahLst/>
            <a:cxnLst/>
            <a:rect l="0" t="0" r="0" b="0"/>
            <a:pathLst>
              <a:path>
                <a:moveTo>
                  <a:pt x="2081040" y="0"/>
                </a:moveTo>
                <a:lnTo>
                  <a:pt x="2081040" y="340530"/>
                </a:lnTo>
                <a:lnTo>
                  <a:pt x="0" y="340530"/>
                </a:lnTo>
                <a:lnTo>
                  <a:pt x="0" y="49969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مستطيل مستدير الزوايا 7"/>
          <p:cNvSpPr/>
          <p:nvPr/>
        </p:nvSpPr>
        <p:spPr>
          <a:xfrm>
            <a:off x="5229823" y="1166062"/>
            <a:ext cx="1718166" cy="10910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شكل حر 8"/>
          <p:cNvSpPr/>
          <p:nvPr/>
        </p:nvSpPr>
        <p:spPr>
          <a:xfrm>
            <a:off x="5420731" y="1347424"/>
            <a:ext cx="1718166" cy="1091035"/>
          </a:xfrm>
          <a:custGeom>
            <a:avLst/>
            <a:gdLst>
              <a:gd name="connsiteX0" fmla="*/ 0 w 1718166"/>
              <a:gd name="connsiteY0" fmla="*/ 109104 h 1091035"/>
              <a:gd name="connsiteX1" fmla="*/ 109104 w 1718166"/>
              <a:gd name="connsiteY1" fmla="*/ 0 h 1091035"/>
              <a:gd name="connsiteX2" fmla="*/ 1609063 w 1718166"/>
              <a:gd name="connsiteY2" fmla="*/ 0 h 1091035"/>
              <a:gd name="connsiteX3" fmla="*/ 1718167 w 1718166"/>
              <a:gd name="connsiteY3" fmla="*/ 109104 h 1091035"/>
              <a:gd name="connsiteX4" fmla="*/ 1718166 w 1718166"/>
              <a:gd name="connsiteY4" fmla="*/ 981932 h 1091035"/>
              <a:gd name="connsiteX5" fmla="*/ 1609062 w 1718166"/>
              <a:gd name="connsiteY5" fmla="*/ 1091036 h 1091035"/>
              <a:gd name="connsiteX6" fmla="*/ 109104 w 1718166"/>
              <a:gd name="connsiteY6" fmla="*/ 1091035 h 1091035"/>
              <a:gd name="connsiteX7" fmla="*/ 0 w 1718166"/>
              <a:gd name="connsiteY7" fmla="*/ 981931 h 1091035"/>
              <a:gd name="connsiteX8" fmla="*/ 0 w 1718166"/>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166" h="1091035">
                <a:moveTo>
                  <a:pt x="0" y="109104"/>
                </a:moveTo>
                <a:cubicBezTo>
                  <a:pt x="0" y="48848"/>
                  <a:pt x="48848" y="0"/>
                  <a:pt x="109104" y="0"/>
                </a:cubicBezTo>
                <a:lnTo>
                  <a:pt x="1609063" y="0"/>
                </a:lnTo>
                <a:cubicBezTo>
                  <a:pt x="1669319" y="0"/>
                  <a:pt x="1718167" y="48848"/>
                  <a:pt x="1718167" y="109104"/>
                </a:cubicBezTo>
                <a:cubicBezTo>
                  <a:pt x="1718167" y="400047"/>
                  <a:pt x="1718166" y="690989"/>
                  <a:pt x="1718166" y="981932"/>
                </a:cubicBezTo>
                <a:cubicBezTo>
                  <a:pt x="1718166" y="1042188"/>
                  <a:pt x="1669318" y="1091036"/>
                  <a:pt x="1609062" y="1091036"/>
                </a:cubicBezTo>
                <a:lnTo>
                  <a:pt x="109104" y="1091035"/>
                </a:lnTo>
                <a:cubicBezTo>
                  <a:pt x="48848" y="1091035"/>
                  <a:pt x="0" y="1042187"/>
                  <a:pt x="0" y="981931"/>
                </a:cubicBezTo>
                <a:lnTo>
                  <a:pt x="0" y="10910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DZ" sz="1600" b="1" dirty="0" smtClean="0">
                <a:solidFill>
                  <a:prstClr val="black">
                    <a:hueOff val="0"/>
                    <a:satOff val="0"/>
                    <a:lumOff val="0"/>
                    <a:alphaOff val="0"/>
                  </a:prstClr>
                </a:solidFill>
              </a:rPr>
              <a:t>يتم عرض البيانات الخام على شكلين</a:t>
            </a:r>
            <a:endParaRPr lang="ar-SA" sz="1600" b="1" dirty="0">
              <a:solidFill>
                <a:prstClr val="black">
                  <a:hueOff val="0"/>
                  <a:satOff val="0"/>
                  <a:lumOff val="0"/>
                  <a:alphaOff val="0"/>
                </a:prstClr>
              </a:solidFill>
            </a:endParaRPr>
          </a:p>
        </p:txBody>
      </p:sp>
      <p:sp>
        <p:nvSpPr>
          <p:cNvPr id="10" name="مستطيل مستدير الزوايا 9"/>
          <p:cNvSpPr/>
          <p:nvPr/>
        </p:nvSpPr>
        <p:spPr>
          <a:xfrm>
            <a:off x="3148783" y="2756798"/>
            <a:ext cx="1718166" cy="109103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شكل حر 10"/>
          <p:cNvSpPr/>
          <p:nvPr/>
        </p:nvSpPr>
        <p:spPr>
          <a:xfrm>
            <a:off x="3339690" y="2938160"/>
            <a:ext cx="1718166" cy="1091035"/>
          </a:xfrm>
          <a:custGeom>
            <a:avLst/>
            <a:gdLst>
              <a:gd name="connsiteX0" fmla="*/ 0 w 1718166"/>
              <a:gd name="connsiteY0" fmla="*/ 109104 h 1091035"/>
              <a:gd name="connsiteX1" fmla="*/ 109104 w 1718166"/>
              <a:gd name="connsiteY1" fmla="*/ 0 h 1091035"/>
              <a:gd name="connsiteX2" fmla="*/ 1609063 w 1718166"/>
              <a:gd name="connsiteY2" fmla="*/ 0 h 1091035"/>
              <a:gd name="connsiteX3" fmla="*/ 1718167 w 1718166"/>
              <a:gd name="connsiteY3" fmla="*/ 109104 h 1091035"/>
              <a:gd name="connsiteX4" fmla="*/ 1718166 w 1718166"/>
              <a:gd name="connsiteY4" fmla="*/ 981932 h 1091035"/>
              <a:gd name="connsiteX5" fmla="*/ 1609062 w 1718166"/>
              <a:gd name="connsiteY5" fmla="*/ 1091036 h 1091035"/>
              <a:gd name="connsiteX6" fmla="*/ 109104 w 1718166"/>
              <a:gd name="connsiteY6" fmla="*/ 1091035 h 1091035"/>
              <a:gd name="connsiteX7" fmla="*/ 0 w 1718166"/>
              <a:gd name="connsiteY7" fmla="*/ 981931 h 1091035"/>
              <a:gd name="connsiteX8" fmla="*/ 0 w 1718166"/>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166" h="1091035">
                <a:moveTo>
                  <a:pt x="0" y="109104"/>
                </a:moveTo>
                <a:cubicBezTo>
                  <a:pt x="0" y="48848"/>
                  <a:pt x="48848" y="0"/>
                  <a:pt x="109104" y="0"/>
                </a:cubicBezTo>
                <a:lnTo>
                  <a:pt x="1609063" y="0"/>
                </a:lnTo>
                <a:cubicBezTo>
                  <a:pt x="1669319" y="0"/>
                  <a:pt x="1718167" y="48848"/>
                  <a:pt x="1718167" y="109104"/>
                </a:cubicBezTo>
                <a:cubicBezTo>
                  <a:pt x="1718167" y="400047"/>
                  <a:pt x="1718166" y="690989"/>
                  <a:pt x="1718166" y="981932"/>
                </a:cubicBezTo>
                <a:cubicBezTo>
                  <a:pt x="1718166" y="1042188"/>
                  <a:pt x="1669318" y="1091036"/>
                  <a:pt x="1609062" y="1091036"/>
                </a:cubicBezTo>
                <a:lnTo>
                  <a:pt x="109104" y="1091035"/>
                </a:lnTo>
                <a:cubicBezTo>
                  <a:pt x="48848" y="1091035"/>
                  <a:pt x="0" y="1042187"/>
                  <a:pt x="0" y="981931"/>
                </a:cubicBezTo>
                <a:lnTo>
                  <a:pt x="0" y="109104"/>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SA" sz="1600" b="1" dirty="0">
                <a:solidFill>
                  <a:prstClr val="black">
                    <a:hueOff val="0"/>
                    <a:satOff val="0"/>
                    <a:lumOff val="0"/>
                    <a:alphaOff val="0"/>
                  </a:prstClr>
                </a:solidFill>
              </a:rPr>
              <a:t>رسوم</a:t>
            </a:r>
            <a:r>
              <a:rPr lang="ar-DZ" sz="1600" b="1" dirty="0">
                <a:solidFill>
                  <a:prstClr val="black">
                    <a:hueOff val="0"/>
                    <a:satOff val="0"/>
                    <a:lumOff val="0"/>
                    <a:alphaOff val="0"/>
                  </a:prstClr>
                </a:solidFill>
              </a:rPr>
              <a:t>(تمثيلات)</a:t>
            </a:r>
            <a:r>
              <a:rPr lang="ar-SA" sz="1600" b="1" dirty="0">
                <a:solidFill>
                  <a:prstClr val="black">
                    <a:hueOff val="0"/>
                    <a:satOff val="0"/>
                    <a:lumOff val="0"/>
                    <a:alphaOff val="0"/>
                  </a:prstClr>
                </a:solidFill>
              </a:rPr>
              <a:t> بيانية</a:t>
            </a:r>
          </a:p>
        </p:txBody>
      </p:sp>
      <p:sp>
        <p:nvSpPr>
          <p:cNvPr id="14" name="مستطيل مستدير الزوايا 13"/>
          <p:cNvSpPr/>
          <p:nvPr/>
        </p:nvSpPr>
        <p:spPr>
          <a:xfrm>
            <a:off x="7310864" y="2756798"/>
            <a:ext cx="1718166" cy="109103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شكل حر 14"/>
          <p:cNvSpPr/>
          <p:nvPr/>
        </p:nvSpPr>
        <p:spPr>
          <a:xfrm>
            <a:off x="7501771" y="2938160"/>
            <a:ext cx="1718166" cy="1091035"/>
          </a:xfrm>
          <a:custGeom>
            <a:avLst/>
            <a:gdLst>
              <a:gd name="connsiteX0" fmla="*/ 0 w 1718166"/>
              <a:gd name="connsiteY0" fmla="*/ 109104 h 1091035"/>
              <a:gd name="connsiteX1" fmla="*/ 109104 w 1718166"/>
              <a:gd name="connsiteY1" fmla="*/ 0 h 1091035"/>
              <a:gd name="connsiteX2" fmla="*/ 1609063 w 1718166"/>
              <a:gd name="connsiteY2" fmla="*/ 0 h 1091035"/>
              <a:gd name="connsiteX3" fmla="*/ 1718167 w 1718166"/>
              <a:gd name="connsiteY3" fmla="*/ 109104 h 1091035"/>
              <a:gd name="connsiteX4" fmla="*/ 1718166 w 1718166"/>
              <a:gd name="connsiteY4" fmla="*/ 981932 h 1091035"/>
              <a:gd name="connsiteX5" fmla="*/ 1609062 w 1718166"/>
              <a:gd name="connsiteY5" fmla="*/ 1091036 h 1091035"/>
              <a:gd name="connsiteX6" fmla="*/ 109104 w 1718166"/>
              <a:gd name="connsiteY6" fmla="*/ 1091035 h 1091035"/>
              <a:gd name="connsiteX7" fmla="*/ 0 w 1718166"/>
              <a:gd name="connsiteY7" fmla="*/ 981931 h 1091035"/>
              <a:gd name="connsiteX8" fmla="*/ 0 w 1718166"/>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166" h="1091035">
                <a:moveTo>
                  <a:pt x="0" y="109104"/>
                </a:moveTo>
                <a:cubicBezTo>
                  <a:pt x="0" y="48848"/>
                  <a:pt x="48848" y="0"/>
                  <a:pt x="109104" y="0"/>
                </a:cubicBezTo>
                <a:lnTo>
                  <a:pt x="1609063" y="0"/>
                </a:lnTo>
                <a:cubicBezTo>
                  <a:pt x="1669319" y="0"/>
                  <a:pt x="1718167" y="48848"/>
                  <a:pt x="1718167" y="109104"/>
                </a:cubicBezTo>
                <a:cubicBezTo>
                  <a:pt x="1718167" y="400047"/>
                  <a:pt x="1718166" y="690989"/>
                  <a:pt x="1718166" y="981932"/>
                </a:cubicBezTo>
                <a:cubicBezTo>
                  <a:pt x="1718166" y="1042188"/>
                  <a:pt x="1669318" y="1091036"/>
                  <a:pt x="1609062" y="1091036"/>
                </a:cubicBezTo>
                <a:lnTo>
                  <a:pt x="109104" y="1091035"/>
                </a:lnTo>
                <a:cubicBezTo>
                  <a:pt x="48848" y="1091035"/>
                  <a:pt x="0" y="1042187"/>
                  <a:pt x="0" y="981931"/>
                </a:cubicBezTo>
                <a:lnTo>
                  <a:pt x="0" y="109104"/>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DZ" sz="1600" b="1" dirty="0">
                <a:solidFill>
                  <a:prstClr val="black">
                    <a:hueOff val="0"/>
                    <a:satOff val="0"/>
                    <a:lumOff val="0"/>
                    <a:alphaOff val="0"/>
                  </a:prstClr>
                </a:solidFill>
              </a:rPr>
              <a:t>الجداول (التوزيعات)</a:t>
            </a:r>
            <a:r>
              <a:rPr lang="ar-SA" sz="1600" b="1" dirty="0">
                <a:solidFill>
                  <a:prstClr val="black">
                    <a:hueOff val="0"/>
                    <a:satOff val="0"/>
                    <a:lumOff val="0"/>
                    <a:alphaOff val="0"/>
                  </a:prstClr>
                </a:solidFill>
              </a:rPr>
              <a:t> التكرارية</a:t>
            </a:r>
          </a:p>
        </p:txBody>
      </p:sp>
      <p:graphicFrame>
        <p:nvGraphicFramePr>
          <p:cNvPr id="2" name="جدول 1"/>
          <p:cNvGraphicFramePr>
            <a:graphicFrameLocks noGrp="1"/>
          </p:cNvGraphicFramePr>
          <p:nvPr>
            <p:extLst/>
          </p:nvPr>
        </p:nvGraphicFramePr>
        <p:xfrm>
          <a:off x="6744139" y="4376847"/>
          <a:ext cx="2943056" cy="2123440"/>
        </p:xfrm>
        <a:graphic>
          <a:graphicData uri="http://schemas.openxmlformats.org/drawingml/2006/table">
            <a:tbl>
              <a:tblPr rtl="1" firstRow="1" bandRow="1">
                <a:tableStyleId>{00A15C55-8517-42AA-B614-E9B94910E393}</a:tableStyleId>
              </a:tblPr>
              <a:tblGrid>
                <a:gridCol w="1471528"/>
                <a:gridCol w="1471528"/>
              </a:tblGrid>
              <a:tr h="370840">
                <a:tc>
                  <a:txBody>
                    <a:bodyPr/>
                    <a:lstStyle/>
                    <a:p>
                      <a:pPr algn="ctr" rtl="1"/>
                      <a:r>
                        <a:rPr lang="ar-DZ" dirty="0" smtClean="0"/>
                        <a:t>عدد أفراد</a:t>
                      </a:r>
                      <a:r>
                        <a:rPr lang="ar-DZ" baseline="0" dirty="0" smtClean="0"/>
                        <a:t> الأسرة</a:t>
                      </a:r>
                      <a:endParaRPr lang="ar-SA" dirty="0"/>
                    </a:p>
                  </a:txBody>
                  <a:tcPr/>
                </a:tc>
                <a:tc>
                  <a:txBody>
                    <a:bodyPr/>
                    <a:lstStyle/>
                    <a:p>
                      <a:pPr algn="ctr" rtl="1"/>
                      <a:r>
                        <a:rPr lang="ar-DZ" dirty="0" smtClean="0"/>
                        <a:t>التكرار المطلق(</a:t>
                      </a:r>
                      <a:r>
                        <a:rPr lang="fr-FR" dirty="0" smtClean="0"/>
                        <a:t>fi</a:t>
                      </a:r>
                      <a:r>
                        <a:rPr lang="ar-DZ" dirty="0" smtClean="0"/>
                        <a:t>)</a:t>
                      </a:r>
                      <a:endParaRPr lang="ar-SA" dirty="0"/>
                    </a:p>
                  </a:txBody>
                  <a:tcPr/>
                </a:tc>
              </a:tr>
              <a:tr h="370840">
                <a:tc>
                  <a:txBody>
                    <a:bodyPr/>
                    <a:lstStyle/>
                    <a:p>
                      <a:pPr algn="ctr" rtl="1"/>
                      <a:r>
                        <a:rPr lang="ar-DZ" dirty="0" smtClean="0"/>
                        <a:t>0</a:t>
                      </a:r>
                      <a:endParaRPr lang="ar-SA" dirty="0"/>
                    </a:p>
                  </a:txBody>
                  <a:tcPr/>
                </a:tc>
                <a:tc>
                  <a:txBody>
                    <a:bodyPr/>
                    <a:lstStyle/>
                    <a:p>
                      <a:pPr algn="ctr" rtl="1"/>
                      <a:r>
                        <a:rPr lang="ar-DZ" dirty="0" smtClean="0"/>
                        <a:t>5</a:t>
                      </a:r>
                      <a:endParaRPr lang="ar-SA" dirty="0"/>
                    </a:p>
                  </a:txBody>
                  <a:tcPr/>
                </a:tc>
              </a:tr>
              <a:tr h="370840">
                <a:tc>
                  <a:txBody>
                    <a:bodyPr/>
                    <a:lstStyle/>
                    <a:p>
                      <a:pPr algn="ctr" rtl="1"/>
                      <a:r>
                        <a:rPr lang="ar-DZ" dirty="0" smtClean="0"/>
                        <a:t>1</a:t>
                      </a:r>
                      <a:endParaRPr lang="ar-SA" dirty="0"/>
                    </a:p>
                  </a:txBody>
                  <a:tcPr/>
                </a:tc>
                <a:tc>
                  <a:txBody>
                    <a:bodyPr/>
                    <a:lstStyle/>
                    <a:p>
                      <a:pPr algn="ctr" rtl="1"/>
                      <a:r>
                        <a:rPr lang="ar-DZ" dirty="0" smtClean="0"/>
                        <a:t>10</a:t>
                      </a:r>
                      <a:endParaRPr lang="ar-SA" dirty="0"/>
                    </a:p>
                  </a:txBody>
                  <a:tcPr/>
                </a:tc>
              </a:tr>
              <a:tr h="370840">
                <a:tc>
                  <a:txBody>
                    <a:bodyPr/>
                    <a:lstStyle/>
                    <a:p>
                      <a:pPr algn="ctr" rtl="1"/>
                      <a:r>
                        <a:rPr lang="ar-DZ" dirty="0" smtClean="0"/>
                        <a:t>2</a:t>
                      </a:r>
                      <a:endParaRPr lang="ar-SA" dirty="0"/>
                    </a:p>
                  </a:txBody>
                  <a:tcPr/>
                </a:tc>
                <a:tc>
                  <a:txBody>
                    <a:bodyPr/>
                    <a:lstStyle/>
                    <a:p>
                      <a:pPr algn="ctr" rtl="1"/>
                      <a:r>
                        <a:rPr lang="ar-DZ" dirty="0" smtClean="0"/>
                        <a:t>5</a:t>
                      </a:r>
                      <a:endParaRPr lang="ar-SA" dirty="0"/>
                    </a:p>
                  </a:txBody>
                  <a:tcPr/>
                </a:tc>
              </a:tr>
              <a:tr h="370840">
                <a:tc>
                  <a:txBody>
                    <a:bodyPr/>
                    <a:lstStyle/>
                    <a:p>
                      <a:pPr algn="ctr" rtl="1"/>
                      <a:r>
                        <a:rPr lang="ar-DZ" dirty="0" smtClean="0"/>
                        <a:t>3</a:t>
                      </a:r>
                      <a:endParaRPr lang="ar-SA" dirty="0"/>
                    </a:p>
                  </a:txBody>
                  <a:tcPr/>
                </a:tc>
                <a:tc>
                  <a:txBody>
                    <a:bodyPr/>
                    <a:lstStyle/>
                    <a:p>
                      <a:pPr algn="ctr" rtl="1"/>
                      <a:r>
                        <a:rPr lang="ar-DZ" dirty="0" smtClean="0"/>
                        <a:t>6</a:t>
                      </a:r>
                      <a:endParaRPr lang="ar-SA" dirty="0"/>
                    </a:p>
                  </a:txBody>
                  <a:tcPr/>
                </a:tc>
              </a:tr>
            </a:tbl>
          </a:graphicData>
        </a:graphic>
      </p:graphicFrame>
      <p:graphicFrame>
        <p:nvGraphicFramePr>
          <p:cNvPr id="3" name="مخطط 2"/>
          <p:cNvGraphicFramePr/>
          <p:nvPr>
            <p:extLst/>
          </p:nvPr>
        </p:nvGraphicFramePr>
        <p:xfrm>
          <a:off x="1703512" y="4097681"/>
          <a:ext cx="4464496" cy="2767710"/>
        </p:xfrm>
        <a:graphic>
          <a:graphicData uri="http://schemas.openxmlformats.org/drawingml/2006/chart">
            <c:chart xmlns:c="http://schemas.openxmlformats.org/drawingml/2006/chart" xmlns:r="http://schemas.openxmlformats.org/officeDocument/2006/relationships" r:id="rId2"/>
          </a:graphicData>
        </a:graphic>
      </p:graphicFrame>
      <p:sp>
        <p:nvSpPr>
          <p:cNvPr id="18" name="عنوان 1"/>
          <p:cNvSpPr txBox="1">
            <a:spLocks/>
          </p:cNvSpPr>
          <p:nvPr/>
        </p:nvSpPr>
        <p:spPr>
          <a:xfrm>
            <a:off x="3081040" y="332656"/>
            <a:ext cx="5679256"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Clr>
                <a:srgbClr val="A5C249">
                  <a:lumMod val="75000"/>
                </a:srgbClr>
              </a:buClr>
              <a:buNone/>
            </a:pPr>
            <a:r>
              <a:rPr lang="ar-SA" sz="3200" dirty="0">
                <a:solidFill>
                  <a:prstClr val="white"/>
                </a:solidFill>
                <a:effectLst>
                  <a:outerShdw blurRad="38100" dist="38100" dir="2700000" algn="tl">
                    <a:srgbClr val="000000">
                      <a:alpha val="43137"/>
                    </a:srgbClr>
                  </a:outerShdw>
                  <a:reflection blurRad="6350" stA="55000" endA="300" endPos="45500" dir="5400000" sy="-100000" algn="bl" rotWithShape="0"/>
                </a:effectLst>
              </a:rPr>
              <a:t>عرض و تنظيم البيانات</a:t>
            </a:r>
          </a:p>
        </p:txBody>
      </p:sp>
    </p:spTree>
    <p:extLst>
      <p:ext uri="{BB962C8B-B14F-4D97-AF65-F5344CB8AC3E}">
        <p14:creationId xmlns:p14="http://schemas.microsoft.com/office/powerpoint/2010/main" val="414415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2"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8"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Graphic spid="3" grpId="0">
        <p:bldAsOne/>
      </p:bldGraphic>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4400" dirty="0" smtClean="0">
                <a:solidFill>
                  <a:srgbClr val="FF0000"/>
                </a:solidFill>
              </a:rPr>
              <a:t>مصطلحات</a:t>
            </a:r>
            <a:endParaRPr lang="fr-FR" sz="4400" dirty="0">
              <a:solidFill>
                <a:srgbClr val="FF0000"/>
              </a:solidFill>
            </a:endParaRPr>
          </a:p>
        </p:txBody>
      </p:sp>
      <p:sp>
        <p:nvSpPr>
          <p:cNvPr id="3" name="Espace réservé du contenu 2"/>
          <p:cNvSpPr>
            <a:spLocks noGrp="1"/>
          </p:cNvSpPr>
          <p:nvPr>
            <p:ph idx="1"/>
          </p:nvPr>
        </p:nvSpPr>
        <p:spPr/>
        <p:txBody>
          <a:bodyPr/>
          <a:lstStyle/>
          <a:p>
            <a:pPr marL="0" indent="0" algn="r" rtl="1">
              <a:buNone/>
            </a:pPr>
            <a:r>
              <a:rPr lang="ar-DZ" sz="3600" cap="all" dirty="0">
                <a:ln w="3175" cmpd="sng">
                  <a:noFill/>
                </a:ln>
                <a:solidFill>
                  <a:schemeClr val="accent1">
                    <a:lumMod val="60000"/>
                    <a:lumOff val="40000"/>
                  </a:schemeClr>
                </a:solidFill>
                <a:latin typeface="Calibri Light" panose="020F0302020204030204"/>
                <a:cs typeface="Times New Roman" panose="02020603050405020304" pitchFamily="18" charset="0"/>
              </a:rPr>
              <a:t>أهم المصطلحات المتعلقة بتفريغ البيانات في </a:t>
            </a:r>
            <a:r>
              <a:rPr lang="ar-DZ" sz="3600" cap="all" dirty="0" smtClean="0">
                <a:ln w="3175" cmpd="sng">
                  <a:noFill/>
                </a:ln>
                <a:solidFill>
                  <a:schemeClr val="accent1">
                    <a:lumMod val="60000"/>
                    <a:lumOff val="40000"/>
                  </a:schemeClr>
                </a:solidFill>
                <a:latin typeface="Calibri Light" panose="020F0302020204030204"/>
                <a:cs typeface="Times New Roman" panose="02020603050405020304" pitchFamily="18" charset="0"/>
              </a:rPr>
              <a:t>ج</a:t>
            </a:r>
            <a:r>
              <a:rPr lang="ar-DZ" sz="3600" cap="all" dirty="0">
                <a:ln w="3175" cmpd="sng">
                  <a:noFill/>
                </a:ln>
                <a:solidFill>
                  <a:schemeClr val="accent1">
                    <a:lumMod val="60000"/>
                    <a:lumOff val="40000"/>
                  </a:schemeClr>
                </a:solidFill>
                <a:latin typeface="Calibri Light" panose="020F0302020204030204"/>
                <a:cs typeface="Times New Roman" panose="02020603050405020304" pitchFamily="18" charset="0"/>
              </a:rPr>
              <a:t>د</a:t>
            </a:r>
            <a:r>
              <a:rPr lang="ar-DZ" sz="3600" cap="all" dirty="0" smtClean="0">
                <a:ln w="3175" cmpd="sng">
                  <a:noFill/>
                </a:ln>
                <a:solidFill>
                  <a:schemeClr val="accent1">
                    <a:lumMod val="60000"/>
                    <a:lumOff val="40000"/>
                  </a:schemeClr>
                </a:solidFill>
                <a:latin typeface="Calibri Light" panose="020F0302020204030204"/>
                <a:cs typeface="Times New Roman" panose="02020603050405020304" pitchFamily="18" charset="0"/>
              </a:rPr>
              <a:t>ول </a:t>
            </a:r>
            <a:r>
              <a:rPr lang="ar-DZ" sz="3600" cap="all" dirty="0">
                <a:ln w="3175" cmpd="sng">
                  <a:noFill/>
                </a:ln>
                <a:solidFill>
                  <a:schemeClr val="accent1">
                    <a:lumMod val="60000"/>
                    <a:lumOff val="40000"/>
                  </a:schemeClr>
                </a:solidFill>
                <a:latin typeface="Calibri Light" panose="020F0302020204030204"/>
                <a:cs typeface="Times New Roman" panose="02020603050405020304" pitchFamily="18" charset="0"/>
              </a:rPr>
              <a:t>تكراري</a:t>
            </a:r>
            <a:r>
              <a:rPr lang="ar-DZ" sz="3600" cap="all" dirty="0" smtClean="0">
                <a:ln w="3175" cmpd="sng">
                  <a:noFill/>
                </a:ln>
                <a:solidFill>
                  <a:schemeClr val="accent1">
                    <a:lumMod val="60000"/>
                    <a:lumOff val="40000"/>
                  </a:schemeClr>
                </a:solidFill>
                <a:latin typeface="Calibri Light" panose="020F0302020204030204"/>
                <a:cs typeface="Times New Roman" panose="02020603050405020304" pitchFamily="18" charset="0"/>
              </a:rPr>
              <a:t>:</a:t>
            </a:r>
          </a:p>
          <a:p>
            <a:pPr marL="0" indent="0" algn="r" rtl="1">
              <a:buNone/>
            </a:pPr>
            <a:endParaRPr lang="fr-FR" dirty="0"/>
          </a:p>
        </p:txBody>
      </p:sp>
    </p:spTree>
    <p:extLst>
      <p:ext uri="{BB962C8B-B14F-4D97-AF65-F5344CB8AC3E}">
        <p14:creationId xmlns:p14="http://schemas.microsoft.com/office/powerpoint/2010/main" val="209938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مع سهم إلى اليسار 2"/>
          <p:cNvSpPr/>
          <p:nvPr/>
        </p:nvSpPr>
        <p:spPr>
          <a:xfrm>
            <a:off x="7825556" y="171040"/>
            <a:ext cx="3672176" cy="726427"/>
          </a:xfrm>
          <a:prstGeom prst="leftArrowCallout">
            <a:avLst/>
          </a:prstGeom>
          <a:solidFill>
            <a:schemeClr val="tx2">
              <a:lumMod val="5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10CF9B">
                    <a:lumMod val="20000"/>
                    <a:lumOff val="80000"/>
                  </a:srgbClr>
                </a:solidFill>
                <a:effectLst>
                  <a:outerShdw blurRad="38100" dist="38100" dir="2700000" algn="tl">
                    <a:srgbClr val="000000">
                      <a:alpha val="43137"/>
                    </a:srgbClr>
                  </a:outerShdw>
                </a:effectLst>
              </a:rPr>
              <a:t>البيانات الخام</a:t>
            </a:r>
          </a:p>
        </p:txBody>
      </p:sp>
      <p:sp>
        <p:nvSpPr>
          <p:cNvPr id="5" name="مربع نص 4"/>
          <p:cNvSpPr txBox="1"/>
          <p:nvPr/>
        </p:nvSpPr>
        <p:spPr>
          <a:xfrm>
            <a:off x="1236133" y="189581"/>
            <a:ext cx="5513915" cy="707886"/>
          </a:xfrm>
          <a:prstGeom prst="rect">
            <a:avLst/>
          </a:prstGeom>
          <a:solidFill>
            <a:schemeClr val="tx2">
              <a:lumMod val="20000"/>
              <a:lumOff val="80000"/>
            </a:schemeClr>
          </a:solidFill>
          <a:ln w="571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DZ" sz="2000" b="1" dirty="0">
                <a:solidFill>
                  <a:prstClr val="black"/>
                </a:solidFill>
              </a:rPr>
              <a:t>الأرقام</a:t>
            </a:r>
            <a:r>
              <a:rPr lang="ar-SA" sz="2000" b="1" dirty="0">
                <a:solidFill>
                  <a:prstClr val="black"/>
                </a:solidFill>
              </a:rPr>
              <a:t> التي تم الحصول عليها من </a:t>
            </a:r>
            <a:r>
              <a:rPr lang="ar-DZ" sz="2000" b="1" dirty="0" smtClean="0">
                <a:solidFill>
                  <a:prstClr val="black"/>
                </a:solidFill>
              </a:rPr>
              <a:t>مفردات</a:t>
            </a:r>
            <a:r>
              <a:rPr lang="ar-SA" sz="2000" b="1" dirty="0" smtClean="0">
                <a:solidFill>
                  <a:prstClr val="black"/>
                </a:solidFill>
              </a:rPr>
              <a:t> </a:t>
            </a:r>
            <a:r>
              <a:rPr lang="ar-SA" sz="2000" b="1" dirty="0">
                <a:solidFill>
                  <a:prstClr val="black"/>
                </a:solidFill>
              </a:rPr>
              <a:t>المجتمع.</a:t>
            </a:r>
            <a:r>
              <a:rPr lang="ar-DZ" sz="2000" b="1" dirty="0">
                <a:solidFill>
                  <a:prstClr val="black"/>
                </a:solidFill>
              </a:rPr>
              <a:t> تتعلق بكل متغير</a:t>
            </a:r>
            <a:endParaRPr lang="ar-SA" sz="2000" b="1" dirty="0">
              <a:solidFill>
                <a:prstClr val="black"/>
              </a:solidFill>
            </a:endParaRPr>
          </a:p>
        </p:txBody>
      </p:sp>
      <p:sp>
        <p:nvSpPr>
          <p:cNvPr id="6" name="وسيلة شرح مع سهم إلى اليسار 5"/>
          <p:cNvSpPr/>
          <p:nvPr/>
        </p:nvSpPr>
        <p:spPr>
          <a:xfrm>
            <a:off x="7825554" y="965505"/>
            <a:ext cx="3672177" cy="752266"/>
          </a:xfrm>
          <a:prstGeom prst="leftArrowCallout">
            <a:avLst/>
          </a:prstGeom>
          <a:solidFill>
            <a:srgbClr val="FF0066"/>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FFCCCC"/>
                </a:solidFill>
                <a:effectLst>
                  <a:outerShdw blurRad="38100" dist="38100" dir="2700000" algn="tl">
                    <a:srgbClr val="000000">
                      <a:alpha val="43137"/>
                    </a:srgbClr>
                  </a:outerShdw>
                </a:effectLst>
              </a:rPr>
              <a:t>البيانات المبوبة</a:t>
            </a:r>
          </a:p>
        </p:txBody>
      </p:sp>
      <p:sp>
        <p:nvSpPr>
          <p:cNvPr id="7" name="مربع نص 6"/>
          <p:cNvSpPr txBox="1"/>
          <p:nvPr/>
        </p:nvSpPr>
        <p:spPr>
          <a:xfrm>
            <a:off x="1236133" y="1119393"/>
            <a:ext cx="5513915" cy="400110"/>
          </a:xfrm>
          <a:prstGeom prst="rect">
            <a:avLst/>
          </a:prstGeom>
          <a:solidFill>
            <a:srgbClr val="FF9999"/>
          </a:solidFill>
          <a:ln w="57150">
            <a:solidFill>
              <a:srgbClr val="FF0066"/>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SA" sz="2000" b="1" dirty="0">
                <a:solidFill>
                  <a:prstClr val="black"/>
                </a:solidFill>
              </a:rPr>
              <a:t>البيانات التي تم تنظيمها في توزيعات تكرارية.</a:t>
            </a:r>
          </a:p>
        </p:txBody>
      </p:sp>
      <p:sp>
        <p:nvSpPr>
          <p:cNvPr id="8" name="وسيلة شرح مع سهم إلى اليسار 7"/>
          <p:cNvSpPr/>
          <p:nvPr/>
        </p:nvSpPr>
        <p:spPr>
          <a:xfrm>
            <a:off x="7761404" y="1851974"/>
            <a:ext cx="3736325" cy="669880"/>
          </a:xfrm>
          <a:prstGeom prst="leftArrowCallout">
            <a:avLst/>
          </a:prstGeom>
          <a:solidFill>
            <a:srgbClr val="00CC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effectLst>
                  <a:outerShdw blurRad="38100" dist="38100" dir="2700000" algn="tl">
                    <a:srgbClr val="000000">
                      <a:alpha val="43137"/>
                    </a:srgbClr>
                  </a:outerShdw>
                </a:effectLst>
              </a:rPr>
              <a:t>التوزيعات التكرارية</a:t>
            </a:r>
          </a:p>
        </p:txBody>
      </p:sp>
      <p:sp>
        <p:nvSpPr>
          <p:cNvPr id="9" name="مربع نص 8"/>
          <p:cNvSpPr txBox="1"/>
          <p:nvPr/>
        </p:nvSpPr>
        <p:spPr>
          <a:xfrm>
            <a:off x="1236133" y="1711615"/>
            <a:ext cx="5513915" cy="1015663"/>
          </a:xfrm>
          <a:prstGeom prst="rect">
            <a:avLst/>
          </a:prstGeom>
          <a:solidFill>
            <a:schemeClr val="accent5">
              <a:lumMod val="60000"/>
              <a:lumOff val="40000"/>
            </a:schemeClr>
          </a:solidFill>
          <a:ln w="57150">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SA" sz="2000" b="1" dirty="0">
                <a:solidFill>
                  <a:prstClr val="black"/>
                </a:solidFill>
              </a:rPr>
              <a:t>جداول لجميع القيم التي يأخذها المتغير و عدد المفردات التي تمثل التكرارات المقابلة لكل قيمة.</a:t>
            </a:r>
          </a:p>
        </p:txBody>
      </p:sp>
      <p:sp>
        <p:nvSpPr>
          <p:cNvPr id="10" name="وسيلة شرح مع سهم إلى اليسار 9"/>
          <p:cNvSpPr/>
          <p:nvPr/>
        </p:nvSpPr>
        <p:spPr>
          <a:xfrm>
            <a:off x="7761404" y="4390737"/>
            <a:ext cx="3672177" cy="639869"/>
          </a:xfrm>
          <a:prstGeom prst="leftArrowCallout">
            <a:avLst/>
          </a:prstGeom>
          <a:solidFill>
            <a:srgbClr val="FF0066"/>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FFCCCC"/>
                </a:solidFill>
                <a:effectLst>
                  <a:outerShdw blurRad="38100" dist="38100" dir="2700000" algn="tl">
                    <a:srgbClr val="000000">
                      <a:alpha val="43137"/>
                    </a:srgbClr>
                  </a:outerShdw>
                </a:effectLst>
              </a:rPr>
              <a:t>التكرار النسبي</a:t>
            </a:r>
          </a:p>
        </p:txBody>
      </p:sp>
      <mc:AlternateContent xmlns:mc="http://schemas.openxmlformats.org/markup-compatibility/2006" xmlns:a14="http://schemas.microsoft.com/office/drawing/2010/main">
        <mc:Choice Requires="a14">
          <p:sp>
            <p:nvSpPr>
              <p:cNvPr id="11" name="مربع نص 10"/>
              <p:cNvSpPr txBox="1"/>
              <p:nvPr/>
            </p:nvSpPr>
            <p:spPr>
              <a:xfrm>
                <a:off x="1236133" y="4191075"/>
                <a:ext cx="5513915" cy="1039195"/>
              </a:xfrm>
              <a:prstGeom prst="rect">
                <a:avLst/>
              </a:prstGeom>
              <a:solidFill>
                <a:srgbClr val="FF9999"/>
              </a:solidFill>
              <a:ln w="57150">
                <a:solidFill>
                  <a:srgbClr val="FF0066"/>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SA" sz="2000" b="1" dirty="0">
                    <a:solidFill>
                      <a:prstClr val="black"/>
                    </a:solidFill>
                  </a:rPr>
                  <a:t>نسبة تكرار كل فئة إلى مجموع التكرارات</a:t>
                </a:r>
              </a:p>
              <a:p>
                <a:pPr algn="r" rtl="1"/>
                <a14:m>
                  <m:oMathPara xmlns:m="http://schemas.openxmlformats.org/officeDocument/2006/math">
                    <m:oMathParaPr>
                      <m:jc m:val="centerGroup"/>
                    </m:oMathParaPr>
                    <m:oMath xmlns:m="http://schemas.openxmlformats.org/officeDocument/2006/math">
                      <m:sSub>
                        <m:sSubPr>
                          <m:ctrlPr>
                            <a:rPr lang="ar-SA" sz="2000" b="1" i="1">
                              <a:solidFill>
                                <a:prstClr val="black"/>
                              </a:solidFill>
                              <a:latin typeface="Cambria Math" panose="02040503050406030204" pitchFamily="18" charset="0"/>
                            </a:rPr>
                          </m:ctrlPr>
                        </m:sSubPr>
                        <m:e>
                          <m:r>
                            <a:rPr lang="en-US" sz="2000" b="1" i="1">
                              <a:solidFill>
                                <a:prstClr val="black"/>
                              </a:solidFill>
                              <a:latin typeface="Cambria Math"/>
                            </a:rPr>
                            <m:t>𝒑</m:t>
                          </m:r>
                        </m:e>
                        <m:sub>
                          <m:r>
                            <a:rPr lang="en-US" sz="2000" b="1" i="1">
                              <a:solidFill>
                                <a:prstClr val="black"/>
                              </a:solidFill>
                              <a:latin typeface="Cambria Math"/>
                            </a:rPr>
                            <m:t>𝒊</m:t>
                          </m:r>
                        </m:sub>
                      </m:sSub>
                      <m:r>
                        <a:rPr lang="en-US" sz="2000" b="1" i="1">
                          <a:solidFill>
                            <a:prstClr val="black"/>
                          </a:solidFill>
                          <a:latin typeface="Cambria Math"/>
                        </a:rPr>
                        <m:t>= </m:t>
                      </m:r>
                      <m:f>
                        <m:fPr>
                          <m:ctrlPr>
                            <a:rPr lang="en-US" sz="2000" b="1" i="1">
                              <a:solidFill>
                                <a:prstClr val="black"/>
                              </a:solidFill>
                              <a:latin typeface="Cambria Math" panose="02040503050406030204" pitchFamily="18" charset="0"/>
                            </a:rPr>
                          </m:ctrlPr>
                        </m:fPr>
                        <m:num>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a:rPr>
                                <m:t>𝒇</m:t>
                              </m:r>
                            </m:e>
                            <m:sub>
                              <m:r>
                                <a:rPr lang="en-US" sz="2000" b="1" i="1">
                                  <a:solidFill>
                                    <a:prstClr val="black"/>
                                  </a:solidFill>
                                  <a:latin typeface="Cambria Math"/>
                                </a:rPr>
                                <m:t>𝒊</m:t>
                              </m:r>
                            </m:sub>
                          </m:sSub>
                        </m:num>
                        <m:den>
                          <m:nary>
                            <m:naryPr>
                              <m:chr m:val="∑"/>
                              <m:subHide m:val="on"/>
                              <m:supHide m:val="on"/>
                              <m:ctrlPr>
                                <a:rPr lang="en-US" sz="2000" b="1" i="1">
                                  <a:solidFill>
                                    <a:prstClr val="black"/>
                                  </a:solidFill>
                                  <a:latin typeface="Cambria Math" panose="02040503050406030204" pitchFamily="18" charset="0"/>
                                </a:rPr>
                              </m:ctrlPr>
                            </m:naryPr>
                            <m:sub/>
                            <m:sup/>
                            <m:e>
                              <m:r>
                                <a:rPr lang="en-US" sz="2000" b="1" i="1">
                                  <a:solidFill>
                                    <a:prstClr val="black"/>
                                  </a:solidFill>
                                  <a:latin typeface="Cambria Math"/>
                                </a:rPr>
                                <m:t>𝒇</m:t>
                              </m:r>
                            </m:e>
                          </m:nary>
                        </m:den>
                      </m:f>
                    </m:oMath>
                  </m:oMathPara>
                </a14:m>
                <a:endParaRPr lang="ar-SA" sz="2000" b="1" dirty="0">
                  <a:solidFill>
                    <a:prstClr val="black"/>
                  </a:solidFill>
                </a:endParaRPr>
              </a:p>
            </p:txBody>
          </p:sp>
        </mc:Choice>
        <mc:Fallback xmlns="">
          <p:sp>
            <p:nvSpPr>
              <p:cNvPr id="11" name="مربع نص 10"/>
              <p:cNvSpPr txBox="1">
                <a:spLocks noRot="1" noChangeAspect="1" noMove="1" noResize="1" noEditPoints="1" noAdjustHandles="1" noChangeArrowheads="1" noChangeShapeType="1" noTextEdit="1"/>
              </p:cNvSpPr>
              <p:nvPr/>
            </p:nvSpPr>
            <p:spPr>
              <a:xfrm>
                <a:off x="1236133" y="4191075"/>
                <a:ext cx="5513915" cy="1039195"/>
              </a:xfrm>
              <a:prstGeom prst="rect">
                <a:avLst/>
              </a:prstGeom>
              <a:blipFill rotWithShape="0">
                <a:blip r:embed="rId2"/>
                <a:stretch>
                  <a:fillRect t="-559" r="-548"/>
                </a:stretch>
              </a:blipFill>
              <a:ln w="57150">
                <a:solidFill>
                  <a:srgbClr val="FF0066"/>
                </a:solidFill>
              </a:ln>
            </p:spPr>
            <p:txBody>
              <a:bodyPr/>
              <a:lstStyle/>
              <a:p>
                <a:r>
                  <a:rPr lang="fr-FR">
                    <a:noFill/>
                  </a:rPr>
                  <a:t> </a:t>
                </a:r>
              </a:p>
            </p:txBody>
          </p:sp>
        </mc:Fallback>
      </mc:AlternateContent>
      <p:sp>
        <p:nvSpPr>
          <p:cNvPr id="12" name="وسيلة شرح مع سهم إلى اليسار 9"/>
          <p:cNvSpPr/>
          <p:nvPr/>
        </p:nvSpPr>
        <p:spPr>
          <a:xfrm>
            <a:off x="7825552" y="5531058"/>
            <a:ext cx="3672177" cy="639869"/>
          </a:xfrm>
          <a:prstGeom prst="leftArrowCallout">
            <a:avLst/>
          </a:prstGeom>
          <a:ln/>
        </p:spPr>
        <p:style>
          <a:lnRef idx="1">
            <a:schemeClr val="accent4"/>
          </a:lnRef>
          <a:fillRef idx="3">
            <a:schemeClr val="accent4"/>
          </a:fillRef>
          <a:effectRef idx="2">
            <a:schemeClr val="accent4"/>
          </a:effectRef>
          <a:fontRef idx="minor">
            <a:schemeClr val="lt1"/>
          </a:fontRef>
        </p:style>
        <p:txBody>
          <a:bodyPr rtlCol="1" anchor="ctr"/>
          <a:lstStyle/>
          <a:p>
            <a:pPr algn="ctr" rtl="1"/>
            <a:r>
              <a:rPr lang="ar-SA" sz="2000" b="1" dirty="0">
                <a:solidFill>
                  <a:srgbClr val="FFCCCC"/>
                </a:solidFill>
                <a:effectLst>
                  <a:outerShdw blurRad="38100" dist="38100" dir="2700000" algn="tl">
                    <a:srgbClr val="000000">
                      <a:alpha val="43137"/>
                    </a:srgbClr>
                  </a:outerShdw>
                </a:effectLst>
              </a:rPr>
              <a:t>التكرار </a:t>
            </a:r>
            <a:r>
              <a:rPr lang="ar-SA" sz="2000" b="1" dirty="0" smtClean="0">
                <a:solidFill>
                  <a:srgbClr val="FFCCCC"/>
                </a:solidFill>
                <a:effectLst>
                  <a:outerShdw blurRad="38100" dist="38100" dir="2700000" algn="tl">
                    <a:srgbClr val="000000">
                      <a:alpha val="43137"/>
                    </a:srgbClr>
                  </a:outerShdw>
                </a:effectLst>
              </a:rPr>
              <a:t>النسبي</a:t>
            </a:r>
            <a:r>
              <a:rPr lang="ar-DZ" sz="2000" b="1" dirty="0" smtClean="0">
                <a:solidFill>
                  <a:srgbClr val="FFCCCC"/>
                </a:solidFill>
                <a:effectLst>
                  <a:outerShdw blurRad="38100" dist="38100" dir="2700000" algn="tl">
                    <a:srgbClr val="000000">
                      <a:alpha val="43137"/>
                    </a:srgbClr>
                  </a:outerShdw>
                </a:effectLst>
              </a:rPr>
              <a:t> المئوي</a:t>
            </a:r>
            <a:endParaRPr lang="ar-SA" sz="2000" b="1" dirty="0">
              <a:solidFill>
                <a:srgbClr val="FFCCCC"/>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مربع نص 10"/>
              <p:cNvSpPr txBox="1"/>
              <p:nvPr/>
            </p:nvSpPr>
            <p:spPr>
              <a:xfrm>
                <a:off x="1236133" y="5497050"/>
                <a:ext cx="5513915" cy="70788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algn="r" rtl="1"/>
                <a:r>
                  <a:rPr lang="ar-DZ" sz="2000" b="1" dirty="0" smtClean="0">
                    <a:solidFill>
                      <a:prstClr val="black"/>
                    </a:solidFill>
                  </a:rPr>
                  <a:t>التكرار النسبي في مئة</a:t>
                </a:r>
                <a:endParaRPr lang="ar-SA" sz="2000" b="1" dirty="0">
                  <a:solidFill>
                    <a:prstClr val="black"/>
                  </a:solidFill>
                </a:endParaRPr>
              </a:p>
              <a:p>
                <a:pPr algn="r" rtl="1"/>
                <a14:m>
                  <m:oMathPara xmlns:m="http://schemas.openxmlformats.org/officeDocument/2006/math">
                    <m:oMathParaPr>
                      <m:jc m:val="centerGroup"/>
                    </m:oMathParaPr>
                    <m:oMath xmlns:m="http://schemas.openxmlformats.org/officeDocument/2006/math">
                      <m:sSub>
                        <m:sSubPr>
                          <m:ctrlPr>
                            <a:rPr lang="ar-SA" sz="2000" b="1" i="1">
                              <a:solidFill>
                                <a:prstClr val="black"/>
                              </a:solidFill>
                              <a:latin typeface="Cambria Math" panose="02040503050406030204" pitchFamily="18" charset="0"/>
                            </a:rPr>
                          </m:ctrlPr>
                        </m:sSubPr>
                        <m:e>
                          <m:r>
                            <a:rPr lang="en-US" sz="2000" b="1" i="1">
                              <a:solidFill>
                                <a:prstClr val="black"/>
                              </a:solidFill>
                              <a:latin typeface="Cambria Math"/>
                            </a:rPr>
                            <m:t>𝒑</m:t>
                          </m:r>
                        </m:e>
                        <m:sub>
                          <m:r>
                            <a:rPr lang="en-US" sz="2000" b="1" i="1">
                              <a:solidFill>
                                <a:prstClr val="black"/>
                              </a:solidFill>
                              <a:latin typeface="Cambria Math"/>
                            </a:rPr>
                            <m:t>𝒊</m:t>
                          </m:r>
                          <m:r>
                            <a:rPr lang="fr-FR" sz="2000" b="1" i="1" smtClean="0">
                              <a:solidFill>
                                <a:prstClr val="black"/>
                              </a:solidFill>
                              <a:latin typeface="Cambria Math" panose="02040503050406030204" pitchFamily="18" charset="0"/>
                            </a:rPr>
                            <m:t>%</m:t>
                          </m:r>
                        </m:sub>
                      </m:sSub>
                      <m:r>
                        <a:rPr lang="en-US" sz="2000" b="1" i="1">
                          <a:solidFill>
                            <a:prstClr val="black"/>
                          </a:solidFill>
                          <a:latin typeface="Cambria Math"/>
                        </a:rPr>
                        <m:t>=</m:t>
                      </m:r>
                      <m:sSub>
                        <m:sSubPr>
                          <m:ctrlPr>
                            <a:rPr lang="en-US" sz="2000" b="1" i="1" smtClean="0">
                              <a:solidFill>
                                <a:prstClr val="black"/>
                              </a:solidFill>
                              <a:latin typeface="Cambria Math" panose="02040503050406030204" pitchFamily="18" charset="0"/>
                            </a:rPr>
                          </m:ctrlPr>
                        </m:sSubPr>
                        <m:e>
                          <m:r>
                            <a:rPr lang="fr-FR" sz="2000" b="1" i="1" smtClean="0">
                              <a:solidFill>
                                <a:prstClr val="black"/>
                              </a:solidFill>
                              <a:latin typeface="Cambria Math" panose="02040503050406030204" pitchFamily="18" charset="0"/>
                            </a:rPr>
                            <m:t>𝒑</m:t>
                          </m:r>
                        </m:e>
                        <m:sub>
                          <m:r>
                            <a:rPr lang="fr-FR" sz="2000" b="1" i="1" smtClean="0">
                              <a:solidFill>
                                <a:prstClr val="black"/>
                              </a:solidFill>
                              <a:latin typeface="Cambria Math" panose="02040503050406030204" pitchFamily="18" charset="0"/>
                            </a:rPr>
                            <m:t>𝒊</m:t>
                          </m:r>
                        </m:sub>
                      </m:sSub>
                      <m:r>
                        <a:rPr lang="fr-FR" sz="2000" b="1" i="1" smtClean="0">
                          <a:solidFill>
                            <a:prstClr val="black"/>
                          </a:solidFill>
                          <a:latin typeface="Cambria Math" panose="02040503050406030204" pitchFamily="18" charset="0"/>
                        </a:rPr>
                        <m:t>∗</m:t>
                      </m:r>
                      <m:r>
                        <a:rPr lang="fr-FR" sz="2000" b="1" i="1" smtClean="0">
                          <a:solidFill>
                            <a:prstClr val="black"/>
                          </a:solidFill>
                          <a:latin typeface="Cambria Math" panose="02040503050406030204" pitchFamily="18" charset="0"/>
                        </a:rPr>
                        <m:t>𝟏𝟎𝟎</m:t>
                      </m:r>
                    </m:oMath>
                  </m:oMathPara>
                </a14:m>
                <a:endParaRPr lang="ar-SA" sz="2000" b="1" dirty="0">
                  <a:solidFill>
                    <a:prstClr val="black"/>
                  </a:solidFill>
                </a:endParaRPr>
              </a:p>
            </p:txBody>
          </p:sp>
        </mc:Choice>
        <mc:Fallback xmlns="">
          <p:sp>
            <p:nvSpPr>
              <p:cNvPr id="13" name="مربع نص 10"/>
              <p:cNvSpPr txBox="1">
                <a:spLocks noRot="1" noChangeAspect="1" noMove="1" noResize="1" noEditPoints="1" noAdjustHandles="1" noChangeArrowheads="1" noChangeShapeType="1" noTextEdit="1"/>
              </p:cNvSpPr>
              <p:nvPr/>
            </p:nvSpPr>
            <p:spPr>
              <a:xfrm>
                <a:off x="1236133" y="5497050"/>
                <a:ext cx="5513915" cy="707886"/>
              </a:xfrm>
              <a:prstGeom prst="rect">
                <a:avLst/>
              </a:prstGeom>
              <a:blipFill rotWithShape="0">
                <a:blip r:embed="rId3"/>
                <a:stretch>
                  <a:fillRect t="-3361" r="-882" b="-3361"/>
                </a:stretch>
              </a:blipFill>
              <a:ln/>
            </p:spPr>
            <p:txBody>
              <a:bodyPr/>
              <a:lstStyle/>
              <a:p>
                <a:r>
                  <a:rPr lang="fr-FR">
                    <a:noFill/>
                  </a:rPr>
                  <a:t> </a:t>
                </a:r>
              </a:p>
            </p:txBody>
          </p:sp>
        </mc:Fallback>
      </mc:AlternateContent>
      <p:sp>
        <p:nvSpPr>
          <p:cNvPr id="14" name="وسيلة شرح مع سهم إلى اليسار 7"/>
          <p:cNvSpPr/>
          <p:nvPr/>
        </p:nvSpPr>
        <p:spPr>
          <a:xfrm>
            <a:off x="7825552" y="3042325"/>
            <a:ext cx="3736325" cy="669880"/>
          </a:xfrm>
          <a:prstGeom prst="leftArrowCallout">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rtl="1"/>
            <a:r>
              <a:rPr lang="ar-DZ" sz="2000" b="1" dirty="0" smtClean="0">
                <a:solidFill>
                  <a:prstClr val="white"/>
                </a:solidFill>
                <a:effectLst>
                  <a:outerShdw blurRad="38100" dist="38100" dir="2700000" algn="tl">
                    <a:srgbClr val="000000">
                      <a:alpha val="43137"/>
                    </a:srgbClr>
                  </a:outerShdw>
                </a:effectLst>
              </a:rPr>
              <a:t>التكرار المطلق</a:t>
            </a:r>
            <a:endParaRPr lang="ar-SA" sz="2000" b="1" dirty="0">
              <a:solidFill>
                <a:prstClr val="white"/>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5" name="مربع نص 8"/>
              <p:cNvSpPr txBox="1"/>
              <p:nvPr/>
            </p:nvSpPr>
            <p:spPr>
              <a:xfrm>
                <a:off x="1236133" y="3007218"/>
                <a:ext cx="5513915"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DZ" sz="2000" b="1" dirty="0" smtClean="0">
                    <a:solidFill>
                      <a:prstClr val="black"/>
                    </a:solidFill>
                  </a:rPr>
                  <a:t>التكرار العددي لكل فئة (مفردة) في التوزيع الإحصائي لكل متغير (</a:t>
                </a:r>
                <a:r>
                  <a:rPr lang="fr-FR" sz="2000" b="1" dirty="0" smtClean="0">
                    <a:solidFill>
                      <a:prstClr val="black"/>
                    </a:solidFill>
                  </a:rPr>
                  <a:t>xi</a:t>
                </a:r>
                <a:r>
                  <a:rPr lang="ar-DZ" sz="2000" b="1" dirty="0" smtClean="0">
                    <a:solidFill>
                      <a:prstClr val="black"/>
                    </a:solidFill>
                  </a:rPr>
                  <a:t>)، ويرمز له بالرمز</a:t>
                </a:r>
                <a14:m>
                  <m:oMath xmlns:m="http://schemas.openxmlformats.org/officeDocument/2006/math">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a:rPr>
                          <m:t>𝒇</m:t>
                        </m:r>
                      </m:e>
                      <m:sub>
                        <m:r>
                          <a:rPr lang="en-US" sz="2000" b="1" i="1">
                            <a:solidFill>
                              <a:prstClr val="black"/>
                            </a:solidFill>
                            <a:latin typeface="Cambria Math"/>
                          </a:rPr>
                          <m:t>𝒊</m:t>
                        </m:r>
                      </m:sub>
                    </m:sSub>
                  </m:oMath>
                </a14:m>
                <a:r>
                  <a:rPr lang="ar-DZ" sz="2000" b="1" dirty="0" smtClean="0">
                    <a:solidFill>
                      <a:prstClr val="black"/>
                    </a:solidFill>
                  </a:rPr>
                  <a:t> وفي بعض المراجع </a:t>
                </a:r>
                <a:r>
                  <a:rPr lang="fr-FR" sz="2000" b="1" dirty="0" smtClean="0">
                    <a:solidFill>
                      <a:prstClr val="black"/>
                    </a:solidFill>
                  </a:rPr>
                  <a:t>ni</a:t>
                </a:r>
                <a:r>
                  <a:rPr lang="ar-DZ" sz="2000" b="1" dirty="0" smtClean="0">
                    <a:solidFill>
                      <a:prstClr val="black"/>
                    </a:solidFill>
                  </a:rPr>
                  <a:t>.</a:t>
                </a:r>
                <a:endParaRPr lang="ar-SA" sz="2000" b="1" dirty="0">
                  <a:solidFill>
                    <a:prstClr val="black"/>
                  </a:solidFill>
                </a:endParaRPr>
              </a:p>
            </p:txBody>
          </p:sp>
        </mc:Choice>
        <mc:Fallback xmlns="">
          <p:sp>
            <p:nvSpPr>
              <p:cNvPr id="15" name="مربع نص 8"/>
              <p:cNvSpPr txBox="1">
                <a:spLocks noRot="1" noChangeAspect="1" noMove="1" noResize="1" noEditPoints="1" noAdjustHandles="1" noChangeArrowheads="1" noChangeShapeType="1" noTextEdit="1"/>
              </p:cNvSpPr>
              <p:nvPr/>
            </p:nvSpPr>
            <p:spPr>
              <a:xfrm>
                <a:off x="1236133" y="3007218"/>
                <a:ext cx="5513915" cy="707886"/>
              </a:xfrm>
              <a:prstGeom prst="rect">
                <a:avLst/>
              </a:prstGeom>
              <a:blipFill rotWithShape="0">
                <a:blip r:embed="rId4"/>
                <a:stretch>
                  <a:fillRect t="-2542" r="-993" b="-13559"/>
                </a:stretch>
              </a:blipFill>
              <a:ln/>
            </p:spPr>
            <p:txBody>
              <a:bodyPr/>
              <a:lstStyle/>
              <a:p>
                <a:r>
                  <a:rPr lang="fr-FR">
                    <a:noFill/>
                  </a:rPr>
                  <a:t> </a:t>
                </a:r>
              </a:p>
            </p:txBody>
          </p:sp>
        </mc:Fallback>
      </mc:AlternateContent>
    </p:spTree>
    <p:extLst>
      <p:ext uri="{BB962C8B-B14F-4D97-AF65-F5344CB8AC3E}">
        <p14:creationId xmlns:p14="http://schemas.microsoft.com/office/powerpoint/2010/main" val="18079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4400" dirty="0" smtClean="0">
                <a:solidFill>
                  <a:schemeClr val="accent6">
                    <a:lumMod val="75000"/>
                  </a:schemeClr>
                </a:solidFill>
              </a:rPr>
              <a:t>أنواع الجداول الإحصائية</a:t>
            </a:r>
            <a:endParaRPr lang="fr-FR" sz="4400" dirty="0">
              <a:solidFill>
                <a:schemeClr val="accent6">
                  <a:lumMod val="75000"/>
                </a:schemeClr>
              </a:solidFill>
            </a:endParaRPr>
          </a:p>
        </p:txBody>
      </p:sp>
      <p:sp>
        <p:nvSpPr>
          <p:cNvPr id="3" name="Espace réservé du contenu 2"/>
          <p:cNvSpPr>
            <a:spLocks noGrp="1"/>
          </p:cNvSpPr>
          <p:nvPr>
            <p:ph idx="1"/>
          </p:nvPr>
        </p:nvSpPr>
        <p:spPr/>
        <p:txBody>
          <a:bodyPr>
            <a:normAutofit/>
          </a:bodyPr>
          <a:lstStyle/>
          <a:p>
            <a:pPr marL="0" indent="0" algn="r" rtl="1">
              <a:buNone/>
            </a:pPr>
            <a:r>
              <a:rPr lang="ar-DZ" sz="2800" dirty="0" smtClean="0"/>
              <a:t>     </a:t>
            </a:r>
            <a:r>
              <a:rPr lang="ar-DZ" sz="3600" dirty="0" smtClean="0">
                <a:solidFill>
                  <a:srgbClr val="FFC000"/>
                </a:solidFill>
              </a:rPr>
              <a:t>تتنوع الجداول الإحصائية بتنوع البيانات المراد عرضها والهدف من </a:t>
            </a:r>
            <a:r>
              <a:rPr lang="ar-DZ" sz="3600" dirty="0" smtClean="0">
                <a:solidFill>
                  <a:srgbClr val="FFC000"/>
                </a:solidFill>
              </a:rPr>
              <a:t>تصميمها، </a:t>
            </a:r>
            <a:r>
              <a:rPr lang="ar-DZ" sz="3600" dirty="0" smtClean="0">
                <a:solidFill>
                  <a:srgbClr val="FFC000"/>
                </a:solidFill>
              </a:rPr>
              <a:t>ويمكن تقسيم الجداول الإحصائية إلى: </a:t>
            </a:r>
          </a:p>
          <a:p>
            <a:pPr marL="742950" indent="-742950" algn="r" rtl="1">
              <a:buFont typeface="+mj-lt"/>
              <a:buAutoNum type="arabicPeriod"/>
            </a:pPr>
            <a:r>
              <a:rPr lang="ar-DZ" sz="3600" dirty="0" smtClean="0">
                <a:solidFill>
                  <a:srgbClr val="C00000"/>
                </a:solidFill>
              </a:rPr>
              <a:t>جداول التوزيع التكراري البسيطة؛</a:t>
            </a:r>
          </a:p>
          <a:p>
            <a:pPr marL="742950" indent="-742950" algn="r" rtl="1">
              <a:buFont typeface="+mj-lt"/>
              <a:buAutoNum type="arabicPeriod"/>
            </a:pPr>
            <a:r>
              <a:rPr lang="ar-DZ" sz="3600" dirty="0" smtClean="0">
                <a:solidFill>
                  <a:schemeClr val="accent1"/>
                </a:solidFill>
              </a:rPr>
              <a:t>جداول التوزيع التكراري المركبة؛</a:t>
            </a:r>
          </a:p>
          <a:p>
            <a:pPr marL="742950" indent="-742950" algn="r" rtl="1">
              <a:buFont typeface="+mj-lt"/>
              <a:buAutoNum type="arabicPeriod"/>
            </a:pPr>
            <a:r>
              <a:rPr lang="ar-DZ" sz="3600" dirty="0" smtClean="0">
                <a:solidFill>
                  <a:srgbClr val="00B0F0"/>
                </a:solidFill>
              </a:rPr>
              <a:t>جداول التوزيع التكراري المتجمعة.</a:t>
            </a:r>
            <a:endParaRPr lang="fr-FR" sz="3600" dirty="0">
              <a:solidFill>
                <a:srgbClr val="00B0F0"/>
              </a:solidFill>
            </a:endParaRPr>
          </a:p>
        </p:txBody>
      </p:sp>
    </p:spTree>
    <p:extLst>
      <p:ext uri="{BB962C8B-B14F-4D97-AF65-F5344CB8AC3E}">
        <p14:creationId xmlns:p14="http://schemas.microsoft.com/office/powerpoint/2010/main" val="225022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80">
                                          <p:stCondLst>
                                            <p:cond delay="0"/>
                                          </p:stCondLst>
                                        </p:cTn>
                                        <p:tgtEl>
                                          <p:spTgt spid="3">
                                            <p:txEl>
                                              <p:pRg st="1" end="1"/>
                                            </p:txEl>
                                          </p:spTgt>
                                        </p:tgtEl>
                                      </p:cBhvr>
                                    </p:animEffect>
                                    <p:anim calcmode="lin" valueType="num">
                                      <p:cBhvr>
                                        <p:cTn id="2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1" end="1"/>
                                            </p:txEl>
                                          </p:spTgt>
                                        </p:tgtEl>
                                      </p:cBhvr>
                                      <p:to x="100000" y="60000"/>
                                    </p:animScale>
                                    <p:animScale>
                                      <p:cBhvr>
                                        <p:cTn id="28" dur="166" decel="50000">
                                          <p:stCondLst>
                                            <p:cond delay="676"/>
                                          </p:stCondLst>
                                        </p:cTn>
                                        <p:tgtEl>
                                          <p:spTgt spid="3">
                                            <p:txEl>
                                              <p:pRg st="1" end="1"/>
                                            </p:txEl>
                                          </p:spTgt>
                                        </p:tgtEl>
                                      </p:cBhvr>
                                      <p:to x="100000" y="100000"/>
                                    </p:animScale>
                                    <p:animScale>
                                      <p:cBhvr>
                                        <p:cTn id="29" dur="26">
                                          <p:stCondLst>
                                            <p:cond delay="1312"/>
                                          </p:stCondLst>
                                        </p:cTn>
                                        <p:tgtEl>
                                          <p:spTgt spid="3">
                                            <p:txEl>
                                              <p:pRg st="1" end="1"/>
                                            </p:txEl>
                                          </p:spTgt>
                                        </p:tgtEl>
                                      </p:cBhvr>
                                      <p:to x="100000" y="80000"/>
                                    </p:animScale>
                                    <p:animScale>
                                      <p:cBhvr>
                                        <p:cTn id="30" dur="166" decel="50000">
                                          <p:stCondLst>
                                            <p:cond delay="1338"/>
                                          </p:stCondLst>
                                        </p:cTn>
                                        <p:tgtEl>
                                          <p:spTgt spid="3">
                                            <p:txEl>
                                              <p:pRg st="1" end="1"/>
                                            </p:txEl>
                                          </p:spTgt>
                                        </p:tgtEl>
                                      </p:cBhvr>
                                      <p:to x="100000" y="100000"/>
                                    </p:animScale>
                                    <p:animScale>
                                      <p:cBhvr>
                                        <p:cTn id="31" dur="26">
                                          <p:stCondLst>
                                            <p:cond delay="1642"/>
                                          </p:stCondLst>
                                        </p:cTn>
                                        <p:tgtEl>
                                          <p:spTgt spid="3">
                                            <p:txEl>
                                              <p:pRg st="1" end="1"/>
                                            </p:txEl>
                                          </p:spTgt>
                                        </p:tgtEl>
                                      </p:cBhvr>
                                      <p:to x="100000" y="90000"/>
                                    </p:animScale>
                                    <p:animScale>
                                      <p:cBhvr>
                                        <p:cTn id="32" dur="166" decel="50000">
                                          <p:stCondLst>
                                            <p:cond delay="1668"/>
                                          </p:stCondLst>
                                        </p:cTn>
                                        <p:tgtEl>
                                          <p:spTgt spid="3">
                                            <p:txEl>
                                              <p:pRg st="1" end="1"/>
                                            </p:txEl>
                                          </p:spTgt>
                                        </p:tgtEl>
                                      </p:cBhvr>
                                      <p:to x="100000" y="100000"/>
                                    </p:animScale>
                                    <p:animScale>
                                      <p:cBhvr>
                                        <p:cTn id="33" dur="26">
                                          <p:stCondLst>
                                            <p:cond delay="1808"/>
                                          </p:stCondLst>
                                        </p:cTn>
                                        <p:tgtEl>
                                          <p:spTgt spid="3">
                                            <p:txEl>
                                              <p:pRg st="1" end="1"/>
                                            </p:txEl>
                                          </p:spTgt>
                                        </p:tgtEl>
                                      </p:cBhvr>
                                      <p:to x="100000" y="95000"/>
                                    </p:animScale>
                                    <p:animScale>
                                      <p:cBhvr>
                                        <p:cTn id="34" dur="166" decel="50000">
                                          <p:stCondLst>
                                            <p:cond delay="1834"/>
                                          </p:stCondLst>
                                        </p:cTn>
                                        <p:tgtEl>
                                          <p:spTgt spid="3">
                                            <p:txEl>
                                              <p:pRg st="1" end="1"/>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4800" dirty="0" smtClean="0">
                <a:solidFill>
                  <a:srgbClr val="FF0000"/>
                </a:solidFill>
              </a:rPr>
              <a:t>الجداول التكرارية البسيطة</a:t>
            </a:r>
            <a:endParaRPr lang="fr-FR" sz="4800" dirty="0">
              <a:solidFill>
                <a:srgbClr val="FF0000"/>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85801" y="1608667"/>
                <a:ext cx="10131425" cy="4707466"/>
              </a:xfrm>
            </p:spPr>
            <p:txBody>
              <a:bodyPr>
                <a:normAutofit/>
              </a:bodyPr>
              <a:lstStyle/>
              <a:p>
                <a:pPr marL="0" indent="0" algn="just" rtl="1">
                  <a:buNone/>
                </a:pPr>
                <a:r>
                  <a:rPr lang="ar-DZ" sz="3600" b="1" dirty="0" smtClean="0"/>
                  <a:t>   </a:t>
                </a:r>
                <a:r>
                  <a:rPr lang="ar-DZ" sz="3600" b="1" u="sng" dirty="0" smtClean="0"/>
                  <a:t>الجداول التكرارية البسيطة:</a:t>
                </a:r>
                <a:r>
                  <a:rPr lang="ar-DZ" sz="3600" dirty="0" smtClean="0"/>
                  <a:t> يستخدم هذا النوع من الجداول في حالة العينات الصغيرة، حيث </a:t>
                </a:r>
                <a14:m>
                  <m:oMath xmlns:m="http://schemas.openxmlformats.org/officeDocument/2006/math">
                    <m:r>
                      <a:rPr lang="fr-FR" sz="3600" b="0" i="1" smtClean="0">
                        <a:latin typeface="Cambria Math" panose="02040503050406030204" pitchFamily="18" charset="0"/>
                      </a:rPr>
                      <m:t>𝑛</m:t>
                    </m:r>
                    <m:r>
                      <a:rPr lang="fr-FR" sz="3600" b="0" i="1" smtClean="0">
                        <a:latin typeface="Cambria Math" panose="02040503050406030204" pitchFamily="18" charset="0"/>
                        <a:ea typeface="Cambria Math" panose="02040503050406030204" pitchFamily="18" charset="0"/>
                      </a:rPr>
                      <m:t>&lt;</m:t>
                    </m:r>
                    <m:r>
                      <a:rPr lang="fr-FR" sz="3600" b="0" i="1" smtClean="0">
                        <a:latin typeface="Cambria Math" panose="02040503050406030204" pitchFamily="18" charset="0"/>
                        <a:ea typeface="Cambria Math" panose="02040503050406030204" pitchFamily="18" charset="0"/>
                      </a:rPr>
                      <m:t>30</m:t>
                    </m:r>
                    <m:r>
                      <a:rPr lang="fr-FR" sz="3600" b="0" i="1" smtClean="0">
                        <a:latin typeface="Cambria Math" panose="02040503050406030204" pitchFamily="18" charset="0"/>
                        <a:ea typeface="Cambria Math" panose="02040503050406030204" pitchFamily="18" charset="0"/>
                      </a:rPr>
                      <m:t> </m:t>
                    </m:r>
                  </m:oMath>
                </a14:m>
                <a:r>
                  <a:rPr lang="ar-DZ" sz="3600" dirty="0" smtClean="0"/>
                  <a:t>  وهي مبدئيا تتكون من أربعة أعمدة: </a:t>
                </a:r>
              </a:p>
              <a:p>
                <a:pPr algn="just" rtl="1"/>
                <a:r>
                  <a:rPr lang="ar-DZ" sz="3600" dirty="0" smtClean="0">
                    <a:solidFill>
                      <a:schemeClr val="accent6">
                        <a:lumMod val="75000"/>
                      </a:schemeClr>
                    </a:solidFill>
                  </a:rPr>
                  <a:t>عمود المتغير (الفئات)؛ </a:t>
                </a:r>
              </a:p>
              <a:p>
                <a:pPr algn="just" rtl="1"/>
                <a:r>
                  <a:rPr lang="ar-DZ" sz="3600" dirty="0" smtClean="0">
                    <a:solidFill>
                      <a:schemeClr val="accent4">
                        <a:lumMod val="75000"/>
                      </a:schemeClr>
                    </a:solidFill>
                  </a:rPr>
                  <a:t>عمود التكرار المطلق (</a:t>
                </a:r>
                <a:r>
                  <a:rPr lang="fr-FR" sz="3600" dirty="0" smtClean="0">
                    <a:solidFill>
                      <a:schemeClr val="accent4">
                        <a:lumMod val="75000"/>
                      </a:schemeClr>
                    </a:solidFill>
                  </a:rPr>
                  <a:t>fi</a:t>
                </a:r>
                <a:r>
                  <a:rPr lang="ar-DZ" sz="3600" dirty="0" smtClean="0">
                    <a:solidFill>
                      <a:schemeClr val="accent4">
                        <a:lumMod val="75000"/>
                      </a:schemeClr>
                    </a:solidFill>
                  </a:rPr>
                  <a:t>)؛</a:t>
                </a:r>
              </a:p>
              <a:p>
                <a:pPr algn="just" rtl="1"/>
                <a:r>
                  <a:rPr lang="ar-DZ" sz="3600" dirty="0" smtClean="0">
                    <a:solidFill>
                      <a:schemeClr val="accent4">
                        <a:lumMod val="75000"/>
                      </a:schemeClr>
                    </a:solidFill>
                  </a:rPr>
                  <a:t> </a:t>
                </a:r>
                <a:r>
                  <a:rPr lang="ar-DZ" sz="3600" dirty="0" smtClean="0">
                    <a:solidFill>
                      <a:schemeClr val="accent1">
                        <a:lumMod val="75000"/>
                      </a:schemeClr>
                    </a:solidFill>
                  </a:rPr>
                  <a:t>عمود التكرار النسبي (</a:t>
                </a:r>
                <a:r>
                  <a:rPr lang="fr-FR" sz="3600" dirty="0" smtClean="0">
                    <a:solidFill>
                      <a:schemeClr val="accent1">
                        <a:lumMod val="75000"/>
                      </a:schemeClr>
                    </a:solidFill>
                  </a:rPr>
                  <a:t>pi</a:t>
                </a:r>
                <a:r>
                  <a:rPr lang="ar-DZ" sz="3600" dirty="0" smtClean="0">
                    <a:solidFill>
                      <a:schemeClr val="accent1">
                        <a:lumMod val="75000"/>
                      </a:schemeClr>
                    </a:solidFill>
                  </a:rPr>
                  <a:t>)؛</a:t>
                </a:r>
              </a:p>
              <a:p>
                <a:pPr algn="just" rtl="1"/>
                <a:r>
                  <a:rPr lang="ar-DZ" sz="3600" dirty="0" smtClean="0">
                    <a:solidFill>
                      <a:schemeClr val="accent1">
                        <a:lumMod val="75000"/>
                      </a:schemeClr>
                    </a:solidFill>
                  </a:rPr>
                  <a:t> </a:t>
                </a:r>
                <a:r>
                  <a:rPr lang="ar-DZ" sz="3600" dirty="0" smtClean="0">
                    <a:solidFill>
                      <a:srgbClr val="00B0F0"/>
                    </a:solidFill>
                  </a:rPr>
                  <a:t>وعمود التكرار النسبي المئوي (</a:t>
                </a:r>
                <a:r>
                  <a:rPr lang="fr-FR" sz="3600" dirty="0" smtClean="0">
                    <a:solidFill>
                      <a:srgbClr val="00B0F0"/>
                    </a:solidFill>
                  </a:rPr>
                  <a:t>pi%</a:t>
                </a:r>
                <a:r>
                  <a:rPr lang="ar-DZ" sz="3600" dirty="0" smtClean="0">
                    <a:solidFill>
                      <a:srgbClr val="00B0F0"/>
                    </a:solidFill>
                  </a:rPr>
                  <a:t>)</a:t>
                </a:r>
                <a:r>
                  <a:rPr lang="ar-DZ" sz="3600" dirty="0" smtClean="0"/>
                  <a:t>.</a:t>
                </a:r>
                <a:endParaRPr lang="fr-FR" sz="36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85801" y="1608667"/>
                <a:ext cx="10131425" cy="4707466"/>
              </a:xfrm>
              <a:blipFill rotWithShape="0">
                <a:blip r:embed="rId2"/>
                <a:stretch>
                  <a:fillRect l="-3070" r="-1866" b="-2202"/>
                </a:stretch>
              </a:blipFill>
            </p:spPr>
            <p:txBody>
              <a:bodyPr/>
              <a:lstStyle/>
              <a:p>
                <a:r>
                  <a:rPr lang="fr-FR">
                    <a:noFill/>
                  </a:rPr>
                  <a:t> </a:t>
                </a:r>
              </a:p>
            </p:txBody>
          </p:sp>
        </mc:Fallback>
      </mc:AlternateContent>
    </p:spTree>
    <p:extLst>
      <p:ext uri="{BB962C8B-B14F-4D97-AF65-F5344CB8AC3E}">
        <p14:creationId xmlns:p14="http://schemas.microsoft.com/office/powerpoint/2010/main" val="93774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wipe(down)">
                                      <p:cBhvr>
                                        <p:cTn id="77" dur="580">
                                          <p:stCondLst>
                                            <p:cond delay="0"/>
                                          </p:stCondLst>
                                        </p:cTn>
                                        <p:tgtEl>
                                          <p:spTgt spid="3">
                                            <p:txEl>
                                              <p:pRg st="4" end="4"/>
                                            </p:txEl>
                                          </p:spTgt>
                                        </p:tgtEl>
                                      </p:cBhvr>
                                    </p:animEffect>
                                    <p:anim calcmode="lin" valueType="num">
                                      <p:cBhvr>
                                        <p:cTn id="7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4" end="4"/>
                                            </p:txEl>
                                          </p:spTgt>
                                        </p:tgtEl>
                                      </p:cBhvr>
                                      <p:to x="100000" y="60000"/>
                                    </p:animScale>
                                    <p:animScale>
                                      <p:cBhvr>
                                        <p:cTn id="84" dur="166" decel="50000">
                                          <p:stCondLst>
                                            <p:cond delay="676"/>
                                          </p:stCondLst>
                                        </p:cTn>
                                        <p:tgtEl>
                                          <p:spTgt spid="3">
                                            <p:txEl>
                                              <p:pRg st="4" end="4"/>
                                            </p:txEl>
                                          </p:spTgt>
                                        </p:tgtEl>
                                      </p:cBhvr>
                                      <p:to x="100000" y="100000"/>
                                    </p:animScale>
                                    <p:animScale>
                                      <p:cBhvr>
                                        <p:cTn id="85" dur="26">
                                          <p:stCondLst>
                                            <p:cond delay="1312"/>
                                          </p:stCondLst>
                                        </p:cTn>
                                        <p:tgtEl>
                                          <p:spTgt spid="3">
                                            <p:txEl>
                                              <p:pRg st="4" end="4"/>
                                            </p:txEl>
                                          </p:spTgt>
                                        </p:tgtEl>
                                      </p:cBhvr>
                                      <p:to x="100000" y="80000"/>
                                    </p:animScale>
                                    <p:animScale>
                                      <p:cBhvr>
                                        <p:cTn id="86" dur="166" decel="50000">
                                          <p:stCondLst>
                                            <p:cond delay="1338"/>
                                          </p:stCondLst>
                                        </p:cTn>
                                        <p:tgtEl>
                                          <p:spTgt spid="3">
                                            <p:txEl>
                                              <p:pRg st="4" end="4"/>
                                            </p:txEl>
                                          </p:spTgt>
                                        </p:tgtEl>
                                      </p:cBhvr>
                                      <p:to x="100000" y="100000"/>
                                    </p:animScale>
                                    <p:animScale>
                                      <p:cBhvr>
                                        <p:cTn id="87" dur="26">
                                          <p:stCondLst>
                                            <p:cond delay="1642"/>
                                          </p:stCondLst>
                                        </p:cTn>
                                        <p:tgtEl>
                                          <p:spTgt spid="3">
                                            <p:txEl>
                                              <p:pRg st="4" end="4"/>
                                            </p:txEl>
                                          </p:spTgt>
                                        </p:tgtEl>
                                      </p:cBhvr>
                                      <p:to x="100000" y="90000"/>
                                    </p:animScale>
                                    <p:animScale>
                                      <p:cBhvr>
                                        <p:cTn id="88" dur="166" decel="50000">
                                          <p:stCondLst>
                                            <p:cond delay="1668"/>
                                          </p:stCondLst>
                                        </p:cTn>
                                        <p:tgtEl>
                                          <p:spTgt spid="3">
                                            <p:txEl>
                                              <p:pRg st="4" end="4"/>
                                            </p:txEl>
                                          </p:spTgt>
                                        </p:tgtEl>
                                      </p:cBhvr>
                                      <p:to x="100000" y="100000"/>
                                    </p:animScale>
                                    <p:animScale>
                                      <p:cBhvr>
                                        <p:cTn id="89" dur="26">
                                          <p:stCondLst>
                                            <p:cond delay="1808"/>
                                          </p:stCondLst>
                                        </p:cTn>
                                        <p:tgtEl>
                                          <p:spTgt spid="3">
                                            <p:txEl>
                                              <p:pRg st="4" end="4"/>
                                            </p:txEl>
                                          </p:spTgt>
                                        </p:tgtEl>
                                      </p:cBhvr>
                                      <p:to x="100000" y="95000"/>
                                    </p:animScale>
                                    <p:animScale>
                                      <p:cBhvr>
                                        <p:cTn id="9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سفل 3"/>
          <p:cNvSpPr/>
          <p:nvPr/>
        </p:nvSpPr>
        <p:spPr>
          <a:xfrm>
            <a:off x="4081904" y="179348"/>
            <a:ext cx="5119712" cy="936104"/>
          </a:xfrm>
          <a:prstGeom prst="downArrowCallout">
            <a:avLst/>
          </a:prstGeom>
          <a:blipFill>
            <a:blip r:embed="rId3"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002060"/>
                </a:solidFill>
              </a:rPr>
              <a:t>الصورة العامة للجدول التكراري</a:t>
            </a:r>
            <a:r>
              <a:rPr lang="ar-DZ" sz="2000" b="1" dirty="0">
                <a:solidFill>
                  <a:srgbClr val="002060"/>
                </a:solidFill>
              </a:rPr>
              <a:t> البسيط</a:t>
            </a:r>
            <a:endParaRPr lang="ar-SA" sz="2000" b="1" dirty="0">
              <a:solidFill>
                <a:srgbClr val="002060"/>
              </a:solidFill>
            </a:endParaRPr>
          </a:p>
        </p:txBody>
      </p:sp>
      <mc:AlternateContent xmlns:mc="http://schemas.openxmlformats.org/markup-compatibility/2006" xmlns:a14="http://schemas.microsoft.com/office/drawing/2010/main">
        <mc:Choice Requires="a14">
          <p:graphicFrame>
            <p:nvGraphicFramePr>
              <p:cNvPr id="6" name="جدول 5"/>
              <p:cNvGraphicFramePr>
                <a:graphicFrameLocks noGrp="1"/>
              </p:cNvGraphicFramePr>
              <p:nvPr>
                <p:extLst>
                  <p:ext uri="{D42A27DB-BD31-4B8C-83A1-F6EECF244321}">
                    <p14:modId xmlns:p14="http://schemas.microsoft.com/office/powerpoint/2010/main" val="4131086449"/>
                  </p:ext>
                </p:extLst>
              </p:nvPr>
            </p:nvGraphicFramePr>
            <p:xfrm>
              <a:off x="5540030" y="1462316"/>
              <a:ext cx="1479736" cy="4747908"/>
            </p:xfrm>
            <a:graphic>
              <a:graphicData uri="http://schemas.openxmlformats.org/drawingml/2006/table">
                <a:tbl>
                  <a:tblPr rtl="1" firstRow="1" bandRow="1">
                    <a:tableStyleId>{C4B1156A-380E-4F78-BDF5-A606A8083BF9}</a:tableStyleId>
                  </a:tblPr>
                  <a:tblGrid>
                    <a:gridCol w="1479736"/>
                  </a:tblGrid>
                  <a:tr h="851004">
                    <a:tc>
                      <a:txBody>
                        <a:bodyPr/>
                        <a:lstStyle/>
                        <a:p>
                          <a:pPr algn="ctr" rtl="1"/>
                          <a:r>
                            <a:rPr lang="ar-SA" sz="1400" dirty="0" smtClean="0"/>
                            <a:t>التكرار النسبي</a:t>
                          </a:r>
                        </a:p>
                        <a:p>
                          <a:pPr algn="ctr" rtl="1"/>
                          <a14:m>
                            <m:oMathPara xmlns:m="http://schemas.openxmlformats.org/officeDocument/2006/math">
                              <m:oMathParaPr>
                                <m:jc m:val="centerGroup"/>
                              </m:oMathParaPr>
                              <m:oMath xmlns:m="http://schemas.openxmlformats.org/officeDocument/2006/math">
                                <m:sSub>
                                  <m:sSubPr>
                                    <m:ctrlPr>
                                      <a:rPr lang="ar-SA" sz="1400" i="1" smtClean="0">
                                        <a:latin typeface="Cambria Math" panose="02040503050406030204" pitchFamily="18" charset="0"/>
                                      </a:rPr>
                                    </m:ctrlPr>
                                  </m:sSubPr>
                                  <m:e>
                                    <m:r>
                                      <a:rPr lang="en-US" sz="1400" b="1" i="1" smtClean="0">
                                        <a:latin typeface="Cambria Math"/>
                                      </a:rPr>
                                      <m:t>𝒑</m:t>
                                    </m:r>
                                  </m:e>
                                  <m:sub>
                                    <m:r>
                                      <a:rPr lang="en-US" sz="1400" b="1" i="1" smtClean="0">
                                        <a:latin typeface="Cambria Math"/>
                                      </a:rPr>
                                      <m:t>𝒊</m:t>
                                    </m:r>
                                  </m:sub>
                                </m:sSub>
                                <m:r>
                                  <a:rPr lang="en-US" sz="1400" b="1" i="1" smtClean="0">
                                    <a:latin typeface="Cambria Math"/>
                                  </a:rPr>
                                  <m:t>= </m:t>
                                </m:r>
                                <m:f>
                                  <m:fPr>
                                    <m:ctrlPr>
                                      <a:rPr lang="en-US" sz="1400" b="1" i="1" smtClean="0">
                                        <a:latin typeface="Cambria Math" panose="02040503050406030204" pitchFamily="18" charset="0"/>
                                      </a:rPr>
                                    </m:ctrlPr>
                                  </m:fPr>
                                  <m:num>
                                    <m:sSub>
                                      <m:sSubPr>
                                        <m:ctrlPr>
                                          <a:rPr lang="en-US" sz="1400" b="1" i="1" smtClean="0">
                                            <a:latin typeface="Cambria Math" panose="02040503050406030204" pitchFamily="18" charset="0"/>
                                          </a:rPr>
                                        </m:ctrlPr>
                                      </m:sSubPr>
                                      <m:e>
                                        <m:r>
                                          <a:rPr lang="en-US" sz="1400" b="1" i="1" smtClean="0">
                                            <a:latin typeface="Cambria Math"/>
                                          </a:rPr>
                                          <m:t>𝒇</m:t>
                                        </m:r>
                                      </m:e>
                                      <m:sub>
                                        <m:r>
                                          <a:rPr lang="en-US" sz="1400" b="1" i="1" smtClean="0">
                                            <a:latin typeface="Cambria Math"/>
                                          </a:rPr>
                                          <m:t>𝒊</m:t>
                                        </m:r>
                                      </m:sub>
                                    </m:sSub>
                                  </m:num>
                                  <m:den>
                                    <m:nary>
                                      <m:naryPr>
                                        <m:chr m:val="∑"/>
                                        <m:subHide m:val="on"/>
                                        <m:supHide m:val="on"/>
                                        <m:ctrlPr>
                                          <a:rPr lang="en-US" sz="1400" b="1" i="1" smtClean="0">
                                            <a:latin typeface="Cambria Math" panose="02040503050406030204" pitchFamily="18" charset="0"/>
                                          </a:rPr>
                                        </m:ctrlPr>
                                      </m:naryPr>
                                      <m:sub/>
                                      <m:sup/>
                                      <m:e>
                                        <m:r>
                                          <a:rPr lang="en-US" sz="1400" b="1" i="1" smtClean="0">
                                            <a:latin typeface="Cambria Math"/>
                                          </a:rPr>
                                          <m:t>𝒇</m:t>
                                        </m:r>
                                      </m:e>
                                    </m:nary>
                                  </m:den>
                                </m:f>
                              </m:oMath>
                            </m:oMathPara>
                          </a14:m>
                          <a:endParaRPr lang="ar-SA" sz="1600" dirty="0"/>
                        </a:p>
                      </a:txBody>
                      <a:tcPr anchor="ctr"/>
                    </a:tc>
                  </a:tr>
                  <a:tr h="607347">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𝟏</m:t>
                                    </m:r>
                                  </m:sub>
                                </m:sSub>
                                <m:r>
                                  <a:rPr lang="en-US" sz="1600" b="1" i="1" smtClean="0">
                                    <a:latin typeface="Cambria Math"/>
                                  </a:rPr>
                                  <m:t>= </m:t>
                                </m:r>
                                <m:f>
                                  <m:fPr>
                                    <m:ctrlPr>
                                      <a:rPr lang="en-US" sz="1600" b="1" i="1" smtClean="0">
                                        <a:latin typeface="Cambria Math" panose="02040503050406030204" pitchFamily="18" charset="0"/>
                                      </a:rPr>
                                    </m:ctrlPr>
                                  </m:fPr>
                                  <m:num>
                                    <m:sSub>
                                      <m:sSubPr>
                                        <m:ctrlPr>
                                          <a:rPr lang="en-US" sz="1600" b="1"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𝟏</m:t>
                                        </m:r>
                                      </m:sub>
                                    </m:sSub>
                                  </m:num>
                                  <m:den>
                                    <m:nary>
                                      <m:naryPr>
                                        <m:chr m:val="∑"/>
                                        <m:subHide m:val="on"/>
                                        <m:supHide m:val="on"/>
                                        <m:ctrlPr>
                                          <a:rPr lang="en-US" sz="1600" b="1" i="1" smtClean="0">
                                            <a:latin typeface="Cambria Math" panose="02040503050406030204" pitchFamily="18" charset="0"/>
                                          </a:rPr>
                                        </m:ctrlPr>
                                      </m:naryPr>
                                      <m:sub/>
                                      <m:sup/>
                                      <m:e>
                                        <m:r>
                                          <a:rPr lang="en-US" sz="1600" b="1" i="1" smtClean="0">
                                            <a:latin typeface="Cambria Math"/>
                                          </a:rPr>
                                          <m:t>𝒇</m:t>
                                        </m:r>
                                      </m:e>
                                    </m:nary>
                                  </m:den>
                                </m:f>
                              </m:oMath>
                            </m:oMathPara>
                          </a14:m>
                          <a:endParaRPr lang="ar-SA" sz="1600" dirty="0"/>
                        </a:p>
                      </a:txBody>
                      <a:tcPr anchor="ctr"/>
                    </a:tc>
                  </a:tr>
                  <a:tr h="598241">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𝟐</m:t>
                                    </m:r>
                                  </m:sub>
                                </m:sSub>
                                <m:r>
                                  <a:rPr lang="en-US" sz="1600" b="1" i="1" smtClean="0">
                                    <a:latin typeface="Cambria Math"/>
                                  </a:rPr>
                                  <m:t>= </m:t>
                                </m:r>
                                <m:f>
                                  <m:fPr>
                                    <m:ctrlPr>
                                      <a:rPr lang="en-US" sz="1600" b="1" i="1" smtClean="0">
                                        <a:latin typeface="Cambria Math" panose="02040503050406030204" pitchFamily="18" charset="0"/>
                                      </a:rPr>
                                    </m:ctrlPr>
                                  </m:fPr>
                                  <m:num>
                                    <m:sSub>
                                      <m:sSubPr>
                                        <m:ctrlPr>
                                          <a:rPr lang="en-US" sz="1600" b="1"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𝟐</m:t>
                                        </m:r>
                                      </m:sub>
                                    </m:sSub>
                                  </m:num>
                                  <m:den>
                                    <m:nary>
                                      <m:naryPr>
                                        <m:chr m:val="∑"/>
                                        <m:subHide m:val="on"/>
                                        <m:supHide m:val="on"/>
                                        <m:ctrlPr>
                                          <a:rPr lang="en-US" sz="1600" b="1" i="1" smtClean="0">
                                            <a:latin typeface="Cambria Math" panose="02040503050406030204" pitchFamily="18" charset="0"/>
                                          </a:rPr>
                                        </m:ctrlPr>
                                      </m:naryPr>
                                      <m:sub/>
                                      <m:sup/>
                                      <m:e>
                                        <m:r>
                                          <a:rPr lang="en-US" sz="1600" b="1" i="1" smtClean="0">
                                            <a:latin typeface="Cambria Math"/>
                                          </a:rPr>
                                          <m:t>𝒇</m:t>
                                        </m:r>
                                      </m:e>
                                    </m:nary>
                                  </m:den>
                                </m:f>
                              </m:oMath>
                            </m:oMathPara>
                          </a14:m>
                          <a:endParaRPr lang="ar-SA" sz="1600" dirty="0"/>
                        </a:p>
                      </a:txBody>
                      <a:tcPr anchor="ctr"/>
                    </a:tc>
                  </a:tr>
                  <a:tr h="588732">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𝟑</m:t>
                                    </m:r>
                                  </m:sub>
                                </m:sSub>
                                <m:r>
                                  <a:rPr lang="en-US" sz="1600" b="1" i="1" smtClean="0">
                                    <a:latin typeface="Cambria Math"/>
                                  </a:rPr>
                                  <m:t>= </m:t>
                                </m:r>
                                <m:f>
                                  <m:fPr>
                                    <m:ctrlPr>
                                      <a:rPr lang="en-US" sz="1600" b="1" i="1" smtClean="0">
                                        <a:latin typeface="Cambria Math" panose="02040503050406030204" pitchFamily="18" charset="0"/>
                                      </a:rPr>
                                    </m:ctrlPr>
                                  </m:fPr>
                                  <m:num>
                                    <m:sSub>
                                      <m:sSubPr>
                                        <m:ctrlPr>
                                          <a:rPr lang="en-US" sz="1600" b="1"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𝟑</m:t>
                                        </m:r>
                                      </m:sub>
                                    </m:sSub>
                                  </m:num>
                                  <m:den>
                                    <m:nary>
                                      <m:naryPr>
                                        <m:chr m:val="∑"/>
                                        <m:subHide m:val="on"/>
                                        <m:supHide m:val="on"/>
                                        <m:ctrlPr>
                                          <a:rPr lang="en-US" sz="1600" b="1" i="1" smtClean="0">
                                            <a:latin typeface="Cambria Math" panose="02040503050406030204" pitchFamily="18" charset="0"/>
                                          </a:rPr>
                                        </m:ctrlPr>
                                      </m:naryPr>
                                      <m:sub/>
                                      <m:sup/>
                                      <m:e>
                                        <m:r>
                                          <a:rPr lang="en-US" sz="1600" b="1" i="1" smtClean="0">
                                            <a:latin typeface="Cambria Math"/>
                                          </a:rPr>
                                          <m:t>𝒇</m:t>
                                        </m:r>
                                      </m:e>
                                    </m:nary>
                                  </m:den>
                                </m:f>
                              </m:oMath>
                            </m:oMathPara>
                          </a14:m>
                          <a:endParaRPr lang="ar-SA" sz="1600" dirty="0"/>
                        </a:p>
                      </a:txBody>
                      <a:tcPr anchor="ctr"/>
                    </a:tc>
                  </a:tr>
                  <a:tr h="946019">
                    <a:tc>
                      <a:txBody>
                        <a:bodyPr/>
                        <a:lstStyle/>
                        <a:p>
                          <a:pPr algn="l" rtl="1"/>
                          <a:r>
                            <a:rPr lang="ar-SA" sz="1600" dirty="0" smtClean="0"/>
                            <a:t>.</a:t>
                          </a:r>
                        </a:p>
                        <a:p>
                          <a:pPr algn="l" rtl="1"/>
                          <a:r>
                            <a:rPr lang="ar-SA" sz="1600" dirty="0" smtClean="0"/>
                            <a:t>.</a:t>
                          </a:r>
                        </a:p>
                        <a:p>
                          <a:pPr algn="l" rtl="1"/>
                          <a:r>
                            <a:rPr lang="ar-SA" sz="1600" dirty="0" smtClean="0"/>
                            <a:t>.</a:t>
                          </a:r>
                          <a:endParaRPr lang="ar-SA" sz="1600" dirty="0"/>
                        </a:p>
                      </a:txBody>
                      <a:tcPr anchor="ctr"/>
                    </a:tc>
                  </a:tr>
                  <a:tr h="607347">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𝒌</m:t>
                                    </m:r>
                                  </m:sub>
                                </m:sSub>
                                <m:r>
                                  <a:rPr lang="en-US" sz="1600" b="1" i="1" smtClean="0">
                                    <a:latin typeface="Cambria Math"/>
                                  </a:rPr>
                                  <m:t>= </m:t>
                                </m:r>
                                <m:f>
                                  <m:fPr>
                                    <m:ctrlPr>
                                      <a:rPr lang="en-US" sz="1600" b="1" i="1" smtClean="0">
                                        <a:latin typeface="Cambria Math" panose="02040503050406030204" pitchFamily="18" charset="0"/>
                                      </a:rPr>
                                    </m:ctrlPr>
                                  </m:fPr>
                                  <m:num>
                                    <m:sSub>
                                      <m:sSubPr>
                                        <m:ctrlPr>
                                          <a:rPr lang="en-US" sz="1600" b="1"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𝒌</m:t>
                                        </m:r>
                                      </m:sub>
                                    </m:sSub>
                                  </m:num>
                                  <m:den>
                                    <m:nary>
                                      <m:naryPr>
                                        <m:chr m:val="∑"/>
                                        <m:subHide m:val="on"/>
                                        <m:supHide m:val="on"/>
                                        <m:ctrlPr>
                                          <a:rPr lang="en-US" sz="1600" b="1" i="1" smtClean="0">
                                            <a:latin typeface="Cambria Math" panose="02040503050406030204" pitchFamily="18" charset="0"/>
                                          </a:rPr>
                                        </m:ctrlPr>
                                      </m:naryPr>
                                      <m:sub/>
                                      <m:sup/>
                                      <m:e>
                                        <m:r>
                                          <a:rPr lang="en-US" sz="1600" b="1" i="1" smtClean="0">
                                            <a:latin typeface="Cambria Math"/>
                                          </a:rPr>
                                          <m:t>𝒇</m:t>
                                        </m:r>
                                      </m:e>
                                    </m:nary>
                                  </m:den>
                                </m:f>
                              </m:oMath>
                            </m:oMathPara>
                          </a14:m>
                          <a:endParaRPr lang="ar-SA" sz="1600" dirty="0"/>
                        </a:p>
                      </a:txBody>
                      <a:tcPr anchor="ctr"/>
                    </a:tc>
                  </a:tr>
                  <a:tr h="540161">
                    <a:tc>
                      <a:txBody>
                        <a:bodyPr/>
                        <a:lstStyle/>
                        <a:p>
                          <a:pPr algn="l" rtl="1"/>
                          <a14:m>
                            <m:oMathPara xmlns:m="http://schemas.openxmlformats.org/officeDocument/2006/math">
                              <m:oMathParaPr>
                                <m:jc m:val="centerGroup"/>
                              </m:oMathParaPr>
                              <m:oMath xmlns:m="http://schemas.openxmlformats.org/officeDocument/2006/math">
                                <m:r>
                                  <a:rPr lang="ar-SA" sz="1600" b="1" i="1" smtClean="0">
                                    <a:latin typeface="Cambria Math"/>
                                  </a:rPr>
                                  <m:t>𝟏</m:t>
                                </m:r>
                              </m:oMath>
                            </m:oMathPara>
                          </a14:m>
                          <a:endParaRPr lang="ar-SA" sz="1600" dirty="0"/>
                        </a:p>
                      </a:txBody>
                      <a:tcPr anchor="ctr"/>
                    </a:tc>
                  </a:tr>
                </a:tbl>
              </a:graphicData>
            </a:graphic>
          </p:graphicFrame>
        </mc:Choice>
        <mc:Fallback xmlns="">
          <p:graphicFrame>
            <p:nvGraphicFramePr>
              <p:cNvPr id="6" name="جدول 5"/>
              <p:cNvGraphicFramePr>
                <a:graphicFrameLocks noGrp="1"/>
              </p:cNvGraphicFramePr>
              <p:nvPr>
                <p:extLst>
                  <p:ext uri="{D42A27DB-BD31-4B8C-83A1-F6EECF244321}">
                    <p14:modId xmlns:p14="http://schemas.microsoft.com/office/powerpoint/2010/main" val="4131086449"/>
                  </p:ext>
                </p:extLst>
              </p:nvPr>
            </p:nvGraphicFramePr>
            <p:xfrm>
              <a:off x="5540030" y="1462316"/>
              <a:ext cx="1479736" cy="4747908"/>
            </p:xfrm>
            <a:graphic>
              <a:graphicData uri="http://schemas.openxmlformats.org/drawingml/2006/table">
                <a:tbl>
                  <a:tblPr rtl="1" firstRow="1" bandRow="1">
                    <a:tableStyleId>{C4B1156A-380E-4F78-BDF5-A606A8083BF9}</a:tableStyleId>
                  </a:tblPr>
                  <a:tblGrid>
                    <a:gridCol w="1479736"/>
                  </a:tblGrid>
                  <a:tr h="851004">
                    <a:tc>
                      <a:txBody>
                        <a:bodyPr/>
                        <a:lstStyle/>
                        <a:p>
                          <a:endParaRPr lang="fr-FR"/>
                        </a:p>
                      </a:txBody>
                      <a:tcPr anchor="ctr">
                        <a:blipFill rotWithShape="0">
                          <a:blip r:embed="rId4"/>
                          <a:stretch>
                            <a:fillRect l="-410" t="-714" r="-820" b="-458571"/>
                          </a:stretch>
                        </a:blipFill>
                      </a:tcPr>
                    </a:tc>
                  </a:tr>
                  <a:tr h="607347">
                    <a:tc>
                      <a:txBody>
                        <a:bodyPr/>
                        <a:lstStyle/>
                        <a:p>
                          <a:endParaRPr lang="fr-FR"/>
                        </a:p>
                      </a:txBody>
                      <a:tcPr anchor="ctr">
                        <a:blipFill rotWithShape="0">
                          <a:blip r:embed="rId4"/>
                          <a:stretch>
                            <a:fillRect l="-410" t="-141000" r="-820" b="-542000"/>
                          </a:stretch>
                        </a:blipFill>
                      </a:tcPr>
                    </a:tc>
                  </a:tr>
                  <a:tr h="598241">
                    <a:tc>
                      <a:txBody>
                        <a:bodyPr/>
                        <a:lstStyle/>
                        <a:p>
                          <a:endParaRPr lang="fr-FR"/>
                        </a:p>
                      </a:txBody>
                      <a:tcPr anchor="ctr">
                        <a:blipFill rotWithShape="0">
                          <a:blip r:embed="rId4"/>
                          <a:stretch>
                            <a:fillRect l="-410" t="-245918" r="-820" b="-453061"/>
                          </a:stretch>
                        </a:blipFill>
                      </a:tcPr>
                    </a:tc>
                  </a:tr>
                  <a:tr h="597789">
                    <a:tc>
                      <a:txBody>
                        <a:bodyPr/>
                        <a:lstStyle/>
                        <a:p>
                          <a:endParaRPr lang="fr-FR"/>
                        </a:p>
                      </a:txBody>
                      <a:tcPr anchor="ctr">
                        <a:blipFill rotWithShape="0">
                          <a:blip r:embed="rId4"/>
                          <a:stretch>
                            <a:fillRect l="-410" t="-345918" r="-820" b="-353061"/>
                          </a:stretch>
                        </a:blipFill>
                      </a:tcPr>
                    </a:tc>
                  </a:tr>
                  <a:tr h="946019">
                    <a:tc>
                      <a:txBody>
                        <a:bodyPr/>
                        <a:lstStyle/>
                        <a:p>
                          <a:pPr algn="l" rtl="1"/>
                          <a:r>
                            <a:rPr lang="ar-SA" sz="1600" dirty="0" smtClean="0"/>
                            <a:t>.</a:t>
                          </a:r>
                        </a:p>
                        <a:p>
                          <a:pPr algn="l" rtl="1"/>
                          <a:r>
                            <a:rPr lang="ar-SA" sz="1600" dirty="0" smtClean="0"/>
                            <a:t>.</a:t>
                          </a:r>
                        </a:p>
                        <a:p>
                          <a:pPr algn="l" rtl="1"/>
                          <a:r>
                            <a:rPr lang="ar-SA" sz="1600" dirty="0" smtClean="0"/>
                            <a:t>.</a:t>
                          </a:r>
                          <a:endParaRPr lang="ar-SA" sz="1600" dirty="0"/>
                        </a:p>
                      </a:txBody>
                      <a:tcPr anchor="ctr"/>
                    </a:tc>
                  </a:tr>
                  <a:tr h="607347">
                    <a:tc>
                      <a:txBody>
                        <a:bodyPr/>
                        <a:lstStyle/>
                        <a:p>
                          <a:endParaRPr lang="fr-FR"/>
                        </a:p>
                      </a:txBody>
                      <a:tcPr anchor="ctr">
                        <a:blipFill rotWithShape="0">
                          <a:blip r:embed="rId4"/>
                          <a:stretch>
                            <a:fillRect l="-410" t="-592000" r="-820" b="-91000"/>
                          </a:stretch>
                        </a:blipFill>
                      </a:tcPr>
                    </a:tc>
                  </a:tr>
                  <a:tr h="540161">
                    <a:tc>
                      <a:txBody>
                        <a:bodyPr/>
                        <a:lstStyle/>
                        <a:p>
                          <a:endParaRPr lang="fr-FR"/>
                        </a:p>
                      </a:txBody>
                      <a:tcPr anchor="ctr">
                        <a:blipFill rotWithShape="0">
                          <a:blip r:embed="rId4"/>
                          <a:stretch>
                            <a:fillRect l="-410" t="-777528" r="-820" b="-2247"/>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جدول 6"/>
              <p:cNvGraphicFramePr>
                <a:graphicFrameLocks noGrp="1"/>
              </p:cNvGraphicFramePr>
              <p:nvPr>
                <p:extLst>
                  <p:ext uri="{D42A27DB-BD31-4B8C-83A1-F6EECF244321}">
                    <p14:modId xmlns:p14="http://schemas.microsoft.com/office/powerpoint/2010/main" val="1879303492"/>
                  </p:ext>
                </p:extLst>
              </p:nvPr>
            </p:nvGraphicFramePr>
            <p:xfrm>
              <a:off x="3511438" y="1462316"/>
              <a:ext cx="2041624" cy="4725615"/>
            </p:xfrm>
            <a:graphic>
              <a:graphicData uri="http://schemas.openxmlformats.org/drawingml/2006/table">
                <a:tbl>
                  <a:tblPr rtl="1" firstRow="1" bandRow="1">
                    <a:tableStyleId>{C4B1156A-380E-4F78-BDF5-A606A8083BF9}</a:tableStyleId>
                  </a:tblPr>
                  <a:tblGrid>
                    <a:gridCol w="2041624"/>
                  </a:tblGrid>
                  <a:tr h="854453">
                    <a:tc>
                      <a:txBody>
                        <a:bodyPr/>
                        <a:lstStyle/>
                        <a:p>
                          <a:pPr algn="ctr" rtl="1"/>
                          <a:r>
                            <a:rPr lang="ar-DZ" sz="1600" dirty="0" smtClean="0"/>
                            <a:t>التكرار</a:t>
                          </a:r>
                          <a:r>
                            <a:rPr lang="ar-DZ" sz="1600" baseline="0" dirty="0" smtClean="0"/>
                            <a:t> النسبي المئوي</a:t>
                          </a:r>
                          <a:endParaRPr lang="ar-SA" sz="1600" dirty="0" smtClean="0"/>
                        </a:p>
                        <a:p>
                          <a:pPr algn="ctr" rtl="1"/>
                          <a:r>
                            <a:rPr lang="fr-FR" sz="1600" dirty="0" smtClean="0"/>
                            <a:t>pi</a:t>
                          </a:r>
                          <a:r>
                            <a:rPr lang="en-US" sz="1600" dirty="0" smtClean="0"/>
                            <a:t>%</a:t>
                          </a:r>
                          <a:endParaRPr lang="ar-SA" sz="1600" dirty="0"/>
                        </a:p>
                      </a:txBody>
                      <a:tcPr anchor="ctr"/>
                    </a:tc>
                  </a:tr>
                  <a:tr h="620665">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𝟏</m:t>
                                    </m:r>
                                  </m:sub>
                                </m:sSub>
                                <m:r>
                                  <a:rPr lang="en-US" sz="1600" b="1" i="1" smtClean="0">
                                    <a:latin typeface="Cambria Math"/>
                                    <a:ea typeface="Cambria Math"/>
                                  </a:rPr>
                                  <m:t>×</m:t>
                                </m:r>
                                <m:r>
                                  <a:rPr lang="en-US" sz="1600" b="1" i="1" smtClean="0">
                                    <a:latin typeface="Cambria Math"/>
                                    <a:ea typeface="Cambria Math"/>
                                  </a:rPr>
                                  <m:t>𝟏𝟎𝟎</m:t>
                                </m:r>
                              </m:oMath>
                            </m:oMathPara>
                          </a14:m>
                          <a:endParaRPr lang="ar-SA" sz="1600" dirty="0"/>
                        </a:p>
                      </a:txBody>
                      <a:tcPr anchor="ctr"/>
                    </a:tc>
                  </a:tr>
                  <a:tr h="541106">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𝟐</m:t>
                                    </m:r>
                                  </m:sub>
                                </m:sSub>
                                <m:r>
                                  <a:rPr lang="en-US" sz="1600" b="1" i="1" smtClean="0">
                                    <a:latin typeface="Cambria Math"/>
                                    <a:ea typeface="Cambria Math"/>
                                  </a:rPr>
                                  <m:t>×</m:t>
                                </m:r>
                                <m:r>
                                  <a:rPr lang="en-US" sz="1600" b="1" i="1" smtClean="0">
                                    <a:latin typeface="Cambria Math"/>
                                    <a:ea typeface="Cambria Math"/>
                                  </a:rPr>
                                  <m:t>𝟏𝟎𝟎</m:t>
                                </m:r>
                              </m:oMath>
                            </m:oMathPara>
                          </a14:m>
                          <a:endParaRPr lang="ar-SA" sz="1600" dirty="0"/>
                        </a:p>
                      </a:txBody>
                      <a:tcPr anchor="ctr"/>
                    </a:tc>
                  </a:tr>
                  <a:tr h="620665">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𝟑</m:t>
                                    </m:r>
                                  </m:sub>
                                </m:sSub>
                                <m:r>
                                  <a:rPr lang="en-US" sz="1600" b="1" i="1" smtClean="0">
                                    <a:latin typeface="Cambria Math"/>
                                  </a:rPr>
                                  <m:t> </m:t>
                                </m:r>
                                <m:r>
                                  <a:rPr lang="en-US" sz="1600" b="1" i="1" smtClean="0">
                                    <a:latin typeface="Cambria Math"/>
                                    <a:ea typeface="Cambria Math"/>
                                  </a:rPr>
                                  <m:t>×</m:t>
                                </m:r>
                                <m:r>
                                  <a:rPr lang="en-US" sz="1600" b="1" i="1" smtClean="0">
                                    <a:latin typeface="Cambria Math"/>
                                    <a:ea typeface="Cambria Math"/>
                                  </a:rPr>
                                  <m:t>𝟏𝟎𝟎</m:t>
                                </m:r>
                              </m:oMath>
                            </m:oMathPara>
                          </a14:m>
                          <a:endParaRPr lang="ar-SA" sz="1600" dirty="0"/>
                        </a:p>
                      </a:txBody>
                      <a:tcPr anchor="ctr"/>
                    </a:tc>
                  </a:tr>
                  <a:tr h="963511">
                    <a:tc>
                      <a:txBody>
                        <a:bodyPr/>
                        <a:lstStyle/>
                        <a:p>
                          <a:pPr algn="l" rtl="1"/>
                          <a:r>
                            <a:rPr lang="ar-SA" sz="1600" dirty="0" smtClean="0"/>
                            <a:t>.</a:t>
                          </a:r>
                        </a:p>
                        <a:p>
                          <a:pPr algn="l" rtl="1"/>
                          <a:r>
                            <a:rPr lang="ar-SA" sz="1600" dirty="0" smtClean="0"/>
                            <a:t>.</a:t>
                          </a:r>
                        </a:p>
                        <a:p>
                          <a:pPr algn="l" rtl="1"/>
                          <a:r>
                            <a:rPr lang="ar-SA" sz="1600" dirty="0" smtClean="0"/>
                            <a:t>.</a:t>
                          </a:r>
                          <a:endParaRPr lang="ar-SA" sz="1600" dirty="0"/>
                        </a:p>
                      </a:txBody>
                      <a:tcPr anchor="ctr"/>
                    </a:tc>
                  </a:tr>
                  <a:tr h="576064">
                    <a:tc>
                      <a:txBody>
                        <a:bodyPr/>
                        <a:lstStyle/>
                        <a:p>
                          <a:pPr algn="l"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𝒑</m:t>
                                    </m:r>
                                  </m:e>
                                  <m:sub>
                                    <m:r>
                                      <a:rPr lang="en-US" sz="1600" b="1" i="1" smtClean="0">
                                        <a:latin typeface="Cambria Math"/>
                                      </a:rPr>
                                      <m:t>𝒌</m:t>
                                    </m:r>
                                  </m:sub>
                                </m:sSub>
                                <m:r>
                                  <a:rPr lang="en-US" sz="1600" b="1" i="1" smtClean="0">
                                    <a:latin typeface="Cambria Math"/>
                                  </a:rPr>
                                  <m:t> </m:t>
                                </m:r>
                                <m:r>
                                  <a:rPr lang="en-US" sz="1600" b="1" i="1" smtClean="0">
                                    <a:latin typeface="Cambria Math"/>
                                    <a:ea typeface="Cambria Math"/>
                                  </a:rPr>
                                  <m:t>×</m:t>
                                </m:r>
                                <m:r>
                                  <a:rPr lang="en-US" sz="1600" b="1" i="1" smtClean="0">
                                    <a:latin typeface="Cambria Math"/>
                                    <a:ea typeface="Cambria Math"/>
                                  </a:rPr>
                                  <m:t>𝟏𝟎𝟎</m:t>
                                </m:r>
                              </m:oMath>
                            </m:oMathPara>
                          </a14:m>
                          <a:endParaRPr lang="ar-SA" sz="1600" dirty="0"/>
                        </a:p>
                      </a:txBody>
                      <a:tcPr anchor="ctr"/>
                    </a:tc>
                  </a:tr>
                  <a:tr h="549151">
                    <a:tc>
                      <a:txBody>
                        <a:bodyPr/>
                        <a:lstStyle/>
                        <a:p>
                          <a:pPr algn="ctr" rtl="1"/>
                          <a14:m>
                            <m:oMath xmlns:m="http://schemas.openxmlformats.org/officeDocument/2006/math">
                              <m:r>
                                <a:rPr lang="ar-SA" sz="1600" b="1" i="1" smtClean="0">
                                  <a:latin typeface="Cambria Math"/>
                                </a:rPr>
                                <m:t>𝟏</m:t>
                              </m:r>
                            </m:oMath>
                          </a14:m>
                          <a:r>
                            <a:rPr lang="en-US" sz="1600" dirty="0" smtClean="0"/>
                            <a:t>00%</a:t>
                          </a:r>
                          <a:endParaRPr lang="ar-SA" sz="1600" dirty="0"/>
                        </a:p>
                      </a:txBody>
                      <a:tcPr anchor="ctr"/>
                    </a:tc>
                  </a:tr>
                </a:tbl>
              </a:graphicData>
            </a:graphic>
          </p:graphicFrame>
        </mc:Choice>
        <mc:Fallback xmlns="">
          <p:graphicFrame>
            <p:nvGraphicFramePr>
              <p:cNvPr id="7" name="جدول 6"/>
              <p:cNvGraphicFramePr>
                <a:graphicFrameLocks noGrp="1"/>
              </p:cNvGraphicFramePr>
              <p:nvPr>
                <p:extLst>
                  <p:ext uri="{D42A27DB-BD31-4B8C-83A1-F6EECF244321}">
                    <p14:modId xmlns:p14="http://schemas.microsoft.com/office/powerpoint/2010/main" val="1879303492"/>
                  </p:ext>
                </p:extLst>
              </p:nvPr>
            </p:nvGraphicFramePr>
            <p:xfrm>
              <a:off x="3511438" y="1462316"/>
              <a:ext cx="2041624" cy="4725615"/>
            </p:xfrm>
            <a:graphic>
              <a:graphicData uri="http://schemas.openxmlformats.org/drawingml/2006/table">
                <a:tbl>
                  <a:tblPr rtl="1" firstRow="1" bandRow="1">
                    <a:tableStyleId>{C4B1156A-380E-4F78-BDF5-A606A8083BF9}</a:tableStyleId>
                  </a:tblPr>
                  <a:tblGrid>
                    <a:gridCol w="2041624"/>
                  </a:tblGrid>
                  <a:tr h="854453">
                    <a:tc>
                      <a:txBody>
                        <a:bodyPr/>
                        <a:lstStyle/>
                        <a:p>
                          <a:pPr algn="ctr" rtl="1"/>
                          <a:r>
                            <a:rPr lang="ar-DZ" sz="1600" dirty="0" smtClean="0"/>
                            <a:t>التكرار</a:t>
                          </a:r>
                          <a:r>
                            <a:rPr lang="ar-DZ" sz="1600" baseline="0" dirty="0" smtClean="0"/>
                            <a:t> النسبي المئوي</a:t>
                          </a:r>
                          <a:endParaRPr lang="ar-SA" sz="1600" dirty="0" smtClean="0"/>
                        </a:p>
                        <a:p>
                          <a:pPr algn="ctr" rtl="1"/>
                          <a:r>
                            <a:rPr lang="fr-FR" sz="1600" dirty="0" smtClean="0"/>
                            <a:t>pi</a:t>
                          </a:r>
                          <a:r>
                            <a:rPr lang="en-US" sz="1600" dirty="0" smtClean="0"/>
                            <a:t>%</a:t>
                          </a:r>
                          <a:endParaRPr lang="ar-SA" sz="1600" dirty="0"/>
                        </a:p>
                      </a:txBody>
                      <a:tcPr anchor="ctr"/>
                    </a:tc>
                  </a:tr>
                  <a:tr h="620665">
                    <a:tc>
                      <a:txBody>
                        <a:bodyPr/>
                        <a:lstStyle/>
                        <a:p>
                          <a:endParaRPr lang="fr-FR"/>
                        </a:p>
                      </a:txBody>
                      <a:tcPr anchor="ctr">
                        <a:blipFill rotWithShape="0">
                          <a:blip r:embed="rId5"/>
                          <a:stretch>
                            <a:fillRect l="-597" t="-136893" r="-896" b="-520388"/>
                          </a:stretch>
                        </a:blipFill>
                      </a:tcPr>
                    </a:tc>
                  </a:tr>
                  <a:tr h="541106">
                    <a:tc>
                      <a:txBody>
                        <a:bodyPr/>
                        <a:lstStyle/>
                        <a:p>
                          <a:endParaRPr lang="fr-FR"/>
                        </a:p>
                      </a:txBody>
                      <a:tcPr anchor="ctr">
                        <a:blipFill rotWithShape="0">
                          <a:blip r:embed="rId5"/>
                          <a:stretch>
                            <a:fillRect l="-597" t="-274157" r="-896" b="-502247"/>
                          </a:stretch>
                        </a:blipFill>
                      </a:tcPr>
                    </a:tc>
                  </a:tr>
                  <a:tr h="620665">
                    <a:tc>
                      <a:txBody>
                        <a:bodyPr/>
                        <a:lstStyle/>
                        <a:p>
                          <a:endParaRPr lang="fr-FR"/>
                        </a:p>
                      </a:txBody>
                      <a:tcPr anchor="ctr">
                        <a:blipFill rotWithShape="0">
                          <a:blip r:embed="rId5"/>
                          <a:stretch>
                            <a:fillRect l="-597" t="-326471" r="-896" b="-338235"/>
                          </a:stretch>
                        </a:blipFill>
                      </a:tcPr>
                    </a:tc>
                  </a:tr>
                  <a:tr h="963511">
                    <a:tc>
                      <a:txBody>
                        <a:bodyPr/>
                        <a:lstStyle/>
                        <a:p>
                          <a:pPr algn="l" rtl="1"/>
                          <a:r>
                            <a:rPr lang="ar-SA" sz="1600" dirty="0" smtClean="0"/>
                            <a:t>.</a:t>
                          </a:r>
                        </a:p>
                        <a:p>
                          <a:pPr algn="l" rtl="1"/>
                          <a:r>
                            <a:rPr lang="ar-SA" sz="1600" dirty="0" smtClean="0"/>
                            <a:t>.</a:t>
                          </a:r>
                        </a:p>
                        <a:p>
                          <a:pPr algn="l" rtl="1"/>
                          <a:r>
                            <a:rPr lang="ar-SA" sz="1600" dirty="0" smtClean="0"/>
                            <a:t>.</a:t>
                          </a:r>
                          <a:endParaRPr lang="ar-SA" sz="1600" dirty="0"/>
                        </a:p>
                      </a:txBody>
                      <a:tcPr anchor="ctr"/>
                    </a:tc>
                  </a:tr>
                  <a:tr h="576064">
                    <a:tc>
                      <a:txBody>
                        <a:bodyPr/>
                        <a:lstStyle/>
                        <a:p>
                          <a:endParaRPr lang="fr-FR"/>
                        </a:p>
                      </a:txBody>
                      <a:tcPr anchor="ctr">
                        <a:blipFill rotWithShape="0">
                          <a:blip r:embed="rId5"/>
                          <a:stretch>
                            <a:fillRect l="-597" t="-624211" r="-896" b="-96842"/>
                          </a:stretch>
                        </a:blipFill>
                      </a:tcPr>
                    </a:tc>
                  </a:tr>
                  <a:tr h="549151">
                    <a:tc>
                      <a:txBody>
                        <a:bodyPr/>
                        <a:lstStyle/>
                        <a:p>
                          <a:endParaRPr lang="fr-FR"/>
                        </a:p>
                      </a:txBody>
                      <a:tcPr anchor="ctr">
                        <a:blipFill rotWithShape="0">
                          <a:blip r:embed="rId5"/>
                          <a:stretch>
                            <a:fillRect l="-597" t="-764444" r="-896" b="-2222"/>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9" name="جدول 5"/>
              <p:cNvGraphicFramePr>
                <a:graphicFrameLocks noGrp="1"/>
              </p:cNvGraphicFramePr>
              <p:nvPr>
                <p:extLst>
                  <p:ext uri="{D42A27DB-BD31-4B8C-83A1-F6EECF244321}">
                    <p14:modId xmlns:p14="http://schemas.microsoft.com/office/powerpoint/2010/main" val="1803700274"/>
                  </p:ext>
                </p:extLst>
              </p:nvPr>
            </p:nvGraphicFramePr>
            <p:xfrm>
              <a:off x="6989523" y="1462316"/>
              <a:ext cx="1479736" cy="4738851"/>
            </p:xfrm>
            <a:graphic>
              <a:graphicData uri="http://schemas.openxmlformats.org/drawingml/2006/table">
                <a:tbl>
                  <a:tblPr rtl="1" firstRow="1" bandRow="1">
                    <a:tableStyleId>{C4B1156A-380E-4F78-BDF5-A606A8083BF9}</a:tableStyleId>
                  </a:tblPr>
                  <a:tblGrid>
                    <a:gridCol w="1479736"/>
                  </a:tblGrid>
                  <a:tr h="851004">
                    <a:tc>
                      <a:txBody>
                        <a:bodyPr/>
                        <a:lstStyle/>
                        <a:p>
                          <a:pPr algn="ctr" rtl="1"/>
                          <a:r>
                            <a:rPr lang="ar-SA" sz="1600" dirty="0" smtClean="0"/>
                            <a:t>التكرار</a:t>
                          </a:r>
                          <a:r>
                            <a:rPr lang="fr-FR" sz="1600" dirty="0" smtClean="0"/>
                            <a:t> </a:t>
                          </a:r>
                          <a:r>
                            <a:rPr lang="ar-DZ" sz="1600" dirty="0" smtClean="0"/>
                            <a:t>المطلق</a:t>
                          </a:r>
                          <a:endParaRPr lang="ar-SA" sz="1600" dirty="0" smtClean="0"/>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𝒊</m:t>
                                    </m:r>
                                  </m:sub>
                                </m:sSub>
                              </m:oMath>
                            </m:oMathPara>
                          </a14:m>
                          <a:endParaRPr lang="ar-SA" sz="1600" dirty="0"/>
                        </a:p>
                      </a:txBody>
                      <a:tcPr anchor="ctr"/>
                    </a:tc>
                  </a:tr>
                  <a:tr h="607347">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𝟏</m:t>
                                    </m:r>
                                  </m:sub>
                                </m:sSub>
                              </m:oMath>
                            </m:oMathPara>
                          </a14:m>
                          <a:endParaRPr lang="ar-SA" sz="1600" dirty="0"/>
                        </a:p>
                      </a:txBody>
                      <a:tcPr anchor="ctr"/>
                    </a:tc>
                  </a:tr>
                  <a:tr h="598241">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𝟐</m:t>
                                    </m:r>
                                  </m:sub>
                                </m:sSub>
                              </m:oMath>
                            </m:oMathPara>
                          </a14:m>
                          <a:endParaRPr lang="ar-SA" sz="1600" dirty="0"/>
                        </a:p>
                      </a:txBody>
                      <a:tcPr anchor="ctr"/>
                    </a:tc>
                  </a:tr>
                  <a:tr h="588732">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𝟑</m:t>
                                    </m:r>
                                  </m:sub>
                                </m:sSub>
                              </m:oMath>
                            </m:oMathPara>
                          </a14:m>
                          <a:endParaRPr lang="ar-SA" sz="1600" dirty="0"/>
                        </a:p>
                      </a:txBody>
                      <a:tcPr anchor="ctr"/>
                    </a:tc>
                  </a:tr>
                  <a:tr h="946019">
                    <a:tc>
                      <a:txBody>
                        <a:bodyPr/>
                        <a:lstStyle/>
                        <a:p>
                          <a:pPr algn="ctr" rtl="1"/>
                          <a:endParaRPr lang="ar-SA" sz="1600" dirty="0"/>
                        </a:p>
                      </a:txBody>
                      <a:tcPr anchor="ctr"/>
                    </a:tc>
                  </a:tr>
                  <a:tr h="607347">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𝒌</m:t>
                                    </m:r>
                                  </m:sub>
                                </m:sSub>
                              </m:oMath>
                            </m:oMathPara>
                          </a14:m>
                          <a:endParaRPr lang="ar-SA" sz="1600" dirty="0"/>
                        </a:p>
                      </a:txBody>
                      <a:tcPr anchor="ctr"/>
                    </a:tc>
                  </a:tr>
                  <a:tr h="540161">
                    <a:tc>
                      <a:txBody>
                        <a:bodyPr/>
                        <a:lstStyle/>
                        <a:p>
                          <a:pPr algn="ctr" rtl="1"/>
                          <a14:m>
                            <m:oMath xmlns:m="http://schemas.openxmlformats.org/officeDocument/2006/math">
                              <m:r>
                                <a:rPr lang="en-US" sz="1600" b="1" i="1" smtClean="0">
                                  <a:latin typeface="Cambria Math"/>
                                </a:rPr>
                                <m:t>𝒇</m:t>
                              </m:r>
                            </m:oMath>
                          </a14:m>
                          <a:r>
                            <a:rPr lang="ar-SA" sz="1600" dirty="0" smtClean="0"/>
                            <a:t>∑</a:t>
                          </a:r>
                          <a:endParaRPr lang="ar-SA" sz="1600" dirty="0"/>
                        </a:p>
                      </a:txBody>
                      <a:tcPr anchor="ctr"/>
                    </a:tc>
                  </a:tr>
                </a:tbl>
              </a:graphicData>
            </a:graphic>
          </p:graphicFrame>
        </mc:Choice>
        <mc:Fallback xmlns="">
          <p:graphicFrame>
            <p:nvGraphicFramePr>
              <p:cNvPr id="9" name="جدول 5"/>
              <p:cNvGraphicFramePr>
                <a:graphicFrameLocks noGrp="1"/>
              </p:cNvGraphicFramePr>
              <p:nvPr>
                <p:extLst>
                  <p:ext uri="{D42A27DB-BD31-4B8C-83A1-F6EECF244321}">
                    <p14:modId xmlns:p14="http://schemas.microsoft.com/office/powerpoint/2010/main" val="1803700274"/>
                  </p:ext>
                </p:extLst>
              </p:nvPr>
            </p:nvGraphicFramePr>
            <p:xfrm>
              <a:off x="6989523" y="1462316"/>
              <a:ext cx="1479736" cy="4738851"/>
            </p:xfrm>
            <a:graphic>
              <a:graphicData uri="http://schemas.openxmlformats.org/drawingml/2006/table">
                <a:tbl>
                  <a:tblPr rtl="1" firstRow="1" bandRow="1">
                    <a:tableStyleId>{C4B1156A-380E-4F78-BDF5-A606A8083BF9}</a:tableStyleId>
                  </a:tblPr>
                  <a:tblGrid>
                    <a:gridCol w="1479736"/>
                  </a:tblGrid>
                  <a:tr h="851004">
                    <a:tc>
                      <a:txBody>
                        <a:bodyPr/>
                        <a:lstStyle/>
                        <a:p>
                          <a:endParaRPr lang="fr-FR"/>
                        </a:p>
                      </a:txBody>
                      <a:tcPr anchor="ctr">
                        <a:blipFill rotWithShape="0">
                          <a:blip r:embed="rId6"/>
                          <a:stretch>
                            <a:fillRect l="-410" t="-714" r="-820" b="-457857"/>
                          </a:stretch>
                        </a:blipFill>
                      </a:tcPr>
                    </a:tc>
                  </a:tr>
                  <a:tr h="607347">
                    <a:tc>
                      <a:txBody>
                        <a:bodyPr/>
                        <a:lstStyle/>
                        <a:p>
                          <a:endParaRPr lang="fr-FR"/>
                        </a:p>
                      </a:txBody>
                      <a:tcPr anchor="ctr">
                        <a:blipFill rotWithShape="0">
                          <a:blip r:embed="rId6"/>
                          <a:stretch>
                            <a:fillRect l="-410" t="-141000" r="-820" b="-541000"/>
                          </a:stretch>
                        </a:blipFill>
                      </a:tcPr>
                    </a:tc>
                  </a:tr>
                  <a:tr h="598241">
                    <a:tc>
                      <a:txBody>
                        <a:bodyPr/>
                        <a:lstStyle/>
                        <a:p>
                          <a:endParaRPr lang="fr-FR"/>
                        </a:p>
                      </a:txBody>
                      <a:tcPr anchor="ctr">
                        <a:blipFill rotWithShape="0">
                          <a:blip r:embed="rId6"/>
                          <a:stretch>
                            <a:fillRect l="-410" t="-245918" r="-820" b="-452041"/>
                          </a:stretch>
                        </a:blipFill>
                      </a:tcPr>
                    </a:tc>
                  </a:tr>
                  <a:tr h="588732">
                    <a:tc>
                      <a:txBody>
                        <a:bodyPr/>
                        <a:lstStyle/>
                        <a:p>
                          <a:endParaRPr lang="fr-FR"/>
                        </a:p>
                      </a:txBody>
                      <a:tcPr anchor="ctr">
                        <a:blipFill rotWithShape="0">
                          <a:blip r:embed="rId6"/>
                          <a:stretch>
                            <a:fillRect l="-410" t="-349485" r="-820" b="-356701"/>
                          </a:stretch>
                        </a:blipFill>
                      </a:tcPr>
                    </a:tc>
                  </a:tr>
                  <a:tr h="946019">
                    <a:tc>
                      <a:txBody>
                        <a:bodyPr/>
                        <a:lstStyle/>
                        <a:p>
                          <a:pPr algn="ctr" rtl="1"/>
                          <a:endParaRPr lang="ar-SA" sz="1600" dirty="0"/>
                        </a:p>
                      </a:txBody>
                      <a:tcPr anchor="ctr"/>
                    </a:tc>
                  </a:tr>
                  <a:tr h="607347">
                    <a:tc>
                      <a:txBody>
                        <a:bodyPr/>
                        <a:lstStyle/>
                        <a:p>
                          <a:endParaRPr lang="fr-FR"/>
                        </a:p>
                      </a:txBody>
                      <a:tcPr anchor="ctr">
                        <a:blipFill rotWithShape="0">
                          <a:blip r:embed="rId6"/>
                          <a:stretch>
                            <a:fillRect l="-410" t="-591000" r="-820" b="-91000"/>
                          </a:stretch>
                        </a:blipFill>
                      </a:tcPr>
                    </a:tc>
                  </a:tr>
                  <a:tr h="540161">
                    <a:tc>
                      <a:txBody>
                        <a:bodyPr/>
                        <a:lstStyle/>
                        <a:p>
                          <a:endParaRPr lang="fr-FR"/>
                        </a:p>
                      </a:txBody>
                      <a:tcPr anchor="ctr">
                        <a:blipFill rotWithShape="0">
                          <a:blip r:embed="rId6"/>
                          <a:stretch>
                            <a:fillRect l="-410" t="-776404" r="-820" b="-2247"/>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جدول 5"/>
              <p:cNvGraphicFramePr>
                <a:graphicFrameLocks noGrp="1"/>
              </p:cNvGraphicFramePr>
              <p:nvPr>
                <p:extLst>
                  <p:ext uri="{D42A27DB-BD31-4B8C-83A1-F6EECF244321}">
                    <p14:modId xmlns:p14="http://schemas.microsoft.com/office/powerpoint/2010/main" val="3207236389"/>
                  </p:ext>
                </p:extLst>
              </p:nvPr>
            </p:nvGraphicFramePr>
            <p:xfrm>
              <a:off x="8456744" y="1462316"/>
              <a:ext cx="1479736" cy="4738851"/>
            </p:xfrm>
            <a:graphic>
              <a:graphicData uri="http://schemas.openxmlformats.org/drawingml/2006/table">
                <a:tbl>
                  <a:tblPr rtl="1" firstRow="1" bandRow="1">
                    <a:tableStyleId>{C4B1156A-380E-4F78-BDF5-A606A8083BF9}</a:tableStyleId>
                  </a:tblPr>
                  <a:tblGrid>
                    <a:gridCol w="1479736"/>
                  </a:tblGrid>
                  <a:tr h="851004">
                    <a:tc>
                      <a:txBody>
                        <a:bodyPr/>
                        <a:lstStyle/>
                        <a:p>
                          <a:pPr algn="ctr" rtl="1"/>
                          <a:r>
                            <a:rPr lang="ar-DZ" sz="1600" dirty="0" smtClean="0"/>
                            <a:t>المتغير(</a:t>
                          </a:r>
                          <a14:m>
                            <m:oMath xmlns:m="http://schemas.openxmlformats.org/officeDocument/2006/math">
                              <m:sSub>
                                <m:sSubPr>
                                  <m:ctrlPr>
                                    <a:rPr lang="ar-DZ" sz="1600" i="1" smtClean="0">
                                      <a:latin typeface="Cambria Math" panose="02040503050406030204" pitchFamily="18" charset="0"/>
                                    </a:rPr>
                                  </m:ctrlPr>
                                </m:sSubPr>
                                <m:e>
                                  <m:r>
                                    <a:rPr lang="fr-FR" sz="1600" b="1" i="1" smtClean="0">
                                      <a:latin typeface="Cambria Math" panose="02040503050406030204" pitchFamily="18" charset="0"/>
                                    </a:rPr>
                                    <m:t>𝒙</m:t>
                                  </m:r>
                                </m:e>
                                <m:sub>
                                  <m:r>
                                    <a:rPr lang="fr-FR" sz="1600" b="1" i="1" smtClean="0">
                                      <a:latin typeface="Cambria Math" panose="02040503050406030204" pitchFamily="18" charset="0"/>
                                    </a:rPr>
                                    <m:t>𝒊</m:t>
                                  </m:r>
                                </m:sub>
                              </m:sSub>
                            </m:oMath>
                          </a14:m>
                          <a:r>
                            <a:rPr lang="ar-DZ" sz="1600" dirty="0" smtClean="0"/>
                            <a:t>)</a:t>
                          </a:r>
                          <a:endParaRPr lang="ar-SA" sz="1600" dirty="0"/>
                        </a:p>
                      </a:txBody>
                      <a:tcPr anchor="ctr"/>
                    </a:tc>
                  </a:tr>
                  <a:tr h="607347">
                    <a:tc>
                      <a:txBody>
                        <a:bodyPr/>
                        <a:lstStyle/>
                        <a:p>
                          <a:pPr algn="ctr" rtl="1"/>
                          <a:r>
                            <a:rPr lang="ar-SA" sz="1600" dirty="0" smtClean="0"/>
                            <a:t>فئة (</a:t>
                          </a:r>
                          <a14:m>
                            <m:oMath xmlns:m="http://schemas.openxmlformats.org/officeDocument/2006/math">
                              <m:sSub>
                                <m:sSubPr>
                                  <m:ctrlPr>
                                    <a:rPr kumimoji="0" lang="ar-DZ" sz="16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fr-FR" sz="1600" b="1" i="1" u="none" strike="noStrike" kern="1200" cap="none" spc="0" normalizeH="0" baseline="0" noProof="0" smtClean="0">
                                      <a:ln>
                                        <a:noFill/>
                                      </a:ln>
                                      <a:solidFill>
                                        <a:prstClr val="black"/>
                                      </a:solidFill>
                                      <a:effectLst/>
                                      <a:uLnTx/>
                                      <a:uFillTx/>
                                      <a:latin typeface="Cambria Math" panose="02040503050406030204" pitchFamily="18" charset="0"/>
                                    </a:rPr>
                                    <m:t>𝒙</m:t>
                                  </m:r>
                                </m:e>
                                <m:sub>
                                  <m:r>
                                    <a:rPr kumimoji="0" lang="ar-DZ" sz="1600" b="1" i="1" u="none" strike="noStrike" kern="1200" cap="none" spc="0" normalizeH="0" baseline="0" noProof="0" smtClean="0">
                                      <a:ln>
                                        <a:noFill/>
                                      </a:ln>
                                      <a:solidFill>
                                        <a:prstClr val="black"/>
                                      </a:solidFill>
                                      <a:effectLst/>
                                      <a:uLnTx/>
                                      <a:uFillTx/>
                                      <a:latin typeface="Cambria Math" panose="02040503050406030204" pitchFamily="18" charset="0"/>
                                    </a:rPr>
                                    <m:t>𝟏</m:t>
                                  </m:r>
                                </m:sub>
                              </m:sSub>
                            </m:oMath>
                          </a14:m>
                          <a:r>
                            <a:rPr lang="ar-SA" sz="1600" dirty="0" smtClean="0"/>
                            <a:t>)</a:t>
                          </a:r>
                          <a:endParaRPr lang="ar-SA" sz="1600" dirty="0"/>
                        </a:p>
                      </a:txBody>
                      <a:tcPr anchor="ctr"/>
                    </a:tc>
                  </a:tr>
                  <a:tr h="598241">
                    <a:tc>
                      <a:txBody>
                        <a:bodyPr/>
                        <a:lstStyle/>
                        <a:p>
                          <a:pPr algn="ctr" rtl="1"/>
                          <a:r>
                            <a:rPr lang="ar-SA" sz="1600" dirty="0" smtClean="0"/>
                            <a:t>فئة (</a:t>
                          </a:r>
                          <a14:m>
                            <m:oMath xmlns:m="http://schemas.openxmlformats.org/officeDocument/2006/math">
                              <m:sSub>
                                <m:sSubPr>
                                  <m:ctrlPr>
                                    <a:rPr kumimoji="0" lang="ar-DZ" sz="16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fr-FR" sz="1600" b="1" i="1" u="none" strike="noStrike" kern="1200" cap="none" spc="0" normalizeH="0" baseline="0" noProof="0" smtClean="0">
                                      <a:ln>
                                        <a:noFill/>
                                      </a:ln>
                                      <a:solidFill>
                                        <a:prstClr val="black"/>
                                      </a:solidFill>
                                      <a:effectLst/>
                                      <a:uLnTx/>
                                      <a:uFillTx/>
                                      <a:latin typeface="Cambria Math" panose="02040503050406030204" pitchFamily="18" charset="0"/>
                                    </a:rPr>
                                    <m:t>𝒙</m:t>
                                  </m:r>
                                </m:e>
                                <m:sub>
                                  <m:r>
                                    <a:rPr kumimoji="0" lang="ar-DZ" sz="1600" b="1" i="1" u="none" strike="noStrike" kern="1200" cap="none" spc="0" normalizeH="0" baseline="0" noProof="0" smtClean="0">
                                      <a:ln>
                                        <a:noFill/>
                                      </a:ln>
                                      <a:solidFill>
                                        <a:prstClr val="black"/>
                                      </a:solidFill>
                                      <a:effectLst/>
                                      <a:uLnTx/>
                                      <a:uFillTx/>
                                      <a:latin typeface="Cambria Math" panose="02040503050406030204" pitchFamily="18" charset="0"/>
                                    </a:rPr>
                                    <m:t>𝟐</m:t>
                                  </m:r>
                                </m:sub>
                              </m:sSub>
                            </m:oMath>
                          </a14:m>
                          <a:r>
                            <a:rPr lang="ar-SA" sz="1600" dirty="0" smtClean="0"/>
                            <a:t>)</a:t>
                          </a:r>
                          <a:endParaRPr lang="ar-SA" sz="1600" dirty="0"/>
                        </a:p>
                      </a:txBody>
                      <a:tcPr anchor="ctr"/>
                    </a:tc>
                  </a:tr>
                  <a:tr h="588732">
                    <a:tc>
                      <a:txBody>
                        <a:bodyPr/>
                        <a:lstStyle/>
                        <a:p>
                          <a:pPr algn="ctr" rtl="1"/>
                          <a:r>
                            <a:rPr lang="ar-SA" sz="1600" dirty="0" smtClean="0"/>
                            <a:t>فئة (</a:t>
                          </a:r>
                          <a14:m>
                            <m:oMath xmlns:m="http://schemas.openxmlformats.org/officeDocument/2006/math">
                              <m:sSub>
                                <m:sSubPr>
                                  <m:ctrlPr>
                                    <a:rPr kumimoji="0" lang="ar-DZ" sz="16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fr-FR" sz="1600" b="1" i="1" u="none" strike="noStrike" kern="1200" cap="none" spc="0" normalizeH="0" baseline="0" noProof="0" smtClean="0">
                                      <a:ln>
                                        <a:noFill/>
                                      </a:ln>
                                      <a:solidFill>
                                        <a:prstClr val="black"/>
                                      </a:solidFill>
                                      <a:effectLst/>
                                      <a:uLnTx/>
                                      <a:uFillTx/>
                                      <a:latin typeface="Cambria Math" panose="02040503050406030204" pitchFamily="18" charset="0"/>
                                    </a:rPr>
                                    <m:t>𝒙</m:t>
                                  </m:r>
                                </m:e>
                                <m:sub>
                                  <m:r>
                                    <a:rPr kumimoji="0" lang="ar-DZ" sz="1600" b="1" i="1" u="none" strike="noStrike" kern="1200" cap="none" spc="0" normalizeH="0" baseline="0" noProof="0" smtClean="0">
                                      <a:ln>
                                        <a:noFill/>
                                      </a:ln>
                                      <a:solidFill>
                                        <a:prstClr val="black"/>
                                      </a:solidFill>
                                      <a:effectLst/>
                                      <a:uLnTx/>
                                      <a:uFillTx/>
                                      <a:latin typeface="Cambria Math" panose="02040503050406030204" pitchFamily="18" charset="0"/>
                                    </a:rPr>
                                    <m:t>𝟑</m:t>
                                  </m:r>
                                </m:sub>
                              </m:sSub>
                            </m:oMath>
                          </a14:m>
                          <a:r>
                            <a:rPr lang="ar-SA" sz="1600" dirty="0" smtClean="0"/>
                            <a:t>)</a:t>
                          </a:r>
                          <a:endParaRPr lang="ar-SA" sz="1600" dirty="0"/>
                        </a:p>
                      </a:txBody>
                      <a:tcPr anchor="ctr"/>
                    </a:tc>
                  </a:tr>
                  <a:tr h="946019">
                    <a:tc>
                      <a:txBody>
                        <a:bodyPr/>
                        <a:lstStyle/>
                        <a:p>
                          <a:pPr algn="ctr" rtl="1"/>
                          <a:r>
                            <a:rPr lang="ar-SA" sz="1600" dirty="0" smtClean="0"/>
                            <a:t>.</a:t>
                          </a:r>
                        </a:p>
                        <a:p>
                          <a:pPr algn="ctr" rtl="1"/>
                          <a:r>
                            <a:rPr lang="ar-SA" sz="1600" dirty="0" smtClean="0"/>
                            <a:t>.</a:t>
                          </a:r>
                        </a:p>
                        <a:p>
                          <a:pPr algn="ctr" rtl="1"/>
                          <a:r>
                            <a:rPr lang="ar-SA" sz="1600" dirty="0" smtClean="0"/>
                            <a:t>.</a:t>
                          </a:r>
                          <a:endParaRPr lang="ar-SA" sz="1600" dirty="0"/>
                        </a:p>
                      </a:txBody>
                      <a:tcPr anchor="ctr"/>
                    </a:tc>
                  </a:tr>
                  <a:tr h="607347">
                    <a:tc>
                      <a:txBody>
                        <a:bodyPr/>
                        <a:lstStyle/>
                        <a:p>
                          <a:pPr algn="ctr" rtl="1"/>
                          <a:r>
                            <a:rPr lang="ar-SA" sz="1600" dirty="0" smtClean="0"/>
                            <a:t>فئة</a:t>
                          </a:r>
                          <a:r>
                            <a:rPr lang="ar-SA" sz="1600" baseline="0" dirty="0" smtClean="0"/>
                            <a:t> (</a:t>
                          </a:r>
                          <a14:m>
                            <m:oMath xmlns:m="http://schemas.openxmlformats.org/officeDocument/2006/math">
                              <m:sSub>
                                <m:sSubPr>
                                  <m:ctrlPr>
                                    <a:rPr kumimoji="0" lang="ar-DZ" sz="16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fr-FR" sz="1600" b="1" i="1" u="none" strike="noStrike" kern="1200" cap="none" spc="0" normalizeH="0" baseline="0" noProof="0" smtClean="0">
                                      <a:ln>
                                        <a:noFill/>
                                      </a:ln>
                                      <a:solidFill>
                                        <a:prstClr val="black"/>
                                      </a:solidFill>
                                      <a:effectLst/>
                                      <a:uLnTx/>
                                      <a:uFillTx/>
                                      <a:latin typeface="Cambria Math" panose="02040503050406030204" pitchFamily="18" charset="0"/>
                                    </a:rPr>
                                    <m:t>𝒙</m:t>
                                  </m:r>
                                </m:e>
                                <m:sub>
                                  <m:r>
                                    <a:rPr kumimoji="0" lang="fr-FR" sz="1600" b="1" i="1" u="none" strike="noStrike" kern="1200" cap="none" spc="0" normalizeH="0" baseline="0" noProof="0" smtClean="0">
                                      <a:ln>
                                        <a:noFill/>
                                      </a:ln>
                                      <a:solidFill>
                                        <a:prstClr val="black"/>
                                      </a:solidFill>
                                      <a:effectLst/>
                                      <a:uLnTx/>
                                      <a:uFillTx/>
                                      <a:latin typeface="Cambria Math" panose="02040503050406030204" pitchFamily="18" charset="0"/>
                                    </a:rPr>
                                    <m:t>𝒌</m:t>
                                  </m:r>
                                </m:sub>
                              </m:sSub>
                            </m:oMath>
                          </a14:m>
                          <a:r>
                            <a:rPr lang="ar-SA" sz="1600" baseline="0" dirty="0" smtClean="0"/>
                            <a:t>)</a:t>
                          </a:r>
                          <a:endParaRPr lang="ar-SA" sz="1600" dirty="0"/>
                        </a:p>
                      </a:txBody>
                      <a:tcPr anchor="ctr"/>
                    </a:tc>
                  </a:tr>
                  <a:tr h="540161">
                    <a:tc>
                      <a:txBody>
                        <a:bodyPr/>
                        <a:lstStyle/>
                        <a:p>
                          <a:pPr algn="ctr" rtl="1"/>
                          <a:r>
                            <a:rPr lang="ar-SA" sz="1600" dirty="0" smtClean="0"/>
                            <a:t>المجموع  ∑</a:t>
                          </a:r>
                          <a:endParaRPr lang="ar-SA" sz="1600" dirty="0"/>
                        </a:p>
                      </a:txBody>
                      <a:tcPr anchor="ctr"/>
                    </a:tc>
                  </a:tr>
                </a:tbl>
              </a:graphicData>
            </a:graphic>
          </p:graphicFrame>
        </mc:Choice>
        <mc:Fallback xmlns="">
          <p:graphicFrame>
            <p:nvGraphicFramePr>
              <p:cNvPr id="10" name="جدول 5"/>
              <p:cNvGraphicFramePr>
                <a:graphicFrameLocks noGrp="1"/>
              </p:cNvGraphicFramePr>
              <p:nvPr>
                <p:extLst>
                  <p:ext uri="{D42A27DB-BD31-4B8C-83A1-F6EECF244321}">
                    <p14:modId xmlns:p14="http://schemas.microsoft.com/office/powerpoint/2010/main" val="3207236389"/>
                  </p:ext>
                </p:extLst>
              </p:nvPr>
            </p:nvGraphicFramePr>
            <p:xfrm>
              <a:off x="8456744" y="1462316"/>
              <a:ext cx="1479736" cy="4738851"/>
            </p:xfrm>
            <a:graphic>
              <a:graphicData uri="http://schemas.openxmlformats.org/drawingml/2006/table">
                <a:tbl>
                  <a:tblPr rtl="1" firstRow="1" bandRow="1">
                    <a:tableStyleId>{C4B1156A-380E-4F78-BDF5-A606A8083BF9}</a:tableStyleId>
                  </a:tblPr>
                  <a:tblGrid>
                    <a:gridCol w="1479736"/>
                  </a:tblGrid>
                  <a:tr h="851004">
                    <a:tc>
                      <a:txBody>
                        <a:bodyPr/>
                        <a:lstStyle/>
                        <a:p>
                          <a:endParaRPr lang="fr-FR"/>
                        </a:p>
                      </a:txBody>
                      <a:tcPr anchor="ctr">
                        <a:blipFill rotWithShape="0">
                          <a:blip r:embed="rId7"/>
                          <a:stretch>
                            <a:fillRect l="-412" t="-714" r="-1235" b="-457857"/>
                          </a:stretch>
                        </a:blipFill>
                      </a:tcPr>
                    </a:tc>
                  </a:tr>
                  <a:tr h="607347">
                    <a:tc>
                      <a:txBody>
                        <a:bodyPr/>
                        <a:lstStyle/>
                        <a:p>
                          <a:endParaRPr lang="fr-FR"/>
                        </a:p>
                      </a:txBody>
                      <a:tcPr anchor="ctr">
                        <a:blipFill rotWithShape="0">
                          <a:blip r:embed="rId7"/>
                          <a:stretch>
                            <a:fillRect l="-412" t="-141000" r="-1235" b="-541000"/>
                          </a:stretch>
                        </a:blipFill>
                      </a:tcPr>
                    </a:tc>
                  </a:tr>
                  <a:tr h="598241">
                    <a:tc>
                      <a:txBody>
                        <a:bodyPr/>
                        <a:lstStyle/>
                        <a:p>
                          <a:endParaRPr lang="fr-FR"/>
                        </a:p>
                      </a:txBody>
                      <a:tcPr anchor="ctr">
                        <a:blipFill rotWithShape="0">
                          <a:blip r:embed="rId7"/>
                          <a:stretch>
                            <a:fillRect l="-412" t="-245918" r="-1235" b="-452041"/>
                          </a:stretch>
                        </a:blipFill>
                      </a:tcPr>
                    </a:tc>
                  </a:tr>
                  <a:tr h="588732">
                    <a:tc>
                      <a:txBody>
                        <a:bodyPr/>
                        <a:lstStyle/>
                        <a:p>
                          <a:endParaRPr lang="fr-FR"/>
                        </a:p>
                      </a:txBody>
                      <a:tcPr anchor="ctr">
                        <a:blipFill rotWithShape="0">
                          <a:blip r:embed="rId7"/>
                          <a:stretch>
                            <a:fillRect l="-412" t="-349485" r="-1235" b="-356701"/>
                          </a:stretch>
                        </a:blipFill>
                      </a:tcPr>
                    </a:tc>
                  </a:tr>
                  <a:tr h="946019">
                    <a:tc>
                      <a:txBody>
                        <a:bodyPr/>
                        <a:lstStyle/>
                        <a:p>
                          <a:pPr algn="ctr" rtl="1"/>
                          <a:r>
                            <a:rPr lang="ar-SA" sz="1600" dirty="0" smtClean="0"/>
                            <a:t>.</a:t>
                          </a:r>
                        </a:p>
                        <a:p>
                          <a:pPr algn="ctr" rtl="1"/>
                          <a:r>
                            <a:rPr lang="ar-SA" sz="1600" dirty="0" smtClean="0"/>
                            <a:t>.</a:t>
                          </a:r>
                        </a:p>
                        <a:p>
                          <a:pPr algn="ctr" rtl="1"/>
                          <a:r>
                            <a:rPr lang="ar-SA" sz="1600" dirty="0" smtClean="0"/>
                            <a:t>.</a:t>
                          </a:r>
                          <a:endParaRPr lang="ar-SA" sz="1600" dirty="0"/>
                        </a:p>
                      </a:txBody>
                      <a:tcPr anchor="ctr"/>
                    </a:tc>
                  </a:tr>
                  <a:tr h="607347">
                    <a:tc>
                      <a:txBody>
                        <a:bodyPr/>
                        <a:lstStyle/>
                        <a:p>
                          <a:endParaRPr lang="fr-FR"/>
                        </a:p>
                      </a:txBody>
                      <a:tcPr anchor="ctr">
                        <a:blipFill rotWithShape="0">
                          <a:blip r:embed="rId7"/>
                          <a:stretch>
                            <a:fillRect l="-412" t="-591000" r="-1235" b="-91000"/>
                          </a:stretch>
                        </a:blipFill>
                      </a:tcPr>
                    </a:tc>
                  </a:tr>
                  <a:tr h="540161">
                    <a:tc>
                      <a:txBody>
                        <a:bodyPr/>
                        <a:lstStyle/>
                        <a:p>
                          <a:pPr algn="ctr" rtl="1"/>
                          <a:r>
                            <a:rPr lang="ar-SA" sz="1600" dirty="0" smtClean="0"/>
                            <a:t>المجموع  ∑</a:t>
                          </a:r>
                          <a:endParaRPr lang="ar-SA" sz="1600" dirty="0"/>
                        </a:p>
                      </a:txBody>
                      <a:tcPr anchor="ctr"/>
                    </a:tc>
                  </a:tr>
                </a:tbl>
              </a:graphicData>
            </a:graphic>
          </p:graphicFrame>
        </mc:Fallback>
      </mc:AlternateContent>
      <p:sp>
        <p:nvSpPr>
          <p:cNvPr id="2" name="ZoneTexte 1"/>
          <p:cNvSpPr txBox="1"/>
          <p:nvPr/>
        </p:nvSpPr>
        <p:spPr>
          <a:xfrm>
            <a:off x="5181600" y="1092984"/>
            <a:ext cx="47142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DZ" dirty="0" smtClean="0"/>
              <a:t>الجدول رقم(...):توزيع العينة حسب المتغير.....</a:t>
            </a:r>
            <a:endParaRPr lang="fr-FR" dirty="0"/>
          </a:p>
        </p:txBody>
      </p:sp>
      <p:sp>
        <p:nvSpPr>
          <p:cNvPr id="8" name="ZoneTexte 7"/>
          <p:cNvSpPr txBox="1"/>
          <p:nvPr/>
        </p:nvSpPr>
        <p:spPr>
          <a:xfrm>
            <a:off x="5181600" y="6224508"/>
            <a:ext cx="47142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DZ" dirty="0" smtClean="0"/>
              <a:t>المصدر: ...........</a:t>
            </a:r>
            <a:endParaRPr lang="fr-FR" dirty="0"/>
          </a:p>
        </p:txBody>
      </p:sp>
      <p:sp>
        <p:nvSpPr>
          <p:cNvPr id="5" name="Bulle ronde 4"/>
          <p:cNvSpPr/>
          <p:nvPr/>
        </p:nvSpPr>
        <p:spPr>
          <a:xfrm rot="1799671">
            <a:off x="10301312" y="366713"/>
            <a:ext cx="1890688" cy="1821874"/>
          </a:xfrm>
          <a:prstGeom prst="wedgeEllipseCallout">
            <a:avLst>
              <a:gd name="adj1" fmla="val -65739"/>
              <a:gd name="adj2" fmla="val 408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DZ" dirty="0" smtClean="0"/>
              <a:t>الجدول يجب أن يحتوي على عنوان</a:t>
            </a:r>
            <a:endParaRPr lang="fr-FR" dirty="0"/>
          </a:p>
        </p:txBody>
      </p:sp>
      <p:sp>
        <p:nvSpPr>
          <p:cNvPr id="11" name="Bulle ronde 10"/>
          <p:cNvSpPr/>
          <p:nvPr/>
        </p:nvSpPr>
        <p:spPr>
          <a:xfrm>
            <a:off x="10251501" y="4720164"/>
            <a:ext cx="1890688" cy="1821874"/>
          </a:xfrm>
          <a:prstGeom prst="wedgeEllipseCallout">
            <a:avLst>
              <a:gd name="adj1" fmla="val -65739"/>
              <a:gd name="adj2" fmla="val 40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الجدول يجب أن يحتوي على المصدر</a:t>
            </a:r>
            <a:endParaRPr lang="fr-FR" dirty="0"/>
          </a:p>
        </p:txBody>
      </p:sp>
    </p:spTree>
    <p:extLst>
      <p:ext uri="{BB962C8B-B14F-4D97-AF65-F5344CB8AC3E}">
        <p14:creationId xmlns:p14="http://schemas.microsoft.com/office/powerpoint/2010/main" val="29987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80">
                                          <p:stCondLst>
                                            <p:cond delay="0"/>
                                          </p:stCondLst>
                                        </p:cTn>
                                        <p:tgtEl>
                                          <p:spTgt spid="2"/>
                                        </p:tgtEl>
                                      </p:cBhvr>
                                    </p:animEffect>
                                    <p:anim calcmode="lin" valueType="num">
                                      <p:cBhvr>
                                        <p:cTn id="4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6" dur="26">
                                          <p:stCondLst>
                                            <p:cond delay="650"/>
                                          </p:stCondLst>
                                        </p:cTn>
                                        <p:tgtEl>
                                          <p:spTgt spid="2"/>
                                        </p:tgtEl>
                                      </p:cBhvr>
                                      <p:to x="100000" y="60000"/>
                                    </p:animScale>
                                    <p:animScale>
                                      <p:cBhvr>
                                        <p:cTn id="47" dur="166" decel="50000">
                                          <p:stCondLst>
                                            <p:cond delay="676"/>
                                          </p:stCondLst>
                                        </p:cTn>
                                        <p:tgtEl>
                                          <p:spTgt spid="2"/>
                                        </p:tgtEl>
                                      </p:cBhvr>
                                      <p:to x="100000" y="100000"/>
                                    </p:animScale>
                                    <p:animScale>
                                      <p:cBhvr>
                                        <p:cTn id="48" dur="26">
                                          <p:stCondLst>
                                            <p:cond delay="1312"/>
                                          </p:stCondLst>
                                        </p:cTn>
                                        <p:tgtEl>
                                          <p:spTgt spid="2"/>
                                        </p:tgtEl>
                                      </p:cBhvr>
                                      <p:to x="100000" y="80000"/>
                                    </p:animScale>
                                    <p:animScale>
                                      <p:cBhvr>
                                        <p:cTn id="49" dur="166" decel="50000">
                                          <p:stCondLst>
                                            <p:cond delay="1338"/>
                                          </p:stCondLst>
                                        </p:cTn>
                                        <p:tgtEl>
                                          <p:spTgt spid="2"/>
                                        </p:tgtEl>
                                      </p:cBhvr>
                                      <p:to x="100000" y="100000"/>
                                    </p:animScale>
                                    <p:animScale>
                                      <p:cBhvr>
                                        <p:cTn id="50" dur="26">
                                          <p:stCondLst>
                                            <p:cond delay="1642"/>
                                          </p:stCondLst>
                                        </p:cTn>
                                        <p:tgtEl>
                                          <p:spTgt spid="2"/>
                                        </p:tgtEl>
                                      </p:cBhvr>
                                      <p:to x="100000" y="90000"/>
                                    </p:animScale>
                                    <p:animScale>
                                      <p:cBhvr>
                                        <p:cTn id="51" dur="166" decel="50000">
                                          <p:stCondLst>
                                            <p:cond delay="1668"/>
                                          </p:stCondLst>
                                        </p:cTn>
                                        <p:tgtEl>
                                          <p:spTgt spid="2"/>
                                        </p:tgtEl>
                                      </p:cBhvr>
                                      <p:to x="100000" y="100000"/>
                                    </p:animScale>
                                    <p:animScale>
                                      <p:cBhvr>
                                        <p:cTn id="52" dur="26">
                                          <p:stCondLst>
                                            <p:cond delay="1808"/>
                                          </p:stCondLst>
                                        </p:cTn>
                                        <p:tgtEl>
                                          <p:spTgt spid="2"/>
                                        </p:tgtEl>
                                      </p:cBhvr>
                                      <p:to x="100000" y="95000"/>
                                    </p:animScale>
                                    <p:animScale>
                                      <p:cBhvr>
                                        <p:cTn id="53" dur="166" decel="50000">
                                          <p:stCondLst>
                                            <p:cond delay="1834"/>
                                          </p:stCondLst>
                                        </p:cTn>
                                        <p:tgtEl>
                                          <p:spTgt spid="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style.rotation</p:attrName>
                                        </p:attrNameLst>
                                      </p:cBhvr>
                                      <p:tavLst>
                                        <p:tav tm="0">
                                          <p:val>
                                            <p:fltVal val="90"/>
                                          </p:val>
                                        </p:tav>
                                        <p:tav tm="100000">
                                          <p:val>
                                            <p:fltVal val="0"/>
                                          </p:val>
                                        </p:tav>
                                      </p:tavLst>
                                    </p:anim>
                                    <p:animEffect transition="in" filter="fade">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80">
                                          <p:stCondLst>
                                            <p:cond delay="0"/>
                                          </p:stCondLst>
                                        </p:cTn>
                                        <p:tgtEl>
                                          <p:spTgt spid="8"/>
                                        </p:tgtEl>
                                      </p:cBhvr>
                                    </p:animEffect>
                                    <p:anim calcmode="lin" valueType="num">
                                      <p:cBhvr>
                                        <p:cTn id="6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tgtEl>
                                      </p:cBhvr>
                                      <p:to x="100000" y="60000"/>
                                    </p:animScale>
                                    <p:animScale>
                                      <p:cBhvr>
                                        <p:cTn id="73" dur="166" decel="50000">
                                          <p:stCondLst>
                                            <p:cond delay="676"/>
                                          </p:stCondLst>
                                        </p:cTn>
                                        <p:tgtEl>
                                          <p:spTgt spid="8"/>
                                        </p:tgtEl>
                                      </p:cBhvr>
                                      <p:to x="100000" y="100000"/>
                                    </p:animScale>
                                    <p:animScale>
                                      <p:cBhvr>
                                        <p:cTn id="74" dur="26">
                                          <p:stCondLst>
                                            <p:cond delay="1312"/>
                                          </p:stCondLst>
                                        </p:cTn>
                                        <p:tgtEl>
                                          <p:spTgt spid="8"/>
                                        </p:tgtEl>
                                      </p:cBhvr>
                                      <p:to x="100000" y="80000"/>
                                    </p:animScale>
                                    <p:animScale>
                                      <p:cBhvr>
                                        <p:cTn id="75" dur="166" decel="50000">
                                          <p:stCondLst>
                                            <p:cond delay="1338"/>
                                          </p:stCondLst>
                                        </p:cTn>
                                        <p:tgtEl>
                                          <p:spTgt spid="8"/>
                                        </p:tgtEl>
                                      </p:cBhvr>
                                      <p:to x="100000" y="100000"/>
                                    </p:animScale>
                                    <p:animScale>
                                      <p:cBhvr>
                                        <p:cTn id="76" dur="26">
                                          <p:stCondLst>
                                            <p:cond delay="1642"/>
                                          </p:stCondLst>
                                        </p:cTn>
                                        <p:tgtEl>
                                          <p:spTgt spid="8"/>
                                        </p:tgtEl>
                                      </p:cBhvr>
                                      <p:to x="100000" y="90000"/>
                                    </p:animScale>
                                    <p:animScale>
                                      <p:cBhvr>
                                        <p:cTn id="77" dur="166" decel="50000">
                                          <p:stCondLst>
                                            <p:cond delay="1668"/>
                                          </p:stCondLst>
                                        </p:cTn>
                                        <p:tgtEl>
                                          <p:spTgt spid="8"/>
                                        </p:tgtEl>
                                      </p:cBhvr>
                                      <p:to x="100000" y="100000"/>
                                    </p:animScale>
                                    <p:animScale>
                                      <p:cBhvr>
                                        <p:cTn id="78" dur="26">
                                          <p:stCondLst>
                                            <p:cond delay="1808"/>
                                          </p:stCondLst>
                                        </p:cTn>
                                        <p:tgtEl>
                                          <p:spTgt spid="8"/>
                                        </p:tgtEl>
                                      </p:cBhvr>
                                      <p:to x="100000" y="95000"/>
                                    </p:animScale>
                                    <p:animScale>
                                      <p:cBhvr>
                                        <p:cTn id="7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8" grpId="0" animBg="1"/>
      <p:bldP spid="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250614"/>
            <a:ext cx="10131425" cy="1456267"/>
          </a:xfrm>
        </p:spPr>
        <p:txBody>
          <a:bodyPr/>
          <a:lstStyle/>
          <a:p>
            <a:pPr algn="ctr" rtl="1"/>
            <a:r>
              <a:rPr lang="ar-DZ" dirty="0" smtClean="0">
                <a:solidFill>
                  <a:srgbClr val="C00000"/>
                </a:solidFill>
              </a:rPr>
              <a:t>الجدول التكراري للبيانات الوصفية</a:t>
            </a:r>
            <a:endParaRPr lang="fr-FR" dirty="0">
              <a:solidFill>
                <a:srgbClr val="C00000"/>
              </a:solidFill>
            </a:endParaRPr>
          </a:p>
        </p:txBody>
      </p:sp>
      <p:sp>
        <p:nvSpPr>
          <p:cNvPr id="3" name="Espace réservé du contenu 2"/>
          <p:cNvSpPr>
            <a:spLocks noGrp="1"/>
          </p:cNvSpPr>
          <p:nvPr>
            <p:ph idx="1"/>
          </p:nvPr>
        </p:nvSpPr>
        <p:spPr>
          <a:xfrm>
            <a:off x="685801" y="1706881"/>
            <a:ext cx="10131425" cy="4084320"/>
          </a:xfrm>
        </p:spPr>
        <p:txBody>
          <a:bodyPr>
            <a:normAutofit/>
          </a:bodyPr>
          <a:lstStyle/>
          <a:p>
            <a:pPr algn="r" rtl="1"/>
            <a:r>
              <a:rPr lang="ar-DZ" sz="2800" dirty="0" smtClean="0">
                <a:solidFill>
                  <a:schemeClr val="accent3">
                    <a:lumMod val="75000"/>
                  </a:schemeClr>
                </a:solidFill>
              </a:rPr>
              <a:t>يقصد بالبيانات الوصفية كل البيانات التي تكون فيها الإجابة على السؤال كيف، ولذلك سميت بالبيانات الكيفية.</a:t>
            </a:r>
          </a:p>
          <a:p>
            <a:pPr marL="0" indent="0" algn="r" rtl="1">
              <a:buNone/>
            </a:pPr>
            <a:r>
              <a:rPr lang="ar-DZ" sz="2800" u="sng" dirty="0">
                <a:solidFill>
                  <a:srgbClr val="FF0000"/>
                </a:solidFill>
              </a:rPr>
              <a:t>أ</a:t>
            </a:r>
            <a:r>
              <a:rPr lang="ar-DZ" sz="2800" u="sng" dirty="0" smtClean="0">
                <a:solidFill>
                  <a:srgbClr val="FF0000"/>
                </a:solidFill>
              </a:rPr>
              <a:t>مثلة:</a:t>
            </a:r>
          </a:p>
          <a:p>
            <a:pPr algn="r" rtl="1">
              <a:buFont typeface="Wingdings" panose="05000000000000000000" pitchFamily="2" charset="2"/>
              <a:buChar char="ü"/>
            </a:pPr>
            <a:r>
              <a:rPr lang="ar-DZ" sz="2800" dirty="0" smtClean="0">
                <a:solidFill>
                  <a:srgbClr val="00B0F0"/>
                </a:solidFill>
              </a:rPr>
              <a:t>بيانات حول الجنس (ذكر، أنثى)</a:t>
            </a:r>
          </a:p>
          <a:p>
            <a:pPr algn="r" rtl="1">
              <a:buFont typeface="Wingdings" panose="05000000000000000000" pitchFamily="2" charset="2"/>
              <a:buChar char="ü"/>
            </a:pPr>
            <a:r>
              <a:rPr lang="ar-DZ" sz="2800" dirty="0" smtClean="0">
                <a:solidFill>
                  <a:srgbClr val="00B050"/>
                </a:solidFill>
              </a:rPr>
              <a:t>بيانات حول محل الإقامة ( ريفي، شبه حضري، حضري)</a:t>
            </a:r>
          </a:p>
          <a:p>
            <a:pPr algn="r" rtl="1">
              <a:buFont typeface="Wingdings" panose="05000000000000000000" pitchFamily="2" charset="2"/>
              <a:buChar char="ü"/>
            </a:pPr>
            <a:r>
              <a:rPr lang="ar-DZ" sz="2800" dirty="0" smtClean="0">
                <a:solidFill>
                  <a:schemeClr val="accent1">
                    <a:lumMod val="60000"/>
                    <a:lumOff val="40000"/>
                  </a:schemeClr>
                </a:solidFill>
              </a:rPr>
              <a:t>بيانات حول الجنسية ( جزائرية، فرنسية، سعودية)</a:t>
            </a:r>
          </a:p>
          <a:p>
            <a:pPr algn="r" rtl="1">
              <a:buFont typeface="Wingdings" panose="05000000000000000000" pitchFamily="2" charset="2"/>
              <a:buChar char="ü"/>
            </a:pPr>
            <a:r>
              <a:rPr lang="ar-DZ" sz="2800" dirty="0" smtClean="0">
                <a:solidFill>
                  <a:schemeClr val="accent5">
                    <a:lumMod val="75000"/>
                  </a:schemeClr>
                </a:solidFill>
              </a:rPr>
              <a:t>بيانات حول الديانة ( إسلامية، مسيحية).....الخ</a:t>
            </a:r>
          </a:p>
          <a:p>
            <a:pPr algn="r" rtl="1">
              <a:buFont typeface="Wingdings" panose="05000000000000000000" pitchFamily="2" charset="2"/>
              <a:buChar char="ü"/>
            </a:pPr>
            <a:endParaRPr lang="fr-FR" sz="2800" dirty="0"/>
          </a:p>
        </p:txBody>
      </p:sp>
    </p:spTree>
    <p:extLst>
      <p:ext uri="{BB962C8B-B14F-4D97-AF65-F5344CB8AC3E}">
        <p14:creationId xmlns:p14="http://schemas.microsoft.com/office/powerpoint/2010/main" val="36486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wipe(down)">
                                      <p:cBhvr>
                                        <p:cTn id="84" dur="580">
                                          <p:stCondLst>
                                            <p:cond delay="0"/>
                                          </p:stCondLst>
                                        </p:cTn>
                                        <p:tgtEl>
                                          <p:spTgt spid="3">
                                            <p:txEl>
                                              <p:pRg st="5" end="5"/>
                                            </p:txEl>
                                          </p:spTgt>
                                        </p:tgtEl>
                                      </p:cBhvr>
                                    </p:animEffect>
                                    <p:anim calcmode="lin" valueType="num">
                                      <p:cBhvr>
                                        <p:cTn id="8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5" end="5"/>
                                            </p:txEl>
                                          </p:spTgt>
                                        </p:tgtEl>
                                      </p:cBhvr>
                                      <p:to x="100000" y="60000"/>
                                    </p:animScale>
                                    <p:animScale>
                                      <p:cBhvr>
                                        <p:cTn id="91" dur="166" decel="50000">
                                          <p:stCondLst>
                                            <p:cond delay="676"/>
                                          </p:stCondLst>
                                        </p:cTn>
                                        <p:tgtEl>
                                          <p:spTgt spid="3">
                                            <p:txEl>
                                              <p:pRg st="5" end="5"/>
                                            </p:txEl>
                                          </p:spTgt>
                                        </p:tgtEl>
                                      </p:cBhvr>
                                      <p:to x="100000" y="100000"/>
                                    </p:animScale>
                                    <p:animScale>
                                      <p:cBhvr>
                                        <p:cTn id="92" dur="26">
                                          <p:stCondLst>
                                            <p:cond delay="1312"/>
                                          </p:stCondLst>
                                        </p:cTn>
                                        <p:tgtEl>
                                          <p:spTgt spid="3">
                                            <p:txEl>
                                              <p:pRg st="5" end="5"/>
                                            </p:txEl>
                                          </p:spTgt>
                                        </p:tgtEl>
                                      </p:cBhvr>
                                      <p:to x="100000" y="80000"/>
                                    </p:animScale>
                                    <p:animScale>
                                      <p:cBhvr>
                                        <p:cTn id="93" dur="166" decel="50000">
                                          <p:stCondLst>
                                            <p:cond delay="1338"/>
                                          </p:stCondLst>
                                        </p:cTn>
                                        <p:tgtEl>
                                          <p:spTgt spid="3">
                                            <p:txEl>
                                              <p:pRg st="5" end="5"/>
                                            </p:txEl>
                                          </p:spTgt>
                                        </p:tgtEl>
                                      </p:cBhvr>
                                      <p:to x="100000" y="100000"/>
                                    </p:animScale>
                                    <p:animScale>
                                      <p:cBhvr>
                                        <p:cTn id="94" dur="26">
                                          <p:stCondLst>
                                            <p:cond delay="1642"/>
                                          </p:stCondLst>
                                        </p:cTn>
                                        <p:tgtEl>
                                          <p:spTgt spid="3">
                                            <p:txEl>
                                              <p:pRg st="5" end="5"/>
                                            </p:txEl>
                                          </p:spTgt>
                                        </p:tgtEl>
                                      </p:cBhvr>
                                      <p:to x="100000" y="90000"/>
                                    </p:animScale>
                                    <p:animScale>
                                      <p:cBhvr>
                                        <p:cTn id="95" dur="166" decel="50000">
                                          <p:stCondLst>
                                            <p:cond delay="1668"/>
                                          </p:stCondLst>
                                        </p:cTn>
                                        <p:tgtEl>
                                          <p:spTgt spid="3">
                                            <p:txEl>
                                              <p:pRg st="5" end="5"/>
                                            </p:txEl>
                                          </p:spTgt>
                                        </p:tgtEl>
                                      </p:cBhvr>
                                      <p:to x="100000" y="100000"/>
                                    </p:animScale>
                                    <p:animScale>
                                      <p:cBhvr>
                                        <p:cTn id="96" dur="26">
                                          <p:stCondLst>
                                            <p:cond delay="1808"/>
                                          </p:stCondLst>
                                        </p:cTn>
                                        <p:tgtEl>
                                          <p:spTgt spid="3">
                                            <p:txEl>
                                              <p:pRg st="5" end="5"/>
                                            </p:txEl>
                                          </p:spTgt>
                                        </p:tgtEl>
                                      </p:cBhvr>
                                      <p:to x="100000" y="95000"/>
                                    </p:animScale>
                                    <p:animScale>
                                      <p:cBhvr>
                                        <p:cTn id="9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_دفق الهواء">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دفق الهواء">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2_دفق الهواء">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3_دفق الهواء">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TotalTime>
  <Words>1621</Words>
  <Application>Microsoft Office PowerPoint</Application>
  <PresentationFormat>Grand écran</PresentationFormat>
  <Paragraphs>585</Paragraphs>
  <Slides>24</Slides>
  <Notes>1</Notes>
  <HiddenSlides>0</HiddenSlides>
  <MMClips>0</MMClips>
  <ScaleCrop>false</ScaleCrop>
  <HeadingPairs>
    <vt:vector size="6" baseType="variant">
      <vt:variant>
        <vt:lpstr>Polices utilisées</vt:lpstr>
      </vt:variant>
      <vt:variant>
        <vt:i4>12</vt:i4>
      </vt:variant>
      <vt:variant>
        <vt:lpstr>Thème</vt:lpstr>
      </vt:variant>
      <vt:variant>
        <vt:i4>7</vt:i4>
      </vt:variant>
      <vt:variant>
        <vt:lpstr>Titres des diapositives</vt:lpstr>
      </vt:variant>
      <vt:variant>
        <vt:i4>24</vt:i4>
      </vt:variant>
    </vt:vector>
  </HeadingPairs>
  <TitlesOfParts>
    <vt:vector size="43" baseType="lpstr">
      <vt:lpstr>Arial</vt:lpstr>
      <vt:lpstr>Calibri</vt:lpstr>
      <vt:lpstr>Calibri Light</vt:lpstr>
      <vt:lpstr>Cambria Math</vt:lpstr>
      <vt:lpstr>Century Gothic</vt:lpstr>
      <vt:lpstr>Georgia</vt:lpstr>
      <vt:lpstr>Sakkal Majalla</vt:lpstr>
      <vt:lpstr>Tahoma</vt:lpstr>
      <vt:lpstr>Times New Roman</vt:lpstr>
      <vt:lpstr>Trebuchet MS</vt:lpstr>
      <vt:lpstr>Wingdings</vt:lpstr>
      <vt:lpstr>Wingdings 3</vt:lpstr>
      <vt:lpstr>Céleste</vt:lpstr>
      <vt:lpstr>1_دفق الهواء</vt:lpstr>
      <vt:lpstr>Direction Ion</vt:lpstr>
      <vt:lpstr>Thème Office</vt:lpstr>
      <vt:lpstr>دفق الهواء</vt:lpstr>
      <vt:lpstr>2_دفق الهواء</vt:lpstr>
      <vt:lpstr>3_دفق الهواء</vt:lpstr>
      <vt:lpstr>عرض وتنظيم البيانات</vt:lpstr>
      <vt:lpstr>Présentation PowerPoint</vt:lpstr>
      <vt:lpstr>Présentation PowerPoint</vt:lpstr>
      <vt:lpstr>مصطلحات</vt:lpstr>
      <vt:lpstr>Présentation PowerPoint</vt:lpstr>
      <vt:lpstr>أنواع الجداول الإحصائية</vt:lpstr>
      <vt:lpstr>الجداول التكرارية البسيطة</vt:lpstr>
      <vt:lpstr>Présentation PowerPoint</vt:lpstr>
      <vt:lpstr>الجدول التكراري للبيانات الوصفية</vt:lpstr>
      <vt:lpstr>Présentation PowerPoint</vt:lpstr>
      <vt:lpstr>خطوات الحل</vt:lpstr>
      <vt:lpstr>Présentation PowerPoint</vt:lpstr>
      <vt:lpstr>Présentation PowerPoint</vt:lpstr>
      <vt:lpstr>Présentation PowerPoint</vt:lpstr>
      <vt:lpstr>الجدول التكراري المركب للمتغيرات الوصفية (الكيفية)</vt:lpstr>
      <vt:lpstr>Présentation PowerPoint</vt:lpstr>
      <vt:lpstr>إنشاء الجدول التكراري المركب (المستوى التعليمي للأم وجنس التلميذ)</vt:lpstr>
      <vt:lpstr>إنشاء الجدول التكراري المركب (المستوى التعليمي للأم وجنس التلميذ)</vt:lpstr>
      <vt:lpstr>الجدول التكراري البسيط للبيانات الكمية</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وتنظيم البيانات</dc:title>
  <dc:creator>USER-2017</dc:creator>
  <cp:lastModifiedBy>USER-2017</cp:lastModifiedBy>
  <cp:revision>90</cp:revision>
  <dcterms:created xsi:type="dcterms:W3CDTF">2023-11-29T07:01:37Z</dcterms:created>
  <dcterms:modified xsi:type="dcterms:W3CDTF">2023-12-03T10:29:33Z</dcterms:modified>
</cp:coreProperties>
</file>