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5.xml" ContentType="application/vnd.openxmlformats-officedocument.theme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theme/theme7.xml" ContentType="application/vnd.openxmlformats-officedocument.theme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theme/theme8.xml" ContentType="application/vnd.openxmlformats-officedocument.theme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9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6" r:id="rId6"/>
    <p:sldMasterId id="2147483738" r:id="rId7"/>
    <p:sldMasterId id="2147483750" r:id="rId8"/>
    <p:sldMasterId id="2147483762" r:id="rId9"/>
    <p:sldMasterId id="2147483774" r:id="rId10"/>
  </p:sldMasterIdLst>
  <p:notesMasterIdLst>
    <p:notesMasterId r:id="rId25"/>
  </p:notesMasterIdLst>
  <p:sldIdLst>
    <p:sldId id="256" r:id="rId11"/>
    <p:sldId id="264" r:id="rId12"/>
    <p:sldId id="257" r:id="rId13"/>
    <p:sldId id="258" r:id="rId14"/>
    <p:sldId id="259" r:id="rId15"/>
    <p:sldId id="268" r:id="rId16"/>
    <p:sldId id="260" r:id="rId17"/>
    <p:sldId id="261" r:id="rId18"/>
    <p:sldId id="262" r:id="rId19"/>
    <p:sldId id="269" r:id="rId20"/>
    <p:sldId id="263" r:id="rId21"/>
    <p:sldId id="265" r:id="rId22"/>
    <p:sldId id="266" r:id="rId23"/>
    <p:sldId id="267" r:id="rId2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2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Feuille_de_calcul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ورقة1!$B$1</c:f>
              <c:strCache>
                <c:ptCount val="1"/>
                <c:pt idx="0">
                  <c:v>قيم ص</c:v>
                </c:pt>
              </c:strCache>
            </c:strRef>
          </c:tx>
          <c:xVal>
            <c:numRef>
              <c:f>ورقة1!$A$2:$A$9</c:f>
              <c:numCache>
                <c:formatCode>General</c:formatCode>
                <c:ptCount val="8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</c:numCache>
            </c:numRef>
          </c:xVal>
          <c:yVal>
            <c:numRef>
              <c:f>ورقة1!$B$2:$B$9</c:f>
              <c:numCache>
                <c:formatCode>General</c:formatCode>
                <c:ptCount val="8"/>
                <c:pt idx="0">
                  <c:v>0</c:v>
                </c:pt>
                <c:pt idx="1">
                  <c:v>3</c:v>
                </c:pt>
                <c:pt idx="2">
                  <c:v>9</c:v>
                </c:pt>
                <c:pt idx="3">
                  <c:v>19</c:v>
                </c:pt>
                <c:pt idx="4">
                  <c:v>34</c:v>
                </c:pt>
                <c:pt idx="5">
                  <c:v>42</c:v>
                </c:pt>
                <c:pt idx="6">
                  <c:v>47</c:v>
                </c:pt>
                <c:pt idx="7">
                  <c:v>50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27260752"/>
        <c:axId val="1927261296"/>
      </c:scatterChart>
      <c:valAx>
        <c:axId val="1927260752"/>
        <c:scaling>
          <c:orientation val="minMax"/>
        </c:scaling>
        <c:delete val="0"/>
        <c:axPos val="b"/>
        <c:majorGridlines/>
        <c:minorGridlines/>
        <c:numFmt formatCode="General" sourceLinked="1"/>
        <c:majorTickMark val="out"/>
        <c:minorTickMark val="none"/>
        <c:tickLblPos val="nextTo"/>
        <c:crossAx val="1927261296"/>
        <c:crosses val="autoZero"/>
        <c:crossBetween val="midCat"/>
        <c:majorUnit val="10"/>
      </c:valAx>
      <c:valAx>
        <c:axId val="1927261296"/>
        <c:scaling>
          <c:orientation val="minMax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crossAx val="1927260752"/>
        <c:crosses val="autoZero"/>
        <c:crossBetween val="midCat"/>
        <c:majorUnit val="5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ar-SA" sz="1800" dirty="0" smtClean="0"/>
              <a:t>المنحنى المتجمع النازل</a:t>
            </a:r>
            <a:endParaRPr lang="ar-SA" sz="1800" dirty="0"/>
          </a:p>
        </c:rich>
      </c:tx>
      <c:layout/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ورقة1!$B$1</c:f>
              <c:strCache>
                <c:ptCount val="1"/>
                <c:pt idx="0">
                  <c:v>ت.م.ن</c:v>
                </c:pt>
              </c:strCache>
            </c:strRef>
          </c:tx>
          <c:xVal>
            <c:numRef>
              <c:f>ورقة1!$A$2:$A$8</c:f>
              <c:numCache>
                <c:formatCode>General</c:formatCode>
                <c:ptCount val="7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</c:numCache>
            </c:numRef>
          </c:xVal>
          <c:yVal>
            <c:numRef>
              <c:f>ورقة1!$B$2:$B$8</c:f>
              <c:numCache>
                <c:formatCode>General</c:formatCode>
                <c:ptCount val="7"/>
                <c:pt idx="0">
                  <c:v>50</c:v>
                </c:pt>
                <c:pt idx="1">
                  <c:v>47</c:v>
                </c:pt>
                <c:pt idx="2">
                  <c:v>41</c:v>
                </c:pt>
                <c:pt idx="3">
                  <c:v>31</c:v>
                </c:pt>
                <c:pt idx="4">
                  <c:v>16</c:v>
                </c:pt>
                <c:pt idx="5">
                  <c:v>8</c:v>
                </c:pt>
                <c:pt idx="6">
                  <c:v>3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379424"/>
        <c:axId val="8373440"/>
      </c:scatterChart>
      <c:valAx>
        <c:axId val="8379424"/>
        <c:scaling>
          <c:orientation val="minMax"/>
          <c:min val="0"/>
        </c:scaling>
        <c:delete val="0"/>
        <c:axPos val="b"/>
        <c:majorGridlines/>
        <c:minorGridlines/>
        <c:numFmt formatCode="General" sourceLinked="1"/>
        <c:majorTickMark val="out"/>
        <c:minorTickMark val="none"/>
        <c:tickLblPos val="nextTo"/>
        <c:crossAx val="8373440"/>
        <c:crosses val="autoZero"/>
        <c:crossBetween val="midCat"/>
      </c:valAx>
      <c:valAx>
        <c:axId val="8373440"/>
        <c:scaling>
          <c:orientation val="minMax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crossAx val="8379424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ورقة1!$B$1</c:f>
              <c:strCache>
                <c:ptCount val="1"/>
                <c:pt idx="0">
                  <c:v>عمود1</c:v>
                </c:pt>
              </c:strCache>
            </c:strRef>
          </c:tx>
          <c:xVal>
            <c:numRef>
              <c:f>ورقة1!$A$2:$A$8</c:f>
              <c:numCache>
                <c:formatCode>General</c:formatCode>
                <c:ptCount val="7"/>
                <c:pt idx="0">
                  <c:v>30</c:v>
                </c:pt>
                <c:pt idx="1">
                  <c:v>40</c:v>
                </c:pt>
                <c:pt idx="2">
                  <c:v>50</c:v>
                </c:pt>
                <c:pt idx="3">
                  <c:v>60</c:v>
                </c:pt>
                <c:pt idx="4">
                  <c:v>70</c:v>
                </c:pt>
                <c:pt idx="5">
                  <c:v>80</c:v>
                </c:pt>
                <c:pt idx="6">
                  <c:v>90</c:v>
                </c:pt>
              </c:numCache>
            </c:numRef>
          </c:xVal>
          <c:yVal>
            <c:numRef>
              <c:f>ورقة1!$B$2:$B$8</c:f>
              <c:numCache>
                <c:formatCode>General</c:formatCode>
                <c:ptCount val="7"/>
                <c:pt idx="0">
                  <c:v>100</c:v>
                </c:pt>
                <c:pt idx="1">
                  <c:v>96</c:v>
                </c:pt>
                <c:pt idx="2">
                  <c:v>85</c:v>
                </c:pt>
                <c:pt idx="3">
                  <c:v>65</c:v>
                </c:pt>
                <c:pt idx="4">
                  <c:v>29</c:v>
                </c:pt>
                <c:pt idx="5">
                  <c:v>12</c:v>
                </c:pt>
                <c:pt idx="6">
                  <c:v>4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376704"/>
        <c:axId val="8377248"/>
      </c:scatterChart>
      <c:valAx>
        <c:axId val="8376704"/>
        <c:scaling>
          <c:orientation val="minMax"/>
        </c:scaling>
        <c:delete val="0"/>
        <c:axPos val="b"/>
        <c:majorGridlines/>
        <c:minorGridlines/>
        <c:numFmt formatCode="General" sourceLinked="1"/>
        <c:majorTickMark val="out"/>
        <c:minorTickMark val="none"/>
        <c:tickLblPos val="nextTo"/>
        <c:crossAx val="8377248"/>
        <c:crosses val="autoZero"/>
        <c:crossBetween val="midCat"/>
        <c:majorUnit val="10"/>
      </c:valAx>
      <c:valAx>
        <c:axId val="83772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376704"/>
        <c:crosses val="autoZero"/>
        <c:crossBetween val="midCat"/>
        <c:majorUnit val="1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0.03856</cdr:y>
    </cdr:from>
    <cdr:to>
      <cdr:x>0.17955</cdr:x>
      <cdr:y>0.10943</cdr:y>
    </cdr:to>
    <cdr:sp macro="" textlink="">
      <cdr:nvSpPr>
        <cdr:cNvPr id="12" name="مربع نص 11"/>
        <cdr:cNvSpPr txBox="1"/>
      </cdr:nvSpPr>
      <cdr:spPr>
        <a:xfrm xmlns:a="http://schemas.openxmlformats.org/drawingml/2006/main">
          <a:off x="-1379984" y="156706"/>
          <a:ext cx="10945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1"/>
        <a:lstStyle xmlns:a="http://schemas.openxmlformats.org/drawingml/2006/main"/>
        <a:p xmlns:a="http://schemas.openxmlformats.org/drawingml/2006/main">
          <a:r>
            <a:rPr lang="ar-SA" sz="1600" b="1" dirty="0" err="1" smtClean="0"/>
            <a:t>ت.م.ن</a:t>
          </a:r>
          <a:endParaRPr lang="ar-SA" sz="1100" b="1" dirty="0"/>
        </a:p>
      </cdr:txBody>
    </cdr:sp>
  </cdr:relSizeAnchor>
  <cdr:relSizeAnchor xmlns:cdr="http://schemas.openxmlformats.org/drawingml/2006/chartDrawing">
    <cdr:from>
      <cdr:x>0.7835</cdr:x>
      <cdr:y>0.84295</cdr:y>
    </cdr:from>
    <cdr:to>
      <cdr:x>1</cdr:x>
      <cdr:y>1</cdr:y>
    </cdr:to>
    <cdr:sp macro="" textlink="">
      <cdr:nvSpPr>
        <cdr:cNvPr id="13" name="مربع نص 12"/>
        <cdr:cNvSpPr txBox="1"/>
      </cdr:nvSpPr>
      <cdr:spPr>
        <a:xfrm xmlns:a="http://schemas.openxmlformats.org/drawingml/2006/main">
          <a:off x="4776192" y="3425764"/>
          <a:ext cx="1319808" cy="6382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1"/>
        <a:lstStyle xmlns:a="http://schemas.openxmlformats.org/drawingml/2006/main"/>
        <a:p xmlns:a="http://schemas.openxmlformats.org/drawingml/2006/main">
          <a:pPr algn="r"/>
          <a:r>
            <a:rPr lang="ar-SA" sz="1600" b="1" dirty="0" smtClean="0">
              <a:solidFill>
                <a:schemeClr val="tx1"/>
              </a:solidFill>
            </a:rPr>
            <a:t>الحد الأدنى فأكثر</a:t>
          </a:r>
          <a:endParaRPr lang="ar-SA" sz="1600" b="1" dirty="0">
            <a:solidFill>
              <a:schemeClr val="tx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EA7D73-7872-4475-B55C-E60F7F732A90}" type="datetimeFigureOut">
              <a:rPr lang="fr-FR" smtClean="0"/>
              <a:t>03/12/2023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75C552-37CE-4381-A37D-333E941F0B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6293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8B60F3-6864-4900-A842-4EEF1AB811C2}" type="slidenum">
              <a:rPr lang="ar-SA" smtClean="0">
                <a:solidFill>
                  <a:prstClr val="black"/>
                </a:solidFill>
              </a:rPr>
              <a:pPr/>
              <a:t>11</a:t>
            </a:fld>
            <a:endParaRPr lang="ar-S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547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3ED4-D062-4D71-AF7F-50973477FCD7}" type="datetimeFigureOut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21/05/1445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353-5EA9-420F-975A-6DFB97790895}" type="slidenum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‹N°›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641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3ED4-D062-4D71-AF7F-50973477FCD7}" type="datetimeFigureOut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21/05/1445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353-5EA9-420F-975A-6DFB97790895}" type="slidenum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‹N°›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113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DBAD-DD21-4B35-AEA8-41EDCF1E04D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21/05/1445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1B6F-6D88-462B-A54F-B962C4933543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632776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DBAD-DD21-4B35-AEA8-41EDCF1E04D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21/05/1445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1B6F-6D88-462B-A54F-B962C4933543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729419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DBAD-DD21-4B35-AEA8-41EDCF1E04D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21/05/1445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1B6F-6D88-462B-A54F-B962C4933543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158884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DBAD-DD21-4B35-AEA8-41EDCF1E04D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21/05/1445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1B6F-6D88-462B-A54F-B962C4933543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587602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DBAD-DD21-4B35-AEA8-41EDCF1E04D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21/05/1445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1B6F-6D88-462B-A54F-B962C4933543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411463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DBAD-DD21-4B35-AEA8-41EDCF1E04D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21/05/1445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1B6F-6D88-462B-A54F-B962C4933543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003893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DBAD-DD21-4B35-AEA8-41EDCF1E04D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21/05/1445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1B6F-6D88-462B-A54F-B962C4933543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549290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DBAD-DD21-4B35-AEA8-41EDCF1E04D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21/05/1445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1B6F-6D88-462B-A54F-B962C4933543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867155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DBAD-DD21-4B35-AEA8-41EDCF1E04D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21/05/1445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1B6F-6D88-462B-A54F-B962C4933543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843995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DBAD-DD21-4B35-AEA8-41EDCF1E04D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21/05/1445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1B6F-6D88-462B-A54F-B962C4933543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152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3ED4-D062-4D71-AF7F-50973477FCD7}" type="datetimeFigureOut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21/05/1445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353-5EA9-420F-975A-6DFB97790895}" type="slidenum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‹N°›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6170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DBAD-DD21-4B35-AEA8-41EDCF1E04D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21/05/1445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1B6F-6D88-462B-A54F-B962C4933543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555916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DBAD-DD21-4B35-AEA8-41EDCF1E04D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21/05/1445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1B6F-6D88-462B-A54F-B962C4933543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780659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DBAD-DD21-4B35-AEA8-41EDCF1E04D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21/05/1445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1B6F-6D88-462B-A54F-B962C4933543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316201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DBAD-DD21-4B35-AEA8-41EDCF1E04D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21/05/1445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1B6F-6D88-462B-A54F-B962C4933543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334762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DBAD-DD21-4B35-AEA8-41EDCF1E04D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21/05/1445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1B6F-6D88-462B-A54F-B962C4933543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534966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DBAD-DD21-4B35-AEA8-41EDCF1E04D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21/05/1445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1B6F-6D88-462B-A54F-B962C4933543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558634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DBAD-DD21-4B35-AEA8-41EDCF1E04D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21/05/1445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1B6F-6D88-462B-A54F-B962C4933543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006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3ED4-D062-4D71-AF7F-50973477FCD7}" type="datetimeFigureOut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21/05/1445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353-5EA9-420F-975A-6DFB97790895}" type="slidenum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‹N°›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670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3ED4-D062-4D71-AF7F-50973477FCD7}" type="datetimeFigureOut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21/05/1445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353-5EA9-420F-975A-6DFB97790895}" type="slidenum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‹N°›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86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3ED4-D062-4D71-AF7F-50973477FCD7}" type="datetimeFigureOut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21/05/1445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353-5EA9-420F-975A-6DFB97790895}" type="slidenum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‹N°›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741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3ED4-D062-4D71-AF7F-50973477FCD7}" type="datetimeFigureOut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21/05/1445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353-5EA9-420F-975A-6DFB97790895}" type="slidenum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‹N°›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317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3ED4-D062-4D71-AF7F-50973477FCD7}" type="datetimeFigureOut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21/05/1445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353-5EA9-420F-975A-6DFB97790895}" type="slidenum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‹N°›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2904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3ED4-D062-4D71-AF7F-50973477FCD7}" type="datetimeFigureOut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21/05/1445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353-5EA9-420F-975A-6DFB97790895}" type="slidenum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‹N°›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177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3ED4-D062-4D71-AF7F-50973477FCD7}" type="datetimeFigureOut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21/05/1445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353-5EA9-420F-975A-6DFB97790895}" type="slidenum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‹N°›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6104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3ED4-D062-4D71-AF7F-50973477FCD7}" type="datetimeFigureOut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21/05/1445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353-5EA9-420F-975A-6DFB97790895}" type="slidenum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‹N°›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7553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3ED4-D062-4D71-AF7F-50973477FCD7}" type="datetimeFigureOut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21/05/1445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353-5EA9-420F-975A-6DFB97790895}" type="slidenum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‹N°›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602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3ED4-D062-4D71-AF7F-50973477FCD7}" type="datetimeFigureOut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21/05/1445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353-5EA9-420F-975A-6DFB97790895}" type="slidenum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‹N°›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919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3ED4-D062-4D71-AF7F-50973477FCD7}" type="datetimeFigureOut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21/05/1445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353-5EA9-420F-975A-6DFB97790895}" type="slidenum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‹N°›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58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3ED4-D062-4D71-AF7F-50973477FCD7}" type="datetimeFigureOut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21/05/1445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353-5EA9-420F-975A-6DFB97790895}" type="slidenum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‹N°›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86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3ED4-D062-4D71-AF7F-50973477FCD7}" type="datetimeFigureOut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21/05/1445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353-5EA9-420F-975A-6DFB97790895}" type="slidenum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‹N°›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3675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3ED4-D062-4D71-AF7F-50973477FCD7}" type="datetimeFigureOut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21/05/1445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353-5EA9-420F-975A-6DFB97790895}" type="slidenum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‹N°›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5060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3ED4-D062-4D71-AF7F-50973477FCD7}" type="datetimeFigureOut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21/05/1445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353-5EA9-420F-975A-6DFB97790895}" type="slidenum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‹N°›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8980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3ED4-D062-4D71-AF7F-50973477FCD7}" type="datetimeFigureOut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21/05/1445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353-5EA9-420F-975A-6DFB97790895}" type="slidenum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‹N°›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1686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3ED4-D062-4D71-AF7F-50973477FCD7}" type="datetimeFigureOut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21/05/1445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353-5EA9-420F-975A-6DFB97790895}" type="slidenum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‹N°›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2850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3ED4-D062-4D71-AF7F-50973477FCD7}" type="datetimeFigureOut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21/05/1445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353-5EA9-420F-975A-6DFB97790895}" type="slidenum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‹N°›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076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3ED4-D062-4D71-AF7F-50973477FCD7}" type="datetimeFigureOut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21/05/1445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353-5EA9-420F-975A-6DFB97790895}" type="slidenum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‹N°›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4646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3ED4-D062-4D71-AF7F-50973477FCD7}" type="datetimeFigureOut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21/05/1445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353-5EA9-420F-975A-6DFB97790895}" type="slidenum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‹N°›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440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3ED4-D062-4D71-AF7F-50973477FCD7}" type="datetimeFigureOut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21/05/1445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353-5EA9-420F-975A-6DFB97790895}" type="slidenum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‹N°›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726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3ED4-D062-4D71-AF7F-50973477FCD7}" type="datetimeFigureOut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21/05/1445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353-5EA9-420F-975A-6DFB97790895}" type="slidenum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‹N°›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8633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3ED4-D062-4D71-AF7F-50973477FCD7}" type="datetimeFigureOut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21/05/1445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353-5EA9-420F-975A-6DFB97790895}" type="slidenum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‹N°›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102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3ED4-D062-4D71-AF7F-50973477FCD7}" type="datetimeFigureOut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21/05/1445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353-5EA9-420F-975A-6DFB97790895}" type="slidenum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‹N°›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4844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3ED4-D062-4D71-AF7F-50973477FCD7}" type="datetimeFigureOut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21/05/1445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353-5EA9-420F-975A-6DFB97790895}" type="slidenum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‹N°›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699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3ED4-D062-4D71-AF7F-50973477FCD7}" type="datetimeFigureOut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21/05/1445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353-5EA9-420F-975A-6DFB97790895}" type="slidenum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‹N°›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770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3ED4-D062-4D71-AF7F-50973477FCD7}" type="datetimeFigureOut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21/05/1445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353-5EA9-420F-975A-6DFB97790895}" type="slidenum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‹N°›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6357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3ED4-D062-4D71-AF7F-50973477FCD7}" type="datetimeFigureOut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21/05/1445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353-5EA9-420F-975A-6DFB97790895}" type="slidenum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‹N°›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62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3ED4-D062-4D71-AF7F-50973477FCD7}" type="datetimeFigureOut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21/05/1445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353-5EA9-420F-975A-6DFB97790895}" type="slidenum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‹N°›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6903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3ED4-D062-4D71-AF7F-50973477FCD7}" type="datetimeFigureOut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21/05/1445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353-5EA9-420F-975A-6DFB97790895}" type="slidenum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‹N°›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2620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3ED4-D062-4D71-AF7F-50973477FCD7}" type="datetimeFigureOut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21/05/1445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353-5EA9-420F-975A-6DFB97790895}" type="slidenum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‹N°›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1380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3ED4-D062-4D71-AF7F-50973477FCD7}" type="datetimeFigureOut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21/05/1445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353-5EA9-420F-975A-6DFB97790895}" type="slidenum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‹N°›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411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3ED4-D062-4D71-AF7F-50973477FCD7}" type="datetimeFigureOut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21/05/1445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353-5EA9-420F-975A-6DFB97790895}" type="slidenum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‹N°›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5099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3ED4-D062-4D71-AF7F-50973477FCD7}" type="datetimeFigureOut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21/05/1445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353-5EA9-420F-975A-6DFB97790895}" type="slidenum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‹N°›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380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3ED4-D062-4D71-AF7F-50973477FCD7}" type="datetimeFigureOut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21/05/1445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353-5EA9-420F-975A-6DFB97790895}" type="slidenum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‹N°›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3349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3ED4-D062-4D71-AF7F-50973477FCD7}" type="datetimeFigureOut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21/05/1445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353-5EA9-420F-975A-6DFB97790895}" type="slidenum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‹N°›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2982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6ACD7A7E-E2D6-4F75-8867-102288AB72A2}" type="datetimeFigureOut">
              <a:rPr lang="fr-FR" smtClean="0"/>
              <a:t>03/12/2023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7B517BD5-C275-4908-918C-3EF6B4C3C8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625086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D7A7E-E2D6-4F75-8867-102288AB72A2}" type="datetimeFigureOut">
              <a:rPr lang="fr-FR" smtClean="0"/>
              <a:t>03/12/2023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17BD5-C275-4908-918C-3EF6B4C3C8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223295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D7A7E-E2D6-4F75-8867-102288AB72A2}" type="datetimeFigureOut">
              <a:rPr lang="fr-FR" smtClean="0"/>
              <a:t>03/12/2023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17BD5-C275-4908-918C-3EF6B4C3C8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276510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D7A7E-E2D6-4F75-8867-102288AB72A2}" type="datetimeFigureOut">
              <a:rPr lang="fr-FR" smtClean="0"/>
              <a:t>03/12/2023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17BD5-C275-4908-918C-3EF6B4C3C8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236158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D7A7E-E2D6-4F75-8867-102288AB72A2}" type="datetimeFigureOut">
              <a:rPr lang="fr-FR" smtClean="0"/>
              <a:t>03/12/2023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17BD5-C275-4908-918C-3EF6B4C3C8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6598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3ED4-D062-4D71-AF7F-50973477FCD7}" type="datetimeFigureOut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21/05/1445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353-5EA9-420F-975A-6DFB97790895}" type="slidenum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‹N°›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515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D7A7E-E2D6-4F75-8867-102288AB72A2}" type="datetimeFigureOut">
              <a:rPr lang="fr-FR" smtClean="0"/>
              <a:t>03/12/2023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17BD5-C275-4908-918C-3EF6B4C3C8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193091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D7A7E-E2D6-4F75-8867-102288AB72A2}" type="datetimeFigureOut">
              <a:rPr lang="fr-FR" smtClean="0"/>
              <a:t>03/12/2023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17BD5-C275-4908-918C-3EF6B4C3C8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6170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D7A7E-E2D6-4F75-8867-102288AB72A2}" type="datetimeFigureOut">
              <a:rPr lang="fr-FR" smtClean="0"/>
              <a:t>03/12/2023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17BD5-C275-4908-918C-3EF6B4C3C8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774779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D7A7E-E2D6-4F75-8867-102288AB72A2}" type="datetimeFigureOut">
              <a:rPr lang="fr-FR" smtClean="0"/>
              <a:t>03/12/2023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17BD5-C275-4908-918C-3EF6B4C3C8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558315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D7A7E-E2D6-4F75-8867-102288AB72A2}" type="datetimeFigureOut">
              <a:rPr lang="fr-FR" smtClean="0"/>
              <a:t>03/12/2023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17BD5-C275-4908-918C-3EF6B4C3C8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817102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D7A7E-E2D6-4F75-8867-102288AB72A2}" type="datetimeFigureOut">
              <a:rPr lang="fr-FR" smtClean="0"/>
              <a:t>03/12/2023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17BD5-C275-4908-918C-3EF6B4C3C8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216350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D7A7E-E2D6-4F75-8867-102288AB72A2}" type="datetimeFigureOut">
              <a:rPr lang="fr-FR" smtClean="0"/>
              <a:t>03/12/2023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17BD5-C275-4908-918C-3EF6B4C3C8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470151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D7A7E-E2D6-4F75-8867-102288AB72A2}" type="datetimeFigureOut">
              <a:rPr lang="fr-FR" smtClean="0"/>
              <a:t>03/12/2023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17BD5-C275-4908-918C-3EF6B4C3C8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677541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D7A7E-E2D6-4F75-8867-102288AB72A2}" type="datetimeFigureOut">
              <a:rPr lang="fr-FR" smtClean="0"/>
              <a:t>03/12/2023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17BD5-C275-4908-918C-3EF6B4C3C8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354955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D7A7E-E2D6-4F75-8867-102288AB72A2}" type="datetimeFigureOut">
              <a:rPr lang="fr-FR" smtClean="0"/>
              <a:t>03/12/2023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17BD5-C275-4908-918C-3EF6B4C3C8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4229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3ED4-D062-4D71-AF7F-50973477FCD7}" type="datetimeFigureOut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21/05/1445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353-5EA9-420F-975A-6DFB97790895}" type="slidenum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‹N°›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4743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6ACD7A7E-E2D6-4F75-8867-102288AB72A2}" type="datetimeFigureOut">
              <a:rPr lang="fr-FR" smtClean="0"/>
              <a:t>03/12/2023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17BD5-C275-4908-918C-3EF6B4C3C8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436814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6ACD7A7E-E2D6-4F75-8867-102288AB72A2}" type="datetimeFigureOut">
              <a:rPr lang="fr-FR" smtClean="0"/>
              <a:t>03/12/2023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17BD5-C275-4908-918C-3EF6B4C3C8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46365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3ED4-D062-4D71-AF7F-50973477FCD7}" type="datetimeFigureOut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21/05/1445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353-5EA9-420F-975A-6DFB97790895}" type="slidenum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‹N°›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495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3ED4-D062-4D71-AF7F-50973477FCD7}" type="datetimeFigureOut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21/05/1445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353-5EA9-420F-975A-6DFB97790895}" type="slidenum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‹N°›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9862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3ED4-D062-4D71-AF7F-50973477FCD7}" type="datetimeFigureOut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21/05/1445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353-5EA9-420F-975A-6DFB97790895}" type="slidenum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‹N°›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3168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3ED4-D062-4D71-AF7F-50973477FCD7}" type="datetimeFigureOut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21/05/1445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353-5EA9-420F-975A-6DFB97790895}" type="slidenum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‹N°›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477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3ED4-D062-4D71-AF7F-50973477FCD7}" type="datetimeFigureOut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21/05/1445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353-5EA9-420F-975A-6DFB97790895}" type="slidenum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‹N°›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4264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3ED4-D062-4D71-AF7F-50973477FCD7}" type="datetimeFigureOut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21/05/1445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353-5EA9-420F-975A-6DFB97790895}" type="slidenum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‹N°›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686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3ED4-D062-4D71-AF7F-50973477FCD7}" type="datetimeFigureOut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21/05/1445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353-5EA9-420F-975A-6DFB97790895}" type="slidenum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‹N°›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119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3ED4-D062-4D71-AF7F-50973477FCD7}" type="datetimeFigureOut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21/05/1445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353-5EA9-420F-975A-6DFB97790895}" type="slidenum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‹N°›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448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3ED4-D062-4D71-AF7F-50973477FCD7}" type="datetimeFigureOut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21/05/1445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353-5EA9-420F-975A-6DFB97790895}" type="slidenum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‹N°›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0617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3ED4-D062-4D71-AF7F-50973477FCD7}" type="datetimeFigureOut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21/05/1445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353-5EA9-420F-975A-6DFB97790895}" type="slidenum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‹N°›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7310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3ED4-D062-4D71-AF7F-50973477FCD7}" type="datetimeFigureOut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21/05/1445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353-5EA9-420F-975A-6DFB97790895}" type="slidenum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‹N°›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2464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3ED4-D062-4D71-AF7F-50973477FCD7}" type="datetimeFigureOut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21/05/1445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353-5EA9-420F-975A-6DFB97790895}" type="slidenum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‹N°›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362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3ED4-D062-4D71-AF7F-50973477FCD7}" type="datetimeFigureOut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21/05/1445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353-5EA9-420F-975A-6DFB97790895}" type="slidenum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‹N°›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619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3ED4-D062-4D71-AF7F-50973477FCD7}" type="datetimeFigureOut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21/05/1445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353-5EA9-420F-975A-6DFB97790895}" type="slidenum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‹N°›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7891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3ED4-D062-4D71-AF7F-50973477FCD7}" type="datetimeFigureOut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21/05/1445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353-5EA9-420F-975A-6DFB97790895}" type="slidenum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‹N°›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707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3ED4-D062-4D71-AF7F-50973477FCD7}" type="datetimeFigureOut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21/05/1445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353-5EA9-420F-975A-6DFB97790895}" type="slidenum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‹N°›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5894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3ED4-D062-4D71-AF7F-50973477FCD7}" type="datetimeFigureOut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21/05/1445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353-5EA9-420F-975A-6DFB97790895}" type="slidenum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‹N°›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7435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3ED4-D062-4D71-AF7F-50973477FCD7}" type="datetimeFigureOut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21/05/1445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353-5EA9-420F-975A-6DFB97790895}" type="slidenum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‹N°›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175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3ED4-D062-4D71-AF7F-50973477FCD7}" type="datetimeFigureOut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21/05/1445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353-5EA9-420F-975A-6DFB97790895}" type="slidenum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‹N°›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3540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3ED4-D062-4D71-AF7F-50973477FCD7}" type="datetimeFigureOut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21/05/1445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353-5EA9-420F-975A-6DFB97790895}" type="slidenum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‹N°›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2137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3ED4-D062-4D71-AF7F-50973477FCD7}" type="datetimeFigureOut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21/05/1445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353-5EA9-420F-975A-6DFB97790895}" type="slidenum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‹N°›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892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3ED4-D062-4D71-AF7F-50973477FCD7}" type="datetimeFigureOut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21/05/1445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353-5EA9-420F-975A-6DFB97790895}" type="slidenum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‹N°›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8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3ED4-D062-4D71-AF7F-50973477FCD7}" type="datetimeFigureOut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21/05/1445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353-5EA9-420F-975A-6DFB97790895}" type="slidenum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‹N°›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9852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3ED4-D062-4D71-AF7F-50973477FCD7}" type="datetimeFigureOut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21/05/1445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353-5EA9-420F-975A-6DFB97790895}" type="slidenum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‹N°›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6039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3ED4-D062-4D71-AF7F-50973477FCD7}" type="datetimeFigureOut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21/05/1445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353-5EA9-420F-975A-6DFB97790895}" type="slidenum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‹N°›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0818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3ED4-D062-4D71-AF7F-50973477FCD7}" type="datetimeFigureOut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21/05/1445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353-5EA9-420F-975A-6DFB97790895}" type="slidenum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‹N°›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8874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3ED4-D062-4D71-AF7F-50973477FCD7}" type="datetimeFigureOut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21/05/1445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353-5EA9-420F-975A-6DFB97790895}" type="slidenum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‹N°›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392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3ED4-D062-4D71-AF7F-50973477FCD7}" type="datetimeFigureOut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21/05/1445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353-5EA9-420F-975A-6DFB97790895}" type="slidenum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‹N°›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9970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3ED4-D062-4D71-AF7F-50973477FCD7}" type="datetimeFigureOut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21/05/1445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353-5EA9-420F-975A-6DFB97790895}" type="slidenum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‹N°›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3941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3ED4-D062-4D71-AF7F-50973477FCD7}" type="datetimeFigureOut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21/05/1445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353-5EA9-420F-975A-6DFB97790895}" type="slidenum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‹N°›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7315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3ED4-D062-4D71-AF7F-50973477FCD7}" type="datetimeFigureOut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21/05/1445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353-5EA9-420F-975A-6DFB97790895}" type="slidenum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‹N°›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2683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3ED4-D062-4D71-AF7F-50973477FCD7}" type="datetimeFigureOut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21/05/1445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353-5EA9-420F-975A-6DFB97790895}" type="slidenum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‹N°›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857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3ED4-D062-4D71-AF7F-50973477FCD7}" type="datetimeFigureOut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21/05/1445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353-5EA9-420F-975A-6DFB97790895}" type="slidenum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‹N°›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876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3ED4-D062-4D71-AF7F-50973477FCD7}" type="datetimeFigureOut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21/05/1445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353-5EA9-420F-975A-6DFB97790895}" type="slidenum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‹N°›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216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3ED4-D062-4D71-AF7F-50973477FCD7}" type="datetimeFigureOut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21/05/1445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353-5EA9-420F-975A-6DFB97790895}" type="slidenum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‹N°›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926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3ED4-D062-4D71-AF7F-50973477FCD7}" type="datetimeFigureOut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21/05/1445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353-5EA9-420F-975A-6DFB97790895}" type="slidenum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‹N°›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872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DBAD-DD21-4B35-AEA8-41EDCF1E04D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21/05/1445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1B6F-6D88-462B-A54F-B962C4933543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164486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DBAD-DD21-4B35-AEA8-41EDCF1E04D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21/05/1445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1B6F-6D88-462B-A54F-B962C4933543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95692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DBAD-DD21-4B35-AEA8-41EDCF1E04D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21/05/1445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1B6F-6D88-462B-A54F-B962C4933543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236975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DBAD-DD21-4B35-AEA8-41EDCF1E04D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21/05/1445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1B6F-6D88-462B-A54F-B962C4933543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215118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DBAD-DD21-4B35-AEA8-41EDCF1E04D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21/05/1445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1B6F-6D88-462B-A54F-B962C4933543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800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3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11" Type="http://schemas.openxmlformats.org/officeDocument/2006/relationships/slideLayout" Target="../slideLayouts/slideLayout116.xml"/><Relationship Id="rId5" Type="http://schemas.openxmlformats.org/officeDocument/2006/relationships/slideLayout" Target="../slideLayouts/slideLayout110.xml"/><Relationship Id="rId10" Type="http://schemas.openxmlformats.org/officeDocument/2006/relationships/slideLayout" Target="../slideLayouts/slideLayout115.xml"/><Relationship Id="rId4" Type="http://schemas.openxmlformats.org/officeDocument/2006/relationships/slideLayout" Target="../slideLayouts/slideLayout109.xml"/><Relationship Id="rId9" Type="http://schemas.openxmlformats.org/officeDocument/2006/relationships/slideLayout" Target="../slideLayouts/slideLayout1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slideLayout" Target="../slideLayouts/slideLayout57.xml"/><Relationship Id="rId18" Type="http://schemas.openxmlformats.org/officeDocument/2006/relationships/theme" Target="../theme/theme5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slideLayout" Target="../slideLayouts/slideLayout56.xml"/><Relationship Id="rId17" Type="http://schemas.openxmlformats.org/officeDocument/2006/relationships/slideLayout" Target="../slideLayouts/slideLayout61.xml"/><Relationship Id="rId2" Type="http://schemas.openxmlformats.org/officeDocument/2006/relationships/slideLayout" Target="../slideLayouts/slideLayout46.xml"/><Relationship Id="rId16" Type="http://schemas.openxmlformats.org/officeDocument/2006/relationships/slideLayout" Target="../slideLayouts/slideLayout60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slideLayout" Target="../slideLayouts/slideLayout59.xml"/><Relationship Id="rId10" Type="http://schemas.openxmlformats.org/officeDocument/2006/relationships/slideLayout" Target="../slideLayouts/slideLayout54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slideLayout" Target="../slideLayouts/slideLayout5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9.xml"/><Relationship Id="rId3" Type="http://schemas.openxmlformats.org/officeDocument/2006/relationships/slideLayout" Target="../slideLayouts/slideLayout64.xml"/><Relationship Id="rId7" Type="http://schemas.openxmlformats.org/officeDocument/2006/relationships/slideLayout" Target="../slideLayouts/slideLayout68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3.xml"/><Relationship Id="rId1" Type="http://schemas.openxmlformats.org/officeDocument/2006/relationships/slideLayout" Target="../slideLayouts/slideLayout62.xml"/><Relationship Id="rId6" Type="http://schemas.openxmlformats.org/officeDocument/2006/relationships/slideLayout" Target="../slideLayouts/slideLayout67.xml"/><Relationship Id="rId11" Type="http://schemas.openxmlformats.org/officeDocument/2006/relationships/slideLayout" Target="../slideLayouts/slideLayout72.xml"/><Relationship Id="rId5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71.xml"/><Relationship Id="rId4" Type="http://schemas.openxmlformats.org/officeDocument/2006/relationships/slideLayout" Target="../slideLayouts/slideLayout65.xml"/><Relationship Id="rId9" Type="http://schemas.openxmlformats.org/officeDocument/2006/relationships/slideLayout" Target="../slideLayouts/slideLayout70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0" Type="http://schemas.openxmlformats.org/officeDocument/2006/relationships/slideLayout" Target="../slideLayouts/slideLayout82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1.xml"/><Relationship Id="rId3" Type="http://schemas.openxmlformats.org/officeDocument/2006/relationships/slideLayout" Target="../slideLayouts/slideLayout86.xml"/><Relationship Id="rId7" Type="http://schemas.openxmlformats.org/officeDocument/2006/relationships/slideLayout" Target="../slideLayouts/slideLayout90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5.xml"/><Relationship Id="rId1" Type="http://schemas.openxmlformats.org/officeDocument/2006/relationships/slideLayout" Target="../slideLayouts/slideLayout84.xml"/><Relationship Id="rId6" Type="http://schemas.openxmlformats.org/officeDocument/2006/relationships/slideLayout" Target="../slideLayouts/slideLayout89.xml"/><Relationship Id="rId11" Type="http://schemas.openxmlformats.org/officeDocument/2006/relationships/slideLayout" Target="../slideLayouts/slideLayout94.xml"/><Relationship Id="rId5" Type="http://schemas.openxmlformats.org/officeDocument/2006/relationships/slideLayout" Target="../slideLayouts/slideLayout88.xml"/><Relationship Id="rId10" Type="http://schemas.openxmlformats.org/officeDocument/2006/relationships/slideLayout" Target="../slideLayouts/slideLayout93.xml"/><Relationship Id="rId4" Type="http://schemas.openxmlformats.org/officeDocument/2006/relationships/slideLayout" Target="../slideLayouts/slideLayout87.xml"/><Relationship Id="rId9" Type="http://schemas.openxmlformats.org/officeDocument/2006/relationships/slideLayout" Target="../slideLayouts/slideLayout92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2.xml"/><Relationship Id="rId3" Type="http://schemas.openxmlformats.org/officeDocument/2006/relationships/slideLayout" Target="../slideLayouts/slideLayout97.xml"/><Relationship Id="rId7" Type="http://schemas.openxmlformats.org/officeDocument/2006/relationships/slideLayout" Target="../slideLayouts/slideLayout101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6.xml"/><Relationship Id="rId1" Type="http://schemas.openxmlformats.org/officeDocument/2006/relationships/slideLayout" Target="../slideLayouts/slideLayout95.xml"/><Relationship Id="rId6" Type="http://schemas.openxmlformats.org/officeDocument/2006/relationships/slideLayout" Target="../slideLayouts/slideLayout100.xml"/><Relationship Id="rId11" Type="http://schemas.openxmlformats.org/officeDocument/2006/relationships/slideLayout" Target="../slideLayouts/slideLayout105.xml"/><Relationship Id="rId5" Type="http://schemas.openxmlformats.org/officeDocument/2006/relationships/slideLayout" Target="../slideLayouts/slideLayout99.xml"/><Relationship Id="rId10" Type="http://schemas.openxmlformats.org/officeDocument/2006/relationships/slideLayout" Target="../slideLayouts/slideLayout104.xml"/><Relationship Id="rId4" Type="http://schemas.openxmlformats.org/officeDocument/2006/relationships/slideLayout" Target="../slideLayouts/slideLayout98.xml"/><Relationship Id="rId9" Type="http://schemas.openxmlformats.org/officeDocument/2006/relationships/slideLayout" Target="../slideLayouts/slideLayout10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1"/>
            <a:fld id="{6F3E3ED4-D062-4D71-AF7F-50973477FCD7}" type="datetimeFigureOut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 rtl="1"/>
              <a:t>21/05/1445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1"/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1"/>
            <a:fld id="{25800353-5EA9-420F-975A-6DFB97790895}" type="slidenum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 rtl="1"/>
              <a:t>‹N°›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5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1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286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fld id="{21F0DBAD-DD21-4B35-AEA8-41EDCF1E04D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 rtl="1"/>
              <a:t>21/05/1445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fld id="{E8971B6F-6D88-462B-A54F-B962C4933543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 rtl="1"/>
              <a:t>‹N°›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499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1"/>
            <a:fld id="{6F3E3ED4-D062-4D71-AF7F-50973477FCD7}" type="datetimeFigureOut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 rtl="1"/>
              <a:t>21/05/1445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1"/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1"/>
            <a:fld id="{25800353-5EA9-420F-975A-6DFB97790895}" type="slidenum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 rtl="1"/>
              <a:t>‹N°›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680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1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286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1"/>
            <a:fld id="{6F3E3ED4-D062-4D71-AF7F-50973477FCD7}" type="datetimeFigureOut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 rtl="1"/>
              <a:t>21/05/1445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1"/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1"/>
            <a:fld id="{25800353-5EA9-420F-975A-6DFB97790895}" type="slidenum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 rtl="1"/>
              <a:t>‹N°›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296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1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286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1"/>
            <a:fld id="{6F3E3ED4-D062-4D71-AF7F-50973477FCD7}" type="datetimeFigureOut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 rtl="1"/>
              <a:t>21/05/1445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1"/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1"/>
            <a:fld id="{25800353-5EA9-420F-975A-6DFB97790895}" type="slidenum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 rtl="1"/>
              <a:t>‹N°›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43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1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286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6ACD7A7E-E2D6-4F75-8867-102288AB72A2}" type="datetimeFigureOut">
              <a:rPr lang="fr-FR" smtClean="0"/>
              <a:t>03/12/2023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7B517BD5-C275-4908-918C-3EF6B4C3C8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951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1"/>
            <a:fld id="{6F3E3ED4-D062-4D71-AF7F-50973477FCD7}" type="datetimeFigureOut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 rtl="1"/>
              <a:t>21/05/1445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1"/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1"/>
            <a:fld id="{25800353-5EA9-420F-975A-6DFB97790895}" type="slidenum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 rtl="1"/>
              <a:t>‹N°›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151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1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286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1"/>
            <a:fld id="{6F3E3ED4-D062-4D71-AF7F-50973477FCD7}" type="datetimeFigureOut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 rtl="1"/>
              <a:t>21/05/1445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1"/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1"/>
            <a:fld id="{25800353-5EA9-420F-975A-6DFB97790895}" type="slidenum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 rtl="1"/>
              <a:t>‹N°›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58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1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286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1"/>
            <a:fld id="{6F3E3ED4-D062-4D71-AF7F-50973477FCD7}" type="datetimeFigureOut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 rtl="1"/>
              <a:t>21/05/1445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1"/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1"/>
            <a:fld id="{25800353-5EA9-420F-975A-6DFB97790895}" type="slidenum">
              <a:rPr lang="ar-S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 rtl="1"/>
              <a:t>‹N°›</a:t>
            </a:fld>
            <a:endParaRPr lang="ar-S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883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1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286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fld id="{21F0DBAD-DD21-4B35-AEA8-41EDCF1E04DF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 rtl="1"/>
              <a:t>21/05/1445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fld id="{E8971B6F-6D88-462B-A54F-B962C4933543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 rtl="1"/>
              <a:t>‹N°›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172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9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DZ" dirty="0" smtClean="0"/>
              <a:t>التكرارات المتجمعة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DZ" dirty="0" smtClean="0"/>
              <a:t>الصاعدة والنازلة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3700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DZ" b="1" dirty="0" smtClean="0">
                <a:solidFill>
                  <a:srgbClr val="C00000"/>
                </a:solidFill>
              </a:rPr>
              <a:t>التمثيل البياني</a:t>
            </a:r>
            <a:r>
              <a:rPr lang="ar-SA" b="1" dirty="0" smtClean="0">
                <a:solidFill>
                  <a:srgbClr val="C00000"/>
                </a:solidFill>
              </a:rPr>
              <a:t> </a:t>
            </a:r>
            <a:r>
              <a:rPr lang="ar-DZ" b="1" dirty="0">
                <a:solidFill>
                  <a:srgbClr val="C00000"/>
                </a:solidFill>
              </a:rPr>
              <a:t>ل</a:t>
            </a:r>
            <a:r>
              <a:rPr lang="ar-SA" b="1" dirty="0" smtClean="0">
                <a:solidFill>
                  <a:srgbClr val="C00000"/>
                </a:solidFill>
              </a:rPr>
              <a:t>لتكرار </a:t>
            </a:r>
            <a:r>
              <a:rPr lang="ar-SA" b="1" dirty="0">
                <a:solidFill>
                  <a:srgbClr val="C00000"/>
                </a:solidFill>
              </a:rPr>
              <a:t>المتجمع النازل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/>
              <a:t>: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/>
              <a:t>لرسم المنحنى </a:t>
            </a:r>
            <a:r>
              <a:rPr lang="ar-DZ" b="1" dirty="0" smtClean="0"/>
              <a:t>التكراري المتجمع النازل </a:t>
            </a:r>
            <a:r>
              <a:rPr lang="ar-SA" b="1" dirty="0" smtClean="0"/>
              <a:t>نتبع </a:t>
            </a:r>
            <a:r>
              <a:rPr lang="ar-SA" b="1" dirty="0"/>
              <a:t>الخطوات الآتية</a:t>
            </a:r>
            <a:r>
              <a:rPr lang="en-US" b="1" dirty="0"/>
              <a:t> </a:t>
            </a:r>
            <a:r>
              <a:rPr lang="en-US" b="1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ar-SA" b="1" dirty="0" smtClean="0"/>
              <a:t>نكون </a:t>
            </a:r>
            <a:r>
              <a:rPr lang="ar-SA" b="1" dirty="0"/>
              <a:t>جدولا تكراريا متجمعا نازلا من الجدول التكراري </a:t>
            </a:r>
            <a:r>
              <a:rPr lang="ar-SA" b="1" dirty="0" smtClean="0"/>
              <a:t>البسيط</a:t>
            </a:r>
            <a:endParaRPr lang="ar-DZ" dirty="0"/>
          </a:p>
          <a:p>
            <a:pPr marL="514350" indent="-514350" algn="just">
              <a:buFont typeface="+mj-lt"/>
              <a:buAutoNum type="arabicPeriod"/>
            </a:pPr>
            <a:r>
              <a:rPr lang="ar-SA" b="1" dirty="0" smtClean="0"/>
              <a:t>نرصد </a:t>
            </a:r>
            <a:r>
              <a:rPr lang="ar-SA" b="1" dirty="0"/>
              <a:t>نقاطا إحداثياتها الأفقية الحدود الدنيا للفئات وإحداثياتها العمودية التكرارات المتجمعة النازلة ثم نصل ھذه النقاط ببعضها بخط منحني فیكون هو المنحنى التكراري المتجمع </a:t>
            </a:r>
            <a:r>
              <a:rPr lang="ar-SA" b="1" dirty="0" smtClean="0"/>
              <a:t>النازل</a:t>
            </a:r>
            <a:r>
              <a:rPr lang="ar-DZ" b="1" dirty="0" smtClean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ar-DZ" b="1" dirty="0" smtClean="0"/>
              <a:t>بالنسبة للحد الأعلى للفئة الأخيرة يتم مقابلتها بتكرار تجميعي نازل يساوي الصفر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539241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مجموعة 18"/>
          <p:cNvGrpSpPr/>
          <p:nvPr/>
        </p:nvGrpSpPr>
        <p:grpSpPr>
          <a:xfrm>
            <a:off x="3062138" y="332656"/>
            <a:ext cx="6096000" cy="4064000"/>
            <a:chOff x="1547664" y="1412776"/>
            <a:chExt cx="6096000" cy="4064000"/>
          </a:xfrm>
        </p:grpSpPr>
        <p:graphicFrame>
          <p:nvGraphicFramePr>
            <p:cNvPr id="2" name="مخطط 1"/>
            <p:cNvGraphicFramePr/>
            <p:nvPr>
              <p:extLst>
                <p:ext uri="{D42A27DB-BD31-4B8C-83A1-F6EECF244321}">
                  <p14:modId xmlns:p14="http://schemas.microsoft.com/office/powerpoint/2010/main" val="1713849918"/>
                </p:ext>
              </p:extLst>
            </p:nvPr>
          </p:nvGraphicFramePr>
          <p:xfrm>
            <a:off x="1547664" y="1412776"/>
            <a:ext cx="6096000" cy="4064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3" name="مربع نص 2"/>
            <p:cNvSpPr txBox="1"/>
            <p:nvPr/>
          </p:nvSpPr>
          <p:spPr>
            <a:xfrm>
              <a:off x="2233836" y="5049634"/>
              <a:ext cx="57606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r" rtl="1"/>
              <a:r>
                <a:rPr lang="en-US" dirty="0">
                  <a:solidFill>
                    <a:prstClr val="black"/>
                  </a:solidFill>
                </a:rPr>
                <a:t>10</a:t>
              </a:r>
              <a:endParaRPr lang="ar-SA" dirty="0">
                <a:solidFill>
                  <a:prstClr val="black"/>
                </a:solidFill>
              </a:endParaRPr>
            </a:p>
          </p:txBody>
        </p:sp>
        <p:cxnSp>
          <p:nvCxnSpPr>
            <p:cNvPr id="5" name="رابط مستقيم 4"/>
            <p:cNvCxnSpPr/>
            <p:nvPr/>
          </p:nvCxnSpPr>
          <p:spPr>
            <a:xfrm>
              <a:off x="2615084" y="4972918"/>
              <a:ext cx="0" cy="72000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" name="مربع نص 5"/>
            <p:cNvSpPr txBox="1"/>
            <p:nvPr/>
          </p:nvSpPr>
          <p:spPr>
            <a:xfrm>
              <a:off x="3292748" y="5062200"/>
              <a:ext cx="57606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r" rtl="1"/>
              <a:r>
                <a:rPr lang="en-US" dirty="0">
                  <a:solidFill>
                    <a:prstClr val="black"/>
                  </a:solidFill>
                </a:rPr>
                <a:t>30</a:t>
              </a:r>
              <a:endParaRPr lang="ar-SA" dirty="0">
                <a:solidFill>
                  <a:prstClr val="black"/>
                </a:solidFill>
              </a:endParaRPr>
            </a:p>
          </p:txBody>
        </p:sp>
        <p:sp>
          <p:nvSpPr>
            <p:cNvPr id="7" name="مربع نص 6"/>
            <p:cNvSpPr txBox="1"/>
            <p:nvPr/>
          </p:nvSpPr>
          <p:spPr>
            <a:xfrm>
              <a:off x="4345434" y="5072484"/>
              <a:ext cx="57606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r" rtl="1"/>
              <a:r>
                <a:rPr lang="en-US" dirty="0">
                  <a:solidFill>
                    <a:prstClr val="black"/>
                  </a:solidFill>
                </a:rPr>
                <a:t>50</a:t>
              </a:r>
              <a:endParaRPr lang="ar-SA" dirty="0">
                <a:solidFill>
                  <a:prstClr val="black"/>
                </a:solidFill>
              </a:endParaRPr>
            </a:p>
          </p:txBody>
        </p:sp>
        <p:sp>
          <p:nvSpPr>
            <p:cNvPr id="8" name="مربع نص 7"/>
            <p:cNvSpPr txBox="1"/>
            <p:nvPr/>
          </p:nvSpPr>
          <p:spPr>
            <a:xfrm>
              <a:off x="5425554" y="5072484"/>
              <a:ext cx="57606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r" rtl="1"/>
              <a:r>
                <a:rPr lang="en-US" dirty="0">
                  <a:solidFill>
                    <a:prstClr val="black"/>
                  </a:solidFill>
                </a:rPr>
                <a:t>70</a:t>
              </a:r>
              <a:endParaRPr lang="ar-SA" dirty="0">
                <a:solidFill>
                  <a:prstClr val="black"/>
                </a:solidFill>
              </a:endParaRPr>
            </a:p>
          </p:txBody>
        </p:sp>
        <p:cxnSp>
          <p:nvCxnSpPr>
            <p:cNvPr id="12" name="رابط مستقيم 11"/>
            <p:cNvCxnSpPr/>
            <p:nvPr/>
          </p:nvCxnSpPr>
          <p:spPr>
            <a:xfrm>
              <a:off x="5796136" y="4963702"/>
              <a:ext cx="0" cy="72000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رابط مستقيم 12"/>
            <p:cNvCxnSpPr/>
            <p:nvPr/>
          </p:nvCxnSpPr>
          <p:spPr>
            <a:xfrm>
              <a:off x="3660180" y="4970818"/>
              <a:ext cx="0" cy="72000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رابط مستقيم 13"/>
            <p:cNvCxnSpPr/>
            <p:nvPr/>
          </p:nvCxnSpPr>
          <p:spPr>
            <a:xfrm>
              <a:off x="4716016" y="4977634"/>
              <a:ext cx="0" cy="72000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" name="مستطيل 19"/>
          <p:cNvSpPr/>
          <p:nvPr/>
        </p:nvSpPr>
        <p:spPr>
          <a:xfrm>
            <a:off x="6230490" y="4869160"/>
            <a:ext cx="3932164" cy="5760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1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كم عدد العمال الذين تصل أجورهم إلى 25 </a:t>
            </a:r>
            <a:r>
              <a:rPr lang="ar-DZ" sz="1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دينار(بالأف)</a:t>
            </a:r>
            <a:r>
              <a:rPr lang="ar-SA" sz="1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فأكثر ؟</a:t>
            </a:r>
          </a:p>
        </p:txBody>
      </p:sp>
      <p:cxnSp>
        <p:nvCxnSpPr>
          <p:cNvPr id="22" name="رابط مستقيم 21"/>
          <p:cNvCxnSpPr/>
          <p:nvPr/>
        </p:nvCxnSpPr>
        <p:spPr>
          <a:xfrm flipV="1">
            <a:off x="4969272" y="1724556"/>
            <a:ext cx="0" cy="2196000"/>
          </a:xfrm>
          <a:prstGeom prst="line">
            <a:avLst/>
          </a:prstGeom>
          <a:ln w="190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رابط مستقيم 28"/>
          <p:cNvCxnSpPr/>
          <p:nvPr/>
        </p:nvCxnSpPr>
        <p:spPr>
          <a:xfrm rot="5400000" flipV="1">
            <a:off x="4271338" y="1022556"/>
            <a:ext cx="0" cy="1404000"/>
          </a:xfrm>
          <a:prstGeom prst="line">
            <a:avLst/>
          </a:prstGeom>
          <a:ln w="190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مربع نص 29"/>
          <p:cNvSpPr txBox="1"/>
          <p:nvPr/>
        </p:nvSpPr>
        <p:spPr>
          <a:xfrm>
            <a:off x="4655840" y="3861049"/>
            <a:ext cx="461514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en-US" sz="1400" dirty="0">
                <a:solidFill>
                  <a:srgbClr val="FF0000"/>
                </a:solidFill>
              </a:rPr>
              <a:t>25</a:t>
            </a:r>
            <a:endParaRPr lang="ar-SA" sz="1400" dirty="0">
              <a:solidFill>
                <a:srgbClr val="FF0000"/>
              </a:solidFill>
            </a:endParaRPr>
          </a:p>
        </p:txBody>
      </p:sp>
      <p:sp>
        <p:nvSpPr>
          <p:cNvPr id="31" name="مربع نص 30"/>
          <p:cNvSpPr txBox="1"/>
          <p:nvPr/>
        </p:nvSpPr>
        <p:spPr>
          <a:xfrm>
            <a:off x="3107824" y="1570668"/>
            <a:ext cx="461514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en-US" sz="1400" dirty="0">
                <a:solidFill>
                  <a:srgbClr val="FF0000"/>
                </a:solidFill>
              </a:rPr>
              <a:t>44</a:t>
            </a:r>
            <a:endParaRPr lang="ar-SA" sz="1400" dirty="0">
              <a:solidFill>
                <a:srgbClr val="FF0000"/>
              </a:solidFill>
            </a:endParaRPr>
          </a:p>
        </p:txBody>
      </p:sp>
      <p:sp>
        <p:nvSpPr>
          <p:cNvPr id="32" name="شكل بيضاوي 31"/>
          <p:cNvSpPr/>
          <p:nvPr/>
        </p:nvSpPr>
        <p:spPr>
          <a:xfrm>
            <a:off x="2706414" y="4725144"/>
            <a:ext cx="2124080" cy="864096"/>
          </a:xfrm>
          <a:prstGeom prst="ellipse">
            <a:avLst/>
          </a:prstGeom>
          <a:solidFill>
            <a:srgbClr val="FF0000"/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en-US" sz="1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44 </a:t>
            </a:r>
            <a:r>
              <a:rPr lang="ar-SA" sz="1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عامل</a:t>
            </a:r>
          </a:p>
        </p:txBody>
      </p:sp>
      <p:sp>
        <p:nvSpPr>
          <p:cNvPr id="34" name="مستطيل 33"/>
          <p:cNvSpPr/>
          <p:nvPr/>
        </p:nvSpPr>
        <p:spPr>
          <a:xfrm>
            <a:off x="6220558" y="5805264"/>
            <a:ext cx="3932164" cy="57606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1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ما هو الحد الأدنى للأجور الذي بلغه 20 عامل؟</a:t>
            </a:r>
          </a:p>
        </p:txBody>
      </p:sp>
      <p:sp>
        <p:nvSpPr>
          <p:cNvPr id="35" name="شكل بيضاوي 34"/>
          <p:cNvSpPr/>
          <p:nvPr/>
        </p:nvSpPr>
        <p:spPr>
          <a:xfrm>
            <a:off x="2792515" y="5661248"/>
            <a:ext cx="2124080" cy="864096"/>
          </a:xfrm>
          <a:prstGeom prst="ellipse">
            <a:avLst/>
          </a:prstGeom>
          <a:solidFill>
            <a:srgbClr val="00B050"/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1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47 </a:t>
            </a:r>
            <a:r>
              <a:rPr lang="ar-SA" sz="1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DZ" sz="1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دينار(بالأف)</a:t>
            </a:r>
            <a:endParaRPr lang="ar-SA" sz="16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7" name="رابط مستقيم 36"/>
          <p:cNvCxnSpPr/>
          <p:nvPr/>
        </p:nvCxnSpPr>
        <p:spPr>
          <a:xfrm>
            <a:off x="3569338" y="2906847"/>
            <a:ext cx="2526662" cy="0"/>
          </a:xfrm>
          <a:prstGeom prst="line">
            <a:avLst/>
          </a:prstGeom>
          <a:ln w="19050">
            <a:solidFill>
              <a:srgbClr val="00CC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رابط مستقيم 37"/>
          <p:cNvCxnSpPr/>
          <p:nvPr/>
        </p:nvCxnSpPr>
        <p:spPr>
          <a:xfrm rot="5400000">
            <a:off x="5592000" y="3417884"/>
            <a:ext cx="1008000" cy="0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مربع نص 38"/>
          <p:cNvSpPr txBox="1"/>
          <p:nvPr/>
        </p:nvSpPr>
        <p:spPr>
          <a:xfrm>
            <a:off x="5793379" y="3865456"/>
            <a:ext cx="461514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en-US" sz="1400" dirty="0">
                <a:solidFill>
                  <a:srgbClr val="00B050"/>
                </a:solidFill>
              </a:rPr>
              <a:t>47</a:t>
            </a:r>
            <a:endParaRPr lang="ar-SA" sz="1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442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30" grpId="0"/>
      <p:bldP spid="31" grpId="0"/>
      <p:bldP spid="32" grpId="0" animBg="1"/>
      <p:bldP spid="34" grpId="0" animBg="1"/>
      <p:bldP spid="35" grpId="0" animBg="1"/>
      <p:bldP spid="3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وسيلة شرح على شكل سحابة 1"/>
          <p:cNvSpPr/>
          <p:nvPr/>
        </p:nvSpPr>
        <p:spPr>
          <a:xfrm>
            <a:off x="8616280" y="74532"/>
            <a:ext cx="1656184" cy="1038019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cen Samra" pitchFamily="2" charset="-78"/>
                <a:cs typeface="Hacen Samra" pitchFamily="2" charset="-78"/>
              </a:rPr>
              <a:t>تمرين</a:t>
            </a:r>
            <a:endParaRPr lang="ar-SA" sz="1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cen Samra" pitchFamily="2" charset="-78"/>
              <a:cs typeface="Hacen Samra" pitchFamily="2" charset="-78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1847528" y="404665"/>
            <a:ext cx="655272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2400" b="1" dirty="0">
                <a:solidFill>
                  <a:srgbClr val="04617B">
                    <a:lumMod val="75000"/>
                  </a:srgbClr>
                </a:solidFill>
                <a:latin typeface="Hacen Lebanon" pitchFamily="2" charset="-78"/>
                <a:cs typeface="Hacen Lebanon" pitchFamily="2" charset="-78"/>
              </a:rPr>
              <a:t>الجدول التالي يوضح توزيع عينة من 100 موظف حسب فئات الزيادة في الراتب </a:t>
            </a:r>
            <a:r>
              <a:rPr lang="ar-DZ" sz="2400" b="1" dirty="0">
                <a:solidFill>
                  <a:srgbClr val="04617B">
                    <a:lumMod val="75000"/>
                  </a:srgbClr>
                </a:solidFill>
                <a:latin typeface="Hacen Lebanon" pitchFamily="2" charset="-78"/>
                <a:cs typeface="Hacen Lebanon" pitchFamily="2" charset="-78"/>
              </a:rPr>
              <a:t>بالدينار</a:t>
            </a:r>
            <a:endParaRPr lang="ar-SA" sz="2400" b="1" dirty="0">
              <a:solidFill>
                <a:srgbClr val="04617B">
                  <a:lumMod val="75000"/>
                </a:srgbClr>
              </a:solidFill>
              <a:latin typeface="Hacen Lebanon" pitchFamily="2" charset="-78"/>
              <a:cs typeface="Hacen Lebanon" pitchFamily="2" charset="-78"/>
            </a:endParaRPr>
          </a:p>
        </p:txBody>
      </p:sp>
      <p:graphicFrame>
        <p:nvGraphicFramePr>
          <p:cNvPr id="5" name="جدول 4"/>
          <p:cNvGraphicFramePr>
            <a:graphicFrameLocks noGrp="1"/>
          </p:cNvGraphicFramePr>
          <p:nvPr>
            <p:extLst/>
          </p:nvPr>
        </p:nvGraphicFramePr>
        <p:xfrm>
          <a:off x="1991544" y="1844824"/>
          <a:ext cx="7920880" cy="1158240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990110"/>
                <a:gridCol w="990110"/>
                <a:gridCol w="990110"/>
                <a:gridCol w="990110"/>
                <a:gridCol w="990110"/>
                <a:gridCol w="990110"/>
                <a:gridCol w="990110"/>
                <a:gridCol w="99011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/>
                        <a:t>90 -</a:t>
                      </a:r>
                      <a:endParaRPr lang="ar-SA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/>
                        <a:t>80 -</a:t>
                      </a:r>
                      <a:endParaRPr lang="ar-SA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/>
                        <a:t>70 -</a:t>
                      </a:r>
                      <a:endParaRPr lang="ar-SA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/>
                        <a:t>60 -</a:t>
                      </a:r>
                      <a:endParaRPr lang="ar-SA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/>
                        <a:t>50 -</a:t>
                      </a:r>
                      <a:endParaRPr lang="ar-SA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/>
                        <a:t>40 -</a:t>
                      </a:r>
                      <a:endParaRPr lang="ar-SA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/>
                        <a:t>30 -</a:t>
                      </a:r>
                      <a:endParaRPr lang="ar-SA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 smtClean="0"/>
                        <a:t>فئات</a:t>
                      </a:r>
                      <a:r>
                        <a:rPr lang="ar-SA" sz="1600" baseline="0" dirty="0" smtClean="0"/>
                        <a:t> الزيادة</a:t>
                      </a:r>
                      <a:endParaRPr lang="ar-SA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/>
                        <a:t>4</a:t>
                      </a:r>
                      <a:endParaRPr lang="ar-SA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/>
                        <a:t>8</a:t>
                      </a:r>
                      <a:endParaRPr lang="ar-SA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/>
                        <a:t>17</a:t>
                      </a:r>
                      <a:endParaRPr lang="ar-SA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/>
                        <a:t>36</a:t>
                      </a:r>
                      <a:endParaRPr lang="ar-SA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/>
                        <a:t>20</a:t>
                      </a:r>
                      <a:endParaRPr lang="ar-SA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/>
                        <a:t>11</a:t>
                      </a:r>
                      <a:endParaRPr lang="ar-SA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/>
                        <a:t>4</a:t>
                      </a:r>
                      <a:endParaRPr lang="ar-SA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 smtClean="0"/>
                        <a:t>عدد</a:t>
                      </a:r>
                      <a:r>
                        <a:rPr lang="ar-SA" sz="1600" baseline="0" dirty="0" smtClean="0"/>
                        <a:t> الموظفين</a:t>
                      </a:r>
                      <a:endParaRPr lang="ar-SA" sz="1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مربع نص 5"/>
          <p:cNvSpPr txBox="1"/>
          <p:nvPr/>
        </p:nvSpPr>
        <p:spPr>
          <a:xfrm>
            <a:off x="2351584" y="4077073"/>
            <a:ext cx="7416824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 rtl="1"/>
            <a:r>
              <a:rPr lang="ar-SA" sz="2400" b="1">
                <a:solidFill>
                  <a:srgbClr val="04617B">
                    <a:lumMod val="75000"/>
                  </a:srgbClr>
                </a:solidFill>
                <a:latin typeface="Hacen Lebanon" pitchFamily="2" charset="-78"/>
                <a:cs typeface="Hacen Lebanon" pitchFamily="2" charset="-78"/>
              </a:rPr>
              <a:t>ارسم </a:t>
            </a:r>
            <a:r>
              <a:rPr lang="ar-SA" sz="2400" b="1" dirty="0">
                <a:solidFill>
                  <a:srgbClr val="04617B">
                    <a:lumMod val="75000"/>
                  </a:srgbClr>
                </a:solidFill>
                <a:latin typeface="Hacen Lebanon" pitchFamily="2" charset="-78"/>
                <a:cs typeface="Hacen Lebanon" pitchFamily="2" charset="-78"/>
              </a:rPr>
              <a:t>المنحنى المتجمع النازل و </a:t>
            </a:r>
            <a:r>
              <a:rPr lang="ar-SA" sz="2400" b="1">
                <a:solidFill>
                  <a:srgbClr val="04617B">
                    <a:lumMod val="75000"/>
                  </a:srgbClr>
                </a:solidFill>
                <a:latin typeface="Hacen Lebanon" pitchFamily="2" charset="-78"/>
                <a:cs typeface="Hacen Lebanon" pitchFamily="2" charset="-78"/>
              </a:rPr>
              <a:t>منه أوجد </a:t>
            </a:r>
            <a:r>
              <a:rPr lang="ar-SA" sz="2400" b="1" dirty="0">
                <a:solidFill>
                  <a:srgbClr val="04617B">
                    <a:lumMod val="75000"/>
                  </a:srgbClr>
                </a:solidFill>
                <a:latin typeface="Hacen Lebanon" pitchFamily="2" charset="-78"/>
                <a:cs typeface="Hacen Lebanon" pitchFamily="2" charset="-78"/>
              </a:rPr>
              <a:t>ما يلي:</a:t>
            </a:r>
          </a:p>
          <a:p>
            <a:pPr marL="342900" indent="-342900" algn="r" rtl="1">
              <a:buFont typeface="Arial" pitchFamily="34" charset="0"/>
              <a:buChar char="•"/>
            </a:pPr>
            <a:r>
              <a:rPr lang="ar-SA" sz="2400" b="1" dirty="0">
                <a:solidFill>
                  <a:srgbClr val="04617B">
                    <a:lumMod val="75000"/>
                  </a:srgbClr>
                </a:solidFill>
                <a:latin typeface="Hacen Lebanon" pitchFamily="2" charset="-78"/>
                <a:cs typeface="Hacen Lebanon" pitchFamily="2" charset="-78"/>
              </a:rPr>
              <a:t>عدد الموظفين الذين  تصل الزيادة في أجورهم إلى 45 فأكثر.</a:t>
            </a:r>
          </a:p>
          <a:p>
            <a:pPr marL="342900" indent="-342900" algn="r" rtl="1">
              <a:buFont typeface="Arial" pitchFamily="34" charset="0"/>
              <a:buChar char="•"/>
            </a:pPr>
            <a:r>
              <a:rPr lang="ar-SA" sz="2400" b="1" dirty="0">
                <a:solidFill>
                  <a:srgbClr val="04617B">
                    <a:lumMod val="75000"/>
                  </a:srgbClr>
                </a:solidFill>
                <a:latin typeface="Hacen Lebanon" pitchFamily="2" charset="-78"/>
                <a:cs typeface="Hacen Lebanon" pitchFamily="2" charset="-78"/>
              </a:rPr>
              <a:t>الحد الأدنى للزيادة  الذي بلغه 40 عامل.</a:t>
            </a:r>
          </a:p>
        </p:txBody>
      </p:sp>
    </p:spTree>
    <p:extLst>
      <p:ext uri="{BB962C8B-B14F-4D97-AF65-F5344CB8AC3E}">
        <p14:creationId xmlns:p14="http://schemas.microsoft.com/office/powerpoint/2010/main" val="1219672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/>
          </p:nvPr>
        </p:nvGraphicFramePr>
        <p:xfrm>
          <a:off x="3575720" y="980728"/>
          <a:ext cx="2520280" cy="4427962"/>
        </p:xfrm>
        <a:graphic>
          <a:graphicData uri="http://schemas.openxmlformats.org/drawingml/2006/table">
            <a:tbl>
              <a:tblPr rtl="1" firstRow="1" bandRow="1">
                <a:tableStyleId>{93296810-A885-4BE3-A3E7-6D5BEEA58F35}</a:tableStyleId>
              </a:tblPr>
              <a:tblGrid>
                <a:gridCol w="1260140"/>
                <a:gridCol w="1260140"/>
              </a:tblGrid>
              <a:tr h="813418"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 smtClean="0"/>
                        <a:t>عدد الموظفين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 smtClean="0"/>
                        <a:t>فئات الزيادة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51818"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/>
                        <a:t>4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0" dirty="0" smtClean="0">
                          <a:solidFill>
                            <a:schemeClr val="dk1"/>
                          </a:solidFill>
                        </a:rPr>
                        <a:t>30-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51818"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/>
                        <a:t>11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0" dirty="0" smtClean="0">
                          <a:solidFill>
                            <a:schemeClr val="dk1"/>
                          </a:solidFill>
                        </a:rPr>
                        <a:t>40-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51818"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/>
                        <a:t>20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50-</a:t>
                      </a:r>
                      <a:endParaRPr lang="ar-SA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51818"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/>
                        <a:t>36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0" dirty="0" smtClean="0">
                          <a:solidFill>
                            <a:schemeClr val="dk1"/>
                          </a:solidFill>
                        </a:rPr>
                        <a:t>60-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51818"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/>
                        <a:t>17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0" dirty="0" smtClean="0">
                          <a:solidFill>
                            <a:schemeClr val="dk1"/>
                          </a:solidFill>
                        </a:rPr>
                        <a:t>70-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51818"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/>
                        <a:t>8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80-</a:t>
                      </a:r>
                      <a:endParaRPr lang="ar-SA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51818"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90-</a:t>
                      </a:r>
                      <a:endParaRPr lang="ar-SA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51818"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0" dirty="0" smtClean="0">
                          <a:solidFill>
                            <a:schemeClr val="tx1"/>
                          </a:solidFill>
                        </a:rPr>
                        <a:t>∑</a:t>
                      </a:r>
                      <a:endParaRPr lang="ar-SA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3" name="جدول 2"/>
          <p:cNvGraphicFramePr>
            <a:graphicFrameLocks noGrp="1"/>
          </p:cNvGraphicFramePr>
          <p:nvPr>
            <p:extLst/>
          </p:nvPr>
        </p:nvGraphicFramePr>
        <p:xfrm>
          <a:off x="6096000" y="980728"/>
          <a:ext cx="1260140" cy="4427962"/>
        </p:xfrm>
        <a:graphic>
          <a:graphicData uri="http://schemas.openxmlformats.org/drawingml/2006/table">
            <a:tbl>
              <a:tblPr rtl="1" firstRow="1" bandRow="1">
                <a:tableStyleId>{93296810-A885-4BE3-A3E7-6D5BEEA58F35}</a:tableStyleId>
              </a:tblPr>
              <a:tblGrid>
                <a:gridCol w="1260140"/>
              </a:tblGrid>
              <a:tr h="813418"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 smtClean="0"/>
                        <a:t>الحد الأدنى للفئة فأكثر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51818"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51818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51818"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51818"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51818"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51818"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51818"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51818"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4" name="جدول 3"/>
          <p:cNvGraphicFramePr>
            <a:graphicFrameLocks noGrp="1"/>
          </p:cNvGraphicFramePr>
          <p:nvPr>
            <p:extLst/>
          </p:nvPr>
        </p:nvGraphicFramePr>
        <p:xfrm>
          <a:off x="7320136" y="980728"/>
          <a:ext cx="1260140" cy="4427962"/>
        </p:xfrm>
        <a:graphic>
          <a:graphicData uri="http://schemas.openxmlformats.org/drawingml/2006/table">
            <a:tbl>
              <a:tblPr rtl="1" firstRow="1" bandRow="1">
                <a:tableStyleId>{93296810-A885-4BE3-A3E7-6D5BEEA58F35}</a:tableStyleId>
              </a:tblPr>
              <a:tblGrid>
                <a:gridCol w="1260140"/>
              </a:tblGrid>
              <a:tr h="813418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err="1" smtClean="0">
                          <a:solidFill>
                            <a:schemeClr val="lt1"/>
                          </a:solidFill>
                        </a:rPr>
                        <a:t>ت.</a:t>
                      </a:r>
                      <a:r>
                        <a:rPr lang="ar-SA" sz="1600" b="1" baseline="0" dirty="0" err="1" smtClean="0">
                          <a:solidFill>
                            <a:schemeClr val="lt1"/>
                          </a:solidFill>
                        </a:rPr>
                        <a:t>م.ن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51818"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51818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96</a:t>
                      </a:r>
                      <a:endParaRPr lang="ar-SA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51818"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85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51818"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51818"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51818"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51818"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51818"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جدول 4"/>
          <p:cNvGraphicFramePr>
            <a:graphicFrameLocks noGrp="1"/>
          </p:cNvGraphicFramePr>
          <p:nvPr>
            <p:extLst/>
          </p:nvPr>
        </p:nvGraphicFramePr>
        <p:xfrm>
          <a:off x="6096000" y="970848"/>
          <a:ext cx="1260140" cy="4427962"/>
        </p:xfrm>
        <a:graphic>
          <a:graphicData uri="http://schemas.openxmlformats.org/drawingml/2006/table">
            <a:tbl>
              <a:tblPr rtl="1" firstRow="1" bandRow="1">
                <a:tableStyleId>{93296810-A885-4BE3-A3E7-6D5BEEA58F35}</a:tableStyleId>
              </a:tblPr>
              <a:tblGrid>
                <a:gridCol w="1260140"/>
              </a:tblGrid>
              <a:tr h="813418"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 smtClean="0"/>
                        <a:t>الحد الأدنى للفئة فأكثر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51818"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r>
                        <a:rPr lang="ar-SA" sz="1600" b="1" dirty="0" smtClean="0">
                          <a:solidFill>
                            <a:schemeClr val="tx1"/>
                          </a:solidFill>
                        </a:rPr>
                        <a:t> فأكثر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51818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r>
                        <a:rPr lang="ar-SA" sz="1600" b="1" dirty="0" smtClean="0">
                          <a:solidFill>
                            <a:schemeClr val="tx1"/>
                          </a:solidFill>
                        </a:rPr>
                        <a:t> فأكثر</a:t>
                      </a:r>
                    </a:p>
                  </a:txBody>
                  <a:tcPr anchor="ctr"/>
                </a:tc>
              </a:tr>
              <a:tr h="451818"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r>
                        <a:rPr lang="ar-SA" sz="1600" b="1" dirty="0" smtClean="0">
                          <a:solidFill>
                            <a:schemeClr val="tx1"/>
                          </a:solidFill>
                        </a:rPr>
                        <a:t> فأكثر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51818"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r>
                        <a:rPr lang="ar-SA" sz="1600" b="1" dirty="0" smtClean="0">
                          <a:solidFill>
                            <a:schemeClr val="tx1"/>
                          </a:solidFill>
                        </a:rPr>
                        <a:t> فأكثر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51818"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r>
                        <a:rPr lang="ar-SA" sz="1600" b="1" dirty="0" smtClean="0">
                          <a:solidFill>
                            <a:schemeClr val="tx1"/>
                          </a:solidFill>
                        </a:rPr>
                        <a:t> فأكثر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51818"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r>
                        <a:rPr lang="ar-SA" sz="1600" b="1" dirty="0" smtClean="0">
                          <a:solidFill>
                            <a:schemeClr val="tx1"/>
                          </a:solidFill>
                        </a:rPr>
                        <a:t> فأكثر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51818"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r>
                        <a:rPr lang="ar-SA" sz="1600" b="1" dirty="0" smtClean="0">
                          <a:solidFill>
                            <a:schemeClr val="tx1"/>
                          </a:solidFill>
                        </a:rPr>
                        <a:t> فأكثر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51818"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مربع نص 5"/>
          <p:cNvSpPr txBox="1"/>
          <p:nvPr/>
        </p:nvSpPr>
        <p:spPr>
          <a:xfrm>
            <a:off x="2862133" y="188640"/>
            <a:ext cx="6552728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ar-SA" sz="2400" b="1" dirty="0">
                <a:solidFill>
                  <a:srgbClr val="04617B">
                    <a:lumMod val="75000"/>
                  </a:srgbClr>
                </a:solidFill>
                <a:latin typeface="Hacen Lebanon" pitchFamily="2" charset="-78"/>
                <a:cs typeface="Hacen Lebanon" pitchFamily="2" charset="-78"/>
              </a:rPr>
              <a:t>أولاً نكون جدول التوزيع التكراري النازل</a:t>
            </a:r>
          </a:p>
        </p:txBody>
      </p:sp>
    </p:spTree>
    <p:extLst>
      <p:ext uri="{BB962C8B-B14F-4D97-AF65-F5344CB8AC3E}">
        <p14:creationId xmlns:p14="http://schemas.microsoft.com/office/powerpoint/2010/main" val="2359382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مخطط 1"/>
          <p:cNvGraphicFramePr/>
          <p:nvPr>
            <p:extLst/>
          </p:nvPr>
        </p:nvGraphicFramePr>
        <p:xfrm>
          <a:off x="2855640" y="98072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مربع نص 2"/>
          <p:cNvSpPr txBox="1"/>
          <p:nvPr/>
        </p:nvSpPr>
        <p:spPr>
          <a:xfrm>
            <a:off x="2862133" y="188640"/>
            <a:ext cx="6552728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ar-SA" sz="2400" b="1" dirty="0">
                <a:solidFill>
                  <a:srgbClr val="04617B">
                    <a:lumMod val="75000"/>
                  </a:srgbClr>
                </a:solidFill>
                <a:latin typeface="Hacen Lebanon" pitchFamily="2" charset="-78"/>
                <a:cs typeface="Hacen Lebanon" pitchFamily="2" charset="-78"/>
              </a:rPr>
              <a:t>ثانياً نرسم المنحنى المتجمع النازل</a:t>
            </a:r>
          </a:p>
        </p:txBody>
      </p:sp>
      <p:sp>
        <p:nvSpPr>
          <p:cNvPr id="4" name="مربع نص 3"/>
          <p:cNvSpPr txBox="1"/>
          <p:nvPr/>
        </p:nvSpPr>
        <p:spPr>
          <a:xfrm>
            <a:off x="1703513" y="1196752"/>
            <a:ext cx="115862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dirty="0" err="1">
                <a:solidFill>
                  <a:prstClr val="black"/>
                </a:solidFill>
              </a:rPr>
              <a:t>ت.م.ن</a:t>
            </a:r>
            <a:endParaRPr lang="ar-SA" dirty="0">
              <a:solidFill>
                <a:prstClr val="black"/>
              </a:solidFill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8616280" y="4437112"/>
            <a:ext cx="1800200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1600" dirty="0">
                <a:solidFill>
                  <a:prstClr val="black"/>
                </a:solidFill>
              </a:rPr>
              <a:t>الحد الأدنى فأكثر</a:t>
            </a:r>
          </a:p>
        </p:txBody>
      </p:sp>
      <p:cxnSp>
        <p:nvCxnSpPr>
          <p:cNvPr id="9" name="رابط مستقيم 8"/>
          <p:cNvCxnSpPr/>
          <p:nvPr/>
        </p:nvCxnSpPr>
        <p:spPr>
          <a:xfrm flipV="1">
            <a:off x="5827018" y="1753767"/>
            <a:ext cx="0" cy="2833573"/>
          </a:xfrm>
          <a:prstGeom prst="line">
            <a:avLst/>
          </a:prstGeom>
          <a:ln w="19050">
            <a:solidFill>
              <a:srgbClr val="BF2B9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مستقيم 10"/>
          <p:cNvCxnSpPr/>
          <p:nvPr/>
        </p:nvCxnSpPr>
        <p:spPr>
          <a:xfrm flipH="1">
            <a:off x="3503712" y="1747416"/>
            <a:ext cx="2323306" cy="0"/>
          </a:xfrm>
          <a:prstGeom prst="line">
            <a:avLst/>
          </a:prstGeom>
          <a:ln w="19050">
            <a:solidFill>
              <a:srgbClr val="BF2B9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مربع نص 11"/>
          <p:cNvSpPr txBox="1"/>
          <p:nvPr/>
        </p:nvSpPr>
        <p:spPr>
          <a:xfrm>
            <a:off x="5594000" y="4559921"/>
            <a:ext cx="402537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en-US" sz="1200" dirty="0">
                <a:solidFill>
                  <a:srgbClr val="BF2B9F"/>
                </a:solidFill>
              </a:rPr>
              <a:t>45</a:t>
            </a:r>
            <a:endParaRPr lang="ar-SA" sz="1200" dirty="0">
              <a:solidFill>
                <a:srgbClr val="BF2B9F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3177376" y="1583517"/>
            <a:ext cx="402537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en-US" sz="1200" dirty="0">
                <a:solidFill>
                  <a:srgbClr val="BF2B9F"/>
                </a:solidFill>
              </a:rPr>
              <a:t>91</a:t>
            </a:r>
            <a:endParaRPr lang="ar-SA" sz="1200" dirty="0">
              <a:solidFill>
                <a:srgbClr val="BF2B9F"/>
              </a:solidFill>
            </a:endParaRPr>
          </a:p>
        </p:txBody>
      </p:sp>
      <p:cxnSp>
        <p:nvCxnSpPr>
          <p:cNvPr id="15" name="رابط مستقيم 14"/>
          <p:cNvCxnSpPr/>
          <p:nvPr/>
        </p:nvCxnSpPr>
        <p:spPr>
          <a:xfrm>
            <a:off x="3503712" y="3315464"/>
            <a:ext cx="3456384" cy="0"/>
          </a:xfrm>
          <a:prstGeom prst="line">
            <a:avLst/>
          </a:prstGeom>
          <a:ln w="28575">
            <a:solidFill>
              <a:srgbClr val="FFC000"/>
            </a:solidFill>
            <a:prstDash val="lgDash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8" name="رابط مستقيم 17"/>
          <p:cNvCxnSpPr/>
          <p:nvPr/>
        </p:nvCxnSpPr>
        <p:spPr>
          <a:xfrm rot="5400000">
            <a:off x="6315807" y="3933428"/>
            <a:ext cx="1260000" cy="0"/>
          </a:xfrm>
          <a:prstGeom prst="line">
            <a:avLst/>
          </a:prstGeom>
          <a:ln w="28575">
            <a:solidFill>
              <a:srgbClr val="FFC000"/>
            </a:solidFill>
            <a:prstDash val="lgDash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9" name="مربع نص 18"/>
          <p:cNvSpPr txBox="1"/>
          <p:nvPr/>
        </p:nvSpPr>
        <p:spPr>
          <a:xfrm>
            <a:off x="6677864" y="4521820"/>
            <a:ext cx="402537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en-US" sz="1200" dirty="0">
                <a:solidFill>
                  <a:srgbClr val="FFC000"/>
                </a:solidFill>
              </a:rPr>
              <a:t>67</a:t>
            </a:r>
            <a:endParaRPr lang="ar-SA" sz="1200" dirty="0">
              <a:solidFill>
                <a:srgbClr val="FFC000"/>
              </a:solidFill>
            </a:endParaRPr>
          </a:p>
        </p:txBody>
      </p:sp>
      <p:sp>
        <p:nvSpPr>
          <p:cNvPr id="20" name="مستطيل 19"/>
          <p:cNvSpPr/>
          <p:nvPr/>
        </p:nvSpPr>
        <p:spPr>
          <a:xfrm>
            <a:off x="6230490" y="5157192"/>
            <a:ext cx="3932164" cy="576064"/>
          </a:xfrm>
          <a:prstGeom prst="rect">
            <a:avLst/>
          </a:prstGeom>
          <a:solidFill>
            <a:srgbClr val="BF2B9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1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عدد الموظفين الذين  تصل الزيادة في أجورهم إلى 45 فأكثر=</a:t>
            </a:r>
          </a:p>
        </p:txBody>
      </p:sp>
      <p:sp>
        <p:nvSpPr>
          <p:cNvPr id="21" name="شكل بيضاوي 20"/>
          <p:cNvSpPr/>
          <p:nvPr/>
        </p:nvSpPr>
        <p:spPr>
          <a:xfrm>
            <a:off x="2706414" y="5013176"/>
            <a:ext cx="2124080" cy="864096"/>
          </a:xfrm>
          <a:prstGeom prst="ellipse">
            <a:avLst/>
          </a:prstGeom>
          <a:solidFill>
            <a:srgbClr val="BF2B9F"/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en-US" sz="1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91</a:t>
            </a:r>
            <a:r>
              <a:rPr lang="ar-SA" sz="1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عامل</a:t>
            </a:r>
          </a:p>
        </p:txBody>
      </p:sp>
      <p:sp>
        <p:nvSpPr>
          <p:cNvPr id="22" name="مستطيل 21"/>
          <p:cNvSpPr/>
          <p:nvPr/>
        </p:nvSpPr>
        <p:spPr>
          <a:xfrm>
            <a:off x="6220558" y="6093296"/>
            <a:ext cx="3932164" cy="5760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1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الحد الأدنى للزيادة الذي بلغه 40 عامل=</a:t>
            </a:r>
          </a:p>
        </p:txBody>
      </p:sp>
      <p:sp>
        <p:nvSpPr>
          <p:cNvPr id="23" name="شكل بيضاوي 22"/>
          <p:cNvSpPr/>
          <p:nvPr/>
        </p:nvSpPr>
        <p:spPr>
          <a:xfrm>
            <a:off x="2792515" y="5949280"/>
            <a:ext cx="2124080" cy="864096"/>
          </a:xfrm>
          <a:prstGeom prst="ellipse">
            <a:avLst/>
          </a:prstGeom>
          <a:solidFill>
            <a:srgbClr val="FFC000"/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1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67</a:t>
            </a:r>
            <a:r>
              <a:rPr lang="ar-DZ" sz="16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بالدينار</a:t>
            </a:r>
            <a:endParaRPr lang="ar-SA" sz="16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41904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4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Chart bld="series"/>
        </p:bldSub>
      </p:bldGraphic>
      <p:bldP spid="3" grpId="0" animBg="1"/>
      <p:bldP spid="12" grpId="0"/>
      <p:bldP spid="13" grpId="0"/>
      <p:bldP spid="19" grpId="0"/>
      <p:bldP spid="20" grpId="0" animBg="1"/>
      <p:bldP spid="21" grpId="0" animBg="1"/>
      <p:bldP spid="22" grpId="0" animBg="1"/>
      <p:bldP spid="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وسيلة شرح مع سهم إلى الأسفل 1"/>
          <p:cNvSpPr/>
          <p:nvPr/>
        </p:nvSpPr>
        <p:spPr>
          <a:xfrm>
            <a:off x="3437762" y="286059"/>
            <a:ext cx="4392488" cy="720080"/>
          </a:xfrm>
          <a:prstGeom prst="downArrowCallout">
            <a:avLst/>
          </a:prstGeom>
          <a:blipFill>
            <a:blip r:embed="rId2" cstate="print"/>
            <a:tile tx="0" ty="0" sx="100000" sy="100000" flip="none" algn="tl"/>
          </a:blip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2800" b="1" dirty="0">
                <a:solidFill>
                  <a:srgbClr val="002060"/>
                </a:solidFill>
              </a:rPr>
              <a:t>مثال</a:t>
            </a:r>
          </a:p>
        </p:txBody>
      </p:sp>
      <p:sp>
        <p:nvSpPr>
          <p:cNvPr id="3" name="مربع نص 2"/>
          <p:cNvSpPr txBox="1"/>
          <p:nvPr/>
        </p:nvSpPr>
        <p:spPr>
          <a:xfrm>
            <a:off x="1921646" y="1225677"/>
            <a:ext cx="7038469" cy="646331"/>
          </a:xfrm>
          <a:prstGeom prst="rect">
            <a:avLst/>
          </a:prstGeom>
          <a:solidFill>
            <a:schemeClr val="bg1"/>
          </a:solidFill>
          <a:ln w="57150">
            <a:solidFill>
              <a:srgbClr val="BF2B9F"/>
            </a:solidFill>
          </a:ln>
        </p:spPr>
        <p:txBody>
          <a:bodyPr wrap="square" rtlCol="1">
            <a:spAutoFit/>
          </a:bodyPr>
          <a:lstStyle/>
          <a:p>
            <a:pPr algn="ctr" rtl="1"/>
            <a:r>
              <a:rPr lang="ar-SA" b="1" dirty="0">
                <a:solidFill>
                  <a:prstClr val="black"/>
                </a:solidFill>
              </a:rPr>
              <a:t>الجدول التالي يبين توزيع عينة من 100 </a:t>
            </a:r>
            <a:r>
              <a:rPr lang="ar-DZ" b="1" dirty="0" smtClean="0">
                <a:solidFill>
                  <a:prstClr val="black"/>
                </a:solidFill>
              </a:rPr>
              <a:t>ساكن في دراسة حول الأمراض المزمنة</a:t>
            </a:r>
            <a:r>
              <a:rPr lang="ar-SA" b="1" dirty="0" smtClean="0">
                <a:solidFill>
                  <a:prstClr val="black"/>
                </a:solidFill>
              </a:rPr>
              <a:t> </a:t>
            </a:r>
            <a:r>
              <a:rPr lang="ar-SA" b="1" dirty="0">
                <a:solidFill>
                  <a:prstClr val="black"/>
                </a:solidFill>
              </a:rPr>
              <a:t>حسب </a:t>
            </a:r>
            <a:r>
              <a:rPr lang="ar-DZ" b="1" dirty="0" smtClean="0">
                <a:solidFill>
                  <a:prstClr val="black"/>
                </a:solidFill>
              </a:rPr>
              <a:t>العمر</a:t>
            </a:r>
            <a:endParaRPr lang="ar-SA" b="1" dirty="0">
              <a:solidFill>
                <a:prstClr val="black"/>
              </a:solidFill>
            </a:endParaRPr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6912091"/>
              </p:ext>
            </p:extLst>
          </p:nvPr>
        </p:nvGraphicFramePr>
        <p:xfrm>
          <a:off x="1847528" y="2064916"/>
          <a:ext cx="2520280" cy="4427962"/>
        </p:xfrm>
        <a:graphic>
          <a:graphicData uri="http://schemas.openxmlformats.org/drawingml/2006/table">
            <a:tbl>
              <a:tblPr rtl="1" firstRow="1" bandRow="1">
                <a:tableStyleId>{93296810-A885-4BE3-A3E7-6D5BEEA58F35}</a:tableStyleId>
              </a:tblPr>
              <a:tblGrid>
                <a:gridCol w="1260140"/>
                <a:gridCol w="1260140"/>
              </a:tblGrid>
              <a:tr h="813418">
                <a:tc>
                  <a:txBody>
                    <a:bodyPr/>
                    <a:lstStyle/>
                    <a:p>
                      <a:pPr algn="ctr" rtl="1"/>
                      <a:r>
                        <a:rPr lang="ar-DZ" sz="1400" dirty="0" smtClean="0"/>
                        <a:t>المصابون بمرض السكري</a:t>
                      </a:r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1400" dirty="0" smtClean="0"/>
                        <a:t>ال</a:t>
                      </a:r>
                      <a:r>
                        <a:rPr lang="ar-SA" sz="1400" dirty="0" smtClean="0"/>
                        <a:t>فئات ال</a:t>
                      </a:r>
                      <a:r>
                        <a:rPr lang="ar-DZ" sz="1400" dirty="0" smtClean="0"/>
                        <a:t>عمرية</a:t>
                      </a:r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451818">
                <a:tc>
                  <a:txBody>
                    <a:bodyPr/>
                    <a:lstStyle/>
                    <a:p>
                      <a:pPr algn="ctr" rtl="1"/>
                      <a:r>
                        <a:rPr lang="ar-DZ" sz="1400" dirty="0" smtClean="0"/>
                        <a:t>04</a:t>
                      </a:r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0" dirty="0" smtClean="0">
                          <a:solidFill>
                            <a:schemeClr val="dk1"/>
                          </a:solidFill>
                        </a:rPr>
                        <a:t>30-</a:t>
                      </a:r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451818">
                <a:tc>
                  <a:txBody>
                    <a:bodyPr/>
                    <a:lstStyle/>
                    <a:p>
                      <a:pPr algn="ctr" rtl="1"/>
                      <a:r>
                        <a:rPr lang="ar-DZ" sz="1400" dirty="0" smtClean="0"/>
                        <a:t>07</a:t>
                      </a:r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0" dirty="0" smtClean="0">
                          <a:solidFill>
                            <a:schemeClr val="dk1"/>
                          </a:solidFill>
                        </a:rPr>
                        <a:t>40-</a:t>
                      </a:r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451818">
                <a:tc>
                  <a:txBody>
                    <a:bodyPr/>
                    <a:lstStyle/>
                    <a:p>
                      <a:pPr algn="ctr" rtl="1"/>
                      <a:r>
                        <a:rPr lang="ar-DZ" sz="1400" dirty="0" smtClean="0"/>
                        <a:t>11</a:t>
                      </a:r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50-</a:t>
                      </a:r>
                      <a:endParaRPr lang="ar-SA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451818">
                <a:tc>
                  <a:txBody>
                    <a:bodyPr/>
                    <a:lstStyle/>
                    <a:p>
                      <a:pPr algn="ctr" rtl="1"/>
                      <a:r>
                        <a:rPr lang="ar-DZ" sz="1400" dirty="0" smtClean="0"/>
                        <a:t>15</a:t>
                      </a:r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0" dirty="0" smtClean="0">
                          <a:solidFill>
                            <a:schemeClr val="dk1"/>
                          </a:solidFill>
                        </a:rPr>
                        <a:t>60-</a:t>
                      </a:r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451818">
                <a:tc>
                  <a:txBody>
                    <a:bodyPr/>
                    <a:lstStyle/>
                    <a:p>
                      <a:pPr algn="ctr" rtl="1"/>
                      <a:r>
                        <a:rPr lang="ar-DZ" sz="1400" dirty="0" smtClean="0"/>
                        <a:t>18</a:t>
                      </a:r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0" dirty="0" smtClean="0">
                          <a:solidFill>
                            <a:schemeClr val="dk1"/>
                          </a:solidFill>
                        </a:rPr>
                        <a:t>70-</a:t>
                      </a:r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451818">
                <a:tc>
                  <a:txBody>
                    <a:bodyPr/>
                    <a:lstStyle/>
                    <a:p>
                      <a:pPr algn="ctr" rtl="1"/>
                      <a:r>
                        <a:rPr lang="ar-DZ" sz="1400" dirty="0" smtClean="0"/>
                        <a:t>20</a:t>
                      </a:r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80-</a:t>
                      </a:r>
                      <a:endParaRPr lang="ar-SA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451818">
                <a:tc>
                  <a:txBody>
                    <a:bodyPr/>
                    <a:lstStyle/>
                    <a:p>
                      <a:pPr algn="ctr" rtl="1"/>
                      <a:r>
                        <a:rPr lang="ar-DZ" sz="1400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90-</a:t>
                      </a:r>
                      <a:endParaRPr lang="ar-SA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451818"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0" dirty="0" smtClean="0">
                          <a:solidFill>
                            <a:schemeClr val="tx1"/>
                          </a:solidFill>
                        </a:rPr>
                        <a:t>∑</a:t>
                      </a:r>
                      <a:endParaRPr lang="ar-SA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41" name="وسيلة شرح مع سهم إلى اليسار 40"/>
          <p:cNvSpPr/>
          <p:nvPr/>
        </p:nvSpPr>
        <p:spPr>
          <a:xfrm>
            <a:off x="8372866" y="129136"/>
            <a:ext cx="2013662" cy="1419705"/>
          </a:xfrm>
          <a:prstGeom prst="leftArrowCallou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b="1" dirty="0">
                <a:solidFill>
                  <a:srgbClr val="A5C249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المدرج </a:t>
            </a:r>
            <a:r>
              <a:rPr lang="ar-SA" b="1" dirty="0" smtClean="0">
                <a:solidFill>
                  <a:srgbClr val="A5C249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التكراري</a:t>
            </a:r>
            <a:endParaRPr lang="ar-SA" b="1" dirty="0">
              <a:solidFill>
                <a:srgbClr val="A5C249">
                  <a:lumMod val="20000"/>
                  <a:lumOff val="8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3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689306"/>
              </p:ext>
            </p:extLst>
          </p:nvPr>
        </p:nvGraphicFramePr>
        <p:xfrm>
          <a:off x="4333695" y="2053543"/>
          <a:ext cx="2520280" cy="4427962"/>
        </p:xfrm>
        <a:graphic>
          <a:graphicData uri="http://schemas.openxmlformats.org/drawingml/2006/table">
            <a:tbl>
              <a:tblPr rtl="1" firstRow="1" bandRow="1">
                <a:tableStyleId>{93296810-A885-4BE3-A3E7-6D5BEEA58F35}</a:tableStyleId>
              </a:tblPr>
              <a:tblGrid>
                <a:gridCol w="1260140"/>
                <a:gridCol w="1260140"/>
              </a:tblGrid>
              <a:tr h="81341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DZ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المصابون بمرض السكري</a:t>
                      </a:r>
                      <a:endParaRPr kumimoji="0" lang="ar-SA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1400" dirty="0" smtClean="0"/>
                        <a:t>ال</a:t>
                      </a:r>
                      <a:r>
                        <a:rPr lang="ar-SA" sz="1400" dirty="0" smtClean="0"/>
                        <a:t>فئات ال</a:t>
                      </a:r>
                      <a:r>
                        <a:rPr lang="ar-DZ" sz="1400" dirty="0" smtClean="0"/>
                        <a:t>عمرية</a:t>
                      </a:r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451818">
                <a:tc>
                  <a:txBody>
                    <a:bodyPr/>
                    <a:lstStyle/>
                    <a:p>
                      <a:pPr algn="ctr" rtl="1"/>
                      <a:r>
                        <a:rPr lang="ar-DZ" sz="1400" dirty="0" smtClean="0"/>
                        <a:t>04</a:t>
                      </a:r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0" dirty="0" smtClean="0">
                          <a:solidFill>
                            <a:schemeClr val="dk1"/>
                          </a:solidFill>
                        </a:rPr>
                        <a:t>[30-</a:t>
                      </a:r>
                      <a:r>
                        <a:rPr lang="ar-DZ" sz="1400" b="0" dirty="0" smtClean="0">
                          <a:solidFill>
                            <a:schemeClr val="dk1"/>
                          </a:solidFill>
                        </a:rPr>
                        <a:t>40</a:t>
                      </a:r>
                      <a:r>
                        <a:rPr lang="en-US" sz="1400" b="0" dirty="0" smtClean="0">
                          <a:solidFill>
                            <a:schemeClr val="dk1"/>
                          </a:solidFill>
                        </a:rPr>
                        <a:t>[</a:t>
                      </a:r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451818">
                <a:tc>
                  <a:txBody>
                    <a:bodyPr/>
                    <a:lstStyle/>
                    <a:p>
                      <a:pPr algn="ctr" rtl="1"/>
                      <a:r>
                        <a:rPr lang="ar-DZ" sz="1400" dirty="0" smtClean="0"/>
                        <a:t>07</a:t>
                      </a:r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[</a:t>
                      </a:r>
                      <a:r>
                        <a:rPr kumimoji="0" lang="ar-D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40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-</a:t>
                      </a:r>
                      <a:r>
                        <a:rPr kumimoji="0" lang="ar-D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50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[</a:t>
                      </a:r>
                      <a:endParaRPr kumimoji="0" lang="ar-SA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451818">
                <a:tc>
                  <a:txBody>
                    <a:bodyPr/>
                    <a:lstStyle/>
                    <a:p>
                      <a:pPr algn="ctr" rtl="1"/>
                      <a:r>
                        <a:rPr lang="ar-DZ" sz="1400" dirty="0" smtClean="0"/>
                        <a:t>11</a:t>
                      </a:r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[</a:t>
                      </a:r>
                      <a:r>
                        <a:rPr kumimoji="0" lang="ar-D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50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-</a:t>
                      </a:r>
                      <a:r>
                        <a:rPr kumimoji="0" lang="ar-D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60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[</a:t>
                      </a:r>
                      <a:endParaRPr kumimoji="0" lang="ar-SA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451818">
                <a:tc>
                  <a:txBody>
                    <a:bodyPr/>
                    <a:lstStyle/>
                    <a:p>
                      <a:pPr algn="ctr" rtl="1"/>
                      <a:r>
                        <a:rPr lang="ar-DZ" sz="1400" dirty="0" smtClean="0"/>
                        <a:t>15</a:t>
                      </a:r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[</a:t>
                      </a:r>
                      <a:r>
                        <a:rPr kumimoji="0" lang="ar-D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60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-</a:t>
                      </a:r>
                      <a:r>
                        <a:rPr kumimoji="0" lang="ar-D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70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[</a:t>
                      </a:r>
                      <a:endParaRPr kumimoji="0" lang="ar-SA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451818">
                <a:tc>
                  <a:txBody>
                    <a:bodyPr/>
                    <a:lstStyle/>
                    <a:p>
                      <a:pPr algn="ctr" rtl="1"/>
                      <a:r>
                        <a:rPr lang="ar-DZ" sz="1400" dirty="0" smtClean="0"/>
                        <a:t>18</a:t>
                      </a:r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[</a:t>
                      </a:r>
                      <a:r>
                        <a:rPr kumimoji="0" lang="ar-D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70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-</a:t>
                      </a:r>
                      <a:r>
                        <a:rPr kumimoji="0" lang="ar-D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80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[</a:t>
                      </a:r>
                      <a:endParaRPr kumimoji="0" lang="ar-SA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451818">
                <a:tc>
                  <a:txBody>
                    <a:bodyPr/>
                    <a:lstStyle/>
                    <a:p>
                      <a:pPr algn="ctr" rtl="1"/>
                      <a:r>
                        <a:rPr lang="ar-DZ" sz="1400" dirty="0" smtClean="0"/>
                        <a:t>20</a:t>
                      </a:r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[</a:t>
                      </a:r>
                      <a:r>
                        <a:rPr kumimoji="0" lang="ar-D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80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-</a:t>
                      </a:r>
                      <a:r>
                        <a:rPr kumimoji="0" lang="ar-D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90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[</a:t>
                      </a:r>
                      <a:endParaRPr kumimoji="0" lang="ar-SA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451818">
                <a:tc>
                  <a:txBody>
                    <a:bodyPr/>
                    <a:lstStyle/>
                    <a:p>
                      <a:pPr algn="ctr" rtl="1"/>
                      <a:r>
                        <a:rPr lang="ar-DZ" sz="1400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[</a:t>
                      </a:r>
                      <a:r>
                        <a:rPr kumimoji="0" lang="ar-D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90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-</a:t>
                      </a:r>
                      <a:r>
                        <a:rPr kumimoji="0" lang="ar-D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100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[</a:t>
                      </a:r>
                      <a:endParaRPr kumimoji="0" lang="ar-SA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451818"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0" dirty="0" smtClean="0">
                          <a:solidFill>
                            <a:schemeClr val="tx1"/>
                          </a:solidFill>
                        </a:rPr>
                        <a:t>∑</a:t>
                      </a:r>
                      <a:endParaRPr lang="ar-SA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5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641036"/>
              </p:ext>
            </p:extLst>
          </p:nvPr>
        </p:nvGraphicFramePr>
        <p:xfrm>
          <a:off x="6872179" y="2067190"/>
          <a:ext cx="3284192" cy="4427962"/>
        </p:xfrm>
        <a:graphic>
          <a:graphicData uri="http://schemas.openxmlformats.org/drawingml/2006/table">
            <a:tbl>
              <a:tblPr rtl="1" firstRow="1" bandRow="1">
                <a:tableStyleId>{93296810-A885-4BE3-A3E7-6D5BEEA58F35}</a:tableStyleId>
              </a:tblPr>
              <a:tblGrid>
                <a:gridCol w="1600200"/>
                <a:gridCol w="1683992"/>
              </a:tblGrid>
              <a:tr h="81341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DZ" sz="1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المصابون </a:t>
                      </a:r>
                      <a:r>
                        <a:rPr kumimoji="0" lang="ar-DZ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بمرض السكري</a:t>
                      </a:r>
                      <a:endParaRPr kumimoji="0" lang="ar-SA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1400" dirty="0" smtClean="0"/>
                        <a:t>الحدود الفعلية للفئات العمرية</a:t>
                      </a:r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451818">
                <a:tc>
                  <a:txBody>
                    <a:bodyPr/>
                    <a:lstStyle/>
                    <a:p>
                      <a:pPr algn="ctr" rtl="1"/>
                      <a:r>
                        <a:rPr lang="ar-DZ" sz="1400" dirty="0" smtClean="0"/>
                        <a:t>04</a:t>
                      </a:r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ar-DZ" sz="1400" b="0" dirty="0" smtClean="0">
                          <a:solidFill>
                            <a:schemeClr val="dk1"/>
                          </a:solidFill>
                        </a:rPr>
                        <a:t>29,5</a:t>
                      </a:r>
                      <a:r>
                        <a:rPr lang="en-US" sz="1400" b="0" dirty="0" smtClean="0">
                          <a:solidFill>
                            <a:schemeClr val="dk1"/>
                          </a:solidFill>
                        </a:rPr>
                        <a:t>-</a:t>
                      </a:r>
                      <a:r>
                        <a:rPr lang="ar-DZ" sz="1400" b="0" dirty="0" smtClean="0">
                          <a:solidFill>
                            <a:schemeClr val="dk1"/>
                          </a:solidFill>
                        </a:rPr>
                        <a:t>39,5</a:t>
                      </a:r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451818">
                <a:tc>
                  <a:txBody>
                    <a:bodyPr/>
                    <a:lstStyle/>
                    <a:p>
                      <a:pPr algn="ctr" rtl="1"/>
                      <a:r>
                        <a:rPr lang="ar-DZ" sz="1400" dirty="0" smtClean="0"/>
                        <a:t>07</a:t>
                      </a:r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ar-DZ" sz="1400" b="0" dirty="0" smtClean="0">
                          <a:solidFill>
                            <a:schemeClr val="dk1"/>
                          </a:solidFill>
                        </a:rPr>
                        <a:t>39,5</a:t>
                      </a:r>
                      <a:r>
                        <a:rPr lang="en-US" sz="1400" b="0" dirty="0" smtClean="0">
                          <a:solidFill>
                            <a:schemeClr val="dk1"/>
                          </a:solidFill>
                        </a:rPr>
                        <a:t>-</a:t>
                      </a:r>
                      <a:r>
                        <a:rPr lang="ar-DZ" sz="1400" b="0" dirty="0" smtClean="0">
                          <a:solidFill>
                            <a:schemeClr val="dk1"/>
                          </a:solidFill>
                        </a:rPr>
                        <a:t>49,5</a:t>
                      </a:r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451818">
                <a:tc>
                  <a:txBody>
                    <a:bodyPr/>
                    <a:lstStyle/>
                    <a:p>
                      <a:pPr algn="ctr" rtl="1"/>
                      <a:r>
                        <a:rPr lang="ar-DZ" sz="1400" dirty="0" smtClean="0"/>
                        <a:t>11</a:t>
                      </a:r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ar-DZ" sz="1400" b="0" dirty="0" smtClean="0">
                          <a:solidFill>
                            <a:schemeClr val="tx1"/>
                          </a:solidFill>
                        </a:rPr>
                        <a:t>49,5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ar-DZ" sz="1400" b="0" dirty="0" smtClean="0">
                          <a:solidFill>
                            <a:schemeClr val="tx1"/>
                          </a:solidFill>
                        </a:rPr>
                        <a:t>59,5</a:t>
                      </a:r>
                      <a:endParaRPr lang="ar-SA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451818">
                <a:tc>
                  <a:txBody>
                    <a:bodyPr/>
                    <a:lstStyle/>
                    <a:p>
                      <a:pPr algn="ctr" rtl="1"/>
                      <a:r>
                        <a:rPr lang="ar-DZ" sz="1400" dirty="0" smtClean="0"/>
                        <a:t>15</a:t>
                      </a:r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ar-DZ" sz="1400" b="0" dirty="0" smtClean="0">
                          <a:solidFill>
                            <a:schemeClr val="dk1"/>
                          </a:solidFill>
                        </a:rPr>
                        <a:t>59,5</a:t>
                      </a:r>
                      <a:r>
                        <a:rPr lang="en-US" sz="1400" b="0" dirty="0" smtClean="0">
                          <a:solidFill>
                            <a:schemeClr val="dk1"/>
                          </a:solidFill>
                        </a:rPr>
                        <a:t>-</a:t>
                      </a:r>
                      <a:r>
                        <a:rPr lang="ar-DZ" sz="1400" b="0" dirty="0" smtClean="0">
                          <a:solidFill>
                            <a:schemeClr val="dk1"/>
                          </a:solidFill>
                        </a:rPr>
                        <a:t>69,5</a:t>
                      </a:r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451818">
                <a:tc>
                  <a:txBody>
                    <a:bodyPr/>
                    <a:lstStyle/>
                    <a:p>
                      <a:pPr algn="ctr" rtl="1"/>
                      <a:r>
                        <a:rPr lang="ar-DZ" sz="1400" dirty="0" smtClean="0"/>
                        <a:t>18</a:t>
                      </a:r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ar-DZ" sz="1400" b="0" dirty="0" smtClean="0">
                          <a:solidFill>
                            <a:schemeClr val="dk1"/>
                          </a:solidFill>
                        </a:rPr>
                        <a:t>69,5</a:t>
                      </a:r>
                      <a:r>
                        <a:rPr lang="en-US" sz="1400" b="0" dirty="0" smtClean="0">
                          <a:solidFill>
                            <a:schemeClr val="dk1"/>
                          </a:solidFill>
                        </a:rPr>
                        <a:t>-</a:t>
                      </a:r>
                      <a:r>
                        <a:rPr lang="ar-DZ" sz="1400" b="0" dirty="0" smtClean="0">
                          <a:solidFill>
                            <a:schemeClr val="dk1"/>
                          </a:solidFill>
                        </a:rPr>
                        <a:t>79,5</a:t>
                      </a:r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451818">
                <a:tc>
                  <a:txBody>
                    <a:bodyPr/>
                    <a:lstStyle/>
                    <a:p>
                      <a:pPr algn="ctr" rtl="1"/>
                      <a:r>
                        <a:rPr lang="ar-DZ" sz="1400" dirty="0" smtClean="0"/>
                        <a:t>20</a:t>
                      </a:r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ar-DZ" sz="1400" b="0" dirty="0" smtClean="0">
                          <a:solidFill>
                            <a:schemeClr val="tx1"/>
                          </a:solidFill>
                        </a:rPr>
                        <a:t>79,5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ar-DZ" sz="1400" b="0" dirty="0" smtClean="0">
                          <a:solidFill>
                            <a:schemeClr val="tx1"/>
                          </a:solidFill>
                        </a:rPr>
                        <a:t>89,5</a:t>
                      </a:r>
                      <a:endParaRPr lang="ar-SA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451818">
                <a:tc>
                  <a:txBody>
                    <a:bodyPr/>
                    <a:lstStyle/>
                    <a:p>
                      <a:pPr algn="ctr" rtl="1"/>
                      <a:r>
                        <a:rPr lang="ar-DZ" sz="1400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ar-DZ" sz="1400" b="0" dirty="0" smtClean="0">
                          <a:solidFill>
                            <a:schemeClr val="tx1"/>
                          </a:solidFill>
                        </a:rPr>
                        <a:t>89,5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ar-DZ" sz="1400" b="0" dirty="0" smtClean="0">
                          <a:solidFill>
                            <a:schemeClr val="tx1"/>
                          </a:solidFill>
                        </a:rPr>
                        <a:t>99,5</a:t>
                      </a:r>
                      <a:endParaRPr lang="ar-SA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451818"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0" dirty="0" smtClean="0">
                          <a:solidFill>
                            <a:schemeClr val="tx1"/>
                          </a:solidFill>
                        </a:rPr>
                        <a:t>∑</a:t>
                      </a:r>
                      <a:endParaRPr lang="ar-SA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5" name="Explosion 2 4"/>
          <p:cNvSpPr/>
          <p:nvPr/>
        </p:nvSpPr>
        <p:spPr>
          <a:xfrm>
            <a:off x="307668" y="381788"/>
            <a:ext cx="1703681" cy="914400"/>
          </a:xfrm>
          <a:prstGeom prst="irregularSeal2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تذكير</a:t>
            </a:r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35993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3273771"/>
              </p:ext>
            </p:extLst>
          </p:nvPr>
        </p:nvGraphicFramePr>
        <p:xfrm>
          <a:off x="2927648" y="709895"/>
          <a:ext cx="4320480" cy="4297389"/>
        </p:xfrm>
        <a:graphic>
          <a:graphicData uri="http://schemas.openxmlformats.org/drawingml/2006/table">
            <a:tbl>
              <a:tblPr rtl="1" firstRow="1" bandRow="1">
                <a:tableStyleId>{7DF18680-E054-41AD-8BC1-D1AEF772440D}</a:tableStyleId>
              </a:tblPr>
              <a:tblGrid>
                <a:gridCol w="1118796"/>
                <a:gridCol w="1761524"/>
                <a:gridCol w="1440160"/>
              </a:tblGrid>
              <a:tr h="787845"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 smtClean="0">
                          <a:solidFill>
                            <a:schemeClr val="bg1"/>
                          </a:solidFill>
                        </a:rPr>
                        <a:t>التكرار</a:t>
                      </a:r>
                      <a:endParaRPr lang="ar-SA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 smtClean="0">
                          <a:solidFill>
                            <a:schemeClr val="bg1"/>
                          </a:solidFill>
                        </a:rPr>
                        <a:t>ال</a:t>
                      </a:r>
                      <a:r>
                        <a:rPr lang="ar-DZ" sz="1600" dirty="0" smtClean="0">
                          <a:solidFill>
                            <a:schemeClr val="bg1"/>
                          </a:solidFill>
                        </a:rPr>
                        <a:t>تكرار</a:t>
                      </a:r>
                      <a:r>
                        <a:rPr lang="ar-DZ" sz="1600" baseline="0" dirty="0" smtClean="0">
                          <a:solidFill>
                            <a:schemeClr val="bg1"/>
                          </a:solidFill>
                        </a:rPr>
                        <a:t> الفعلي</a:t>
                      </a:r>
                      <a:endParaRPr lang="ar-SA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1400" dirty="0" smtClean="0">
                          <a:solidFill>
                            <a:schemeClr val="bg1"/>
                          </a:solidFill>
                        </a:rPr>
                        <a:t>الفئات</a:t>
                      </a:r>
                      <a:endParaRPr lang="ar-SA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438693">
                <a:tc>
                  <a:txBody>
                    <a:bodyPr/>
                    <a:lstStyle/>
                    <a:p>
                      <a:pPr algn="ctr" rtl="1"/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10-19</a:t>
                      </a:r>
                      <a:endParaRPr lang="ar-SA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38693">
                <a:tc>
                  <a:txBody>
                    <a:bodyPr/>
                    <a:lstStyle/>
                    <a:p>
                      <a:pPr algn="ctr" rtl="1"/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20-29</a:t>
                      </a:r>
                      <a:endParaRPr lang="ar-SA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38693">
                <a:tc>
                  <a:txBody>
                    <a:bodyPr/>
                    <a:lstStyle/>
                    <a:p>
                      <a:pPr algn="ctr" rtl="1"/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30-39</a:t>
                      </a:r>
                      <a:endParaRPr lang="ar-SA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38693">
                <a:tc>
                  <a:txBody>
                    <a:bodyPr/>
                    <a:lstStyle/>
                    <a:p>
                      <a:pPr algn="ctr" rtl="1"/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40-49</a:t>
                      </a:r>
                      <a:endParaRPr lang="ar-SA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38693">
                <a:tc>
                  <a:txBody>
                    <a:bodyPr/>
                    <a:lstStyle/>
                    <a:p>
                      <a:pPr algn="ctr" rtl="1"/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50-59</a:t>
                      </a:r>
                      <a:endParaRPr lang="ar-SA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38693">
                <a:tc>
                  <a:txBody>
                    <a:bodyPr/>
                    <a:lstStyle/>
                    <a:p>
                      <a:pPr algn="ctr" rtl="1"/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60-69</a:t>
                      </a:r>
                      <a:endParaRPr lang="ar-SA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38693">
                <a:tc>
                  <a:txBody>
                    <a:bodyPr/>
                    <a:lstStyle/>
                    <a:p>
                      <a:pPr algn="ctr" rtl="1"/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70-79</a:t>
                      </a:r>
                      <a:endParaRPr lang="ar-SA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38693">
                <a:tc>
                  <a:txBody>
                    <a:bodyPr/>
                    <a:lstStyle/>
                    <a:p>
                      <a:pPr algn="ctr" rtl="1"/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1800" b="1" dirty="0" smtClean="0">
                          <a:solidFill>
                            <a:schemeClr val="tx1"/>
                          </a:solidFill>
                        </a:rPr>
                        <a:t>المجموع  ∑</a:t>
                      </a:r>
                      <a:endParaRPr lang="ar-SA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0136548"/>
              </p:ext>
            </p:extLst>
          </p:nvPr>
        </p:nvGraphicFramePr>
        <p:xfrm>
          <a:off x="7248128" y="740228"/>
          <a:ext cx="987382" cy="4211118"/>
        </p:xfrm>
        <a:graphic>
          <a:graphicData uri="http://schemas.openxmlformats.org/drawingml/2006/table">
            <a:tbl>
              <a:tblPr rtl="1" firstRow="1" bandRow="1">
                <a:tableStyleId>{7DF18680-E054-41AD-8BC1-D1AEF772440D}</a:tableStyleId>
              </a:tblPr>
              <a:tblGrid>
                <a:gridCol w="987382"/>
              </a:tblGrid>
              <a:tr h="816245"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 smtClean="0">
                          <a:solidFill>
                            <a:schemeClr val="bg1"/>
                          </a:solidFill>
                        </a:rPr>
                        <a:t>التكرار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ar-SA" sz="1600" dirty="0" smtClean="0">
                          <a:solidFill>
                            <a:schemeClr val="bg1"/>
                          </a:solidFill>
                        </a:rPr>
                        <a:t>النسبي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ar-SA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332545"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0.06</a:t>
                      </a: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03245"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0.12</a:t>
                      </a: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548852"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0.20</a:t>
                      </a: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03245"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0.30</a:t>
                      </a: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87801"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0.16</a:t>
                      </a: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03245"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0.10</a:t>
                      </a: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03245"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0.06</a:t>
                      </a: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03245"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4" name="جدول 3"/>
          <p:cNvGraphicFramePr>
            <a:graphicFrameLocks noGrp="1"/>
          </p:cNvGraphicFramePr>
          <p:nvPr>
            <p:extLst/>
          </p:nvPr>
        </p:nvGraphicFramePr>
        <p:xfrm>
          <a:off x="8256240" y="720157"/>
          <a:ext cx="1203340" cy="4324572"/>
        </p:xfrm>
        <a:graphic>
          <a:graphicData uri="http://schemas.openxmlformats.org/drawingml/2006/table">
            <a:tbl>
              <a:tblPr rtl="1" firstRow="1" bandRow="1">
                <a:tableStyleId>{7DF18680-E054-41AD-8BC1-D1AEF772440D}</a:tableStyleId>
              </a:tblPr>
              <a:tblGrid>
                <a:gridCol w="1203340"/>
              </a:tblGrid>
              <a:tr h="706292"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 smtClean="0">
                          <a:solidFill>
                            <a:schemeClr val="bg1"/>
                          </a:solidFill>
                        </a:rPr>
                        <a:t>التكرار المئوي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%</a:t>
                      </a:r>
                      <a:endParaRPr lang="ar-SA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452285"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6%</a:t>
                      </a: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52285"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12%</a:t>
                      </a: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52285"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20%</a:t>
                      </a: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52285"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30%</a:t>
                      </a: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52285"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16%</a:t>
                      </a: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52285"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10%</a:t>
                      </a: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52285"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6%</a:t>
                      </a: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52285"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8" name="مجموعة 7"/>
          <p:cNvGrpSpPr/>
          <p:nvPr/>
        </p:nvGrpSpPr>
        <p:grpSpPr>
          <a:xfrm>
            <a:off x="4498808" y="1988840"/>
            <a:ext cx="248207" cy="288032"/>
            <a:chOff x="3178404" y="3933056"/>
            <a:chExt cx="289620" cy="288032"/>
          </a:xfrm>
        </p:grpSpPr>
        <p:cxnSp>
          <p:nvCxnSpPr>
            <p:cNvPr id="9" name="Straight Connector 12"/>
            <p:cNvCxnSpPr/>
            <p:nvPr/>
          </p:nvCxnSpPr>
          <p:spPr>
            <a:xfrm rot="5400000">
              <a:off x="3090342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0" name="Straight Connector 12"/>
            <p:cNvCxnSpPr/>
            <p:nvPr/>
          </p:nvCxnSpPr>
          <p:spPr>
            <a:xfrm rot="5400000">
              <a:off x="3162350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" name="Straight Connector 12"/>
            <p:cNvCxnSpPr/>
            <p:nvPr/>
          </p:nvCxnSpPr>
          <p:spPr>
            <a:xfrm rot="5400000">
              <a:off x="3234358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" name="Straight Connector 12"/>
            <p:cNvCxnSpPr/>
            <p:nvPr/>
          </p:nvCxnSpPr>
          <p:spPr>
            <a:xfrm rot="5400000">
              <a:off x="3306366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3178404" y="3933056"/>
              <a:ext cx="289620" cy="288032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15" name="مجموعة 14"/>
          <p:cNvGrpSpPr/>
          <p:nvPr/>
        </p:nvGrpSpPr>
        <p:grpSpPr>
          <a:xfrm>
            <a:off x="4511825" y="2442271"/>
            <a:ext cx="248207" cy="288032"/>
            <a:chOff x="3178404" y="3933056"/>
            <a:chExt cx="289620" cy="288032"/>
          </a:xfrm>
        </p:grpSpPr>
        <p:cxnSp>
          <p:nvCxnSpPr>
            <p:cNvPr id="16" name="Straight Connector 12"/>
            <p:cNvCxnSpPr/>
            <p:nvPr/>
          </p:nvCxnSpPr>
          <p:spPr>
            <a:xfrm rot="5400000">
              <a:off x="3090342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7" name="Straight Connector 12"/>
            <p:cNvCxnSpPr/>
            <p:nvPr/>
          </p:nvCxnSpPr>
          <p:spPr>
            <a:xfrm rot="5400000">
              <a:off x="3162350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8" name="Straight Connector 12"/>
            <p:cNvCxnSpPr/>
            <p:nvPr/>
          </p:nvCxnSpPr>
          <p:spPr>
            <a:xfrm rot="5400000">
              <a:off x="3234358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9" name="Straight Connector 12"/>
            <p:cNvCxnSpPr/>
            <p:nvPr/>
          </p:nvCxnSpPr>
          <p:spPr>
            <a:xfrm rot="5400000">
              <a:off x="3306366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0" name="Straight Connector 12"/>
            <p:cNvCxnSpPr/>
            <p:nvPr/>
          </p:nvCxnSpPr>
          <p:spPr>
            <a:xfrm flipH="1">
              <a:off x="3178404" y="3933056"/>
              <a:ext cx="289620" cy="288032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cxnSp>
        <p:nvCxnSpPr>
          <p:cNvPr id="22" name="Straight Connector 12"/>
          <p:cNvCxnSpPr/>
          <p:nvPr/>
        </p:nvCxnSpPr>
        <p:spPr>
          <a:xfrm rot="5400000">
            <a:off x="4828891" y="2102461"/>
            <a:ext cx="228600" cy="1361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5" name="مجموعة 24"/>
          <p:cNvGrpSpPr/>
          <p:nvPr/>
        </p:nvGrpSpPr>
        <p:grpSpPr>
          <a:xfrm>
            <a:off x="4605406" y="1616224"/>
            <a:ext cx="124784" cy="228600"/>
            <a:chOff x="3203848" y="3940316"/>
            <a:chExt cx="145604" cy="228600"/>
          </a:xfrm>
        </p:grpSpPr>
        <p:cxnSp>
          <p:nvCxnSpPr>
            <p:cNvPr id="26" name="Straight Connector 12"/>
            <p:cNvCxnSpPr/>
            <p:nvPr/>
          </p:nvCxnSpPr>
          <p:spPr>
            <a:xfrm rot="5400000">
              <a:off x="3090342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7" name="Straight Connector 12"/>
            <p:cNvCxnSpPr/>
            <p:nvPr/>
          </p:nvCxnSpPr>
          <p:spPr>
            <a:xfrm rot="5400000">
              <a:off x="3162350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8" name="Straight Connector 12"/>
            <p:cNvCxnSpPr/>
            <p:nvPr/>
          </p:nvCxnSpPr>
          <p:spPr>
            <a:xfrm rot="5400000">
              <a:off x="3234358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30" name="مجموعة 29"/>
          <p:cNvGrpSpPr/>
          <p:nvPr/>
        </p:nvGrpSpPr>
        <p:grpSpPr>
          <a:xfrm>
            <a:off x="4554321" y="3363259"/>
            <a:ext cx="248207" cy="288032"/>
            <a:chOff x="3178404" y="3933056"/>
            <a:chExt cx="289620" cy="288032"/>
          </a:xfrm>
        </p:grpSpPr>
        <p:cxnSp>
          <p:nvCxnSpPr>
            <p:cNvPr id="31" name="Straight Connector 12"/>
            <p:cNvCxnSpPr/>
            <p:nvPr/>
          </p:nvCxnSpPr>
          <p:spPr>
            <a:xfrm rot="5400000">
              <a:off x="3090342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2" name="Straight Connector 12"/>
            <p:cNvCxnSpPr/>
            <p:nvPr/>
          </p:nvCxnSpPr>
          <p:spPr>
            <a:xfrm rot="5400000">
              <a:off x="3162350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3" name="Straight Connector 12"/>
            <p:cNvCxnSpPr/>
            <p:nvPr/>
          </p:nvCxnSpPr>
          <p:spPr>
            <a:xfrm rot="5400000">
              <a:off x="3234358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4" name="Straight Connector 12"/>
            <p:cNvCxnSpPr/>
            <p:nvPr/>
          </p:nvCxnSpPr>
          <p:spPr>
            <a:xfrm rot="5400000">
              <a:off x="3306366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5" name="Straight Connector 12"/>
            <p:cNvCxnSpPr/>
            <p:nvPr/>
          </p:nvCxnSpPr>
          <p:spPr>
            <a:xfrm flipH="1">
              <a:off x="3178404" y="3933056"/>
              <a:ext cx="289620" cy="288032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36" name="مجموعة 35"/>
          <p:cNvGrpSpPr/>
          <p:nvPr/>
        </p:nvGrpSpPr>
        <p:grpSpPr>
          <a:xfrm>
            <a:off x="4538033" y="3789040"/>
            <a:ext cx="248207" cy="288032"/>
            <a:chOff x="3178404" y="3933056"/>
            <a:chExt cx="289620" cy="288032"/>
          </a:xfrm>
        </p:grpSpPr>
        <p:cxnSp>
          <p:nvCxnSpPr>
            <p:cNvPr id="37" name="Straight Connector 12"/>
            <p:cNvCxnSpPr/>
            <p:nvPr/>
          </p:nvCxnSpPr>
          <p:spPr>
            <a:xfrm rot="5400000">
              <a:off x="3090342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8" name="Straight Connector 12"/>
            <p:cNvCxnSpPr/>
            <p:nvPr/>
          </p:nvCxnSpPr>
          <p:spPr>
            <a:xfrm rot="5400000">
              <a:off x="3162350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9" name="Straight Connector 12"/>
            <p:cNvCxnSpPr/>
            <p:nvPr/>
          </p:nvCxnSpPr>
          <p:spPr>
            <a:xfrm rot="5400000">
              <a:off x="3234358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0" name="Straight Connector 12"/>
            <p:cNvCxnSpPr/>
            <p:nvPr/>
          </p:nvCxnSpPr>
          <p:spPr>
            <a:xfrm rot="5400000">
              <a:off x="3306366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1" name="Straight Connector 12"/>
            <p:cNvCxnSpPr/>
            <p:nvPr/>
          </p:nvCxnSpPr>
          <p:spPr>
            <a:xfrm flipH="1">
              <a:off x="3178404" y="3933056"/>
              <a:ext cx="289620" cy="288032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aphicFrame>
        <p:nvGraphicFramePr>
          <p:cNvPr id="42" name="جدول 41"/>
          <p:cNvGraphicFramePr>
            <a:graphicFrameLocks noGrp="1"/>
          </p:cNvGraphicFramePr>
          <p:nvPr>
            <p:extLst/>
          </p:nvPr>
        </p:nvGraphicFramePr>
        <p:xfrm>
          <a:off x="5905481" y="720968"/>
          <a:ext cx="1335053" cy="4314488"/>
        </p:xfrm>
        <a:graphic>
          <a:graphicData uri="http://schemas.openxmlformats.org/drawingml/2006/table">
            <a:tbl>
              <a:tblPr rtl="1" firstRow="1" bandRow="1">
                <a:tableStyleId>{7DF18680-E054-41AD-8BC1-D1AEF772440D}</a:tableStyleId>
              </a:tblPr>
              <a:tblGrid>
                <a:gridCol w="1335053"/>
              </a:tblGrid>
              <a:tr h="763816"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 smtClean="0">
                          <a:solidFill>
                            <a:schemeClr val="bg1"/>
                          </a:solidFill>
                        </a:rPr>
                        <a:t>التكرار</a:t>
                      </a:r>
                      <a:r>
                        <a:rPr lang="ar-DZ" sz="1600" dirty="0" smtClean="0">
                          <a:solidFill>
                            <a:schemeClr val="bg1"/>
                          </a:solidFill>
                        </a:rPr>
                        <a:t> المطلق</a:t>
                      </a:r>
                      <a:r>
                        <a:rPr lang="fr-FR" sz="1600" dirty="0" smtClean="0">
                          <a:solidFill>
                            <a:schemeClr val="bg1"/>
                          </a:solidFill>
                        </a:rPr>
                        <a:t>fi</a:t>
                      </a:r>
                      <a:endParaRPr lang="ar-SA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443834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43834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43834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43834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43834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43834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43834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43834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52" name="مجموعة 51"/>
          <p:cNvGrpSpPr/>
          <p:nvPr/>
        </p:nvGrpSpPr>
        <p:grpSpPr>
          <a:xfrm>
            <a:off x="4964662" y="3356992"/>
            <a:ext cx="124784" cy="228600"/>
            <a:chOff x="3203848" y="3940316"/>
            <a:chExt cx="145604" cy="228600"/>
          </a:xfrm>
        </p:grpSpPr>
        <p:cxnSp>
          <p:nvCxnSpPr>
            <p:cNvPr id="53" name="Straight Connector 12"/>
            <p:cNvCxnSpPr/>
            <p:nvPr/>
          </p:nvCxnSpPr>
          <p:spPr>
            <a:xfrm rot="5400000">
              <a:off x="3090342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54" name="Straight Connector 12"/>
            <p:cNvCxnSpPr/>
            <p:nvPr/>
          </p:nvCxnSpPr>
          <p:spPr>
            <a:xfrm rot="5400000">
              <a:off x="3162350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55" name="Straight Connector 12"/>
            <p:cNvCxnSpPr/>
            <p:nvPr/>
          </p:nvCxnSpPr>
          <p:spPr>
            <a:xfrm rot="5400000">
              <a:off x="3234358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56" name="مجموعة 55"/>
          <p:cNvGrpSpPr/>
          <p:nvPr/>
        </p:nvGrpSpPr>
        <p:grpSpPr>
          <a:xfrm>
            <a:off x="4604045" y="4221088"/>
            <a:ext cx="124784" cy="228600"/>
            <a:chOff x="3203848" y="3940316"/>
            <a:chExt cx="145604" cy="228600"/>
          </a:xfrm>
        </p:grpSpPr>
        <p:cxnSp>
          <p:nvCxnSpPr>
            <p:cNvPr id="57" name="Straight Connector 12"/>
            <p:cNvCxnSpPr/>
            <p:nvPr/>
          </p:nvCxnSpPr>
          <p:spPr>
            <a:xfrm rot="5400000">
              <a:off x="3090342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58" name="Straight Connector 12"/>
            <p:cNvCxnSpPr/>
            <p:nvPr/>
          </p:nvCxnSpPr>
          <p:spPr>
            <a:xfrm rot="5400000">
              <a:off x="3162350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59" name="Straight Connector 12"/>
            <p:cNvCxnSpPr/>
            <p:nvPr/>
          </p:nvCxnSpPr>
          <p:spPr>
            <a:xfrm rot="5400000">
              <a:off x="3234358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60" name="مجموعة 59"/>
          <p:cNvGrpSpPr/>
          <p:nvPr/>
        </p:nvGrpSpPr>
        <p:grpSpPr>
          <a:xfrm>
            <a:off x="4873101" y="2885450"/>
            <a:ext cx="248207" cy="288032"/>
            <a:chOff x="3178404" y="3933056"/>
            <a:chExt cx="289620" cy="288032"/>
          </a:xfrm>
        </p:grpSpPr>
        <p:cxnSp>
          <p:nvCxnSpPr>
            <p:cNvPr id="61" name="Straight Connector 12"/>
            <p:cNvCxnSpPr/>
            <p:nvPr/>
          </p:nvCxnSpPr>
          <p:spPr>
            <a:xfrm rot="5400000">
              <a:off x="3090342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2" name="Straight Connector 12"/>
            <p:cNvCxnSpPr/>
            <p:nvPr/>
          </p:nvCxnSpPr>
          <p:spPr>
            <a:xfrm rot="5400000">
              <a:off x="3162350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3" name="Straight Connector 12"/>
            <p:cNvCxnSpPr/>
            <p:nvPr/>
          </p:nvCxnSpPr>
          <p:spPr>
            <a:xfrm rot="5400000">
              <a:off x="3234358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4" name="Straight Connector 12"/>
            <p:cNvCxnSpPr/>
            <p:nvPr/>
          </p:nvCxnSpPr>
          <p:spPr>
            <a:xfrm rot="5400000">
              <a:off x="3306366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5" name="Straight Connector 12"/>
            <p:cNvCxnSpPr/>
            <p:nvPr/>
          </p:nvCxnSpPr>
          <p:spPr>
            <a:xfrm flipH="1">
              <a:off x="3178404" y="3933056"/>
              <a:ext cx="289620" cy="288032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66" name="مجموعة 65"/>
          <p:cNvGrpSpPr/>
          <p:nvPr/>
        </p:nvGrpSpPr>
        <p:grpSpPr>
          <a:xfrm>
            <a:off x="4528131" y="2882703"/>
            <a:ext cx="248207" cy="288032"/>
            <a:chOff x="3178404" y="3933056"/>
            <a:chExt cx="289620" cy="288032"/>
          </a:xfrm>
        </p:grpSpPr>
        <p:cxnSp>
          <p:nvCxnSpPr>
            <p:cNvPr id="67" name="Straight Connector 12"/>
            <p:cNvCxnSpPr/>
            <p:nvPr/>
          </p:nvCxnSpPr>
          <p:spPr>
            <a:xfrm rot="5400000">
              <a:off x="3090342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Straight Connector 12"/>
            <p:cNvCxnSpPr/>
            <p:nvPr/>
          </p:nvCxnSpPr>
          <p:spPr>
            <a:xfrm rot="5400000">
              <a:off x="3162350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Straight Connector 12"/>
            <p:cNvCxnSpPr/>
            <p:nvPr/>
          </p:nvCxnSpPr>
          <p:spPr>
            <a:xfrm rot="5400000">
              <a:off x="3234358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Straight Connector 12"/>
            <p:cNvCxnSpPr/>
            <p:nvPr/>
          </p:nvCxnSpPr>
          <p:spPr>
            <a:xfrm rot="5400000">
              <a:off x="3306366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1" name="Straight Connector 12"/>
            <p:cNvCxnSpPr/>
            <p:nvPr/>
          </p:nvCxnSpPr>
          <p:spPr>
            <a:xfrm flipH="1">
              <a:off x="3178404" y="3933056"/>
              <a:ext cx="289620" cy="288032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72" name="مجموعة 71"/>
          <p:cNvGrpSpPr/>
          <p:nvPr/>
        </p:nvGrpSpPr>
        <p:grpSpPr>
          <a:xfrm>
            <a:off x="4872527" y="2466299"/>
            <a:ext cx="248207" cy="288032"/>
            <a:chOff x="3178404" y="3933056"/>
            <a:chExt cx="289620" cy="288032"/>
          </a:xfrm>
        </p:grpSpPr>
        <p:cxnSp>
          <p:nvCxnSpPr>
            <p:cNvPr id="73" name="Straight Connector 12"/>
            <p:cNvCxnSpPr/>
            <p:nvPr/>
          </p:nvCxnSpPr>
          <p:spPr>
            <a:xfrm rot="5400000">
              <a:off x="3090342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4" name="Straight Connector 12"/>
            <p:cNvCxnSpPr/>
            <p:nvPr/>
          </p:nvCxnSpPr>
          <p:spPr>
            <a:xfrm rot="5400000">
              <a:off x="3162350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5" name="Straight Connector 12"/>
            <p:cNvCxnSpPr/>
            <p:nvPr/>
          </p:nvCxnSpPr>
          <p:spPr>
            <a:xfrm rot="5400000">
              <a:off x="3234358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6" name="Straight Connector 12"/>
            <p:cNvCxnSpPr/>
            <p:nvPr/>
          </p:nvCxnSpPr>
          <p:spPr>
            <a:xfrm rot="5400000">
              <a:off x="3306366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7" name="Straight Connector 12"/>
            <p:cNvCxnSpPr/>
            <p:nvPr/>
          </p:nvCxnSpPr>
          <p:spPr>
            <a:xfrm flipH="1">
              <a:off x="3178404" y="3933056"/>
              <a:ext cx="289620" cy="288032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78" name="مجموعة 77"/>
          <p:cNvGrpSpPr/>
          <p:nvPr/>
        </p:nvGrpSpPr>
        <p:grpSpPr>
          <a:xfrm>
            <a:off x="5231905" y="2924944"/>
            <a:ext cx="248207" cy="288032"/>
            <a:chOff x="3178404" y="3933056"/>
            <a:chExt cx="289620" cy="288032"/>
          </a:xfrm>
        </p:grpSpPr>
        <p:cxnSp>
          <p:nvCxnSpPr>
            <p:cNvPr id="79" name="Straight Connector 12"/>
            <p:cNvCxnSpPr/>
            <p:nvPr/>
          </p:nvCxnSpPr>
          <p:spPr>
            <a:xfrm rot="5400000">
              <a:off x="3090342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0" name="Straight Connector 12"/>
            <p:cNvCxnSpPr/>
            <p:nvPr/>
          </p:nvCxnSpPr>
          <p:spPr>
            <a:xfrm rot="5400000">
              <a:off x="3162350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1" name="Straight Connector 12"/>
            <p:cNvCxnSpPr/>
            <p:nvPr/>
          </p:nvCxnSpPr>
          <p:spPr>
            <a:xfrm rot="5400000">
              <a:off x="3234358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2" name="Straight Connector 12"/>
            <p:cNvCxnSpPr/>
            <p:nvPr/>
          </p:nvCxnSpPr>
          <p:spPr>
            <a:xfrm rot="5400000">
              <a:off x="3306366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3" name="Straight Connector 12"/>
            <p:cNvCxnSpPr/>
            <p:nvPr/>
          </p:nvCxnSpPr>
          <p:spPr>
            <a:xfrm flipH="1">
              <a:off x="3178404" y="3933056"/>
              <a:ext cx="289620" cy="288032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86" name="وسيلة شرح بيضاوية 85"/>
          <p:cNvSpPr/>
          <p:nvPr/>
        </p:nvSpPr>
        <p:spPr>
          <a:xfrm flipH="1">
            <a:off x="1703512" y="1124744"/>
            <a:ext cx="1152128" cy="1008112"/>
          </a:xfrm>
          <a:prstGeom prst="wedgeEllipseCallout">
            <a:avLst>
              <a:gd name="adj1" fmla="val -123166"/>
              <a:gd name="adj2" fmla="val 18828"/>
            </a:avLst>
          </a:prstGeom>
          <a:solidFill>
            <a:schemeClr val="accent5">
              <a:lumMod val="50000"/>
            </a:schemeClr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1400" b="1" dirty="0">
                <a:solidFill>
                  <a:srgbClr val="A5C249">
                    <a:lumMod val="20000"/>
                    <a:lumOff val="80000"/>
                  </a:srgbClr>
                </a:solidFill>
              </a:rPr>
              <a:t>يجب أن تشمل أصغر قيمة</a:t>
            </a:r>
          </a:p>
        </p:txBody>
      </p:sp>
      <p:sp>
        <p:nvSpPr>
          <p:cNvPr id="87" name="وسيلة شرح بيضاوية 86"/>
          <p:cNvSpPr/>
          <p:nvPr/>
        </p:nvSpPr>
        <p:spPr>
          <a:xfrm flipH="1">
            <a:off x="1689831" y="4335388"/>
            <a:ext cx="1152128" cy="1008112"/>
          </a:xfrm>
          <a:prstGeom prst="wedgeEllipseCallout">
            <a:avLst>
              <a:gd name="adj1" fmla="val -92931"/>
              <a:gd name="adj2" fmla="val -50280"/>
            </a:avLst>
          </a:prstGeom>
          <a:solidFill>
            <a:srgbClr val="FF0066"/>
          </a:solidFill>
          <a:ln>
            <a:solidFill>
              <a:srgbClr val="FF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1400" b="1" dirty="0">
                <a:solidFill>
                  <a:srgbClr val="A5C249">
                    <a:lumMod val="20000"/>
                    <a:lumOff val="80000"/>
                  </a:srgbClr>
                </a:solidFill>
              </a:rPr>
              <a:t>يجب أن تشمل أكبر</a:t>
            </a:r>
          </a:p>
          <a:p>
            <a:pPr algn="ctr" rtl="1"/>
            <a:r>
              <a:rPr lang="ar-SA" sz="1400" b="1" dirty="0">
                <a:solidFill>
                  <a:srgbClr val="A5C249">
                    <a:lumMod val="20000"/>
                    <a:lumOff val="80000"/>
                  </a:srgbClr>
                </a:solidFill>
              </a:rPr>
              <a:t>قيمة</a:t>
            </a:r>
          </a:p>
        </p:txBody>
      </p:sp>
      <p:sp>
        <p:nvSpPr>
          <p:cNvPr id="88" name="وسيلة شرح بيضاوية 87"/>
          <p:cNvSpPr/>
          <p:nvPr/>
        </p:nvSpPr>
        <p:spPr>
          <a:xfrm flipH="1">
            <a:off x="5480111" y="5229200"/>
            <a:ext cx="1152128" cy="1008112"/>
          </a:xfrm>
          <a:prstGeom prst="wedgeEllipseCallout">
            <a:avLst>
              <a:gd name="adj1" fmla="val -60177"/>
              <a:gd name="adj2" fmla="val -70436"/>
            </a:avLst>
          </a:prstGeom>
          <a:solidFill>
            <a:schemeClr val="accent2">
              <a:lumMod val="5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1200" b="1" dirty="0">
                <a:solidFill>
                  <a:srgbClr val="A5C249">
                    <a:lumMod val="20000"/>
                    <a:lumOff val="80000"/>
                  </a:srgbClr>
                </a:solidFill>
              </a:rPr>
              <a:t>مجموع التكرارات =حجم العينة</a:t>
            </a:r>
          </a:p>
        </p:txBody>
      </p:sp>
      <p:sp>
        <p:nvSpPr>
          <p:cNvPr id="89" name="وسيلة شرح بيضاوية 88"/>
          <p:cNvSpPr/>
          <p:nvPr/>
        </p:nvSpPr>
        <p:spPr>
          <a:xfrm flipH="1">
            <a:off x="6960096" y="5589240"/>
            <a:ext cx="1152128" cy="1008112"/>
          </a:xfrm>
          <a:prstGeom prst="wedgeEllipseCallout">
            <a:avLst>
              <a:gd name="adj1" fmla="val -19864"/>
              <a:gd name="adj2" fmla="val -122267"/>
            </a:avLst>
          </a:prstGeom>
          <a:solidFill>
            <a:srgbClr val="C00000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1600" b="1" dirty="0">
                <a:solidFill>
                  <a:srgbClr val="A5C249">
                    <a:lumMod val="20000"/>
                    <a:lumOff val="80000"/>
                  </a:srgbClr>
                </a:solidFill>
              </a:rPr>
              <a:t>دائماً</a:t>
            </a:r>
          </a:p>
        </p:txBody>
      </p:sp>
      <p:sp>
        <p:nvSpPr>
          <p:cNvPr id="90" name="وسيلة شرح بيضاوية 89"/>
          <p:cNvSpPr/>
          <p:nvPr/>
        </p:nvSpPr>
        <p:spPr>
          <a:xfrm flipH="1">
            <a:off x="8832304" y="5502339"/>
            <a:ext cx="1152128" cy="1008112"/>
          </a:xfrm>
          <a:prstGeom prst="wedgeEllipseCallout">
            <a:avLst>
              <a:gd name="adj1" fmla="val 54463"/>
              <a:gd name="adj2" fmla="val -96352"/>
            </a:avLst>
          </a:prstGeom>
          <a:solidFill>
            <a:srgbClr val="BF7E09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1600" b="1" dirty="0">
                <a:solidFill>
                  <a:srgbClr val="A5C249">
                    <a:lumMod val="20000"/>
                    <a:lumOff val="80000"/>
                  </a:srgbClr>
                </a:solidFill>
              </a:rPr>
              <a:t>دائماً</a:t>
            </a:r>
          </a:p>
        </p:txBody>
      </p:sp>
    </p:spTree>
    <p:extLst>
      <p:ext uri="{BB962C8B-B14F-4D97-AF65-F5344CB8AC3E}">
        <p14:creationId xmlns:p14="http://schemas.microsoft.com/office/powerpoint/2010/main" val="4223189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6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6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6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  <p:bldP spid="87" grpId="0" animBg="1"/>
      <p:bldP spid="88" grpId="0" animBg="1"/>
      <p:bldP spid="89" grpId="0" animBg="1"/>
      <p:bldP spid="9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 txBox="1">
            <a:spLocks/>
          </p:cNvSpPr>
          <p:nvPr/>
        </p:nvSpPr>
        <p:spPr>
          <a:xfrm>
            <a:off x="3081040" y="332656"/>
            <a:ext cx="5679256" cy="792088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>
            <a:lvl1pPr marL="320040" indent="-320040" algn="r" defTabSz="914400" rtl="1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solidFill>
                  <a:schemeClr val="lt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  <a:lvl2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A5C249">
                  <a:lumMod val="75000"/>
                </a:srgbClr>
              </a:buClr>
              <a:buFont typeface="Georgia" pitchFamily="18" charset="0"/>
              <a:buNone/>
            </a:pPr>
            <a:r>
              <a:rPr lang="ar-SA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التوزيعات التكرارية المتجمعة</a:t>
            </a:r>
          </a:p>
        </p:txBody>
      </p:sp>
      <p:sp>
        <p:nvSpPr>
          <p:cNvPr id="4" name="وسيلة شرح مع سهم إلى اليسار 3"/>
          <p:cNvSpPr/>
          <p:nvPr/>
        </p:nvSpPr>
        <p:spPr>
          <a:xfrm>
            <a:off x="8400256" y="1268760"/>
            <a:ext cx="1944216" cy="1368152"/>
          </a:xfrm>
          <a:prstGeom prst="leftArrowCallou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2000" b="1" dirty="0">
                <a:solidFill>
                  <a:srgbClr val="A5C249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التوزيع المتجمع الصاعد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جدول 7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2036924" y="1268760"/>
              <a:ext cx="2088232" cy="4461926"/>
            </p:xfrm>
            <a:graphic>
              <a:graphicData uri="http://schemas.openxmlformats.org/drawingml/2006/table">
                <a:tbl>
                  <a:tblPr rtl="1" firstRow="1" bandRow="1">
                    <a:tableStyleId>{0505E3EF-67EA-436B-97B2-0124C06EBD24}</a:tableStyleId>
                  </a:tblPr>
                  <a:tblGrid>
                    <a:gridCol w="1044116"/>
                    <a:gridCol w="1044116"/>
                  </a:tblGrid>
                  <a:tr h="747646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1600" dirty="0" smtClean="0"/>
                            <a:t>التكرار</a:t>
                          </a:r>
                        </a:p>
                        <a:p>
                          <a:pPr algn="ctr"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r-SA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𝒊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ar-SA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1600" dirty="0" smtClean="0"/>
                            <a:t>الفئات</a:t>
                          </a:r>
                          <a:endParaRPr lang="ar-SA" sz="1600" dirty="0"/>
                        </a:p>
                      </a:txBody>
                      <a:tcPr anchor="ctr"/>
                    </a:tc>
                  </a:tr>
                  <a:tr h="498430">
                    <a:tc>
                      <a:txBody>
                        <a:bodyPr/>
                        <a:lstStyle/>
                        <a:p>
                          <a:pPr algn="ctr"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r-SA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ar-SA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1600" dirty="0" smtClean="0"/>
                            <a:t>فئة (1)</a:t>
                          </a:r>
                          <a:endParaRPr lang="ar-SA" sz="1600" dirty="0"/>
                        </a:p>
                      </a:txBody>
                      <a:tcPr anchor="ctr"/>
                    </a:tc>
                  </a:tr>
                  <a:tr h="560734">
                    <a:tc>
                      <a:txBody>
                        <a:bodyPr/>
                        <a:lstStyle/>
                        <a:p>
                          <a:pPr algn="ctr"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r-SA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ar-SA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1600" dirty="0" smtClean="0"/>
                            <a:t>فئة (2)</a:t>
                          </a:r>
                          <a:endParaRPr lang="ar-SA" sz="1600" dirty="0"/>
                        </a:p>
                      </a:txBody>
                      <a:tcPr anchor="ctr"/>
                    </a:tc>
                  </a:tr>
                  <a:tr h="477176">
                    <a:tc>
                      <a:txBody>
                        <a:bodyPr/>
                        <a:lstStyle/>
                        <a:p>
                          <a:pPr algn="ctr"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r-SA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𝟑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ar-SA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1600" dirty="0" smtClean="0"/>
                            <a:t>فئة (3)</a:t>
                          </a:r>
                          <a:endParaRPr lang="ar-SA" sz="1600" dirty="0"/>
                        </a:p>
                      </a:txBody>
                      <a:tcPr anchor="ctr"/>
                    </a:tc>
                  </a:tr>
                  <a:tr h="477176">
                    <a:tc>
                      <a:txBody>
                        <a:bodyPr/>
                        <a:lstStyle/>
                        <a:p>
                          <a:pPr algn="ctr" rtl="1"/>
                          <a:endParaRPr lang="ar-SA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1"/>
                          <a:endParaRPr lang="ar-SA" sz="1600" dirty="0"/>
                        </a:p>
                      </a:txBody>
                      <a:tcPr anchor="ctr"/>
                    </a:tc>
                  </a:tr>
                  <a:tr h="623214">
                    <a:tc>
                      <a:txBody>
                        <a:bodyPr/>
                        <a:lstStyle/>
                        <a:p>
                          <a:pPr algn="ctr"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r-SA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𝒌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ar-SA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ar-SA" sz="1600" dirty="0" smtClean="0"/>
                            <a:t>فئة (</a:t>
                          </a:r>
                          <a:r>
                            <a:rPr lang="en-US" sz="1600" dirty="0" smtClean="0"/>
                            <a:t>k</a:t>
                          </a:r>
                          <a:r>
                            <a:rPr lang="ar-SA" sz="1600" dirty="0" smtClean="0"/>
                            <a:t>)</a:t>
                          </a:r>
                        </a:p>
                      </a:txBody>
                      <a:tcPr anchor="ctr"/>
                    </a:tc>
                  </a:tr>
                  <a:tr h="498430">
                    <a:tc>
                      <a:txBody>
                        <a:bodyPr/>
                        <a:lstStyle/>
                        <a:p>
                          <a:pPr algn="ctr"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r-SA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𝒉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ar-SA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1600" dirty="0" smtClean="0"/>
                            <a:t>فئة</a:t>
                          </a:r>
                          <a:r>
                            <a:rPr lang="ar-SA" sz="1600" baseline="0" dirty="0" smtClean="0"/>
                            <a:t> (</a:t>
                          </a:r>
                          <a:r>
                            <a:rPr lang="en-US" sz="1600" baseline="0" dirty="0" smtClean="0"/>
                            <a:t>h</a:t>
                          </a:r>
                          <a:r>
                            <a:rPr lang="ar-SA" sz="1600" baseline="0" dirty="0" smtClean="0"/>
                            <a:t>)</a:t>
                          </a:r>
                          <a:endParaRPr lang="ar-SA" sz="1600" dirty="0"/>
                        </a:p>
                      </a:txBody>
                      <a:tcPr anchor="ctr"/>
                    </a:tc>
                  </a:tr>
                  <a:tr h="477176">
                    <a:tc>
                      <a:txBody>
                        <a:bodyPr/>
                        <a:lstStyle/>
                        <a:p>
                          <a:pPr algn="ctr" rtl="1"/>
                          <a14:m>
                            <m:oMath xmlns:m="http://schemas.openxmlformats.org/officeDocument/2006/math">
                              <m:r>
                                <a:rPr lang="en-US" sz="1600" smtClean="0">
                                  <a:latin typeface="Cambria Math"/>
                                </a:rPr>
                                <m:t>𝒇</m:t>
                              </m:r>
                              <m:r>
                                <a:rPr lang="en-US" sz="1600" smtClean="0"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sz="1600" smtClean="0">
                                  <a:latin typeface="Cambria Math"/>
                                </a:rPr>
                                <m:t>𝑵</m:t>
                              </m:r>
                            </m:oMath>
                          </a14:m>
                          <a:r>
                            <a:rPr lang="ar-SA" sz="1600" dirty="0" smtClean="0"/>
                            <a:t>∑</a:t>
                          </a:r>
                          <a:endParaRPr lang="ar-SA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1600" dirty="0" smtClean="0"/>
                            <a:t>المجموع  ∑</a:t>
                          </a:r>
                          <a:endParaRPr lang="ar-SA" sz="16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جدول 7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2036924" y="1268760"/>
              <a:ext cx="2088232" cy="4461926"/>
            </p:xfrm>
            <a:graphic>
              <a:graphicData uri="http://schemas.openxmlformats.org/drawingml/2006/table">
                <a:tbl>
                  <a:tblPr rtl="1" firstRow="1" bandRow="1">
                    <a:tableStyleId>{0505E3EF-67EA-436B-97B2-0124C06EBD24}</a:tableStyleId>
                  </a:tblPr>
                  <a:tblGrid>
                    <a:gridCol w="1044116"/>
                    <a:gridCol w="1044116"/>
                  </a:tblGrid>
                  <a:tr h="747646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581" t="-813" r="-100581" b="-5056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1600" dirty="0" smtClean="0"/>
                            <a:t>الفئات</a:t>
                          </a:r>
                          <a:endParaRPr lang="ar-SA" sz="1600" dirty="0"/>
                        </a:p>
                      </a:txBody>
                      <a:tcPr anchor="ctr"/>
                    </a:tc>
                  </a:tr>
                  <a:tr h="498430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581" t="-151220" r="-100581" b="-6585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1600" dirty="0" smtClean="0"/>
                            <a:t>فئة (1)</a:t>
                          </a:r>
                          <a:endParaRPr lang="ar-SA" sz="1600" dirty="0"/>
                        </a:p>
                      </a:txBody>
                      <a:tcPr anchor="ctr"/>
                    </a:tc>
                  </a:tr>
                  <a:tr h="560734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581" t="-223913" r="-100581" b="-4869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1600" dirty="0" smtClean="0"/>
                            <a:t>فئة (2)</a:t>
                          </a:r>
                          <a:endParaRPr lang="ar-SA" sz="1600" dirty="0"/>
                        </a:p>
                      </a:txBody>
                      <a:tcPr anchor="ctr"/>
                    </a:tc>
                  </a:tr>
                  <a:tr h="477176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581" t="-382051" r="-100581" b="-4743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1600" dirty="0" smtClean="0"/>
                            <a:t>فئة (3)</a:t>
                          </a:r>
                          <a:endParaRPr lang="ar-SA" sz="1600" dirty="0"/>
                        </a:p>
                      </a:txBody>
                      <a:tcPr anchor="ctr"/>
                    </a:tc>
                  </a:tr>
                  <a:tr h="477176">
                    <a:tc>
                      <a:txBody>
                        <a:bodyPr/>
                        <a:lstStyle/>
                        <a:p>
                          <a:pPr algn="ctr" rtl="1"/>
                          <a:endParaRPr lang="ar-SA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1"/>
                          <a:endParaRPr lang="ar-SA" sz="1600" dirty="0"/>
                        </a:p>
                      </a:txBody>
                      <a:tcPr anchor="ctr"/>
                    </a:tc>
                  </a:tr>
                  <a:tr h="623214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581" t="-446078" r="-100581" b="-1852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ar-SA" sz="1600" dirty="0" smtClean="0"/>
                            <a:t>فئة (</a:t>
                          </a:r>
                          <a:r>
                            <a:rPr lang="en-US" sz="1600" dirty="0" smtClean="0"/>
                            <a:t>k</a:t>
                          </a:r>
                          <a:r>
                            <a:rPr lang="ar-SA" sz="1600" dirty="0" smtClean="0"/>
                            <a:t>)</a:t>
                          </a:r>
                        </a:p>
                      </a:txBody>
                      <a:tcPr anchor="ctr"/>
                    </a:tc>
                  </a:tr>
                  <a:tr h="498430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581" t="-679268" r="-100581" b="-1304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1600" dirty="0" smtClean="0"/>
                            <a:t>فئة</a:t>
                          </a:r>
                          <a:r>
                            <a:rPr lang="ar-SA" sz="1600" baseline="0" dirty="0" smtClean="0"/>
                            <a:t> (</a:t>
                          </a:r>
                          <a:r>
                            <a:rPr lang="en-US" sz="1600" baseline="0" dirty="0" smtClean="0"/>
                            <a:t>h</a:t>
                          </a:r>
                          <a:r>
                            <a:rPr lang="ar-SA" sz="1600" baseline="0" dirty="0" smtClean="0"/>
                            <a:t>)</a:t>
                          </a:r>
                          <a:endParaRPr lang="ar-SA" sz="1600" dirty="0"/>
                        </a:p>
                      </a:txBody>
                      <a:tcPr anchor="ctr"/>
                    </a:tc>
                  </a:tr>
                  <a:tr h="579120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581" t="-672632" r="-100581" b="-126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1600" dirty="0" smtClean="0"/>
                            <a:t>المجموع  ∑</a:t>
                          </a:r>
                          <a:endParaRPr lang="ar-SA" sz="16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  <p:graphicFrame>
        <p:nvGraphicFramePr>
          <p:cNvPr id="3" name="جدول 2"/>
          <p:cNvGraphicFramePr>
            <a:graphicFrameLocks noGrp="1"/>
          </p:cNvGraphicFramePr>
          <p:nvPr>
            <p:extLst/>
          </p:nvPr>
        </p:nvGraphicFramePr>
        <p:xfrm>
          <a:off x="4138136" y="1268760"/>
          <a:ext cx="1512168" cy="4464498"/>
        </p:xfrm>
        <a:graphic>
          <a:graphicData uri="http://schemas.openxmlformats.org/drawingml/2006/table">
            <a:tbl>
              <a:tblPr rtl="1" firstRow="1" bandRow="1">
                <a:tableStyleId>{327F97BB-C833-4FB7-BDE5-3F7075034690}</a:tableStyleId>
              </a:tblPr>
              <a:tblGrid>
                <a:gridCol w="1512168"/>
              </a:tblGrid>
              <a:tr h="795046">
                <a:tc>
                  <a:txBody>
                    <a:bodyPr/>
                    <a:lstStyle/>
                    <a:p>
                      <a:pPr algn="ctr"/>
                      <a:r>
                        <a:rPr lang="ar-SA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أقل من الحد الأعلى</a:t>
                      </a:r>
                      <a:r>
                        <a:rPr lang="ar-SA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للفئة</a:t>
                      </a:r>
                      <a:endParaRPr lang="ar-SA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530030">
                <a:tc>
                  <a:txBody>
                    <a:bodyPr/>
                    <a:lstStyle/>
                    <a:p>
                      <a:endParaRPr lang="ar-SA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544440">
                <a:tc>
                  <a:txBody>
                    <a:bodyPr/>
                    <a:lstStyle/>
                    <a:p>
                      <a:endParaRPr lang="ar-SA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471621">
                <a:tc>
                  <a:txBody>
                    <a:bodyPr/>
                    <a:lstStyle/>
                    <a:p>
                      <a:endParaRPr lang="ar-SA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507428">
                <a:tc>
                  <a:txBody>
                    <a:bodyPr/>
                    <a:lstStyle/>
                    <a:p>
                      <a:endParaRPr lang="ar-SA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578475">
                <a:tc>
                  <a:txBody>
                    <a:bodyPr/>
                    <a:lstStyle/>
                    <a:p>
                      <a:endParaRPr lang="ar-SA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530030">
                <a:tc>
                  <a:txBody>
                    <a:bodyPr/>
                    <a:lstStyle/>
                    <a:p>
                      <a:endParaRPr lang="ar-SA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507428">
                <a:tc>
                  <a:txBody>
                    <a:bodyPr/>
                    <a:lstStyle/>
                    <a:p>
                      <a:endParaRPr lang="ar-SA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جدول 8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5663952" y="1282963"/>
              <a:ext cx="1728192" cy="4436251"/>
            </p:xfrm>
            <a:graphic>
              <a:graphicData uri="http://schemas.openxmlformats.org/drawingml/2006/table">
                <a:tbl>
                  <a:tblPr rtl="1" firstRow="1" bandRow="1">
                    <a:tableStyleId>{306799F8-075E-4A3A-A7F6-7FBC6576F1A4}</a:tableStyleId>
                  </a:tblPr>
                  <a:tblGrid>
                    <a:gridCol w="1728192"/>
                  </a:tblGrid>
                  <a:tr h="760725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1600" dirty="0" err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ت.م.ص</a:t>
                          </a:r>
                          <a:endParaRPr lang="ar-SA" sz="16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</a:tr>
                  <a:tr h="507149">
                    <a:tc>
                      <a:txBody>
                        <a:bodyPr/>
                        <a:lstStyle/>
                        <a:p>
                          <a:pPr algn="ctr"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r-SA" sz="1600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sz="1600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ar-SA" sz="16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</a:tr>
                  <a:tr h="570543">
                    <a:tc>
                      <a:txBody>
                        <a:bodyPr/>
                        <a:lstStyle/>
                        <a:p>
                          <a:pPr algn="ctr"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r-SA" sz="1600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sz="1600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𝟐</m:t>
                                    </m:r>
                                  </m:sub>
                                </m:sSub>
                                <m:r>
                                  <a:rPr lang="ar-SA" sz="160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ar-SA" sz="1600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sz="1600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ar-SA" sz="16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</a:tr>
                  <a:tr h="485523">
                    <a:tc>
                      <a:txBody>
                        <a:bodyPr/>
                        <a:lstStyle/>
                        <a:p>
                          <a:pPr algn="ctr"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r-SA" sz="1600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sz="1600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𝟑</m:t>
                                    </m:r>
                                  </m:sub>
                                </m:sSub>
                                <m:r>
                                  <a:rPr lang="ar-SA" sz="160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ar-SA" sz="1600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sz="1600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𝟐</m:t>
                                    </m:r>
                                  </m:sub>
                                </m:sSub>
                                <m:r>
                                  <a:rPr lang="ar-SA" sz="160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ar-SA" sz="1600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sz="1600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ar-SA" sz="16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</a:tr>
                  <a:tr h="485523">
                    <a:tc>
                      <a:txBody>
                        <a:bodyPr/>
                        <a:lstStyle/>
                        <a:p>
                          <a:pPr algn="ctr" rtl="1"/>
                          <a:endParaRPr lang="ar-SA" sz="16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</a:tr>
                  <a:tr h="634116">
                    <a:tc>
                      <a:txBody>
                        <a:bodyPr/>
                        <a:lstStyle/>
                        <a:p>
                          <a:pPr algn="ctr" rtl="1"/>
                          <a:endParaRPr lang="ar-SA" sz="16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</a:tr>
                  <a:tr h="507149">
                    <a:tc>
                      <a:txBody>
                        <a:bodyPr/>
                        <a:lstStyle/>
                        <a:p>
                          <a:pPr algn="ctr"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r-SA" sz="1600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sz="1600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𝒉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ar-SA" sz="1600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+…….</m:t>
                                    </m:r>
                                    <m:r>
                                      <a:rPr lang="en-US" sz="1600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sz="1600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𝟐</m:t>
                                    </m:r>
                                  </m:sub>
                                </m:sSub>
                                <m:r>
                                  <a:rPr lang="ar-SA" sz="160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ar-SA" sz="1600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sz="1600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ar-SA" sz="16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</a:tr>
                  <a:tr h="485523">
                    <a:tc>
                      <a:txBody>
                        <a:bodyPr/>
                        <a:lstStyle/>
                        <a:p>
                          <a:pPr algn="ctr" rtl="1"/>
                          <a:endParaRPr lang="ar-SA" sz="16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جدول 8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5663952" y="1282963"/>
              <a:ext cx="1728192" cy="4436251"/>
            </p:xfrm>
            <a:graphic>
              <a:graphicData uri="http://schemas.openxmlformats.org/drawingml/2006/table">
                <a:tbl>
                  <a:tblPr rtl="1" firstRow="1" bandRow="1">
                    <a:tableStyleId>{306799F8-075E-4A3A-A7F6-7FBC6576F1A4}</a:tableStyleId>
                  </a:tblPr>
                  <a:tblGrid>
                    <a:gridCol w="1728192"/>
                  </a:tblGrid>
                  <a:tr h="760725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1600" dirty="0" err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ت.م.ص</a:t>
                          </a:r>
                          <a:endParaRPr lang="ar-SA" sz="16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</a:tr>
                  <a:tr h="507149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blipFill rotWithShape="0">
                          <a:blip r:embed="rId3"/>
                          <a:stretch>
                            <a:fillRect l="-2465" t="-151807" r="-3169" b="-1521687"/>
                          </a:stretch>
                        </a:blipFill>
                      </a:tcPr>
                    </a:tc>
                  </a:tr>
                  <a:tr h="570543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blipFill rotWithShape="0">
                          <a:blip r:embed="rId3"/>
                          <a:stretch>
                            <a:fillRect l="-2465" t="-222340" r="-3169" b="-1243617"/>
                          </a:stretch>
                        </a:blipFill>
                      </a:tcPr>
                    </a:tc>
                  </a:tr>
                  <a:tr h="485523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blipFill rotWithShape="0">
                          <a:blip r:embed="rId3"/>
                          <a:stretch>
                            <a:fillRect l="-2465" t="-378750" r="-3169" b="-1361250"/>
                          </a:stretch>
                        </a:blipFill>
                      </a:tcPr>
                    </a:tc>
                  </a:tr>
                  <a:tr h="485523">
                    <a:tc>
                      <a:txBody>
                        <a:bodyPr/>
                        <a:lstStyle/>
                        <a:p>
                          <a:pPr algn="ctr" rtl="1"/>
                          <a:endParaRPr lang="ar-SA" sz="16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</a:tr>
                  <a:tr h="634116">
                    <a:tc>
                      <a:txBody>
                        <a:bodyPr/>
                        <a:lstStyle/>
                        <a:p>
                          <a:pPr algn="ctr" rtl="1"/>
                          <a:endParaRPr lang="ar-SA" sz="16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</a:tr>
                  <a:tr h="507149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blipFill rotWithShape="0">
                          <a:blip r:embed="rId3"/>
                          <a:stretch>
                            <a:fillRect l="-2465" t="-683133" r="-3169" b="-990361"/>
                          </a:stretch>
                        </a:blipFill>
                      </a:tcPr>
                    </a:tc>
                  </a:tr>
                  <a:tr h="485523">
                    <a:tc>
                      <a:txBody>
                        <a:bodyPr/>
                        <a:lstStyle/>
                        <a:p>
                          <a:pPr algn="ctr" rtl="1"/>
                          <a:endParaRPr lang="ar-SA" sz="16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  <p:cxnSp>
        <p:nvCxnSpPr>
          <p:cNvPr id="10" name="رابط كسهم مستقيم 9"/>
          <p:cNvCxnSpPr/>
          <p:nvPr/>
        </p:nvCxnSpPr>
        <p:spPr>
          <a:xfrm>
            <a:off x="3947287" y="2925861"/>
            <a:ext cx="22320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مربع نص 10"/>
          <p:cNvSpPr txBox="1"/>
          <p:nvPr/>
        </p:nvSpPr>
        <p:spPr>
          <a:xfrm>
            <a:off x="4607707" y="2411596"/>
            <a:ext cx="42251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dirty="0">
                <a:solidFill>
                  <a:srgbClr val="002060"/>
                </a:solidFill>
              </a:rPr>
              <a:t>+</a:t>
            </a:r>
          </a:p>
        </p:txBody>
      </p:sp>
      <p:cxnSp>
        <p:nvCxnSpPr>
          <p:cNvPr id="12" name="رابط كسهم مستقيم 11"/>
          <p:cNvCxnSpPr/>
          <p:nvPr/>
        </p:nvCxnSpPr>
        <p:spPr>
          <a:xfrm flipH="1">
            <a:off x="3724673" y="2420889"/>
            <a:ext cx="2421553" cy="50497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كسهم مستقيم 12"/>
          <p:cNvCxnSpPr/>
          <p:nvPr/>
        </p:nvCxnSpPr>
        <p:spPr>
          <a:xfrm>
            <a:off x="3724672" y="3415501"/>
            <a:ext cx="22320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مربع نص 13"/>
          <p:cNvSpPr txBox="1"/>
          <p:nvPr/>
        </p:nvSpPr>
        <p:spPr>
          <a:xfrm>
            <a:off x="4337932" y="2924944"/>
            <a:ext cx="60594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dirty="0">
                <a:solidFill>
                  <a:srgbClr val="002060"/>
                </a:solidFill>
              </a:rPr>
              <a:t>+</a:t>
            </a:r>
          </a:p>
        </p:txBody>
      </p:sp>
      <p:cxnSp>
        <p:nvCxnSpPr>
          <p:cNvPr id="15" name="رابط كسهم مستقيم 14"/>
          <p:cNvCxnSpPr/>
          <p:nvPr/>
        </p:nvCxnSpPr>
        <p:spPr>
          <a:xfrm>
            <a:off x="3718545" y="2326089"/>
            <a:ext cx="2623356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رابط كسهم مستقيم 23"/>
          <p:cNvCxnSpPr/>
          <p:nvPr/>
        </p:nvCxnSpPr>
        <p:spPr>
          <a:xfrm flipH="1">
            <a:off x="3718545" y="2978349"/>
            <a:ext cx="2332904" cy="43715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وسيلة شرح بيضاوية 25"/>
          <p:cNvSpPr/>
          <p:nvPr/>
        </p:nvSpPr>
        <p:spPr>
          <a:xfrm>
            <a:off x="7464152" y="2925862"/>
            <a:ext cx="2736304" cy="1618723"/>
          </a:xfrm>
          <a:prstGeom prst="wedgeEllipseCallout">
            <a:avLst>
              <a:gd name="adj1" fmla="val -80608"/>
              <a:gd name="adj2" fmla="val -66123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dirty="0">
                <a:solidFill>
                  <a:srgbClr val="4F3348"/>
                </a:solidFill>
              </a:rPr>
              <a:t>نحصل على التكرار المتجمع الصاعد بتجميع التكرارات بطريقة متتالية من بداية الجدول</a:t>
            </a:r>
          </a:p>
        </p:txBody>
      </p:sp>
      <p:sp>
        <p:nvSpPr>
          <p:cNvPr id="27" name="وسيلة شرح بيضاوية 26"/>
          <p:cNvSpPr/>
          <p:nvPr/>
        </p:nvSpPr>
        <p:spPr>
          <a:xfrm>
            <a:off x="7715392" y="5157192"/>
            <a:ext cx="2629080" cy="1296144"/>
          </a:xfrm>
          <a:prstGeom prst="wedgeEllipseCallout">
            <a:avLst>
              <a:gd name="adj1" fmla="val -91118"/>
              <a:gd name="adj2" fmla="val -57537"/>
            </a:avLst>
          </a:prstGeom>
          <a:solidFill>
            <a:srgbClr val="BF2B9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1600" b="1" dirty="0">
                <a:solidFill>
                  <a:prstClr val="black"/>
                </a:solidFill>
              </a:rPr>
              <a:t>التكرار المتجمع الصاعد لأخر فئة = مجموع التكرارات=</a:t>
            </a:r>
            <a:r>
              <a:rPr lang="en-US" sz="1600" b="1" dirty="0">
                <a:solidFill>
                  <a:prstClr val="black"/>
                </a:solidFill>
              </a:rPr>
              <a:t>N</a:t>
            </a:r>
            <a:endParaRPr lang="ar-SA" sz="16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270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11" grpId="0"/>
      <p:bldP spid="14" grpId="0"/>
      <p:bldP spid="26" grpId="0" animBg="1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/>
          </p:nvPr>
        </p:nvGraphicFramePr>
        <p:xfrm>
          <a:off x="2423592" y="1268761"/>
          <a:ext cx="3201684" cy="4297389"/>
        </p:xfrm>
        <a:graphic>
          <a:graphicData uri="http://schemas.openxmlformats.org/drawingml/2006/table">
            <a:tbl>
              <a:tblPr rtl="1" firstRow="1" bandRow="1">
                <a:tableStyleId>{7DF18680-E054-41AD-8BC1-D1AEF772440D}</a:tableStyleId>
              </a:tblPr>
              <a:tblGrid>
                <a:gridCol w="1761524"/>
                <a:gridCol w="1440160"/>
              </a:tblGrid>
              <a:tr h="787845"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 smtClean="0">
                          <a:solidFill>
                            <a:schemeClr val="bg1"/>
                          </a:solidFill>
                        </a:rPr>
                        <a:t>التكرار</a:t>
                      </a:r>
                    </a:p>
                    <a:p>
                      <a:pPr algn="ctr" rtl="1"/>
                      <a:r>
                        <a:rPr lang="ar-SA" sz="1600" dirty="0" smtClean="0">
                          <a:solidFill>
                            <a:schemeClr val="bg1"/>
                          </a:solidFill>
                        </a:rPr>
                        <a:t>(عدد</a:t>
                      </a:r>
                      <a:r>
                        <a:rPr lang="ar-SA" sz="1600" baseline="0" dirty="0" smtClean="0">
                          <a:solidFill>
                            <a:schemeClr val="bg1"/>
                          </a:solidFill>
                        </a:rPr>
                        <a:t> العمال)</a:t>
                      </a:r>
                      <a:endParaRPr lang="ar-SA" sz="16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 smtClean="0">
                          <a:solidFill>
                            <a:schemeClr val="bg1"/>
                          </a:solidFill>
                        </a:rPr>
                        <a:t>فئات</a:t>
                      </a:r>
                      <a:r>
                        <a:rPr lang="ar-SA" sz="1400" baseline="0" dirty="0" smtClean="0">
                          <a:solidFill>
                            <a:schemeClr val="bg1"/>
                          </a:solidFill>
                        </a:rPr>
                        <a:t> الأجور</a:t>
                      </a:r>
                      <a:endParaRPr lang="ar-SA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10-</a:t>
                      </a:r>
                      <a:endParaRPr lang="ar-SA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20-</a:t>
                      </a:r>
                      <a:endParaRPr lang="ar-SA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30-</a:t>
                      </a:r>
                      <a:endParaRPr lang="ar-SA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40-</a:t>
                      </a:r>
                      <a:endParaRPr lang="ar-SA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50-</a:t>
                      </a:r>
                      <a:endParaRPr lang="ar-SA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60-</a:t>
                      </a:r>
                      <a:endParaRPr lang="ar-SA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70-80</a:t>
                      </a:r>
                      <a:endParaRPr lang="ar-SA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1" dirty="0" smtClean="0">
                          <a:solidFill>
                            <a:schemeClr val="tx1"/>
                          </a:solidFill>
                        </a:rPr>
                        <a:t>∑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وسيلة شرح مع سهم إلى الأسفل 2"/>
          <p:cNvSpPr/>
          <p:nvPr/>
        </p:nvSpPr>
        <p:spPr>
          <a:xfrm>
            <a:off x="3437762" y="286059"/>
            <a:ext cx="4392488" cy="720080"/>
          </a:xfrm>
          <a:prstGeom prst="downArrowCallout">
            <a:avLst/>
          </a:prstGeom>
          <a:blipFill>
            <a:blip r:embed="rId2" cstate="print"/>
            <a:tile tx="0" ty="0" sx="100000" sy="100000" flip="none" algn="tl"/>
          </a:blip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2800" b="1" dirty="0">
                <a:solidFill>
                  <a:srgbClr val="002060"/>
                </a:solidFill>
              </a:rPr>
              <a:t>المثال السابق</a:t>
            </a:r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/>
          </p:nvPr>
        </p:nvGraphicFramePr>
        <p:xfrm>
          <a:off x="5634006" y="1268761"/>
          <a:ext cx="1761524" cy="4297389"/>
        </p:xfrm>
        <a:graphic>
          <a:graphicData uri="http://schemas.openxmlformats.org/drawingml/2006/table">
            <a:tbl>
              <a:tblPr rtl="1" firstRow="1" bandRow="1">
                <a:tableStyleId>{7DF18680-E054-41AD-8BC1-D1AEF772440D}</a:tableStyleId>
              </a:tblPr>
              <a:tblGrid>
                <a:gridCol w="1761524"/>
              </a:tblGrid>
              <a:tr h="787845"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 smtClean="0">
                          <a:solidFill>
                            <a:schemeClr val="bg1"/>
                          </a:solidFill>
                        </a:rPr>
                        <a:t>أقل من الحد الأعلى للفئة</a:t>
                      </a:r>
                    </a:p>
                  </a:txBody>
                  <a:tcPr anchor="ctr"/>
                </a:tc>
              </a:tr>
              <a:tr h="438693">
                <a:tc>
                  <a:txBody>
                    <a:bodyPr/>
                    <a:lstStyle/>
                    <a:p>
                      <a:pPr algn="ctr" rtl="1"/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38693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38693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38693">
                <a:tc>
                  <a:txBody>
                    <a:bodyPr/>
                    <a:lstStyle/>
                    <a:p>
                      <a:pPr algn="ctr" rtl="1"/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38693">
                <a:tc>
                  <a:txBody>
                    <a:bodyPr/>
                    <a:lstStyle/>
                    <a:p>
                      <a:pPr algn="ctr" rtl="1"/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38693">
                <a:tc>
                  <a:txBody>
                    <a:bodyPr/>
                    <a:lstStyle/>
                    <a:p>
                      <a:pPr algn="ctr" rtl="1"/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38693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38693">
                <a:tc>
                  <a:txBody>
                    <a:bodyPr/>
                    <a:lstStyle/>
                    <a:p>
                      <a:pPr algn="ctr" rtl="1"/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جدول 4"/>
          <p:cNvGraphicFramePr>
            <a:graphicFrameLocks noGrp="1"/>
          </p:cNvGraphicFramePr>
          <p:nvPr>
            <p:extLst/>
          </p:nvPr>
        </p:nvGraphicFramePr>
        <p:xfrm>
          <a:off x="7392144" y="1268761"/>
          <a:ext cx="1761524" cy="4297389"/>
        </p:xfrm>
        <a:graphic>
          <a:graphicData uri="http://schemas.openxmlformats.org/drawingml/2006/table">
            <a:tbl>
              <a:tblPr rtl="1" firstRow="1" bandRow="1">
                <a:tableStyleId>{7DF18680-E054-41AD-8BC1-D1AEF772440D}</a:tableStyleId>
              </a:tblPr>
              <a:tblGrid>
                <a:gridCol w="1761524"/>
              </a:tblGrid>
              <a:tr h="787845"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 err="1" smtClean="0">
                          <a:solidFill>
                            <a:schemeClr val="bg1"/>
                          </a:solidFill>
                        </a:rPr>
                        <a:t>ت.م.ص</a:t>
                      </a:r>
                      <a:endParaRPr lang="ar-SA" sz="16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34</a:t>
                      </a:r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42</a:t>
                      </a:r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47</a:t>
                      </a:r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38693">
                <a:tc>
                  <a:txBody>
                    <a:bodyPr/>
                    <a:lstStyle/>
                    <a:p>
                      <a:pPr algn="ctr" rtl="1"/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6" name="جدول 5"/>
          <p:cNvGraphicFramePr>
            <a:graphicFrameLocks noGrp="1"/>
          </p:cNvGraphicFramePr>
          <p:nvPr>
            <p:extLst/>
          </p:nvPr>
        </p:nvGraphicFramePr>
        <p:xfrm>
          <a:off x="5614162" y="1268761"/>
          <a:ext cx="1761524" cy="4297389"/>
        </p:xfrm>
        <a:graphic>
          <a:graphicData uri="http://schemas.openxmlformats.org/drawingml/2006/table">
            <a:tbl>
              <a:tblPr rtl="1" firstRow="1" bandRow="1">
                <a:tableStyleId>{7DF18680-E054-41AD-8BC1-D1AEF772440D}</a:tableStyleId>
              </a:tblPr>
              <a:tblGrid>
                <a:gridCol w="1761524"/>
              </a:tblGrid>
              <a:tr h="787845">
                <a:tc>
                  <a:txBody>
                    <a:bodyPr/>
                    <a:lstStyle/>
                    <a:p>
                      <a:pPr algn="ctr" rtl="1"/>
                      <a:endParaRPr lang="ar-SA" sz="16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 smtClean="0">
                          <a:solidFill>
                            <a:schemeClr val="tx1"/>
                          </a:solidFill>
                        </a:rPr>
                        <a:t>أقل من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38693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dirty="0" smtClean="0">
                          <a:solidFill>
                            <a:schemeClr val="tx1"/>
                          </a:solidFill>
                        </a:rPr>
                        <a:t>أقل من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ar-SA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38693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dirty="0" smtClean="0">
                          <a:solidFill>
                            <a:schemeClr val="tx1"/>
                          </a:solidFill>
                        </a:rPr>
                        <a:t>أقل من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ar-SA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 smtClean="0">
                          <a:solidFill>
                            <a:schemeClr val="tx1"/>
                          </a:solidFill>
                        </a:rPr>
                        <a:t>أقل من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 smtClean="0">
                          <a:solidFill>
                            <a:schemeClr val="tx1"/>
                          </a:solidFill>
                        </a:rPr>
                        <a:t>أقل من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 smtClean="0">
                          <a:solidFill>
                            <a:schemeClr val="tx1"/>
                          </a:solidFill>
                        </a:rPr>
                        <a:t>أقل من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38693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dirty="0" smtClean="0">
                          <a:solidFill>
                            <a:schemeClr val="tx1"/>
                          </a:solidFill>
                        </a:rPr>
                        <a:t>أقل من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ar-SA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38693">
                <a:tc>
                  <a:txBody>
                    <a:bodyPr/>
                    <a:lstStyle/>
                    <a:p>
                      <a:pPr algn="ctr" rtl="1"/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909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135560" y="188640"/>
            <a:ext cx="7704856" cy="864096"/>
          </a:xfrm>
        </p:spPr>
        <p:txBody>
          <a:bodyPr/>
          <a:lstStyle/>
          <a:p>
            <a:pPr lvl="1" algn="ctr" rtl="1">
              <a:spcBef>
                <a:spcPct val="0"/>
              </a:spcBef>
            </a:pPr>
            <a:r>
              <a:rPr lang="ar-DZ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التمثيل البياني للتكرار </a:t>
            </a:r>
            <a:r>
              <a:rPr lang="ar-SA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المتجمع </a:t>
            </a:r>
            <a:r>
              <a:rPr lang="ar-SA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الصاعد</a:t>
            </a:r>
            <a:r>
              <a:rPr lang="en-US" sz="2000" dirty="0"/>
              <a:t/>
            </a:r>
            <a:br>
              <a:rPr lang="en-US" sz="2000" dirty="0"/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67543" y="1052736"/>
            <a:ext cx="7728857" cy="4586064"/>
          </a:xfrm>
        </p:spPr>
        <p:txBody>
          <a:bodyPr>
            <a:normAutofit lnSpcReduction="10000"/>
          </a:bodyPr>
          <a:lstStyle/>
          <a:p>
            <a:r>
              <a:rPr lang="ar-SA" b="1" dirty="0">
                <a:solidFill>
                  <a:schemeClr val="tx1"/>
                </a:solidFill>
              </a:rPr>
              <a:t>لرسم هذا المنحنى نتبع الخطوات الآتية</a:t>
            </a:r>
            <a:r>
              <a:rPr lang="en-US" b="1" dirty="0">
                <a:solidFill>
                  <a:schemeClr val="tx1"/>
                </a:solidFill>
              </a:rPr>
              <a:t> :</a:t>
            </a:r>
            <a:endParaRPr lang="en-US" dirty="0">
              <a:solidFill>
                <a:schemeClr val="tx1"/>
              </a:solidFill>
            </a:endParaRPr>
          </a:p>
          <a:p>
            <a:pPr marL="514350" indent="-514350" algn="r">
              <a:buFont typeface="+mj-lt"/>
              <a:buAutoNum type="arabicPeriod"/>
            </a:pPr>
            <a:r>
              <a:rPr lang="ar-SA" b="1" dirty="0" smtClean="0">
                <a:solidFill>
                  <a:schemeClr val="tx1"/>
                </a:solidFill>
              </a:rPr>
              <a:t>نكون </a:t>
            </a:r>
            <a:r>
              <a:rPr lang="ar-SA" b="1" dirty="0">
                <a:solidFill>
                  <a:schemeClr val="tx1"/>
                </a:solidFill>
              </a:rPr>
              <a:t>جدولا تكراريا متجمعا صاعدا من الجدول التكراري </a:t>
            </a:r>
            <a:r>
              <a:rPr lang="ar-SA" b="1" dirty="0" smtClean="0">
                <a:solidFill>
                  <a:schemeClr val="tx1"/>
                </a:solidFill>
              </a:rPr>
              <a:t>البسيط</a:t>
            </a:r>
            <a:endParaRPr lang="ar-DZ" dirty="0">
              <a:solidFill>
                <a:schemeClr val="tx1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ar-SA" b="1" dirty="0" smtClean="0">
                <a:solidFill>
                  <a:schemeClr val="tx1"/>
                </a:solidFill>
              </a:rPr>
              <a:t>نرصد </a:t>
            </a:r>
            <a:r>
              <a:rPr lang="ar-SA" b="1" dirty="0">
                <a:solidFill>
                  <a:schemeClr val="tx1"/>
                </a:solidFill>
              </a:rPr>
              <a:t>نقطا إحداثياتها الأفقية الحدود العليا للفئات وإحداثياتها العمودية التكرار المتجمع الصاعد ونصل ھذه النقاط ببعضها بخط منحني یكون هو المنحنى المتجمع </a:t>
            </a:r>
            <a:r>
              <a:rPr lang="ar-SA" b="1" dirty="0" smtClean="0">
                <a:solidFill>
                  <a:schemeClr val="tx1"/>
                </a:solidFill>
              </a:rPr>
              <a:t>الصاعد</a:t>
            </a:r>
            <a:r>
              <a:rPr lang="ar-IQ" b="1" dirty="0" smtClean="0">
                <a:solidFill>
                  <a:schemeClr val="tx1"/>
                </a:solidFill>
              </a:rPr>
              <a:t>.</a:t>
            </a:r>
            <a:endParaRPr lang="ar-DZ" b="1" dirty="0" smtClean="0">
              <a:solidFill>
                <a:schemeClr val="tx1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ar-DZ" b="1" dirty="0" smtClean="0">
                <a:solidFill>
                  <a:schemeClr val="tx1"/>
                </a:solidFill>
              </a:rPr>
              <a:t>بالنسبة للحد الأدنى للفئة الأولى يتم مقابلته بتكرار تجميعي صاعد يساوي الصفر</a:t>
            </a:r>
          </a:p>
          <a:p>
            <a:pPr algn="just"/>
            <a:endParaRPr lang="en-US" sz="2400" dirty="0">
              <a:solidFill>
                <a:schemeClr val="tx1"/>
              </a:solidFill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47588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مخطط 1"/>
          <p:cNvGraphicFramePr/>
          <p:nvPr>
            <p:extLst/>
          </p:nvPr>
        </p:nvGraphicFramePr>
        <p:xfrm>
          <a:off x="2927648" y="1124744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مربع نص 2"/>
          <p:cNvSpPr txBox="1"/>
          <p:nvPr/>
        </p:nvSpPr>
        <p:spPr>
          <a:xfrm>
            <a:off x="8616280" y="4560173"/>
            <a:ext cx="144393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1200" dirty="0">
                <a:solidFill>
                  <a:prstClr val="black"/>
                </a:solidFill>
              </a:rPr>
              <a:t>أقل من الحد الأعلى</a:t>
            </a:r>
          </a:p>
        </p:txBody>
      </p:sp>
      <p:sp>
        <p:nvSpPr>
          <p:cNvPr id="4" name="مربع نص 3"/>
          <p:cNvSpPr txBox="1"/>
          <p:nvPr/>
        </p:nvSpPr>
        <p:spPr>
          <a:xfrm>
            <a:off x="2063552" y="836713"/>
            <a:ext cx="1368152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1200" dirty="0" err="1">
                <a:solidFill>
                  <a:prstClr val="black"/>
                </a:solidFill>
              </a:rPr>
              <a:t>ت.م.ص</a:t>
            </a:r>
            <a:endParaRPr lang="ar-SA" sz="1200" dirty="0">
              <a:solidFill>
                <a:prstClr val="black"/>
              </a:solidFill>
            </a:endParaRPr>
          </a:p>
        </p:txBody>
      </p:sp>
      <p:cxnSp>
        <p:nvCxnSpPr>
          <p:cNvPr id="6" name="رابط مستقيم 5"/>
          <p:cNvCxnSpPr/>
          <p:nvPr/>
        </p:nvCxnSpPr>
        <p:spPr>
          <a:xfrm flipV="1">
            <a:off x="6710164" y="2314972"/>
            <a:ext cx="0" cy="2376000"/>
          </a:xfrm>
          <a:prstGeom prst="line">
            <a:avLst/>
          </a:prstGeom>
          <a:ln w="190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رابط مستقيم 11"/>
          <p:cNvCxnSpPr/>
          <p:nvPr/>
        </p:nvCxnSpPr>
        <p:spPr>
          <a:xfrm flipH="1">
            <a:off x="3431704" y="2314972"/>
            <a:ext cx="3278460" cy="0"/>
          </a:xfrm>
          <a:prstGeom prst="line">
            <a:avLst/>
          </a:prstGeom>
          <a:ln w="190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مربع نص 15"/>
          <p:cNvSpPr txBox="1"/>
          <p:nvPr/>
        </p:nvSpPr>
        <p:spPr>
          <a:xfrm>
            <a:off x="6388286" y="4698672"/>
            <a:ext cx="50405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en-US" sz="1200" dirty="0">
                <a:solidFill>
                  <a:srgbClr val="C00000"/>
                </a:solidFill>
              </a:rPr>
              <a:t>55</a:t>
            </a:r>
            <a:endParaRPr lang="ar-SA" sz="1200" dirty="0">
              <a:solidFill>
                <a:srgbClr val="C00000"/>
              </a:solidFill>
            </a:endParaRPr>
          </a:p>
        </p:txBody>
      </p:sp>
      <p:sp>
        <p:nvSpPr>
          <p:cNvPr id="17" name="مربع نص 16"/>
          <p:cNvSpPr txBox="1"/>
          <p:nvPr/>
        </p:nvSpPr>
        <p:spPr>
          <a:xfrm>
            <a:off x="2993604" y="2204865"/>
            <a:ext cx="50405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en-US" sz="1200" dirty="0">
                <a:solidFill>
                  <a:srgbClr val="C00000"/>
                </a:solidFill>
              </a:rPr>
              <a:t>39</a:t>
            </a:r>
            <a:endParaRPr lang="ar-SA" sz="1200" dirty="0">
              <a:solidFill>
                <a:srgbClr val="C00000"/>
              </a:solidFill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6128046" y="5589240"/>
            <a:ext cx="3932164" cy="5760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1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كم عدد العمال الذين أجورهم أقل من 55</a:t>
            </a:r>
            <a:r>
              <a:rPr lang="fr-FR" sz="1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DZ" sz="1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دينار(</a:t>
            </a:r>
            <a:r>
              <a:rPr lang="ar-DZ" sz="1600" b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بالالف</a:t>
            </a:r>
            <a:r>
              <a:rPr lang="ar-DZ" sz="1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ar-SA" sz="1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؟</a:t>
            </a:r>
          </a:p>
        </p:txBody>
      </p:sp>
      <p:sp>
        <p:nvSpPr>
          <p:cNvPr id="19" name="شكل بيضاوي 18"/>
          <p:cNvSpPr/>
          <p:nvPr/>
        </p:nvSpPr>
        <p:spPr>
          <a:xfrm>
            <a:off x="2603970" y="5445224"/>
            <a:ext cx="2124080" cy="864096"/>
          </a:xfrm>
          <a:prstGeom prst="ellipse">
            <a:avLst/>
          </a:prstGeom>
          <a:solidFill>
            <a:srgbClr val="FF0000"/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en-US" sz="1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39 </a:t>
            </a:r>
            <a:r>
              <a:rPr lang="ar-SA" sz="1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عامل</a:t>
            </a:r>
          </a:p>
        </p:txBody>
      </p:sp>
      <p:sp>
        <p:nvSpPr>
          <p:cNvPr id="21" name="مربع نص 20"/>
          <p:cNvSpPr txBox="1"/>
          <p:nvPr/>
        </p:nvSpPr>
        <p:spPr>
          <a:xfrm>
            <a:off x="4367808" y="620688"/>
            <a:ext cx="372632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2000" b="1" dirty="0">
                <a:solidFill>
                  <a:prstClr val="black"/>
                </a:solidFill>
              </a:rPr>
              <a:t>المنحنى المتجمع الصاعد</a:t>
            </a:r>
          </a:p>
        </p:txBody>
      </p:sp>
    </p:spTree>
    <p:extLst>
      <p:ext uri="{BB962C8B-B14F-4D97-AF65-F5344CB8AC3E}">
        <p14:creationId xmlns:p14="http://schemas.microsoft.com/office/powerpoint/2010/main" val="3170900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 txBox="1">
            <a:spLocks/>
          </p:cNvSpPr>
          <p:nvPr/>
        </p:nvSpPr>
        <p:spPr>
          <a:xfrm>
            <a:off x="3081040" y="332656"/>
            <a:ext cx="5679256" cy="792088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>
            <a:lvl1pPr marL="320040" indent="-320040" algn="r" defTabSz="914400" rtl="1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solidFill>
                  <a:schemeClr val="lt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  <a:lvl2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A5C249">
                  <a:lumMod val="75000"/>
                </a:srgbClr>
              </a:buClr>
              <a:buNone/>
            </a:pPr>
            <a:r>
              <a:rPr lang="ar-SA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التوزيعات التكرارية المتجمعة</a:t>
            </a:r>
          </a:p>
        </p:txBody>
      </p:sp>
      <p:sp>
        <p:nvSpPr>
          <p:cNvPr id="4" name="وسيلة شرح مع سهم إلى اليسار 3"/>
          <p:cNvSpPr/>
          <p:nvPr/>
        </p:nvSpPr>
        <p:spPr>
          <a:xfrm>
            <a:off x="8400256" y="1268760"/>
            <a:ext cx="1944216" cy="1368152"/>
          </a:xfrm>
          <a:prstGeom prst="leftArrowCallou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2000" b="1" dirty="0">
                <a:solidFill>
                  <a:srgbClr val="A5C249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التوزيع المتجمع النازل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جدول 7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2036924" y="1268760"/>
              <a:ext cx="2088232" cy="4461926"/>
            </p:xfrm>
            <a:graphic>
              <a:graphicData uri="http://schemas.openxmlformats.org/drawingml/2006/table">
                <a:tbl>
                  <a:tblPr rtl="1" firstRow="1" bandRow="1">
                    <a:tableStyleId>{0505E3EF-67EA-436B-97B2-0124C06EBD24}</a:tableStyleId>
                  </a:tblPr>
                  <a:tblGrid>
                    <a:gridCol w="1044116"/>
                    <a:gridCol w="1044116"/>
                  </a:tblGrid>
                  <a:tr h="747646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1600" dirty="0" smtClean="0"/>
                            <a:t>التكرار</a:t>
                          </a:r>
                        </a:p>
                        <a:p>
                          <a:pPr algn="ctr"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r-SA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𝒊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ar-SA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1600" dirty="0" smtClean="0"/>
                            <a:t>الفئات</a:t>
                          </a:r>
                          <a:endParaRPr lang="ar-SA" sz="1600" dirty="0"/>
                        </a:p>
                      </a:txBody>
                      <a:tcPr anchor="ctr"/>
                    </a:tc>
                  </a:tr>
                  <a:tr h="498430">
                    <a:tc>
                      <a:txBody>
                        <a:bodyPr/>
                        <a:lstStyle/>
                        <a:p>
                          <a:pPr algn="ctr"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r-SA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ar-SA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1600" dirty="0" smtClean="0"/>
                            <a:t>فئة (1)</a:t>
                          </a:r>
                          <a:endParaRPr lang="ar-SA" sz="1600" dirty="0"/>
                        </a:p>
                      </a:txBody>
                      <a:tcPr anchor="ctr"/>
                    </a:tc>
                  </a:tr>
                  <a:tr h="560734">
                    <a:tc>
                      <a:txBody>
                        <a:bodyPr/>
                        <a:lstStyle/>
                        <a:p>
                          <a:pPr algn="ctr"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r-SA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ar-SA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1600" dirty="0" smtClean="0"/>
                            <a:t>فئة (2)</a:t>
                          </a:r>
                          <a:endParaRPr lang="ar-SA" sz="1600" dirty="0"/>
                        </a:p>
                      </a:txBody>
                      <a:tcPr anchor="ctr"/>
                    </a:tc>
                  </a:tr>
                  <a:tr h="477176">
                    <a:tc>
                      <a:txBody>
                        <a:bodyPr/>
                        <a:lstStyle/>
                        <a:p>
                          <a:pPr algn="ctr"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r-SA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𝟑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ar-SA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1600" dirty="0" smtClean="0"/>
                            <a:t>فئة (3)</a:t>
                          </a:r>
                          <a:endParaRPr lang="ar-SA" sz="1600" dirty="0"/>
                        </a:p>
                      </a:txBody>
                      <a:tcPr anchor="ctr"/>
                    </a:tc>
                  </a:tr>
                  <a:tr h="477176">
                    <a:tc>
                      <a:txBody>
                        <a:bodyPr/>
                        <a:lstStyle/>
                        <a:p>
                          <a:pPr algn="ctr" rtl="1"/>
                          <a:endParaRPr lang="ar-SA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1"/>
                          <a:endParaRPr lang="ar-SA" sz="1600" dirty="0"/>
                        </a:p>
                      </a:txBody>
                      <a:tcPr anchor="ctr"/>
                    </a:tc>
                  </a:tr>
                  <a:tr h="623214">
                    <a:tc>
                      <a:txBody>
                        <a:bodyPr/>
                        <a:lstStyle/>
                        <a:p>
                          <a:pPr algn="ctr"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r-SA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𝒌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ar-SA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ar-SA" sz="1600" dirty="0" smtClean="0"/>
                            <a:t>فئة (</a:t>
                          </a:r>
                          <a:r>
                            <a:rPr lang="en-US" sz="1600" dirty="0" smtClean="0"/>
                            <a:t>k</a:t>
                          </a:r>
                          <a:r>
                            <a:rPr lang="ar-SA" sz="1600" dirty="0" smtClean="0"/>
                            <a:t>)</a:t>
                          </a:r>
                        </a:p>
                      </a:txBody>
                      <a:tcPr anchor="ctr"/>
                    </a:tc>
                  </a:tr>
                  <a:tr h="498430">
                    <a:tc>
                      <a:txBody>
                        <a:bodyPr/>
                        <a:lstStyle/>
                        <a:p>
                          <a:pPr algn="ctr"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r-SA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𝒉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ar-SA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1600" dirty="0" smtClean="0"/>
                            <a:t>فئة</a:t>
                          </a:r>
                          <a:r>
                            <a:rPr lang="ar-SA" sz="1600" baseline="0" dirty="0" smtClean="0"/>
                            <a:t> (</a:t>
                          </a:r>
                          <a:r>
                            <a:rPr lang="en-US" sz="1600" baseline="0" dirty="0" smtClean="0"/>
                            <a:t>h</a:t>
                          </a:r>
                          <a:r>
                            <a:rPr lang="ar-SA" sz="1600" baseline="0" dirty="0" smtClean="0"/>
                            <a:t>)</a:t>
                          </a:r>
                          <a:endParaRPr lang="ar-SA" sz="1600" dirty="0"/>
                        </a:p>
                      </a:txBody>
                      <a:tcPr anchor="ctr"/>
                    </a:tc>
                  </a:tr>
                  <a:tr h="477176">
                    <a:tc>
                      <a:txBody>
                        <a:bodyPr/>
                        <a:lstStyle/>
                        <a:p>
                          <a:pPr algn="ctr" rtl="1"/>
                          <a14:m>
                            <m:oMath xmlns:m="http://schemas.openxmlformats.org/officeDocument/2006/math">
                              <m:r>
                                <a:rPr lang="en-US" sz="1600" smtClean="0">
                                  <a:latin typeface="Cambria Math"/>
                                </a:rPr>
                                <m:t>𝒇</m:t>
                              </m:r>
                              <m:r>
                                <a:rPr lang="en-US" sz="1600" smtClean="0"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sz="1600" smtClean="0">
                                  <a:latin typeface="Cambria Math"/>
                                </a:rPr>
                                <m:t>𝑵</m:t>
                              </m:r>
                            </m:oMath>
                          </a14:m>
                          <a:r>
                            <a:rPr lang="ar-SA" sz="1600" dirty="0" smtClean="0"/>
                            <a:t>∑</a:t>
                          </a:r>
                          <a:endParaRPr lang="ar-SA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1600" dirty="0" smtClean="0"/>
                            <a:t>المجموع  ∑</a:t>
                          </a:r>
                          <a:endParaRPr lang="ar-SA" sz="16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جدول 7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2036924" y="1268760"/>
              <a:ext cx="2088232" cy="4461926"/>
            </p:xfrm>
            <a:graphic>
              <a:graphicData uri="http://schemas.openxmlformats.org/drawingml/2006/table">
                <a:tbl>
                  <a:tblPr rtl="1" firstRow="1" bandRow="1">
                    <a:tableStyleId>{0505E3EF-67EA-436B-97B2-0124C06EBD24}</a:tableStyleId>
                  </a:tblPr>
                  <a:tblGrid>
                    <a:gridCol w="1044116"/>
                    <a:gridCol w="1044116"/>
                  </a:tblGrid>
                  <a:tr h="747646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581" t="-813" r="-100581" b="-5056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1600" dirty="0" smtClean="0"/>
                            <a:t>الفئات</a:t>
                          </a:r>
                          <a:endParaRPr lang="ar-SA" sz="1600" dirty="0"/>
                        </a:p>
                      </a:txBody>
                      <a:tcPr anchor="ctr"/>
                    </a:tc>
                  </a:tr>
                  <a:tr h="498430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581" t="-151220" r="-100581" b="-6585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1600" dirty="0" smtClean="0"/>
                            <a:t>فئة (1)</a:t>
                          </a:r>
                          <a:endParaRPr lang="ar-SA" sz="1600" dirty="0"/>
                        </a:p>
                      </a:txBody>
                      <a:tcPr anchor="ctr"/>
                    </a:tc>
                  </a:tr>
                  <a:tr h="560734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581" t="-223913" r="-100581" b="-4869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1600" dirty="0" smtClean="0"/>
                            <a:t>فئة (2)</a:t>
                          </a:r>
                          <a:endParaRPr lang="ar-SA" sz="1600" dirty="0"/>
                        </a:p>
                      </a:txBody>
                      <a:tcPr anchor="ctr"/>
                    </a:tc>
                  </a:tr>
                  <a:tr h="477176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581" t="-382051" r="-100581" b="-4743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1600" dirty="0" smtClean="0"/>
                            <a:t>فئة (3)</a:t>
                          </a:r>
                          <a:endParaRPr lang="ar-SA" sz="1600" dirty="0"/>
                        </a:p>
                      </a:txBody>
                      <a:tcPr anchor="ctr"/>
                    </a:tc>
                  </a:tr>
                  <a:tr h="477176">
                    <a:tc>
                      <a:txBody>
                        <a:bodyPr/>
                        <a:lstStyle/>
                        <a:p>
                          <a:pPr algn="ctr" rtl="1"/>
                          <a:endParaRPr lang="ar-SA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1"/>
                          <a:endParaRPr lang="ar-SA" sz="1600" dirty="0"/>
                        </a:p>
                      </a:txBody>
                      <a:tcPr anchor="ctr"/>
                    </a:tc>
                  </a:tr>
                  <a:tr h="623214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581" t="-446078" r="-100581" b="-1852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ar-SA" sz="1600" dirty="0" smtClean="0"/>
                            <a:t>فئة (</a:t>
                          </a:r>
                          <a:r>
                            <a:rPr lang="en-US" sz="1600" dirty="0" smtClean="0"/>
                            <a:t>k</a:t>
                          </a:r>
                          <a:r>
                            <a:rPr lang="ar-SA" sz="1600" dirty="0" smtClean="0"/>
                            <a:t>)</a:t>
                          </a:r>
                        </a:p>
                      </a:txBody>
                      <a:tcPr anchor="ctr"/>
                    </a:tc>
                  </a:tr>
                  <a:tr h="498430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581" t="-679268" r="-100581" b="-1304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1600" dirty="0" smtClean="0"/>
                            <a:t>فئة</a:t>
                          </a:r>
                          <a:r>
                            <a:rPr lang="ar-SA" sz="1600" baseline="0" dirty="0" smtClean="0"/>
                            <a:t> (</a:t>
                          </a:r>
                          <a:r>
                            <a:rPr lang="en-US" sz="1600" baseline="0" dirty="0" smtClean="0"/>
                            <a:t>h</a:t>
                          </a:r>
                          <a:r>
                            <a:rPr lang="ar-SA" sz="1600" baseline="0" dirty="0" smtClean="0"/>
                            <a:t>)</a:t>
                          </a:r>
                          <a:endParaRPr lang="ar-SA" sz="1600" dirty="0"/>
                        </a:p>
                      </a:txBody>
                      <a:tcPr anchor="ctr"/>
                    </a:tc>
                  </a:tr>
                  <a:tr h="579120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581" t="-672632" r="-100581" b="-126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1600" dirty="0" smtClean="0"/>
                            <a:t>المجموع  ∑</a:t>
                          </a:r>
                          <a:endParaRPr lang="ar-SA" sz="16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  <p:graphicFrame>
        <p:nvGraphicFramePr>
          <p:cNvPr id="3" name="جدول 2"/>
          <p:cNvGraphicFramePr>
            <a:graphicFrameLocks noGrp="1"/>
          </p:cNvGraphicFramePr>
          <p:nvPr>
            <p:extLst/>
          </p:nvPr>
        </p:nvGraphicFramePr>
        <p:xfrm>
          <a:off x="4138136" y="1268760"/>
          <a:ext cx="1512168" cy="4464498"/>
        </p:xfrm>
        <a:graphic>
          <a:graphicData uri="http://schemas.openxmlformats.org/drawingml/2006/table">
            <a:tbl>
              <a:tblPr rtl="1" firstRow="1" bandRow="1">
                <a:tableStyleId>{327F97BB-C833-4FB7-BDE5-3F7075034690}</a:tableStyleId>
              </a:tblPr>
              <a:tblGrid>
                <a:gridCol w="1512168"/>
              </a:tblGrid>
              <a:tr h="795046">
                <a:tc>
                  <a:txBody>
                    <a:bodyPr/>
                    <a:lstStyle/>
                    <a:p>
                      <a:pPr algn="ctr"/>
                      <a:r>
                        <a:rPr lang="ar-SA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الحد الأدنى فأكثر</a:t>
                      </a:r>
                      <a:endParaRPr lang="ar-SA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530030">
                <a:tc>
                  <a:txBody>
                    <a:bodyPr/>
                    <a:lstStyle/>
                    <a:p>
                      <a:endParaRPr lang="ar-SA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544440">
                <a:tc>
                  <a:txBody>
                    <a:bodyPr/>
                    <a:lstStyle/>
                    <a:p>
                      <a:endParaRPr lang="ar-SA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471621">
                <a:tc>
                  <a:txBody>
                    <a:bodyPr/>
                    <a:lstStyle/>
                    <a:p>
                      <a:endParaRPr lang="ar-SA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507428">
                <a:tc>
                  <a:txBody>
                    <a:bodyPr/>
                    <a:lstStyle/>
                    <a:p>
                      <a:endParaRPr lang="ar-SA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578475">
                <a:tc>
                  <a:txBody>
                    <a:bodyPr/>
                    <a:lstStyle/>
                    <a:p>
                      <a:endParaRPr lang="ar-SA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530030">
                <a:tc>
                  <a:txBody>
                    <a:bodyPr/>
                    <a:lstStyle/>
                    <a:p>
                      <a:endParaRPr lang="ar-SA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507428">
                <a:tc>
                  <a:txBody>
                    <a:bodyPr/>
                    <a:lstStyle/>
                    <a:p>
                      <a:endParaRPr lang="ar-SA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جدول 8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5663952" y="1282963"/>
              <a:ext cx="2232248" cy="4436251"/>
            </p:xfrm>
            <a:graphic>
              <a:graphicData uri="http://schemas.openxmlformats.org/drawingml/2006/table">
                <a:tbl>
                  <a:tblPr rtl="1" firstRow="1" bandRow="1">
                    <a:tableStyleId>{306799F8-075E-4A3A-A7F6-7FBC6576F1A4}</a:tableStyleId>
                  </a:tblPr>
                  <a:tblGrid>
                    <a:gridCol w="2232248"/>
                  </a:tblGrid>
                  <a:tr h="760725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1600" dirty="0" err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ت.م.ن</a:t>
                          </a:r>
                          <a:endParaRPr lang="ar-SA" sz="16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</a:tr>
                  <a:tr h="507149">
                    <a:tc>
                      <a:txBody>
                        <a:bodyPr/>
                        <a:lstStyle/>
                        <a:p>
                          <a:pPr algn="ctr"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r-SA" sz="1600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sz="1600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𝒉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ar-SA" sz="1600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+…….</m:t>
                                    </m:r>
                                    <m:r>
                                      <a:rPr lang="en-US" sz="1600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sz="1600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𝟐</m:t>
                                    </m:r>
                                  </m:sub>
                                </m:sSub>
                                <m:r>
                                  <a:rPr lang="ar-SA" sz="160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ar-SA" sz="1600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sz="1600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  <m:r>
                                  <a:rPr lang="en-US" sz="1600" b="0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sz="1600" b="0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𝑁</m:t>
                                </m:r>
                              </m:oMath>
                            </m:oMathPara>
                          </a14:m>
                          <a:endParaRPr lang="ar-SA" sz="16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</a:tr>
                  <a:tr h="570543">
                    <a:tc>
                      <a:txBody>
                        <a:bodyPr/>
                        <a:lstStyle/>
                        <a:p>
                          <a:pPr marL="0" marR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r-SA" sz="1600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sz="1600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𝒉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ar-SA" sz="1600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+…….</m:t>
                                    </m:r>
                                    <m:r>
                                      <a:rPr lang="en-US" sz="1600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sz="1600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ar-SA" sz="16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</a:tr>
                  <a:tr h="485523">
                    <a:tc>
                      <a:txBody>
                        <a:bodyPr/>
                        <a:lstStyle/>
                        <a:p>
                          <a:pPr marL="0" marR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r-SA" sz="1600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sz="1600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𝒉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ar-SA" sz="1600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+…….</m:t>
                                    </m:r>
                                    <m:r>
                                      <a:rPr lang="en-US" sz="1600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sz="1600" b="0" i="0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4</m:t>
                                    </m:r>
                                  </m:sub>
                                </m:sSub>
                                <m:r>
                                  <a:rPr lang="ar-SA" sz="160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ar-SA" sz="1600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sz="1600" b="0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ar-SA" sz="16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</a:tr>
                  <a:tr h="485523">
                    <a:tc>
                      <a:txBody>
                        <a:bodyPr/>
                        <a:lstStyle/>
                        <a:p>
                          <a:pPr algn="ctr" rtl="1"/>
                          <a:endParaRPr lang="ar-SA" sz="16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</a:tr>
                  <a:tr h="634116">
                    <a:tc>
                      <a:txBody>
                        <a:bodyPr/>
                        <a:lstStyle/>
                        <a:p>
                          <a:pPr algn="ctr" rtl="1"/>
                          <a:endParaRPr lang="ar-SA" sz="16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</a:tr>
                  <a:tr h="507149">
                    <a:tc>
                      <a:txBody>
                        <a:bodyPr/>
                        <a:lstStyle/>
                        <a:p>
                          <a:pPr algn="ctr"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r-SA" sz="1600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sz="1600" b="0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h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ar-SA" sz="1600" i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</a:tr>
                  <a:tr h="485523">
                    <a:tc>
                      <a:txBody>
                        <a:bodyPr/>
                        <a:lstStyle/>
                        <a:p>
                          <a:pPr algn="ctr" rtl="1"/>
                          <a:endParaRPr lang="ar-SA" sz="16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جدول 8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5663952" y="1282963"/>
              <a:ext cx="2232248" cy="4436251"/>
            </p:xfrm>
            <a:graphic>
              <a:graphicData uri="http://schemas.openxmlformats.org/drawingml/2006/table">
                <a:tbl>
                  <a:tblPr rtl="1" firstRow="1" bandRow="1">
                    <a:tableStyleId>{306799F8-075E-4A3A-A7F6-7FBC6576F1A4}</a:tableStyleId>
                  </a:tblPr>
                  <a:tblGrid>
                    <a:gridCol w="2232248"/>
                  </a:tblGrid>
                  <a:tr h="760725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1600" dirty="0" err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ت.م.ن</a:t>
                          </a:r>
                          <a:endParaRPr lang="ar-SA" sz="16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</a:tr>
                  <a:tr h="507149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blipFill rotWithShape="0">
                          <a:blip r:embed="rId3"/>
                          <a:stretch>
                            <a:fillRect l="-1907" t="-151807" r="-2452" b="-1521687"/>
                          </a:stretch>
                        </a:blipFill>
                      </a:tcPr>
                    </a:tc>
                  </a:tr>
                  <a:tr h="570543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blipFill rotWithShape="0">
                          <a:blip r:embed="rId3"/>
                          <a:stretch>
                            <a:fillRect l="-1907" t="-222340" r="-2452" b="-1243617"/>
                          </a:stretch>
                        </a:blipFill>
                      </a:tcPr>
                    </a:tc>
                  </a:tr>
                  <a:tr h="485523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blipFill rotWithShape="0">
                          <a:blip r:embed="rId3"/>
                          <a:stretch>
                            <a:fillRect l="-1907" t="-378750" r="-2452" b="-1361250"/>
                          </a:stretch>
                        </a:blipFill>
                      </a:tcPr>
                    </a:tc>
                  </a:tr>
                  <a:tr h="485523">
                    <a:tc>
                      <a:txBody>
                        <a:bodyPr/>
                        <a:lstStyle/>
                        <a:p>
                          <a:pPr algn="ctr" rtl="1"/>
                          <a:endParaRPr lang="ar-SA" sz="16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</a:tr>
                  <a:tr h="634116">
                    <a:tc>
                      <a:txBody>
                        <a:bodyPr/>
                        <a:lstStyle/>
                        <a:p>
                          <a:pPr algn="ctr" rtl="1"/>
                          <a:endParaRPr lang="ar-SA" sz="16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</a:tr>
                  <a:tr h="507149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blipFill rotWithShape="0">
                          <a:blip r:embed="rId3"/>
                          <a:stretch>
                            <a:fillRect l="-1907" t="-683133" r="-2452" b="-990361"/>
                          </a:stretch>
                        </a:blipFill>
                      </a:tcPr>
                    </a:tc>
                  </a:tr>
                  <a:tr h="485523">
                    <a:tc>
                      <a:txBody>
                        <a:bodyPr/>
                        <a:lstStyle/>
                        <a:p>
                          <a:pPr algn="ctr" rtl="1"/>
                          <a:endParaRPr lang="ar-SA" sz="16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  <p:cxnSp>
        <p:nvCxnSpPr>
          <p:cNvPr id="10" name="رابط كسهم مستقيم 9"/>
          <p:cNvCxnSpPr/>
          <p:nvPr/>
        </p:nvCxnSpPr>
        <p:spPr>
          <a:xfrm flipH="1">
            <a:off x="3688668" y="2925861"/>
            <a:ext cx="22320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مربع نص 10"/>
          <p:cNvSpPr txBox="1"/>
          <p:nvPr/>
        </p:nvSpPr>
        <p:spPr>
          <a:xfrm>
            <a:off x="4367809" y="2062852"/>
            <a:ext cx="42251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b="1" dirty="0">
                <a:solidFill>
                  <a:srgbClr val="002060"/>
                </a:solidFill>
              </a:rPr>
              <a:t>—</a:t>
            </a:r>
          </a:p>
        </p:txBody>
      </p:sp>
      <p:cxnSp>
        <p:nvCxnSpPr>
          <p:cNvPr id="12" name="رابط كسهم مستقيم 11"/>
          <p:cNvCxnSpPr/>
          <p:nvPr/>
        </p:nvCxnSpPr>
        <p:spPr>
          <a:xfrm>
            <a:off x="3674221" y="2384426"/>
            <a:ext cx="2421553" cy="50497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كسهم مستقيم 12"/>
          <p:cNvCxnSpPr/>
          <p:nvPr/>
        </p:nvCxnSpPr>
        <p:spPr>
          <a:xfrm flipH="1">
            <a:off x="3724672" y="3427402"/>
            <a:ext cx="22320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رابط كسهم مستقيم 14"/>
          <p:cNvCxnSpPr/>
          <p:nvPr/>
        </p:nvCxnSpPr>
        <p:spPr>
          <a:xfrm flipH="1">
            <a:off x="3718546" y="2348880"/>
            <a:ext cx="2017414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رابط كسهم مستقيم 23"/>
          <p:cNvCxnSpPr/>
          <p:nvPr/>
        </p:nvCxnSpPr>
        <p:spPr>
          <a:xfrm>
            <a:off x="3718545" y="2978349"/>
            <a:ext cx="2332904" cy="43715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وسيلة شرح بيضاوية 25"/>
          <p:cNvSpPr/>
          <p:nvPr/>
        </p:nvSpPr>
        <p:spPr>
          <a:xfrm>
            <a:off x="7931696" y="2973854"/>
            <a:ext cx="2736304" cy="1895306"/>
          </a:xfrm>
          <a:prstGeom prst="wedgeEllipseCallout">
            <a:avLst>
              <a:gd name="adj1" fmla="val -63435"/>
              <a:gd name="adj2" fmla="val -7483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dirty="0">
                <a:solidFill>
                  <a:srgbClr val="4F3348"/>
                </a:solidFill>
              </a:rPr>
              <a:t>نحصل على التكرار المتجمع النازل بوضع مجموع التكرارات في أول العمود ثم نطرح بطريقة متتالية</a:t>
            </a:r>
          </a:p>
        </p:txBody>
      </p:sp>
      <p:sp>
        <p:nvSpPr>
          <p:cNvPr id="27" name="وسيلة شرح بيضاوية 26"/>
          <p:cNvSpPr/>
          <p:nvPr/>
        </p:nvSpPr>
        <p:spPr>
          <a:xfrm>
            <a:off x="7931696" y="5157192"/>
            <a:ext cx="2629080" cy="1296144"/>
          </a:xfrm>
          <a:prstGeom prst="wedgeEllipseCallout">
            <a:avLst>
              <a:gd name="adj1" fmla="val -91118"/>
              <a:gd name="adj2" fmla="val -57537"/>
            </a:avLst>
          </a:prstGeom>
          <a:solidFill>
            <a:srgbClr val="BF2B9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1600" b="1" dirty="0">
                <a:solidFill>
                  <a:prstClr val="black"/>
                </a:solidFill>
              </a:rPr>
              <a:t>التكرار المتجمع النازل لأخر فئة = تكرار الفئة الأخيرة</a:t>
            </a:r>
          </a:p>
        </p:txBody>
      </p:sp>
      <p:sp>
        <p:nvSpPr>
          <p:cNvPr id="20" name="مربع نص 19"/>
          <p:cNvSpPr txBox="1"/>
          <p:nvPr/>
        </p:nvSpPr>
        <p:spPr>
          <a:xfrm>
            <a:off x="4382152" y="3140968"/>
            <a:ext cx="42251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b="1" dirty="0">
                <a:solidFill>
                  <a:srgbClr val="002060"/>
                </a:solidFill>
              </a:rPr>
              <a:t>—</a:t>
            </a:r>
          </a:p>
        </p:txBody>
      </p:sp>
      <p:sp>
        <p:nvSpPr>
          <p:cNvPr id="21" name="مربع نص 20"/>
          <p:cNvSpPr txBox="1"/>
          <p:nvPr/>
        </p:nvSpPr>
        <p:spPr>
          <a:xfrm>
            <a:off x="4418156" y="2604522"/>
            <a:ext cx="42251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b="1" dirty="0">
                <a:solidFill>
                  <a:srgbClr val="002060"/>
                </a:solidFill>
              </a:rPr>
              <a:t>—</a:t>
            </a:r>
          </a:p>
        </p:txBody>
      </p:sp>
    </p:spTree>
    <p:extLst>
      <p:ext uri="{BB962C8B-B14F-4D97-AF65-F5344CB8AC3E}">
        <p14:creationId xmlns:p14="http://schemas.microsoft.com/office/powerpoint/2010/main" val="365715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11" grpId="0"/>
      <p:bldP spid="26" grpId="0" animBg="1"/>
      <p:bldP spid="27" grpId="0" animBg="1"/>
      <p:bldP spid="20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/>
          </p:nvPr>
        </p:nvGraphicFramePr>
        <p:xfrm>
          <a:off x="2135560" y="1340768"/>
          <a:ext cx="2386872" cy="4332504"/>
        </p:xfrm>
        <a:graphic>
          <a:graphicData uri="http://schemas.openxmlformats.org/drawingml/2006/table">
            <a:tbl>
              <a:tblPr rtl="1" firstRow="1" bandRow="1">
                <a:tableStyleId>{7DF18680-E054-41AD-8BC1-D1AEF772440D}</a:tableStyleId>
              </a:tblPr>
              <a:tblGrid>
                <a:gridCol w="1313225"/>
                <a:gridCol w="1073647"/>
              </a:tblGrid>
              <a:tr h="787845"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 smtClean="0">
                          <a:solidFill>
                            <a:schemeClr val="bg1"/>
                          </a:solidFill>
                        </a:rPr>
                        <a:t>التكرار</a:t>
                      </a:r>
                    </a:p>
                    <a:p>
                      <a:pPr algn="ctr" rtl="1"/>
                      <a:r>
                        <a:rPr lang="ar-SA" sz="1600" dirty="0" smtClean="0">
                          <a:solidFill>
                            <a:schemeClr val="bg1"/>
                          </a:solidFill>
                        </a:rPr>
                        <a:t>(عدد</a:t>
                      </a:r>
                      <a:r>
                        <a:rPr lang="ar-SA" sz="1600" baseline="0" dirty="0" smtClean="0">
                          <a:solidFill>
                            <a:schemeClr val="bg1"/>
                          </a:solidFill>
                        </a:rPr>
                        <a:t> العمال)</a:t>
                      </a:r>
                      <a:endParaRPr lang="ar-SA" sz="16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 smtClean="0">
                          <a:solidFill>
                            <a:schemeClr val="bg1"/>
                          </a:solidFill>
                        </a:rPr>
                        <a:t>فئات</a:t>
                      </a:r>
                      <a:r>
                        <a:rPr lang="ar-SA" sz="1400" baseline="0" dirty="0" smtClean="0">
                          <a:solidFill>
                            <a:schemeClr val="bg1"/>
                          </a:solidFill>
                        </a:rPr>
                        <a:t> الأجور</a:t>
                      </a:r>
                      <a:endParaRPr lang="ar-SA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10-</a:t>
                      </a:r>
                      <a:endParaRPr lang="ar-SA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20-</a:t>
                      </a:r>
                      <a:endParaRPr lang="ar-SA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30-</a:t>
                      </a:r>
                      <a:endParaRPr lang="ar-SA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40-</a:t>
                      </a:r>
                      <a:endParaRPr lang="ar-SA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50-</a:t>
                      </a:r>
                      <a:endParaRPr lang="ar-SA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60-</a:t>
                      </a:r>
                      <a:endParaRPr lang="ar-SA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70-80</a:t>
                      </a:r>
                      <a:endParaRPr lang="ar-SA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1" dirty="0" smtClean="0">
                          <a:solidFill>
                            <a:schemeClr val="tx1"/>
                          </a:solidFill>
                        </a:rPr>
                        <a:t>∑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وسيلة شرح مع سهم إلى الأسفل 2"/>
          <p:cNvSpPr/>
          <p:nvPr/>
        </p:nvSpPr>
        <p:spPr>
          <a:xfrm>
            <a:off x="3437762" y="286059"/>
            <a:ext cx="4392488" cy="720080"/>
          </a:xfrm>
          <a:prstGeom prst="downArrowCallout">
            <a:avLst/>
          </a:prstGeom>
          <a:blipFill>
            <a:blip r:embed="rId2" cstate="print"/>
            <a:tile tx="0" ty="0" sx="100000" sy="100000" flip="none" algn="tl"/>
          </a:blip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2800" b="1" dirty="0">
                <a:solidFill>
                  <a:srgbClr val="002060"/>
                </a:solidFill>
              </a:rPr>
              <a:t>المثال السابق</a:t>
            </a:r>
          </a:p>
        </p:txBody>
      </p:sp>
      <p:graphicFrame>
        <p:nvGraphicFramePr>
          <p:cNvPr id="5" name="جدول 4"/>
          <p:cNvGraphicFramePr>
            <a:graphicFrameLocks noGrp="1"/>
          </p:cNvGraphicFramePr>
          <p:nvPr>
            <p:extLst/>
          </p:nvPr>
        </p:nvGraphicFramePr>
        <p:xfrm>
          <a:off x="5998592" y="1340769"/>
          <a:ext cx="936104" cy="4297389"/>
        </p:xfrm>
        <a:graphic>
          <a:graphicData uri="http://schemas.openxmlformats.org/drawingml/2006/table">
            <a:tbl>
              <a:tblPr rtl="1" firstRow="1" bandRow="1">
                <a:tableStyleId>{306799F8-075E-4A3A-A7F6-7FBC6576F1A4}</a:tableStyleId>
              </a:tblPr>
              <a:tblGrid>
                <a:gridCol w="936104"/>
              </a:tblGrid>
              <a:tr h="787845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ت.م.ص</a:t>
                      </a:r>
                      <a:endParaRPr lang="ar-SA" sz="1600" b="1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ar-SA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</a:t>
                      </a:r>
                      <a:endParaRPr lang="ar-SA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19</a:t>
                      </a:r>
                      <a:endParaRPr lang="ar-SA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34</a:t>
                      </a:r>
                      <a:endParaRPr lang="ar-SA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42</a:t>
                      </a:r>
                      <a:endParaRPr lang="ar-SA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47</a:t>
                      </a:r>
                      <a:endParaRPr lang="ar-SA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50</a:t>
                      </a:r>
                      <a:endParaRPr lang="ar-SA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693">
                <a:tc>
                  <a:txBody>
                    <a:bodyPr/>
                    <a:lstStyle/>
                    <a:p>
                      <a:pPr algn="ctr" rtl="1"/>
                      <a:endParaRPr lang="ar-SA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جدول 5"/>
          <p:cNvGraphicFramePr>
            <a:graphicFrameLocks noGrp="1"/>
          </p:cNvGraphicFramePr>
          <p:nvPr>
            <p:extLst/>
          </p:nvPr>
        </p:nvGraphicFramePr>
        <p:xfrm>
          <a:off x="4541664" y="1353469"/>
          <a:ext cx="1440160" cy="4297389"/>
        </p:xfrm>
        <a:graphic>
          <a:graphicData uri="http://schemas.openxmlformats.org/drawingml/2006/table">
            <a:tbl>
              <a:tblPr rtl="1" firstRow="1" bandRow="1">
                <a:tableStyleId>{306799F8-075E-4A3A-A7F6-7FBC6576F1A4}</a:tableStyleId>
              </a:tblPr>
              <a:tblGrid>
                <a:gridCol w="1440160"/>
              </a:tblGrid>
              <a:tr h="78784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أقل من الحد الأعلى للفئة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أقل من </a:t>
                      </a:r>
                      <a:r>
                        <a:rPr lang="en-US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</a:t>
                      </a:r>
                      <a:endParaRPr lang="ar-SA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693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أقل من </a:t>
                      </a:r>
                      <a:r>
                        <a:rPr lang="en-US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30</a:t>
                      </a:r>
                      <a:endParaRPr lang="ar-SA" sz="1800" b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693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أقل من </a:t>
                      </a:r>
                      <a:r>
                        <a:rPr lang="en-US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40</a:t>
                      </a:r>
                      <a:endParaRPr lang="ar-SA" sz="1800" b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أقل من </a:t>
                      </a:r>
                      <a:r>
                        <a:rPr lang="en-US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50</a:t>
                      </a:r>
                      <a:endParaRPr lang="ar-SA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أقل من </a:t>
                      </a:r>
                      <a:r>
                        <a:rPr lang="en-US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60</a:t>
                      </a:r>
                      <a:endParaRPr lang="ar-SA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أقل من </a:t>
                      </a:r>
                      <a:r>
                        <a:rPr lang="en-US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70</a:t>
                      </a:r>
                      <a:endParaRPr lang="ar-SA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693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أقل من </a:t>
                      </a:r>
                      <a:r>
                        <a:rPr lang="en-US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80</a:t>
                      </a:r>
                      <a:endParaRPr lang="ar-SA" sz="1800" b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693">
                <a:tc>
                  <a:txBody>
                    <a:bodyPr/>
                    <a:lstStyle/>
                    <a:p>
                      <a:pPr algn="ctr" rtl="1"/>
                      <a:endParaRPr lang="ar-SA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جدول 6"/>
          <p:cNvGraphicFramePr>
            <a:graphicFrameLocks noGrp="1"/>
          </p:cNvGraphicFramePr>
          <p:nvPr>
            <p:extLst/>
          </p:nvPr>
        </p:nvGraphicFramePr>
        <p:xfrm>
          <a:off x="8400256" y="1328069"/>
          <a:ext cx="936104" cy="4297389"/>
        </p:xfrm>
        <a:graphic>
          <a:graphicData uri="http://schemas.openxmlformats.org/drawingml/2006/table">
            <a:tbl>
              <a:tblPr rtl="1" firstRow="1" bandRow="1">
                <a:tableStyleId>{638B1855-1B75-4FBE-930C-398BA8C253C6}</a:tableStyleId>
              </a:tblPr>
              <a:tblGrid>
                <a:gridCol w="936104"/>
              </a:tblGrid>
              <a:tr h="787845"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ت.م.ن</a:t>
                      </a:r>
                      <a:endParaRPr lang="ar-SA" sz="1600" b="1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ar-SA" sz="1800" b="0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47</a:t>
                      </a:r>
                      <a:endParaRPr lang="ar-SA" sz="1800" b="0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41</a:t>
                      </a:r>
                      <a:endParaRPr lang="ar-SA" sz="1800" b="0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endParaRPr lang="ar-SA" sz="1800" b="0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ar-SA" sz="1800" b="0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ar-SA" sz="1800" b="0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ar-SA" sz="1800" b="0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</a:tr>
              <a:tr h="438693">
                <a:tc>
                  <a:txBody>
                    <a:bodyPr/>
                    <a:lstStyle/>
                    <a:p>
                      <a:pPr algn="ctr" rtl="1"/>
                      <a:endParaRPr lang="ar-SA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جدول 7"/>
          <p:cNvGraphicFramePr>
            <a:graphicFrameLocks noGrp="1"/>
          </p:cNvGraphicFramePr>
          <p:nvPr>
            <p:extLst/>
          </p:nvPr>
        </p:nvGraphicFramePr>
        <p:xfrm>
          <a:off x="6960096" y="1332261"/>
          <a:ext cx="1440160" cy="4297389"/>
        </p:xfrm>
        <a:graphic>
          <a:graphicData uri="http://schemas.openxmlformats.org/drawingml/2006/table">
            <a:tbl>
              <a:tblPr rtl="1" firstRow="1" bandRow="1">
                <a:tableStyleId>{306799F8-075E-4A3A-A7F6-7FBC6576F1A4}</a:tableStyleId>
              </a:tblPr>
              <a:tblGrid>
                <a:gridCol w="1440160"/>
              </a:tblGrid>
              <a:tr h="78784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الحد الأدنى للفئة فأكثر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</a:t>
                      </a:r>
                      <a:r>
                        <a:rPr lang="ar-SA" sz="18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فأكثر</a:t>
                      </a:r>
                      <a:endParaRPr lang="ar-SA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</a:t>
                      </a:r>
                      <a:r>
                        <a:rPr lang="ar-SA" sz="18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فأكثر</a:t>
                      </a:r>
                      <a:endParaRPr lang="ar-SA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30</a:t>
                      </a:r>
                      <a:r>
                        <a:rPr lang="ar-SA" sz="18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فأكثر</a:t>
                      </a:r>
                      <a:endParaRPr lang="ar-SA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40</a:t>
                      </a:r>
                      <a:r>
                        <a:rPr lang="ar-SA" sz="18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فأكثر</a:t>
                      </a:r>
                      <a:endParaRPr lang="ar-SA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50</a:t>
                      </a:r>
                      <a:r>
                        <a:rPr lang="ar-SA" sz="18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فأكثر</a:t>
                      </a:r>
                      <a:endParaRPr lang="ar-SA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60</a:t>
                      </a:r>
                      <a:r>
                        <a:rPr lang="ar-SA" sz="18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فأكثر</a:t>
                      </a:r>
                      <a:endParaRPr lang="ar-SA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70</a:t>
                      </a:r>
                      <a:r>
                        <a:rPr lang="ar-SA" sz="18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فأكثر</a:t>
                      </a:r>
                      <a:endParaRPr lang="ar-SA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</a:tr>
              <a:tr h="438693">
                <a:tc>
                  <a:txBody>
                    <a:bodyPr/>
                    <a:lstStyle/>
                    <a:p>
                      <a:pPr algn="ctr" rtl="1"/>
                      <a:endParaRPr lang="ar-SA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6839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دفق الهواء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دفق الهواء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دفق الهواء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_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دفق الهواء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دفق الهواء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دفق الهواء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دفق الهواء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دفق الهواء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دفق الهواء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دفق الهواء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دفق الهواء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دفق الهواء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Direction Ion">
  <a:themeElements>
    <a:clrScheme name="Direction 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Direction 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irection 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6.xml><?xml version="1.0" encoding="utf-8"?>
<a:theme xmlns:a="http://schemas.openxmlformats.org/drawingml/2006/main" name="4_دفق الهواء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دفق الهواء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دفق الهواء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دفق الهواء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دفق الهواء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دفق الهواء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6_دفق الهواء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دفق الهواء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دفق الهواء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823</Words>
  <Application>Microsoft Office PowerPoint</Application>
  <PresentationFormat>Grand écran</PresentationFormat>
  <Paragraphs>346</Paragraphs>
  <Slides>14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11</vt:i4>
      </vt:variant>
      <vt:variant>
        <vt:lpstr>Thème</vt:lpstr>
      </vt:variant>
      <vt:variant>
        <vt:i4>10</vt:i4>
      </vt:variant>
      <vt:variant>
        <vt:lpstr>Titres des diapositives</vt:lpstr>
      </vt:variant>
      <vt:variant>
        <vt:i4>14</vt:i4>
      </vt:variant>
    </vt:vector>
  </HeadingPairs>
  <TitlesOfParts>
    <vt:vector size="35" baseType="lpstr">
      <vt:lpstr>Arial</vt:lpstr>
      <vt:lpstr>Calibri</vt:lpstr>
      <vt:lpstr>Cambria Math</vt:lpstr>
      <vt:lpstr>Century Gothic</vt:lpstr>
      <vt:lpstr>Georgia</vt:lpstr>
      <vt:lpstr>Hacen Lebanon</vt:lpstr>
      <vt:lpstr>Hacen Samra</vt:lpstr>
      <vt:lpstr>Tahoma</vt:lpstr>
      <vt:lpstr>Times New Roman</vt:lpstr>
      <vt:lpstr>Trebuchet MS</vt:lpstr>
      <vt:lpstr>Wingdings 3</vt:lpstr>
      <vt:lpstr>دفق الهواء</vt:lpstr>
      <vt:lpstr>1_دفق الهواء</vt:lpstr>
      <vt:lpstr>2_دفق الهواء</vt:lpstr>
      <vt:lpstr>3_دفق الهواء</vt:lpstr>
      <vt:lpstr>Direction Ion</vt:lpstr>
      <vt:lpstr>4_دفق الهواء</vt:lpstr>
      <vt:lpstr>5_دفق الهواء</vt:lpstr>
      <vt:lpstr>6_دفق الهواء</vt:lpstr>
      <vt:lpstr>نسق Office</vt:lpstr>
      <vt:lpstr>1_نسق Office</vt:lpstr>
      <vt:lpstr>التكرارات المتجمعة</vt:lpstr>
      <vt:lpstr>Présentation PowerPoint</vt:lpstr>
      <vt:lpstr>Présentation PowerPoint</vt:lpstr>
      <vt:lpstr>Présentation PowerPoint</vt:lpstr>
      <vt:lpstr>Présentation PowerPoint</vt:lpstr>
      <vt:lpstr>التمثيل البياني للتكرار المتجمع الصاعد </vt:lpstr>
      <vt:lpstr>Présentation PowerPoint</vt:lpstr>
      <vt:lpstr>Présentation PowerPoint</vt:lpstr>
      <vt:lpstr>Présentation PowerPoint</vt:lpstr>
      <vt:lpstr>التمثيل البياني للتكرار المتجمع النازل : 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USER-2017</dc:creator>
  <cp:lastModifiedBy>USER-2017</cp:lastModifiedBy>
  <cp:revision>14</cp:revision>
  <dcterms:created xsi:type="dcterms:W3CDTF">2023-11-23T06:07:33Z</dcterms:created>
  <dcterms:modified xsi:type="dcterms:W3CDTF">2023-12-03T19:23:47Z</dcterms:modified>
</cp:coreProperties>
</file>