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5" r:id="rId5"/>
    <p:sldId id="259" r:id="rId6"/>
    <p:sldId id="296" r:id="rId7"/>
    <p:sldId id="297" r:id="rId8"/>
    <p:sldId id="29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311" r:id="rId24"/>
    <p:sldId id="312"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63302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39869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337863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66889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7045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46984D-C47A-4709-9D21-1E24F9D7D6FE}" type="datetimeFigureOut">
              <a:rPr lang="fr-FR" smtClean="0"/>
              <a:t>09/12/2023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259368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46984D-C47A-4709-9D21-1E24F9D7D6FE}" type="datetimeFigureOut">
              <a:rPr lang="fr-FR" smtClean="0"/>
              <a:t>09/12/2023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70120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146984D-C47A-4709-9D21-1E24F9D7D6FE}" type="datetimeFigureOut">
              <a:rPr lang="fr-FR" smtClean="0"/>
              <a:t>09/12/2023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1956151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46984D-C47A-4709-9D21-1E24F9D7D6FE}" type="datetimeFigureOut">
              <a:rPr lang="fr-FR" smtClean="0"/>
              <a:t>09/12/2023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68970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46984D-C47A-4709-9D21-1E24F9D7D6FE}" type="datetimeFigureOut">
              <a:rPr lang="fr-FR" smtClean="0"/>
              <a:t>09/12/2023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283633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146984D-C47A-4709-9D21-1E24F9D7D6FE}" type="datetimeFigureOut">
              <a:rPr lang="fr-FR" smtClean="0"/>
              <a:t>09/12/2023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1CBC0B-831D-451E-82ED-9CE510971DC5}" type="slidenum">
              <a:rPr lang="fr-FR" smtClean="0"/>
              <a:t>‹N°›</a:t>
            </a:fld>
            <a:endParaRPr lang="fr-FR"/>
          </a:p>
        </p:txBody>
      </p:sp>
    </p:spTree>
    <p:extLst>
      <p:ext uri="{BB962C8B-B14F-4D97-AF65-F5344CB8AC3E}">
        <p14:creationId xmlns:p14="http://schemas.microsoft.com/office/powerpoint/2010/main" val="86420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46984D-C47A-4709-9D21-1E24F9D7D6FE}" type="datetimeFigureOut">
              <a:rPr lang="fr-FR" smtClean="0"/>
              <a:t>09/12/2023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CBC0B-831D-451E-82ED-9CE510971DC5}" type="slidenum">
              <a:rPr lang="fr-FR" smtClean="0"/>
              <a:t>‹N°›</a:t>
            </a:fld>
            <a:endParaRPr lang="fr-FR"/>
          </a:p>
        </p:txBody>
      </p:sp>
    </p:spTree>
    <p:extLst>
      <p:ext uri="{BB962C8B-B14F-4D97-AF65-F5344CB8AC3E}">
        <p14:creationId xmlns:p14="http://schemas.microsoft.com/office/powerpoint/2010/main" val="120359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06902373&amp;dateTexte=&amp;categorieLien=c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52737"/>
            <a:ext cx="7772400" cy="2808311"/>
          </a:xfrm>
        </p:spPr>
        <p:txBody>
          <a:bodyPr/>
          <a:lstStyle/>
          <a:p>
            <a:pPr rtl="1"/>
            <a:r>
              <a:rPr lang="ar-DZ" sz="6600" b="1" u="sng" dirty="0" smtClean="0">
                <a:solidFill>
                  <a:prstClr val="black"/>
                </a:solidFill>
              </a:rPr>
              <a:t>محاضرة رقم/09</a:t>
            </a:r>
            <a:br>
              <a:rPr lang="ar-DZ" sz="6600" b="1" u="sng" dirty="0" smtClean="0">
                <a:solidFill>
                  <a:prstClr val="black"/>
                </a:solidFill>
              </a:rPr>
            </a:br>
            <a:r>
              <a:rPr lang="ar-DZ" sz="6600" b="1" u="sng" dirty="0" smtClean="0">
                <a:solidFill>
                  <a:prstClr val="black"/>
                </a:solidFill>
              </a:rPr>
              <a:t>ممارسة </a:t>
            </a:r>
            <a:r>
              <a:rPr lang="ar-DZ" sz="6600" b="1" u="sng" dirty="0">
                <a:solidFill>
                  <a:prstClr val="black"/>
                </a:solidFill>
              </a:rPr>
              <a:t>حق الاضراب</a:t>
            </a:r>
            <a:endParaRPr lang="fr-FR" dirty="0"/>
          </a:p>
        </p:txBody>
      </p:sp>
      <p:sp>
        <p:nvSpPr>
          <p:cNvPr id="3" name="Sous-titre 2"/>
          <p:cNvSpPr>
            <a:spLocks noGrp="1"/>
          </p:cNvSpPr>
          <p:nvPr>
            <p:ph type="subTitle" idx="1"/>
          </p:nvPr>
        </p:nvSpPr>
        <p:spPr>
          <a:xfrm>
            <a:off x="827584" y="4437112"/>
            <a:ext cx="7560840" cy="1800200"/>
          </a:xfrm>
        </p:spPr>
        <p:txBody>
          <a:bodyPr>
            <a:noAutofit/>
          </a:bodyPr>
          <a:lstStyle/>
          <a:p>
            <a:pPr lvl="0" rtl="1"/>
            <a:r>
              <a:rPr lang="ar-DZ" dirty="0">
                <a:solidFill>
                  <a:prstClr val="black">
                    <a:tint val="75000"/>
                  </a:prstClr>
                </a:solidFill>
              </a:rPr>
              <a:t>محاضرة لطلبة السنة الثانية ماستر مهن قانونية </a:t>
            </a:r>
            <a:r>
              <a:rPr lang="ar-DZ" dirty="0" smtClean="0">
                <a:solidFill>
                  <a:prstClr val="black">
                    <a:tint val="75000"/>
                  </a:prstClr>
                </a:solidFill>
              </a:rPr>
              <a:t>وقضائية</a:t>
            </a:r>
            <a:endParaRPr lang="fr-FR" dirty="0" smtClean="0">
              <a:solidFill>
                <a:prstClr val="black">
                  <a:tint val="75000"/>
                </a:prstClr>
              </a:solidFill>
            </a:endParaRPr>
          </a:p>
          <a:p>
            <a:pPr lvl="0" rtl="1"/>
            <a:r>
              <a:rPr lang="ar-DZ" dirty="0" smtClean="0">
                <a:solidFill>
                  <a:prstClr val="black">
                    <a:tint val="75000"/>
                  </a:prstClr>
                </a:solidFill>
              </a:rPr>
              <a:t>مقياس/ تطبيقات </a:t>
            </a:r>
            <a:r>
              <a:rPr lang="ar-DZ" dirty="0" smtClean="0">
                <a:solidFill>
                  <a:prstClr val="black">
                    <a:tint val="75000"/>
                  </a:prstClr>
                </a:solidFill>
              </a:rPr>
              <a:t>علاقات العمل والمنازعات الاجتماعية </a:t>
            </a:r>
            <a:endParaRPr lang="ar-DZ" dirty="0">
              <a:solidFill>
                <a:prstClr val="black">
                  <a:tint val="75000"/>
                </a:prstClr>
              </a:solidFill>
            </a:endParaRPr>
          </a:p>
          <a:p>
            <a:pPr lvl="0" rtl="1"/>
            <a:r>
              <a:rPr lang="ar-DZ" dirty="0">
                <a:solidFill>
                  <a:prstClr val="black">
                    <a:tint val="75000"/>
                  </a:prstClr>
                </a:solidFill>
              </a:rPr>
              <a:t>الاستاذ/ محمد </a:t>
            </a:r>
            <a:r>
              <a:rPr lang="ar-DZ" dirty="0" smtClean="0">
                <a:solidFill>
                  <a:prstClr val="black">
                    <a:tint val="75000"/>
                  </a:prstClr>
                </a:solidFill>
              </a:rPr>
              <a:t>جبالي</a:t>
            </a:r>
            <a:endParaRPr lang="fr-FR" dirty="0">
              <a:solidFill>
                <a:prstClr val="black">
                  <a:tint val="75000"/>
                </a:prstClr>
              </a:solidFill>
            </a:endParaRPr>
          </a:p>
        </p:txBody>
      </p:sp>
    </p:spTree>
    <p:extLst>
      <p:ext uri="{BB962C8B-B14F-4D97-AF65-F5344CB8AC3E}">
        <p14:creationId xmlns:p14="http://schemas.microsoft.com/office/powerpoint/2010/main" val="90052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المنظمة النقابية التمثيلية</a:t>
            </a:r>
            <a:endParaRPr lang="fr-FR" dirty="0"/>
          </a:p>
        </p:txBody>
      </p:sp>
      <p:sp>
        <p:nvSpPr>
          <p:cNvPr id="3" name="Espace réservé du contenu 2"/>
          <p:cNvSpPr>
            <a:spLocks noGrp="1"/>
          </p:cNvSpPr>
          <p:nvPr>
            <p:ph idx="1"/>
          </p:nvPr>
        </p:nvSpPr>
        <p:spPr>
          <a:xfrm>
            <a:off x="179512" y="1196752"/>
            <a:ext cx="8712968" cy="5472608"/>
          </a:xfrm>
        </p:spPr>
        <p:txBody>
          <a:bodyPr>
            <a:normAutofit fontScale="92500" lnSpcReduction="10000"/>
          </a:bodyPr>
          <a:lstStyle/>
          <a:p>
            <a:pPr lvl="0" algn="just" rtl="1"/>
            <a:r>
              <a:rPr lang="ar-DZ" b="1" dirty="0">
                <a:solidFill>
                  <a:prstClr val="black"/>
                </a:solidFill>
              </a:rPr>
              <a:t>يحددها القانون رقم 23-02 مؤرخ في 25 أبريل 2023، يتعلق بممارسة الحق النقابي، ج ر عدد 29، لسنة 2023.</a:t>
            </a:r>
          </a:p>
          <a:p>
            <a:pPr lvl="0" algn="just" rtl="1"/>
            <a:r>
              <a:rPr lang="ar-DZ" b="1" u="sng" dirty="0">
                <a:solidFill>
                  <a:prstClr val="black"/>
                </a:solidFill>
              </a:rPr>
              <a:t>م 4/ </a:t>
            </a:r>
            <a:r>
              <a:rPr lang="ar-DZ" dirty="0">
                <a:solidFill>
                  <a:prstClr val="black"/>
                </a:solidFill>
              </a:rPr>
              <a:t>المنظمة النقابية التمثيلية هي منظمة نقابية للمستخدمين او العمال تستوفي عددا معينا من المعايير المحددة بموجب القانون.</a:t>
            </a:r>
          </a:p>
          <a:p>
            <a:pPr lvl="0" algn="just" rtl="1"/>
            <a:r>
              <a:rPr lang="ar-DZ" b="1" u="sng" dirty="0">
                <a:solidFill>
                  <a:prstClr val="black"/>
                </a:solidFill>
              </a:rPr>
              <a:t>م 68/ </a:t>
            </a:r>
            <a:r>
              <a:rPr lang="ar-DZ" dirty="0">
                <a:solidFill>
                  <a:prstClr val="black"/>
                </a:solidFill>
              </a:rPr>
              <a:t>تحدد تمثيلية المنظمات بعد سنة على الاقل من تأسيسها القانوني.</a:t>
            </a:r>
          </a:p>
          <a:p>
            <a:pPr lvl="0" algn="just" rtl="1"/>
            <a:r>
              <a:rPr lang="ar-DZ" b="1" u="sng" dirty="0">
                <a:solidFill>
                  <a:prstClr val="black"/>
                </a:solidFill>
              </a:rPr>
              <a:t>م 69/ </a:t>
            </a:r>
            <a:r>
              <a:rPr lang="ar-DZ" dirty="0">
                <a:solidFill>
                  <a:prstClr val="black"/>
                </a:solidFill>
              </a:rPr>
              <a:t>تكتسب المنظمة النقابية تمثيليتها بتوافر احد الشرطين:</a:t>
            </a:r>
          </a:p>
          <a:p>
            <a:pPr marL="0" lvl="0" indent="0" algn="just" rtl="1">
              <a:buNone/>
            </a:pPr>
            <a:r>
              <a:rPr lang="ar-DZ" dirty="0">
                <a:solidFill>
                  <a:prstClr val="black"/>
                </a:solidFill>
              </a:rPr>
              <a:t>  * بلوغ نسبة انخراط نقابي محددة</a:t>
            </a:r>
          </a:p>
          <a:p>
            <a:pPr marL="0" lvl="0" indent="0" algn="just" rtl="1">
              <a:buNone/>
            </a:pPr>
            <a:r>
              <a:rPr lang="ar-DZ" dirty="0">
                <a:solidFill>
                  <a:prstClr val="black"/>
                </a:solidFill>
              </a:rPr>
              <a:t>  * الحصول على نسبة انتخابية محددة بمناسبة الانتخابات المهنية</a:t>
            </a:r>
          </a:p>
          <a:p>
            <a:pPr lvl="0" algn="just" rtl="1"/>
            <a:r>
              <a:rPr lang="ar-DZ" dirty="0">
                <a:solidFill>
                  <a:prstClr val="black"/>
                </a:solidFill>
              </a:rPr>
              <a:t>يؤخذ في الحسبان الشفافية المالية للحسابات والحياد السياسي عند تقدير تمثيلية </a:t>
            </a:r>
            <a:r>
              <a:rPr lang="ar-DZ" dirty="0" smtClean="0">
                <a:solidFill>
                  <a:prstClr val="black"/>
                </a:solidFill>
              </a:rPr>
              <a:t>المنظمة</a:t>
            </a:r>
            <a:endParaRPr lang="ar-DZ" dirty="0">
              <a:solidFill>
                <a:prstClr val="black"/>
              </a:solidFill>
            </a:endParaRPr>
          </a:p>
        </p:txBody>
      </p:sp>
    </p:spTree>
    <p:extLst>
      <p:ext uri="{BB962C8B-B14F-4D97-AF65-F5344CB8AC3E}">
        <p14:creationId xmlns:p14="http://schemas.microsoft.com/office/powerpoint/2010/main" val="3893108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تقدير تمثيلية المنظمات النقابية للعمال</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تعتبر تمثيلية على مستوى الهيئة المستخدمة كل منظمة تتحصل على:</a:t>
            </a:r>
          </a:p>
          <a:p>
            <a:pPr marL="0" lvl="0" indent="0" algn="just" rtl="1">
              <a:buNone/>
            </a:pPr>
            <a:r>
              <a:rPr lang="ar-DZ" dirty="0">
                <a:solidFill>
                  <a:prstClr val="black"/>
                </a:solidFill>
              </a:rPr>
              <a:t>  * عدد من المنخرطين يساوي 25</a:t>
            </a:r>
            <a:r>
              <a:rPr lang="fr-FR" dirty="0">
                <a:solidFill>
                  <a:prstClr val="black"/>
                </a:solidFill>
              </a:rPr>
              <a:t>%</a:t>
            </a:r>
            <a:r>
              <a:rPr lang="ar-DZ" dirty="0">
                <a:solidFill>
                  <a:prstClr val="black"/>
                </a:solidFill>
              </a:rPr>
              <a:t> على الاقل من التعداد الكلي للعمال الذين يغطيهم قانونها الاساسي.</a:t>
            </a:r>
          </a:p>
          <a:p>
            <a:pPr marL="0" lvl="0" indent="0" algn="just" rtl="1">
              <a:buNone/>
            </a:pPr>
            <a:r>
              <a:rPr lang="ar-DZ" dirty="0">
                <a:solidFill>
                  <a:prstClr val="black"/>
                </a:solidFill>
              </a:rPr>
              <a:t>  * او يتحصل مرشحيها على 25</a:t>
            </a:r>
            <a:r>
              <a:rPr lang="fr-FR" dirty="0">
                <a:solidFill>
                  <a:prstClr val="black"/>
                </a:solidFill>
              </a:rPr>
              <a:t>%</a:t>
            </a:r>
            <a:r>
              <a:rPr lang="ar-DZ" dirty="0">
                <a:solidFill>
                  <a:prstClr val="black"/>
                </a:solidFill>
              </a:rPr>
              <a:t> على الاقل من عدد الاصوات المعبر عنها بمناسبة انتخاب مندوبي المستخدمين في القطاع الاقتصادي، او اثناء انتخابات اللجان الادارية المتساوية الاعضاء او اللجان التأديبية الاستشارية المتساوية الاعضاء في المؤسسات والادارات العمومية  </a:t>
            </a:r>
            <a:endParaRPr lang="fr-FR" dirty="0">
              <a:solidFill>
                <a:prstClr val="black"/>
              </a:solidFill>
            </a:endParaRPr>
          </a:p>
        </p:txBody>
      </p:sp>
    </p:spTree>
    <p:extLst>
      <p:ext uri="{BB962C8B-B14F-4D97-AF65-F5344CB8AC3E}">
        <p14:creationId xmlns:p14="http://schemas.microsoft.com/office/powerpoint/2010/main" val="388681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prstClr val="black"/>
                </a:solidFill>
                <a:latin typeface="Times New Roman"/>
              </a:rPr>
              <a:t>Code du travail</a:t>
            </a:r>
            <a:endParaRPr lang="fr-FR" dirty="0"/>
          </a:p>
        </p:txBody>
      </p:sp>
      <p:sp>
        <p:nvSpPr>
          <p:cNvPr id="3" name="Espace réservé du contenu 2"/>
          <p:cNvSpPr>
            <a:spLocks noGrp="1"/>
          </p:cNvSpPr>
          <p:nvPr>
            <p:ph idx="1"/>
          </p:nvPr>
        </p:nvSpPr>
        <p:spPr/>
        <p:txBody>
          <a:bodyPr>
            <a:normAutofit lnSpcReduction="10000"/>
          </a:bodyPr>
          <a:lstStyle/>
          <a:p>
            <a:pPr lvl="0" algn="just"/>
            <a:r>
              <a:rPr lang="fr-FR" sz="4000" b="1" dirty="0">
                <a:solidFill>
                  <a:prstClr val="black"/>
                </a:solidFill>
                <a:latin typeface="Times New Roman"/>
              </a:rPr>
              <a:t>Article L2122-1</a:t>
            </a:r>
          </a:p>
          <a:p>
            <a:pPr lvl="0" algn="just"/>
            <a:r>
              <a:rPr lang="fr-FR" dirty="0">
                <a:solidFill>
                  <a:prstClr val="black"/>
                </a:solidFill>
                <a:latin typeface="Times New Roman"/>
              </a:rPr>
              <a:t>Dans l'entreprise ou l'établissement, sont représentatives les organisations syndicales qui satisfont aux critères de l'article L. 2121-1 et qui ont recueilli au moins </a:t>
            </a:r>
            <a:r>
              <a:rPr lang="fr-FR" b="1" u="sng" dirty="0">
                <a:solidFill>
                  <a:prstClr val="black"/>
                </a:solidFill>
                <a:latin typeface="Times New Roman"/>
              </a:rPr>
              <a:t>10 %</a:t>
            </a:r>
            <a:r>
              <a:rPr lang="fr-FR" dirty="0">
                <a:solidFill>
                  <a:prstClr val="black"/>
                </a:solidFill>
                <a:latin typeface="Times New Roman"/>
              </a:rPr>
              <a:t> des suffrages exprimés au premier tour des dernières élections des titulaires au comité social et économique, quel que soit le nombre de </a:t>
            </a:r>
            <a:r>
              <a:rPr lang="fr-FR" dirty="0" smtClean="0">
                <a:solidFill>
                  <a:prstClr val="black"/>
                </a:solidFill>
                <a:latin typeface="Times New Roman"/>
              </a:rPr>
              <a:t>votants</a:t>
            </a:r>
            <a:endParaRPr lang="fr-FR" dirty="0">
              <a:solidFill>
                <a:prstClr val="black"/>
              </a:solidFill>
            </a:endParaRPr>
          </a:p>
        </p:txBody>
      </p:sp>
    </p:spTree>
    <p:extLst>
      <p:ext uri="{BB962C8B-B14F-4D97-AF65-F5344CB8AC3E}">
        <p14:creationId xmlns:p14="http://schemas.microsoft.com/office/powerpoint/2010/main" val="390364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6264696"/>
          </a:xfrm>
        </p:spPr>
        <p:txBody>
          <a:bodyPr>
            <a:normAutofit/>
          </a:bodyPr>
          <a:lstStyle/>
          <a:p>
            <a:pPr lvl="0"/>
            <a:r>
              <a:rPr lang="fr-FR" sz="2300" b="1" dirty="0">
                <a:solidFill>
                  <a:prstClr val="black"/>
                </a:solidFill>
                <a:latin typeface="Times New Roman"/>
              </a:rPr>
              <a:t>Article L2121-1</a:t>
            </a:r>
          </a:p>
          <a:p>
            <a:pPr lvl="0"/>
            <a:r>
              <a:rPr lang="fr-FR" sz="2300" dirty="0">
                <a:solidFill>
                  <a:prstClr val="black"/>
                </a:solidFill>
                <a:latin typeface="Times New Roman"/>
              </a:rPr>
              <a:t>La représentativité des organisations syndicales est déterminée d'après les critères cumulatifs suivants :</a:t>
            </a:r>
          </a:p>
          <a:p>
            <a:pPr lvl="0"/>
            <a:r>
              <a:rPr lang="fr-FR" sz="2300" dirty="0">
                <a:solidFill>
                  <a:prstClr val="black"/>
                </a:solidFill>
                <a:latin typeface="Times New Roman"/>
              </a:rPr>
              <a:t>1° Le respect des valeurs républicaines ;</a:t>
            </a:r>
          </a:p>
          <a:p>
            <a:pPr lvl="0"/>
            <a:r>
              <a:rPr lang="fr-FR" sz="2300" dirty="0">
                <a:solidFill>
                  <a:prstClr val="black"/>
                </a:solidFill>
                <a:latin typeface="Times New Roman"/>
              </a:rPr>
              <a:t>2° L'indépendance ;</a:t>
            </a:r>
          </a:p>
          <a:p>
            <a:pPr lvl="0"/>
            <a:r>
              <a:rPr lang="fr-FR" sz="2300" dirty="0">
                <a:solidFill>
                  <a:prstClr val="black"/>
                </a:solidFill>
                <a:latin typeface="Times New Roman"/>
              </a:rPr>
              <a:t>3° La transparence financière ;</a:t>
            </a:r>
          </a:p>
          <a:p>
            <a:pPr lvl="0"/>
            <a:r>
              <a:rPr lang="fr-FR" sz="2300" dirty="0">
                <a:solidFill>
                  <a:prstClr val="black"/>
                </a:solidFill>
                <a:latin typeface="Times New Roman"/>
              </a:rPr>
              <a:t>4° Une ancienneté minimale de deux ans dans le champ professionnel et géographique couvrant le niveau de négociation. Cette ancienneté s'apprécie à compter de la date de dépôt légal des statuts ;</a:t>
            </a:r>
          </a:p>
          <a:p>
            <a:pPr lvl="0"/>
            <a:r>
              <a:rPr lang="fr-FR" sz="2300" dirty="0">
                <a:solidFill>
                  <a:prstClr val="black"/>
                </a:solidFill>
                <a:latin typeface="Times New Roman"/>
              </a:rPr>
              <a:t>5° L'audience établie selon les niveaux de négociation conformément aux articles L. 2122-1, L. 2122-5, L. 2122-6 et L. 2122-9 ;</a:t>
            </a:r>
          </a:p>
          <a:p>
            <a:pPr lvl="0"/>
            <a:r>
              <a:rPr lang="fr-FR" sz="2300" dirty="0">
                <a:solidFill>
                  <a:prstClr val="black"/>
                </a:solidFill>
                <a:latin typeface="Times New Roman"/>
              </a:rPr>
              <a:t>6° L'influence, prioritairement caractérisée par l'activité et </a:t>
            </a:r>
            <a:r>
              <a:rPr lang="fr-FR" sz="2300" dirty="0" smtClean="0">
                <a:solidFill>
                  <a:prstClr val="black"/>
                </a:solidFill>
                <a:latin typeface="Times New Roman"/>
              </a:rPr>
              <a:t>l'expérience;</a:t>
            </a:r>
            <a:endParaRPr lang="fr-FR" sz="2300" dirty="0">
              <a:solidFill>
                <a:prstClr val="black"/>
              </a:solidFill>
              <a:latin typeface="Times New Roman"/>
            </a:endParaRPr>
          </a:p>
          <a:p>
            <a:pPr lvl="0"/>
            <a:r>
              <a:rPr lang="fr-FR" sz="2300" dirty="0">
                <a:solidFill>
                  <a:prstClr val="black"/>
                </a:solidFill>
                <a:latin typeface="Times New Roman"/>
              </a:rPr>
              <a:t>7° Les effectifs d'adhérents et les </a:t>
            </a:r>
            <a:r>
              <a:rPr lang="fr-FR" sz="2300" dirty="0" smtClean="0">
                <a:solidFill>
                  <a:prstClr val="black"/>
                </a:solidFill>
                <a:latin typeface="Times New Roman"/>
              </a:rPr>
              <a:t>cotisations</a:t>
            </a:r>
            <a:endParaRPr lang="fr-FR" sz="2300" dirty="0">
              <a:solidFill>
                <a:prstClr val="black"/>
              </a:solidFill>
            </a:endParaRPr>
          </a:p>
        </p:txBody>
      </p:sp>
    </p:spTree>
    <p:extLst>
      <p:ext uri="{BB962C8B-B14F-4D97-AF65-F5344CB8AC3E}">
        <p14:creationId xmlns:p14="http://schemas.microsoft.com/office/powerpoint/2010/main" val="240208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lstStyle/>
          <a:p>
            <a:pPr lvl="0" algn="just" rtl="1"/>
            <a:r>
              <a:rPr lang="ar-DZ" dirty="0">
                <a:solidFill>
                  <a:prstClr val="black"/>
                </a:solidFill>
              </a:rPr>
              <a:t>تعتبر تمثيلية في اقليم بلدية أو عدة بلديات</a:t>
            </a:r>
            <a:r>
              <a:rPr lang="fr-FR" dirty="0">
                <a:solidFill>
                  <a:prstClr val="black"/>
                </a:solidFill>
              </a:rPr>
              <a:t> </a:t>
            </a:r>
            <a:r>
              <a:rPr lang="ar-DZ" dirty="0">
                <a:solidFill>
                  <a:prstClr val="black"/>
                </a:solidFill>
              </a:rPr>
              <a:t>وعلى مستوى إقليم ولاية أو عدة ولايات أو على المستوى</a:t>
            </a:r>
            <a:r>
              <a:rPr lang="fr-FR" dirty="0">
                <a:solidFill>
                  <a:prstClr val="black"/>
                </a:solidFill>
              </a:rPr>
              <a:t> </a:t>
            </a:r>
            <a:r>
              <a:rPr lang="ar-DZ" dirty="0">
                <a:solidFill>
                  <a:prstClr val="black"/>
                </a:solidFill>
              </a:rPr>
              <a:t>الوطني، كل منظمة نقابية للعمال تضم نسبة </a:t>
            </a:r>
            <a:r>
              <a:rPr lang="fr-FR" dirty="0">
                <a:solidFill>
                  <a:prstClr val="black"/>
                </a:solidFill>
              </a:rPr>
              <a:t>25</a:t>
            </a:r>
            <a:r>
              <a:rPr lang="ar-DZ" dirty="0">
                <a:solidFill>
                  <a:prstClr val="black"/>
                </a:solidFill>
              </a:rPr>
              <a:t> % من</a:t>
            </a:r>
            <a:r>
              <a:rPr lang="fr-FR" dirty="0">
                <a:solidFill>
                  <a:prstClr val="black"/>
                </a:solidFill>
              </a:rPr>
              <a:t> </a:t>
            </a:r>
            <a:r>
              <a:rPr lang="ar-DZ" dirty="0">
                <a:solidFill>
                  <a:prstClr val="black"/>
                </a:solidFill>
              </a:rPr>
              <a:t>التعداد الكلّي للعمال الناشطين في أحد تلك الأقاليم والذين</a:t>
            </a:r>
            <a:r>
              <a:rPr lang="fr-FR" dirty="0">
                <a:solidFill>
                  <a:prstClr val="black"/>
                </a:solidFill>
              </a:rPr>
              <a:t> </a:t>
            </a:r>
            <a:r>
              <a:rPr lang="ar-DZ" dirty="0">
                <a:solidFill>
                  <a:prstClr val="black"/>
                </a:solidFill>
              </a:rPr>
              <a:t>يغطيهم قانونها الأساسي</a:t>
            </a:r>
            <a:endParaRPr lang="fr-FR" dirty="0">
              <a:solidFill>
                <a:prstClr val="black"/>
              </a:solidFill>
            </a:endParaRPr>
          </a:p>
          <a:p>
            <a:pPr lvl="0" algn="just" rtl="1"/>
            <a:r>
              <a:rPr lang="ar-DZ" dirty="0">
                <a:solidFill>
                  <a:srgbClr val="231F20"/>
                </a:solidFill>
                <a:latin typeface="GeezaSGG-Regular"/>
              </a:rPr>
              <a:t>تعتبر تمثيلية على مستوى مهنة أو فرع أو</a:t>
            </a:r>
            <a:r>
              <a:rPr lang="fr-FR" dirty="0">
                <a:solidFill>
                  <a:srgbClr val="231F20"/>
                </a:solidFill>
                <a:latin typeface="GeezaSGG-Regular"/>
              </a:rPr>
              <a:t> </a:t>
            </a:r>
            <a:r>
              <a:rPr lang="ar-DZ" dirty="0">
                <a:solidFill>
                  <a:srgbClr val="231F20"/>
                </a:solidFill>
                <a:latin typeface="GeezaSGG-Regular"/>
              </a:rPr>
              <a:t>عدة فروع أو قطاع أو عدة قطاعات نشاطات، كل منظمة</a:t>
            </a:r>
            <a:r>
              <a:rPr lang="fr-FR" dirty="0">
                <a:solidFill>
                  <a:srgbClr val="231F20"/>
                </a:solidFill>
                <a:latin typeface="GeezaSGG-Regular"/>
              </a:rPr>
              <a:t> </a:t>
            </a:r>
            <a:r>
              <a:rPr lang="ar-DZ" dirty="0">
                <a:solidFill>
                  <a:srgbClr val="231F20"/>
                </a:solidFill>
                <a:latin typeface="GeezaSGG-Regular"/>
              </a:rPr>
              <a:t>نقابية للعمال تضم نسبة </a:t>
            </a:r>
            <a:r>
              <a:rPr lang="fr-FR" dirty="0">
                <a:solidFill>
                  <a:srgbClr val="231F20"/>
                </a:solidFill>
                <a:latin typeface="GeezaSGG-Regular"/>
              </a:rPr>
              <a:t>25</a:t>
            </a:r>
            <a:r>
              <a:rPr lang="ar-DZ" dirty="0">
                <a:solidFill>
                  <a:srgbClr val="231F20"/>
                </a:solidFill>
                <a:latin typeface="GeezaSGG-Regular"/>
              </a:rPr>
              <a:t> % من التعداد الكلّي للعمال كما</a:t>
            </a:r>
            <a:r>
              <a:rPr lang="fr-FR" dirty="0">
                <a:solidFill>
                  <a:srgbClr val="231F20"/>
                </a:solidFill>
                <a:latin typeface="GeezaSGG-Regular"/>
              </a:rPr>
              <a:t> </a:t>
            </a:r>
            <a:r>
              <a:rPr lang="ar-DZ" dirty="0">
                <a:solidFill>
                  <a:srgbClr val="231F20"/>
                </a:solidFill>
                <a:latin typeface="GeezaSGG-Regular"/>
              </a:rPr>
              <a:t>هو محدد في قانونها</a:t>
            </a:r>
            <a:r>
              <a:rPr lang="fr-FR" dirty="0">
                <a:solidFill>
                  <a:srgbClr val="231F20"/>
                </a:solidFill>
                <a:latin typeface="GeezaSGG-Regular"/>
              </a:rPr>
              <a:t> </a:t>
            </a:r>
            <a:r>
              <a:rPr lang="ar-DZ" dirty="0">
                <a:solidFill>
                  <a:srgbClr val="231F20"/>
                </a:solidFill>
                <a:latin typeface="GeezaSGG-Regular"/>
              </a:rPr>
              <a:t> </a:t>
            </a:r>
            <a:r>
              <a:rPr lang="ar-DZ" dirty="0" smtClean="0">
                <a:solidFill>
                  <a:srgbClr val="231F20"/>
                </a:solidFill>
                <a:latin typeface="GeezaSGG-Regular"/>
              </a:rPr>
              <a:t>الاساسي</a:t>
            </a:r>
            <a:endParaRPr lang="ar-DZ" dirty="0">
              <a:solidFill>
                <a:prstClr val="black"/>
              </a:solidFill>
            </a:endParaRPr>
          </a:p>
        </p:txBody>
      </p:sp>
    </p:spTree>
    <p:extLst>
      <p:ext uri="{BB962C8B-B14F-4D97-AF65-F5344CB8AC3E}">
        <p14:creationId xmlns:p14="http://schemas.microsoft.com/office/powerpoint/2010/main" val="416025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solidFill>
                  <a:srgbClr val="231F20"/>
                </a:solidFill>
                <a:latin typeface="GeezaSGG-Bold"/>
              </a:rPr>
              <a:t>تقدير تمثيلية المنظمات النقابية للمستخدمين</a:t>
            </a:r>
            <a:endParaRPr lang="fr-FR" dirty="0"/>
          </a:p>
        </p:txBody>
      </p:sp>
      <p:sp>
        <p:nvSpPr>
          <p:cNvPr id="3" name="Espace réservé du contenu 2"/>
          <p:cNvSpPr>
            <a:spLocks noGrp="1"/>
          </p:cNvSpPr>
          <p:nvPr>
            <p:ph idx="1"/>
          </p:nvPr>
        </p:nvSpPr>
        <p:spPr/>
        <p:txBody>
          <a:bodyPr/>
          <a:lstStyle/>
          <a:p>
            <a:pPr lvl="0" algn="just" rtl="1"/>
            <a:r>
              <a:rPr lang="ar-DZ" dirty="0">
                <a:solidFill>
                  <a:srgbClr val="231F20"/>
                </a:solidFill>
                <a:latin typeface="GeezaSGG-Regular"/>
              </a:rPr>
              <a:t>تعتبر تمثيلية في إقليم بلدية أو عدة بلديات وفي إقليم ولاية أو عدة ولايات أو على المستوى الوطني، كل منظمة نقابية تضم نسبة 25 % من التعداد الكلي للمستخدمين الناشطين في أحد تلك الأقاليم، الذين يغطيهم قانونها الأساسي.</a:t>
            </a:r>
          </a:p>
          <a:p>
            <a:pPr lvl="0" algn="just" rtl="1"/>
            <a:r>
              <a:rPr lang="ar-DZ" dirty="0">
                <a:solidFill>
                  <a:srgbClr val="231F20"/>
                </a:solidFill>
                <a:latin typeface="GeezaSGG-Regular"/>
              </a:rPr>
              <a:t>تعتبر تمثيلية على المستوى المهني، كل منظمة نقابية تضم نسبة 25 % من التعداد الكلي لمستخدمي المهنة أو الفروع أو قطاعات النشاطات كما هو محدد في قانونها الأساسي</a:t>
            </a:r>
            <a:r>
              <a:rPr lang="ar-DZ" dirty="0" smtClean="0">
                <a:solidFill>
                  <a:srgbClr val="231F20"/>
                </a:solidFill>
                <a:latin typeface="GeezaSGG-Regular"/>
              </a:rPr>
              <a:t>.</a:t>
            </a:r>
            <a:endParaRPr lang="fr-FR" dirty="0">
              <a:solidFill>
                <a:prstClr val="black"/>
              </a:solidFill>
            </a:endParaRPr>
          </a:p>
        </p:txBody>
      </p:sp>
    </p:spTree>
    <p:extLst>
      <p:ext uri="{BB962C8B-B14F-4D97-AF65-F5344CB8AC3E}">
        <p14:creationId xmlns:p14="http://schemas.microsoft.com/office/powerpoint/2010/main" val="389014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solidFill>
                  <a:srgbClr val="231F20"/>
                </a:solidFill>
                <a:latin typeface="GeezaSGG-Bold"/>
              </a:rPr>
              <a:t>المنظمات النقابية الأكثر تمثيلية</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srgbClr val="231F20"/>
                </a:solidFill>
                <a:latin typeface="GeezaSGG-Regular"/>
              </a:rPr>
              <a:t>تعتبر الأكثر تمثيلية، مهما كان المستوى إقليميا أو مهنيا، المنظمات النقابية القاعدية والفدراليات والكنفدراليات التي تضم أكبر تعداد من المنخرطين والتي تتوزع بصفة أكثر توازنا على مستوى الأقاليم أو المهن المعنية التي تغطيها قوانينها الأساسية</a:t>
            </a:r>
          </a:p>
          <a:p>
            <a:pPr lvl="0" algn="just" rtl="1"/>
            <a:r>
              <a:rPr lang="ar-DZ" b="1" dirty="0">
                <a:solidFill>
                  <a:prstClr val="black"/>
                </a:solidFill>
              </a:rPr>
              <a:t>(مرسوم تنفيذي رقم 23/ 359، مؤرخ في 17 اكتوبر 2023، </a:t>
            </a:r>
            <a:r>
              <a:rPr lang="ar-DZ" b="1" dirty="0">
                <a:solidFill>
                  <a:srgbClr val="231F20"/>
                </a:solidFill>
                <a:latin typeface="GeezaSGG-Bold"/>
              </a:rPr>
              <a:t>يحدد كيفيات تقدير تمثيلية المنظمات النقابية ومضمون المؤشرات الإحصائية الخاص بمنخرطيها، </a:t>
            </a:r>
            <a:r>
              <a:rPr lang="ar-DZ" b="1" dirty="0">
                <a:solidFill>
                  <a:prstClr val="black"/>
                </a:solidFill>
              </a:rPr>
              <a:t>ج ر عدد 67، لسنة 2023</a:t>
            </a:r>
            <a:r>
              <a:rPr lang="ar-DZ" b="1" dirty="0" smtClean="0">
                <a:solidFill>
                  <a:prstClr val="black"/>
                </a:solidFill>
              </a:rPr>
              <a:t>)</a:t>
            </a:r>
            <a:endParaRPr lang="ar-DZ" dirty="0">
              <a:solidFill>
                <a:srgbClr val="231F20"/>
              </a:solidFill>
              <a:latin typeface="GeezaSGG-Regular"/>
            </a:endParaRPr>
          </a:p>
        </p:txBody>
      </p:sp>
    </p:spTree>
    <p:extLst>
      <p:ext uri="{BB962C8B-B14F-4D97-AF65-F5344CB8AC3E}">
        <p14:creationId xmlns:p14="http://schemas.microsoft.com/office/powerpoint/2010/main" val="1338964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pPr rtl="1"/>
            <a:r>
              <a:rPr lang="ar-DZ" b="1" u="sng" dirty="0">
                <a:solidFill>
                  <a:prstClr val="black"/>
                </a:solidFill>
              </a:rPr>
              <a:t>2) الاشعار المسبق بالإضراب (م 49 الى 54)</a:t>
            </a:r>
            <a:endParaRPr lang="fr-FR" dirty="0"/>
          </a:p>
        </p:txBody>
      </p:sp>
      <p:sp>
        <p:nvSpPr>
          <p:cNvPr id="3" name="Espace réservé du contenu 2"/>
          <p:cNvSpPr>
            <a:spLocks noGrp="1"/>
          </p:cNvSpPr>
          <p:nvPr>
            <p:ph idx="1"/>
          </p:nvPr>
        </p:nvSpPr>
        <p:spPr>
          <a:xfrm>
            <a:off x="179512" y="1124744"/>
            <a:ext cx="8784976" cy="5472608"/>
          </a:xfrm>
        </p:spPr>
        <p:txBody>
          <a:bodyPr>
            <a:normAutofit lnSpcReduction="10000"/>
          </a:bodyPr>
          <a:lstStyle/>
          <a:p>
            <a:pPr lvl="0" algn="just" rtl="1"/>
            <a:r>
              <a:rPr lang="ar-DZ" sz="3000" dirty="0">
                <a:solidFill>
                  <a:prstClr val="black"/>
                </a:solidFill>
              </a:rPr>
              <a:t>لا يشرع في الاضراب الا عند انقضاء اجل الاشعار المسبق المودع </a:t>
            </a:r>
            <a:r>
              <a:rPr lang="ar-DZ" sz="3000" b="1" dirty="0">
                <a:solidFill>
                  <a:prstClr val="black"/>
                </a:solidFill>
              </a:rPr>
              <a:t>وجوبا في نفس اليوم </a:t>
            </a:r>
            <a:r>
              <a:rPr lang="ar-DZ" sz="3000" dirty="0">
                <a:solidFill>
                  <a:prstClr val="black"/>
                </a:solidFill>
              </a:rPr>
              <a:t>لدى المستخدم ومفتشية العمل مقابل اشعار بالاستلام </a:t>
            </a:r>
          </a:p>
          <a:p>
            <a:pPr lvl="0" algn="just" rtl="1"/>
            <a:r>
              <a:rPr lang="ar-DZ" sz="3000" dirty="0">
                <a:solidFill>
                  <a:prstClr val="black"/>
                </a:solidFill>
              </a:rPr>
              <a:t>يبدأ سريان مدة الاشعار من يوم ايداعه مرفق بمحضر المحضر</a:t>
            </a:r>
          </a:p>
          <a:p>
            <a:pPr lvl="0" algn="just" rtl="1"/>
            <a:r>
              <a:rPr lang="ar-DZ" sz="3000" dirty="0">
                <a:solidFill>
                  <a:prstClr val="black"/>
                </a:solidFill>
              </a:rPr>
              <a:t>تحدد مدة الاشعار عن طريق المفاوضة، على ان لا تقل عن 10 ايام عمل من تاريخ ايداعه</a:t>
            </a:r>
          </a:p>
          <a:p>
            <a:pPr lvl="0" algn="just" rtl="1"/>
            <a:r>
              <a:rPr lang="ar-DZ" sz="3000" dirty="0">
                <a:solidFill>
                  <a:prstClr val="black"/>
                </a:solidFill>
              </a:rPr>
              <a:t>لا يمكن ان تقل هذه المدة عن 15 يوم عمل في قطاعات الانشطة الضرورية لاستمرار المرافق العمومية الاساسية او الانشطة الحيوية لتموين المواطنين بالمنتجات الغذائية والصحية والطاقوية او المحافظة على المنشآت والاملاك </a:t>
            </a:r>
            <a:r>
              <a:rPr lang="ar-DZ" sz="3000" b="1" dirty="0">
                <a:solidFill>
                  <a:prstClr val="black"/>
                </a:solidFill>
              </a:rPr>
              <a:t>(تحدد عن طريق التنظيم)</a:t>
            </a:r>
          </a:p>
          <a:p>
            <a:pPr lvl="0" algn="just" rtl="1"/>
            <a:r>
              <a:rPr lang="ar-DZ" sz="3000" dirty="0">
                <a:solidFill>
                  <a:prstClr val="black"/>
                </a:solidFill>
              </a:rPr>
              <a:t>على الطرفين الاجتماع خلال فترة الاشعار لمواصلة المفاوضات وتنظيم الحد الادنى من الخدمة وضمان حماية المنشآت </a:t>
            </a:r>
            <a:r>
              <a:rPr lang="ar-DZ" sz="3000" dirty="0" smtClean="0">
                <a:solidFill>
                  <a:prstClr val="black"/>
                </a:solidFill>
              </a:rPr>
              <a:t>والمعدات</a:t>
            </a:r>
            <a:endParaRPr lang="fr-FR" sz="3000" dirty="0">
              <a:solidFill>
                <a:prstClr val="black"/>
              </a:solidFill>
            </a:endParaRPr>
          </a:p>
        </p:txBody>
      </p:sp>
    </p:spTree>
    <p:extLst>
      <p:ext uri="{BB962C8B-B14F-4D97-AF65-F5344CB8AC3E}">
        <p14:creationId xmlns:p14="http://schemas.microsoft.com/office/powerpoint/2010/main" val="107492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مضمون الاشعار المسبق</a:t>
            </a:r>
            <a:endParaRPr lang="fr-FR" dirty="0"/>
          </a:p>
        </p:txBody>
      </p:sp>
      <p:sp>
        <p:nvSpPr>
          <p:cNvPr id="3" name="Espace réservé du contenu 2"/>
          <p:cNvSpPr>
            <a:spLocks noGrp="1"/>
          </p:cNvSpPr>
          <p:nvPr>
            <p:ph idx="1"/>
          </p:nvPr>
        </p:nvSpPr>
        <p:spPr/>
        <p:txBody>
          <a:bodyPr>
            <a:normAutofit lnSpcReduction="10000"/>
          </a:bodyPr>
          <a:lstStyle/>
          <a:p>
            <a:pPr marL="0" lvl="0" indent="0" algn="just" rtl="1">
              <a:buNone/>
            </a:pPr>
            <a:r>
              <a:rPr lang="ar-DZ" dirty="0">
                <a:solidFill>
                  <a:prstClr val="black"/>
                </a:solidFill>
              </a:rPr>
              <a:t> يجب ان يتضمن الاشعار المسبق تحت طائلة البطلان ما يلي:</a:t>
            </a:r>
          </a:p>
          <a:p>
            <a:pPr lvl="0" algn="just" rtl="1"/>
            <a:r>
              <a:rPr lang="ar-DZ" dirty="0">
                <a:solidFill>
                  <a:prstClr val="black"/>
                </a:solidFill>
              </a:rPr>
              <a:t>تسمية المنظمة النقابية التمثيلية، او اسماء والقاب ممثلي العمال المنتخبين</a:t>
            </a:r>
          </a:p>
          <a:p>
            <a:pPr lvl="0" algn="just" rtl="1"/>
            <a:r>
              <a:rPr lang="ar-DZ" dirty="0">
                <a:solidFill>
                  <a:prstClr val="black"/>
                </a:solidFill>
              </a:rPr>
              <a:t>اسم ولقب وصفة العضو الموقع على الاشعار المسبق</a:t>
            </a:r>
          </a:p>
          <a:p>
            <a:pPr lvl="0" algn="just" rtl="1"/>
            <a:r>
              <a:rPr lang="ar-DZ" dirty="0">
                <a:solidFill>
                  <a:prstClr val="black"/>
                </a:solidFill>
              </a:rPr>
              <a:t>تاريخ الشروع في الاضراب ومدته وسببه</a:t>
            </a:r>
          </a:p>
          <a:p>
            <a:pPr lvl="0" algn="just" rtl="1"/>
            <a:r>
              <a:rPr lang="ar-DZ" dirty="0">
                <a:solidFill>
                  <a:prstClr val="black"/>
                </a:solidFill>
              </a:rPr>
              <a:t>عدد العمال المعنيين بالتصويت</a:t>
            </a:r>
          </a:p>
          <a:p>
            <a:pPr lvl="0" algn="just" rtl="1"/>
            <a:r>
              <a:rPr lang="ar-DZ" dirty="0">
                <a:solidFill>
                  <a:prstClr val="black"/>
                </a:solidFill>
              </a:rPr>
              <a:t>مكان الشروع في الاضراب</a:t>
            </a:r>
          </a:p>
          <a:p>
            <a:pPr lvl="0" algn="just" rtl="1"/>
            <a:r>
              <a:rPr lang="ar-DZ" dirty="0">
                <a:solidFill>
                  <a:prstClr val="black"/>
                </a:solidFill>
              </a:rPr>
              <a:t>النطاق الاقليمي </a:t>
            </a:r>
            <a:r>
              <a:rPr lang="ar-DZ" dirty="0" smtClean="0">
                <a:solidFill>
                  <a:prstClr val="black"/>
                </a:solidFill>
              </a:rPr>
              <a:t>للإضراب</a:t>
            </a:r>
            <a:endParaRPr lang="ar-DZ" dirty="0">
              <a:solidFill>
                <a:prstClr val="black"/>
              </a:solidFill>
            </a:endParaRPr>
          </a:p>
        </p:txBody>
      </p:sp>
    </p:spTree>
    <p:extLst>
      <p:ext uri="{BB962C8B-B14F-4D97-AF65-F5344CB8AC3E}">
        <p14:creationId xmlns:p14="http://schemas.microsoft.com/office/powerpoint/2010/main" val="2199932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عدم عرقلة حرية العمل (م 59 الى 61)</a:t>
            </a:r>
            <a:endParaRPr lang="fr-FR" dirty="0"/>
          </a:p>
        </p:txBody>
      </p:sp>
      <p:sp>
        <p:nvSpPr>
          <p:cNvPr id="3" name="Espace réservé du contenu 2"/>
          <p:cNvSpPr>
            <a:spLocks noGrp="1"/>
          </p:cNvSpPr>
          <p:nvPr>
            <p:ph idx="1"/>
          </p:nvPr>
        </p:nvSpPr>
        <p:spPr/>
        <p:txBody>
          <a:bodyPr>
            <a:normAutofit fontScale="92500" lnSpcReduction="20000"/>
          </a:bodyPr>
          <a:lstStyle/>
          <a:p>
            <a:pPr lvl="0" algn="just" rtl="1"/>
            <a:r>
              <a:rPr lang="ar-DZ" dirty="0">
                <a:solidFill>
                  <a:prstClr val="black"/>
                </a:solidFill>
              </a:rPr>
              <a:t>يعد عرقلة لحرية العمل كل فعل من شأنه ان يمنع العامل او المستخدم من الالتحاق بمكان عملهم المعتاد او استئناف او مواصلة ممارسة نشاطهم عن طريق التهديد أو المناورة او الاحتيال او العنف او الاعتداء</a:t>
            </a:r>
          </a:p>
          <a:p>
            <a:pPr lvl="0" algn="just" rtl="1"/>
            <a:r>
              <a:rPr lang="ar-DZ" dirty="0">
                <a:solidFill>
                  <a:prstClr val="black"/>
                </a:solidFill>
              </a:rPr>
              <a:t>يمنع العمال المضربون من احتلال المحلات المهنية او اماكن العمل للمستخدم او محيطها المباشر عندما يشكل عرقلة لحرية العمل</a:t>
            </a:r>
          </a:p>
          <a:p>
            <a:pPr lvl="0" algn="just" rtl="1"/>
            <a:r>
              <a:rPr lang="ar-DZ" dirty="0">
                <a:solidFill>
                  <a:prstClr val="black"/>
                </a:solidFill>
              </a:rPr>
              <a:t>يمكن للقضاء بناء على طلب المستخدم ان يقرر اخلاء المحلات المهنية او اماكن العمل</a:t>
            </a:r>
          </a:p>
          <a:p>
            <a:pPr lvl="0" algn="just" rtl="1"/>
            <a:r>
              <a:rPr lang="ar-DZ" dirty="0">
                <a:solidFill>
                  <a:prstClr val="black"/>
                </a:solidFill>
              </a:rPr>
              <a:t>تشكل عرقلة حرية العمل، وعدم الامتثال لتنفيذ الحكم القاضي بالإخلاء خطأ مهني جسيم </a:t>
            </a:r>
            <a:endParaRPr lang="fr-FR" dirty="0">
              <a:solidFill>
                <a:prstClr val="black"/>
              </a:solidFill>
            </a:endParaRPr>
          </a:p>
        </p:txBody>
      </p:sp>
    </p:spTree>
    <p:extLst>
      <p:ext uri="{BB962C8B-B14F-4D97-AF65-F5344CB8AC3E}">
        <p14:creationId xmlns:p14="http://schemas.microsoft.com/office/powerpoint/2010/main" val="4025737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ممارسة حق الاضراب</a:t>
            </a:r>
            <a:endParaRPr lang="fr-FR" dirty="0"/>
          </a:p>
        </p:txBody>
      </p:sp>
      <p:sp>
        <p:nvSpPr>
          <p:cNvPr id="3" name="Espace réservé du contenu 2"/>
          <p:cNvSpPr>
            <a:spLocks noGrp="1"/>
          </p:cNvSpPr>
          <p:nvPr>
            <p:ph idx="1"/>
          </p:nvPr>
        </p:nvSpPr>
        <p:spPr/>
        <p:txBody>
          <a:bodyPr/>
          <a:lstStyle/>
          <a:p>
            <a:pPr lvl="0" algn="r" rtl="1"/>
            <a:r>
              <a:rPr lang="ar-DZ" dirty="0">
                <a:solidFill>
                  <a:prstClr val="black"/>
                </a:solidFill>
              </a:rPr>
              <a:t>نتطرق من خلال هذا المحور الى اربعة نقاط اساسية:</a:t>
            </a:r>
          </a:p>
          <a:p>
            <a:pPr lvl="0" algn="r" rtl="1"/>
            <a:r>
              <a:rPr lang="ar-DZ" dirty="0">
                <a:solidFill>
                  <a:prstClr val="black"/>
                </a:solidFill>
              </a:rPr>
              <a:t>اولا: شروط وكيفيات ممارسة حق الاضراب </a:t>
            </a:r>
          </a:p>
          <a:p>
            <a:pPr lvl="0" algn="r" rtl="1"/>
            <a:r>
              <a:rPr lang="ar-DZ" dirty="0">
                <a:solidFill>
                  <a:prstClr val="black"/>
                </a:solidFill>
              </a:rPr>
              <a:t>ثانيا: القيود الواردة على ممارسة حق الاضراب</a:t>
            </a:r>
          </a:p>
          <a:p>
            <a:pPr lvl="0" algn="r" rtl="1"/>
            <a:r>
              <a:rPr lang="ar-DZ" dirty="0">
                <a:solidFill>
                  <a:prstClr val="black"/>
                </a:solidFill>
              </a:rPr>
              <a:t>ثالثا: الحماية القانونية للإضراب</a:t>
            </a:r>
          </a:p>
          <a:p>
            <a:pPr lvl="0" algn="r" rtl="1"/>
            <a:r>
              <a:rPr lang="ar-DZ" dirty="0">
                <a:solidFill>
                  <a:prstClr val="black"/>
                </a:solidFill>
              </a:rPr>
              <a:t>رابعا: تسوية الاضراب </a:t>
            </a:r>
            <a:endParaRPr lang="fr-FR" dirty="0">
              <a:solidFill>
                <a:prstClr val="black"/>
              </a:solidFill>
            </a:endParaRPr>
          </a:p>
          <a:p>
            <a:pPr marL="0" indent="0" algn="r" rtl="1">
              <a:buNone/>
            </a:pPr>
            <a:endParaRPr lang="fr-FR" dirty="0"/>
          </a:p>
        </p:txBody>
      </p:sp>
    </p:spTree>
    <p:extLst>
      <p:ext uri="{BB962C8B-B14F-4D97-AF65-F5344CB8AC3E}">
        <p14:creationId xmlns:p14="http://schemas.microsoft.com/office/powerpoint/2010/main" val="1423661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87)</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دون الاخلال بأحكام قانون العقوبات، يعاقب بالحبس من 3 اشهر الى 6 اشهر وبغرامة من 000 20 دج الى 000 50 دج او بإحدى هاتين العقوبتين، كل من قام بإتلاف او محاولة اتلاف، اثناء الاضراب، اي اغراض او آلات او مواد او سلع او اجهزة او ادوات تابعة للهيئة المستخدمة، او مارس مناورة احتيالية او تهديدا او عنفا و/او اعتداء يكون غرضه عرقلة حرية العمل   </a:t>
            </a:r>
            <a:endParaRPr lang="fr-FR" dirty="0">
              <a:solidFill>
                <a:prstClr val="black"/>
              </a:solidFill>
            </a:endParaRPr>
          </a:p>
        </p:txBody>
      </p:sp>
    </p:spTree>
    <p:extLst>
      <p:ext uri="{BB962C8B-B14F-4D97-AF65-F5344CB8AC3E}">
        <p14:creationId xmlns:p14="http://schemas.microsoft.com/office/powerpoint/2010/main" val="917947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u="sng" dirty="0">
                <a:solidFill>
                  <a:prstClr val="black"/>
                </a:solidFill>
              </a:rPr>
              <a:t>ثانيا: القيود الواردة على ممارسة حق الاضراب</a:t>
            </a:r>
            <a:endParaRPr lang="fr-FR" dirty="0"/>
          </a:p>
        </p:txBody>
      </p:sp>
      <p:sp>
        <p:nvSpPr>
          <p:cNvPr id="3" name="Espace réservé du contenu 2"/>
          <p:cNvSpPr>
            <a:spLocks noGrp="1"/>
          </p:cNvSpPr>
          <p:nvPr>
            <p:ph idx="1"/>
          </p:nvPr>
        </p:nvSpPr>
        <p:spPr/>
        <p:txBody>
          <a:bodyPr/>
          <a:lstStyle/>
          <a:p>
            <a:pPr lvl="0" algn="r" rtl="1"/>
            <a:r>
              <a:rPr lang="ar-DZ" dirty="0">
                <a:solidFill>
                  <a:prstClr val="black"/>
                </a:solidFill>
              </a:rPr>
              <a:t>يضع القانون قيودا على حرية ممارسة الحق في الاضراب يمكن اجمالها في ثلاثة مجالات:</a:t>
            </a:r>
          </a:p>
          <a:p>
            <a:pPr marL="0" lvl="0" indent="0" algn="r" rtl="1">
              <a:buNone/>
            </a:pPr>
            <a:r>
              <a:rPr lang="ar-DZ" dirty="0">
                <a:solidFill>
                  <a:prstClr val="black"/>
                </a:solidFill>
              </a:rPr>
              <a:t>  1) ضمان الحد الادنى من الخدمة</a:t>
            </a:r>
          </a:p>
          <a:p>
            <a:pPr marL="0" lvl="0" indent="0" algn="r" rtl="1">
              <a:buNone/>
            </a:pPr>
            <a:r>
              <a:rPr lang="ar-DZ" dirty="0">
                <a:solidFill>
                  <a:prstClr val="black"/>
                </a:solidFill>
              </a:rPr>
              <a:t>  2) المنع من اللجوء للإضراب</a:t>
            </a:r>
          </a:p>
          <a:p>
            <a:pPr marL="0" lvl="0" indent="0" algn="r" rtl="1">
              <a:buNone/>
            </a:pPr>
            <a:r>
              <a:rPr lang="ar-DZ" dirty="0">
                <a:solidFill>
                  <a:prstClr val="black"/>
                </a:solidFill>
              </a:rPr>
              <a:t>  3) التسخير </a:t>
            </a:r>
            <a:endParaRPr lang="fr-FR" dirty="0">
              <a:solidFill>
                <a:prstClr val="black"/>
              </a:solidFill>
            </a:endParaRPr>
          </a:p>
        </p:txBody>
      </p:sp>
    </p:spTree>
    <p:extLst>
      <p:ext uri="{BB962C8B-B14F-4D97-AF65-F5344CB8AC3E}">
        <p14:creationId xmlns:p14="http://schemas.microsoft.com/office/powerpoint/2010/main" val="1210731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r>
              <a:rPr lang="ar-DZ" sz="4000" b="1" u="sng" dirty="0">
                <a:solidFill>
                  <a:prstClr val="black"/>
                </a:solidFill>
              </a:rPr>
              <a:t> 1) ضمان الحد الادنى من الخدمة (م 62 الى 64)</a:t>
            </a:r>
            <a:endParaRPr lang="fr-FR" dirty="0"/>
          </a:p>
        </p:txBody>
      </p:sp>
      <p:sp>
        <p:nvSpPr>
          <p:cNvPr id="3" name="Espace réservé du contenu 2"/>
          <p:cNvSpPr>
            <a:spLocks noGrp="1"/>
          </p:cNvSpPr>
          <p:nvPr>
            <p:ph idx="1"/>
          </p:nvPr>
        </p:nvSpPr>
        <p:spPr>
          <a:xfrm>
            <a:off x="179512" y="1124744"/>
            <a:ext cx="8784976" cy="5400600"/>
          </a:xfrm>
        </p:spPr>
        <p:txBody>
          <a:bodyPr>
            <a:normAutofit lnSpcReduction="10000"/>
          </a:bodyPr>
          <a:lstStyle/>
          <a:p>
            <a:pPr lvl="0" algn="just" rtl="1"/>
            <a:r>
              <a:rPr lang="ar-DZ" sz="3000" dirty="0">
                <a:solidFill>
                  <a:prstClr val="black"/>
                </a:solidFill>
              </a:rPr>
              <a:t>على العمال المضربين ضمان حد ادنى من الخدمة عندما يمس الاضراب قطاعات الانشطة الضرورية لاستمرار المرافق العمومية الاساسية او الانشطة الحيوية لتموين المواطنين بالمنتجات الغذائية والصحية والطاقوية او المحافظة على المنشآت والاملاك، تحدد قطاعات الانشطة ومناصب العمل التي تتطلب حد ادنى من الخدمة عن طريق التنظيم </a:t>
            </a:r>
            <a:r>
              <a:rPr lang="ar-DZ" sz="3000" b="1" dirty="0">
                <a:solidFill>
                  <a:prstClr val="black"/>
                </a:solidFill>
              </a:rPr>
              <a:t>(مرسوم تنفيذي رقم 23/ 361، مؤرخ في 17 اكتوبر 2023،</a:t>
            </a:r>
            <a:r>
              <a:rPr lang="ar-DZ" sz="3000" b="1" dirty="0">
                <a:solidFill>
                  <a:srgbClr val="231F20"/>
                </a:solidFill>
                <a:latin typeface="GeezaSGG-Bold"/>
              </a:rPr>
              <a:t> يحدد قائمة قطاعات الأنشطة ومناصب العمل التي تتطلب تنفيذ حد أدنى من الخدمة إجباريا، وقائمة القطاعات والمستخدمين والوظائف الممنوع عليهم اللجوء إلى الإضراب،</a:t>
            </a:r>
            <a:r>
              <a:rPr lang="ar-DZ" sz="3000" b="1" dirty="0">
                <a:solidFill>
                  <a:prstClr val="black"/>
                </a:solidFill>
              </a:rPr>
              <a:t> ج ر عدد 67، لسنة 2023)</a:t>
            </a:r>
          </a:p>
          <a:p>
            <a:pPr lvl="0" algn="just" rtl="1"/>
            <a:r>
              <a:rPr lang="ar-DZ" sz="3000" dirty="0">
                <a:solidFill>
                  <a:prstClr val="black"/>
                </a:solidFill>
              </a:rPr>
              <a:t>لا يقل عدد العمال الضروري لضمان الحد الادنى من الخدمة</a:t>
            </a:r>
            <a:r>
              <a:rPr lang="fr-FR" sz="3000" dirty="0">
                <a:solidFill>
                  <a:prstClr val="black"/>
                </a:solidFill>
              </a:rPr>
              <a:t> </a:t>
            </a:r>
            <a:r>
              <a:rPr lang="ar-DZ" sz="3000" dirty="0">
                <a:solidFill>
                  <a:prstClr val="black"/>
                </a:solidFill>
              </a:rPr>
              <a:t> عن </a:t>
            </a:r>
            <a:r>
              <a:rPr lang="ar-DZ" sz="3000" b="1" dirty="0">
                <a:solidFill>
                  <a:prstClr val="black"/>
                </a:solidFill>
              </a:rPr>
              <a:t>30</a:t>
            </a:r>
            <a:r>
              <a:rPr lang="fr-FR" sz="3000" b="1" dirty="0">
                <a:solidFill>
                  <a:prstClr val="black"/>
                </a:solidFill>
              </a:rPr>
              <a:t>%</a:t>
            </a:r>
            <a:r>
              <a:rPr lang="ar-DZ" sz="3000" dirty="0">
                <a:solidFill>
                  <a:prstClr val="black"/>
                </a:solidFill>
              </a:rPr>
              <a:t> من مجموع العمال المعنيين </a:t>
            </a:r>
            <a:r>
              <a:rPr lang="ar-DZ" sz="3000" dirty="0" smtClean="0">
                <a:solidFill>
                  <a:prstClr val="black"/>
                </a:solidFill>
              </a:rPr>
              <a:t>بالإضراب</a:t>
            </a:r>
            <a:endParaRPr lang="ar-DZ" sz="3000" dirty="0">
              <a:solidFill>
                <a:prstClr val="black"/>
              </a:solidFill>
            </a:endParaRPr>
          </a:p>
        </p:txBody>
      </p:sp>
    </p:spTree>
    <p:extLst>
      <p:ext uri="{BB962C8B-B14F-4D97-AF65-F5344CB8AC3E}">
        <p14:creationId xmlns:p14="http://schemas.microsoft.com/office/powerpoint/2010/main" val="1933285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lstStyle/>
          <a:p>
            <a:r>
              <a:rPr lang="ar-DZ" b="1" u="sng" dirty="0">
                <a:solidFill>
                  <a:prstClr val="black"/>
                </a:solidFill>
              </a:rPr>
              <a:t>الحد الادنى من الخدمة في القانون الفرنسي</a:t>
            </a:r>
            <a:endParaRPr lang="fr-FR" dirty="0"/>
          </a:p>
        </p:txBody>
      </p:sp>
      <p:sp>
        <p:nvSpPr>
          <p:cNvPr id="3" name="Espace réservé du contenu 2"/>
          <p:cNvSpPr>
            <a:spLocks noGrp="1"/>
          </p:cNvSpPr>
          <p:nvPr>
            <p:ph idx="1"/>
          </p:nvPr>
        </p:nvSpPr>
        <p:spPr>
          <a:xfrm>
            <a:off x="457200" y="1268760"/>
            <a:ext cx="8229600" cy="5328592"/>
          </a:xfrm>
        </p:spPr>
        <p:txBody>
          <a:bodyPr>
            <a:normAutofit fontScale="92500" lnSpcReduction="10000"/>
          </a:bodyPr>
          <a:lstStyle/>
          <a:p>
            <a:pPr lvl="0" algn="r" rtl="1"/>
            <a:r>
              <a:rPr lang="ar-DZ" dirty="0">
                <a:solidFill>
                  <a:prstClr val="black"/>
                </a:solidFill>
              </a:rPr>
              <a:t>لا يوجد اي حكم عام يقر الحد الادنى من الخدمة اثناء ممارسة حق الاضراب في القانون الفرنسي</a:t>
            </a:r>
          </a:p>
          <a:p>
            <a:pPr lvl="0" algn="r" rtl="1"/>
            <a:r>
              <a:rPr lang="ar-DZ" dirty="0">
                <a:solidFill>
                  <a:prstClr val="black"/>
                </a:solidFill>
              </a:rPr>
              <a:t>يجد الحد الادنى من الخدمة اثناء الاضراب اساسه في المبدأ العام الذي اقره المجلس الدستوري «مبدأ استمرارية الخدمة العامة»</a:t>
            </a:r>
          </a:p>
          <a:p>
            <a:pPr lvl="0"/>
            <a:r>
              <a:rPr lang="fr-FR" b="1" dirty="0">
                <a:solidFill>
                  <a:prstClr val="black"/>
                </a:solidFill>
              </a:rPr>
              <a:t>Conseil constitutionnel</a:t>
            </a:r>
            <a:r>
              <a:rPr lang="fr-FR" dirty="0">
                <a:solidFill>
                  <a:prstClr val="black"/>
                </a:solidFill>
              </a:rPr>
              <a:t>, </a:t>
            </a:r>
            <a:r>
              <a:rPr lang="fr-FR" b="1" dirty="0">
                <a:solidFill>
                  <a:prstClr val="black"/>
                </a:solidFill>
              </a:rPr>
              <a:t>Décision n° 79-105 DC,  du 25 juillet 1979 « </a:t>
            </a:r>
            <a:r>
              <a:rPr lang="fr-FR" dirty="0">
                <a:solidFill>
                  <a:prstClr val="black"/>
                </a:solidFill>
              </a:rPr>
              <a:t> la reconnaissance du droit de grève ne saurait avoir pour effet de faire obstacle au pouvoir du législateur d'apporter à ce droit les limitations nécessaires en vue d'assurer la continuité du service public qui, tout comme le droit de grève, a le caractère d'un principe de valeur constitutionnelle </a:t>
            </a:r>
            <a:r>
              <a:rPr lang="fr-FR" dirty="0" smtClean="0">
                <a:solidFill>
                  <a:prstClr val="black"/>
                </a:solidFill>
              </a:rPr>
              <a:t>;</a:t>
            </a:r>
            <a:endParaRPr lang="fr-FR" b="1" dirty="0">
              <a:solidFill>
                <a:prstClr val="black"/>
              </a:solidFill>
            </a:endParaRPr>
          </a:p>
        </p:txBody>
      </p:sp>
    </p:spTree>
    <p:extLst>
      <p:ext uri="{BB962C8B-B14F-4D97-AF65-F5344CB8AC3E}">
        <p14:creationId xmlns:p14="http://schemas.microsoft.com/office/powerpoint/2010/main" val="6296964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008112"/>
          </a:xfrm>
        </p:spPr>
        <p:txBody>
          <a:bodyPr/>
          <a:lstStyle/>
          <a:p>
            <a:r>
              <a:rPr lang="ar-DZ" b="1" u="sng" dirty="0">
                <a:solidFill>
                  <a:prstClr val="black"/>
                </a:solidFill>
              </a:rPr>
              <a:t>وجود احكام تخص قطاعات محددة</a:t>
            </a:r>
            <a:endParaRPr lang="fr-FR" dirty="0"/>
          </a:p>
        </p:txBody>
      </p:sp>
      <p:sp>
        <p:nvSpPr>
          <p:cNvPr id="3" name="Espace réservé du contenu 2"/>
          <p:cNvSpPr>
            <a:spLocks noGrp="1"/>
          </p:cNvSpPr>
          <p:nvPr>
            <p:ph idx="1"/>
          </p:nvPr>
        </p:nvSpPr>
        <p:spPr/>
        <p:txBody>
          <a:bodyPr/>
          <a:lstStyle/>
          <a:p>
            <a:pPr lvl="0"/>
            <a:r>
              <a:rPr lang="fr-FR" b="1" dirty="0">
                <a:solidFill>
                  <a:prstClr val="black"/>
                </a:solidFill>
              </a:rPr>
              <a:t>service minimum d’accueil, Articles L.133-2 et suivants du code de l'éducation.</a:t>
            </a:r>
          </a:p>
          <a:p>
            <a:pPr lvl="0"/>
            <a:r>
              <a:rPr lang="fr-FR" b="1" dirty="0">
                <a:solidFill>
                  <a:prstClr val="black"/>
                </a:solidFill>
              </a:rPr>
              <a:t>services publics de transport, Articles L.1222-1 et suivants et l'article L. 1324-7, du code des transports.</a:t>
            </a:r>
          </a:p>
          <a:p>
            <a:pPr lvl="0"/>
            <a:r>
              <a:rPr lang="fr-FR" b="1" dirty="0">
                <a:solidFill>
                  <a:prstClr val="black"/>
                </a:solidFill>
              </a:rPr>
              <a:t>service public hospitalier, Article L.6112-2, code de la santé publique. </a:t>
            </a:r>
          </a:p>
          <a:p>
            <a:pPr lvl="0"/>
            <a:r>
              <a:rPr lang="fr-FR" b="1" dirty="0" smtClean="0">
                <a:solidFill>
                  <a:prstClr val="black"/>
                </a:solidFill>
              </a:rPr>
              <a:t>...</a:t>
            </a:r>
            <a:endParaRPr lang="fr-FR" b="1" dirty="0">
              <a:solidFill>
                <a:prstClr val="black"/>
              </a:solidFill>
            </a:endParaRPr>
          </a:p>
        </p:txBody>
      </p:sp>
    </p:spTree>
    <p:extLst>
      <p:ext uri="{BB962C8B-B14F-4D97-AF65-F5344CB8AC3E}">
        <p14:creationId xmlns:p14="http://schemas.microsoft.com/office/powerpoint/2010/main" val="2951465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تحديد الحد الادنى من الخدمة</a:t>
            </a:r>
            <a:endParaRPr lang="fr-FR" dirty="0"/>
          </a:p>
        </p:txBody>
      </p:sp>
      <p:sp>
        <p:nvSpPr>
          <p:cNvPr id="3" name="Espace réservé du contenu 2"/>
          <p:cNvSpPr>
            <a:spLocks noGrp="1"/>
          </p:cNvSpPr>
          <p:nvPr>
            <p:ph idx="1"/>
          </p:nvPr>
        </p:nvSpPr>
        <p:spPr>
          <a:xfrm>
            <a:off x="323528" y="1412776"/>
            <a:ext cx="8496944" cy="4968552"/>
          </a:xfrm>
        </p:spPr>
        <p:txBody>
          <a:bodyPr>
            <a:normAutofit lnSpcReduction="10000"/>
          </a:bodyPr>
          <a:lstStyle/>
          <a:p>
            <a:pPr lvl="0" algn="just" rtl="1"/>
            <a:r>
              <a:rPr lang="ar-DZ" dirty="0">
                <a:solidFill>
                  <a:prstClr val="black"/>
                </a:solidFill>
              </a:rPr>
              <a:t>يحدد الحد الادنى للخدمة في القطاع الاقتصادي بموجب اتفاق جماعي، يمكن رفع كل نزاع يتعلق بتحديد الحد الادنى من الخدمة امام الجهة القضائية المختصة</a:t>
            </a:r>
          </a:p>
          <a:p>
            <a:pPr lvl="0" algn="just" rtl="1"/>
            <a:r>
              <a:rPr lang="ar-DZ" dirty="0">
                <a:solidFill>
                  <a:prstClr val="black"/>
                </a:solidFill>
              </a:rPr>
              <a:t>في حالة غياب الاتفاق الجماعي يحدده وزير القطاع او الوالي او ر م ش ب حسب الحالة بعد استشارة المنظمات النقابية الاكثر تمثيلا او ممثلي العمال المنتخبين</a:t>
            </a:r>
          </a:p>
          <a:p>
            <a:pPr lvl="0" algn="just" rtl="1"/>
            <a:r>
              <a:rPr lang="ar-DZ" dirty="0">
                <a:solidFill>
                  <a:prstClr val="black"/>
                </a:solidFill>
              </a:rPr>
              <a:t>يحدد الحد الادنى في قطاع المؤسسات والادارات العمومية والمرافق العمومية من قبل وزير القطاع المعني بعد استشارة المنظمات النقابية الاكثر تمثيلا او ممثلي العمال المنتخبين، مع اعلام الوزير المكلف بالعمل بذلك </a:t>
            </a:r>
          </a:p>
        </p:txBody>
      </p:sp>
    </p:spTree>
    <p:extLst>
      <p:ext uri="{BB962C8B-B14F-4D97-AF65-F5344CB8AC3E}">
        <p14:creationId xmlns:p14="http://schemas.microsoft.com/office/powerpoint/2010/main" val="2389996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86)</a:t>
            </a:r>
            <a:endParaRPr lang="fr-FR" dirty="0"/>
          </a:p>
        </p:txBody>
      </p:sp>
      <p:sp>
        <p:nvSpPr>
          <p:cNvPr id="3" name="Espace réservé du contenu 2"/>
          <p:cNvSpPr>
            <a:spLocks noGrp="1"/>
          </p:cNvSpPr>
          <p:nvPr>
            <p:ph idx="1"/>
          </p:nvPr>
        </p:nvSpPr>
        <p:spPr/>
        <p:txBody>
          <a:bodyPr/>
          <a:lstStyle/>
          <a:p>
            <a:pPr lvl="0" algn="just" rtl="1"/>
            <a:endParaRPr lang="ar-DZ" dirty="0">
              <a:solidFill>
                <a:prstClr val="black"/>
              </a:solidFill>
            </a:endParaRPr>
          </a:p>
          <a:p>
            <a:pPr lvl="0" algn="just" rtl="1"/>
            <a:r>
              <a:rPr lang="ar-DZ" dirty="0">
                <a:solidFill>
                  <a:prstClr val="black"/>
                </a:solidFill>
              </a:rPr>
              <a:t>بالإضافة الى العقوبات التأديبية يعاقب بغرامة من 000 20 دج الى 000 50 دج كل عامل اجير او عون عمومي لا ينفذ دون مبرر او يتوقف عن تطبيق التدابير التنظيمية للحد الادنى من الخدمة ولو مؤقتا </a:t>
            </a:r>
          </a:p>
          <a:p>
            <a:pPr lvl="0" algn="just" rtl="1"/>
            <a:r>
              <a:rPr lang="ar-DZ" dirty="0">
                <a:solidFill>
                  <a:prstClr val="black"/>
                </a:solidFill>
              </a:rPr>
              <a:t>تطبق نفس العقوبة في حالة رفض تنفيذ قرار التسخير الذي تم تبليغه به طبقا لأحكام هذا </a:t>
            </a:r>
            <a:r>
              <a:rPr lang="ar-DZ" dirty="0" smtClean="0">
                <a:solidFill>
                  <a:prstClr val="black"/>
                </a:solidFill>
              </a:rPr>
              <a:t>القانون</a:t>
            </a:r>
            <a:endParaRPr lang="fr-FR" dirty="0">
              <a:solidFill>
                <a:prstClr val="black"/>
              </a:solidFill>
            </a:endParaRPr>
          </a:p>
        </p:txBody>
      </p:sp>
    </p:spTree>
    <p:extLst>
      <p:ext uri="{BB962C8B-B14F-4D97-AF65-F5344CB8AC3E}">
        <p14:creationId xmlns:p14="http://schemas.microsoft.com/office/powerpoint/2010/main" val="3040620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2) المنع من اللجوء للإضراب (م 67 و68)</a:t>
            </a:r>
            <a:endParaRPr lang="fr-FR" dirty="0"/>
          </a:p>
        </p:txBody>
      </p:sp>
      <p:sp>
        <p:nvSpPr>
          <p:cNvPr id="3" name="Espace réservé du contenu 2"/>
          <p:cNvSpPr>
            <a:spLocks noGrp="1"/>
          </p:cNvSpPr>
          <p:nvPr>
            <p:ph idx="1"/>
          </p:nvPr>
        </p:nvSpPr>
        <p:spPr/>
        <p:txBody>
          <a:bodyPr/>
          <a:lstStyle/>
          <a:p>
            <a:pPr lvl="0" algn="just" rtl="1"/>
            <a:r>
              <a:rPr lang="ar-DZ" sz="3600" dirty="0">
                <a:solidFill>
                  <a:prstClr val="black"/>
                </a:solidFill>
                <a:cs typeface="Times New Roman"/>
              </a:rPr>
              <a:t>الاساس الدستوري للمنع من اللجوء للإضراب:</a:t>
            </a:r>
          </a:p>
          <a:p>
            <a:pPr lvl="0" algn="just" rtl="1"/>
            <a:r>
              <a:rPr lang="ar-DZ" sz="3600" b="1" dirty="0">
                <a:solidFill>
                  <a:prstClr val="black"/>
                </a:solidFill>
                <a:cs typeface="Times New Roman"/>
              </a:rPr>
              <a:t>المادة 70 من دستور 2020 فقرة 02</a:t>
            </a:r>
            <a:r>
              <a:rPr lang="ar-DZ" sz="3600" dirty="0">
                <a:solidFill>
                  <a:prstClr val="black"/>
                </a:solidFill>
                <a:cs typeface="Times New Roman"/>
              </a:rPr>
              <a:t> « يمكن أن يمنع القانون ممارسة هذا الحقّ (الحق في الاضراب)، أو يجعل حدودا لممارسته في ميادين الدّفاع الوطني والأمن، أو في جميع الخدمات أو الأنشطة العموميّة ذات المصلحة الحيويّة للأمة</a:t>
            </a:r>
            <a:r>
              <a:rPr lang="ar-DZ" sz="3600" dirty="0" smtClean="0">
                <a:solidFill>
                  <a:prstClr val="black"/>
                </a:solidFill>
                <a:cs typeface="Times New Roman"/>
              </a:rPr>
              <a:t>»</a:t>
            </a:r>
            <a:endParaRPr lang="ar-DZ" sz="3600" dirty="0">
              <a:solidFill>
                <a:prstClr val="black"/>
              </a:solidFill>
              <a:cs typeface="Times New Roman"/>
            </a:endParaRPr>
          </a:p>
        </p:txBody>
      </p:sp>
    </p:spTree>
    <p:extLst>
      <p:ext uri="{BB962C8B-B14F-4D97-AF65-F5344CB8AC3E}">
        <p14:creationId xmlns:p14="http://schemas.microsoft.com/office/powerpoint/2010/main" val="3314794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36104"/>
          </a:xfrm>
        </p:spPr>
        <p:txBody>
          <a:bodyPr/>
          <a:lstStyle/>
          <a:p>
            <a:pPr rtl="1"/>
            <a:r>
              <a:rPr lang="ar-DZ" b="1" u="sng" dirty="0">
                <a:solidFill>
                  <a:prstClr val="black"/>
                </a:solidFill>
              </a:rPr>
              <a:t>الفئات الممنوعة من اللجوء للإضراب</a:t>
            </a:r>
            <a:endParaRPr lang="fr-FR" dirty="0"/>
          </a:p>
        </p:txBody>
      </p:sp>
      <p:sp>
        <p:nvSpPr>
          <p:cNvPr id="3" name="Espace réservé du contenu 2"/>
          <p:cNvSpPr>
            <a:spLocks noGrp="1"/>
          </p:cNvSpPr>
          <p:nvPr>
            <p:ph idx="1"/>
          </p:nvPr>
        </p:nvSpPr>
        <p:spPr>
          <a:xfrm>
            <a:off x="251520" y="1196752"/>
            <a:ext cx="8640960" cy="5544616"/>
          </a:xfrm>
        </p:spPr>
        <p:txBody>
          <a:bodyPr>
            <a:normAutofit lnSpcReduction="10000"/>
          </a:bodyPr>
          <a:lstStyle/>
          <a:p>
            <a:pPr lvl="0" algn="just" rtl="1"/>
            <a:r>
              <a:rPr lang="ar-DZ" sz="3000" dirty="0">
                <a:solidFill>
                  <a:prstClr val="black"/>
                </a:solidFill>
              </a:rPr>
              <a:t>يمنع اللجوء الى الاضراب على المستخدمين:</a:t>
            </a:r>
          </a:p>
          <a:p>
            <a:pPr marL="0" lvl="0" indent="0" algn="just" rtl="1">
              <a:buNone/>
            </a:pPr>
            <a:r>
              <a:rPr lang="ar-DZ" sz="3000" dirty="0">
                <a:solidFill>
                  <a:prstClr val="black"/>
                </a:solidFill>
              </a:rPr>
              <a:t>* في القطاعات الاساسية ذات الاهمية الحيوية التي قد يؤدي توقفها الى تعريض حياة المواطن وسلامته او صحته للخطر، او قد يؤدي الاضراب فيها الى ازمة خطيرة </a:t>
            </a:r>
          </a:p>
          <a:p>
            <a:pPr marL="0" lvl="0" indent="0" algn="just" rtl="1">
              <a:buNone/>
            </a:pPr>
            <a:r>
              <a:rPr lang="ar-DZ" sz="3000" dirty="0">
                <a:solidFill>
                  <a:prstClr val="black"/>
                </a:solidFill>
              </a:rPr>
              <a:t>* في مجالات الدفاع والامن الوطنيين</a:t>
            </a:r>
          </a:p>
          <a:p>
            <a:pPr marL="0" lvl="0" indent="0" algn="just" rtl="1">
              <a:buNone/>
            </a:pPr>
            <a:r>
              <a:rPr lang="ar-DZ" sz="3000" dirty="0">
                <a:solidFill>
                  <a:prstClr val="black"/>
                </a:solidFill>
              </a:rPr>
              <a:t>* الذين يؤدون وظائف السلطة باسم الدولة </a:t>
            </a:r>
          </a:p>
          <a:p>
            <a:pPr marL="0" lvl="0" indent="0" algn="just" rtl="1">
              <a:buNone/>
            </a:pPr>
            <a:r>
              <a:rPr lang="ar-DZ" sz="3000" dirty="0">
                <a:solidFill>
                  <a:prstClr val="black"/>
                </a:solidFill>
              </a:rPr>
              <a:t>* الذين يشغلون وظائف في قطاعات استراتيجية وحساسة من حيث السيادة</a:t>
            </a:r>
          </a:p>
          <a:p>
            <a:pPr lvl="0" algn="just" rtl="1">
              <a:buFont typeface="Arial" charset="0"/>
              <a:buChar char="•"/>
            </a:pPr>
            <a:r>
              <a:rPr lang="ar-DZ" sz="3000" dirty="0">
                <a:solidFill>
                  <a:prstClr val="black"/>
                </a:solidFill>
              </a:rPr>
              <a:t>تحدد قائمة القطاعات والمستخدمين والوظائف الممنوع عليهم اللجوء الى الاضراب عن طريق التنظيم</a:t>
            </a:r>
            <a:r>
              <a:rPr lang="ar-DZ" sz="3000" b="1" dirty="0">
                <a:solidFill>
                  <a:prstClr val="black"/>
                </a:solidFill>
              </a:rPr>
              <a:t> (مرسوم تنفيذي رقم 23/ 361، مؤرخ في 17 اكتوبر 2023، ج ر عدد 67، لسنة 2023، مذكور اعلاه)</a:t>
            </a:r>
            <a:r>
              <a:rPr lang="ar-DZ" sz="3000" dirty="0">
                <a:solidFill>
                  <a:prstClr val="black"/>
                </a:solidFill>
              </a:rPr>
              <a:t> </a:t>
            </a:r>
            <a:endParaRPr lang="fr-FR" sz="3000" dirty="0">
              <a:solidFill>
                <a:prstClr val="black"/>
              </a:solidFill>
            </a:endParaRPr>
          </a:p>
        </p:txBody>
      </p:sp>
    </p:spTree>
    <p:extLst>
      <p:ext uri="{BB962C8B-B14F-4D97-AF65-F5344CB8AC3E}">
        <p14:creationId xmlns:p14="http://schemas.microsoft.com/office/powerpoint/2010/main" val="1422825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sz="4000" b="1" u="sng" dirty="0">
                <a:solidFill>
                  <a:prstClr val="black"/>
                </a:solidFill>
              </a:rPr>
              <a:t>تسوية النزاعات الجماعية للممنوعين من الاضراب</a:t>
            </a:r>
            <a:endParaRPr lang="fr-FR" dirty="0"/>
          </a:p>
        </p:txBody>
      </p:sp>
      <p:sp>
        <p:nvSpPr>
          <p:cNvPr id="3" name="Espace réservé du contenu 2"/>
          <p:cNvSpPr>
            <a:spLocks noGrp="1"/>
          </p:cNvSpPr>
          <p:nvPr>
            <p:ph idx="1"/>
          </p:nvPr>
        </p:nvSpPr>
        <p:spPr/>
        <p:txBody>
          <a:bodyPr/>
          <a:lstStyle/>
          <a:p>
            <a:pPr lvl="0" algn="just" rtl="1"/>
            <a:endParaRPr lang="ar-DZ" dirty="0">
              <a:solidFill>
                <a:prstClr val="black"/>
              </a:solidFill>
            </a:endParaRPr>
          </a:p>
          <a:p>
            <a:pPr lvl="0" algn="just" rtl="1"/>
            <a:r>
              <a:rPr lang="ar-DZ" dirty="0">
                <a:solidFill>
                  <a:prstClr val="black"/>
                </a:solidFill>
              </a:rPr>
              <a:t>تخضع تسوية المنازعات الجماعية للعمل بالنسبة للفئات الممنوعة من اللجوء الى الاضراب:</a:t>
            </a:r>
          </a:p>
          <a:p>
            <a:pPr marL="0" lvl="0" indent="0" algn="just" rtl="1">
              <a:buNone/>
            </a:pPr>
            <a:r>
              <a:rPr lang="ar-DZ" dirty="0">
                <a:solidFill>
                  <a:prstClr val="black"/>
                </a:solidFill>
              </a:rPr>
              <a:t>  * الى اجراءات التسوية الاجبارية</a:t>
            </a:r>
          </a:p>
          <a:p>
            <a:pPr marL="0" lvl="0" indent="0" algn="just" rtl="1">
              <a:buNone/>
            </a:pPr>
            <a:r>
              <a:rPr lang="ar-DZ" dirty="0">
                <a:solidFill>
                  <a:prstClr val="black"/>
                </a:solidFill>
              </a:rPr>
              <a:t>  * الى الدراسة من طرف اللجنة الوطنية او اللجنة الولائية  للتحكيم حسب </a:t>
            </a:r>
            <a:r>
              <a:rPr lang="ar-DZ" dirty="0" smtClean="0">
                <a:solidFill>
                  <a:prstClr val="black"/>
                </a:solidFill>
              </a:rPr>
              <a:t>الحالة</a:t>
            </a:r>
            <a:endParaRPr lang="fr-FR" dirty="0">
              <a:solidFill>
                <a:prstClr val="black"/>
              </a:solidFill>
            </a:endParaRPr>
          </a:p>
        </p:txBody>
      </p:sp>
    </p:spTree>
    <p:extLst>
      <p:ext uri="{BB962C8B-B14F-4D97-AF65-F5344CB8AC3E}">
        <p14:creationId xmlns:p14="http://schemas.microsoft.com/office/powerpoint/2010/main" val="183177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تعريف الاضراب (م 42)</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يقصد بالإضراب في مفهوم هذا القانون كل توقف </a:t>
            </a:r>
            <a:r>
              <a:rPr lang="ar-DZ" b="1" dirty="0">
                <a:solidFill>
                  <a:prstClr val="black"/>
                </a:solidFill>
              </a:rPr>
              <a:t>جماعي </a:t>
            </a:r>
            <a:r>
              <a:rPr lang="ar-DZ" dirty="0">
                <a:solidFill>
                  <a:prstClr val="black"/>
                </a:solidFill>
              </a:rPr>
              <a:t>و</a:t>
            </a:r>
            <a:r>
              <a:rPr lang="ar-DZ" b="1" dirty="0">
                <a:solidFill>
                  <a:prstClr val="black"/>
                </a:solidFill>
              </a:rPr>
              <a:t>متفق عليه </a:t>
            </a:r>
            <a:r>
              <a:rPr lang="ar-DZ" dirty="0">
                <a:solidFill>
                  <a:prstClr val="black"/>
                </a:solidFill>
              </a:rPr>
              <a:t>عن العمل بهدف تلبية </a:t>
            </a:r>
            <a:r>
              <a:rPr lang="ar-DZ" b="1" dirty="0">
                <a:solidFill>
                  <a:prstClr val="black"/>
                </a:solidFill>
              </a:rPr>
              <a:t>مطالب اجتماعية ومهنية </a:t>
            </a:r>
            <a:r>
              <a:rPr lang="ar-DZ" dirty="0">
                <a:solidFill>
                  <a:prstClr val="black"/>
                </a:solidFill>
              </a:rPr>
              <a:t>محضة، يقرره العمال الاجراء او الاعوان العموميون وفقا للأحكام والاجراءات المنصوص عليها في هذا القانون وبما يتوافق مع متطلبات نشاط المؤسسة </a:t>
            </a:r>
            <a:r>
              <a:rPr lang="ar-DZ" b="1" dirty="0">
                <a:solidFill>
                  <a:prstClr val="black"/>
                </a:solidFill>
              </a:rPr>
              <a:t>واستمرارية الخدمة العمومية</a:t>
            </a:r>
            <a:r>
              <a:rPr lang="ar-DZ" dirty="0">
                <a:solidFill>
                  <a:prstClr val="black"/>
                </a:solidFill>
              </a:rPr>
              <a:t>، بعد </a:t>
            </a:r>
            <a:r>
              <a:rPr lang="ar-DZ" b="1" dirty="0">
                <a:solidFill>
                  <a:prstClr val="black"/>
                </a:solidFill>
              </a:rPr>
              <a:t>استنفاد الاجراءات الاجبارية للتسوية الودية </a:t>
            </a:r>
            <a:r>
              <a:rPr lang="ar-DZ" dirty="0">
                <a:solidFill>
                  <a:prstClr val="black"/>
                </a:solidFill>
              </a:rPr>
              <a:t>للنزاع وطرق التسوية الاخرى المحتملة المنصوص عليها في الاتفاقيات والاتفاقات الجماعية </a:t>
            </a:r>
            <a:r>
              <a:rPr lang="ar-DZ" dirty="0" smtClean="0">
                <a:solidFill>
                  <a:prstClr val="black"/>
                </a:solidFill>
              </a:rPr>
              <a:t>للعمل</a:t>
            </a:r>
            <a:endParaRPr lang="fr-FR" dirty="0">
              <a:solidFill>
                <a:prstClr val="black"/>
              </a:solidFill>
            </a:endParaRPr>
          </a:p>
        </p:txBody>
      </p:sp>
    </p:spTree>
    <p:extLst>
      <p:ext uri="{BB962C8B-B14F-4D97-AF65-F5344CB8AC3E}">
        <p14:creationId xmlns:p14="http://schemas.microsoft.com/office/powerpoint/2010/main" val="4062614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التسخير (م 65 و66)</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التسخير اجراء استثنائي تلجأ اليه السلطات العمومية لإجبار العمال المضربين في المرافق الاساسية التابعة للهيئات والادارات العمومية أو للمؤسسات على مواصلة تأدية الخدمات في مناصب معينة</a:t>
            </a:r>
          </a:p>
          <a:p>
            <a:pPr lvl="0" algn="just" rtl="1"/>
            <a:r>
              <a:rPr lang="ar-DZ" dirty="0">
                <a:solidFill>
                  <a:prstClr val="black"/>
                </a:solidFill>
              </a:rPr>
              <a:t>يأمر بالتسخير وزير القطاع او الوالي او ر م ش ب المعني </a:t>
            </a:r>
          </a:p>
          <a:p>
            <a:pPr lvl="0" algn="just" rtl="1"/>
            <a:r>
              <a:rPr lang="ar-DZ" dirty="0">
                <a:solidFill>
                  <a:prstClr val="black"/>
                </a:solidFill>
              </a:rPr>
              <a:t>يعد رفض تنفيذ قرار التسخير خطأ مهني جسيم يؤدي الى تطبيق العقوبات التأديبية دون المساس بالعقوبات الجزائية</a:t>
            </a:r>
          </a:p>
          <a:p>
            <a:pPr lvl="0" algn="just" rtl="1"/>
            <a:r>
              <a:rPr lang="ar-DZ" dirty="0">
                <a:solidFill>
                  <a:prstClr val="black"/>
                </a:solidFill>
              </a:rPr>
              <a:t>يبلغ كل عامل معني بقرار التسخير من طرف المستخدم او ممثله القانوني بكل الطرق </a:t>
            </a:r>
            <a:r>
              <a:rPr lang="ar-DZ" dirty="0" smtClean="0">
                <a:solidFill>
                  <a:prstClr val="black"/>
                </a:solidFill>
              </a:rPr>
              <a:t>القانونية</a:t>
            </a:r>
            <a:endParaRPr lang="fr-FR" dirty="0">
              <a:solidFill>
                <a:prstClr val="black"/>
              </a:solidFill>
            </a:endParaRPr>
          </a:p>
        </p:txBody>
      </p:sp>
    </p:spTree>
    <p:extLst>
      <p:ext uri="{BB962C8B-B14F-4D97-AF65-F5344CB8AC3E}">
        <p14:creationId xmlns:p14="http://schemas.microsoft.com/office/powerpoint/2010/main" val="1040195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حالات التسخير</a:t>
            </a:r>
            <a:endParaRPr lang="fr-FR" dirty="0"/>
          </a:p>
        </p:txBody>
      </p:sp>
      <p:sp>
        <p:nvSpPr>
          <p:cNvPr id="3" name="Espace réservé du contenu 2"/>
          <p:cNvSpPr>
            <a:spLocks noGrp="1"/>
          </p:cNvSpPr>
          <p:nvPr>
            <p:ph idx="1"/>
          </p:nvPr>
        </p:nvSpPr>
        <p:spPr/>
        <p:txBody>
          <a:bodyPr/>
          <a:lstStyle/>
          <a:p>
            <a:pPr lvl="0" algn="just" rtl="1">
              <a:buFont typeface="Arial" charset="0"/>
              <a:buChar char="•"/>
            </a:pPr>
            <a:r>
              <a:rPr lang="ar-DZ" dirty="0">
                <a:solidFill>
                  <a:prstClr val="black"/>
                </a:solidFill>
              </a:rPr>
              <a:t>يمكن تسخير المضربين الذين يشغلون مناصب عمل:</a:t>
            </a:r>
          </a:p>
          <a:p>
            <a:pPr lvl="0" algn="just" rtl="1">
              <a:buFont typeface="Arial" charset="0"/>
              <a:buChar char="•"/>
            </a:pPr>
            <a:r>
              <a:rPr lang="ar-DZ" dirty="0">
                <a:solidFill>
                  <a:prstClr val="black"/>
                </a:solidFill>
              </a:rPr>
              <a:t>ضرورية لأمن الاشخاص والمنشآت والاملاك</a:t>
            </a:r>
          </a:p>
          <a:p>
            <a:pPr lvl="0" algn="just" rtl="1">
              <a:buFont typeface="Arial" charset="0"/>
              <a:buChar char="•"/>
            </a:pPr>
            <a:r>
              <a:rPr lang="ar-DZ" dirty="0">
                <a:solidFill>
                  <a:prstClr val="black"/>
                </a:solidFill>
              </a:rPr>
              <a:t>ضرورية لتوفير الحاجات الحيوية للبلاد</a:t>
            </a:r>
          </a:p>
          <a:p>
            <a:pPr lvl="0" algn="just" rtl="1">
              <a:buFont typeface="Arial" charset="0"/>
              <a:buChar char="•"/>
            </a:pPr>
            <a:r>
              <a:rPr lang="ar-DZ" dirty="0">
                <a:solidFill>
                  <a:prstClr val="black"/>
                </a:solidFill>
              </a:rPr>
              <a:t>ضرورية لاستمرارية المصالح العمومية الاساسية</a:t>
            </a:r>
          </a:p>
          <a:p>
            <a:pPr lvl="0" algn="just" rtl="1">
              <a:buFont typeface="Arial" charset="0"/>
              <a:buChar char="•"/>
            </a:pPr>
            <a:r>
              <a:rPr lang="ar-DZ" dirty="0">
                <a:solidFill>
                  <a:prstClr val="black"/>
                </a:solidFill>
              </a:rPr>
              <a:t>ضرورية لتموين السكان او لمواجهة كل حالة استثنائية صحية او </a:t>
            </a:r>
            <a:r>
              <a:rPr lang="ar-DZ" dirty="0" smtClean="0">
                <a:solidFill>
                  <a:prstClr val="black"/>
                </a:solidFill>
              </a:rPr>
              <a:t>مستعجلة</a:t>
            </a:r>
            <a:endParaRPr lang="fr-FR" dirty="0">
              <a:solidFill>
                <a:prstClr val="black"/>
              </a:solidFill>
            </a:endParaRPr>
          </a:p>
        </p:txBody>
      </p:sp>
    </p:spTree>
    <p:extLst>
      <p:ext uri="{BB962C8B-B14F-4D97-AF65-F5344CB8AC3E}">
        <p14:creationId xmlns:p14="http://schemas.microsoft.com/office/powerpoint/2010/main" val="2717386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085978"/>
          </a:xfrm>
        </p:spPr>
        <p:txBody>
          <a:bodyPr/>
          <a:lstStyle/>
          <a:p>
            <a:pPr rtl="1"/>
            <a:r>
              <a:rPr lang="ar-DZ" sz="4000" b="1" u="sng" dirty="0">
                <a:solidFill>
                  <a:prstClr val="black"/>
                </a:solidFill>
              </a:rPr>
              <a:t>ثالثا: الحماية القانونية للإضراب (م 55 الى58)</a:t>
            </a:r>
            <a:endParaRPr lang="fr-FR" dirty="0"/>
          </a:p>
        </p:txBody>
      </p:sp>
      <p:sp>
        <p:nvSpPr>
          <p:cNvPr id="3" name="Espace réservé du contenu 2"/>
          <p:cNvSpPr>
            <a:spLocks noGrp="1"/>
          </p:cNvSpPr>
          <p:nvPr>
            <p:ph idx="1"/>
          </p:nvPr>
        </p:nvSpPr>
        <p:spPr>
          <a:xfrm>
            <a:off x="457200" y="1268760"/>
            <a:ext cx="8229600" cy="5328592"/>
          </a:xfrm>
        </p:spPr>
        <p:txBody>
          <a:bodyPr>
            <a:normAutofit/>
          </a:bodyPr>
          <a:lstStyle/>
          <a:p>
            <a:pPr lvl="0" algn="just" rtl="1"/>
            <a:r>
              <a:rPr lang="ar-DZ" dirty="0">
                <a:solidFill>
                  <a:prstClr val="black"/>
                </a:solidFill>
              </a:rPr>
              <a:t>الاضراب المنظم وفق الشروط والكيفيات المحددة بموجب التشريع (قانوني) يستفيد من الحماية المقررة قانونا</a:t>
            </a:r>
          </a:p>
          <a:p>
            <a:pPr lvl="0" algn="just" rtl="1"/>
            <a:r>
              <a:rPr lang="ar-DZ" b="1" dirty="0">
                <a:solidFill>
                  <a:prstClr val="black"/>
                </a:solidFill>
              </a:rPr>
              <a:t>المادة 70 من دستور 2020 فقرة 01 « </a:t>
            </a:r>
            <a:r>
              <a:rPr lang="ar-DZ" dirty="0">
                <a:solidFill>
                  <a:prstClr val="black"/>
                </a:solidFill>
              </a:rPr>
              <a:t>الحقّ في الإضراب مُعترَف به، ويُمارَس في إطار القانون.»</a:t>
            </a:r>
          </a:p>
          <a:p>
            <a:pPr lvl="0" algn="just" rtl="1"/>
            <a:r>
              <a:rPr lang="ar-DZ" dirty="0">
                <a:solidFill>
                  <a:prstClr val="black"/>
                </a:solidFill>
              </a:rPr>
              <a:t>يمنع اي تعيين للعمال عن طريق التشغيل او غيره قصد استخلاف العمال المضربين، ماعدا في حالات التسخير الذي تأمر به السلطة العمومية المختصة، او اذا رفض العمال ضمان الحد الادنى من الخدمة</a:t>
            </a:r>
          </a:p>
          <a:p>
            <a:pPr lvl="0" algn="just" rtl="1"/>
            <a:r>
              <a:rPr lang="ar-DZ" dirty="0">
                <a:solidFill>
                  <a:prstClr val="black"/>
                </a:solidFill>
              </a:rPr>
              <a:t>لا يمكن تسليط اي عقوبة تأديبية او اتخاذ اي اجراء تمييزي ضد العمال بسبب مشاركتهم في اضراب </a:t>
            </a:r>
            <a:r>
              <a:rPr lang="ar-DZ" dirty="0" smtClean="0">
                <a:solidFill>
                  <a:prstClr val="black"/>
                </a:solidFill>
              </a:rPr>
              <a:t>قانوني</a:t>
            </a:r>
            <a:endParaRPr lang="ar-DZ" dirty="0">
              <a:solidFill>
                <a:prstClr val="black"/>
              </a:solidFill>
            </a:endParaRPr>
          </a:p>
        </p:txBody>
      </p:sp>
    </p:spTree>
    <p:extLst>
      <p:ext uri="{BB962C8B-B14F-4D97-AF65-F5344CB8AC3E}">
        <p14:creationId xmlns:p14="http://schemas.microsoft.com/office/powerpoint/2010/main" val="2026677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04656"/>
          </a:xfrm>
        </p:spPr>
        <p:txBody>
          <a:bodyPr>
            <a:normAutofit lnSpcReduction="10000"/>
          </a:bodyPr>
          <a:lstStyle/>
          <a:p>
            <a:pPr lvl="0" algn="just" rtl="1"/>
            <a:r>
              <a:rPr lang="ar-DZ" dirty="0">
                <a:solidFill>
                  <a:prstClr val="black"/>
                </a:solidFill>
              </a:rPr>
              <a:t>يمنع على المنظمة النقابية اقصاء منخرطيها او معاقبتهم بأي طريقة كانت بسبب رفضهم المشاركة او رفضهم الاستمرار في اضراب غير قانوني</a:t>
            </a:r>
          </a:p>
          <a:p>
            <a:pPr lvl="0" algn="just" rtl="1"/>
            <a:r>
              <a:rPr lang="ar-DZ" dirty="0">
                <a:solidFill>
                  <a:prstClr val="black"/>
                </a:solidFill>
              </a:rPr>
              <a:t>تمنع جميع الافعال والتهديدات التي تهدف الى اجبار العامل على المشاركة في اضراب او منعه من العمل او استئنافه العمل</a:t>
            </a:r>
          </a:p>
          <a:p>
            <a:pPr lvl="0" algn="just" rtl="1"/>
            <a:r>
              <a:rPr lang="ar-DZ" dirty="0">
                <a:solidFill>
                  <a:prstClr val="black"/>
                </a:solidFill>
              </a:rPr>
              <a:t>يمنع اي تهديد او ضغط او إجراء كيدي ضد العمال المشاركين في اضراب قانوني</a:t>
            </a:r>
          </a:p>
          <a:p>
            <a:pPr lvl="0" algn="just" rtl="1"/>
            <a:r>
              <a:rPr lang="ar-DZ" dirty="0">
                <a:solidFill>
                  <a:prstClr val="black"/>
                </a:solidFill>
              </a:rPr>
              <a:t>الاضراب القانوني لا ينهي علاقة العمل ويترتب عليه تعليق اثارها طيلة مدة التوقف الجماعي عن العمل (الفترة غير المؤداة بسبب الاضراب لا يترتب عنها اي حق في تقاضي الاجر</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2209784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84)</a:t>
            </a:r>
            <a:endParaRPr lang="fr-FR" dirty="0"/>
          </a:p>
        </p:txBody>
      </p:sp>
      <p:sp>
        <p:nvSpPr>
          <p:cNvPr id="3" name="Espace réservé du contenu 2"/>
          <p:cNvSpPr>
            <a:spLocks noGrp="1"/>
          </p:cNvSpPr>
          <p:nvPr>
            <p:ph idx="1"/>
          </p:nvPr>
        </p:nvSpPr>
        <p:spPr>
          <a:xfrm>
            <a:off x="179512" y="1600200"/>
            <a:ext cx="8712968" cy="4525963"/>
          </a:xfrm>
        </p:spPr>
        <p:txBody>
          <a:bodyPr/>
          <a:lstStyle/>
          <a:p>
            <a:pPr lvl="0" algn="just" rtl="1"/>
            <a:r>
              <a:rPr lang="ar-DZ" dirty="0">
                <a:solidFill>
                  <a:prstClr val="black"/>
                </a:solidFill>
              </a:rPr>
              <a:t>يعاقب بالحبس من 3 اشهر الى 6 اشهر وبغرامة من 000 20 دج الى 000 50 دج او بإحدى هاتين العقوبتين كل مستخدم يمس او يحاول المساس بممارسة حق الاضراب</a:t>
            </a:r>
          </a:p>
          <a:p>
            <a:pPr marL="0" lvl="0" indent="0" algn="just" rtl="1">
              <a:buNone/>
            </a:pPr>
            <a:endParaRPr lang="ar-DZ" dirty="0">
              <a:solidFill>
                <a:prstClr val="black"/>
              </a:solidFill>
            </a:endParaRPr>
          </a:p>
          <a:p>
            <a:pPr lvl="0" algn="just" rtl="1"/>
            <a:r>
              <a:rPr lang="ar-DZ" dirty="0">
                <a:solidFill>
                  <a:prstClr val="black"/>
                </a:solidFill>
              </a:rPr>
              <a:t>اذا نجم عن المساس بممارسة حق الاضراب عقوبة تأديبية او تهديد او عنف و/او اعتداء، فإنه يعاقب بالحبس من 6 اشهر الى سنة وبغرامة  من 000 50 دج الى 000 100 دج او بإحدى هاتين </a:t>
            </a:r>
            <a:r>
              <a:rPr lang="ar-DZ" dirty="0" smtClean="0">
                <a:solidFill>
                  <a:prstClr val="black"/>
                </a:solidFill>
              </a:rPr>
              <a:t>العقوبتين</a:t>
            </a:r>
            <a:endParaRPr lang="fr-FR" dirty="0">
              <a:solidFill>
                <a:prstClr val="black"/>
              </a:solidFill>
            </a:endParaRPr>
          </a:p>
        </p:txBody>
      </p:sp>
    </p:spTree>
    <p:extLst>
      <p:ext uri="{BB962C8B-B14F-4D97-AF65-F5344CB8AC3E}">
        <p14:creationId xmlns:p14="http://schemas.microsoft.com/office/powerpoint/2010/main" val="3990993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936104"/>
          </a:xfrm>
        </p:spPr>
        <p:txBody>
          <a:bodyPr/>
          <a:lstStyle/>
          <a:p>
            <a:pPr rtl="1"/>
            <a:r>
              <a:rPr lang="ar-DZ" b="1" u="sng" dirty="0">
                <a:solidFill>
                  <a:prstClr val="black"/>
                </a:solidFill>
              </a:rPr>
              <a:t>الإضراب غير القانوني (م 45)</a:t>
            </a:r>
            <a:endParaRPr lang="fr-FR" dirty="0"/>
          </a:p>
        </p:txBody>
      </p:sp>
      <p:sp>
        <p:nvSpPr>
          <p:cNvPr id="3" name="Espace réservé du contenu 2"/>
          <p:cNvSpPr>
            <a:spLocks noGrp="1"/>
          </p:cNvSpPr>
          <p:nvPr>
            <p:ph idx="1"/>
          </p:nvPr>
        </p:nvSpPr>
        <p:spPr>
          <a:xfrm>
            <a:off x="179512" y="980728"/>
            <a:ext cx="8784976" cy="5760640"/>
          </a:xfrm>
        </p:spPr>
        <p:txBody>
          <a:bodyPr>
            <a:normAutofit lnSpcReduction="10000"/>
          </a:bodyPr>
          <a:lstStyle/>
          <a:p>
            <a:pPr marL="0" lvl="0" indent="0" algn="just" rtl="1">
              <a:buNone/>
            </a:pPr>
            <a:r>
              <a:rPr lang="ar-DZ" sz="2700" dirty="0">
                <a:solidFill>
                  <a:prstClr val="black"/>
                </a:solidFill>
              </a:rPr>
              <a:t> تعد غير قانونية الاضرابات التي:</a:t>
            </a:r>
          </a:p>
          <a:p>
            <a:pPr lvl="0" algn="just" rtl="1"/>
            <a:r>
              <a:rPr lang="ar-DZ" sz="2700" dirty="0">
                <a:solidFill>
                  <a:prstClr val="black"/>
                </a:solidFill>
              </a:rPr>
              <a:t>تنظم لأسباب سياسية</a:t>
            </a:r>
          </a:p>
          <a:p>
            <a:pPr lvl="0" algn="just" rtl="1"/>
            <a:r>
              <a:rPr lang="ar-DZ" sz="2700" dirty="0">
                <a:solidFill>
                  <a:prstClr val="black"/>
                </a:solidFill>
              </a:rPr>
              <a:t>تكون مفاجئة او مفتوحة او متقطعة او تضامنية</a:t>
            </a:r>
          </a:p>
          <a:p>
            <a:pPr lvl="0" algn="just" rtl="1"/>
            <a:r>
              <a:rPr lang="ar-DZ" sz="2700" dirty="0">
                <a:solidFill>
                  <a:prstClr val="black"/>
                </a:solidFill>
              </a:rPr>
              <a:t>تنظم لأسباب او مطالب غير اجتماعية ومهنية</a:t>
            </a:r>
          </a:p>
          <a:p>
            <a:pPr lvl="0" algn="just" rtl="1"/>
            <a:r>
              <a:rPr lang="ar-DZ" sz="2700" dirty="0">
                <a:solidFill>
                  <a:prstClr val="black"/>
                </a:solidFill>
              </a:rPr>
              <a:t>تشرع فيها منظمة نقابية لم يثبت وجودها القانوني او تمثيليتها</a:t>
            </a:r>
          </a:p>
          <a:p>
            <a:pPr lvl="0" algn="just" rtl="1"/>
            <a:r>
              <a:rPr lang="ar-DZ" sz="2700" dirty="0">
                <a:solidFill>
                  <a:prstClr val="black"/>
                </a:solidFill>
              </a:rPr>
              <a:t>لم يتم الموافقة عليها من طرف اغلبية العمال المجتمعين في جمعية عامة</a:t>
            </a:r>
          </a:p>
          <a:p>
            <a:pPr lvl="0" algn="just" rtl="1"/>
            <a:r>
              <a:rPr lang="ar-DZ" sz="2700" dirty="0">
                <a:solidFill>
                  <a:prstClr val="black"/>
                </a:solidFill>
              </a:rPr>
              <a:t>لم يسبقها اشعار مسبق</a:t>
            </a:r>
          </a:p>
          <a:p>
            <a:pPr lvl="0" algn="just" rtl="1"/>
            <a:r>
              <a:rPr lang="ar-DZ" sz="2700" dirty="0">
                <a:solidFill>
                  <a:prstClr val="black"/>
                </a:solidFill>
              </a:rPr>
              <a:t>يشرع فيها قبل استنفاد اجراءات التسوية طبقا لأحكام القانون </a:t>
            </a:r>
          </a:p>
          <a:p>
            <a:pPr lvl="0" algn="just" rtl="1"/>
            <a:r>
              <a:rPr lang="ar-DZ" sz="2700" dirty="0">
                <a:solidFill>
                  <a:prstClr val="black"/>
                </a:solidFill>
              </a:rPr>
              <a:t>يشرع فيها بعد الاتفاق على اللجوء الى التحكيم</a:t>
            </a:r>
          </a:p>
          <a:p>
            <a:pPr lvl="0" algn="just" rtl="1"/>
            <a:r>
              <a:rPr lang="ar-DZ" sz="2700" dirty="0">
                <a:solidFill>
                  <a:prstClr val="black"/>
                </a:solidFill>
              </a:rPr>
              <a:t>تكون مرفقة بعنف او اعتداء او تهديد او مناورات بهدف المساس بحرية العمل</a:t>
            </a:r>
          </a:p>
          <a:p>
            <a:pPr lvl="0" algn="just" rtl="1"/>
            <a:r>
              <a:rPr lang="ar-DZ" sz="2700" dirty="0">
                <a:solidFill>
                  <a:prstClr val="black"/>
                </a:solidFill>
              </a:rPr>
              <a:t>تكون خرقا لأحكام اتفاق مصالحة او وساطة او لقرار تحكيمي نهائي</a:t>
            </a:r>
            <a:endParaRPr lang="fr-FR" dirty="0"/>
          </a:p>
        </p:txBody>
      </p:sp>
    </p:spTree>
    <p:extLst>
      <p:ext uri="{BB962C8B-B14F-4D97-AF65-F5344CB8AC3E}">
        <p14:creationId xmlns:p14="http://schemas.microsoft.com/office/powerpoint/2010/main" val="2574326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تعاريف</a:t>
            </a:r>
            <a:endParaRPr lang="fr-FR" dirty="0"/>
          </a:p>
        </p:txBody>
      </p:sp>
      <p:sp>
        <p:nvSpPr>
          <p:cNvPr id="3" name="Espace réservé du contenu 2"/>
          <p:cNvSpPr>
            <a:spLocks noGrp="1"/>
          </p:cNvSpPr>
          <p:nvPr>
            <p:ph idx="1"/>
          </p:nvPr>
        </p:nvSpPr>
        <p:spPr/>
        <p:txBody>
          <a:bodyPr/>
          <a:lstStyle/>
          <a:p>
            <a:pPr lvl="0" algn="just" rtl="1"/>
            <a:r>
              <a:rPr lang="ar-DZ" b="1" u="sng" dirty="0">
                <a:solidFill>
                  <a:prstClr val="black"/>
                </a:solidFill>
              </a:rPr>
              <a:t>الاضراب المفتوح:</a:t>
            </a:r>
            <a:r>
              <a:rPr lang="ar-DZ" dirty="0">
                <a:solidFill>
                  <a:prstClr val="black"/>
                </a:solidFill>
              </a:rPr>
              <a:t> اضراب متواصل غير محدد المدة</a:t>
            </a:r>
          </a:p>
          <a:p>
            <a:pPr lvl="0" algn="just" rtl="1"/>
            <a:r>
              <a:rPr lang="ar-DZ" b="1" u="sng" dirty="0">
                <a:solidFill>
                  <a:prstClr val="black"/>
                </a:solidFill>
              </a:rPr>
              <a:t>الاضراب المتقطع:</a:t>
            </a:r>
            <a:r>
              <a:rPr lang="ar-DZ" dirty="0">
                <a:solidFill>
                  <a:prstClr val="black"/>
                </a:solidFill>
              </a:rPr>
              <a:t> اضراب في اوقات مختلفة</a:t>
            </a:r>
          </a:p>
          <a:p>
            <a:pPr lvl="0" algn="just" rtl="1"/>
            <a:r>
              <a:rPr lang="ar-DZ" b="1" u="sng" dirty="0">
                <a:solidFill>
                  <a:prstClr val="black"/>
                </a:solidFill>
              </a:rPr>
              <a:t>الاضراب المفاجئ:</a:t>
            </a:r>
            <a:r>
              <a:rPr lang="ar-DZ" dirty="0">
                <a:solidFill>
                  <a:prstClr val="black"/>
                </a:solidFill>
              </a:rPr>
              <a:t> اضراب دون ايداع اشعار مسبق ودون مراعاة الاجراءات المسبقة لتسوية النزاعات الجماعية للعمل</a:t>
            </a:r>
          </a:p>
          <a:p>
            <a:pPr lvl="0" algn="just" rtl="1"/>
            <a:r>
              <a:rPr lang="ar-DZ" b="1" u="sng" dirty="0">
                <a:solidFill>
                  <a:prstClr val="black"/>
                </a:solidFill>
              </a:rPr>
              <a:t>الاضراب التضامني:</a:t>
            </a:r>
            <a:r>
              <a:rPr lang="ar-DZ" dirty="0">
                <a:solidFill>
                  <a:prstClr val="black"/>
                </a:solidFill>
              </a:rPr>
              <a:t> اضراب ينفذه عمال مؤسسة غير عمال المؤسسة المضربة بهدف دعم مطالب عمالها بصفة تضامنية</a:t>
            </a:r>
          </a:p>
          <a:p>
            <a:pPr lvl="0" algn="just" rtl="1"/>
            <a:r>
              <a:rPr lang="ar-DZ" b="1" u="sng" dirty="0">
                <a:solidFill>
                  <a:prstClr val="black"/>
                </a:solidFill>
              </a:rPr>
              <a:t>الاضراب السياسي:</a:t>
            </a:r>
            <a:r>
              <a:rPr lang="ar-DZ" dirty="0">
                <a:solidFill>
                  <a:prstClr val="black"/>
                </a:solidFill>
              </a:rPr>
              <a:t> اضراب يهدف الى تلبية مطالب سياسية غير </a:t>
            </a:r>
            <a:r>
              <a:rPr lang="ar-DZ" dirty="0" smtClean="0">
                <a:solidFill>
                  <a:prstClr val="black"/>
                </a:solidFill>
              </a:rPr>
              <a:t>مهنية</a:t>
            </a:r>
            <a:endParaRPr lang="fr-FR" dirty="0">
              <a:solidFill>
                <a:prstClr val="black"/>
              </a:solidFill>
            </a:endParaRPr>
          </a:p>
        </p:txBody>
      </p:sp>
    </p:spTree>
    <p:extLst>
      <p:ext uri="{BB962C8B-B14F-4D97-AF65-F5344CB8AC3E}">
        <p14:creationId xmlns:p14="http://schemas.microsoft.com/office/powerpoint/2010/main" val="999482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آثار الاضراب غير القانوني (م 46 و 57)</a:t>
            </a:r>
            <a:endParaRPr lang="fr-FR" dirty="0"/>
          </a:p>
        </p:txBody>
      </p:sp>
      <p:sp>
        <p:nvSpPr>
          <p:cNvPr id="3" name="Espace réservé du contenu 2"/>
          <p:cNvSpPr>
            <a:spLocks noGrp="1"/>
          </p:cNvSpPr>
          <p:nvPr>
            <p:ph idx="1"/>
          </p:nvPr>
        </p:nvSpPr>
        <p:spPr>
          <a:xfrm>
            <a:off x="457200" y="1268760"/>
            <a:ext cx="8229600" cy="5184576"/>
          </a:xfrm>
        </p:spPr>
        <p:txBody>
          <a:bodyPr>
            <a:normAutofit lnSpcReduction="10000"/>
          </a:bodyPr>
          <a:lstStyle/>
          <a:p>
            <a:pPr lvl="0" algn="just" rtl="1"/>
            <a:r>
              <a:rPr lang="ar-DZ" dirty="0">
                <a:solidFill>
                  <a:prstClr val="black"/>
                </a:solidFill>
              </a:rPr>
              <a:t>يمكن ان تتعرض للحل المنظمة النقابية التي تبادر الى تنظيم إضراب غير قانوني</a:t>
            </a:r>
          </a:p>
          <a:p>
            <a:pPr lvl="0" algn="just" rtl="1"/>
            <a:r>
              <a:rPr lang="ar-DZ" dirty="0">
                <a:solidFill>
                  <a:prstClr val="black"/>
                </a:solidFill>
              </a:rPr>
              <a:t>يعد الاضراب غير القانوني خطأ مهنيا جسيما يرتكبه العمال الذين شاركوا وساهموا فيه بنشاطهم المباشر، وتتحمل ايضا المسؤولية المنظمة النقابية التي ساهمت في هذا الاضراب</a:t>
            </a:r>
          </a:p>
          <a:p>
            <a:pPr lvl="0" algn="just" rtl="1"/>
            <a:r>
              <a:rPr lang="ar-DZ" dirty="0">
                <a:solidFill>
                  <a:prstClr val="black"/>
                </a:solidFill>
              </a:rPr>
              <a:t>يتم توجيه إعذارات بأية وسيلة كانت الى العمال المضربين لدعوتهم الى استئناف العمل في اجل 48 ساعة </a:t>
            </a:r>
          </a:p>
          <a:p>
            <a:pPr lvl="0" algn="just" rtl="1"/>
            <a:r>
              <a:rPr lang="ar-DZ" dirty="0">
                <a:solidFill>
                  <a:prstClr val="black"/>
                </a:solidFill>
              </a:rPr>
              <a:t>يتعرض العمال الذين لم يلتحقوا بمناصب عملهم دون سبب مقبول عند انتهاء اجل 48 ساعة الى تطبيق العقوبات </a:t>
            </a:r>
            <a:r>
              <a:rPr lang="ar-DZ" dirty="0" smtClean="0">
                <a:solidFill>
                  <a:prstClr val="black"/>
                </a:solidFill>
              </a:rPr>
              <a:t>التأديبية</a:t>
            </a:r>
            <a:endParaRPr lang="fr-FR" dirty="0">
              <a:solidFill>
                <a:prstClr val="black"/>
              </a:solidFill>
            </a:endParaRPr>
          </a:p>
        </p:txBody>
      </p:sp>
    </p:spTree>
    <p:extLst>
      <p:ext uri="{BB962C8B-B14F-4D97-AF65-F5344CB8AC3E}">
        <p14:creationId xmlns:p14="http://schemas.microsoft.com/office/powerpoint/2010/main" val="2302193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حكم جزائي (م 85)</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يعاقب بالحبس من 3 اشهر الى 6 اشهر وبغرامة 000 50 دج الى 000 100 دج او بإحدى هاتين العقوبتين، كل من تسبب او حاول ان يتسبب في اضراب عن العمل مخاف لأحكام هذا القانون، او عمل على استمراره او حاول من اجل استمراره.</a:t>
            </a:r>
          </a:p>
          <a:p>
            <a:pPr lvl="0" algn="just" rtl="1"/>
            <a:r>
              <a:rPr lang="ar-DZ" dirty="0">
                <a:solidFill>
                  <a:prstClr val="black"/>
                </a:solidFill>
              </a:rPr>
              <a:t>اذا صاحب هذا الاضراب عنف او اعتداء على الاشخاص والممتلكات، فانه يعاقب بالحبس من 6 اشهر الى سنة وبغرامة من 000 100 دج الى 000 200 دج او بإحدى هاتين العقوبتين</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862537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رابعا: تسوية الاضراب (م 69 الى 77) </a:t>
            </a:r>
            <a:endParaRPr lang="fr-FR" dirty="0"/>
          </a:p>
        </p:txBody>
      </p:sp>
      <p:sp>
        <p:nvSpPr>
          <p:cNvPr id="3" name="Espace réservé du contenu 2"/>
          <p:cNvSpPr>
            <a:spLocks noGrp="1"/>
          </p:cNvSpPr>
          <p:nvPr>
            <p:ph idx="1"/>
          </p:nvPr>
        </p:nvSpPr>
        <p:spPr>
          <a:xfrm>
            <a:off x="251520" y="1600200"/>
            <a:ext cx="8640960" cy="4525963"/>
          </a:xfrm>
        </p:spPr>
        <p:txBody>
          <a:bodyPr/>
          <a:lstStyle/>
          <a:p>
            <a:pPr lvl="0" algn="r" rtl="1"/>
            <a:endParaRPr lang="ar-DZ" dirty="0">
              <a:solidFill>
                <a:prstClr val="black"/>
              </a:solidFill>
            </a:endParaRPr>
          </a:p>
          <a:p>
            <a:pPr lvl="0" algn="r" rtl="1"/>
            <a:r>
              <a:rPr lang="ar-DZ" dirty="0">
                <a:solidFill>
                  <a:prstClr val="black"/>
                </a:solidFill>
              </a:rPr>
              <a:t>ابراز آليات تسوية الاضراب تتطلب التطرق الى ثلاثة نقاط رئيسية:</a:t>
            </a:r>
          </a:p>
          <a:p>
            <a:pPr marL="0" lvl="0" indent="0" algn="r" rtl="1">
              <a:buNone/>
            </a:pPr>
            <a:r>
              <a:rPr lang="ar-DZ" dirty="0">
                <a:solidFill>
                  <a:prstClr val="black"/>
                </a:solidFill>
              </a:rPr>
              <a:t>  1) استمرار طرفي النزاع في التفاوض</a:t>
            </a:r>
          </a:p>
          <a:p>
            <a:pPr marL="0" lvl="0" indent="0" algn="just" rtl="1">
              <a:buNone/>
            </a:pPr>
            <a:r>
              <a:rPr lang="ar-DZ" dirty="0">
                <a:solidFill>
                  <a:prstClr val="black"/>
                </a:solidFill>
              </a:rPr>
              <a:t>  2) عرض النزاع على التحكيم</a:t>
            </a:r>
          </a:p>
          <a:p>
            <a:pPr marL="0" lvl="0" indent="0" algn="r" rtl="1">
              <a:buNone/>
            </a:pPr>
            <a:r>
              <a:rPr lang="ar-DZ" dirty="0">
                <a:solidFill>
                  <a:prstClr val="black"/>
                </a:solidFill>
              </a:rPr>
              <a:t>  3) تنفيذ قرار </a:t>
            </a:r>
            <a:r>
              <a:rPr lang="ar-DZ" dirty="0" smtClean="0">
                <a:solidFill>
                  <a:prstClr val="black"/>
                </a:solidFill>
              </a:rPr>
              <a:t>التحكيم</a:t>
            </a:r>
            <a:endParaRPr lang="fr-FR" dirty="0">
              <a:solidFill>
                <a:prstClr val="black"/>
              </a:solidFill>
            </a:endParaRPr>
          </a:p>
        </p:txBody>
      </p:sp>
    </p:spTree>
    <p:extLst>
      <p:ext uri="{BB962C8B-B14F-4D97-AF65-F5344CB8AC3E}">
        <p14:creationId xmlns:p14="http://schemas.microsoft.com/office/powerpoint/2010/main" val="392689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تعريف محكمة النقض الفرنسية</a:t>
            </a:r>
            <a:endParaRPr lang="fr-FR" dirty="0"/>
          </a:p>
        </p:txBody>
      </p:sp>
      <p:sp>
        <p:nvSpPr>
          <p:cNvPr id="3" name="Espace réservé du contenu 2"/>
          <p:cNvSpPr>
            <a:spLocks noGrp="1"/>
          </p:cNvSpPr>
          <p:nvPr>
            <p:ph idx="1"/>
          </p:nvPr>
        </p:nvSpPr>
        <p:spPr/>
        <p:txBody>
          <a:bodyPr/>
          <a:lstStyle/>
          <a:p>
            <a:pPr lvl="0"/>
            <a:r>
              <a:rPr lang="fr-FR" b="1" dirty="0">
                <a:solidFill>
                  <a:prstClr val="black"/>
                </a:solidFill>
              </a:rPr>
              <a:t>C. </a:t>
            </a:r>
            <a:r>
              <a:rPr lang="fr-FR" b="1" dirty="0" err="1">
                <a:solidFill>
                  <a:prstClr val="black"/>
                </a:solidFill>
              </a:rPr>
              <a:t>Cass</a:t>
            </a:r>
            <a:r>
              <a:rPr lang="fr-FR" b="1" dirty="0">
                <a:solidFill>
                  <a:prstClr val="black"/>
                </a:solidFill>
              </a:rPr>
              <a:t>, Ch. sociale, N° 04-12.336, du 2 février 2006</a:t>
            </a:r>
            <a:r>
              <a:rPr lang="fr-FR" dirty="0">
                <a:solidFill>
                  <a:prstClr val="black"/>
                </a:solidFill>
              </a:rPr>
              <a:t>, « … la grève est la cessation collective et concertée du travail en</a:t>
            </a:r>
            <a:r>
              <a:rPr lang="ar-DZ" dirty="0">
                <a:solidFill>
                  <a:prstClr val="black"/>
                </a:solidFill>
              </a:rPr>
              <a:t> </a:t>
            </a:r>
            <a:r>
              <a:rPr lang="fr-FR" dirty="0">
                <a:solidFill>
                  <a:prstClr val="black"/>
                </a:solidFill>
              </a:rPr>
              <a:t>vue d'appuyer des revendications professionnelles »</a:t>
            </a:r>
            <a:endParaRPr lang="ar-DZ" dirty="0">
              <a:solidFill>
                <a:prstClr val="black"/>
              </a:solidFill>
            </a:endParaRPr>
          </a:p>
          <a:p>
            <a:pPr marL="0" lvl="0" indent="0">
              <a:buNone/>
            </a:pPr>
            <a:endParaRPr lang="fr-FR" dirty="0">
              <a:solidFill>
                <a:prstClr val="black"/>
              </a:solidFill>
            </a:endParaRPr>
          </a:p>
          <a:p>
            <a:pPr lvl="0" algn="r" rtl="1"/>
            <a:r>
              <a:rPr lang="ar-DZ" dirty="0">
                <a:solidFill>
                  <a:prstClr val="black"/>
                </a:solidFill>
              </a:rPr>
              <a:t>«الإضراب هو التوقف </a:t>
            </a:r>
            <a:r>
              <a:rPr lang="ar-DZ" b="1" dirty="0">
                <a:solidFill>
                  <a:prstClr val="black"/>
                </a:solidFill>
              </a:rPr>
              <a:t>الجماعي</a:t>
            </a:r>
            <a:r>
              <a:rPr lang="ar-DZ" dirty="0">
                <a:solidFill>
                  <a:prstClr val="black"/>
                </a:solidFill>
              </a:rPr>
              <a:t> و</a:t>
            </a:r>
            <a:r>
              <a:rPr lang="ar-DZ" b="1" dirty="0">
                <a:solidFill>
                  <a:prstClr val="black"/>
                </a:solidFill>
              </a:rPr>
              <a:t>المنسق</a:t>
            </a:r>
            <a:r>
              <a:rPr lang="ar-DZ" dirty="0">
                <a:solidFill>
                  <a:prstClr val="black"/>
                </a:solidFill>
              </a:rPr>
              <a:t> عن العمل من أجل دعم </a:t>
            </a:r>
            <a:r>
              <a:rPr lang="ar-DZ" b="1" dirty="0">
                <a:solidFill>
                  <a:prstClr val="black"/>
                </a:solidFill>
              </a:rPr>
              <a:t>المطالب المهنية</a:t>
            </a:r>
            <a:r>
              <a:rPr lang="ar-DZ"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2340135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1) استمرار طرفي النزاع في التفاوض</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على طرفي النزاع الجماعي الاستمرار في التفاوض لتسوية الخلاف موضوع النزاع سواء خلال مدة الاشعار المسبق او بعد الشروع في الاضراب</a:t>
            </a:r>
          </a:p>
          <a:p>
            <a:pPr lvl="0" algn="just" rtl="1"/>
            <a:r>
              <a:rPr lang="ar-DZ" dirty="0">
                <a:solidFill>
                  <a:prstClr val="black"/>
                </a:solidFill>
              </a:rPr>
              <a:t>اذا ظهر عنصر جديد ايجابي لتسوية النزاع اثناء المفاوضات، على ممثلي العمال اشعار المضربين المجتمعين في جمعية عامة بذلك، ليقرروا العودة الى العمل من عدمه بحضور المستخدم او </a:t>
            </a:r>
            <a:r>
              <a:rPr lang="ar-DZ" dirty="0" smtClean="0">
                <a:solidFill>
                  <a:prstClr val="black"/>
                </a:solidFill>
              </a:rPr>
              <a:t>ممثله</a:t>
            </a:r>
            <a:endParaRPr lang="fr-FR" dirty="0">
              <a:solidFill>
                <a:prstClr val="black"/>
              </a:solidFill>
            </a:endParaRPr>
          </a:p>
        </p:txBody>
      </p:sp>
    </p:spTree>
    <p:extLst>
      <p:ext uri="{BB962C8B-B14F-4D97-AF65-F5344CB8AC3E}">
        <p14:creationId xmlns:p14="http://schemas.microsoft.com/office/powerpoint/2010/main" val="26715213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2) عرض النزاع على التحكيم</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في حالة استمرار الاضراب يمكن لوزير القطاع او الوالي او ر م ش ب المعني وبعد استشارة المستخدم وممثلي العمال عرض النزاع حسب الحالة على اللجنة الوطنية او الولائية للتحكيم عندما:</a:t>
            </a:r>
          </a:p>
          <a:p>
            <a:pPr marL="0" lvl="0" indent="0" algn="just" rtl="1">
              <a:buNone/>
            </a:pPr>
            <a:r>
              <a:rPr lang="ar-DZ" dirty="0">
                <a:solidFill>
                  <a:prstClr val="black"/>
                </a:solidFill>
              </a:rPr>
              <a:t>  ــ تقتضي ذلك ضرورات اقتصادية واجتماعية قاهرة</a:t>
            </a:r>
          </a:p>
          <a:p>
            <a:pPr marL="0" lvl="0" indent="0" algn="just" rtl="1">
              <a:buNone/>
            </a:pPr>
            <a:r>
              <a:rPr lang="ar-DZ" dirty="0">
                <a:solidFill>
                  <a:prstClr val="black"/>
                </a:solidFill>
              </a:rPr>
              <a:t>  ــ يتعلق الاضراب بقطاعات الانشطة التي قد يؤدي توقفها الى تعريض حياة او امن او صحة المواطنين او الاقتصاد الوطني </a:t>
            </a:r>
            <a:r>
              <a:rPr lang="ar-DZ" dirty="0" smtClean="0">
                <a:solidFill>
                  <a:prstClr val="black"/>
                </a:solidFill>
              </a:rPr>
              <a:t>للخطر</a:t>
            </a:r>
            <a:endParaRPr lang="ar-DZ" dirty="0">
              <a:solidFill>
                <a:prstClr val="black"/>
              </a:solidFill>
            </a:endParaRPr>
          </a:p>
        </p:txBody>
      </p:sp>
    </p:spTree>
    <p:extLst>
      <p:ext uri="{BB962C8B-B14F-4D97-AF65-F5344CB8AC3E}">
        <p14:creationId xmlns:p14="http://schemas.microsoft.com/office/powerpoint/2010/main" val="2127501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lstStyle/>
          <a:p>
            <a:pPr algn="r" rtl="1"/>
            <a:r>
              <a:rPr lang="ar-DZ" dirty="0">
                <a:solidFill>
                  <a:prstClr val="black"/>
                </a:solidFill>
                <a:ea typeface="+mj-ea"/>
              </a:rPr>
              <a:t>على طرفي النزاع تقديم كل وثيقة او مستند او معلومة تتعلق بالنزاع اعدت في اطار المصالحة او الوساطة الى لجان التحكيم</a:t>
            </a:r>
            <a:br>
              <a:rPr lang="ar-DZ" dirty="0">
                <a:solidFill>
                  <a:prstClr val="black"/>
                </a:solidFill>
                <a:ea typeface="+mj-ea"/>
              </a:rPr>
            </a:br>
            <a:r>
              <a:rPr lang="ar-DZ" dirty="0">
                <a:solidFill>
                  <a:prstClr val="black"/>
                </a:solidFill>
                <a:ea typeface="+mj-ea"/>
              </a:rPr>
              <a:t/>
            </a:r>
            <a:br>
              <a:rPr lang="ar-DZ" dirty="0">
                <a:solidFill>
                  <a:prstClr val="black"/>
                </a:solidFill>
                <a:ea typeface="+mj-ea"/>
              </a:rPr>
            </a:br>
            <a:r>
              <a:rPr lang="ar-DZ" dirty="0">
                <a:solidFill>
                  <a:prstClr val="black"/>
                </a:solidFill>
                <a:ea typeface="+mj-ea"/>
              </a:rPr>
              <a:t>* تحدد تشكيلة وكيفيات تعيين الاعضاء وتنظيم وسير لجان التحكيم عن طريق التنظيم</a:t>
            </a:r>
            <a:r>
              <a:rPr lang="ar-DZ" b="1" dirty="0">
                <a:solidFill>
                  <a:prstClr val="black"/>
                </a:solidFill>
                <a:ea typeface="+mj-ea"/>
              </a:rPr>
              <a:t> (مرسوم تنفيذي رقم 23/ 364، مؤرخ في 17 اكتوبر 2023،</a:t>
            </a:r>
            <a:r>
              <a:rPr lang="ar-DZ" b="1" dirty="0">
                <a:solidFill>
                  <a:srgbClr val="231F20"/>
                </a:solidFill>
                <a:latin typeface="GeezaSGG-Bold"/>
                <a:ea typeface="+mj-ea"/>
              </a:rPr>
              <a:t> يحدد تشكيلة وكيفيات تعيين أعضاء اللّجنة الوطنية واللجنة الولائية للتحكيم في مجال النزاعات الجماعية للعمل، وكذا تنظيمهما وسيرهما.</a:t>
            </a:r>
            <a:r>
              <a:rPr lang="ar-DZ" b="1" dirty="0">
                <a:solidFill>
                  <a:prstClr val="black"/>
                </a:solidFill>
                <a:ea typeface="+mj-ea"/>
              </a:rPr>
              <a:t> ج ر عدد 67، لسنة </a:t>
            </a:r>
            <a:r>
              <a:rPr lang="ar-DZ" b="1" dirty="0" smtClean="0">
                <a:solidFill>
                  <a:prstClr val="black"/>
                </a:solidFill>
                <a:ea typeface="+mj-ea"/>
              </a:rPr>
              <a:t>2023)</a:t>
            </a:r>
            <a:endParaRPr lang="fr-FR" dirty="0"/>
          </a:p>
        </p:txBody>
      </p:sp>
    </p:spTree>
    <p:extLst>
      <p:ext uri="{BB962C8B-B14F-4D97-AF65-F5344CB8AC3E}">
        <p14:creationId xmlns:p14="http://schemas.microsoft.com/office/powerpoint/2010/main" val="36375095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اللجنة الوطنية للتحكيم (م 71الى 73)</a:t>
            </a:r>
            <a:endParaRPr lang="fr-FR" dirty="0"/>
          </a:p>
        </p:txBody>
      </p:sp>
      <p:sp>
        <p:nvSpPr>
          <p:cNvPr id="3" name="Espace réservé du contenu 2"/>
          <p:cNvSpPr>
            <a:spLocks noGrp="1"/>
          </p:cNvSpPr>
          <p:nvPr>
            <p:ph idx="1"/>
          </p:nvPr>
        </p:nvSpPr>
        <p:spPr/>
        <p:txBody>
          <a:bodyPr>
            <a:normAutofit lnSpcReduction="10000"/>
          </a:bodyPr>
          <a:lstStyle/>
          <a:p>
            <a:pPr lvl="0" algn="just" rtl="1"/>
            <a:r>
              <a:rPr lang="ar-DZ" dirty="0">
                <a:solidFill>
                  <a:prstClr val="black"/>
                </a:solidFill>
              </a:rPr>
              <a:t>تختص اللجنة الوطنية للتحكيم في البث في النزاعات الجماعية للعمال الذين يمنع عليهم اللجوء للإضراب، او التي تعرض عليها وفق الكيفيات السابقة، متى كانت وطنية او تمتد الى عدة ولايات، حول المسائل والاقتراحات المدونة في محضر الذي يثبت فشل  المصالحة او الوساطة</a:t>
            </a:r>
          </a:p>
          <a:p>
            <a:pPr lvl="0" algn="just" rtl="1"/>
            <a:r>
              <a:rPr lang="ar-DZ" dirty="0">
                <a:solidFill>
                  <a:prstClr val="black"/>
                </a:solidFill>
              </a:rPr>
              <a:t>تتشكل من قاض رئيسا وعدد متساو من ممثلي القطاعات الوزارية المعنية ومن ممثلي المنظمات النقابية الاكثر تمثيلا للعمال والمستخدمين</a:t>
            </a:r>
          </a:p>
          <a:p>
            <a:pPr lvl="0" algn="just" rtl="1"/>
            <a:r>
              <a:rPr lang="ar-DZ" dirty="0">
                <a:solidFill>
                  <a:prstClr val="black"/>
                </a:solidFill>
              </a:rPr>
              <a:t>تصدر اللجنة قرارها في اجل 30 يوم </a:t>
            </a:r>
            <a:r>
              <a:rPr lang="ar-DZ" dirty="0" smtClean="0">
                <a:solidFill>
                  <a:prstClr val="black"/>
                </a:solidFill>
              </a:rPr>
              <a:t>عمل</a:t>
            </a:r>
            <a:endParaRPr lang="ar-DZ" dirty="0">
              <a:solidFill>
                <a:prstClr val="black"/>
              </a:solidFill>
            </a:endParaRPr>
          </a:p>
        </p:txBody>
      </p:sp>
    </p:spTree>
    <p:extLst>
      <p:ext uri="{BB962C8B-B14F-4D97-AF65-F5344CB8AC3E}">
        <p14:creationId xmlns:p14="http://schemas.microsoft.com/office/powerpoint/2010/main" val="20954638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اللجنة الولائية للتحكيم (م 74 و 75)</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تختص اللجة الولائية للتحكيم في البث في النزاعات الجماعية التي تحدث في نطاق الولاية</a:t>
            </a:r>
          </a:p>
          <a:p>
            <a:pPr lvl="0" algn="just" rtl="1"/>
            <a:r>
              <a:rPr lang="ar-DZ" dirty="0">
                <a:solidFill>
                  <a:prstClr val="black"/>
                </a:solidFill>
              </a:rPr>
              <a:t>تتشكل اللجنة الولائية من قاض رئيسا وعدد متساو من ممثلين عن الادارات المحلية ومن ممثلي المنظمات النقابية للعمال والمستخدمين الاكثر تمثيلا</a:t>
            </a:r>
          </a:p>
          <a:p>
            <a:pPr lvl="0" algn="just" rtl="1"/>
            <a:r>
              <a:rPr lang="ar-DZ" dirty="0">
                <a:solidFill>
                  <a:prstClr val="black"/>
                </a:solidFill>
              </a:rPr>
              <a:t>تصدر اللجنة الولائية قرارها في اجل لا يتجاوز 15 يوم عمل من تاريخ مثول الاطراف </a:t>
            </a:r>
            <a:r>
              <a:rPr lang="ar-DZ" dirty="0" smtClean="0">
                <a:solidFill>
                  <a:prstClr val="black"/>
                </a:solidFill>
              </a:rPr>
              <a:t>امامها</a:t>
            </a:r>
            <a:endParaRPr lang="ar-DZ" dirty="0">
              <a:solidFill>
                <a:prstClr val="black"/>
              </a:solidFill>
            </a:endParaRPr>
          </a:p>
        </p:txBody>
      </p:sp>
    </p:spTree>
    <p:extLst>
      <p:ext uri="{BB962C8B-B14F-4D97-AF65-F5344CB8AC3E}">
        <p14:creationId xmlns:p14="http://schemas.microsoft.com/office/powerpoint/2010/main" val="2554621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3) تنفيذ قرار التحكيم (م 77)</a:t>
            </a:r>
            <a:r>
              <a:rPr lang="ar-DZ" dirty="0">
                <a:solidFill>
                  <a:prstClr val="black"/>
                </a:solidFill>
              </a:rPr>
              <a:t> </a:t>
            </a:r>
            <a:endParaRPr lang="fr-FR" dirty="0"/>
          </a:p>
        </p:txBody>
      </p:sp>
      <p:sp>
        <p:nvSpPr>
          <p:cNvPr id="3" name="Espace réservé du contenu 2"/>
          <p:cNvSpPr>
            <a:spLocks noGrp="1"/>
          </p:cNvSpPr>
          <p:nvPr>
            <p:ph idx="1"/>
          </p:nvPr>
        </p:nvSpPr>
        <p:spPr/>
        <p:txBody>
          <a:bodyPr/>
          <a:lstStyle/>
          <a:p>
            <a:pPr lvl="0" algn="just" rtl="1"/>
            <a:r>
              <a:rPr lang="ar-DZ" dirty="0">
                <a:solidFill>
                  <a:prstClr val="black"/>
                </a:solidFill>
              </a:rPr>
              <a:t>تبلغ قرارات لجان التحكيم الى طرفي النزاع خلال 3 ايام عمل الموالية لصدورها من قبل رئيس كل لجنة</a:t>
            </a:r>
          </a:p>
          <a:p>
            <a:pPr lvl="0" algn="just" rtl="1"/>
            <a:r>
              <a:rPr lang="ar-DZ" dirty="0">
                <a:solidFill>
                  <a:prstClr val="black"/>
                </a:solidFill>
              </a:rPr>
              <a:t>تصبح قرارات اللجان نافدة من قبل الجهات القضائية المختصة</a:t>
            </a:r>
          </a:p>
          <a:p>
            <a:pPr lvl="0" algn="just" rtl="1"/>
            <a:r>
              <a:rPr lang="ar-DZ" dirty="0">
                <a:solidFill>
                  <a:prstClr val="black"/>
                </a:solidFill>
              </a:rPr>
              <a:t>ترسل نسخة من قرار اللجنة الوطنية للتحكيم الى الوزير المكلف بالعمل</a:t>
            </a:r>
          </a:p>
          <a:p>
            <a:pPr lvl="0" algn="just" rtl="1"/>
            <a:r>
              <a:rPr lang="ar-DZ" dirty="0">
                <a:solidFill>
                  <a:prstClr val="black"/>
                </a:solidFill>
              </a:rPr>
              <a:t>ترسل نسخة من قرار اللجنة الولائية للتحكيم الى المفتشية الولائية للعمل المختصة </a:t>
            </a:r>
            <a:r>
              <a:rPr lang="ar-DZ" dirty="0" smtClean="0">
                <a:solidFill>
                  <a:prstClr val="black"/>
                </a:solidFill>
              </a:rPr>
              <a:t>اقليميا</a:t>
            </a:r>
            <a:endParaRPr lang="ar-DZ" dirty="0">
              <a:solidFill>
                <a:prstClr val="black"/>
              </a:solidFill>
            </a:endParaRPr>
          </a:p>
        </p:txBody>
      </p:sp>
    </p:spTree>
    <p:extLst>
      <p:ext uri="{BB962C8B-B14F-4D97-AF65-F5344CB8AC3E}">
        <p14:creationId xmlns:p14="http://schemas.microsoft.com/office/powerpoint/2010/main" val="423793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u="sng" dirty="0">
                <a:solidFill>
                  <a:prstClr val="black"/>
                </a:solidFill>
              </a:rPr>
              <a:t>اولا: شروط وكيفيات ممارسة حق الاضراب</a:t>
            </a:r>
            <a:endParaRPr lang="fr-FR" dirty="0"/>
          </a:p>
        </p:txBody>
      </p:sp>
      <p:sp>
        <p:nvSpPr>
          <p:cNvPr id="3" name="Espace réservé du contenu 2"/>
          <p:cNvSpPr>
            <a:spLocks noGrp="1"/>
          </p:cNvSpPr>
          <p:nvPr>
            <p:ph idx="1"/>
          </p:nvPr>
        </p:nvSpPr>
        <p:spPr>
          <a:xfrm>
            <a:off x="323528" y="1600200"/>
            <a:ext cx="8496944" cy="4525963"/>
          </a:xfrm>
        </p:spPr>
        <p:txBody>
          <a:bodyPr/>
          <a:lstStyle/>
          <a:p>
            <a:pPr lvl="0" algn="just" rtl="1"/>
            <a:r>
              <a:rPr lang="ar-DZ" dirty="0">
                <a:solidFill>
                  <a:prstClr val="black"/>
                </a:solidFill>
              </a:rPr>
              <a:t>اذا استمر النزاع الجماعي للعمل بعد استنفاد الاجراءات </a:t>
            </a:r>
            <a:r>
              <a:rPr lang="ar-DZ" b="1" u="sng" dirty="0">
                <a:solidFill>
                  <a:prstClr val="black"/>
                </a:solidFill>
              </a:rPr>
              <a:t>الاجبارية</a:t>
            </a:r>
            <a:r>
              <a:rPr lang="ar-DZ" dirty="0">
                <a:solidFill>
                  <a:prstClr val="black"/>
                </a:solidFill>
              </a:rPr>
              <a:t> للتسوية وفي غياب اجراءات اخرى للتسوية ضمن الاتفاقيات الجماعية يمكن للعمال الاجراء او الاعوان العمومين ممارسة حقهم في الاضراب باحترام الشروط التالية:</a:t>
            </a:r>
          </a:p>
          <a:p>
            <a:pPr lvl="0" algn="just" rtl="1"/>
            <a:r>
              <a:rPr lang="ar-DZ" dirty="0">
                <a:solidFill>
                  <a:prstClr val="black"/>
                </a:solidFill>
              </a:rPr>
              <a:t>1) موافقة جماعة العمال على الاضراب</a:t>
            </a:r>
          </a:p>
          <a:p>
            <a:pPr lvl="0" algn="just" rtl="1"/>
            <a:r>
              <a:rPr lang="ar-DZ" dirty="0">
                <a:solidFill>
                  <a:prstClr val="black"/>
                </a:solidFill>
              </a:rPr>
              <a:t>2) الاشعار المسبق بالإضراب</a:t>
            </a:r>
          </a:p>
          <a:p>
            <a:pPr lvl="0" algn="just" rtl="1"/>
            <a:r>
              <a:rPr lang="ar-DZ" dirty="0">
                <a:solidFill>
                  <a:prstClr val="black"/>
                </a:solidFill>
              </a:rPr>
              <a:t>3) عدم عرقلة حرية </a:t>
            </a:r>
            <a:r>
              <a:rPr lang="ar-DZ" dirty="0" smtClean="0">
                <a:solidFill>
                  <a:prstClr val="black"/>
                </a:solidFill>
              </a:rPr>
              <a:t>العمل</a:t>
            </a:r>
            <a:endParaRPr lang="fr-FR" dirty="0">
              <a:solidFill>
                <a:prstClr val="black"/>
              </a:solidFill>
            </a:endParaRPr>
          </a:p>
        </p:txBody>
      </p:sp>
    </p:spTree>
    <p:extLst>
      <p:ext uri="{BB962C8B-B14F-4D97-AF65-F5344CB8AC3E}">
        <p14:creationId xmlns:p14="http://schemas.microsoft.com/office/powerpoint/2010/main" val="232470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08112"/>
          </a:xfrm>
        </p:spPr>
        <p:txBody>
          <a:bodyPr/>
          <a:lstStyle/>
          <a:p>
            <a:pPr rtl="1"/>
            <a:r>
              <a:rPr lang="ar-DZ" b="1" u="sng" dirty="0">
                <a:solidFill>
                  <a:prstClr val="black"/>
                </a:solidFill>
              </a:rPr>
              <a:t>الشروط في القانون الفرنسي</a:t>
            </a:r>
            <a:endParaRPr lang="fr-FR" dirty="0"/>
          </a:p>
        </p:txBody>
      </p:sp>
      <p:sp>
        <p:nvSpPr>
          <p:cNvPr id="3" name="Espace réservé du contenu 2"/>
          <p:cNvSpPr>
            <a:spLocks noGrp="1"/>
          </p:cNvSpPr>
          <p:nvPr>
            <p:ph idx="1"/>
          </p:nvPr>
        </p:nvSpPr>
        <p:spPr>
          <a:xfrm>
            <a:off x="251520" y="1196752"/>
            <a:ext cx="8568952" cy="5328592"/>
          </a:xfrm>
        </p:spPr>
        <p:txBody>
          <a:bodyPr>
            <a:normAutofit/>
          </a:bodyPr>
          <a:lstStyle/>
          <a:p>
            <a:pPr lvl="0" algn="just"/>
            <a:r>
              <a:rPr lang="fr-FR" sz="3000" dirty="0">
                <a:solidFill>
                  <a:prstClr val="black"/>
                </a:solidFill>
              </a:rPr>
              <a:t>Dans le </a:t>
            </a:r>
            <a:r>
              <a:rPr lang="fr-FR" sz="3000" b="1" dirty="0">
                <a:solidFill>
                  <a:prstClr val="black"/>
                </a:solidFill>
              </a:rPr>
              <a:t>secteur privé</a:t>
            </a:r>
            <a:r>
              <a:rPr lang="fr-FR" sz="3000" dirty="0">
                <a:solidFill>
                  <a:prstClr val="black"/>
                </a:solidFill>
              </a:rPr>
              <a:t>, un mouvement de grève peut être déclenché</a:t>
            </a:r>
            <a:r>
              <a:rPr lang="fr-FR" sz="3000" b="1" dirty="0">
                <a:solidFill>
                  <a:prstClr val="black"/>
                </a:solidFill>
              </a:rPr>
              <a:t> à tout moment</a:t>
            </a:r>
            <a:r>
              <a:rPr lang="fr-FR" sz="3000" dirty="0">
                <a:solidFill>
                  <a:prstClr val="black"/>
                </a:solidFill>
              </a:rPr>
              <a:t>, sans préavis ni avertissement ou tentative de conciliation avec l’employeur.</a:t>
            </a:r>
            <a:endParaRPr lang="ar-DZ" sz="3000" dirty="0">
              <a:solidFill>
                <a:prstClr val="black"/>
              </a:solidFill>
            </a:endParaRPr>
          </a:p>
          <a:p>
            <a:pPr lvl="0" algn="just"/>
            <a:r>
              <a:rPr lang="fr-FR" sz="3000" dirty="0">
                <a:solidFill>
                  <a:prstClr val="black"/>
                </a:solidFill>
              </a:rPr>
              <a:t> À l’inverse, dans le </a:t>
            </a:r>
            <a:r>
              <a:rPr lang="fr-FR" sz="3000" b="1" dirty="0">
                <a:solidFill>
                  <a:prstClr val="black"/>
                </a:solidFill>
              </a:rPr>
              <a:t>secteur public</a:t>
            </a:r>
            <a:r>
              <a:rPr lang="fr-FR" sz="3000" dirty="0">
                <a:solidFill>
                  <a:prstClr val="black"/>
                </a:solidFill>
              </a:rPr>
              <a:t>, une grève doit obligatoirement être précédée d’un </a:t>
            </a:r>
            <a:r>
              <a:rPr lang="fr-FR" sz="3000" b="1" dirty="0">
                <a:solidFill>
                  <a:prstClr val="black"/>
                </a:solidFill>
              </a:rPr>
              <a:t>préavis de cinq jours </a:t>
            </a:r>
            <a:r>
              <a:rPr lang="fr-FR" sz="3000" dirty="0">
                <a:solidFill>
                  <a:prstClr val="black"/>
                </a:solidFill>
              </a:rPr>
              <a:t>pendant lequel les représentants syndicaux et l’administration employeur sont tenus de négocier. </a:t>
            </a:r>
          </a:p>
          <a:p>
            <a:pPr lvl="0" algn="just"/>
            <a:r>
              <a:rPr lang="fr-FR" sz="3000" dirty="0">
                <a:solidFill>
                  <a:prstClr val="black"/>
                </a:solidFill>
              </a:rPr>
              <a:t>Dans les deux cas, les revendications portées par les grévistes doivent être clairement communiquées à l’employeur dès le </a:t>
            </a:r>
            <a:r>
              <a:rPr lang="fr-FR" sz="3000" dirty="0" smtClean="0">
                <a:solidFill>
                  <a:prstClr val="black"/>
                </a:solidFill>
              </a:rPr>
              <a:t>départ</a:t>
            </a:r>
            <a:endParaRPr lang="fr-FR" sz="3000" dirty="0">
              <a:solidFill>
                <a:prstClr val="black"/>
              </a:solidFill>
            </a:endParaRPr>
          </a:p>
        </p:txBody>
      </p:sp>
    </p:spTree>
    <p:extLst>
      <p:ext uri="{BB962C8B-B14F-4D97-AF65-F5344CB8AC3E}">
        <p14:creationId xmlns:p14="http://schemas.microsoft.com/office/powerpoint/2010/main" val="30477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264696"/>
          </a:xfrm>
        </p:spPr>
        <p:txBody>
          <a:bodyPr>
            <a:normAutofit/>
          </a:bodyPr>
          <a:lstStyle/>
          <a:p>
            <a:pPr lvl="0" algn="just"/>
            <a:r>
              <a:rPr lang="fr-FR" sz="3000" b="1" dirty="0">
                <a:solidFill>
                  <a:prstClr val="black"/>
                </a:solidFill>
              </a:rPr>
              <a:t>L. 2512-2, C. travail</a:t>
            </a:r>
            <a:r>
              <a:rPr lang="fr-FR" sz="3000" dirty="0">
                <a:solidFill>
                  <a:prstClr val="black"/>
                </a:solidFill>
              </a:rPr>
              <a:t> «Lorsque les personnels mentionnés à l'article </a:t>
            </a:r>
            <a:r>
              <a:rPr lang="fr-FR" sz="3000" dirty="0">
                <a:solidFill>
                  <a:prstClr val="black"/>
                </a:solidFill>
                <a:hlinkClick r:id="rId2" tooltip="Code du travail - art. L2512-1 (V)"/>
              </a:rPr>
              <a:t>L. 2512-1</a:t>
            </a:r>
            <a:r>
              <a:rPr lang="fr-FR" sz="3000" dirty="0">
                <a:solidFill>
                  <a:prstClr val="black"/>
                </a:solidFill>
              </a:rPr>
              <a:t> exercent le droit de grève, la cessation concertée du travail est précédée d'un préavis. …</a:t>
            </a:r>
          </a:p>
          <a:p>
            <a:pPr lvl="0" algn="just"/>
            <a:r>
              <a:rPr lang="fr-FR" sz="3000" dirty="0">
                <a:solidFill>
                  <a:prstClr val="black"/>
                </a:solidFill>
              </a:rPr>
              <a:t>Le préavis doit parvenir cinq jours francs avant le déclenchement de la grève à l'autorité hiérarchique ou à la direction de l'établissement, de l'entreprise ou de l'organisme intéressé. Il mentionne le champ géographique et l'heure du début ainsi que la durée limitée ou non, de la grève envisagée. </a:t>
            </a:r>
          </a:p>
          <a:p>
            <a:pPr lvl="0" algn="just"/>
            <a:r>
              <a:rPr lang="fr-FR" sz="3000" dirty="0">
                <a:solidFill>
                  <a:prstClr val="black"/>
                </a:solidFill>
              </a:rPr>
              <a:t>Pendant la durée du préavis, les parties intéressées sont tenues de négocier</a:t>
            </a:r>
            <a:r>
              <a:rPr lang="fr-FR" sz="3000" dirty="0" smtClean="0">
                <a:solidFill>
                  <a:prstClr val="black"/>
                </a:solidFill>
              </a:rPr>
              <a:t>.</a:t>
            </a:r>
            <a:endParaRPr lang="fr-FR" sz="3000" dirty="0">
              <a:solidFill>
                <a:prstClr val="black"/>
              </a:solidFill>
            </a:endParaRPr>
          </a:p>
        </p:txBody>
      </p:sp>
    </p:spTree>
    <p:extLst>
      <p:ext uri="{BB962C8B-B14F-4D97-AF65-F5344CB8AC3E}">
        <p14:creationId xmlns:p14="http://schemas.microsoft.com/office/powerpoint/2010/main" val="2573892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lvl="0" algn="just"/>
            <a:r>
              <a:rPr lang="fr-FR" b="1" dirty="0">
                <a:solidFill>
                  <a:prstClr val="black"/>
                </a:solidFill>
              </a:rPr>
              <a:t>L. 2512-</a:t>
            </a:r>
            <a:r>
              <a:rPr lang="ar-DZ" b="1" dirty="0">
                <a:solidFill>
                  <a:prstClr val="black"/>
                </a:solidFill>
              </a:rPr>
              <a:t>1</a:t>
            </a:r>
            <a:r>
              <a:rPr lang="fr-FR" b="1" dirty="0">
                <a:solidFill>
                  <a:prstClr val="black"/>
                </a:solidFill>
              </a:rPr>
              <a:t>, C. travail « </a:t>
            </a:r>
            <a:r>
              <a:rPr lang="fr-FR" dirty="0">
                <a:solidFill>
                  <a:prstClr val="black"/>
                </a:solidFill>
              </a:rPr>
              <a:t>Les dispositions du présent chapitre s'appliquent :</a:t>
            </a:r>
          </a:p>
          <a:p>
            <a:pPr lvl="0" algn="just"/>
            <a:r>
              <a:rPr lang="fr-FR" dirty="0">
                <a:solidFill>
                  <a:prstClr val="black"/>
                </a:solidFill>
              </a:rPr>
              <a:t>1° Aux personnels de l'Etat, des régions, des départements et des communes comptant plus de 10 000 habitants ;</a:t>
            </a:r>
          </a:p>
          <a:p>
            <a:pPr lvl="0" algn="just"/>
            <a:r>
              <a:rPr lang="fr-FR" dirty="0">
                <a:solidFill>
                  <a:prstClr val="black"/>
                </a:solidFill>
              </a:rPr>
              <a:t>2° Aux personnels des entreprises, des organismes et des établissements publics ou privés lorsque ces entreprises, organismes et établissements sont chargés de la gestion d'un service public</a:t>
            </a:r>
            <a:r>
              <a:rPr lang="fr-FR" dirty="0" smtClean="0">
                <a:solidFill>
                  <a:prstClr val="black"/>
                </a:solidFill>
              </a:rPr>
              <a:t>.</a:t>
            </a:r>
            <a:endParaRPr lang="fr-FR" dirty="0">
              <a:solidFill>
                <a:prstClr val="black"/>
              </a:solidFill>
            </a:endParaRPr>
          </a:p>
        </p:txBody>
      </p:sp>
    </p:spTree>
    <p:extLst>
      <p:ext uri="{BB962C8B-B14F-4D97-AF65-F5344CB8AC3E}">
        <p14:creationId xmlns:p14="http://schemas.microsoft.com/office/powerpoint/2010/main" val="185691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80120"/>
          </a:xfrm>
        </p:spPr>
        <p:txBody>
          <a:bodyPr/>
          <a:lstStyle/>
          <a:p>
            <a:pPr rtl="1"/>
            <a:r>
              <a:rPr lang="ar-DZ" b="1" u="sng" dirty="0">
                <a:solidFill>
                  <a:prstClr val="black"/>
                </a:solidFill>
              </a:rPr>
              <a:t>1) موافقة العمال على الاضراب (م 47 و48)</a:t>
            </a:r>
            <a:endParaRPr lang="fr-FR" dirty="0"/>
          </a:p>
        </p:txBody>
      </p:sp>
      <p:sp>
        <p:nvSpPr>
          <p:cNvPr id="3" name="Espace réservé du contenu 2"/>
          <p:cNvSpPr>
            <a:spLocks noGrp="1"/>
          </p:cNvSpPr>
          <p:nvPr>
            <p:ph idx="1"/>
          </p:nvPr>
        </p:nvSpPr>
        <p:spPr>
          <a:xfrm>
            <a:off x="251520" y="1268760"/>
            <a:ext cx="8640960" cy="5400600"/>
          </a:xfrm>
        </p:spPr>
        <p:txBody>
          <a:bodyPr>
            <a:normAutofit lnSpcReduction="10000"/>
          </a:bodyPr>
          <a:lstStyle/>
          <a:p>
            <a:pPr lvl="0" algn="just" rtl="1"/>
            <a:r>
              <a:rPr lang="ar-DZ" sz="3000" dirty="0">
                <a:solidFill>
                  <a:prstClr val="black"/>
                </a:solidFill>
              </a:rPr>
              <a:t>يستدعى العمال المعنيون بالإضراب بمبادرة وتحت مسؤولية منظمة نقابية تمثيلية، او ممثلي العمال المنتخبين، قصد اعلامهم بنقاط النزاع المستمر والبث في احتمال التوقف الجماعي عن العمل</a:t>
            </a:r>
          </a:p>
          <a:p>
            <a:pPr lvl="0" algn="just" rtl="1"/>
            <a:r>
              <a:rPr lang="ar-DZ" sz="3000" dirty="0">
                <a:solidFill>
                  <a:prstClr val="black"/>
                </a:solidFill>
              </a:rPr>
              <a:t>يتم تبليغ المستخدم كتابيا من طرف المنظمة او الممثلين قبل 48 ساعة على الاقل من انعقاد الجمعية العامة مقابل اشعار بالاستلام</a:t>
            </a:r>
          </a:p>
          <a:p>
            <a:pPr lvl="0" algn="just" rtl="1"/>
            <a:r>
              <a:rPr lang="ar-DZ" sz="3000" dirty="0">
                <a:solidFill>
                  <a:prstClr val="black"/>
                </a:solidFill>
              </a:rPr>
              <a:t>يحضر المستخدم او ممثله الجمعية العامة ويمكنه تقديم اي شروحات او توضيحات تتعلق بالنزاع الجماعي للعمل</a:t>
            </a:r>
          </a:p>
          <a:p>
            <a:pPr lvl="0" algn="just" rtl="1"/>
            <a:r>
              <a:rPr lang="ar-DZ" sz="3000" dirty="0">
                <a:solidFill>
                  <a:prstClr val="black"/>
                </a:solidFill>
              </a:rPr>
              <a:t>تتم الموافقة على اللجوء الى الاضراب عن طريق الاقتراع السري بالأغلبية البسيطة من العمال الحاضرين في جمعية عامة تضم اكثر من نصف العمال المعنيين</a:t>
            </a:r>
          </a:p>
          <a:p>
            <a:pPr lvl="0" algn="just" rtl="1"/>
            <a:r>
              <a:rPr lang="ar-DZ" sz="3000" dirty="0">
                <a:solidFill>
                  <a:prstClr val="black"/>
                </a:solidFill>
              </a:rPr>
              <a:t>تتم معاينة نتائج الاقتراع بموجب محضر يعده المحضر القضائي    </a:t>
            </a:r>
            <a:endParaRPr lang="fr-FR" sz="3000" dirty="0">
              <a:solidFill>
                <a:prstClr val="black"/>
              </a:solidFill>
            </a:endParaRPr>
          </a:p>
        </p:txBody>
      </p:sp>
    </p:spTree>
    <p:extLst>
      <p:ext uri="{BB962C8B-B14F-4D97-AF65-F5344CB8AC3E}">
        <p14:creationId xmlns:p14="http://schemas.microsoft.com/office/powerpoint/2010/main" val="36225155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3052</Words>
  <Application>Microsoft Office PowerPoint</Application>
  <PresentationFormat>Affichage à l'écran (4:3)</PresentationFormat>
  <Paragraphs>207</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Thème Office</vt:lpstr>
      <vt:lpstr>محاضرة رقم/09 ممارسة حق الاضراب</vt:lpstr>
      <vt:lpstr>ممارسة حق الاضراب</vt:lpstr>
      <vt:lpstr>تعريف الاضراب (م 42)</vt:lpstr>
      <vt:lpstr>تعريف محكمة النقض الفرنسية</vt:lpstr>
      <vt:lpstr>اولا: شروط وكيفيات ممارسة حق الاضراب</vt:lpstr>
      <vt:lpstr>الشروط في القانون الفرنسي</vt:lpstr>
      <vt:lpstr>Présentation PowerPoint</vt:lpstr>
      <vt:lpstr>Présentation PowerPoint</vt:lpstr>
      <vt:lpstr>1) موافقة العمال على الاضراب (م 47 و48)</vt:lpstr>
      <vt:lpstr>المنظمة النقابية التمثيلية</vt:lpstr>
      <vt:lpstr>تقدير تمثيلية المنظمات النقابية للعمال</vt:lpstr>
      <vt:lpstr>Code du travail</vt:lpstr>
      <vt:lpstr>Présentation PowerPoint</vt:lpstr>
      <vt:lpstr>Présentation PowerPoint</vt:lpstr>
      <vt:lpstr>تقدير تمثيلية المنظمات النقابية للمستخدمين</vt:lpstr>
      <vt:lpstr>المنظمات النقابية الأكثر تمثيلية</vt:lpstr>
      <vt:lpstr>2) الاشعار المسبق بالإضراب (م 49 الى 54)</vt:lpstr>
      <vt:lpstr>مضمون الاشعار المسبق</vt:lpstr>
      <vt:lpstr>3) عدم عرقلة حرية العمل (م 59 الى 61)</vt:lpstr>
      <vt:lpstr>حكم جزائي (م 87)</vt:lpstr>
      <vt:lpstr>ثانيا: القيود الواردة على ممارسة حق الاضراب</vt:lpstr>
      <vt:lpstr> 1) ضمان الحد الادنى من الخدمة (م 62 الى 64)</vt:lpstr>
      <vt:lpstr>الحد الادنى من الخدمة في القانون الفرنسي</vt:lpstr>
      <vt:lpstr>وجود احكام تخص قطاعات محددة</vt:lpstr>
      <vt:lpstr>تحديد الحد الادنى من الخدمة</vt:lpstr>
      <vt:lpstr>حكم جزائي (م 86)</vt:lpstr>
      <vt:lpstr>2) المنع من اللجوء للإضراب (م 67 و68)</vt:lpstr>
      <vt:lpstr>الفئات الممنوعة من اللجوء للإضراب</vt:lpstr>
      <vt:lpstr>تسوية النزاعات الجماعية للممنوعين من الاضراب</vt:lpstr>
      <vt:lpstr>3) التسخير (م 65 و66)</vt:lpstr>
      <vt:lpstr>حالات التسخير</vt:lpstr>
      <vt:lpstr>ثالثا: الحماية القانونية للإضراب (م 55 الى58)</vt:lpstr>
      <vt:lpstr>Présentation PowerPoint</vt:lpstr>
      <vt:lpstr>حكم جزائي (م 84)</vt:lpstr>
      <vt:lpstr>الإضراب غير القانوني (م 45)</vt:lpstr>
      <vt:lpstr>تعاريف</vt:lpstr>
      <vt:lpstr>آثار الاضراب غير القانوني (م 46 و 57)</vt:lpstr>
      <vt:lpstr>حكم جزائي (م 85)</vt:lpstr>
      <vt:lpstr>رابعا: تسوية الاضراب (م 69 الى 77) </vt:lpstr>
      <vt:lpstr>1) استمرار طرفي النزاع في التفاوض</vt:lpstr>
      <vt:lpstr>2) عرض النزاع على التحكيم</vt:lpstr>
      <vt:lpstr>Présentation PowerPoint</vt:lpstr>
      <vt:lpstr>اللجنة الوطنية للتحكيم (م 71الى 73)</vt:lpstr>
      <vt:lpstr>اللجنة الولائية للتحكيم (م 74 و 75)</vt:lpstr>
      <vt:lpstr>3) تنفيذ قرار التحكيم (م 77)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ممارسة حق الاضراب</dc:title>
  <dc:creator>informatique</dc:creator>
  <cp:lastModifiedBy>informatique</cp:lastModifiedBy>
  <cp:revision>18</cp:revision>
  <dcterms:created xsi:type="dcterms:W3CDTF">2023-12-07T19:59:48Z</dcterms:created>
  <dcterms:modified xsi:type="dcterms:W3CDTF">2023-12-09T16:54:00Z</dcterms:modified>
</cp:coreProperties>
</file>