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2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21659" y="2119768"/>
            <a:ext cx="6289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cs typeface="Arial" panose="020B0604020202020204" pitchFamily="34" charset="0"/>
              </a:rPr>
              <a:t>MATLAB</a:t>
            </a:r>
          </a:p>
          <a:p>
            <a:r>
              <a:rPr lang="en-US" sz="4000" b="1" dirty="0" smtClean="0">
                <a:cs typeface="Arial" panose="020B0604020202020204" pitchFamily="34" charset="0"/>
              </a:rPr>
              <a:t>PDE-Toolbox</a:t>
            </a:r>
            <a:endParaRPr lang="en-US" sz="4000" b="1" dirty="0"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88309" y="4620178"/>
            <a:ext cx="7042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b="1" dirty="0"/>
              <a:t>Première </a:t>
            </a:r>
            <a:r>
              <a:rPr lang="en-US" sz="2400" b="1" dirty="0" err="1"/>
              <a:t>année</a:t>
            </a:r>
            <a:r>
              <a:rPr lang="en-US" sz="2400" b="1" dirty="0"/>
              <a:t> </a:t>
            </a:r>
            <a:r>
              <a:rPr lang="en-US" sz="2400" b="1" dirty="0" smtClean="0"/>
              <a:t>Master EDP, 2023-2024  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9434146" y="6356838"/>
            <a:ext cx="474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DR, MESDOUI FATIHA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10745433" cy="602499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Chapitre</a:t>
            </a:r>
            <a:r>
              <a:rPr lang="en-US" b="1" dirty="0" smtClean="0">
                <a:solidFill>
                  <a:schemeClr val="tx1"/>
                </a:solidFill>
              </a:rPr>
              <a:t> 1: Etude MATLAB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fr-FR" sz="2400" b="1" dirty="0">
                <a:solidFill>
                  <a:schemeClr val="tx1"/>
                </a:solidFill>
              </a:rPr>
              <a:t>V</a:t>
            </a:r>
            <a:r>
              <a:rPr lang="fr-FR" sz="2400" b="1" dirty="0" smtClean="0">
                <a:solidFill>
                  <a:schemeClr val="tx1"/>
                </a:solidFill>
              </a:rPr>
              <a:t>ecteurs et Matrices 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>
                <a:solidFill>
                  <a:schemeClr val="tx1"/>
                </a:solidFill>
              </a:rPr>
              <a:t>F</a:t>
            </a:r>
            <a:r>
              <a:rPr lang="fr-FR" sz="2400" b="1" dirty="0" smtClean="0">
                <a:solidFill>
                  <a:schemeClr val="tx1"/>
                </a:solidFill>
              </a:rPr>
              <a:t>onctions spéciales et polynômes</a:t>
            </a:r>
            <a:r>
              <a:rPr lang="fr-FR" sz="2400" b="1" dirty="0">
                <a:solidFill>
                  <a:schemeClr val="tx1"/>
                </a:solidFill>
              </a:rPr>
              <a:t>, </a:t>
            </a:r>
            <a:r>
              <a:rPr lang="fr-FR" sz="2400" b="1" dirty="0" smtClean="0">
                <a:solidFill>
                  <a:schemeClr val="tx1"/>
                </a:solidFill>
              </a:rPr>
              <a:t/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>
                <a:solidFill>
                  <a:schemeClr val="tx1"/>
                </a:solidFill>
              </a:rPr>
              <a:t>G</a:t>
            </a:r>
            <a:r>
              <a:rPr lang="fr-FR" sz="2400" b="1" dirty="0" smtClean="0">
                <a:solidFill>
                  <a:schemeClr val="tx1"/>
                </a:solidFill>
              </a:rPr>
              <a:t>raphiques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smtClean="0">
                <a:solidFill>
                  <a:schemeClr val="tx1"/>
                </a:solidFill>
              </a:rPr>
              <a:t>Programmation sous MTLAB,</a:t>
            </a:r>
            <a:r>
              <a:rPr lang="fr-FR" sz="2400" b="1" dirty="0" smtClean="0">
                <a:solidFill>
                  <a:schemeClr val="tx1"/>
                </a:solidFill>
              </a:rPr>
              <a:t/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Chapitre</a:t>
            </a:r>
            <a:r>
              <a:rPr lang="en-US" b="1" dirty="0" smtClean="0">
                <a:solidFill>
                  <a:schemeClr val="tx1"/>
                </a:solidFill>
              </a:rPr>
              <a:t> 2: Applications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fr-FR" sz="2400" b="1" dirty="0">
                <a:solidFill>
                  <a:schemeClr val="tx1"/>
                </a:solidFill>
              </a:rPr>
              <a:t>Analyse numérique, probabilités et </a:t>
            </a:r>
            <a:r>
              <a:rPr lang="fr-FR" sz="2400" b="1" dirty="0" smtClean="0">
                <a:solidFill>
                  <a:schemeClr val="tx1"/>
                </a:solidFill>
              </a:rPr>
              <a:t>statistiques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>
                <a:solidFill>
                  <a:schemeClr val="tx1"/>
                </a:solidFill>
              </a:rPr>
              <a:t>Chapitre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3: PDE-Toolbox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fr-FR" sz="2400" b="1" dirty="0">
                <a:solidFill>
                  <a:schemeClr val="tx1"/>
                </a:solidFill>
              </a:rPr>
              <a:t>R</a:t>
            </a:r>
            <a:r>
              <a:rPr lang="fr-FR" sz="2400" b="1" dirty="0" smtClean="0">
                <a:solidFill>
                  <a:schemeClr val="tx1"/>
                </a:solidFill>
              </a:rPr>
              <a:t>éalisation </a:t>
            </a:r>
            <a:r>
              <a:rPr lang="fr-FR" sz="2400" b="1" dirty="0">
                <a:solidFill>
                  <a:schemeClr val="tx1"/>
                </a:solidFill>
              </a:rPr>
              <a:t>de maillage, utilisation de la méthode des différence finies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914" y="1546581"/>
            <a:ext cx="8882449" cy="1299170"/>
          </a:xfrm>
        </p:spPr>
        <p:txBody>
          <a:bodyPr/>
          <a:lstStyle/>
          <a:p>
            <a:r>
              <a:rPr lang="en-US" sz="5400" b="1" dirty="0" err="1">
                <a:solidFill>
                  <a:schemeClr val="tx1"/>
                </a:solidFill>
              </a:rPr>
              <a:t>Chapitre</a:t>
            </a:r>
            <a:r>
              <a:rPr lang="en-US" sz="5400" b="1" dirty="0">
                <a:solidFill>
                  <a:schemeClr val="tx1"/>
                </a:solidFill>
              </a:rPr>
              <a:t> 1: Etude MATLAB</a:t>
            </a:r>
            <a:br>
              <a:rPr lang="en-US" sz="5400" b="1" dirty="0">
                <a:solidFill>
                  <a:schemeClr val="tx1"/>
                </a:solidFill>
              </a:rPr>
            </a:b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71671" y="2623559"/>
            <a:ext cx="88534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les vecteurs et les matrices </a:t>
            </a:r>
            <a:endParaRPr lang="fr-FR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 smtClean="0"/>
              <a:t>les </a:t>
            </a:r>
            <a:r>
              <a:rPr lang="fr-FR" sz="3600" b="1" dirty="0"/>
              <a:t>nombres complexes, les polynômes, les fonctions </a:t>
            </a:r>
            <a:r>
              <a:rPr lang="fr-FR" sz="3600" b="1" dirty="0" smtClean="0"/>
              <a:t>spéciales,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 smtClean="0"/>
              <a:t>les graphiques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 smtClean="0"/>
              <a:t>La </a:t>
            </a:r>
            <a:r>
              <a:rPr lang="fr-FR" sz="3600" b="1" dirty="0"/>
              <a:t>programmation,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848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913" y="452718"/>
            <a:ext cx="3511011" cy="71805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10275" y="1170774"/>
            <a:ext cx="8946541" cy="17157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fr-FR" sz="2400" b="1" dirty="0"/>
              <a:t>MATLAB est l'abréviation </a:t>
            </a:r>
            <a:r>
              <a:rPr lang="fr-FR" sz="2400" b="1" dirty="0" smtClean="0"/>
              <a:t>de (</a:t>
            </a:r>
            <a:r>
              <a:rPr lang="en-US" sz="2400" b="1" dirty="0"/>
              <a:t>matrix laboratory</a:t>
            </a:r>
            <a:r>
              <a:rPr lang="fr-FR" sz="2400" b="1" dirty="0" smtClean="0"/>
              <a:t>), </a:t>
            </a:r>
            <a:r>
              <a:rPr lang="fr-FR" sz="2400" b="1" dirty="0"/>
              <a:t>est une plateforme de programmation et de calcul numérique utilisée par des millions d'ingénieurs et de scientifiques pour analyser des données, développer des algorithmes et créer des modèles.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0" y="2835780"/>
            <a:ext cx="4092622" cy="2106470"/>
          </a:xfrm>
          <a:prstGeom prst="rect">
            <a:avLst/>
          </a:prstGeom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872" y="3820418"/>
            <a:ext cx="3999432" cy="2064337"/>
          </a:xfrm>
          <a:prstGeom prst="rect">
            <a:avLst/>
          </a:prstGeom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54" y="4433843"/>
            <a:ext cx="3841946" cy="206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4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9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Variables, </a:t>
            </a:r>
            <a:r>
              <a:rPr lang="en-US" b="1" dirty="0" err="1" smtClean="0">
                <a:solidFill>
                  <a:schemeClr val="tx1"/>
                </a:solidFill>
              </a:rPr>
              <a:t>Vecteurs</a:t>
            </a:r>
            <a:r>
              <a:rPr lang="en-US" b="1" dirty="0" smtClean="0">
                <a:solidFill>
                  <a:schemeClr val="tx1"/>
                </a:solidFill>
              </a:rPr>
              <a:t> , Matrices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2824" y="1386346"/>
            <a:ext cx="11446189" cy="5287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Comme son nom l'indique, quel que soit le type de donnée (scalaires, vecteurs ou matrices) de MATLAB sont des matrices multidimensionnelles, par contre en peut distinguer 4 types des variables : réel, complexe, chaine (</a:t>
            </a:r>
            <a:r>
              <a:rPr lang="fr-FR" b="1" dirty="0" smtClean="0"/>
              <a:t>Caractère), </a:t>
            </a:r>
            <a:r>
              <a:rPr lang="fr-FR" b="1" dirty="0"/>
              <a:t>logique</a:t>
            </a:r>
            <a:r>
              <a:rPr lang="fr-FR" b="1" dirty="0" smtClean="0"/>
              <a:t>. </a:t>
            </a:r>
          </a:p>
          <a:p>
            <a:pPr marL="0" indent="0">
              <a:buNone/>
            </a:pPr>
            <a:r>
              <a:rPr lang="fr-FR" b="1" dirty="0" smtClean="0"/>
              <a:t>Exemples: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fr-FR" b="1" dirty="0" smtClean="0"/>
              <a:t>Nombres complexes, &gt;&gt;a=</a:t>
            </a:r>
            <a:r>
              <a:rPr lang="fr-FR" b="1" dirty="0" err="1" smtClean="0"/>
              <a:t>sqrt</a:t>
            </a:r>
            <a:r>
              <a:rPr lang="fr-FR" b="1" dirty="0" smtClean="0"/>
              <a:t>(-1), a=0+i,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fr-FR" b="1" dirty="0" smtClean="0"/>
              <a:t>Type chaine</a:t>
            </a:r>
            <a:r>
              <a:rPr lang="fr-FR" b="1" dirty="0"/>
              <a:t>: est une matrice de caractères encadrer </a:t>
            </a:r>
            <a:r>
              <a:rPr lang="fr-FR" b="1" dirty="0" smtClean="0"/>
              <a:t>par (‘),&gt;&gt;b= ‘EDP’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fr-FR" b="1" dirty="0" smtClean="0"/>
              <a:t>Type logique: peut prendre que deux valeurs 0 ou 1, &gt;&gt;c= 1&gt;2, &gt;&gt;c=0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fr-FR" b="1" dirty="0" smtClean="0"/>
              <a:t>Remarque</a:t>
            </a:r>
            <a:r>
              <a:rPr lang="fr-FR" b="1" dirty="0"/>
              <a:t>: le nombre complexe (i) peut prendre une autre valeur donnée par </a:t>
            </a:r>
            <a:r>
              <a:rPr lang="fr-FR" b="1" dirty="0" smtClean="0"/>
              <a:t>l'utilisateur &gt;&gt; i=6; </a:t>
            </a:r>
            <a:r>
              <a:rPr lang="fr-FR" b="1" dirty="0" err="1" smtClean="0"/>
              <a:t>realmax</a:t>
            </a:r>
            <a:r>
              <a:rPr lang="fr-FR" b="1" dirty="0" smtClean="0"/>
              <a:t>; </a:t>
            </a:r>
            <a:r>
              <a:rPr lang="fr-FR" b="1" dirty="0" err="1" smtClean="0"/>
              <a:t>realmax</a:t>
            </a:r>
            <a:r>
              <a:rPr lang="fr-FR" b="1" dirty="0" smtClean="0"/>
              <a:t>=2</a:t>
            </a:r>
            <a:r>
              <a:rPr lang="fr-FR" b="1" dirty="0"/>
              <a:t>; ces constantes sont prédéfinies par </a:t>
            </a:r>
            <a:r>
              <a:rPr lang="fr-FR" b="1" dirty="0" smtClean="0"/>
              <a:t>MATLAB (Tab 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fr-FR" b="1" dirty="0" smtClean="0"/>
              <a:t>Par </a:t>
            </a:r>
            <a:r>
              <a:rPr lang="fr-FR" b="1" dirty="0"/>
              <a:t>contre, il existe une liste des mots réservés par MATLAB ne peuvent pas changer, (voir Tab </a:t>
            </a:r>
            <a:r>
              <a:rPr lang="fr-FR" b="1" dirty="0" smtClean="0"/>
              <a:t>3)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fr-FR" b="1" dirty="0" smtClean="0"/>
              <a:t>&gt;&gt; for=1!!!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9161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46713"/>
              </p:ext>
            </p:extLst>
          </p:nvPr>
        </p:nvGraphicFramePr>
        <p:xfrm>
          <a:off x="775769" y="1275143"/>
          <a:ext cx="975265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170"/>
                <a:gridCol w="766948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/>
                        </a:rPr>
                        <a:t>abs</a:t>
                      </a:r>
                      <a:endParaRPr lang="en-US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Absolute value and complex magnitude</a:t>
                      </a:r>
                    </a:p>
                  </a:txBody>
                  <a:tcPr marL="38100" marR="38100" marT="22860" marB="228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angle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Phase angle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complex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Create complex array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conj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Complex conjugate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cplxpair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Sort complex numbers into complex conjugate pairs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Imaginary unit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imag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Imaginary part of complex number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isreal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Determine whether array uses complex storage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j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Imaginary unit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real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Real part of complex number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sign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Sign function (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  <a:effectLst/>
                        </a:rPr>
                        <a:t>signum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 function)</a:t>
                      </a:r>
                    </a:p>
                  </a:txBody>
                  <a:tcPr marL="38100" marR="38100" marT="22860" marB="2286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unwrap</a:t>
                      </a:r>
                      <a:endParaRPr lang="en-US" b="1" u="non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Shift phase angles</a:t>
                      </a:r>
                    </a:p>
                  </a:txBody>
                  <a:tcPr marL="38100" marR="38100" marT="22860" marB="2286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709018" y="5947872"/>
            <a:ext cx="6144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 1: </a:t>
            </a:r>
            <a:r>
              <a:rPr lang="fr-FR" dirty="0"/>
              <a:t>fonctions associées aux nombres </a:t>
            </a:r>
            <a:r>
              <a:rPr lang="fr-FR" dirty="0" smtClean="0"/>
              <a:t>complexes,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4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74374"/>
              </p:ext>
            </p:extLst>
          </p:nvPr>
        </p:nvGraphicFramePr>
        <p:xfrm>
          <a:off x="1143238" y="2950117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auto</a:t>
                      </a:r>
                    </a:p>
                  </a:txBody>
                  <a:tcPr marL="38100" marR="38100" marT="22860" marB="228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double</a:t>
                      </a:r>
                    </a:p>
                  </a:txBody>
                  <a:tcPr marL="38100" marR="38100" marT="22860" marB="228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 err="1">
                          <a:solidFill>
                            <a:schemeClr val="bg1"/>
                          </a:solidFill>
                          <a:effectLst/>
                        </a:rPr>
                        <a:t>int</a:t>
                      </a:r>
                      <a:endParaRPr lang="en-US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 err="1">
                          <a:solidFill>
                            <a:schemeClr val="bg1"/>
                          </a:solidFill>
                          <a:effectLst/>
                        </a:rPr>
                        <a:t>struct</a:t>
                      </a:r>
                      <a:endParaRPr lang="en-US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break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else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long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switch</a:t>
                      </a:r>
                    </a:p>
                  </a:txBody>
                  <a:tcPr marL="38100" marR="38100" marT="22860" marB="2286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case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enum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register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typedef</a:t>
                      </a:r>
                    </a:p>
                  </a:txBody>
                  <a:tcPr marL="38100" marR="38100" marT="22860" marB="2286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char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extern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return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union</a:t>
                      </a:r>
                    </a:p>
                  </a:txBody>
                  <a:tcPr marL="38100" marR="38100" marT="22860" marB="2286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const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float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short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unsigned</a:t>
                      </a:r>
                    </a:p>
                  </a:txBody>
                  <a:tcPr marL="38100" marR="38100" marT="22860" marB="2286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continue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for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signed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void</a:t>
                      </a:r>
                    </a:p>
                  </a:txBody>
                  <a:tcPr marL="38100" marR="38100" marT="22860" marB="2286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default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 err="1">
                          <a:solidFill>
                            <a:schemeClr val="bg1"/>
                          </a:solidFill>
                          <a:effectLst/>
                        </a:rPr>
                        <a:t>goto</a:t>
                      </a:r>
                      <a:endParaRPr lang="en-US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sizeof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volatile</a:t>
                      </a:r>
                    </a:p>
                  </a:txBody>
                  <a:tcPr marL="38100" marR="38100" marT="22860" marB="2286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do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if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solidFill>
                            <a:schemeClr val="bg1"/>
                          </a:solidFill>
                          <a:effectLst/>
                        </a:rPr>
                        <a:t>static</a:t>
                      </a:r>
                    </a:p>
                  </a:txBody>
                  <a:tcPr marL="38100" marR="38100" marT="22860" marB="228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</a:rPr>
                        <a:t>while</a:t>
                      </a:r>
                    </a:p>
                  </a:txBody>
                  <a:tcPr marL="38100" marR="38100" marT="22860" marB="2286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127903" y="6161517"/>
            <a:ext cx="728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Tab 3: Les mots </a:t>
            </a:r>
            <a:r>
              <a:rPr lang="fr-FR" b="1" dirty="0"/>
              <a:t>réservés par </a:t>
            </a:r>
            <a:r>
              <a:rPr lang="fr-FR" b="1" dirty="0" smtClean="0"/>
              <a:t>MATLAB, (</a:t>
            </a:r>
            <a:r>
              <a:rPr lang="en-US" b="1" dirty="0"/>
              <a:t>Reserved </a:t>
            </a:r>
            <a:r>
              <a:rPr lang="en-US" b="1" dirty="0" smtClean="0"/>
              <a:t>Keywords)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4529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1065</TotalTime>
  <Words>237</Words>
  <Application>Microsoft Office PowerPoint</Application>
  <PresentationFormat>Grand écran</PresentationFormat>
  <Paragraphs>81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Présentation PowerPoint</vt:lpstr>
      <vt:lpstr>Chapitre 1: Etude MATLAB Vecteurs et Matrices  Fonctions spéciales et polynômes,  Graphiques Programmation sous MTLAB,  Chapitre 2: Applications Analyse numérique, probabilités et statistiques  Chapitre 3: PDE-Toolbox Réalisation de maillage, utilisation de la méthode des différence finies </vt:lpstr>
      <vt:lpstr>Chapitre 1: Etude MATLAB </vt:lpstr>
      <vt:lpstr>Introduction</vt:lpstr>
      <vt:lpstr>Présentation PowerPoint</vt:lpstr>
      <vt:lpstr>Variables, Vecteurs , Matrices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14</cp:revision>
  <dcterms:created xsi:type="dcterms:W3CDTF">2023-09-30T16:45:16Z</dcterms:created>
  <dcterms:modified xsi:type="dcterms:W3CDTF">2023-10-01T18:19:07Z</dcterms:modified>
</cp:coreProperties>
</file>