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7"/>
  </p:notesMasterIdLst>
  <p:sldIdLst>
    <p:sldId id="276" r:id="rId2"/>
    <p:sldId id="273" r:id="rId3"/>
    <p:sldId id="277" r:id="rId4"/>
    <p:sldId id="274" r:id="rId5"/>
    <p:sldId id="278"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64315432-F5F4-49B9-989D-B87FCDDAC1FF}">
          <p14:sldIdLst/>
        </p14:section>
        <p14:section name="Section sans titre" id="{D071F5B0-C156-4F5E-AF8F-A590F468E721}">
          <p14:sldIdLst>
            <p14:sldId id="276"/>
            <p14:sldId id="273"/>
            <p14:sldId id="277"/>
            <p14:sldId id="274"/>
            <p14:sldId id="27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0"/>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63" autoAdjust="0"/>
    <p:restoredTop sz="94662" autoAdjust="0"/>
  </p:normalViewPr>
  <p:slideViewPr>
    <p:cSldViewPr>
      <p:cViewPr>
        <p:scale>
          <a:sx n="70" d="100"/>
          <a:sy n="70" d="100"/>
        </p:scale>
        <p:origin x="-150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8C6294-C7E9-4779-9F7D-111C7F4E3A07}" type="datetimeFigureOut">
              <a:rPr lang="fr-FR" smtClean="0"/>
              <a:t>18/12/2023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0BC8D0-118C-413E-8F19-1ECAD0EBAD56}" type="slidenum">
              <a:rPr lang="fr-FR" smtClean="0"/>
              <a:t>‹N°›</a:t>
            </a:fld>
            <a:endParaRPr lang="fr-FR"/>
          </a:p>
        </p:txBody>
      </p:sp>
    </p:spTree>
    <p:extLst>
      <p:ext uri="{BB962C8B-B14F-4D97-AF65-F5344CB8AC3E}">
        <p14:creationId xmlns:p14="http://schemas.microsoft.com/office/powerpoint/2010/main" val="2306259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90BC8D0-118C-413E-8F19-1ECAD0EBAD56}" type="slidenum">
              <a:rPr lang="fr-FR" smtClean="0"/>
              <a:t>1</a:t>
            </a:fld>
            <a:endParaRPr lang="fr-FR"/>
          </a:p>
        </p:txBody>
      </p:sp>
    </p:spTree>
    <p:extLst>
      <p:ext uri="{BB962C8B-B14F-4D97-AF65-F5344CB8AC3E}">
        <p14:creationId xmlns:p14="http://schemas.microsoft.com/office/powerpoint/2010/main" val="50172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smtClean="0"/>
              <a:t>Modifiez le style du titre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A56EB08E-15B3-41F9-87FC-589FDAAD1AB9}" type="datetimeFigureOut">
              <a:rPr lang="fr-FR" smtClean="0"/>
              <a:t>18/12/2023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FBD85B9-6301-4D31-9540-F6EC82B7C120}" type="slidenum">
              <a:rPr lang="fr-FR" smtClean="0"/>
              <a:t>‹N°›</a:t>
            </a:fld>
            <a:endParaRPr lang="fr-F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56EB08E-15B3-41F9-87FC-589FDAAD1AB9}" type="datetimeFigureOut">
              <a:rPr lang="fr-FR" smtClean="0"/>
              <a:t>18/12/2023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FBD85B9-6301-4D31-9540-F6EC82B7C120}"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56EB08E-15B3-41F9-87FC-589FDAAD1AB9}" type="datetimeFigureOut">
              <a:rPr lang="fr-FR" smtClean="0"/>
              <a:t>18/12/2023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FBD85B9-6301-4D31-9540-F6EC82B7C120}"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56EB08E-15B3-41F9-87FC-589FDAAD1AB9}" type="datetimeFigureOut">
              <a:rPr lang="fr-FR" smtClean="0"/>
              <a:t>18/12/2023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FBD85B9-6301-4D31-9540-F6EC82B7C120}"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56EB08E-15B3-41F9-87FC-589FDAAD1AB9}" type="datetimeFigureOut">
              <a:rPr lang="fr-FR" smtClean="0"/>
              <a:t>18/12/2023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FBD85B9-6301-4D31-9540-F6EC82B7C120}" type="slidenum">
              <a:rPr lang="fr-FR" smtClean="0"/>
              <a:t>‹N°›</a:t>
            </a:fld>
            <a:endParaRPr lang="fr-F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56EB08E-15B3-41F9-87FC-589FDAAD1AB9}" type="datetimeFigureOut">
              <a:rPr lang="fr-FR" smtClean="0"/>
              <a:t>18/12/2023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FBD85B9-6301-4D31-9540-F6EC82B7C120}"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56EB08E-15B3-41F9-87FC-589FDAAD1AB9}" type="datetimeFigureOut">
              <a:rPr lang="fr-FR" smtClean="0"/>
              <a:t>18/12/2023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FBD85B9-6301-4D31-9540-F6EC82B7C120}" type="slidenum">
              <a:rPr lang="fr-FR" smtClean="0"/>
              <a:t>‹N°›</a:t>
            </a:fld>
            <a:endParaRPr lang="fr-F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A56EB08E-15B3-41F9-87FC-589FDAAD1AB9}" type="datetimeFigureOut">
              <a:rPr lang="fr-FR" smtClean="0"/>
              <a:t>18/12/2023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FBD85B9-6301-4D31-9540-F6EC82B7C120}"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6EB08E-15B3-41F9-87FC-589FDAAD1AB9}" type="datetimeFigureOut">
              <a:rPr lang="fr-FR" smtClean="0"/>
              <a:t>18/12/2023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FBD85B9-6301-4D31-9540-F6EC82B7C120}"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56EB08E-15B3-41F9-87FC-589FDAAD1AB9}" type="datetimeFigureOut">
              <a:rPr lang="fr-FR" smtClean="0"/>
              <a:t>18/12/2023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FBD85B9-6301-4D31-9540-F6EC82B7C120}" type="slidenum">
              <a:rPr lang="fr-FR" smtClean="0"/>
              <a:t>‹N°›</a:t>
            </a:fld>
            <a:endParaRPr lang="fr-F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56EB08E-15B3-41F9-87FC-589FDAAD1AB9}" type="datetimeFigureOut">
              <a:rPr lang="fr-FR" smtClean="0"/>
              <a:t>18/12/2023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FBD85B9-6301-4D31-9540-F6EC82B7C120}"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56EB08E-15B3-41F9-87FC-589FDAAD1AB9}" type="datetimeFigureOut">
              <a:rPr lang="fr-FR" smtClean="0"/>
              <a:t>18/12/2023</a:t>
            </a:fld>
            <a:endParaRPr lang="fr-F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fr-F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FBD85B9-6301-4D31-9540-F6EC82B7C120}"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371600"/>
            <a:ext cx="7848600" cy="2129408"/>
          </a:xfrm>
        </p:spPr>
        <p:txBody>
          <a:bodyPr/>
          <a:lstStyle/>
          <a:p>
            <a:pPr algn="ctr"/>
            <a:r>
              <a:rPr lang="ar-DZ" dirty="0" smtClean="0">
                <a:solidFill>
                  <a:schemeClr val="bg2">
                    <a:lumMod val="25000"/>
                  </a:schemeClr>
                </a:solidFill>
              </a:rPr>
              <a:t>المحاضرة السابعة:</a:t>
            </a:r>
            <a:br>
              <a:rPr lang="ar-DZ" dirty="0" smtClean="0">
                <a:solidFill>
                  <a:schemeClr val="bg2">
                    <a:lumMod val="25000"/>
                  </a:schemeClr>
                </a:solidFill>
              </a:rPr>
            </a:br>
            <a:r>
              <a:rPr lang="ar-DZ" dirty="0" smtClean="0">
                <a:solidFill>
                  <a:schemeClr val="bg2">
                    <a:lumMod val="25000"/>
                  </a:schemeClr>
                </a:solidFill>
              </a:rPr>
              <a:t>الدراسات السابقة.</a:t>
            </a:r>
            <a:endParaRPr lang="fr-FR" dirty="0">
              <a:solidFill>
                <a:schemeClr val="bg2">
                  <a:lumMod val="25000"/>
                </a:schemeClr>
              </a:solidFill>
            </a:endParaRPr>
          </a:p>
        </p:txBody>
      </p:sp>
    </p:spTree>
    <p:extLst>
      <p:ext uri="{BB962C8B-B14F-4D97-AF65-F5344CB8AC3E}">
        <p14:creationId xmlns:p14="http://schemas.microsoft.com/office/powerpoint/2010/main" val="3110459987"/>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7545" y="404664"/>
            <a:ext cx="8856984" cy="6120680"/>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DZ" sz="3600" b="1" i="1" dirty="0" smtClean="0">
                <a:effectLst>
                  <a:outerShdw blurRad="38100" dist="38100" dir="2700000" algn="tl">
                    <a:srgbClr val="000000">
                      <a:alpha val="43137"/>
                    </a:srgbClr>
                  </a:outerShdw>
                </a:effectLst>
              </a:rPr>
              <a:t>الدراسات السابقة:</a:t>
            </a:r>
          </a:p>
          <a:p>
            <a:pPr algn="r"/>
            <a:r>
              <a:rPr lang="ar-DZ" sz="2000" b="1" dirty="0" smtClean="0"/>
              <a:t>                    </a:t>
            </a:r>
          </a:p>
          <a:p>
            <a:pPr algn="r"/>
            <a:r>
              <a:rPr lang="ar-DZ" sz="2000" b="1" dirty="0" smtClean="0"/>
              <a:t>            </a:t>
            </a:r>
            <a:r>
              <a:rPr lang="ar-DZ" sz="2000" b="1" dirty="0" smtClean="0"/>
              <a:t>     </a:t>
            </a:r>
            <a:r>
              <a:rPr lang="ar-DZ" sz="2000" b="1" i="1" u="sng" dirty="0" smtClean="0"/>
              <a:t>تعريف الدراسات السابقة: </a:t>
            </a:r>
          </a:p>
          <a:p>
            <a:pPr algn="r"/>
            <a:r>
              <a:rPr lang="ar-DZ" b="1" dirty="0" smtClean="0"/>
              <a:t>    يقصد بالدراسات السابقة البحوث العلمية والدراسات التي سبق وأن أجراها الباحثون في موضوع الدراسة، أو موضوعات مشابهة له، وتمثل الدراسات السابقة أهم المصادر التي يعتمد </a:t>
            </a:r>
          </a:p>
          <a:p>
            <a:pPr algn="r"/>
            <a:r>
              <a:rPr lang="ar-DZ" b="1" dirty="0" smtClean="0"/>
              <a:t>عليها الباحثون في الحصول على المعلومات والمشكلات البحثية.</a:t>
            </a:r>
          </a:p>
          <a:p>
            <a:pPr algn="r"/>
            <a:r>
              <a:rPr lang="ar-DZ" b="1" dirty="0" smtClean="0"/>
              <a:t>   تمثل الدراسات السابقة إرثا نظريا وظيفيا لبناء البحث بناءا علميا منهجيا، بحيث تمثل عنصرا أساسي ومهم وخطوة ضرورية يبنى عليها البحث العلمي، بحيث بالإمكان رصد الظاهرة وتحديد موقعها من البحث، وتقوم فكرة الدراسات السابقة على أساس المعرفة العلمية التراكمية بحيث أن الفرد يتعلم من المعارف السابقة التي قدمها الآخرون في مجال معين ومن خلالها يبنى البحث.</a:t>
            </a:r>
          </a:p>
          <a:p>
            <a:pPr algn="r"/>
            <a:r>
              <a:rPr lang="ar-DZ" b="1" dirty="0" smtClean="0"/>
              <a:t>  تمثل الدراسات السابقة الجهود البشرية السابقة التي بحثت في الموضوع الذي يدرسه الباحث نفسه، أو موضوعات مقاربة له، إذ لابد أن يكون ذا قيمة علمية.</a:t>
            </a:r>
          </a:p>
          <a:p>
            <a:pPr algn="r"/>
            <a:r>
              <a:rPr lang="ar-DZ" sz="2000" b="1" i="1" dirty="0" smtClean="0"/>
              <a:t>                </a:t>
            </a:r>
            <a:r>
              <a:rPr lang="ar-DZ" sz="2000" b="1" i="1" u="sng" dirty="0" smtClean="0"/>
              <a:t> أهمية الدراسات السابقة:</a:t>
            </a:r>
          </a:p>
          <a:p>
            <a:pPr algn="r"/>
            <a:r>
              <a:rPr lang="ar-DZ" b="1" dirty="0" smtClean="0"/>
              <a:t>إن القراءة </a:t>
            </a:r>
            <a:r>
              <a:rPr lang="ar-DZ" b="1" dirty="0" err="1" smtClean="0"/>
              <a:t>التحليلة</a:t>
            </a:r>
            <a:r>
              <a:rPr lang="ar-DZ" b="1" dirty="0" smtClean="0"/>
              <a:t> للدراسات السابقة تساعد الباحث من تكوين أفكار واضحة لما يجب أن يقوم به، ويكون من خلال تحديد الأبعاد التي تتطلب تركيز </a:t>
            </a:r>
          </a:p>
          <a:p>
            <a:pPr algn="r"/>
            <a:r>
              <a:rPr lang="ar-DZ" b="1" dirty="0" smtClean="0"/>
              <a:t>-تمكن الباحث من تحديد المعرفة التي اكتشفها الباحثون السابقون وبالتالي يتم تحديد الإضافة التي سيقدمها إلى بحثه. </a:t>
            </a:r>
          </a:p>
          <a:p>
            <a:pPr algn="r"/>
            <a:r>
              <a:rPr lang="ar-DZ" b="1" dirty="0"/>
              <a:t>-</a:t>
            </a:r>
            <a:r>
              <a:rPr lang="ar-DZ" b="1" dirty="0" smtClean="0"/>
              <a:t>يساعد الباحث من الاختيار السليم لبحثه ويجنبه مشقة تكرار بحث تم دراسته من قبل.</a:t>
            </a:r>
          </a:p>
          <a:p>
            <a:pPr algn="r"/>
            <a:endParaRPr lang="ar-DZ" b="1" dirty="0" smtClean="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5492" y="1605870"/>
            <a:ext cx="1189790" cy="189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5492" y="4409922"/>
            <a:ext cx="1189037" cy="188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3903941"/>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51520" y="836712"/>
            <a:ext cx="8640960" cy="5832648"/>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r"/>
            <a:r>
              <a:rPr lang="ar-DZ" b="1" dirty="0" smtClean="0"/>
              <a:t> </a:t>
            </a:r>
            <a:r>
              <a:rPr lang="ar-DZ" b="1" dirty="0"/>
              <a:t>-تمكن الباحث من الاطلاع على مجمل الصعوبات التي واجهت الباحثين السابقون، والحلول التي تم التوصل إليها في دراساتهم لمواجهة تلك الصعاب، ومن ثم تجنب الوقوع في الأخطاء التي وقع فيها الآخرون.</a:t>
            </a:r>
          </a:p>
          <a:p>
            <a:pPr algn="r"/>
            <a:r>
              <a:rPr lang="ar-DZ" b="1" dirty="0"/>
              <a:t>-إن الدراسات السابقة تمكن الباحث من التزود بالأدوات والإجراءات التي يمكن أن يستفيد منها في إجراءاته لحل مشكلة دراسته</a:t>
            </a:r>
            <a:r>
              <a:rPr lang="ar-DZ" b="1" dirty="0" smtClean="0"/>
              <a:t>.   </a:t>
            </a:r>
          </a:p>
          <a:p>
            <a:pPr algn="r"/>
            <a:r>
              <a:rPr lang="ar-DZ" b="1" dirty="0" smtClean="0"/>
              <a:t>-تبيان أصالة البحث من خلال الرجوع إلى الأطر النظرية والفروض التي اعتمد عليها الآخرون والنتائج التي أوضحتها دراستهم، وكذلك استعراض أوجه النقص والاختلاف في تلك الدراسات.</a:t>
            </a:r>
          </a:p>
          <a:p>
            <a:pPr algn="r"/>
            <a:r>
              <a:rPr lang="ar-DZ" b="1" dirty="0" smtClean="0"/>
              <a:t>-إبراز الأهمية التي تنطوي وراء دراسته الحالية، من خلال تبيان أوجه التشابه وأوجه الاختلاف وتميز دراسته الحالية عن الدراسات السابقة، ونقاط القوة في دراسته الحالية من ناحية الإطار النظري والمنهجي المتبع في الدراسة. </a:t>
            </a:r>
          </a:p>
          <a:p>
            <a:pPr algn="r"/>
            <a:r>
              <a:rPr lang="ar-DZ" b="1" dirty="0" smtClean="0"/>
              <a:t>-تمكن الدراسات السابقة من تحديد الإطار النظري لموضوع بحثه، وتفسير أهمية نتائج دراسته التي توصل إليها.</a:t>
            </a:r>
          </a:p>
          <a:p>
            <a:pPr algn="r"/>
            <a:r>
              <a:rPr lang="ar-DZ" b="1" dirty="0" smtClean="0"/>
              <a:t>                  </a:t>
            </a:r>
            <a:r>
              <a:rPr lang="ar-DZ" sz="2000" b="1" i="1" u="sng" dirty="0" smtClean="0"/>
              <a:t>أهداف </a:t>
            </a:r>
            <a:r>
              <a:rPr lang="ar-DZ" sz="2000" b="1" i="1" u="sng" dirty="0" smtClean="0"/>
              <a:t>الدراسات السابقة:</a:t>
            </a:r>
            <a:endParaRPr lang="ar-DZ" b="1" i="1" u="sng" dirty="0" smtClean="0"/>
          </a:p>
          <a:p>
            <a:pPr algn="r"/>
            <a:r>
              <a:rPr lang="ar-DZ" b="1" dirty="0" smtClean="0"/>
              <a:t>-تهدف الدراسات السابقة إلى تكوين خلفية نظرية حول الموضوع الذي يسعى الباحث إلى دراسته.</a:t>
            </a:r>
          </a:p>
          <a:p>
            <a:pPr algn="r"/>
            <a:r>
              <a:rPr lang="ar-DZ" b="1" dirty="0" smtClean="0"/>
              <a:t>-دعم المشكلة بالمعارف والدراسات والنتائج التي تم التوصل إليها.</a:t>
            </a:r>
          </a:p>
          <a:p>
            <a:pPr algn="r"/>
            <a:r>
              <a:rPr lang="ar-DZ" b="1" dirty="0" smtClean="0"/>
              <a:t>-تجنب الأخطاء التي سبق ووقع فيها الباحثون السابقون.</a:t>
            </a:r>
          </a:p>
          <a:p>
            <a:pPr algn="r"/>
            <a:r>
              <a:rPr lang="ar-DZ" b="1" dirty="0" smtClean="0"/>
              <a:t>-وضع إطار وتصور نظري أولي حول البحث والخطة التي سيسير عليها.</a:t>
            </a:r>
          </a:p>
          <a:p>
            <a:pPr algn="r"/>
            <a:r>
              <a:rPr lang="ar-DZ" b="1" dirty="0" smtClean="0"/>
              <a:t>-المساعدة على تفسير النتائج.</a:t>
            </a:r>
            <a:endParaRPr lang="fr-FR"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3443" y="4509120"/>
            <a:ext cx="1189037" cy="188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0603539"/>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79512" y="692696"/>
            <a:ext cx="8784976" cy="5904656"/>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r"/>
            <a:r>
              <a:rPr lang="ar-DZ" sz="2000" b="1" i="1" dirty="0" smtClean="0"/>
              <a:t>                </a:t>
            </a:r>
            <a:r>
              <a:rPr lang="ar-DZ" sz="2000" b="1" i="1" u="sng" dirty="0" smtClean="0"/>
              <a:t> وظائف </a:t>
            </a:r>
            <a:r>
              <a:rPr lang="ar-DZ" sz="2000" b="1" i="1" u="sng" dirty="0" smtClean="0"/>
              <a:t>الدراسات السابقة:</a:t>
            </a:r>
          </a:p>
          <a:p>
            <a:pPr algn="r"/>
            <a:r>
              <a:rPr lang="ar-DZ" b="1" dirty="0" smtClean="0"/>
              <a:t>-توضيح حدود ومجالات دراساتهم.</a:t>
            </a:r>
          </a:p>
          <a:p>
            <a:pPr algn="r"/>
            <a:r>
              <a:rPr lang="ar-DZ" b="1" dirty="0" smtClean="0"/>
              <a:t>-طرح سؤال الدراسة من منظور صحيح.</a:t>
            </a:r>
          </a:p>
          <a:p>
            <a:pPr algn="r"/>
            <a:r>
              <a:rPr lang="ar-DZ" b="1" dirty="0" smtClean="0"/>
              <a:t>-التعرف على الأساليب التي تساعده في إجراء البحث.</a:t>
            </a:r>
          </a:p>
          <a:p>
            <a:pPr algn="r"/>
            <a:r>
              <a:rPr lang="ar-DZ" b="1" dirty="0" smtClean="0"/>
              <a:t>-تجنب التكرار الغير مفيد .</a:t>
            </a:r>
          </a:p>
          <a:p>
            <a:pPr algn="r"/>
            <a:r>
              <a:rPr lang="ar-DZ" b="1" dirty="0" smtClean="0"/>
              <a:t>-تدقيق النتائج المتوصل إلها.</a:t>
            </a:r>
          </a:p>
          <a:p>
            <a:pPr algn="r"/>
            <a:r>
              <a:rPr lang="ar-DZ" sz="2000" b="1" i="1" dirty="0" smtClean="0"/>
              <a:t>             </a:t>
            </a:r>
            <a:r>
              <a:rPr lang="ar-DZ" sz="2000" b="1" i="1" u="sng" dirty="0" smtClean="0"/>
              <a:t> كيفية </a:t>
            </a:r>
            <a:r>
              <a:rPr lang="ar-DZ" sz="2000" b="1" i="1" u="sng" dirty="0" smtClean="0"/>
              <a:t>اختيار الدراسات السابقة:</a:t>
            </a:r>
          </a:p>
          <a:p>
            <a:pPr algn="r"/>
            <a:r>
              <a:rPr lang="ar-DZ" b="1" dirty="0" smtClean="0"/>
              <a:t>-يقوم الباحث بحصر شامل للدراسات ذات الصلة بموضوع البحث الحالي لتجنب التكرار.</a:t>
            </a:r>
          </a:p>
          <a:p>
            <a:pPr algn="r"/>
            <a:r>
              <a:rPr lang="ar-DZ" b="1" dirty="0" smtClean="0"/>
              <a:t>-الموازنة بين الدراسات السابقة وبين بحثه للتعرف على الإضافات التي سيقدمها في دراسته الحالية.</a:t>
            </a:r>
          </a:p>
          <a:p>
            <a:pPr algn="r"/>
            <a:r>
              <a:rPr lang="ar-DZ" b="1" dirty="0" smtClean="0"/>
              <a:t>-تحديد مواطن القوة والضعف لإعادة النظر في نقاط الضعف ودراستها بشكل أدق وتصحيحها,</a:t>
            </a:r>
          </a:p>
          <a:p>
            <a:pPr algn="r"/>
            <a:r>
              <a:rPr lang="ar-DZ" b="1" dirty="0" smtClean="0"/>
              <a:t>-الأخذ بعين الاعتبار الترتيب عند كتابة الدراسات السابقة وعرض ما يتعلق بدراسته فقط.</a:t>
            </a:r>
          </a:p>
          <a:p>
            <a:pPr algn="r"/>
            <a:r>
              <a:rPr lang="ar-DZ" b="1" dirty="0" smtClean="0"/>
              <a:t>كيف تراجع الدراسات السابقة:</a:t>
            </a:r>
          </a:p>
          <a:p>
            <a:pPr algn="r"/>
            <a:r>
              <a:rPr lang="ar-DZ" b="1" dirty="0" smtClean="0"/>
              <a:t>بعد ذكر العنوان نذكر </a:t>
            </a:r>
            <a:r>
              <a:rPr lang="ar-DZ" b="1" dirty="0" err="1" smtClean="0"/>
              <a:t>إسم</a:t>
            </a:r>
            <a:r>
              <a:rPr lang="ar-DZ" b="1" dirty="0" smtClean="0"/>
              <a:t> الباحث.</a:t>
            </a:r>
          </a:p>
          <a:p>
            <a:pPr algn="r"/>
            <a:r>
              <a:rPr lang="ar-DZ" b="1" dirty="0" smtClean="0"/>
              <a:t>-زمن البحث أي التاريخ الذي أجري فيه البحث.</a:t>
            </a:r>
          </a:p>
          <a:p>
            <a:pPr algn="r"/>
            <a:r>
              <a:rPr lang="ar-DZ" b="1" dirty="0" smtClean="0"/>
              <a:t>-مكان البحث .</a:t>
            </a:r>
          </a:p>
          <a:p>
            <a:pPr algn="r"/>
            <a:r>
              <a:rPr lang="ar-DZ" b="1" dirty="0" smtClean="0"/>
              <a:t>-المدة التي استغرق فيها البحث.</a:t>
            </a:r>
          </a:p>
          <a:p>
            <a:pPr algn="r"/>
            <a:r>
              <a:rPr lang="ar-DZ" b="1" dirty="0" smtClean="0"/>
              <a:t>-طبيعة البحث.</a:t>
            </a:r>
          </a:p>
          <a:p>
            <a:pPr algn="r"/>
            <a:r>
              <a:rPr lang="ar-DZ" b="1" dirty="0" smtClean="0"/>
              <a:t>-إشكال البحث بذكر التساؤلات الكبرى للدراسة.</a:t>
            </a:r>
          </a:p>
          <a:p>
            <a:pPr algn="r"/>
            <a:r>
              <a:rPr lang="ar-DZ" b="1" dirty="0" smtClean="0"/>
              <a:t>منهجية البحث </a:t>
            </a:r>
            <a:r>
              <a:rPr lang="ar-DZ" b="1" dirty="0" err="1" smtClean="0"/>
              <a:t>ويذخل</a:t>
            </a:r>
            <a:r>
              <a:rPr lang="ar-DZ" b="1" dirty="0" smtClean="0"/>
              <a:t> ضمنها المنهج والعينة والأدوات .... إلخ.</a:t>
            </a:r>
            <a:r>
              <a:rPr lang="ar-DZ" b="1" dirty="0" smtClean="0"/>
              <a:t> </a:t>
            </a:r>
            <a:endParaRPr lang="ar-DZ"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5448" y="2708920"/>
            <a:ext cx="1189037" cy="188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5451" y="1030287"/>
            <a:ext cx="1189037" cy="188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0525203"/>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323528" y="1124744"/>
            <a:ext cx="8496944" cy="504056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DZ" b="1" dirty="0" smtClean="0">
                <a:solidFill>
                  <a:schemeClr val="tx1"/>
                </a:solidFill>
              </a:rPr>
              <a:t>- ذكر </a:t>
            </a:r>
            <a:r>
              <a:rPr lang="ar-DZ" b="1" dirty="0" err="1" smtClean="0">
                <a:solidFill>
                  <a:schemeClr val="tx1"/>
                </a:solidFill>
              </a:rPr>
              <a:t>لاأهداف</a:t>
            </a:r>
            <a:r>
              <a:rPr lang="ar-DZ" b="1" dirty="0" smtClean="0">
                <a:solidFill>
                  <a:schemeClr val="tx1"/>
                </a:solidFill>
              </a:rPr>
              <a:t> الرئيسية التي كان يرمي إليها البحث.</a:t>
            </a:r>
          </a:p>
          <a:p>
            <a:pPr algn="r"/>
            <a:r>
              <a:rPr lang="ar-DZ" b="1" dirty="0" smtClean="0">
                <a:solidFill>
                  <a:schemeClr val="tx1"/>
                </a:solidFill>
              </a:rPr>
              <a:t>- تحديد الخطوات الرئيسية لسير البحث.</a:t>
            </a:r>
          </a:p>
          <a:p>
            <a:pPr algn="r"/>
            <a:r>
              <a:rPr lang="ar-DZ" b="1" dirty="0" smtClean="0">
                <a:solidFill>
                  <a:schemeClr val="tx1"/>
                </a:solidFill>
              </a:rPr>
              <a:t>-عرض أهم النتائج المتوصل إليها والإضافة الجديدة.</a:t>
            </a:r>
          </a:p>
          <a:p>
            <a:pPr algn="r"/>
            <a:r>
              <a:rPr lang="ar-DZ" b="1" dirty="0" smtClean="0">
                <a:solidFill>
                  <a:schemeClr val="tx1"/>
                </a:solidFill>
              </a:rPr>
              <a:t>-أهم الصعوبات التي واجهت الباحث.</a:t>
            </a:r>
          </a:p>
          <a:p>
            <a:pPr algn="r"/>
            <a:r>
              <a:rPr lang="ar-DZ" b="1" dirty="0" smtClean="0">
                <a:solidFill>
                  <a:schemeClr val="tx1"/>
                </a:solidFill>
              </a:rPr>
              <a:t>-نقد موجز لمواطن القوة ومواطن الضعف في الدراسة، والقيمة العلمية والتطبيقية للنتائج المتوصل إليها.</a:t>
            </a:r>
            <a:endParaRPr lang="fr-FR" b="1" dirty="0">
              <a:solidFill>
                <a:schemeClr val="tx1"/>
              </a:solidFill>
            </a:endParaRPr>
          </a:p>
        </p:txBody>
      </p:sp>
    </p:spTree>
    <p:extLst>
      <p:ext uri="{BB962C8B-B14F-4D97-AF65-F5344CB8AC3E}">
        <p14:creationId xmlns:p14="http://schemas.microsoft.com/office/powerpoint/2010/main" val="3098239999"/>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té">
  <a:themeElements>
    <a:clrScheme name="Clarté">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té">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8369</TotalTime>
  <Words>620</Words>
  <Application>Microsoft Office PowerPoint</Application>
  <PresentationFormat>Affichage à l'écran (4:3)</PresentationFormat>
  <Paragraphs>48</Paragraphs>
  <Slides>5</Slides>
  <Notes>1</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Clarté</vt:lpstr>
      <vt:lpstr>المحاضرة السابعة: الدراسات السابقة.</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Boucherit-ilyas</dc:creator>
  <cp:lastModifiedBy>Boucherit-ilyas</cp:lastModifiedBy>
  <cp:revision>151</cp:revision>
  <dcterms:created xsi:type="dcterms:W3CDTF">2019-12-02T22:26:51Z</dcterms:created>
  <dcterms:modified xsi:type="dcterms:W3CDTF">2023-12-18T13:26:37Z</dcterms:modified>
</cp:coreProperties>
</file>