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300" r:id="rId2"/>
    <p:sldId id="314" r:id="rId3"/>
    <p:sldId id="290" r:id="rId4"/>
    <p:sldId id="291" r:id="rId5"/>
    <p:sldId id="301" r:id="rId6"/>
    <p:sldId id="302" r:id="rId7"/>
    <p:sldId id="306" r:id="rId8"/>
    <p:sldId id="303" r:id="rId9"/>
    <p:sldId id="304" r:id="rId10"/>
    <p:sldId id="305" r:id="rId11"/>
    <p:sldId id="307" r:id="rId12"/>
    <p:sldId id="308" r:id="rId13"/>
    <p:sldId id="309" r:id="rId14"/>
    <p:sldId id="310" r:id="rId15"/>
    <p:sldId id="311" r:id="rId16"/>
    <p:sldId id="313"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DD0504AD-5A17-428B-A245-A9FD8559312A}">
          <p14:sldIdLst>
            <p14:sldId id="300"/>
            <p14:sldId id="314"/>
            <p14:sldId id="290"/>
            <p14:sldId id="291"/>
            <p14:sldId id="301"/>
            <p14:sldId id="302"/>
            <p14:sldId id="306"/>
            <p14:sldId id="303"/>
            <p14:sldId id="304"/>
            <p14:sldId id="305"/>
          </p14:sldIdLst>
        </p14:section>
        <p14:section name="Section sans titre" id="{3B0438DE-FA03-4B28-9BB5-8CA5C8BCA2C5}">
          <p14:sldIdLst>
            <p14:sldId id="307"/>
            <p14:sldId id="308"/>
            <p14:sldId id="309"/>
            <p14:sldId id="310"/>
            <p14:sldId id="311"/>
            <p14:sldId id="3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1520"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AEED3F-1CB1-497F-A3CB-DB859848E7E2}"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fr-FR"/>
        </a:p>
      </dgm:t>
    </dgm:pt>
    <dgm:pt modelId="{F0423D6E-D0C4-49F8-BC92-BBC6BE531396}">
      <dgm:prSet/>
      <dgm:spPr/>
      <dgm:t>
        <a:bodyPr/>
        <a:lstStyle/>
        <a:p>
          <a:pPr algn="ctr" rtl="1"/>
          <a:r>
            <a:rPr lang="ar-SA" b="1" dirty="0"/>
            <a:t>مراحل وخطوات التحليل.</a:t>
          </a:r>
          <a:endParaRPr lang="fr-FR" dirty="0"/>
        </a:p>
      </dgm:t>
    </dgm:pt>
    <dgm:pt modelId="{47590E20-C007-486D-813D-99874B0B4490}" type="parTrans" cxnId="{10EA9130-BDDF-4D90-9201-3BF063CA8026}">
      <dgm:prSet/>
      <dgm:spPr/>
      <dgm:t>
        <a:bodyPr/>
        <a:lstStyle/>
        <a:p>
          <a:endParaRPr lang="fr-FR"/>
        </a:p>
      </dgm:t>
    </dgm:pt>
    <dgm:pt modelId="{60081B69-8396-4C4D-97A7-81E3A7674802}" type="sibTrans" cxnId="{10EA9130-BDDF-4D90-9201-3BF063CA8026}">
      <dgm:prSet/>
      <dgm:spPr/>
      <dgm:t>
        <a:bodyPr/>
        <a:lstStyle/>
        <a:p>
          <a:endParaRPr lang="fr-FR"/>
        </a:p>
      </dgm:t>
    </dgm:pt>
    <dgm:pt modelId="{FE7388EF-778B-49A5-B1F4-E85BAB04198D}" type="pres">
      <dgm:prSet presAssocID="{4EAEED3F-1CB1-497F-A3CB-DB859848E7E2}" presName="linear" presStyleCnt="0">
        <dgm:presLayoutVars>
          <dgm:animLvl val="lvl"/>
          <dgm:resizeHandles val="exact"/>
        </dgm:presLayoutVars>
      </dgm:prSet>
      <dgm:spPr/>
    </dgm:pt>
    <dgm:pt modelId="{96F5CA6B-0ED6-4BE4-8802-B4F85600019A}" type="pres">
      <dgm:prSet presAssocID="{F0423D6E-D0C4-49F8-BC92-BBC6BE531396}" presName="parentText" presStyleLbl="node1" presStyleIdx="0" presStyleCnt="1" custLinFactNeighborX="-68" custLinFactNeighborY="-51532">
        <dgm:presLayoutVars>
          <dgm:chMax val="0"/>
          <dgm:bulletEnabled val="1"/>
        </dgm:presLayoutVars>
      </dgm:prSet>
      <dgm:spPr/>
    </dgm:pt>
  </dgm:ptLst>
  <dgm:cxnLst>
    <dgm:cxn modelId="{D3AD8D10-73DB-4DD1-9FB1-AB686D8673A4}" type="presOf" srcId="{4EAEED3F-1CB1-497F-A3CB-DB859848E7E2}" destId="{FE7388EF-778B-49A5-B1F4-E85BAB04198D}" srcOrd="0" destOrd="0" presId="urn:microsoft.com/office/officeart/2005/8/layout/vList2"/>
    <dgm:cxn modelId="{10EA9130-BDDF-4D90-9201-3BF063CA8026}" srcId="{4EAEED3F-1CB1-497F-A3CB-DB859848E7E2}" destId="{F0423D6E-D0C4-49F8-BC92-BBC6BE531396}" srcOrd="0" destOrd="0" parTransId="{47590E20-C007-486D-813D-99874B0B4490}" sibTransId="{60081B69-8396-4C4D-97A7-81E3A7674802}"/>
    <dgm:cxn modelId="{101D7888-2A4F-4D9E-8076-16F8E5C64578}" type="presOf" srcId="{F0423D6E-D0C4-49F8-BC92-BBC6BE531396}" destId="{96F5CA6B-0ED6-4BE4-8802-B4F85600019A}" srcOrd="0" destOrd="0" presId="urn:microsoft.com/office/officeart/2005/8/layout/vList2"/>
    <dgm:cxn modelId="{3F94B61E-DFA0-44D7-8CCB-377974FB97A1}" type="presParOf" srcId="{FE7388EF-778B-49A5-B1F4-E85BAB04198D}" destId="{96F5CA6B-0ED6-4BE4-8802-B4F85600019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5CA6B-0ED6-4BE4-8802-B4F85600019A}">
      <dsp:nvSpPr>
        <dsp:cNvPr id="0" name=""/>
        <dsp:cNvSpPr/>
      </dsp:nvSpPr>
      <dsp:spPr>
        <a:xfrm>
          <a:off x="0" y="341397"/>
          <a:ext cx="8229600" cy="1825200"/>
        </a:xfrm>
        <a:prstGeom prst="roundRect">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marL="0" lvl="0" indent="0" algn="ctr" defTabSz="2889250" rtl="1">
            <a:lnSpc>
              <a:spcPct val="90000"/>
            </a:lnSpc>
            <a:spcBef>
              <a:spcPct val="0"/>
            </a:spcBef>
            <a:spcAft>
              <a:spcPct val="35000"/>
            </a:spcAft>
            <a:buNone/>
          </a:pPr>
          <a:r>
            <a:rPr lang="ar-SA" sz="6500" b="1" kern="1200" dirty="0"/>
            <a:t>مراحل وخطوات التحليل.</a:t>
          </a:r>
          <a:endParaRPr lang="fr-FR" sz="6500" kern="1200" dirty="0"/>
        </a:p>
      </dsp:txBody>
      <dsp:txXfrm>
        <a:off x="89099" y="430496"/>
        <a:ext cx="8051402" cy="1647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57D7F-2772-46F8-9B46-9E57566779CB}" type="datetimeFigureOut">
              <a:rPr lang="fr-FR" smtClean="0"/>
              <a:pPr/>
              <a:t>24/12/2023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EFE740-6AD7-49E3-A073-FA2E6E49A3F2}"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AA309A6D-C09C-4548-B29A-6CF363A7E532}" type="datetimeFigureOut">
              <a:rPr lang="fr-FR" smtClean="0"/>
              <a:pPr/>
              <a:t>24/12/2023</a:t>
            </a:fld>
            <a:endParaRPr lang="fr-BE"/>
          </a:p>
        </p:txBody>
      </p:sp>
      <p:sp>
        <p:nvSpPr>
          <p:cNvPr id="19" name="Espace réservé du pied de page 18"/>
          <p:cNvSpPr>
            <a:spLocks noGrp="1"/>
          </p:cNvSpPr>
          <p:nvPr>
            <p:ph type="ftr" sz="quarter" idx="11"/>
          </p:nvPr>
        </p:nvSpPr>
        <p:spPr/>
        <p:txBody>
          <a:bodyPr/>
          <a:lstStyle/>
          <a:p>
            <a:endParaRPr lang="fr-BE"/>
          </a:p>
        </p:txBody>
      </p:sp>
      <p:sp>
        <p:nvSpPr>
          <p:cNvPr id="27" name="Espace réservé du numéro de diapositive 26"/>
          <p:cNvSpPr>
            <a:spLocks noGrp="1"/>
          </p:cNvSpPr>
          <p:nvPr>
            <p:ph type="sldNum" sz="quarter" idx="12"/>
          </p:nvPr>
        </p:nvSpPr>
        <p:spPr/>
        <p:txBody>
          <a:body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transition>
    <p:fade thruBlk="1"/>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24/12/2023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p:fade thruBlk="1"/>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24/12/2023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p:fade thruBlk="1"/>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24/12/2023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p:fade thruBlk="1"/>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24/12/2023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transition>
    <p:fade thruBlk="1"/>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24/12/2023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p:fade thruBlk="1"/>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24/12/2023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p:fade thruBlk="1"/>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24/12/2023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p:fade thruBlk="1"/>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24/12/2023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p:fade thruBlk="1"/>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24/12/2023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p:fade thruBlk="1"/>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24/12/2023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a:xfrm>
            <a:off x="8077200" y="6356350"/>
            <a:ext cx="609600" cy="365125"/>
          </a:xfrm>
        </p:spPr>
        <p:txBody>
          <a:bodyPr/>
          <a:lstStyle/>
          <a:p>
            <a:fld id="{CF4668DC-857F-487D-BFFA-8C0CA5037977}" type="slidenum">
              <a:rPr lang="fr-BE" smtClean="0"/>
              <a:pPr/>
              <a:t>‹N°›</a:t>
            </a:fld>
            <a:endParaRPr lang="fr-BE"/>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fade thruBlk="1"/>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A309A6D-C09C-4548-B29A-6CF363A7E532}" type="datetimeFigureOut">
              <a:rPr lang="fr-FR" smtClean="0"/>
              <a:pPr/>
              <a:t>24/12/2023</a:t>
            </a:fld>
            <a:endParaRPr lang="fr-BE"/>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BE"/>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F4668DC-857F-487D-BFFA-8C0CA5037977}" type="slidenum">
              <a:rPr lang="fr-BE" smtClean="0"/>
              <a:pPr/>
              <a:t>‹N°›</a:t>
            </a:fld>
            <a:endParaRPr lang="fr-BE"/>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thruBlk="1"/>
    <p:sndAc>
      <p:stSnd>
        <p:snd r:embed="rId13" name="chimes.wav"/>
      </p:stSnd>
    </p:sndAc>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9E41F2-7EFA-5B27-424E-DAD8CEE710BD}"/>
              </a:ext>
            </a:extLst>
          </p:cNvPr>
          <p:cNvSpPr>
            <a:spLocks noGrp="1"/>
          </p:cNvSpPr>
          <p:nvPr>
            <p:ph type="title"/>
          </p:nvPr>
        </p:nvSpPr>
        <p:spPr/>
        <p:txBody>
          <a:bodyPr/>
          <a:lstStyle/>
          <a:p>
            <a:pPr algn="ctr" rtl="1"/>
            <a:r>
              <a:rPr lang="ar-SA" b="1" dirty="0"/>
              <a:t>المحاضرة الرابعة:</a:t>
            </a:r>
            <a:endParaRPr lang="fr-FR" b="1" dirty="0"/>
          </a:p>
        </p:txBody>
      </p:sp>
      <p:graphicFrame>
        <p:nvGraphicFramePr>
          <p:cNvPr id="4" name="Espace réservé du contenu 3">
            <a:extLst>
              <a:ext uri="{FF2B5EF4-FFF2-40B4-BE49-F238E27FC236}">
                <a16:creationId xmlns:a16="http://schemas.microsoft.com/office/drawing/2014/main" id="{026A7E50-B588-02AF-09AD-AEB59D96C951}"/>
              </a:ext>
            </a:extLst>
          </p:cNvPr>
          <p:cNvGraphicFramePr>
            <a:graphicFrameLocks noGrp="1"/>
          </p:cNvGraphicFramePr>
          <p:nvPr>
            <p:ph idx="1"/>
            <p:extLst>
              <p:ext uri="{D42A27DB-BD31-4B8C-83A1-F6EECF244321}">
                <p14:modId xmlns:p14="http://schemas.microsoft.com/office/powerpoint/2010/main" val="3115272179"/>
              </p:ext>
            </p:extLst>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3410231"/>
      </p:ext>
    </p:extLst>
  </p:cSld>
  <p:clrMapOvr>
    <a:masterClrMapping/>
  </p:clrMapOvr>
  <p:transition>
    <p:fade thruBlk="1"/>
    <p:sndAc>
      <p:stSnd>
        <p:snd r:embed="rId2" name="chimes.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41EFE47-6528-985A-5097-2D7C4C51BB89}"/>
              </a:ext>
            </a:extLst>
          </p:cNvPr>
          <p:cNvSpPr txBox="1"/>
          <p:nvPr/>
        </p:nvSpPr>
        <p:spPr>
          <a:xfrm>
            <a:off x="395536" y="1412776"/>
            <a:ext cx="8208912" cy="304698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rtl="1"/>
            <a:r>
              <a:rPr lang="ar-SA" sz="2400" b="1" dirty="0"/>
              <a:t>4-2 التحليل التكتيكي: </a:t>
            </a:r>
          </a:p>
          <a:p>
            <a:pPr algn="r" rtl="1"/>
            <a:r>
              <a:rPr lang="ar-SA" dirty="0"/>
              <a:t> </a:t>
            </a:r>
            <a:r>
              <a:rPr lang="ar-SA" sz="2800" b="1" dirty="0"/>
              <a:t>يساعد التحليل التكتيكي الذي ينفذه محللي الأداء المدربين على فهم تأثير قراراتهم التكتيكية بشكل أفضل، وكذا تتبع اللاعبين من خلال استخدام تحليل الفيديو والمعلومات الإحصائية التي تبين وتوضح مدى ملائمة أسلوب اللعب مع متغيرات التكتيكية، كما يمكن التحليل التكتيكي من معرفة نقاط الضعف ونقاط القوة للفريق والتي تمكن من اجراء تغييرات أو تعديلات على أساليب اللعب. </a:t>
            </a:r>
            <a:endParaRPr lang="fr-FR" b="1" dirty="0"/>
          </a:p>
        </p:txBody>
      </p:sp>
    </p:spTree>
    <p:extLst>
      <p:ext uri="{BB962C8B-B14F-4D97-AF65-F5344CB8AC3E}">
        <p14:creationId xmlns:p14="http://schemas.microsoft.com/office/powerpoint/2010/main" val="2295657474"/>
      </p:ext>
    </p:extLst>
  </p:cSld>
  <p:clrMapOvr>
    <a:masterClrMapping/>
  </p:clrMapOvr>
  <p:transition>
    <p:fade thruBlk="1"/>
    <p:sndAc>
      <p:stSnd>
        <p:snd r:embed="rId2" name="chimes.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AC72C6C-C841-1DB6-30C0-22E1FF8E42A8}"/>
              </a:ext>
            </a:extLst>
          </p:cNvPr>
          <p:cNvSpPr txBox="1"/>
          <p:nvPr/>
        </p:nvSpPr>
        <p:spPr>
          <a:xfrm>
            <a:off x="4644008" y="476672"/>
            <a:ext cx="4032448" cy="523220"/>
          </a:xfrm>
          <a:prstGeom prst="rect">
            <a:avLst/>
          </a:prstGeom>
          <a:noFill/>
        </p:spPr>
        <p:txBody>
          <a:bodyPr wrap="square" rtlCol="0">
            <a:spAutoFit/>
          </a:bodyPr>
          <a:lstStyle/>
          <a:p>
            <a:pPr algn="r" rtl="1"/>
            <a:r>
              <a:rPr lang="ar-SA" sz="2800" b="1" dirty="0">
                <a:effectLst>
                  <a:outerShdw blurRad="38100" dist="38100" dir="2700000" algn="tl">
                    <a:srgbClr val="000000">
                      <a:alpha val="43137"/>
                    </a:srgbClr>
                  </a:outerShdw>
                </a:effectLst>
              </a:rPr>
              <a:t>05- تقييم وتحليل المباراة:</a:t>
            </a:r>
            <a:endParaRPr lang="fr-FR" sz="2800" b="1" dirty="0">
              <a:effectLst>
                <a:outerShdw blurRad="38100" dist="38100" dir="2700000" algn="tl">
                  <a:srgbClr val="000000">
                    <a:alpha val="43137"/>
                  </a:srgbClr>
                </a:outerShdw>
              </a:effectLst>
            </a:endParaRPr>
          </a:p>
        </p:txBody>
      </p:sp>
      <p:sp>
        <p:nvSpPr>
          <p:cNvPr id="3" name="ZoneTexte 2">
            <a:extLst>
              <a:ext uri="{FF2B5EF4-FFF2-40B4-BE49-F238E27FC236}">
                <a16:creationId xmlns:a16="http://schemas.microsoft.com/office/drawing/2014/main" id="{8E030106-0593-530C-3B8C-A297EB0AAD78}"/>
              </a:ext>
            </a:extLst>
          </p:cNvPr>
          <p:cNvSpPr txBox="1"/>
          <p:nvPr/>
        </p:nvSpPr>
        <p:spPr>
          <a:xfrm>
            <a:off x="4139952" y="1115162"/>
            <a:ext cx="4392488" cy="523220"/>
          </a:xfrm>
          <a:prstGeom prst="rect">
            <a:avLst/>
          </a:prstGeom>
          <a:noFill/>
        </p:spPr>
        <p:txBody>
          <a:bodyPr wrap="square" rtlCol="0">
            <a:spAutoFit/>
          </a:bodyPr>
          <a:lstStyle/>
          <a:p>
            <a:pPr algn="r" rtl="1"/>
            <a:r>
              <a:rPr lang="ar-SA" sz="2800" b="1" u="sng" dirty="0">
                <a:effectLst>
                  <a:outerShdw blurRad="38100" dist="38100" dir="2700000" algn="tl">
                    <a:srgbClr val="000000">
                      <a:alpha val="43137"/>
                    </a:srgbClr>
                  </a:outerShdw>
                </a:effectLst>
              </a:rPr>
              <a:t>أولا: تقييم وتحليل الشوط الأول:</a:t>
            </a:r>
            <a:endParaRPr lang="fr-FR" sz="2800" b="1" u="sng" dirty="0">
              <a:effectLst>
                <a:outerShdw blurRad="38100" dist="38100" dir="2700000" algn="tl">
                  <a:srgbClr val="000000">
                    <a:alpha val="43137"/>
                  </a:srgbClr>
                </a:outerShdw>
              </a:effectLst>
            </a:endParaRPr>
          </a:p>
        </p:txBody>
      </p:sp>
      <p:sp>
        <p:nvSpPr>
          <p:cNvPr id="4" name="ZoneTexte 3">
            <a:extLst>
              <a:ext uri="{FF2B5EF4-FFF2-40B4-BE49-F238E27FC236}">
                <a16:creationId xmlns:a16="http://schemas.microsoft.com/office/drawing/2014/main" id="{DFEFAF77-F338-AEA4-281B-E44EA6F07CF9}"/>
              </a:ext>
            </a:extLst>
          </p:cNvPr>
          <p:cNvSpPr txBox="1"/>
          <p:nvPr/>
        </p:nvSpPr>
        <p:spPr>
          <a:xfrm>
            <a:off x="179512" y="1668280"/>
            <a:ext cx="8784976" cy="4247317"/>
          </a:xfrm>
          <a:prstGeom prst="rect">
            <a:avLst/>
          </a:prstGeom>
          <a:noFill/>
        </p:spPr>
        <p:txBody>
          <a:bodyPr wrap="square" rtlCol="0">
            <a:spAutoFit/>
          </a:bodyPr>
          <a:lstStyle/>
          <a:p>
            <a:pPr algn="r" rtl="1"/>
            <a:r>
              <a:rPr lang="ar-SA" sz="2800" dirty="0"/>
              <a:t>       يعتبر الكشف عن الإيجابيات والسلبيات من خلال تحليل المباراة هو احد الخطوات الهامة للمدير الفني واستخلاص ما يجب  ان يقوم به من تقييم و اصلاح لبرنامجه التدريبي حتى يتمكن من تطوير قدرات فريقه المهارية التكتيكية والنفسية و تنحصر النقاط التي يجب ملاحظتها خلال الشوط الأول في الاتي :</a:t>
            </a:r>
          </a:p>
          <a:p>
            <a:pPr marL="285750" indent="-285750" algn="r" rtl="1">
              <a:buFont typeface="Wingdings" panose="05000000000000000000" pitchFamily="2" charset="2"/>
              <a:buChar char="ü"/>
            </a:pPr>
            <a:r>
              <a:rPr lang="ar-SA" sz="2800" dirty="0"/>
              <a:t>مدى تنفيذ الفريق ككل بصفة فردية للأداءات الفردية.</a:t>
            </a:r>
          </a:p>
          <a:p>
            <a:pPr marL="285750" indent="-285750" algn="r" rtl="1">
              <a:buFont typeface="Wingdings" panose="05000000000000000000" pitchFamily="2" charset="2"/>
              <a:buChar char="ü"/>
            </a:pPr>
            <a:r>
              <a:rPr lang="ar-SA" sz="2800" dirty="0"/>
              <a:t>مدى تنفيذ الفريق ككل  بصفة فردية للخطط الدفاعية والهجومية .</a:t>
            </a:r>
          </a:p>
          <a:p>
            <a:pPr marL="285750" indent="-285750" algn="r" rtl="1">
              <a:buFont typeface="Wingdings" panose="05000000000000000000" pitchFamily="2" charset="2"/>
              <a:buChar char="ü"/>
            </a:pPr>
            <a:r>
              <a:rPr lang="ar-SA" sz="2800" dirty="0"/>
              <a:t>ردود أفعال الفريق المنافس ولاعبيه للأدلاء المهاري للفريق.</a:t>
            </a:r>
          </a:p>
          <a:p>
            <a:pPr marL="285750" indent="-285750" algn="r" rtl="1">
              <a:buFont typeface="Wingdings" panose="05000000000000000000" pitchFamily="2" charset="2"/>
              <a:buChar char="ü"/>
            </a:pPr>
            <a:r>
              <a:rPr lang="ar-SA" sz="2800" dirty="0"/>
              <a:t>ردود أفعال الفريق المنافس ولاعبيه لخطط الفريق الدفاعية والهجومية.</a:t>
            </a:r>
          </a:p>
          <a:p>
            <a:pPr marL="285750" indent="-285750" algn="r" rtl="1">
              <a:buFont typeface="Wingdings" panose="05000000000000000000" pitchFamily="2" charset="2"/>
              <a:buChar char="ü"/>
            </a:pPr>
            <a:endParaRPr lang="ar-SA" sz="2800" dirty="0"/>
          </a:p>
          <a:p>
            <a:pPr marL="285750" indent="-285750" algn="r" rtl="1">
              <a:buFont typeface="Wingdings" panose="05000000000000000000" pitchFamily="2" charset="2"/>
              <a:buChar char="ü"/>
            </a:pPr>
            <a:endParaRPr lang="fr-FR" dirty="0"/>
          </a:p>
        </p:txBody>
      </p:sp>
    </p:spTree>
    <p:extLst>
      <p:ext uri="{BB962C8B-B14F-4D97-AF65-F5344CB8AC3E}">
        <p14:creationId xmlns:p14="http://schemas.microsoft.com/office/powerpoint/2010/main" val="4136961686"/>
      </p:ext>
    </p:extLst>
  </p:cSld>
  <p:clrMapOvr>
    <a:masterClrMapping/>
  </p:clrMapOvr>
  <p:transition>
    <p:fade thruBlk="1"/>
    <p:sndAc>
      <p:stSnd>
        <p:snd r:embed="rId2" name="chimes.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47B14BA-205C-DE78-69F5-6AD2E90A8704}"/>
              </a:ext>
            </a:extLst>
          </p:cNvPr>
          <p:cNvSpPr txBox="1"/>
          <p:nvPr/>
        </p:nvSpPr>
        <p:spPr>
          <a:xfrm>
            <a:off x="395536" y="1052736"/>
            <a:ext cx="8327432"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r" rtl="1">
              <a:buFont typeface="Wingdings" panose="05000000000000000000" pitchFamily="2" charset="2"/>
              <a:buChar char="ü"/>
            </a:pPr>
            <a:r>
              <a:rPr lang="ar-SA" sz="2800" dirty="0"/>
              <a:t>مدى تنفيذ الفريق المنافس من أداءات مهارية فردية ومركبة.</a:t>
            </a:r>
          </a:p>
          <a:p>
            <a:pPr marL="285750" indent="-285750" algn="r" rtl="1">
              <a:buFont typeface="Wingdings" panose="05000000000000000000" pitchFamily="2" charset="2"/>
              <a:buChar char="ü"/>
            </a:pPr>
            <a:r>
              <a:rPr lang="ar-SA" sz="2800" dirty="0"/>
              <a:t>خطط الفريق المنافس من الناحية التكتيكية و الدفاعية والهجومية.</a:t>
            </a:r>
          </a:p>
        </p:txBody>
      </p:sp>
      <p:sp>
        <p:nvSpPr>
          <p:cNvPr id="5" name="ZoneTexte 4">
            <a:extLst>
              <a:ext uri="{FF2B5EF4-FFF2-40B4-BE49-F238E27FC236}">
                <a16:creationId xmlns:a16="http://schemas.microsoft.com/office/drawing/2014/main" id="{6D183524-11D2-5141-852B-3679F8BFDB83}"/>
              </a:ext>
            </a:extLst>
          </p:cNvPr>
          <p:cNvSpPr txBox="1"/>
          <p:nvPr/>
        </p:nvSpPr>
        <p:spPr>
          <a:xfrm>
            <a:off x="4427984" y="2636912"/>
            <a:ext cx="4464496" cy="523220"/>
          </a:xfrm>
          <a:prstGeom prst="rect">
            <a:avLst/>
          </a:prstGeom>
          <a:noFill/>
        </p:spPr>
        <p:txBody>
          <a:bodyPr wrap="square" rtlCol="0">
            <a:spAutoFit/>
          </a:bodyPr>
          <a:lstStyle/>
          <a:p>
            <a:pPr algn="ctr" rtl="1"/>
            <a:r>
              <a:rPr lang="ar-SA" sz="2800" b="1" u="sng" dirty="0">
                <a:effectLst>
                  <a:outerShdw blurRad="38100" dist="38100" dir="2700000" algn="tl">
                    <a:srgbClr val="000000">
                      <a:alpha val="43137"/>
                    </a:srgbClr>
                  </a:outerShdw>
                </a:effectLst>
              </a:rPr>
              <a:t>تقييم وتحليل الشوط الأول أثناء الراحة</a:t>
            </a:r>
            <a:r>
              <a:rPr lang="ar-SA" sz="2800" b="1" dirty="0"/>
              <a:t>:</a:t>
            </a:r>
            <a:endParaRPr lang="fr-FR" sz="2800" b="1" dirty="0"/>
          </a:p>
        </p:txBody>
      </p:sp>
      <p:sp>
        <p:nvSpPr>
          <p:cNvPr id="6" name="ZoneTexte 5">
            <a:extLst>
              <a:ext uri="{FF2B5EF4-FFF2-40B4-BE49-F238E27FC236}">
                <a16:creationId xmlns:a16="http://schemas.microsoft.com/office/drawing/2014/main" id="{86107862-E3F1-BE71-37A4-1BB25BF43B63}"/>
              </a:ext>
            </a:extLst>
          </p:cNvPr>
          <p:cNvSpPr txBox="1"/>
          <p:nvPr/>
        </p:nvSpPr>
        <p:spPr>
          <a:xfrm>
            <a:off x="251520" y="3429000"/>
            <a:ext cx="8568952"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rtl="1"/>
            <a:r>
              <a:rPr lang="ar-SA" sz="2800" dirty="0"/>
              <a:t>     من خلال الملاحظة و التحليل الفني للشوط الأول من المباراة يقوم المدرب بالعمل على تصحيح أخطاء اللاعبين و تدعيم إيجابيات الأداء الفني </a:t>
            </a:r>
            <a:r>
              <a:rPr lang="ar-SA" sz="2800" dirty="0" err="1"/>
              <a:t>والخططي</a:t>
            </a:r>
            <a:r>
              <a:rPr lang="ar-SA" sz="2800" dirty="0"/>
              <a:t> والعمل على رفع الروح النفسية للاعبين و اكسابهم الثقة في النفس من خلال اتباع الخطوات التالية: </a:t>
            </a:r>
            <a:endParaRPr lang="fr-FR" sz="2800" dirty="0"/>
          </a:p>
        </p:txBody>
      </p:sp>
    </p:spTree>
    <p:extLst>
      <p:ext uri="{BB962C8B-B14F-4D97-AF65-F5344CB8AC3E}">
        <p14:creationId xmlns:p14="http://schemas.microsoft.com/office/powerpoint/2010/main" val="2760000288"/>
      </p:ext>
    </p:extLst>
  </p:cSld>
  <p:clrMapOvr>
    <a:masterClrMapping/>
  </p:clrMapOvr>
  <p:transition>
    <p:fade thruBlk="1"/>
    <p:sndAc>
      <p:stSnd>
        <p:snd r:embed="rId2" name="chimes.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F913BB2-5DC9-B602-DC4A-12D43672E39B}"/>
              </a:ext>
            </a:extLst>
          </p:cNvPr>
          <p:cNvSpPr txBox="1"/>
          <p:nvPr/>
        </p:nvSpPr>
        <p:spPr>
          <a:xfrm>
            <a:off x="215516" y="764704"/>
            <a:ext cx="8712968" cy="553997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rtl="1"/>
            <a:r>
              <a:rPr lang="ar-SA" sz="2800" dirty="0"/>
              <a:t>- الذهاب لحجرة الملابس للاعبين وتجميع ملاحظات الأداء الفني و الجهاز المعاون والعمل على تلخيص السلبيات و الايجابيات  في عدة نقاط مركزة و اتخاذ قرار بشأن عملية استبدال  اللاعبين البدلاء.</a:t>
            </a:r>
          </a:p>
          <a:p>
            <a:pPr algn="r" rtl="1"/>
            <a:r>
              <a:rPr lang="ar-SA" sz="2800" dirty="0"/>
              <a:t>- الاطمئنان على اللاعبين و مدى سلامتهم من الإصابات والعمل على علاج المصابين ان وجدو بصورة سريعة لتلقي تعليمات وتوجيهات المدير الفني لتحليل أداء الشوط  الأول و ما يجب أن يتبع في الشوط الثاني.</a:t>
            </a:r>
          </a:p>
          <a:p>
            <a:pPr algn="r" rtl="1"/>
            <a:r>
              <a:rPr lang="ar-SA" sz="2800" dirty="0"/>
              <a:t>- يجب عدم مناقشة الاعبين في أدائهم الفني الا بعد أن </a:t>
            </a:r>
            <a:r>
              <a:rPr lang="ar-SA" sz="2800" dirty="0" err="1"/>
              <a:t>يأخدو</a:t>
            </a:r>
            <a:r>
              <a:rPr lang="ar-SA" sz="2800" dirty="0"/>
              <a:t> وقتهم الكافي من الراحة من تعب الأداء خلال الشوط الأول و بالتالي يمكنهم التركيز والانصات و الاستماع بثقة لتعليمات المدير الفني .</a:t>
            </a:r>
          </a:p>
          <a:p>
            <a:pPr algn="r" rtl="1"/>
            <a:r>
              <a:rPr lang="ar-SA" sz="2800" dirty="0"/>
              <a:t>- اذا كان هناك قرار بتبديل أحد البدلاء فيجب الإعلان عنه قبل بدأ توجيهات المدير الفني للاعبين حتى يتمكن اللاعب البديل من التركيز و الانتباه لتوجيهات و إرشادات المدير الفني.</a:t>
            </a:r>
          </a:p>
          <a:p>
            <a:endParaRPr lang="fr-FR" dirty="0"/>
          </a:p>
        </p:txBody>
      </p:sp>
    </p:spTree>
    <p:extLst>
      <p:ext uri="{BB962C8B-B14F-4D97-AF65-F5344CB8AC3E}">
        <p14:creationId xmlns:p14="http://schemas.microsoft.com/office/powerpoint/2010/main" val="1977359761"/>
      </p:ext>
    </p:extLst>
  </p:cSld>
  <p:clrMapOvr>
    <a:masterClrMapping/>
  </p:clrMapOvr>
  <p:transition>
    <p:fade thruBlk="1"/>
    <p:sndAc>
      <p:stSnd>
        <p:snd r:embed="rId2" name="chimes.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0E5793E-B844-0422-6787-34851F8A6784}"/>
              </a:ext>
            </a:extLst>
          </p:cNvPr>
          <p:cNvSpPr txBox="1"/>
          <p:nvPr/>
        </p:nvSpPr>
        <p:spPr>
          <a:xfrm>
            <a:off x="107504" y="692696"/>
            <a:ext cx="8560930" cy="526297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rtl="1"/>
            <a:r>
              <a:rPr lang="ar-SA" sz="2800" dirty="0"/>
              <a:t>- يجب ان يتبع المدير الفني التسلسل في توجيهاته وارشاداته للاعبين طبقا لمراكز اللعب بحيث يبدأ بحارس المرمى وينتهي بالمهاجم.</a:t>
            </a:r>
          </a:p>
          <a:p>
            <a:pPr algn="r" rtl="1"/>
            <a:r>
              <a:rPr lang="ar-SA" sz="2800" dirty="0"/>
              <a:t>- عدم السماح نهائيا بنقد بعضهم البعض والقاء اللوم و تبعية ارتكاب الأخطاء على بعضهم لما يسببه ذلك من قلة التركيز و الانفعال النفسي الذي ينعكس على الأداء الفني و التكتيكي في الشوط الثاني.</a:t>
            </a:r>
          </a:p>
          <a:p>
            <a:pPr algn="r" rtl="1"/>
            <a:r>
              <a:rPr lang="ar-SA" sz="2800" dirty="0"/>
              <a:t>- يجب على المدير الفني أن يستغل سلبيات و ضعف الفريق المنافس وكيفية التغلب عليه واستغلال هذه النقاط لصالح الفريق.</a:t>
            </a:r>
          </a:p>
          <a:p>
            <a:pPr algn="r" rtl="1"/>
            <a:r>
              <a:rPr lang="ar-SA" sz="2800" dirty="0"/>
              <a:t>- الاهتمام بتركيز التوجيهات والارشادات على التحركات الخططية السليمة سواء الفردية أو الجماعية وكيفية اخضاع الاداءات المهارية لصالح تنفيذ الأداء </a:t>
            </a:r>
            <a:r>
              <a:rPr lang="ar-SA" sz="2800" dirty="0" err="1"/>
              <a:t>الخططي</a:t>
            </a:r>
            <a:r>
              <a:rPr lang="ar-SA" sz="2800" dirty="0"/>
              <a:t> للفريق.</a:t>
            </a:r>
          </a:p>
          <a:p>
            <a:pPr algn="r" rtl="1"/>
            <a:r>
              <a:rPr lang="ar-SA" sz="2800" dirty="0"/>
              <a:t>- تقييم طريقة الأداء من حيث تنفيذ مبادئ خطط اللعب الأساسية الدفاعية والهجومية كالعمق في الدفاع، العمق في الهجوم، الزيادة العددية، مصيدة التسلل.</a:t>
            </a:r>
            <a:endParaRPr lang="fr-FR" sz="2800" dirty="0"/>
          </a:p>
        </p:txBody>
      </p:sp>
      <p:sp>
        <p:nvSpPr>
          <p:cNvPr id="3" name="ZoneTexte 2">
            <a:extLst>
              <a:ext uri="{FF2B5EF4-FFF2-40B4-BE49-F238E27FC236}">
                <a16:creationId xmlns:a16="http://schemas.microsoft.com/office/drawing/2014/main" id="{3DA7AFFA-0E5D-6AFC-D2A2-FE7FB4A2A8D5}"/>
              </a:ext>
            </a:extLst>
          </p:cNvPr>
          <p:cNvSpPr txBox="1"/>
          <p:nvPr/>
        </p:nvSpPr>
        <p:spPr>
          <a:xfrm>
            <a:off x="3059832" y="6093296"/>
            <a:ext cx="4896544" cy="369332"/>
          </a:xfrm>
          <a:prstGeom prst="rect">
            <a:avLst/>
          </a:prstGeom>
          <a:noFill/>
        </p:spPr>
        <p:txBody>
          <a:bodyPr wrap="square" rtlCol="0">
            <a:spAutoFit/>
          </a:bodyPr>
          <a:lstStyle/>
          <a:p>
            <a:pPr algn="r" rtl="1"/>
            <a:r>
              <a:rPr lang="ar-SA" b="1" dirty="0"/>
              <a:t>( حسن السيد أبو عبده،2002</a:t>
            </a:r>
            <a:r>
              <a:rPr lang="ar-SA" dirty="0"/>
              <a:t>)</a:t>
            </a:r>
            <a:endParaRPr lang="fr-FR" dirty="0"/>
          </a:p>
        </p:txBody>
      </p:sp>
    </p:spTree>
    <p:extLst>
      <p:ext uri="{BB962C8B-B14F-4D97-AF65-F5344CB8AC3E}">
        <p14:creationId xmlns:p14="http://schemas.microsoft.com/office/powerpoint/2010/main" val="3052072725"/>
      </p:ext>
    </p:extLst>
  </p:cSld>
  <p:clrMapOvr>
    <a:masterClrMapping/>
  </p:clrMapOvr>
  <p:transition>
    <p:fade thruBlk="1"/>
    <p:sndAc>
      <p:stSnd>
        <p:snd r:embed="rId2" name="chimes.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59DF906-F96C-7D43-74D3-67015F9292B1}"/>
              </a:ext>
            </a:extLst>
          </p:cNvPr>
          <p:cNvSpPr txBox="1"/>
          <p:nvPr/>
        </p:nvSpPr>
        <p:spPr>
          <a:xfrm>
            <a:off x="4716016" y="836712"/>
            <a:ext cx="3960440" cy="523220"/>
          </a:xfrm>
          <a:prstGeom prst="rect">
            <a:avLst/>
          </a:prstGeom>
          <a:noFill/>
        </p:spPr>
        <p:txBody>
          <a:bodyPr wrap="square" rtlCol="0">
            <a:spAutoFit/>
          </a:bodyPr>
          <a:lstStyle/>
          <a:p>
            <a:pPr algn="r" rtl="1"/>
            <a:r>
              <a:rPr lang="ar-SA" sz="2800" b="1" u="sng" dirty="0">
                <a:effectLst>
                  <a:outerShdw blurRad="38100" dist="38100" dir="2700000" algn="tl">
                    <a:srgbClr val="000000">
                      <a:alpha val="43137"/>
                    </a:srgbClr>
                  </a:outerShdw>
                </a:effectLst>
              </a:rPr>
              <a:t>تقييم وتقويم الشوط الثاني</a:t>
            </a:r>
            <a:r>
              <a:rPr lang="ar-SA" dirty="0"/>
              <a:t>:</a:t>
            </a:r>
            <a:endParaRPr lang="fr-FR" dirty="0"/>
          </a:p>
        </p:txBody>
      </p:sp>
      <p:sp>
        <p:nvSpPr>
          <p:cNvPr id="4" name="ZoneTexte 3">
            <a:extLst>
              <a:ext uri="{FF2B5EF4-FFF2-40B4-BE49-F238E27FC236}">
                <a16:creationId xmlns:a16="http://schemas.microsoft.com/office/drawing/2014/main" id="{82FBB083-BDB2-8529-DD79-FB4D76CF84E1}"/>
              </a:ext>
            </a:extLst>
          </p:cNvPr>
          <p:cNvSpPr txBox="1"/>
          <p:nvPr/>
        </p:nvSpPr>
        <p:spPr>
          <a:xfrm>
            <a:off x="1187624" y="1700808"/>
            <a:ext cx="7200800" cy="126188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rtl="1"/>
            <a:r>
              <a:rPr lang="ar-SA" sz="2800" dirty="0"/>
              <a:t>يتم </a:t>
            </a:r>
            <a:r>
              <a:rPr lang="ar-SA" sz="2400" b="1" dirty="0"/>
              <a:t>تقييم الأداء في الشوط الثاني من المباراة وفقا للأسلوب الذي لتبع في الشوط الأول وذلك من خلال توجيهات المدير الفني للاعبين أثناء الأداء للتخلي عن السلبيات وتدعيم الإيجابيات واستغلال نقاط الضعف في الفريق المنافس </a:t>
            </a:r>
            <a:endParaRPr lang="fr-FR" b="1" dirty="0"/>
          </a:p>
        </p:txBody>
      </p:sp>
    </p:spTree>
    <p:extLst>
      <p:ext uri="{BB962C8B-B14F-4D97-AF65-F5344CB8AC3E}">
        <p14:creationId xmlns:p14="http://schemas.microsoft.com/office/powerpoint/2010/main" val="2298955487"/>
      </p:ext>
    </p:extLst>
  </p:cSld>
  <p:clrMapOvr>
    <a:masterClrMapping/>
  </p:clrMapOvr>
  <p:transition>
    <p:fade thruBlk="1"/>
    <p:sndAc>
      <p:stSnd>
        <p:snd r:embed="rId2" name="chimes.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DD055C-82BF-F997-84EC-DAAF1669820A}"/>
              </a:ext>
            </a:extLst>
          </p:cNvPr>
          <p:cNvSpPr>
            <a:spLocks noGrp="1"/>
          </p:cNvSpPr>
          <p:nvPr>
            <p:ph type="title"/>
          </p:nvPr>
        </p:nvSpPr>
        <p:spPr>
          <a:xfrm>
            <a:off x="457200" y="704088"/>
            <a:ext cx="8305800" cy="5461216"/>
          </a:xfrm>
        </p:spPr>
        <p:style>
          <a:lnRef idx="0">
            <a:schemeClr val="accent3"/>
          </a:lnRef>
          <a:fillRef idx="3">
            <a:schemeClr val="accent3"/>
          </a:fillRef>
          <a:effectRef idx="3">
            <a:schemeClr val="accent3"/>
          </a:effectRef>
          <a:fontRef idx="minor">
            <a:schemeClr val="lt1"/>
          </a:fontRef>
        </p:style>
        <p:txBody>
          <a:bodyPr>
            <a:normAutofit/>
          </a:bodyPr>
          <a:lstStyle/>
          <a:p>
            <a:pPr algn="ctr" rtl="1"/>
            <a:r>
              <a:rPr lang="ar-SA" sz="16600" b="1" dirty="0">
                <a:ln w="22225">
                  <a:solidFill>
                    <a:schemeClr val="accent2"/>
                  </a:solidFill>
                  <a:prstDash val="solid"/>
                </a:ln>
                <a:solidFill>
                  <a:schemeClr val="accent2">
                    <a:lumMod val="40000"/>
                    <a:lumOff val="60000"/>
                  </a:schemeClr>
                </a:solidFill>
              </a:rPr>
              <a:t>شكرا على المتابعة</a:t>
            </a:r>
            <a:endParaRPr lang="fr-FR" sz="166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213356881"/>
      </p:ext>
    </p:extLst>
  </p:cSld>
  <p:clrMapOvr>
    <a:masterClrMapping/>
  </p:clrMapOvr>
  <p:transition>
    <p:fade thruBlk="1"/>
    <p:sndAc>
      <p:stSnd>
        <p:snd r:embed="rId2" name="chimes.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7020BF5-E5E4-C6BD-7BD5-033EE9B4FB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641"/>
            <a:ext cx="9144000" cy="6150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32442"/>
      </p:ext>
    </p:extLst>
  </p:cSld>
  <p:clrMapOvr>
    <a:masterClrMapping/>
  </p:clrMapOvr>
  <p:transition>
    <p:fade thruBlk="1"/>
    <p:sndAc>
      <p:stSnd>
        <p:snd r:embed="rId2" name="chimes.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8C71BD-E4CC-AE7C-803D-E8051F29209A}"/>
              </a:ext>
            </a:extLst>
          </p:cNvPr>
          <p:cNvSpPr>
            <a:spLocks noGrp="1"/>
          </p:cNvSpPr>
          <p:nvPr>
            <p:ph type="title"/>
          </p:nvPr>
        </p:nvSpPr>
        <p:spPr>
          <a:xfrm>
            <a:off x="457200" y="332656"/>
            <a:ext cx="8229600" cy="654843"/>
          </a:xfrm>
        </p:spPr>
        <p:style>
          <a:lnRef idx="3">
            <a:schemeClr val="lt1"/>
          </a:lnRef>
          <a:fillRef idx="1">
            <a:schemeClr val="accent3"/>
          </a:fillRef>
          <a:effectRef idx="1">
            <a:schemeClr val="accent3"/>
          </a:effectRef>
          <a:fontRef idx="minor">
            <a:schemeClr val="lt1"/>
          </a:fontRef>
        </p:style>
        <p:txBody>
          <a:bodyPr>
            <a:noAutofit/>
          </a:bodyPr>
          <a:lstStyle/>
          <a:p>
            <a:pPr algn="ctr" rtl="1"/>
            <a:r>
              <a:rPr lang="ar-SA" sz="4000" b="1" dirty="0"/>
              <a:t>01- مراحل وخطوات التحليل الرياضي:</a:t>
            </a:r>
            <a:endParaRPr lang="fr-FR" sz="4000" b="1" dirty="0"/>
          </a:p>
        </p:txBody>
      </p:sp>
      <p:sp>
        <p:nvSpPr>
          <p:cNvPr id="6" name="Espace réservé du contenu 5">
            <a:extLst>
              <a:ext uri="{FF2B5EF4-FFF2-40B4-BE49-F238E27FC236}">
                <a16:creationId xmlns:a16="http://schemas.microsoft.com/office/drawing/2014/main" id="{471CDE52-F949-73EF-8E41-9CF4C10D618F}"/>
              </a:ext>
            </a:extLst>
          </p:cNvPr>
          <p:cNvSpPr>
            <a:spLocks noGrp="1"/>
          </p:cNvSpPr>
          <p:nvPr>
            <p:ph sz="quarter" idx="4"/>
          </p:nvPr>
        </p:nvSpPr>
        <p:spPr>
          <a:xfrm>
            <a:off x="405769" y="1167519"/>
            <a:ext cx="8229599" cy="1224136"/>
          </a:xfrm>
        </p:spPr>
        <p:style>
          <a:lnRef idx="2">
            <a:schemeClr val="accent2"/>
          </a:lnRef>
          <a:fillRef idx="1">
            <a:schemeClr val="lt1"/>
          </a:fillRef>
          <a:effectRef idx="0">
            <a:schemeClr val="accent2"/>
          </a:effectRef>
          <a:fontRef idx="minor">
            <a:schemeClr val="dk1"/>
          </a:fontRef>
        </p:style>
        <p:txBody>
          <a:bodyPr>
            <a:normAutofit/>
          </a:bodyPr>
          <a:lstStyle/>
          <a:p>
            <a:pPr algn="r" rtl="1"/>
            <a:r>
              <a:rPr lang="ar-SA" sz="2400" b="1" dirty="0"/>
              <a:t>ان كشف الحقائق الرقمية والوصول الى بيانات كمية سواء كانت خاصة بالمؤشرات البدنية أو بالمؤشرات المهارية أو بالمؤشرات الخططية، او كانت خاصة بجميع هذه المؤشرات له مجموعة من المراحل، منها:.</a:t>
            </a:r>
            <a:r>
              <a:rPr lang="ar-SA" sz="2000" b="1" dirty="0"/>
              <a:t>(غازي صالح 2013).</a:t>
            </a:r>
            <a:endParaRPr lang="fr-FR" sz="2400" b="1" dirty="0"/>
          </a:p>
        </p:txBody>
      </p:sp>
      <p:sp>
        <p:nvSpPr>
          <p:cNvPr id="13" name="ZoneTexte 12">
            <a:extLst>
              <a:ext uri="{FF2B5EF4-FFF2-40B4-BE49-F238E27FC236}">
                <a16:creationId xmlns:a16="http://schemas.microsoft.com/office/drawing/2014/main" id="{FB64C448-BD25-9C95-A626-E32F7FC9E003}"/>
              </a:ext>
            </a:extLst>
          </p:cNvPr>
          <p:cNvSpPr txBox="1"/>
          <p:nvPr/>
        </p:nvSpPr>
        <p:spPr>
          <a:xfrm>
            <a:off x="-4780" y="2391655"/>
            <a:ext cx="8840527" cy="480131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lgn="r" rtl="1">
              <a:lnSpc>
                <a:spcPct val="150000"/>
              </a:lnSpc>
              <a:buFont typeface="+mj-lt"/>
              <a:buAutoNum type="arabicPeriod"/>
            </a:pPr>
            <a:r>
              <a:rPr lang="ar-SA" sz="2400" b="1" dirty="0">
                <a:effectLst>
                  <a:outerShdw blurRad="38100" dist="38100" dir="2700000" algn="tl">
                    <a:srgbClr val="000000">
                      <a:alpha val="43137"/>
                    </a:srgbClr>
                  </a:outerShdw>
                </a:effectLst>
              </a:rPr>
              <a:t>تنظيم البرنامج والتخطيط له مسبقا.</a:t>
            </a:r>
          </a:p>
          <a:p>
            <a:pPr marL="342900" indent="-342900" algn="r" rtl="1">
              <a:lnSpc>
                <a:spcPct val="150000"/>
              </a:lnSpc>
              <a:buFont typeface="+mj-lt"/>
              <a:buAutoNum type="arabicPeriod"/>
            </a:pPr>
            <a:r>
              <a:rPr lang="ar-SA" sz="2400" b="1" dirty="0">
                <a:effectLst>
                  <a:outerShdw blurRad="38100" dist="38100" dir="2700000" algn="tl">
                    <a:srgbClr val="000000">
                      <a:alpha val="43137"/>
                    </a:srgbClr>
                  </a:outerShdw>
                </a:effectLst>
              </a:rPr>
              <a:t> اعداد استمارة ملاحظة أو ما يسمى باستمارة التحليل، وفيها يتم تثبيت المؤشرات المراد تحليلها ونوع البيانات المراد تحصيلها سواء بدنية، تقنية، أو خططية.</a:t>
            </a:r>
          </a:p>
          <a:p>
            <a:pPr marL="342900" indent="-342900" algn="r" rtl="1">
              <a:lnSpc>
                <a:spcPct val="150000"/>
              </a:lnSpc>
              <a:buFont typeface="+mj-lt"/>
              <a:buAutoNum type="arabicPeriod"/>
            </a:pPr>
            <a:r>
              <a:rPr lang="ar-SA" sz="2400" b="1" dirty="0">
                <a:effectLst>
                  <a:outerShdw blurRad="38100" dist="38100" dir="2700000" algn="tl">
                    <a:srgbClr val="000000">
                      <a:alpha val="43137"/>
                    </a:srgbClr>
                  </a:outerShdw>
                </a:effectLst>
              </a:rPr>
              <a:t>تسجيل البيانات والمعلومات الكمية الخاصة بتحركات اللاعبين وكذلك الخاصة بأنماط اللعب المختلفة سواء كانت خاصة باللاعب أو بمراكز اللعب .</a:t>
            </a:r>
          </a:p>
          <a:p>
            <a:pPr marL="342900" indent="-342900" algn="r" rtl="1">
              <a:lnSpc>
                <a:spcPct val="150000"/>
              </a:lnSpc>
              <a:buFont typeface="+mj-lt"/>
              <a:buAutoNum type="arabicPeriod"/>
            </a:pPr>
            <a:r>
              <a:rPr lang="ar-SA" sz="2400" b="1" dirty="0">
                <a:effectLst>
                  <a:outerShdw blurRad="38100" dist="38100" dir="2700000" algn="tl">
                    <a:srgbClr val="000000">
                      <a:alpha val="43137"/>
                    </a:srgbClr>
                  </a:outerShdw>
                </a:effectLst>
              </a:rPr>
              <a:t>جمع وتبويب ومعالجة البيانات والمعلومات المستخلصة من عملية التحليل.</a:t>
            </a:r>
          </a:p>
          <a:p>
            <a:pPr marL="342900" indent="-342900" algn="r" rtl="1">
              <a:lnSpc>
                <a:spcPct val="150000"/>
              </a:lnSpc>
              <a:buFont typeface="+mj-lt"/>
              <a:buAutoNum type="arabicPeriod"/>
            </a:pPr>
            <a:r>
              <a:rPr lang="ar-SA" sz="2400" b="1" dirty="0">
                <a:effectLst>
                  <a:outerShdw blurRad="38100" dist="38100" dir="2700000" algn="tl">
                    <a:srgbClr val="000000">
                      <a:alpha val="43137"/>
                    </a:srgbClr>
                  </a:outerShdw>
                </a:effectLst>
              </a:rPr>
              <a:t>استخراج النتائج الدالة عن تقويم أداء اللاعبين والتركيز على جوانب القوة والضعف فرديا وجماعيا.</a:t>
            </a:r>
          </a:p>
          <a:p>
            <a:pPr marL="342900" indent="-342900" algn="r" rtl="1">
              <a:buFont typeface="+mj-lt"/>
              <a:buAutoNum type="arabicPeriod"/>
            </a:pPr>
            <a:endParaRPr lang="fr-FR" dirty="0"/>
          </a:p>
        </p:txBody>
      </p:sp>
    </p:spTree>
    <p:extLst>
      <p:ext uri="{BB962C8B-B14F-4D97-AF65-F5344CB8AC3E}">
        <p14:creationId xmlns:p14="http://schemas.microsoft.com/office/powerpoint/2010/main" val="4087832547"/>
      </p:ext>
    </p:extLst>
  </p:cSld>
  <p:clrMapOvr>
    <a:masterClrMapping/>
  </p:clrMapOvr>
  <p:transition>
    <p:fade thruBlk="1"/>
    <p:sndAc>
      <p:stSnd>
        <p:snd r:embed="rId2" name="chimes.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16ABBB-166C-3951-4479-09E9F71F688A}"/>
              </a:ext>
            </a:extLst>
          </p:cNvPr>
          <p:cNvSpPr>
            <a:spLocks noGrp="1"/>
          </p:cNvSpPr>
          <p:nvPr>
            <p:ph type="title"/>
          </p:nvPr>
        </p:nvSpPr>
        <p:spPr>
          <a:xfrm>
            <a:off x="5436096" y="116632"/>
            <a:ext cx="3250704" cy="720080"/>
          </a:xfrm>
        </p:spPr>
        <p:style>
          <a:lnRef idx="3">
            <a:schemeClr val="lt1"/>
          </a:lnRef>
          <a:fillRef idx="1">
            <a:schemeClr val="accent3"/>
          </a:fillRef>
          <a:effectRef idx="1">
            <a:schemeClr val="accent3"/>
          </a:effectRef>
          <a:fontRef idx="minor">
            <a:schemeClr val="lt1"/>
          </a:fontRef>
        </p:style>
        <p:txBody>
          <a:bodyPr>
            <a:noAutofit/>
          </a:bodyPr>
          <a:lstStyle/>
          <a:p>
            <a:pPr algn="ctr" rtl="1"/>
            <a:r>
              <a:rPr lang="ar-SA" sz="3600" b="1" dirty="0"/>
              <a:t>02- أنواع التحليل:</a:t>
            </a:r>
            <a:endParaRPr lang="fr-FR" sz="3600" b="1" dirty="0"/>
          </a:p>
        </p:txBody>
      </p:sp>
      <p:sp>
        <p:nvSpPr>
          <p:cNvPr id="5" name="Espace réservé du contenu 4">
            <a:extLst>
              <a:ext uri="{FF2B5EF4-FFF2-40B4-BE49-F238E27FC236}">
                <a16:creationId xmlns:a16="http://schemas.microsoft.com/office/drawing/2014/main" id="{45396D85-8AFA-6BB9-40E2-AADD3169D540}"/>
              </a:ext>
            </a:extLst>
          </p:cNvPr>
          <p:cNvSpPr>
            <a:spLocks noGrp="1"/>
          </p:cNvSpPr>
          <p:nvPr>
            <p:ph sz="quarter" idx="2"/>
          </p:nvPr>
        </p:nvSpPr>
        <p:spPr>
          <a:xfrm>
            <a:off x="107504" y="980728"/>
            <a:ext cx="8795320" cy="5760640"/>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0" indent="0" algn="r" rtl="1">
              <a:buNone/>
            </a:pPr>
            <a:r>
              <a:rPr lang="ar-SA" sz="2400" b="1" dirty="0">
                <a:effectLst>
                  <a:outerShdw blurRad="38100" dist="38100" dir="2700000" algn="tl">
                    <a:srgbClr val="000000">
                      <a:alpha val="43137"/>
                    </a:srgbClr>
                  </a:outerShdw>
                </a:effectLst>
                <a:cs typeface="+mj-cs"/>
              </a:rPr>
              <a:t> قسمت عملية التحليل في كرة القدم الى أنواع عدة وفقا لوجهات نظر الباحثين، ومن هذه الوجهات نجد </a:t>
            </a:r>
            <a:r>
              <a:rPr lang="ar-SA" sz="2400" b="1" dirty="0" err="1">
                <a:effectLst>
                  <a:outerShdw blurRad="38100" dist="38100" dir="2700000" algn="tl">
                    <a:srgbClr val="000000">
                      <a:alpha val="43137"/>
                    </a:srgbClr>
                  </a:outerShdw>
                </a:effectLst>
                <a:cs typeface="+mj-cs"/>
              </a:rPr>
              <a:t>مايلي</a:t>
            </a:r>
            <a:r>
              <a:rPr lang="ar-SA" sz="2400" b="1" dirty="0">
                <a:effectLst>
                  <a:outerShdw blurRad="38100" dist="38100" dir="2700000" algn="tl">
                    <a:srgbClr val="000000">
                      <a:alpha val="43137"/>
                    </a:srgbClr>
                  </a:outerShdw>
                </a:effectLst>
                <a:cs typeface="+mj-cs"/>
              </a:rPr>
              <a:t>:</a:t>
            </a:r>
          </a:p>
          <a:p>
            <a:pPr marL="0" indent="0" algn="r" rtl="1">
              <a:buNone/>
            </a:pPr>
            <a:r>
              <a:rPr lang="ar-SA" sz="2400" b="1" u="sng" dirty="0">
                <a:effectLst>
                  <a:outerShdw blurRad="38100" dist="38100" dir="2700000" algn="tl">
                    <a:srgbClr val="000000">
                      <a:alpha val="43137"/>
                    </a:srgbClr>
                  </a:outerShdw>
                </a:effectLst>
                <a:cs typeface="+mj-cs"/>
              </a:rPr>
              <a:t>2-1 التحليل </a:t>
            </a:r>
            <a:r>
              <a:rPr lang="ar-SA" sz="2400" b="1" u="sng" dirty="0" err="1">
                <a:effectLst>
                  <a:outerShdw blurRad="38100" dist="38100" dir="2700000" algn="tl">
                    <a:srgbClr val="000000">
                      <a:alpha val="43137"/>
                    </a:srgbClr>
                  </a:outerShdw>
                </a:effectLst>
                <a:cs typeface="+mj-cs"/>
              </a:rPr>
              <a:t>الفدري</a:t>
            </a:r>
            <a:r>
              <a:rPr lang="ar-SA" sz="2400" b="1" u="sng" dirty="0">
                <a:effectLst>
                  <a:outerShdw blurRad="38100" dist="38100" dir="2700000" algn="tl">
                    <a:srgbClr val="000000">
                      <a:alpha val="43137"/>
                    </a:srgbClr>
                  </a:outerShdw>
                </a:effectLst>
                <a:cs typeface="+mj-cs"/>
              </a:rPr>
              <a:t>: </a:t>
            </a:r>
            <a:r>
              <a:rPr lang="ar-SA" sz="2400" b="1" dirty="0">
                <a:effectLst>
                  <a:outerShdw blurRad="38100" dist="38100" dir="2700000" algn="tl">
                    <a:srgbClr val="000000">
                      <a:alpha val="43137"/>
                    </a:srgbClr>
                  </a:outerShdw>
                </a:effectLst>
                <a:cs typeface="+mj-cs"/>
              </a:rPr>
              <a:t>ويعني تحليل معطيات لاعب واحد فقط في مؤشر واحد أو أكثر ويعد هذا النوع سهل لقدرة المحلل على مراقبة اللاعب وتسجيل حركاته، كما يمكن من اجراء هذا النوع من التحليل على لاعب اخر من نفس الفريق ثم مقارنة بين نتائج التحليلين( مثال ذلك لاعبين يلعبان في نفس المركز والمدرب يريد الفصل بينهما كلاعب أساسي).</a:t>
            </a:r>
          </a:p>
          <a:p>
            <a:pPr marL="0" indent="0" algn="r" rtl="1">
              <a:buNone/>
            </a:pPr>
            <a:r>
              <a:rPr lang="ar-SA" sz="2400" b="1" u="sng" dirty="0">
                <a:effectLst>
                  <a:outerShdw blurRad="38100" dist="38100" dir="2700000" algn="tl">
                    <a:srgbClr val="000000">
                      <a:alpha val="43137"/>
                    </a:srgbClr>
                  </a:outerShdw>
                </a:effectLst>
                <a:cs typeface="+mj-cs"/>
              </a:rPr>
              <a:t>2-2 التحليل </a:t>
            </a:r>
            <a:r>
              <a:rPr lang="ar-SA" sz="2400" b="1" u="sng" dirty="0" err="1">
                <a:effectLst>
                  <a:outerShdw blurRad="38100" dist="38100" dir="2700000" algn="tl">
                    <a:srgbClr val="000000">
                      <a:alpha val="43137"/>
                    </a:srgbClr>
                  </a:outerShdw>
                </a:effectLst>
                <a:cs typeface="+mj-cs"/>
              </a:rPr>
              <a:t>الفرقي</a:t>
            </a:r>
            <a:r>
              <a:rPr lang="ar-SA" sz="2400" b="1" u="sng" dirty="0">
                <a:effectLst>
                  <a:outerShdw blurRad="38100" dist="38100" dir="2700000" algn="tl">
                    <a:srgbClr val="000000">
                      <a:alpha val="43137"/>
                    </a:srgbClr>
                  </a:outerShdw>
                </a:effectLst>
                <a:cs typeface="+mj-cs"/>
              </a:rPr>
              <a:t>:</a:t>
            </a:r>
            <a:r>
              <a:rPr lang="ar-SA" sz="2400" b="1" dirty="0">
                <a:effectLst>
                  <a:outerShdw blurRad="38100" dist="38100" dir="2700000" algn="tl">
                    <a:srgbClr val="000000">
                      <a:alpha val="43137"/>
                    </a:srgbClr>
                  </a:outerShdw>
                </a:effectLst>
                <a:cs typeface="+mj-cs"/>
              </a:rPr>
              <a:t> وهو أن يقوم المحلل بتتبع وتسجيل تحركات جميع اللاعبين في وقت واحد، وكذا تسجيل الحالات الدفاعية والهجومية.</a:t>
            </a:r>
          </a:p>
          <a:p>
            <a:pPr marL="0" indent="0" algn="r" rtl="1">
              <a:buNone/>
            </a:pPr>
            <a:r>
              <a:rPr lang="ar-SA" sz="2400" b="1" u="sng" dirty="0">
                <a:effectLst>
                  <a:outerShdw blurRad="38100" dist="38100" dir="2700000" algn="tl">
                    <a:srgbClr val="000000">
                      <a:alpha val="43137"/>
                    </a:srgbClr>
                  </a:outerShdw>
                </a:effectLst>
                <a:cs typeface="+mj-cs"/>
              </a:rPr>
              <a:t>2-3 التحليل المزدوج:</a:t>
            </a:r>
            <a:r>
              <a:rPr lang="ar-SA" sz="2400" b="1" dirty="0">
                <a:effectLst>
                  <a:outerShdw blurRad="38100" dist="38100" dir="2700000" algn="tl">
                    <a:srgbClr val="000000">
                      <a:alpha val="43137"/>
                    </a:srgbClr>
                  </a:outerShdw>
                </a:effectLst>
                <a:cs typeface="+mj-cs"/>
              </a:rPr>
              <a:t> وفي هذا النوع من التحليل يقوم المحلل بتتبع وتسجيل حركات لاعبين أو أكثر سواء كان هذان اللاعبان يلعبان في نفس المركز أو لديهما واجبات مكملة( كالتغطية والاسناد).</a:t>
            </a:r>
          </a:p>
          <a:p>
            <a:pPr marL="0" indent="0" algn="r" rtl="1">
              <a:buNone/>
            </a:pPr>
            <a:r>
              <a:rPr lang="ar-SA" sz="2400" b="1" u="sng" dirty="0">
                <a:effectLst>
                  <a:outerShdw blurRad="38100" dist="38100" dir="2700000" algn="tl">
                    <a:srgbClr val="000000">
                      <a:alpha val="43137"/>
                    </a:srgbClr>
                  </a:outerShdw>
                </a:effectLst>
                <a:cs typeface="+mj-cs"/>
              </a:rPr>
              <a:t>2-4 تحليل الاحصائيات: </a:t>
            </a:r>
            <a:r>
              <a:rPr lang="ar-SA" sz="2400" b="1" dirty="0">
                <a:effectLst>
                  <a:outerShdw blurRad="38100" dist="38100" dir="2700000" algn="tl">
                    <a:srgbClr val="000000">
                      <a:alpha val="43137"/>
                    </a:srgbClr>
                  </a:outerShdw>
                </a:effectLst>
                <a:cs typeface="+mj-cs"/>
              </a:rPr>
              <a:t>ويقسم هذا النوع أيضا الى نوعين، النوع الأول في استمارة التحليل والتي تعتبر استمارة مصممة لإحصاء وتحليل بعض النواحي المهارية والخططية في المباراة بطريقة مباشرة، أما النوع الثاني فيكون عن طريق برامج ومنصات مختصة وتعتبر اسرع وأدق من استمارة التحليل الا أنها مكلفة ماديا، ومنها الشركة العالمية</a:t>
            </a:r>
            <a:r>
              <a:rPr lang="fr-FR" sz="2400" b="1" dirty="0">
                <a:effectLst>
                  <a:outerShdw blurRad="38100" dist="38100" dir="2700000" algn="tl">
                    <a:srgbClr val="000000">
                      <a:alpha val="43137"/>
                    </a:srgbClr>
                  </a:outerShdw>
                </a:effectLst>
                <a:cs typeface="+mj-cs"/>
              </a:rPr>
              <a:t>(SAP)</a:t>
            </a:r>
            <a:r>
              <a:rPr lang="ar-SA" sz="2400" b="1" dirty="0">
                <a:effectLst>
                  <a:outerShdw blurRad="38100" dist="38100" dir="2700000" algn="tl">
                    <a:srgbClr val="000000">
                      <a:alpha val="43137"/>
                    </a:srgbClr>
                  </a:outerShdw>
                </a:effectLst>
                <a:cs typeface="+mj-cs"/>
              </a:rPr>
              <a:t> وبرنامج </a:t>
            </a:r>
            <a:r>
              <a:rPr lang="fr-FR" sz="2400" b="1" dirty="0">
                <a:effectLst>
                  <a:outerShdw blurRad="38100" dist="38100" dir="2700000" algn="tl">
                    <a:srgbClr val="000000">
                      <a:alpha val="43137"/>
                    </a:srgbClr>
                  </a:outerShdw>
                </a:effectLst>
                <a:cs typeface="+mj-cs"/>
              </a:rPr>
              <a:t>(match </a:t>
            </a:r>
            <a:r>
              <a:rPr lang="fr-FR" sz="2400" b="1" dirty="0" err="1">
                <a:effectLst>
                  <a:outerShdw blurRad="38100" dist="38100" dir="2700000" algn="tl">
                    <a:srgbClr val="000000">
                      <a:alpha val="43137"/>
                    </a:srgbClr>
                  </a:outerShdw>
                </a:effectLst>
                <a:cs typeface="+mj-cs"/>
              </a:rPr>
              <a:t>analysis</a:t>
            </a:r>
            <a:r>
              <a:rPr lang="fr-FR" sz="2400" b="1" dirty="0">
                <a:effectLst>
                  <a:outerShdw blurRad="38100" dist="38100" dir="2700000" algn="tl">
                    <a:srgbClr val="000000">
                      <a:alpha val="43137"/>
                    </a:srgbClr>
                  </a:outerShdw>
                </a:effectLst>
                <a:cs typeface="+mj-cs"/>
              </a:rPr>
              <a:t>)</a:t>
            </a:r>
            <a:r>
              <a:rPr lang="ar-SA" sz="2400" b="1" dirty="0">
                <a:effectLst>
                  <a:outerShdw blurRad="38100" dist="38100" dir="2700000" algn="tl">
                    <a:srgbClr val="000000">
                      <a:alpha val="43137"/>
                    </a:srgbClr>
                  </a:outerShdw>
                </a:effectLst>
                <a:cs typeface="+mj-cs"/>
              </a:rPr>
              <a:t> لشركة </a:t>
            </a:r>
            <a:r>
              <a:rPr lang="fr-FR" sz="2400" b="1" dirty="0">
                <a:effectLst>
                  <a:outerShdw blurRad="38100" dist="38100" dir="2700000" algn="tl">
                    <a:srgbClr val="000000">
                      <a:alpha val="43137"/>
                    </a:srgbClr>
                  </a:outerShdw>
                </a:effectLst>
                <a:cs typeface="+mj-cs"/>
              </a:rPr>
              <a:t>(</a:t>
            </a:r>
            <a:r>
              <a:rPr lang="fr-FR" sz="2400" b="1" dirty="0" err="1">
                <a:effectLst>
                  <a:outerShdw blurRad="38100" dist="38100" dir="2700000" algn="tl">
                    <a:srgbClr val="000000">
                      <a:alpha val="43137"/>
                    </a:srgbClr>
                  </a:outerShdw>
                </a:effectLst>
                <a:cs typeface="+mj-cs"/>
              </a:rPr>
              <a:t>Dartfich</a:t>
            </a:r>
            <a:r>
              <a:rPr lang="fr-FR" sz="2400" b="1" dirty="0">
                <a:effectLst>
                  <a:outerShdw blurRad="38100" dist="38100" dir="2700000" algn="tl">
                    <a:srgbClr val="000000">
                      <a:alpha val="43137"/>
                    </a:srgbClr>
                  </a:outerShdw>
                </a:effectLst>
                <a:cs typeface="+mj-cs"/>
              </a:rPr>
              <a:t>)</a:t>
            </a:r>
            <a:r>
              <a:rPr lang="ar-SA" sz="2400" b="1" dirty="0">
                <a:effectLst>
                  <a:outerShdw blurRad="38100" dist="38100" dir="2700000" algn="tl">
                    <a:srgbClr val="000000">
                      <a:alpha val="43137"/>
                    </a:srgbClr>
                  </a:outerShdw>
                </a:effectLst>
                <a:cs typeface="+mj-cs"/>
              </a:rPr>
              <a:t>.(</a:t>
            </a:r>
            <a:r>
              <a:rPr lang="ar-SA" sz="2000" b="1" dirty="0" err="1">
                <a:effectLst>
                  <a:outerShdw blurRad="38100" dist="38100" dir="2700000" algn="tl">
                    <a:srgbClr val="000000">
                      <a:alpha val="43137"/>
                    </a:srgbClr>
                  </a:outerShdw>
                </a:effectLst>
                <a:cs typeface="+mj-cs"/>
              </a:rPr>
              <a:t>زراري</a:t>
            </a:r>
            <a:r>
              <a:rPr lang="ar-SA" sz="2000" b="1" dirty="0">
                <a:effectLst>
                  <a:outerShdw blurRad="38100" dist="38100" dir="2700000" algn="tl">
                    <a:srgbClr val="000000">
                      <a:alpha val="43137"/>
                    </a:srgbClr>
                  </a:outerShdw>
                </a:effectLst>
                <a:cs typeface="+mj-cs"/>
              </a:rPr>
              <a:t> هاني،2021، ص35)</a:t>
            </a:r>
            <a:endParaRPr lang="fr-FR" sz="2400" b="1" dirty="0">
              <a:effectLst>
                <a:outerShdw blurRad="38100" dist="38100" dir="2700000" algn="tl">
                  <a:srgbClr val="000000">
                    <a:alpha val="43137"/>
                  </a:srgbClr>
                </a:outerShdw>
              </a:effectLst>
              <a:cs typeface="+mj-cs"/>
            </a:endParaRPr>
          </a:p>
        </p:txBody>
      </p:sp>
    </p:spTree>
    <p:extLst>
      <p:ext uri="{BB962C8B-B14F-4D97-AF65-F5344CB8AC3E}">
        <p14:creationId xmlns:p14="http://schemas.microsoft.com/office/powerpoint/2010/main" val="3591543071"/>
      </p:ext>
    </p:extLst>
  </p:cSld>
  <p:clrMapOvr>
    <a:masterClrMapping/>
  </p:clrMapOvr>
  <p:transition>
    <p:fade thruBlk="1"/>
    <p:sndAc>
      <p:stSnd>
        <p:snd r:embed="rId2" name="chimes.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B1F94D6-DE09-52A2-0D17-514C54070B5E}"/>
              </a:ext>
            </a:extLst>
          </p:cNvPr>
          <p:cNvSpPr txBox="1"/>
          <p:nvPr/>
        </p:nvSpPr>
        <p:spPr>
          <a:xfrm>
            <a:off x="2123728" y="692696"/>
            <a:ext cx="5904656" cy="461665"/>
          </a:xfrm>
          <a:prstGeom prst="rect">
            <a:avLst/>
          </a:prstGeom>
          <a:noFill/>
        </p:spPr>
        <p:txBody>
          <a:bodyPr wrap="square" rtlCol="0">
            <a:spAutoFit/>
          </a:bodyPr>
          <a:lstStyle/>
          <a:p>
            <a:pPr algn="r" rtl="1"/>
            <a:r>
              <a:rPr lang="ar-SA" sz="2400" b="1" u="sng" dirty="0">
                <a:effectLst>
                  <a:outerShdw blurRad="38100" dist="38100" dir="2700000" algn="tl">
                    <a:srgbClr val="000000">
                      <a:alpha val="43137"/>
                    </a:srgbClr>
                  </a:outerShdw>
                </a:effectLst>
              </a:rPr>
              <a:t>2-4التحليل من ناحية الفريق المحلل</a:t>
            </a:r>
            <a:r>
              <a:rPr lang="ar-SA" dirty="0"/>
              <a:t>:</a:t>
            </a:r>
            <a:endParaRPr lang="fr-FR" dirty="0"/>
          </a:p>
        </p:txBody>
      </p:sp>
      <p:sp>
        <p:nvSpPr>
          <p:cNvPr id="4" name="ZoneTexte 3">
            <a:extLst>
              <a:ext uri="{FF2B5EF4-FFF2-40B4-BE49-F238E27FC236}">
                <a16:creationId xmlns:a16="http://schemas.microsoft.com/office/drawing/2014/main" id="{53F7BE5C-5129-B122-B1B3-77C192E50282}"/>
              </a:ext>
            </a:extLst>
          </p:cNvPr>
          <p:cNvSpPr txBox="1"/>
          <p:nvPr/>
        </p:nvSpPr>
        <p:spPr>
          <a:xfrm>
            <a:off x="0" y="1268760"/>
            <a:ext cx="8964488"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rtl="1"/>
            <a:r>
              <a:rPr lang="ar-SA" sz="2400" b="1" u="sng" dirty="0"/>
              <a:t>تحليل الفريق الخاص بالمحلل نفسه</a:t>
            </a:r>
            <a:r>
              <a:rPr lang="ar-SA" sz="2400" u="sng" dirty="0"/>
              <a:t>:  </a:t>
            </a:r>
            <a:r>
              <a:rPr lang="ar-SA" sz="2400" b="1" dirty="0"/>
              <a:t>أي تحليل الفريق من خلال المؤشرات البدنية والفنية والخططية ونقاط الضعف والقوة التي يمتلكها الفريق.</a:t>
            </a:r>
            <a:endParaRPr lang="fr-FR" sz="2400" b="1" dirty="0"/>
          </a:p>
        </p:txBody>
      </p:sp>
      <p:sp>
        <p:nvSpPr>
          <p:cNvPr id="5" name="ZoneTexte 4">
            <a:extLst>
              <a:ext uri="{FF2B5EF4-FFF2-40B4-BE49-F238E27FC236}">
                <a16:creationId xmlns:a16="http://schemas.microsoft.com/office/drawing/2014/main" id="{0CC9F8B6-4D1F-9070-6EF6-8E640EBE32D4}"/>
              </a:ext>
            </a:extLst>
          </p:cNvPr>
          <p:cNvSpPr txBox="1"/>
          <p:nvPr/>
        </p:nvSpPr>
        <p:spPr>
          <a:xfrm>
            <a:off x="0" y="2348880"/>
            <a:ext cx="8964488"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rtl="1"/>
            <a:r>
              <a:rPr lang="ar-SA" sz="2400" b="1" u="sng" dirty="0"/>
              <a:t>تحليل الفريق للفريق المنافس</a:t>
            </a:r>
            <a:r>
              <a:rPr lang="ar-SA" sz="2400" dirty="0"/>
              <a:t>: </a:t>
            </a:r>
            <a:r>
              <a:rPr lang="ar-SA" sz="2400" b="1" dirty="0"/>
              <a:t>هنا يقوم المحلل بتحليل منافسات الفريق الخصم، من خلال ابراز نقاط القوة والضعف لكل العناصر سواء فردية أو خططية.</a:t>
            </a:r>
            <a:endParaRPr lang="fr-FR" sz="2400" b="1" dirty="0"/>
          </a:p>
        </p:txBody>
      </p:sp>
      <p:sp>
        <p:nvSpPr>
          <p:cNvPr id="6" name="ZoneTexte 5">
            <a:extLst>
              <a:ext uri="{FF2B5EF4-FFF2-40B4-BE49-F238E27FC236}">
                <a16:creationId xmlns:a16="http://schemas.microsoft.com/office/drawing/2014/main" id="{C9669FD7-972C-2B23-D4CC-A89EBC9E1572}"/>
              </a:ext>
            </a:extLst>
          </p:cNvPr>
          <p:cNvSpPr txBox="1"/>
          <p:nvPr/>
        </p:nvSpPr>
        <p:spPr>
          <a:xfrm>
            <a:off x="0" y="3573016"/>
            <a:ext cx="8964488"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rtl="1"/>
            <a:r>
              <a:rPr lang="ar-SA" sz="2400" b="1" u="sng" dirty="0"/>
              <a:t>تحليل الفريق الحيادي: </a:t>
            </a:r>
            <a:r>
              <a:rPr lang="ar-SA" sz="2400" b="1" dirty="0"/>
              <a:t>أي أن يقوم المحلل هنا بتحليل منافسات لا تهم الفريق بقدر مل تهم من ناحية الأداء الفني </a:t>
            </a:r>
            <a:r>
              <a:rPr lang="ar-SA" sz="2400" b="1" dirty="0" err="1"/>
              <a:t>والخططي</a:t>
            </a:r>
            <a:r>
              <a:rPr lang="ar-SA" sz="2400" b="1" dirty="0"/>
              <a:t> أو المهاري، كتحليل طريقة لعب أو أسلوب يمتاز به فريق ما، أو تحليل الجوانب البدنية التي يتميز بها فريق في منافسة معينة(الدوري الإنجليزي)</a:t>
            </a:r>
            <a:endParaRPr lang="fr-FR" sz="2400" b="1" dirty="0"/>
          </a:p>
        </p:txBody>
      </p:sp>
    </p:spTree>
    <p:extLst>
      <p:ext uri="{BB962C8B-B14F-4D97-AF65-F5344CB8AC3E}">
        <p14:creationId xmlns:p14="http://schemas.microsoft.com/office/powerpoint/2010/main" val="2279097758"/>
      </p:ext>
    </p:extLst>
  </p:cSld>
  <p:clrMapOvr>
    <a:masterClrMapping/>
  </p:clrMapOvr>
  <p:transition>
    <p:fade thruBlk="1"/>
    <p:sndAc>
      <p:stSnd>
        <p:snd r:embed="rId2" name="chimes.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C6CE9D-DCD1-2E52-A9BC-59B3E2C29180}"/>
              </a:ext>
            </a:extLst>
          </p:cNvPr>
          <p:cNvSpPr>
            <a:spLocks noGrp="1"/>
          </p:cNvSpPr>
          <p:nvPr>
            <p:ph type="title"/>
          </p:nvPr>
        </p:nvSpPr>
        <p:spPr>
          <a:xfrm>
            <a:off x="5508104" y="251064"/>
            <a:ext cx="3322712" cy="564672"/>
          </a:xfrm>
        </p:spPr>
        <p:style>
          <a:lnRef idx="2">
            <a:schemeClr val="accent3">
              <a:shade val="15000"/>
            </a:schemeClr>
          </a:lnRef>
          <a:fillRef idx="1">
            <a:schemeClr val="accent3"/>
          </a:fillRef>
          <a:effectRef idx="0">
            <a:schemeClr val="accent3"/>
          </a:effectRef>
          <a:fontRef idx="minor">
            <a:schemeClr val="lt1"/>
          </a:fontRef>
        </p:style>
        <p:txBody>
          <a:bodyPr>
            <a:normAutofit/>
          </a:bodyPr>
          <a:lstStyle/>
          <a:p>
            <a:pPr algn="r" rtl="1"/>
            <a:r>
              <a:rPr lang="ar-SA" sz="2800" b="1" dirty="0"/>
              <a:t>03</a:t>
            </a:r>
            <a:r>
              <a:rPr lang="ar-SA" sz="3200" b="1" dirty="0">
                <a:effectLst>
                  <a:outerShdw blurRad="38100" dist="38100" dir="2700000" algn="tl">
                    <a:srgbClr val="000000">
                      <a:alpha val="43137"/>
                    </a:srgbClr>
                  </a:outerShdw>
                </a:effectLst>
              </a:rPr>
              <a:t>- طرق التحليل: </a:t>
            </a:r>
            <a:endParaRPr lang="fr-FR" sz="3200" b="1" dirty="0">
              <a:effectLst>
                <a:outerShdw blurRad="38100" dist="38100" dir="2700000" algn="tl">
                  <a:srgbClr val="000000">
                    <a:alpha val="43137"/>
                  </a:srgbClr>
                </a:outerShdw>
              </a:effectLst>
            </a:endParaRPr>
          </a:p>
        </p:txBody>
      </p:sp>
      <p:sp>
        <p:nvSpPr>
          <p:cNvPr id="3" name="Espace réservé du contenu 2">
            <a:extLst>
              <a:ext uri="{FF2B5EF4-FFF2-40B4-BE49-F238E27FC236}">
                <a16:creationId xmlns:a16="http://schemas.microsoft.com/office/drawing/2014/main" id="{10C71435-8137-DA08-9A66-F16501E9E595}"/>
              </a:ext>
            </a:extLst>
          </p:cNvPr>
          <p:cNvSpPr>
            <a:spLocks noGrp="1"/>
          </p:cNvSpPr>
          <p:nvPr>
            <p:ph idx="1"/>
          </p:nvPr>
        </p:nvSpPr>
        <p:spPr>
          <a:xfrm>
            <a:off x="179512" y="1628800"/>
            <a:ext cx="8652101" cy="3816424"/>
          </a:xfrm>
        </p:spPr>
        <p:style>
          <a:lnRef idx="2">
            <a:schemeClr val="accent2"/>
          </a:lnRef>
          <a:fillRef idx="1">
            <a:schemeClr val="lt1"/>
          </a:fillRef>
          <a:effectRef idx="0">
            <a:schemeClr val="accent2"/>
          </a:effectRef>
          <a:fontRef idx="minor">
            <a:schemeClr val="dk1"/>
          </a:fontRef>
        </p:style>
        <p:txBody>
          <a:bodyPr>
            <a:normAutofit/>
          </a:bodyPr>
          <a:lstStyle/>
          <a:p>
            <a:pPr algn="r" rtl="1"/>
            <a:r>
              <a:rPr lang="ar-SA" sz="3200" b="1" dirty="0"/>
              <a:t>3-1 طريقة الملاحظة والمشاهدة: وتشمل الملاحظة الذاتية(خبرة المحلل)،  والملاحظة الغير ذاتية( تعتمد على اشرطة الفيديو )</a:t>
            </a:r>
          </a:p>
          <a:p>
            <a:pPr algn="r" rtl="1"/>
            <a:r>
              <a:rPr lang="ar-SA" sz="3200" b="1" dirty="0"/>
              <a:t>3-2 الطريقة المخبرية: وتتم في المختبرات الخاصة بالتحليل</a:t>
            </a:r>
          </a:p>
          <a:p>
            <a:pPr algn="r" rtl="1"/>
            <a:r>
              <a:rPr lang="ar-SA" sz="3200" b="1" dirty="0"/>
              <a:t>3-4طريقة تحليل الفيديو: ويقصد بها تحليل الأشرطة والصور من خلال العرض البطيء.</a:t>
            </a:r>
          </a:p>
          <a:p>
            <a:pPr algn="r" rtl="1"/>
            <a:r>
              <a:rPr lang="ar-SA" sz="3200" b="1" dirty="0"/>
              <a:t>3-5 طريقة المحادثة.</a:t>
            </a:r>
            <a:endParaRPr lang="fr-FR" sz="3200" b="1" dirty="0"/>
          </a:p>
        </p:txBody>
      </p:sp>
    </p:spTree>
    <p:extLst>
      <p:ext uri="{BB962C8B-B14F-4D97-AF65-F5344CB8AC3E}">
        <p14:creationId xmlns:p14="http://schemas.microsoft.com/office/powerpoint/2010/main" val="2311090422"/>
      </p:ext>
    </p:extLst>
  </p:cSld>
  <p:clrMapOvr>
    <a:masterClrMapping/>
  </p:clrMapOvr>
  <p:transition>
    <p:fade thruBlk="1"/>
    <p:sndAc>
      <p:stSnd>
        <p:snd r:embed="rId2" name="chimes.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4AACF6B-B468-3B70-2A31-9FB157D9BF03}"/>
              </a:ext>
            </a:extLst>
          </p:cNvPr>
          <p:cNvSpPr txBox="1"/>
          <p:nvPr/>
        </p:nvSpPr>
        <p:spPr>
          <a:xfrm>
            <a:off x="5724128" y="260648"/>
            <a:ext cx="2880320" cy="46166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r" rtl="1"/>
            <a:r>
              <a:rPr lang="ar-SA" sz="2400" b="1" dirty="0">
                <a:effectLst>
                  <a:outerShdw blurRad="38100" dist="38100" dir="2700000" algn="tl">
                    <a:srgbClr val="000000">
                      <a:alpha val="43137"/>
                    </a:srgbClr>
                  </a:outerShdw>
                </a:effectLst>
              </a:rPr>
              <a:t>04 أساليب تحليل المنافسة</a:t>
            </a:r>
            <a:r>
              <a:rPr lang="ar-SA" dirty="0"/>
              <a:t>:</a:t>
            </a:r>
            <a:endParaRPr lang="fr-FR" dirty="0"/>
          </a:p>
        </p:txBody>
      </p:sp>
      <p:sp>
        <p:nvSpPr>
          <p:cNvPr id="5" name="ZoneTexte 4">
            <a:extLst>
              <a:ext uri="{FF2B5EF4-FFF2-40B4-BE49-F238E27FC236}">
                <a16:creationId xmlns:a16="http://schemas.microsoft.com/office/drawing/2014/main" id="{464F06B4-01D4-3685-D9FB-63E73AD54DAC}"/>
              </a:ext>
            </a:extLst>
          </p:cNvPr>
          <p:cNvSpPr txBox="1"/>
          <p:nvPr/>
        </p:nvSpPr>
        <p:spPr>
          <a:xfrm>
            <a:off x="658814" y="1484784"/>
            <a:ext cx="7920880"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rtl="1"/>
            <a:r>
              <a:rPr lang="ar-SA" sz="2800" b="1" u="sng" dirty="0"/>
              <a:t>أسلوب استمارة الملاحظة: </a:t>
            </a:r>
            <a:r>
              <a:rPr lang="ar-SA" sz="2800" b="1" dirty="0"/>
              <a:t>وهو وضع أو تصميم استمارة ملاحظة المباراة وفيها يثبت اسم اللاعب أو اللاعبين المطلوب تحليلهم .</a:t>
            </a:r>
          </a:p>
          <a:p>
            <a:pPr algn="r" rtl="1"/>
            <a:r>
              <a:rPr lang="ar-SA" sz="2800" b="1" u="sng" dirty="0"/>
              <a:t>أسلوب المتابعة والتسجيل: </a:t>
            </a:r>
            <a:r>
              <a:rPr lang="ar-SA" sz="2800" b="1" dirty="0"/>
              <a:t>وهو متابعة حركة كل لاعب بحوزته الكرة وتسجيل ما يقوم به من حركات سواء إيجابية أو سلبية.</a:t>
            </a:r>
          </a:p>
          <a:p>
            <a:pPr algn="r" rtl="1"/>
            <a:r>
              <a:rPr lang="ar-SA" sz="2800" b="1" u="sng" dirty="0"/>
              <a:t>أسلوب التصوير الفيديو توب</a:t>
            </a:r>
            <a:r>
              <a:rPr lang="ar-SA" sz="2800" b="1" dirty="0"/>
              <a:t>: ويعد هذا الأسلوب من أكثر الأنواع دقة لأسباب عدة.</a:t>
            </a:r>
            <a:endParaRPr lang="fr-FR" sz="2800" b="1" dirty="0"/>
          </a:p>
        </p:txBody>
      </p:sp>
      <p:sp>
        <p:nvSpPr>
          <p:cNvPr id="6" name="ZoneTexte 5">
            <a:extLst>
              <a:ext uri="{FF2B5EF4-FFF2-40B4-BE49-F238E27FC236}">
                <a16:creationId xmlns:a16="http://schemas.microsoft.com/office/drawing/2014/main" id="{E51A49EF-CFE2-CCD7-FD06-325073FB3790}"/>
              </a:ext>
            </a:extLst>
          </p:cNvPr>
          <p:cNvSpPr txBox="1"/>
          <p:nvPr/>
        </p:nvSpPr>
        <p:spPr>
          <a:xfrm>
            <a:off x="6588224" y="6165304"/>
            <a:ext cx="2232248" cy="369332"/>
          </a:xfrm>
          <a:prstGeom prst="rect">
            <a:avLst/>
          </a:prstGeom>
          <a:noFill/>
        </p:spPr>
        <p:txBody>
          <a:bodyPr wrap="square" rtlCol="0">
            <a:spAutoFit/>
          </a:bodyPr>
          <a:lstStyle/>
          <a:p>
            <a:pPr algn="r" rtl="1"/>
            <a:r>
              <a:rPr lang="ar-SA" b="1" dirty="0"/>
              <a:t>(ظافر منصور، 2010،ص 29)</a:t>
            </a:r>
            <a:endParaRPr lang="fr-FR" b="1" dirty="0"/>
          </a:p>
        </p:txBody>
      </p:sp>
    </p:spTree>
    <p:extLst>
      <p:ext uri="{BB962C8B-B14F-4D97-AF65-F5344CB8AC3E}">
        <p14:creationId xmlns:p14="http://schemas.microsoft.com/office/powerpoint/2010/main" val="2577470892"/>
      </p:ext>
    </p:extLst>
  </p:cSld>
  <p:clrMapOvr>
    <a:masterClrMapping/>
  </p:clrMapOvr>
  <p:transition>
    <p:fade thruBlk="1"/>
    <p:sndAc>
      <p:stSnd>
        <p:snd r:embed="rId2" name="chimes.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D931A8-7D9C-1343-FBBF-6F017F5CD7B5}"/>
              </a:ext>
            </a:extLst>
          </p:cNvPr>
          <p:cNvSpPr>
            <a:spLocks noGrp="1"/>
          </p:cNvSpPr>
          <p:nvPr>
            <p:ph type="title"/>
          </p:nvPr>
        </p:nvSpPr>
        <p:spPr>
          <a:xfrm>
            <a:off x="5724128" y="260648"/>
            <a:ext cx="3178696" cy="420656"/>
          </a:xfrm>
        </p:spPr>
        <p:style>
          <a:lnRef idx="2">
            <a:schemeClr val="accent3">
              <a:shade val="15000"/>
            </a:schemeClr>
          </a:lnRef>
          <a:fillRef idx="1">
            <a:schemeClr val="accent3"/>
          </a:fillRef>
          <a:effectRef idx="0">
            <a:schemeClr val="accent3"/>
          </a:effectRef>
          <a:fontRef idx="minor">
            <a:schemeClr val="lt1"/>
          </a:fontRef>
        </p:style>
        <p:txBody>
          <a:bodyPr>
            <a:normAutofit fontScale="90000"/>
          </a:bodyPr>
          <a:lstStyle/>
          <a:p>
            <a:pPr algn="r" rtl="1"/>
            <a:r>
              <a:rPr lang="ar-SA" sz="3600" b="1" dirty="0"/>
              <a:t>05 نطاق التحليل:</a:t>
            </a:r>
            <a:endParaRPr lang="fr-FR" sz="3600" b="1" dirty="0"/>
          </a:p>
        </p:txBody>
      </p:sp>
      <p:sp>
        <p:nvSpPr>
          <p:cNvPr id="3" name="Espace réservé du contenu 2">
            <a:extLst>
              <a:ext uri="{FF2B5EF4-FFF2-40B4-BE49-F238E27FC236}">
                <a16:creationId xmlns:a16="http://schemas.microsoft.com/office/drawing/2014/main" id="{017FC3D3-1300-DBCD-FC94-FCCB518FD2DF}"/>
              </a:ext>
            </a:extLst>
          </p:cNvPr>
          <p:cNvSpPr>
            <a:spLocks noGrp="1"/>
          </p:cNvSpPr>
          <p:nvPr>
            <p:ph idx="1"/>
          </p:nvPr>
        </p:nvSpPr>
        <p:spPr>
          <a:xfrm>
            <a:off x="700038" y="836712"/>
            <a:ext cx="8229600" cy="5832648"/>
          </a:xfrm>
        </p:spPr>
        <p:style>
          <a:lnRef idx="2">
            <a:schemeClr val="accent1"/>
          </a:lnRef>
          <a:fillRef idx="1">
            <a:schemeClr val="lt1"/>
          </a:fillRef>
          <a:effectRef idx="0">
            <a:schemeClr val="accent1"/>
          </a:effectRef>
          <a:fontRef idx="minor">
            <a:schemeClr val="dk1"/>
          </a:fontRef>
        </p:style>
        <p:txBody>
          <a:bodyPr/>
          <a:lstStyle/>
          <a:p>
            <a:pPr algn="r" rtl="1"/>
            <a:r>
              <a:rPr lang="ar-SA" sz="2800" b="1" u="sng" dirty="0">
                <a:effectLst>
                  <a:outerShdw blurRad="38100" dist="38100" dir="2700000" algn="tl">
                    <a:srgbClr val="000000">
                      <a:alpha val="43137"/>
                    </a:srgbClr>
                  </a:outerShdw>
                </a:effectLst>
              </a:rPr>
              <a:t>4-1 التحليل الفني:</a:t>
            </a:r>
          </a:p>
          <a:p>
            <a:pPr marL="0" indent="0" algn="r" rtl="1">
              <a:buNone/>
            </a:pPr>
            <a:r>
              <a:rPr lang="ar-SA" b="1" dirty="0">
                <a:effectLst>
                  <a:outerShdw blurRad="38100" dist="38100" dir="2700000" algn="tl">
                    <a:srgbClr val="000000">
                      <a:alpha val="43137"/>
                    </a:srgbClr>
                  </a:outerShdw>
                </a:effectLst>
              </a:rPr>
              <a:t>هنا يتم تحليل التفاصيل الميكانيكية للمهارات التي يؤديها الرياضي بعناية لاكتشاف العيوب في التقنية مع مراقبة التقدم وتحديد التغيرات أثناء التحضير أو حتى تقييم إعادة التأهيل من الإصابة، حيث يتم قياس ومقارنة الفعالية وما تتطلبه من مهارات معينه أو مقطع حركي معين يساهم في زيادة الأداء، وبالتالي توقع نتائج جديدة </a:t>
            </a:r>
            <a:r>
              <a:rPr lang="ar-SA" b="1" dirty="0" err="1">
                <a:effectLst>
                  <a:outerShdw blurRad="38100" dist="38100" dir="2700000" algn="tl">
                    <a:srgbClr val="000000">
                      <a:alpha val="43137"/>
                    </a:srgbClr>
                  </a:outerShdw>
                </a:effectLst>
              </a:rPr>
              <a:t>بناءا</a:t>
            </a:r>
            <a:r>
              <a:rPr lang="ar-SA" b="1" dirty="0">
                <a:effectLst>
                  <a:outerShdw blurRad="38100" dist="38100" dir="2700000" algn="tl">
                    <a:srgbClr val="000000">
                      <a:alpha val="43137"/>
                    </a:srgbClr>
                  </a:outerShdw>
                </a:effectLst>
              </a:rPr>
              <a:t> على التحليل المسبق للأداء ...... والفيديو التالي يوضح الفكرة أكثر.</a:t>
            </a:r>
            <a:endParaRPr lang="fr-FR" b="1" dirty="0">
              <a:effectLst>
                <a:outerShdw blurRad="38100" dist="38100" dir="2700000" algn="tl">
                  <a:srgbClr val="000000">
                    <a:alpha val="43137"/>
                  </a:srgbClr>
                </a:outerShdw>
              </a:effectLst>
            </a:endParaRPr>
          </a:p>
        </p:txBody>
      </p:sp>
      <p:sp>
        <p:nvSpPr>
          <p:cNvPr id="4" name="Flèche : bas 3">
            <a:extLst>
              <a:ext uri="{FF2B5EF4-FFF2-40B4-BE49-F238E27FC236}">
                <a16:creationId xmlns:a16="http://schemas.microsoft.com/office/drawing/2014/main" id="{B863068A-9314-E318-3AEE-6469AF8931DD}"/>
              </a:ext>
            </a:extLst>
          </p:cNvPr>
          <p:cNvSpPr/>
          <p:nvPr/>
        </p:nvSpPr>
        <p:spPr>
          <a:xfrm>
            <a:off x="2942630" y="4005064"/>
            <a:ext cx="3744416" cy="1800200"/>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sz="2800" b="1" dirty="0">
                <a:ln w="22225">
                  <a:solidFill>
                    <a:schemeClr val="accent2"/>
                  </a:solidFill>
                  <a:prstDash val="solid"/>
                </a:ln>
                <a:solidFill>
                  <a:schemeClr val="accent2">
                    <a:lumMod val="40000"/>
                    <a:lumOff val="60000"/>
                  </a:schemeClr>
                </a:solidFill>
              </a:rPr>
              <a:t>انظر أسفل للفيديو</a:t>
            </a:r>
            <a:endParaRPr lang="fr-FR" sz="28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032798594"/>
      </p:ext>
    </p:extLst>
  </p:cSld>
  <p:clrMapOvr>
    <a:masterClrMapping/>
  </p:clrMapOvr>
  <p:transition>
    <p:fade thruBlk="1"/>
    <p:sndAc>
      <p:stSnd>
        <p:snd r:embed="rId2" name="chimes.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حليل كيفي">
            <a:hlinkClick r:id="" action="ppaction://media"/>
            <a:extLst>
              <a:ext uri="{FF2B5EF4-FFF2-40B4-BE49-F238E27FC236}">
                <a16:creationId xmlns:a16="http://schemas.microsoft.com/office/drawing/2014/main" id="{0C91E40F-7C23-630F-6764-87DF67507389}"/>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51520" y="116632"/>
            <a:ext cx="8589640" cy="6207969"/>
          </a:xfrm>
        </p:spPr>
      </p:pic>
    </p:spTree>
    <p:extLst>
      <p:ext uri="{BB962C8B-B14F-4D97-AF65-F5344CB8AC3E}">
        <p14:creationId xmlns:p14="http://schemas.microsoft.com/office/powerpoint/2010/main" val="2457833550"/>
      </p:ext>
    </p:extLst>
  </p:cSld>
  <p:clrMapOvr>
    <a:masterClrMapping/>
  </p:clrMapOvr>
  <p:transition>
    <p:fade thruBlk="1"/>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4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TM10001115[[fn=Colis]]</Template>
  <TotalTime>2058</TotalTime>
  <Words>1187</Words>
  <Application>Microsoft Office PowerPoint</Application>
  <PresentationFormat>Affichage à l'écran (4:3)</PresentationFormat>
  <Paragraphs>59</Paragraphs>
  <Slides>16</Slides>
  <Notes>0</Notes>
  <HiddenSlides>0</HiddenSlides>
  <MMClips>1</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Arial</vt:lpstr>
      <vt:lpstr>Calibri</vt:lpstr>
      <vt:lpstr>Constantia</vt:lpstr>
      <vt:lpstr>Wingdings</vt:lpstr>
      <vt:lpstr>Wingdings 2</vt:lpstr>
      <vt:lpstr>Débit</vt:lpstr>
      <vt:lpstr>المحاضرة الرابعة:</vt:lpstr>
      <vt:lpstr>Présentation PowerPoint</vt:lpstr>
      <vt:lpstr>01- مراحل وخطوات التحليل الرياضي:</vt:lpstr>
      <vt:lpstr>02- أنواع التحليل:</vt:lpstr>
      <vt:lpstr>Présentation PowerPoint</vt:lpstr>
      <vt:lpstr>03- طرق التحليل: </vt:lpstr>
      <vt:lpstr>Présentation PowerPoint</vt:lpstr>
      <vt:lpstr>05 نطاق التحليل:</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شكرا على المتابعة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وزارة التعليم العالي والبحث العلمي. كلية العلوم الإنسانية والاجتماعية. _قسم علوم وتقنيات النشاطات البدنية والرياضية_.</dc:title>
  <dc:creator>PC</dc:creator>
  <cp:lastModifiedBy>walid xalid</cp:lastModifiedBy>
  <cp:revision>243</cp:revision>
  <dcterms:created xsi:type="dcterms:W3CDTF">2023-10-08T16:03:53Z</dcterms:created>
  <dcterms:modified xsi:type="dcterms:W3CDTF">2023-12-24T21:06:56Z</dcterms:modified>
</cp:coreProperties>
</file>