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diagrams/data7.xml" ContentType="application/vnd.openxmlformats-officedocument.drawingml.diagramData+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diagrams/colors6.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39"/>
  </p:notesMasterIdLst>
  <p:sldIdLst>
    <p:sldId id="256" r:id="rId2"/>
    <p:sldId id="257" r:id="rId3"/>
    <p:sldId id="281" r:id="rId4"/>
    <p:sldId id="282" r:id="rId5"/>
    <p:sldId id="283" r:id="rId6"/>
    <p:sldId id="284" r:id="rId7"/>
    <p:sldId id="285" r:id="rId8"/>
    <p:sldId id="286" r:id="rId9"/>
    <p:sldId id="287" r:id="rId10"/>
    <p:sldId id="288" r:id="rId11"/>
    <p:sldId id="339" r:id="rId12"/>
    <p:sldId id="289" r:id="rId13"/>
    <p:sldId id="290" r:id="rId14"/>
    <p:sldId id="291" r:id="rId15"/>
    <p:sldId id="292" r:id="rId16"/>
    <p:sldId id="340" r:id="rId17"/>
    <p:sldId id="293" r:id="rId18"/>
    <p:sldId id="294" r:id="rId19"/>
    <p:sldId id="295" r:id="rId20"/>
    <p:sldId id="296" r:id="rId21"/>
    <p:sldId id="297" r:id="rId22"/>
    <p:sldId id="298" r:id="rId23"/>
    <p:sldId id="341" r:id="rId24"/>
    <p:sldId id="299" r:id="rId25"/>
    <p:sldId id="300" r:id="rId26"/>
    <p:sldId id="301" r:id="rId27"/>
    <p:sldId id="302" r:id="rId28"/>
    <p:sldId id="338" r:id="rId29"/>
    <p:sldId id="347" r:id="rId30"/>
    <p:sldId id="303" r:id="rId31"/>
    <p:sldId id="304" r:id="rId32"/>
    <p:sldId id="305" r:id="rId33"/>
    <p:sldId id="306" r:id="rId34"/>
    <p:sldId id="307" r:id="rId35"/>
    <p:sldId id="308" r:id="rId36"/>
    <p:sldId id="309" r:id="rId37"/>
    <p:sldId id="359" r:id="rId38"/>
    <p:sldId id="358" r:id="rId39"/>
    <p:sldId id="348" r:id="rId40"/>
    <p:sldId id="349" r:id="rId41"/>
    <p:sldId id="350" r:id="rId42"/>
    <p:sldId id="368" r:id="rId43"/>
    <p:sldId id="367" r:id="rId44"/>
    <p:sldId id="351" r:id="rId45"/>
    <p:sldId id="352" r:id="rId46"/>
    <p:sldId id="355" r:id="rId47"/>
    <p:sldId id="353" r:id="rId48"/>
    <p:sldId id="354" r:id="rId49"/>
    <p:sldId id="356" r:id="rId50"/>
    <p:sldId id="357" r:id="rId51"/>
    <p:sldId id="360" r:id="rId52"/>
    <p:sldId id="361" r:id="rId53"/>
    <p:sldId id="362" r:id="rId54"/>
    <p:sldId id="363" r:id="rId55"/>
    <p:sldId id="344" r:id="rId56"/>
    <p:sldId id="345" r:id="rId57"/>
    <p:sldId id="346" r:id="rId58"/>
    <p:sldId id="312" r:id="rId59"/>
    <p:sldId id="364" r:id="rId60"/>
    <p:sldId id="365" r:id="rId61"/>
    <p:sldId id="366" r:id="rId62"/>
    <p:sldId id="310" r:id="rId63"/>
    <p:sldId id="311" r:id="rId64"/>
    <p:sldId id="313" r:id="rId65"/>
    <p:sldId id="314" r:id="rId66"/>
    <p:sldId id="343" r:id="rId67"/>
    <p:sldId id="369" r:id="rId68"/>
    <p:sldId id="315" r:id="rId69"/>
    <p:sldId id="316" r:id="rId70"/>
    <p:sldId id="385" r:id="rId71"/>
    <p:sldId id="317" r:id="rId72"/>
    <p:sldId id="318" r:id="rId73"/>
    <p:sldId id="319" r:id="rId74"/>
    <p:sldId id="380" r:id="rId75"/>
    <p:sldId id="320" r:id="rId76"/>
    <p:sldId id="321" r:id="rId77"/>
    <p:sldId id="372" r:id="rId78"/>
    <p:sldId id="378" r:id="rId79"/>
    <p:sldId id="373" r:id="rId80"/>
    <p:sldId id="374" r:id="rId81"/>
    <p:sldId id="322" r:id="rId82"/>
    <p:sldId id="375" r:id="rId83"/>
    <p:sldId id="376" r:id="rId84"/>
    <p:sldId id="377" r:id="rId85"/>
    <p:sldId id="323" r:id="rId86"/>
    <p:sldId id="381" r:id="rId87"/>
    <p:sldId id="382" r:id="rId88"/>
    <p:sldId id="383" r:id="rId89"/>
    <p:sldId id="384" r:id="rId90"/>
    <p:sldId id="379" r:id="rId91"/>
    <p:sldId id="425" r:id="rId92"/>
    <p:sldId id="405" r:id="rId93"/>
    <p:sldId id="406" r:id="rId94"/>
    <p:sldId id="407" r:id="rId95"/>
    <p:sldId id="408" r:id="rId96"/>
    <p:sldId id="426" r:id="rId97"/>
    <p:sldId id="409" r:id="rId98"/>
    <p:sldId id="427" r:id="rId99"/>
    <p:sldId id="410" r:id="rId100"/>
    <p:sldId id="411" r:id="rId101"/>
    <p:sldId id="412" r:id="rId102"/>
    <p:sldId id="413" r:id="rId103"/>
    <p:sldId id="414" r:id="rId104"/>
    <p:sldId id="415" r:id="rId105"/>
    <p:sldId id="416" r:id="rId106"/>
    <p:sldId id="417" r:id="rId107"/>
    <p:sldId id="418" r:id="rId108"/>
    <p:sldId id="419" r:id="rId109"/>
    <p:sldId id="420" r:id="rId110"/>
    <p:sldId id="421" r:id="rId111"/>
    <p:sldId id="422" r:id="rId112"/>
    <p:sldId id="423" r:id="rId113"/>
    <p:sldId id="424" r:id="rId114"/>
    <p:sldId id="428" r:id="rId115"/>
    <p:sldId id="391" r:id="rId116"/>
    <p:sldId id="392" r:id="rId117"/>
    <p:sldId id="393" r:id="rId118"/>
    <p:sldId id="394" r:id="rId119"/>
    <p:sldId id="395" r:id="rId120"/>
    <p:sldId id="396" r:id="rId121"/>
    <p:sldId id="397" r:id="rId122"/>
    <p:sldId id="398" r:id="rId123"/>
    <p:sldId id="399" r:id="rId124"/>
    <p:sldId id="400" r:id="rId125"/>
    <p:sldId id="325" r:id="rId126"/>
    <p:sldId id="326" r:id="rId127"/>
    <p:sldId id="327" r:id="rId128"/>
    <p:sldId id="328" r:id="rId129"/>
    <p:sldId id="329" r:id="rId130"/>
    <p:sldId id="330" r:id="rId131"/>
    <p:sldId id="331" r:id="rId132"/>
    <p:sldId id="332" r:id="rId133"/>
    <p:sldId id="333" r:id="rId134"/>
    <p:sldId id="334" r:id="rId135"/>
    <p:sldId id="337" r:id="rId136"/>
    <p:sldId id="342" r:id="rId137"/>
    <p:sldId id="280" r:id="rId13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619" autoAdjust="0"/>
    <p:restoredTop sz="94615" autoAdjust="0"/>
  </p:normalViewPr>
  <p:slideViewPr>
    <p:cSldViewPr>
      <p:cViewPr>
        <p:scale>
          <a:sx n="60" d="100"/>
          <a:sy n="60" d="100"/>
        </p:scale>
        <p:origin x="-96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146"/>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1A3FB8-53AC-4CE9-B7B3-3721A71AEB6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3D2CE62-6D31-4003-BA40-355F57189B3E}">
      <dgm:prSet phldrT="[Texte]"/>
      <dgm:spPr/>
      <dgm:t>
        <a:bodyPr/>
        <a:lstStyle/>
        <a:p>
          <a:r>
            <a:rPr lang="fr-FR" b="1" dirty="0" smtClean="0"/>
            <a:t>L’approche du confort implique au moins trois champs </a:t>
          </a:r>
          <a:r>
            <a:rPr lang="fr-FR" b="1" dirty="0" err="1" smtClean="0"/>
            <a:t>discipli</a:t>
          </a:r>
          <a:endParaRPr lang="fr-FR" dirty="0"/>
        </a:p>
      </dgm:t>
    </dgm:pt>
    <dgm:pt modelId="{4A9A1079-05DA-45EB-B4E7-CF85F0A76353}" type="parTrans" cxnId="{845EFD17-9A87-4FC8-BB8A-904AA4990CE2}">
      <dgm:prSet/>
      <dgm:spPr/>
      <dgm:t>
        <a:bodyPr/>
        <a:lstStyle/>
        <a:p>
          <a:endParaRPr lang="fr-FR"/>
        </a:p>
      </dgm:t>
    </dgm:pt>
    <dgm:pt modelId="{F05236C2-7E13-4121-B2C1-72635F979811}" type="sibTrans" cxnId="{845EFD17-9A87-4FC8-BB8A-904AA4990CE2}">
      <dgm:prSet/>
      <dgm:spPr/>
      <dgm:t>
        <a:bodyPr/>
        <a:lstStyle/>
        <a:p>
          <a:endParaRPr lang="fr-FR"/>
        </a:p>
      </dgm:t>
    </dgm:pt>
    <dgm:pt modelId="{12D2164D-1975-4CA9-A8A0-6FA39B17043C}">
      <dgm:prSet phldrT="[Texte]" custT="1"/>
      <dgm:spPr/>
      <dgm:t>
        <a:bodyPr/>
        <a:lstStyle/>
        <a:p>
          <a:r>
            <a:rPr lang="fr-FR" sz="2400" dirty="0" smtClean="0"/>
            <a:t>Les sciences de l’ingénieur</a:t>
          </a:r>
          <a:endParaRPr lang="fr-FR" sz="2400" dirty="0"/>
        </a:p>
      </dgm:t>
    </dgm:pt>
    <dgm:pt modelId="{295DFA2F-8FAA-4E66-A4B6-44B8D3AD9F45}" type="parTrans" cxnId="{38621015-0272-46B1-A075-D56080CBDA87}">
      <dgm:prSet/>
      <dgm:spPr/>
      <dgm:t>
        <a:bodyPr/>
        <a:lstStyle/>
        <a:p>
          <a:endParaRPr lang="fr-FR"/>
        </a:p>
      </dgm:t>
    </dgm:pt>
    <dgm:pt modelId="{72D72352-0DA4-4AD9-AC4E-F89B0594CB61}" type="sibTrans" cxnId="{38621015-0272-46B1-A075-D56080CBDA87}">
      <dgm:prSet/>
      <dgm:spPr/>
      <dgm:t>
        <a:bodyPr/>
        <a:lstStyle/>
        <a:p>
          <a:endParaRPr lang="fr-FR"/>
        </a:p>
      </dgm:t>
    </dgm:pt>
    <dgm:pt modelId="{A71A6571-8EA1-4077-80AE-6AAF59A2DA09}">
      <dgm:prSet phldrT="[Texte]" custT="1"/>
      <dgm:spPr/>
      <dgm:t>
        <a:bodyPr/>
        <a:lstStyle/>
        <a:p>
          <a:r>
            <a:rPr lang="fr-FR" sz="2400" dirty="0" smtClean="0"/>
            <a:t>Les sciences humaines et sociales</a:t>
          </a:r>
          <a:endParaRPr lang="fr-FR" sz="2400" dirty="0"/>
        </a:p>
      </dgm:t>
    </dgm:pt>
    <dgm:pt modelId="{45F2E3F6-4D42-41B1-89DE-D75AB3FE31FA}" type="parTrans" cxnId="{6075403D-A590-48BE-A20F-E0E21225D023}">
      <dgm:prSet/>
      <dgm:spPr/>
      <dgm:t>
        <a:bodyPr/>
        <a:lstStyle/>
        <a:p>
          <a:endParaRPr lang="fr-FR"/>
        </a:p>
      </dgm:t>
    </dgm:pt>
    <dgm:pt modelId="{1135F403-7EF7-4050-B2F1-362F7234669B}" type="sibTrans" cxnId="{6075403D-A590-48BE-A20F-E0E21225D023}">
      <dgm:prSet/>
      <dgm:spPr/>
      <dgm:t>
        <a:bodyPr/>
        <a:lstStyle/>
        <a:p>
          <a:endParaRPr lang="fr-FR"/>
        </a:p>
      </dgm:t>
    </dgm:pt>
    <dgm:pt modelId="{F5787312-E561-42FE-8F6A-D778FE45E86F}">
      <dgm:prSet custT="1"/>
      <dgm:spPr/>
      <dgm:t>
        <a:bodyPr/>
        <a:lstStyle/>
        <a:p>
          <a:r>
            <a:rPr lang="fr-FR" sz="2000" dirty="0" smtClean="0"/>
            <a:t>L’architecture</a:t>
          </a:r>
          <a:endParaRPr lang="fr-FR" sz="2000" dirty="0"/>
        </a:p>
      </dgm:t>
    </dgm:pt>
    <dgm:pt modelId="{3351DA92-AEDE-4976-A569-595D769228E6}" type="sibTrans" cxnId="{E6B76FB7-436A-4317-AD8B-AFD22F133F71}">
      <dgm:prSet/>
      <dgm:spPr/>
      <dgm:t>
        <a:bodyPr/>
        <a:lstStyle/>
        <a:p>
          <a:endParaRPr lang="fr-FR"/>
        </a:p>
      </dgm:t>
    </dgm:pt>
    <dgm:pt modelId="{B094D11C-ED07-4EFD-A57C-6E24D01F5F8D}" type="parTrans" cxnId="{E6B76FB7-436A-4317-AD8B-AFD22F133F71}">
      <dgm:prSet/>
      <dgm:spPr/>
      <dgm:t>
        <a:bodyPr/>
        <a:lstStyle/>
        <a:p>
          <a:endParaRPr lang="fr-FR"/>
        </a:p>
      </dgm:t>
    </dgm:pt>
    <dgm:pt modelId="{66222D16-576A-4B98-8876-EA261A20C251}">
      <dgm:prSet phldrT="[Texte]"/>
      <dgm:spPr/>
      <dgm:t>
        <a:bodyPr/>
        <a:lstStyle/>
        <a:p>
          <a:endParaRPr lang="fr-FR" dirty="0"/>
        </a:p>
      </dgm:t>
    </dgm:pt>
    <dgm:pt modelId="{ADD756EA-F985-483B-B5A8-2AAA1F33766F}" type="sibTrans" cxnId="{FEE855AC-559A-4ED6-93F3-39DA92A02E78}">
      <dgm:prSet/>
      <dgm:spPr/>
      <dgm:t>
        <a:bodyPr/>
        <a:lstStyle/>
        <a:p>
          <a:endParaRPr lang="fr-FR"/>
        </a:p>
      </dgm:t>
    </dgm:pt>
    <dgm:pt modelId="{92095A2E-6F27-4B5D-BC84-330217D90206}" type="parTrans" cxnId="{FEE855AC-559A-4ED6-93F3-39DA92A02E78}">
      <dgm:prSet/>
      <dgm:spPr/>
      <dgm:t>
        <a:bodyPr/>
        <a:lstStyle/>
        <a:p>
          <a:endParaRPr lang="fr-FR"/>
        </a:p>
      </dgm:t>
    </dgm:pt>
    <dgm:pt modelId="{ED6AAD6D-66EC-4A08-B3C9-7C983B72B647}" type="pres">
      <dgm:prSet presAssocID="{641A3FB8-53AC-4CE9-B7B3-3721A71AEB65}" presName="Name0" presStyleCnt="0">
        <dgm:presLayoutVars>
          <dgm:chMax val="1"/>
          <dgm:dir/>
          <dgm:animLvl val="ctr"/>
          <dgm:resizeHandles val="exact"/>
        </dgm:presLayoutVars>
      </dgm:prSet>
      <dgm:spPr/>
      <dgm:t>
        <a:bodyPr/>
        <a:lstStyle/>
        <a:p>
          <a:endParaRPr lang="fr-FR"/>
        </a:p>
      </dgm:t>
    </dgm:pt>
    <dgm:pt modelId="{AA1B709E-5457-4327-BC00-2B31C82B7DEC}" type="pres">
      <dgm:prSet presAssocID="{C3D2CE62-6D31-4003-BA40-355F57189B3E}" presName="centerShape" presStyleLbl="node0" presStyleIdx="0" presStyleCnt="1" custScaleX="306415"/>
      <dgm:spPr/>
      <dgm:t>
        <a:bodyPr/>
        <a:lstStyle/>
        <a:p>
          <a:endParaRPr lang="fr-FR"/>
        </a:p>
      </dgm:t>
    </dgm:pt>
    <dgm:pt modelId="{0D2AE432-C1A4-48C9-9CAF-9D23A73B2595}" type="pres">
      <dgm:prSet presAssocID="{295DFA2F-8FAA-4E66-A4B6-44B8D3AD9F45}" presName="parTrans" presStyleLbl="sibTrans2D1" presStyleIdx="0" presStyleCnt="3"/>
      <dgm:spPr/>
      <dgm:t>
        <a:bodyPr/>
        <a:lstStyle/>
        <a:p>
          <a:endParaRPr lang="fr-FR"/>
        </a:p>
      </dgm:t>
    </dgm:pt>
    <dgm:pt modelId="{C4082D6E-6AEF-48AD-A037-3EA094C8F849}" type="pres">
      <dgm:prSet presAssocID="{295DFA2F-8FAA-4E66-A4B6-44B8D3AD9F45}" presName="connectorText" presStyleLbl="sibTrans2D1" presStyleIdx="0" presStyleCnt="3"/>
      <dgm:spPr/>
      <dgm:t>
        <a:bodyPr/>
        <a:lstStyle/>
        <a:p>
          <a:endParaRPr lang="fr-FR"/>
        </a:p>
      </dgm:t>
    </dgm:pt>
    <dgm:pt modelId="{CF204051-0829-43EC-8A6E-6438A68CBFF7}" type="pres">
      <dgm:prSet presAssocID="{12D2164D-1975-4CA9-A8A0-6FA39B17043C}" presName="node" presStyleLbl="node1" presStyleIdx="0" presStyleCnt="3" custScaleX="233456">
        <dgm:presLayoutVars>
          <dgm:bulletEnabled val="1"/>
        </dgm:presLayoutVars>
      </dgm:prSet>
      <dgm:spPr/>
      <dgm:t>
        <a:bodyPr/>
        <a:lstStyle/>
        <a:p>
          <a:endParaRPr lang="fr-FR"/>
        </a:p>
      </dgm:t>
    </dgm:pt>
    <dgm:pt modelId="{2D90A2F5-75D8-4948-8DE6-77AA6045885B}" type="pres">
      <dgm:prSet presAssocID="{45F2E3F6-4D42-41B1-89DE-D75AB3FE31FA}" presName="parTrans" presStyleLbl="sibTrans2D1" presStyleIdx="1" presStyleCnt="3"/>
      <dgm:spPr/>
      <dgm:t>
        <a:bodyPr/>
        <a:lstStyle/>
        <a:p>
          <a:endParaRPr lang="fr-FR"/>
        </a:p>
      </dgm:t>
    </dgm:pt>
    <dgm:pt modelId="{2EE941AE-E44E-4124-BAEE-169434CB7BD9}" type="pres">
      <dgm:prSet presAssocID="{45F2E3F6-4D42-41B1-89DE-D75AB3FE31FA}" presName="connectorText" presStyleLbl="sibTrans2D1" presStyleIdx="1" presStyleCnt="3"/>
      <dgm:spPr/>
      <dgm:t>
        <a:bodyPr/>
        <a:lstStyle/>
        <a:p>
          <a:endParaRPr lang="fr-FR"/>
        </a:p>
      </dgm:t>
    </dgm:pt>
    <dgm:pt modelId="{BA96D3E7-330A-4117-A4DE-C912943E815A}" type="pres">
      <dgm:prSet presAssocID="{A71A6571-8EA1-4077-80AE-6AAF59A2DA09}" presName="node" presStyleLbl="node1" presStyleIdx="1" presStyleCnt="3" custScaleX="215536" custRadScaleRad="126585" custRadScaleInc="42170">
        <dgm:presLayoutVars>
          <dgm:bulletEnabled val="1"/>
        </dgm:presLayoutVars>
      </dgm:prSet>
      <dgm:spPr/>
      <dgm:t>
        <a:bodyPr/>
        <a:lstStyle/>
        <a:p>
          <a:endParaRPr lang="fr-FR"/>
        </a:p>
      </dgm:t>
    </dgm:pt>
    <dgm:pt modelId="{1856FE44-2CF3-43F8-BD68-24C59E7B597B}" type="pres">
      <dgm:prSet presAssocID="{B094D11C-ED07-4EFD-A57C-6E24D01F5F8D}" presName="parTrans" presStyleLbl="sibTrans2D1" presStyleIdx="2" presStyleCnt="3"/>
      <dgm:spPr/>
      <dgm:t>
        <a:bodyPr/>
        <a:lstStyle/>
        <a:p>
          <a:endParaRPr lang="fr-FR"/>
        </a:p>
      </dgm:t>
    </dgm:pt>
    <dgm:pt modelId="{7DADD3DF-77F4-4554-A50C-ED38E70CC4D5}" type="pres">
      <dgm:prSet presAssocID="{B094D11C-ED07-4EFD-A57C-6E24D01F5F8D}" presName="connectorText" presStyleLbl="sibTrans2D1" presStyleIdx="2" presStyleCnt="3"/>
      <dgm:spPr/>
      <dgm:t>
        <a:bodyPr/>
        <a:lstStyle/>
        <a:p>
          <a:endParaRPr lang="fr-FR"/>
        </a:p>
      </dgm:t>
    </dgm:pt>
    <dgm:pt modelId="{83270A12-2D7C-441A-8C18-F4966319410E}" type="pres">
      <dgm:prSet presAssocID="{F5787312-E561-42FE-8F6A-D778FE45E86F}" presName="node" presStyleLbl="node1" presStyleIdx="2" presStyleCnt="3" custScaleX="173034" custRadScaleRad="107909" custRadScaleInc="-33692">
        <dgm:presLayoutVars>
          <dgm:bulletEnabled val="1"/>
        </dgm:presLayoutVars>
      </dgm:prSet>
      <dgm:spPr/>
      <dgm:t>
        <a:bodyPr/>
        <a:lstStyle/>
        <a:p>
          <a:endParaRPr lang="fr-FR"/>
        </a:p>
      </dgm:t>
    </dgm:pt>
  </dgm:ptLst>
  <dgm:cxnLst>
    <dgm:cxn modelId="{845EFD17-9A87-4FC8-BB8A-904AA4990CE2}" srcId="{641A3FB8-53AC-4CE9-B7B3-3721A71AEB65}" destId="{C3D2CE62-6D31-4003-BA40-355F57189B3E}" srcOrd="0" destOrd="0" parTransId="{4A9A1079-05DA-45EB-B4E7-CF85F0A76353}" sibTransId="{F05236C2-7E13-4121-B2C1-72635F979811}"/>
    <dgm:cxn modelId="{4858D0C2-5B2C-4801-B9D2-4E67D244133B}" type="presOf" srcId="{45F2E3F6-4D42-41B1-89DE-D75AB3FE31FA}" destId="{2EE941AE-E44E-4124-BAEE-169434CB7BD9}" srcOrd="1" destOrd="0" presId="urn:microsoft.com/office/officeart/2005/8/layout/radial5"/>
    <dgm:cxn modelId="{38621015-0272-46B1-A075-D56080CBDA87}" srcId="{C3D2CE62-6D31-4003-BA40-355F57189B3E}" destId="{12D2164D-1975-4CA9-A8A0-6FA39B17043C}" srcOrd="0" destOrd="0" parTransId="{295DFA2F-8FAA-4E66-A4B6-44B8D3AD9F45}" sibTransId="{72D72352-0DA4-4AD9-AC4E-F89B0594CB61}"/>
    <dgm:cxn modelId="{ED2304B8-01CD-4F6C-902A-D311AB7CAFA8}" type="presOf" srcId="{12D2164D-1975-4CA9-A8A0-6FA39B17043C}" destId="{CF204051-0829-43EC-8A6E-6438A68CBFF7}" srcOrd="0" destOrd="0" presId="urn:microsoft.com/office/officeart/2005/8/layout/radial5"/>
    <dgm:cxn modelId="{DCE7E8B8-FE30-4AA7-8BEB-2048703266DE}" type="presOf" srcId="{641A3FB8-53AC-4CE9-B7B3-3721A71AEB65}" destId="{ED6AAD6D-66EC-4A08-B3C9-7C983B72B647}" srcOrd="0" destOrd="0" presId="urn:microsoft.com/office/officeart/2005/8/layout/radial5"/>
    <dgm:cxn modelId="{21032EF6-4A61-4838-A1D8-1A8B053CA1AA}" type="presOf" srcId="{C3D2CE62-6D31-4003-BA40-355F57189B3E}" destId="{AA1B709E-5457-4327-BC00-2B31C82B7DEC}" srcOrd="0" destOrd="0" presId="urn:microsoft.com/office/officeart/2005/8/layout/radial5"/>
    <dgm:cxn modelId="{8B079E6B-A9BD-414F-BB26-13042941918A}" type="presOf" srcId="{295DFA2F-8FAA-4E66-A4B6-44B8D3AD9F45}" destId="{0D2AE432-C1A4-48C9-9CAF-9D23A73B2595}" srcOrd="0" destOrd="0" presId="urn:microsoft.com/office/officeart/2005/8/layout/radial5"/>
    <dgm:cxn modelId="{D1EC2963-F352-4879-AFDC-37C6CA8613FE}" type="presOf" srcId="{45F2E3F6-4D42-41B1-89DE-D75AB3FE31FA}" destId="{2D90A2F5-75D8-4948-8DE6-77AA6045885B}" srcOrd="0" destOrd="0" presId="urn:microsoft.com/office/officeart/2005/8/layout/radial5"/>
    <dgm:cxn modelId="{1B483FD1-593D-452A-8DF7-C8C2072DCC21}" type="presOf" srcId="{295DFA2F-8FAA-4E66-A4B6-44B8D3AD9F45}" destId="{C4082D6E-6AEF-48AD-A037-3EA094C8F849}" srcOrd="1" destOrd="0" presId="urn:microsoft.com/office/officeart/2005/8/layout/radial5"/>
    <dgm:cxn modelId="{E6B76FB7-436A-4317-AD8B-AFD22F133F71}" srcId="{C3D2CE62-6D31-4003-BA40-355F57189B3E}" destId="{F5787312-E561-42FE-8F6A-D778FE45E86F}" srcOrd="2" destOrd="0" parTransId="{B094D11C-ED07-4EFD-A57C-6E24D01F5F8D}" sibTransId="{3351DA92-AEDE-4976-A569-595D769228E6}"/>
    <dgm:cxn modelId="{8A5BE97E-D9F3-420C-9FCB-226EED3C3D94}" type="presOf" srcId="{A71A6571-8EA1-4077-80AE-6AAF59A2DA09}" destId="{BA96D3E7-330A-4117-A4DE-C912943E815A}" srcOrd="0" destOrd="0" presId="urn:microsoft.com/office/officeart/2005/8/layout/radial5"/>
    <dgm:cxn modelId="{885C6CCF-3ADD-4D65-8DBC-3DD0FFAEC7FC}" type="presOf" srcId="{B094D11C-ED07-4EFD-A57C-6E24D01F5F8D}" destId="{1856FE44-2CF3-43F8-BD68-24C59E7B597B}" srcOrd="0" destOrd="0" presId="urn:microsoft.com/office/officeart/2005/8/layout/radial5"/>
    <dgm:cxn modelId="{A3705D11-9D20-4A90-8175-E6684C194369}" type="presOf" srcId="{B094D11C-ED07-4EFD-A57C-6E24D01F5F8D}" destId="{7DADD3DF-77F4-4554-A50C-ED38E70CC4D5}" srcOrd="1" destOrd="0" presId="urn:microsoft.com/office/officeart/2005/8/layout/radial5"/>
    <dgm:cxn modelId="{FEE855AC-559A-4ED6-93F3-39DA92A02E78}" srcId="{641A3FB8-53AC-4CE9-B7B3-3721A71AEB65}" destId="{66222D16-576A-4B98-8876-EA261A20C251}" srcOrd="1" destOrd="0" parTransId="{92095A2E-6F27-4B5D-BC84-330217D90206}" sibTransId="{ADD756EA-F985-483B-B5A8-2AAA1F33766F}"/>
    <dgm:cxn modelId="{6075403D-A590-48BE-A20F-E0E21225D023}" srcId="{C3D2CE62-6D31-4003-BA40-355F57189B3E}" destId="{A71A6571-8EA1-4077-80AE-6AAF59A2DA09}" srcOrd="1" destOrd="0" parTransId="{45F2E3F6-4D42-41B1-89DE-D75AB3FE31FA}" sibTransId="{1135F403-7EF7-4050-B2F1-362F7234669B}"/>
    <dgm:cxn modelId="{04B2A552-7D22-4467-8723-F4E5B76DCB6C}" type="presOf" srcId="{F5787312-E561-42FE-8F6A-D778FE45E86F}" destId="{83270A12-2D7C-441A-8C18-F4966319410E}" srcOrd="0" destOrd="0" presId="urn:microsoft.com/office/officeart/2005/8/layout/radial5"/>
    <dgm:cxn modelId="{9EA27C0D-6C79-429A-B37E-53119CA9D3CA}" type="presParOf" srcId="{ED6AAD6D-66EC-4A08-B3C9-7C983B72B647}" destId="{AA1B709E-5457-4327-BC00-2B31C82B7DEC}" srcOrd="0" destOrd="0" presId="urn:microsoft.com/office/officeart/2005/8/layout/radial5"/>
    <dgm:cxn modelId="{F671111E-16E3-4CFF-9EE7-8F7CF05687C7}" type="presParOf" srcId="{ED6AAD6D-66EC-4A08-B3C9-7C983B72B647}" destId="{0D2AE432-C1A4-48C9-9CAF-9D23A73B2595}" srcOrd="1" destOrd="0" presId="urn:microsoft.com/office/officeart/2005/8/layout/radial5"/>
    <dgm:cxn modelId="{E002687C-B9E4-4D6A-92FA-F0FBE917E75F}" type="presParOf" srcId="{0D2AE432-C1A4-48C9-9CAF-9D23A73B2595}" destId="{C4082D6E-6AEF-48AD-A037-3EA094C8F849}" srcOrd="0" destOrd="0" presId="urn:microsoft.com/office/officeart/2005/8/layout/radial5"/>
    <dgm:cxn modelId="{5E98DCE5-8652-42C3-BE53-44182FF9D458}" type="presParOf" srcId="{ED6AAD6D-66EC-4A08-B3C9-7C983B72B647}" destId="{CF204051-0829-43EC-8A6E-6438A68CBFF7}" srcOrd="2" destOrd="0" presId="urn:microsoft.com/office/officeart/2005/8/layout/radial5"/>
    <dgm:cxn modelId="{0C115B21-8FE4-4F51-9EBB-C67DB148A34D}" type="presParOf" srcId="{ED6AAD6D-66EC-4A08-B3C9-7C983B72B647}" destId="{2D90A2F5-75D8-4948-8DE6-77AA6045885B}" srcOrd="3" destOrd="0" presId="urn:microsoft.com/office/officeart/2005/8/layout/radial5"/>
    <dgm:cxn modelId="{F6C087D0-1FF1-4C7C-9E21-6AE1485A7FE1}" type="presParOf" srcId="{2D90A2F5-75D8-4948-8DE6-77AA6045885B}" destId="{2EE941AE-E44E-4124-BAEE-169434CB7BD9}" srcOrd="0" destOrd="0" presId="urn:microsoft.com/office/officeart/2005/8/layout/radial5"/>
    <dgm:cxn modelId="{9053CEAC-B42C-4019-B482-642EF91F2A80}" type="presParOf" srcId="{ED6AAD6D-66EC-4A08-B3C9-7C983B72B647}" destId="{BA96D3E7-330A-4117-A4DE-C912943E815A}" srcOrd="4" destOrd="0" presId="urn:microsoft.com/office/officeart/2005/8/layout/radial5"/>
    <dgm:cxn modelId="{88DE8689-7218-4667-A730-F35FBBF3AEEA}" type="presParOf" srcId="{ED6AAD6D-66EC-4A08-B3C9-7C983B72B647}" destId="{1856FE44-2CF3-43F8-BD68-24C59E7B597B}" srcOrd="5" destOrd="0" presId="urn:microsoft.com/office/officeart/2005/8/layout/radial5"/>
    <dgm:cxn modelId="{AABE7A28-CA40-4F6F-8A64-382CD079AF6C}" type="presParOf" srcId="{1856FE44-2CF3-43F8-BD68-24C59E7B597B}" destId="{7DADD3DF-77F4-4554-A50C-ED38E70CC4D5}" srcOrd="0" destOrd="0" presId="urn:microsoft.com/office/officeart/2005/8/layout/radial5"/>
    <dgm:cxn modelId="{534CD7D5-A284-49CD-B54E-79AEFFFC239E}" type="presParOf" srcId="{ED6AAD6D-66EC-4A08-B3C9-7C983B72B647}" destId="{83270A12-2D7C-441A-8C18-F4966319410E}"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41A3FB8-53AC-4CE9-B7B3-3721A71AEB65}"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fr-FR"/>
        </a:p>
      </dgm:t>
    </dgm:pt>
    <dgm:pt modelId="{C3D2CE62-6D31-4003-BA40-355F57189B3E}">
      <dgm:prSet phldrT="[Texte]"/>
      <dgm:spPr>
        <a:solidFill>
          <a:schemeClr val="accent4">
            <a:lumMod val="75000"/>
          </a:schemeClr>
        </a:solidFill>
      </dgm:spPr>
      <dgm:t>
        <a:bodyPr/>
        <a:lstStyle/>
        <a:p>
          <a:r>
            <a:rPr lang="en" b="1" dirty="0" smtClean="0"/>
            <a:t>The comfort approach involves at least three </a:t>
          </a:r>
          <a:r>
            <a:rPr lang="en" b="1" dirty="0" err="1" smtClean="0"/>
            <a:t>disciplined fields</a:t>
          </a:r>
          <a:endParaRPr lang="fr-FR" dirty="0"/>
        </a:p>
      </dgm:t>
    </dgm:pt>
    <dgm:pt modelId="{4A9A1079-05DA-45EB-B4E7-CF85F0A76353}" type="parTrans" cxnId="{845EFD17-9A87-4FC8-BB8A-904AA4990CE2}">
      <dgm:prSet/>
      <dgm:spPr/>
      <dgm:t>
        <a:bodyPr/>
        <a:lstStyle/>
        <a:p>
          <a:endParaRPr lang="fr-FR"/>
        </a:p>
      </dgm:t>
    </dgm:pt>
    <dgm:pt modelId="{F05236C2-7E13-4121-B2C1-72635F979811}" type="sibTrans" cxnId="{845EFD17-9A87-4FC8-BB8A-904AA4990CE2}">
      <dgm:prSet/>
      <dgm:spPr/>
      <dgm:t>
        <a:bodyPr/>
        <a:lstStyle/>
        <a:p>
          <a:endParaRPr lang="fr-FR"/>
        </a:p>
      </dgm:t>
    </dgm:pt>
    <dgm:pt modelId="{12D2164D-1975-4CA9-A8A0-6FA39B17043C}">
      <dgm:prSet phldrT="[Texte]" custT="1"/>
      <dgm:spPr>
        <a:solidFill>
          <a:schemeClr val="accent4">
            <a:lumMod val="75000"/>
          </a:schemeClr>
        </a:solidFill>
      </dgm:spPr>
      <dgm:t>
        <a:bodyPr/>
        <a:lstStyle/>
        <a:p>
          <a:r>
            <a:rPr lang="en" sz="2400" dirty="0" smtClean="0"/>
            <a:t>Engineering sciences</a:t>
          </a:r>
          <a:endParaRPr lang="fr-FR" sz="2400" dirty="0"/>
        </a:p>
      </dgm:t>
    </dgm:pt>
    <dgm:pt modelId="{295DFA2F-8FAA-4E66-A4B6-44B8D3AD9F45}" type="parTrans" cxnId="{38621015-0272-46B1-A075-D56080CBDA87}">
      <dgm:prSet/>
      <dgm:spPr/>
      <dgm:t>
        <a:bodyPr/>
        <a:lstStyle/>
        <a:p>
          <a:endParaRPr lang="fr-FR"/>
        </a:p>
      </dgm:t>
    </dgm:pt>
    <dgm:pt modelId="{72D72352-0DA4-4AD9-AC4E-F89B0594CB61}" type="sibTrans" cxnId="{38621015-0272-46B1-A075-D56080CBDA87}">
      <dgm:prSet/>
      <dgm:spPr/>
      <dgm:t>
        <a:bodyPr/>
        <a:lstStyle/>
        <a:p>
          <a:endParaRPr lang="fr-FR"/>
        </a:p>
      </dgm:t>
    </dgm:pt>
    <dgm:pt modelId="{A71A6571-8EA1-4077-80AE-6AAF59A2DA09}">
      <dgm:prSet phldrT="[Texte]" custT="1"/>
      <dgm:spPr>
        <a:solidFill>
          <a:schemeClr val="accent4">
            <a:lumMod val="75000"/>
          </a:schemeClr>
        </a:solidFill>
      </dgm:spPr>
      <dgm:t>
        <a:bodyPr/>
        <a:lstStyle/>
        <a:p>
          <a:r>
            <a:rPr lang="en" sz="2400" dirty="0" smtClean="0"/>
            <a:t>Human and social sciences</a:t>
          </a:r>
          <a:endParaRPr lang="fr-FR" sz="2400" dirty="0"/>
        </a:p>
      </dgm:t>
    </dgm:pt>
    <dgm:pt modelId="{45F2E3F6-4D42-41B1-89DE-D75AB3FE31FA}" type="parTrans" cxnId="{6075403D-A590-48BE-A20F-E0E21225D023}">
      <dgm:prSet/>
      <dgm:spPr/>
      <dgm:t>
        <a:bodyPr/>
        <a:lstStyle/>
        <a:p>
          <a:endParaRPr lang="fr-FR"/>
        </a:p>
      </dgm:t>
    </dgm:pt>
    <dgm:pt modelId="{1135F403-7EF7-4050-B2F1-362F7234669B}" type="sibTrans" cxnId="{6075403D-A590-48BE-A20F-E0E21225D023}">
      <dgm:prSet/>
      <dgm:spPr/>
      <dgm:t>
        <a:bodyPr/>
        <a:lstStyle/>
        <a:p>
          <a:endParaRPr lang="fr-FR"/>
        </a:p>
      </dgm:t>
    </dgm:pt>
    <dgm:pt modelId="{F5787312-E561-42FE-8F6A-D778FE45E86F}">
      <dgm:prSet custT="1"/>
      <dgm:spPr>
        <a:solidFill>
          <a:schemeClr val="accent4">
            <a:lumMod val="75000"/>
          </a:schemeClr>
        </a:solidFill>
      </dgm:spPr>
      <dgm:t>
        <a:bodyPr/>
        <a:lstStyle/>
        <a:p>
          <a:r>
            <a:rPr lang="en" sz="2000" dirty="0" smtClean="0"/>
            <a:t>Architecture</a:t>
          </a:r>
          <a:endParaRPr lang="fr-FR" sz="2000" dirty="0"/>
        </a:p>
      </dgm:t>
    </dgm:pt>
    <dgm:pt modelId="{3351DA92-AEDE-4976-A569-595D769228E6}" type="sibTrans" cxnId="{E6B76FB7-436A-4317-AD8B-AFD22F133F71}">
      <dgm:prSet/>
      <dgm:spPr/>
      <dgm:t>
        <a:bodyPr/>
        <a:lstStyle/>
        <a:p>
          <a:endParaRPr lang="fr-FR"/>
        </a:p>
      </dgm:t>
    </dgm:pt>
    <dgm:pt modelId="{B094D11C-ED07-4EFD-A57C-6E24D01F5F8D}" type="parTrans" cxnId="{E6B76FB7-436A-4317-AD8B-AFD22F133F71}">
      <dgm:prSet/>
      <dgm:spPr/>
      <dgm:t>
        <a:bodyPr/>
        <a:lstStyle/>
        <a:p>
          <a:endParaRPr lang="fr-FR"/>
        </a:p>
      </dgm:t>
    </dgm:pt>
    <dgm:pt modelId="{66222D16-576A-4B98-8876-EA261A20C251}">
      <dgm:prSet phldrT="[Texte]"/>
      <dgm:spPr/>
      <dgm:t>
        <a:bodyPr/>
        <a:lstStyle/>
        <a:p>
          <a:endParaRPr lang="fr-FR" dirty="0"/>
        </a:p>
      </dgm:t>
    </dgm:pt>
    <dgm:pt modelId="{ADD756EA-F985-483B-B5A8-2AAA1F33766F}" type="sibTrans" cxnId="{FEE855AC-559A-4ED6-93F3-39DA92A02E78}">
      <dgm:prSet/>
      <dgm:spPr/>
      <dgm:t>
        <a:bodyPr/>
        <a:lstStyle/>
        <a:p>
          <a:endParaRPr lang="fr-FR"/>
        </a:p>
      </dgm:t>
    </dgm:pt>
    <dgm:pt modelId="{92095A2E-6F27-4B5D-BC84-330217D90206}" type="parTrans" cxnId="{FEE855AC-559A-4ED6-93F3-39DA92A02E78}">
      <dgm:prSet/>
      <dgm:spPr/>
      <dgm:t>
        <a:bodyPr/>
        <a:lstStyle/>
        <a:p>
          <a:endParaRPr lang="fr-FR"/>
        </a:p>
      </dgm:t>
    </dgm:pt>
    <dgm:pt modelId="{ED6AAD6D-66EC-4A08-B3C9-7C983B72B647}" type="pres">
      <dgm:prSet presAssocID="{641A3FB8-53AC-4CE9-B7B3-3721A71AEB65}" presName="Name0" presStyleCnt="0">
        <dgm:presLayoutVars>
          <dgm:chMax val="1"/>
          <dgm:dir/>
          <dgm:animLvl val="ctr"/>
          <dgm:resizeHandles val="exact"/>
        </dgm:presLayoutVars>
      </dgm:prSet>
      <dgm:spPr/>
      <dgm:t>
        <a:bodyPr/>
        <a:lstStyle/>
        <a:p>
          <a:endParaRPr lang="fr-FR"/>
        </a:p>
      </dgm:t>
    </dgm:pt>
    <dgm:pt modelId="{AA1B709E-5457-4327-BC00-2B31C82B7DEC}" type="pres">
      <dgm:prSet presAssocID="{C3D2CE62-6D31-4003-BA40-355F57189B3E}" presName="centerShape" presStyleLbl="node0" presStyleIdx="0" presStyleCnt="1" custScaleX="292257"/>
      <dgm:spPr/>
      <dgm:t>
        <a:bodyPr/>
        <a:lstStyle/>
        <a:p>
          <a:endParaRPr lang="fr-FR"/>
        </a:p>
      </dgm:t>
    </dgm:pt>
    <dgm:pt modelId="{0D2AE432-C1A4-48C9-9CAF-9D23A73B2595}" type="pres">
      <dgm:prSet presAssocID="{295DFA2F-8FAA-4E66-A4B6-44B8D3AD9F45}" presName="parTrans" presStyleLbl="sibTrans2D1" presStyleIdx="0" presStyleCnt="3"/>
      <dgm:spPr/>
      <dgm:t>
        <a:bodyPr/>
        <a:lstStyle/>
        <a:p>
          <a:endParaRPr lang="fr-FR"/>
        </a:p>
      </dgm:t>
    </dgm:pt>
    <dgm:pt modelId="{C4082D6E-6AEF-48AD-A037-3EA094C8F849}" type="pres">
      <dgm:prSet presAssocID="{295DFA2F-8FAA-4E66-A4B6-44B8D3AD9F45}" presName="connectorText" presStyleLbl="sibTrans2D1" presStyleIdx="0" presStyleCnt="3"/>
      <dgm:spPr/>
      <dgm:t>
        <a:bodyPr/>
        <a:lstStyle/>
        <a:p>
          <a:endParaRPr lang="fr-FR"/>
        </a:p>
      </dgm:t>
    </dgm:pt>
    <dgm:pt modelId="{CF204051-0829-43EC-8A6E-6438A68CBFF7}" type="pres">
      <dgm:prSet presAssocID="{12D2164D-1975-4CA9-A8A0-6FA39B17043C}" presName="node" presStyleLbl="node1" presStyleIdx="0" presStyleCnt="3" custScaleX="219077">
        <dgm:presLayoutVars>
          <dgm:bulletEnabled val="1"/>
        </dgm:presLayoutVars>
      </dgm:prSet>
      <dgm:spPr/>
      <dgm:t>
        <a:bodyPr/>
        <a:lstStyle/>
        <a:p>
          <a:endParaRPr lang="fr-FR"/>
        </a:p>
      </dgm:t>
    </dgm:pt>
    <dgm:pt modelId="{2D90A2F5-75D8-4948-8DE6-77AA6045885B}" type="pres">
      <dgm:prSet presAssocID="{45F2E3F6-4D42-41B1-89DE-D75AB3FE31FA}" presName="parTrans" presStyleLbl="sibTrans2D1" presStyleIdx="1" presStyleCnt="3"/>
      <dgm:spPr/>
      <dgm:t>
        <a:bodyPr/>
        <a:lstStyle/>
        <a:p>
          <a:endParaRPr lang="fr-FR"/>
        </a:p>
      </dgm:t>
    </dgm:pt>
    <dgm:pt modelId="{2EE941AE-E44E-4124-BAEE-169434CB7BD9}" type="pres">
      <dgm:prSet presAssocID="{45F2E3F6-4D42-41B1-89DE-D75AB3FE31FA}" presName="connectorText" presStyleLbl="sibTrans2D1" presStyleIdx="1" presStyleCnt="3"/>
      <dgm:spPr/>
      <dgm:t>
        <a:bodyPr/>
        <a:lstStyle/>
        <a:p>
          <a:endParaRPr lang="fr-FR"/>
        </a:p>
      </dgm:t>
    </dgm:pt>
    <dgm:pt modelId="{BA96D3E7-330A-4117-A4DE-C912943E815A}" type="pres">
      <dgm:prSet presAssocID="{A71A6571-8EA1-4077-80AE-6AAF59A2DA09}" presName="node" presStyleLbl="node1" presStyleIdx="1" presStyleCnt="3" custScaleX="178093" custRadScaleRad="151303" custRadScaleInc="17137">
        <dgm:presLayoutVars>
          <dgm:bulletEnabled val="1"/>
        </dgm:presLayoutVars>
      </dgm:prSet>
      <dgm:spPr/>
      <dgm:t>
        <a:bodyPr/>
        <a:lstStyle/>
        <a:p>
          <a:endParaRPr lang="fr-FR"/>
        </a:p>
      </dgm:t>
    </dgm:pt>
    <dgm:pt modelId="{1856FE44-2CF3-43F8-BD68-24C59E7B597B}" type="pres">
      <dgm:prSet presAssocID="{B094D11C-ED07-4EFD-A57C-6E24D01F5F8D}" presName="parTrans" presStyleLbl="sibTrans2D1" presStyleIdx="2" presStyleCnt="3"/>
      <dgm:spPr/>
      <dgm:t>
        <a:bodyPr/>
        <a:lstStyle/>
        <a:p>
          <a:endParaRPr lang="fr-FR"/>
        </a:p>
      </dgm:t>
    </dgm:pt>
    <dgm:pt modelId="{7DADD3DF-77F4-4554-A50C-ED38E70CC4D5}" type="pres">
      <dgm:prSet presAssocID="{B094D11C-ED07-4EFD-A57C-6E24D01F5F8D}" presName="connectorText" presStyleLbl="sibTrans2D1" presStyleIdx="2" presStyleCnt="3"/>
      <dgm:spPr/>
      <dgm:t>
        <a:bodyPr/>
        <a:lstStyle/>
        <a:p>
          <a:endParaRPr lang="fr-FR"/>
        </a:p>
      </dgm:t>
    </dgm:pt>
    <dgm:pt modelId="{83270A12-2D7C-441A-8C18-F4966319410E}" type="pres">
      <dgm:prSet presAssocID="{F5787312-E561-42FE-8F6A-D778FE45E86F}" presName="node" presStyleLbl="node1" presStyleIdx="2" presStyleCnt="3" custScaleX="175600" custRadScaleRad="103377" custRadScaleInc="-56857">
        <dgm:presLayoutVars>
          <dgm:bulletEnabled val="1"/>
        </dgm:presLayoutVars>
      </dgm:prSet>
      <dgm:spPr/>
      <dgm:t>
        <a:bodyPr/>
        <a:lstStyle/>
        <a:p>
          <a:endParaRPr lang="fr-FR"/>
        </a:p>
      </dgm:t>
    </dgm:pt>
  </dgm:ptLst>
  <dgm:cxnLst>
    <dgm:cxn modelId="{845EFD17-9A87-4FC8-BB8A-904AA4990CE2}" srcId="{641A3FB8-53AC-4CE9-B7B3-3721A71AEB65}" destId="{C3D2CE62-6D31-4003-BA40-355F57189B3E}" srcOrd="0" destOrd="0" parTransId="{4A9A1079-05DA-45EB-B4E7-CF85F0A76353}" sibTransId="{F05236C2-7E13-4121-B2C1-72635F979811}"/>
    <dgm:cxn modelId="{980E3025-310A-4856-9C72-69F777BB7735}" type="presOf" srcId="{12D2164D-1975-4CA9-A8A0-6FA39B17043C}" destId="{CF204051-0829-43EC-8A6E-6438A68CBFF7}" srcOrd="0" destOrd="0" presId="urn:microsoft.com/office/officeart/2005/8/layout/radial5"/>
    <dgm:cxn modelId="{F3738DB5-E547-411F-AD6B-DBD60D4AAF61}" type="presOf" srcId="{295DFA2F-8FAA-4E66-A4B6-44B8D3AD9F45}" destId="{C4082D6E-6AEF-48AD-A037-3EA094C8F849}" srcOrd="1" destOrd="0" presId="urn:microsoft.com/office/officeart/2005/8/layout/radial5"/>
    <dgm:cxn modelId="{1F2A2732-07BD-455C-A3E6-A9E692993DD0}" type="presOf" srcId="{45F2E3F6-4D42-41B1-89DE-D75AB3FE31FA}" destId="{2EE941AE-E44E-4124-BAEE-169434CB7BD9}" srcOrd="1" destOrd="0" presId="urn:microsoft.com/office/officeart/2005/8/layout/radial5"/>
    <dgm:cxn modelId="{1F42C6F2-92E9-4A7B-8128-0D1227166E35}" type="presOf" srcId="{B094D11C-ED07-4EFD-A57C-6E24D01F5F8D}" destId="{7DADD3DF-77F4-4554-A50C-ED38E70CC4D5}" srcOrd="1" destOrd="0" presId="urn:microsoft.com/office/officeart/2005/8/layout/radial5"/>
    <dgm:cxn modelId="{38621015-0272-46B1-A075-D56080CBDA87}" srcId="{C3D2CE62-6D31-4003-BA40-355F57189B3E}" destId="{12D2164D-1975-4CA9-A8A0-6FA39B17043C}" srcOrd="0" destOrd="0" parTransId="{295DFA2F-8FAA-4E66-A4B6-44B8D3AD9F45}" sibTransId="{72D72352-0DA4-4AD9-AC4E-F89B0594CB61}"/>
    <dgm:cxn modelId="{EFDDF18B-1F3C-4FF2-8A25-EC831614EE9B}" type="presOf" srcId="{A71A6571-8EA1-4077-80AE-6AAF59A2DA09}" destId="{BA96D3E7-330A-4117-A4DE-C912943E815A}" srcOrd="0" destOrd="0" presId="urn:microsoft.com/office/officeart/2005/8/layout/radial5"/>
    <dgm:cxn modelId="{C260A566-550C-4953-A292-FAA8658069D8}" type="presOf" srcId="{B094D11C-ED07-4EFD-A57C-6E24D01F5F8D}" destId="{1856FE44-2CF3-43F8-BD68-24C59E7B597B}" srcOrd="0" destOrd="0" presId="urn:microsoft.com/office/officeart/2005/8/layout/radial5"/>
    <dgm:cxn modelId="{E6B76FB7-436A-4317-AD8B-AFD22F133F71}" srcId="{C3D2CE62-6D31-4003-BA40-355F57189B3E}" destId="{F5787312-E561-42FE-8F6A-D778FE45E86F}" srcOrd="2" destOrd="0" parTransId="{B094D11C-ED07-4EFD-A57C-6E24D01F5F8D}" sibTransId="{3351DA92-AEDE-4976-A569-595D769228E6}"/>
    <dgm:cxn modelId="{FA1B045C-820C-4DF5-BD27-A81023539D85}" type="presOf" srcId="{641A3FB8-53AC-4CE9-B7B3-3721A71AEB65}" destId="{ED6AAD6D-66EC-4A08-B3C9-7C983B72B647}" srcOrd="0" destOrd="0" presId="urn:microsoft.com/office/officeart/2005/8/layout/radial5"/>
    <dgm:cxn modelId="{FEE855AC-559A-4ED6-93F3-39DA92A02E78}" srcId="{641A3FB8-53AC-4CE9-B7B3-3721A71AEB65}" destId="{66222D16-576A-4B98-8876-EA261A20C251}" srcOrd="1" destOrd="0" parTransId="{92095A2E-6F27-4B5D-BC84-330217D90206}" sibTransId="{ADD756EA-F985-483B-B5A8-2AAA1F33766F}"/>
    <dgm:cxn modelId="{6075403D-A590-48BE-A20F-E0E21225D023}" srcId="{C3D2CE62-6D31-4003-BA40-355F57189B3E}" destId="{A71A6571-8EA1-4077-80AE-6AAF59A2DA09}" srcOrd="1" destOrd="0" parTransId="{45F2E3F6-4D42-41B1-89DE-D75AB3FE31FA}" sibTransId="{1135F403-7EF7-4050-B2F1-362F7234669B}"/>
    <dgm:cxn modelId="{93B93A84-2FD3-45EF-BF81-A90C0FEC5E66}" type="presOf" srcId="{295DFA2F-8FAA-4E66-A4B6-44B8D3AD9F45}" destId="{0D2AE432-C1A4-48C9-9CAF-9D23A73B2595}" srcOrd="0" destOrd="0" presId="urn:microsoft.com/office/officeart/2005/8/layout/radial5"/>
    <dgm:cxn modelId="{6F671E80-D11C-4261-9BAB-A58028D346B3}" type="presOf" srcId="{C3D2CE62-6D31-4003-BA40-355F57189B3E}" destId="{AA1B709E-5457-4327-BC00-2B31C82B7DEC}" srcOrd="0" destOrd="0" presId="urn:microsoft.com/office/officeart/2005/8/layout/radial5"/>
    <dgm:cxn modelId="{2118332E-5A37-4F62-B8CC-5424BC4830AF}" type="presOf" srcId="{45F2E3F6-4D42-41B1-89DE-D75AB3FE31FA}" destId="{2D90A2F5-75D8-4948-8DE6-77AA6045885B}" srcOrd="0" destOrd="0" presId="urn:microsoft.com/office/officeart/2005/8/layout/radial5"/>
    <dgm:cxn modelId="{798760A7-EC86-4623-B151-C67FAFCAE626}" type="presOf" srcId="{F5787312-E561-42FE-8F6A-D778FE45E86F}" destId="{83270A12-2D7C-441A-8C18-F4966319410E}" srcOrd="0" destOrd="0" presId="urn:microsoft.com/office/officeart/2005/8/layout/radial5"/>
    <dgm:cxn modelId="{4E0F67B8-D0E2-46F7-9BF1-8C8C3C7546CC}" type="presParOf" srcId="{ED6AAD6D-66EC-4A08-B3C9-7C983B72B647}" destId="{AA1B709E-5457-4327-BC00-2B31C82B7DEC}" srcOrd="0" destOrd="0" presId="urn:microsoft.com/office/officeart/2005/8/layout/radial5"/>
    <dgm:cxn modelId="{7D4F5D29-19E2-4FCF-95D8-431A9453F3E9}" type="presParOf" srcId="{ED6AAD6D-66EC-4A08-B3C9-7C983B72B647}" destId="{0D2AE432-C1A4-48C9-9CAF-9D23A73B2595}" srcOrd="1" destOrd="0" presId="urn:microsoft.com/office/officeart/2005/8/layout/radial5"/>
    <dgm:cxn modelId="{4226C4E1-EF26-4DAB-ADB9-1E9034B79C20}" type="presParOf" srcId="{0D2AE432-C1A4-48C9-9CAF-9D23A73B2595}" destId="{C4082D6E-6AEF-48AD-A037-3EA094C8F849}" srcOrd="0" destOrd="0" presId="urn:microsoft.com/office/officeart/2005/8/layout/radial5"/>
    <dgm:cxn modelId="{4E352A17-2C09-4DC2-91D6-EEB5A8501DC4}" type="presParOf" srcId="{ED6AAD6D-66EC-4A08-B3C9-7C983B72B647}" destId="{CF204051-0829-43EC-8A6E-6438A68CBFF7}" srcOrd="2" destOrd="0" presId="urn:microsoft.com/office/officeart/2005/8/layout/radial5"/>
    <dgm:cxn modelId="{66A396E5-642F-46C3-8C23-FF7DF018F377}" type="presParOf" srcId="{ED6AAD6D-66EC-4A08-B3C9-7C983B72B647}" destId="{2D90A2F5-75D8-4948-8DE6-77AA6045885B}" srcOrd="3" destOrd="0" presId="urn:microsoft.com/office/officeart/2005/8/layout/radial5"/>
    <dgm:cxn modelId="{32700D65-97A0-4E33-9CE3-B7370E62C22D}" type="presParOf" srcId="{2D90A2F5-75D8-4948-8DE6-77AA6045885B}" destId="{2EE941AE-E44E-4124-BAEE-169434CB7BD9}" srcOrd="0" destOrd="0" presId="urn:microsoft.com/office/officeart/2005/8/layout/radial5"/>
    <dgm:cxn modelId="{BF807C3A-A4AC-436A-A0F7-B86B6A2856FC}" type="presParOf" srcId="{ED6AAD6D-66EC-4A08-B3C9-7C983B72B647}" destId="{BA96D3E7-330A-4117-A4DE-C912943E815A}" srcOrd="4" destOrd="0" presId="urn:microsoft.com/office/officeart/2005/8/layout/radial5"/>
    <dgm:cxn modelId="{8C651ADB-7755-4D86-839A-F19F4C160B47}" type="presParOf" srcId="{ED6AAD6D-66EC-4A08-B3C9-7C983B72B647}" destId="{1856FE44-2CF3-43F8-BD68-24C59E7B597B}" srcOrd="5" destOrd="0" presId="urn:microsoft.com/office/officeart/2005/8/layout/radial5"/>
    <dgm:cxn modelId="{59B27119-2A65-420D-875E-9322F598427E}" type="presParOf" srcId="{1856FE44-2CF3-43F8-BD68-24C59E7B597B}" destId="{7DADD3DF-77F4-4554-A50C-ED38E70CC4D5}" srcOrd="0" destOrd="0" presId="urn:microsoft.com/office/officeart/2005/8/layout/radial5"/>
    <dgm:cxn modelId="{90115295-43FA-4BBB-B254-466CDD3EA32D}" type="presParOf" srcId="{ED6AAD6D-66EC-4A08-B3C9-7C983B72B647}" destId="{83270A12-2D7C-441A-8C18-F4966319410E}" srcOrd="6" destOrd="0" presId="urn:microsoft.com/office/officeart/2005/8/layout/radial5"/>
  </dgm:cxnLst>
  <dgm:bg>
    <a:solidFill>
      <a:srgbClr val="FFFF00"/>
    </a:solidFill>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60F81D-3D77-4815-9A1B-EF9B27BBF89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fr-FR"/>
        </a:p>
      </dgm:t>
    </dgm:pt>
    <dgm:pt modelId="{61DE4950-A697-4B61-B014-32D350258971}" type="asst">
      <dgm:prSet phldrT="[Texte]" custT="1"/>
      <dgm:spPr/>
      <dgm:t>
        <a:bodyPr/>
        <a:lstStyle/>
        <a:p>
          <a:r>
            <a:rPr lang="fr-FR" sz="1400" dirty="0" smtClean="0"/>
            <a:t>Lieu, volume occupé.</a:t>
          </a:r>
          <a:endParaRPr lang="fr-FR" sz="1400" dirty="0"/>
        </a:p>
      </dgm:t>
    </dgm:pt>
    <dgm:pt modelId="{EE5C269D-4771-4C72-8AA6-909B90FEAC45}" type="parTrans" cxnId="{1D3699B2-1E39-4BFF-A8CC-7E0B5BE3883F}">
      <dgm:prSet/>
      <dgm:spPr/>
      <dgm:t>
        <a:bodyPr/>
        <a:lstStyle/>
        <a:p>
          <a:endParaRPr lang="fr-FR"/>
        </a:p>
      </dgm:t>
    </dgm:pt>
    <dgm:pt modelId="{39A9E702-E856-4A46-AA24-C2121BD0C7B5}" type="sibTrans" cxnId="{1D3699B2-1E39-4BFF-A8CC-7E0B5BE3883F}">
      <dgm:prSet/>
      <dgm:spPr/>
      <dgm:t>
        <a:bodyPr/>
        <a:lstStyle/>
        <a:p>
          <a:endParaRPr lang="fr-FR"/>
        </a:p>
      </dgm:t>
    </dgm:pt>
    <dgm:pt modelId="{9AB652DD-5276-4FE3-B845-B0A3FCBC2047}">
      <dgm:prSet phldrT="[Texte]" custT="1"/>
      <dgm:spPr/>
      <dgm:t>
        <a:bodyPr/>
        <a:lstStyle/>
        <a:p>
          <a:r>
            <a:rPr lang="fr-FR" sz="1400" dirty="0" smtClean="0"/>
            <a:t>Il a aussi le sens de l’environnement </a:t>
          </a:r>
          <a:endParaRPr lang="fr-FR" sz="1400" dirty="0"/>
        </a:p>
      </dgm:t>
    </dgm:pt>
    <dgm:pt modelId="{8A4842C5-293D-4CC5-B789-29C73C37D6D9}" type="parTrans" cxnId="{A3214263-C0BA-4DD1-8FF8-EA20434455FF}">
      <dgm:prSet/>
      <dgm:spPr/>
      <dgm:t>
        <a:bodyPr/>
        <a:lstStyle/>
        <a:p>
          <a:endParaRPr lang="fr-FR"/>
        </a:p>
      </dgm:t>
    </dgm:pt>
    <dgm:pt modelId="{F53B5553-1CE7-4859-AD21-F2CC7BF3FDE6}" type="sibTrans" cxnId="{A3214263-C0BA-4DD1-8FF8-EA20434455FF}">
      <dgm:prSet/>
      <dgm:spPr/>
      <dgm:t>
        <a:bodyPr/>
        <a:lstStyle/>
        <a:p>
          <a:endParaRPr lang="fr-FR"/>
        </a:p>
      </dgm:t>
    </dgm:pt>
    <dgm:pt modelId="{B04E8B7C-0120-4F52-8834-ABF97E9B6AB4}">
      <dgm:prSet phldrT="[Texte]" custT="1"/>
      <dgm:spPr/>
      <dgm:t>
        <a:bodyPr/>
        <a:lstStyle/>
        <a:p>
          <a:r>
            <a:rPr lang="fr-FR" sz="1400" dirty="0" smtClean="0"/>
            <a:t>L'espace est un champ de valeur </a:t>
          </a:r>
          <a:endParaRPr lang="fr-FR" sz="1400" dirty="0"/>
        </a:p>
      </dgm:t>
    </dgm:pt>
    <dgm:pt modelId="{D91457AD-5D16-4080-A541-44D923309D84}" type="parTrans" cxnId="{D56FF829-9A24-404D-8B82-A2D49F5CF56A}">
      <dgm:prSet/>
      <dgm:spPr/>
      <dgm:t>
        <a:bodyPr/>
        <a:lstStyle/>
        <a:p>
          <a:endParaRPr lang="fr-FR"/>
        </a:p>
      </dgm:t>
    </dgm:pt>
    <dgm:pt modelId="{7464DB92-845E-42EE-AE54-B710D9AE270E}" type="sibTrans" cxnId="{D56FF829-9A24-404D-8B82-A2D49F5CF56A}">
      <dgm:prSet/>
      <dgm:spPr/>
      <dgm:t>
        <a:bodyPr/>
        <a:lstStyle/>
        <a:p>
          <a:endParaRPr lang="fr-FR"/>
        </a:p>
      </dgm:t>
    </dgm:pt>
    <dgm:pt modelId="{F8C81CB6-F75F-438F-91E1-2DDA22A22B00}">
      <dgm:prSet custT="1"/>
      <dgm:spPr/>
      <dgm:t>
        <a:bodyPr/>
        <a:lstStyle/>
        <a:p>
          <a:r>
            <a:rPr lang="fr-FR" sz="1400" dirty="0" smtClean="0"/>
            <a:t>Étendue indéfinie qui contient et entoure tous les objets </a:t>
          </a:r>
          <a:endParaRPr lang="fr-FR" sz="1400" dirty="0"/>
        </a:p>
      </dgm:t>
    </dgm:pt>
    <dgm:pt modelId="{781D9A08-BB4C-4017-B0D6-CA40CF3131A6}" type="parTrans" cxnId="{0C71083E-6148-488C-AF80-FE7C9930BE63}">
      <dgm:prSet/>
      <dgm:spPr/>
      <dgm:t>
        <a:bodyPr/>
        <a:lstStyle/>
        <a:p>
          <a:endParaRPr lang="fr-FR"/>
        </a:p>
      </dgm:t>
    </dgm:pt>
    <dgm:pt modelId="{87C25014-889C-4222-A4C3-A247286EB411}" type="sibTrans" cxnId="{0C71083E-6148-488C-AF80-FE7C9930BE63}">
      <dgm:prSet/>
      <dgm:spPr/>
      <dgm:t>
        <a:bodyPr/>
        <a:lstStyle/>
        <a:p>
          <a:endParaRPr lang="fr-FR"/>
        </a:p>
      </dgm:t>
    </dgm:pt>
    <dgm:pt modelId="{173B5863-15EB-4F67-B696-0A8E1C0671FE}">
      <dgm:prSet custT="1"/>
      <dgm:spPr/>
      <dgm:t>
        <a:bodyPr/>
        <a:lstStyle/>
        <a:p>
          <a:r>
            <a:rPr lang="fr-FR" sz="1400" dirty="0" smtClean="0"/>
            <a:t>Surface, milieu affectés à une activité à un usage particulier </a:t>
          </a:r>
          <a:endParaRPr lang="fr-FR" sz="1400" dirty="0"/>
        </a:p>
      </dgm:t>
    </dgm:pt>
    <dgm:pt modelId="{3071E2F4-0DB8-4881-B0F0-C609E2B36D56}" type="parTrans" cxnId="{867E28CF-B4F7-4AA8-9F4A-04161426D300}">
      <dgm:prSet/>
      <dgm:spPr/>
      <dgm:t>
        <a:bodyPr/>
        <a:lstStyle/>
        <a:p>
          <a:endParaRPr lang="fr-FR"/>
        </a:p>
      </dgm:t>
    </dgm:pt>
    <dgm:pt modelId="{397282F8-5196-4EF8-9623-F01632DF72A2}" type="sibTrans" cxnId="{867E28CF-B4F7-4AA8-9F4A-04161426D300}">
      <dgm:prSet/>
      <dgm:spPr/>
      <dgm:t>
        <a:bodyPr/>
        <a:lstStyle/>
        <a:p>
          <a:endParaRPr lang="fr-FR"/>
        </a:p>
      </dgm:t>
    </dgm:pt>
    <dgm:pt modelId="{CCC86E72-BC22-40A6-A533-4312A7708922}">
      <dgm:prSet custT="1"/>
      <dgm:spPr/>
      <dgm:t>
        <a:bodyPr/>
        <a:lstStyle/>
        <a:p>
          <a:r>
            <a:rPr lang="fr-FR" sz="1400" dirty="0" smtClean="0"/>
            <a:t>L'espace est source de comportements</a:t>
          </a:r>
          <a:endParaRPr lang="fr-FR" sz="1400" dirty="0"/>
        </a:p>
      </dgm:t>
    </dgm:pt>
    <dgm:pt modelId="{E27D7863-4467-4C03-8B7F-9639754509C6}" type="parTrans" cxnId="{660905CE-E48D-42A8-92FE-90EFBB6AB66B}">
      <dgm:prSet/>
      <dgm:spPr/>
      <dgm:t>
        <a:bodyPr/>
        <a:lstStyle/>
        <a:p>
          <a:endParaRPr lang="fr-FR"/>
        </a:p>
      </dgm:t>
    </dgm:pt>
    <dgm:pt modelId="{37810475-5E97-4641-B2E5-BF384C5DF7C7}" type="sibTrans" cxnId="{660905CE-E48D-42A8-92FE-90EFBB6AB66B}">
      <dgm:prSet/>
      <dgm:spPr/>
      <dgm:t>
        <a:bodyPr/>
        <a:lstStyle/>
        <a:p>
          <a:endParaRPr lang="fr-FR"/>
        </a:p>
      </dgm:t>
    </dgm:pt>
    <dgm:pt modelId="{A26A111E-41FD-44D8-A1DF-28AC5830F385}">
      <dgm:prSet custT="1"/>
      <dgm:spPr/>
      <dgm:t>
        <a:bodyPr/>
        <a:lstStyle/>
        <a:p>
          <a:r>
            <a:rPr lang="fr-FR" sz="1400" dirty="0" smtClean="0"/>
            <a:t>L'espace est une métaphore du système social </a:t>
          </a:r>
          <a:endParaRPr lang="fr-FR" sz="1400" dirty="0"/>
        </a:p>
      </dgm:t>
    </dgm:pt>
    <dgm:pt modelId="{5469CED9-6BA4-4EDE-B51F-D2A29419FFBE}" type="parTrans" cxnId="{2E7BAF2C-EFB6-4530-AB75-D2E41EAEF088}">
      <dgm:prSet/>
      <dgm:spPr/>
      <dgm:t>
        <a:bodyPr/>
        <a:lstStyle/>
        <a:p>
          <a:endParaRPr lang="fr-FR"/>
        </a:p>
      </dgm:t>
    </dgm:pt>
    <dgm:pt modelId="{F964E428-0098-4109-8F25-90949AB178BE}" type="sibTrans" cxnId="{2E7BAF2C-EFB6-4530-AB75-D2E41EAEF088}">
      <dgm:prSet/>
      <dgm:spPr/>
      <dgm:t>
        <a:bodyPr/>
        <a:lstStyle/>
        <a:p>
          <a:endParaRPr lang="fr-FR"/>
        </a:p>
      </dgm:t>
    </dgm:pt>
    <dgm:pt modelId="{B2770C18-9C8A-4A00-8900-A4652A00E8B1}">
      <dgm:prSet custT="1"/>
      <dgm:spPr/>
      <dgm:t>
        <a:bodyPr/>
        <a:lstStyle/>
        <a:p>
          <a:r>
            <a:rPr lang="fr-FR" sz="1400" dirty="0" smtClean="0"/>
            <a:t>Etendue où se trouvent les astres [Astronomie].</a:t>
          </a:r>
          <a:endParaRPr lang="fr-FR" sz="1400" dirty="0"/>
        </a:p>
      </dgm:t>
    </dgm:pt>
    <dgm:pt modelId="{22FC1DC8-5812-421D-AD6F-B56AEF3B5452}" type="parTrans" cxnId="{2BFB890A-EF53-4AC8-8A2C-EE88F1BDCE01}">
      <dgm:prSet/>
      <dgm:spPr/>
      <dgm:t>
        <a:bodyPr/>
        <a:lstStyle/>
        <a:p>
          <a:endParaRPr lang="fr-FR"/>
        </a:p>
      </dgm:t>
    </dgm:pt>
    <dgm:pt modelId="{2531375C-5BAA-4039-ADB8-669BAD4B959D}" type="sibTrans" cxnId="{2BFB890A-EF53-4AC8-8A2C-EE88F1BDCE01}">
      <dgm:prSet/>
      <dgm:spPr/>
      <dgm:t>
        <a:bodyPr/>
        <a:lstStyle/>
        <a:p>
          <a:endParaRPr lang="fr-FR"/>
        </a:p>
      </dgm:t>
    </dgm:pt>
    <dgm:pt modelId="{1FDD6660-D3B6-460F-B956-6072201132A3}">
      <dgm:prSet custT="1"/>
      <dgm:spPr/>
      <dgm:t>
        <a:bodyPr/>
        <a:lstStyle/>
        <a:p>
          <a:r>
            <a:rPr lang="fr-FR" sz="1400" dirty="0" smtClean="0"/>
            <a:t>L’espace se définit comme un monde autour de nous et un entourage de nos conduites (</a:t>
          </a:r>
          <a:r>
            <a:rPr lang="fr-FR" sz="1400" dirty="0" err="1" smtClean="0"/>
            <a:t>Uexkull</a:t>
          </a:r>
          <a:r>
            <a:rPr lang="fr-FR" sz="1400" dirty="0" smtClean="0"/>
            <a:t> (J.) 1956)</a:t>
          </a:r>
        </a:p>
      </dgm:t>
    </dgm:pt>
    <dgm:pt modelId="{3DB99D1F-71A5-4EE6-9548-75795DD1757C}" type="parTrans" cxnId="{1FDE38A5-AFFB-41D8-9837-0021174C54B8}">
      <dgm:prSet/>
      <dgm:spPr/>
      <dgm:t>
        <a:bodyPr/>
        <a:lstStyle/>
        <a:p>
          <a:endParaRPr lang="fr-FR"/>
        </a:p>
      </dgm:t>
    </dgm:pt>
    <dgm:pt modelId="{43851E84-2C2D-4E5A-ADC0-173AAE4C4A19}" type="sibTrans" cxnId="{1FDE38A5-AFFB-41D8-9837-0021174C54B8}">
      <dgm:prSet/>
      <dgm:spPr/>
      <dgm:t>
        <a:bodyPr/>
        <a:lstStyle/>
        <a:p>
          <a:endParaRPr lang="fr-FR"/>
        </a:p>
      </dgm:t>
    </dgm:pt>
    <dgm:pt modelId="{D96A8282-8A3B-4A6E-9CB2-FE9955EFDE5F}">
      <dgm:prSet custT="1"/>
      <dgm:spPr/>
      <dgm:t>
        <a:bodyPr/>
        <a:lstStyle/>
        <a:p>
          <a:r>
            <a:rPr lang="fr-FR" sz="1400" dirty="0" smtClean="0"/>
            <a:t>Durée séparant deux moments.</a:t>
          </a:r>
          <a:endParaRPr lang="fr-FR" sz="1400" dirty="0"/>
        </a:p>
      </dgm:t>
    </dgm:pt>
    <dgm:pt modelId="{E162D214-2605-4A4D-882D-C68F1B573D73}" type="parTrans" cxnId="{8C11F37C-822D-4B25-8B80-4E48973C649A}">
      <dgm:prSet/>
      <dgm:spPr/>
      <dgm:t>
        <a:bodyPr/>
        <a:lstStyle/>
        <a:p>
          <a:endParaRPr lang="fr-FR"/>
        </a:p>
      </dgm:t>
    </dgm:pt>
    <dgm:pt modelId="{54FD40B9-5321-47B6-9286-FCC0DB4818DA}" type="sibTrans" cxnId="{8C11F37C-822D-4B25-8B80-4E48973C649A}">
      <dgm:prSet/>
      <dgm:spPr/>
      <dgm:t>
        <a:bodyPr/>
        <a:lstStyle/>
        <a:p>
          <a:endParaRPr lang="fr-FR"/>
        </a:p>
      </dgm:t>
    </dgm:pt>
    <dgm:pt modelId="{F0233DAE-43AF-4003-BE16-06303674251C}" type="pres">
      <dgm:prSet presAssocID="{9D60F81D-3D77-4815-9A1B-EF9B27BBF897}" presName="Name0" presStyleCnt="0">
        <dgm:presLayoutVars>
          <dgm:dir/>
          <dgm:animLvl val="lvl"/>
          <dgm:resizeHandles val="exact"/>
        </dgm:presLayoutVars>
      </dgm:prSet>
      <dgm:spPr/>
      <dgm:t>
        <a:bodyPr/>
        <a:lstStyle/>
        <a:p>
          <a:endParaRPr lang="fr-FR"/>
        </a:p>
      </dgm:t>
    </dgm:pt>
    <dgm:pt modelId="{43948997-7EBA-48B1-9738-01CE98885006}" type="pres">
      <dgm:prSet presAssocID="{61DE4950-A697-4B61-B014-32D350258971}" presName="vertFlow" presStyleCnt="0"/>
      <dgm:spPr/>
    </dgm:pt>
    <dgm:pt modelId="{3B985AAE-F2CB-4238-8303-882E60D18C88}" type="pres">
      <dgm:prSet presAssocID="{61DE4950-A697-4B61-B014-32D350258971}" presName="header" presStyleLbl="node1" presStyleIdx="0" presStyleCnt="1" custScaleX="1367090" custScaleY="2000000" custLinFactY="800000" custLinFactNeighborX="-87592" custLinFactNeighborY="888201"/>
      <dgm:spPr/>
      <dgm:t>
        <a:bodyPr/>
        <a:lstStyle/>
        <a:p>
          <a:endParaRPr lang="fr-FR"/>
        </a:p>
      </dgm:t>
    </dgm:pt>
    <dgm:pt modelId="{9DD0E10B-D2C3-46B8-817B-4746AF839A07}" type="pres">
      <dgm:prSet presAssocID="{3071E2F4-0DB8-4881-B0F0-C609E2B36D56}" presName="parTrans" presStyleLbl="sibTrans2D1" presStyleIdx="0" presStyleCnt="9"/>
      <dgm:spPr/>
      <dgm:t>
        <a:bodyPr/>
        <a:lstStyle/>
        <a:p>
          <a:endParaRPr lang="fr-FR"/>
        </a:p>
      </dgm:t>
    </dgm:pt>
    <dgm:pt modelId="{9F85F4C0-0249-4AA2-B097-374821C66FA6}" type="pres">
      <dgm:prSet presAssocID="{173B5863-15EB-4F67-B696-0A8E1C0671FE}" presName="child" presStyleLbl="alignAccFollowNode1" presStyleIdx="0" presStyleCnt="9" custScaleX="1515955" custScaleY="1620773" custLinFactX="1201943" custLinFactY="-500000" custLinFactNeighborX="1300000" custLinFactNeighborY="-555982">
        <dgm:presLayoutVars>
          <dgm:chMax val="0"/>
          <dgm:bulletEnabled val="1"/>
        </dgm:presLayoutVars>
      </dgm:prSet>
      <dgm:spPr/>
      <dgm:t>
        <a:bodyPr/>
        <a:lstStyle/>
        <a:p>
          <a:endParaRPr lang="fr-FR"/>
        </a:p>
      </dgm:t>
    </dgm:pt>
    <dgm:pt modelId="{131FE534-7FF5-4E0E-B892-7DED3A74332F}" type="pres">
      <dgm:prSet presAssocID="{397282F8-5196-4EF8-9623-F01632DF72A2}" presName="sibTrans" presStyleLbl="sibTrans2D1" presStyleIdx="1" presStyleCnt="9" custScaleX="133063" custScaleY="161333"/>
      <dgm:spPr/>
      <dgm:t>
        <a:bodyPr/>
        <a:lstStyle/>
        <a:p>
          <a:endParaRPr lang="fr-FR"/>
        </a:p>
      </dgm:t>
    </dgm:pt>
    <dgm:pt modelId="{53C9CD43-F327-4CBF-AE3D-8AD775601F14}" type="pres">
      <dgm:prSet presAssocID="{F8C81CB6-F75F-438F-91E1-2DDA22A22B00}" presName="child" presStyleLbl="alignAccFollowNode1" presStyleIdx="1" presStyleCnt="9" custScaleX="2000000" custScaleY="2000000" custLinFactX="700000" custLinFactY="-181720" custLinFactNeighborX="745927" custLinFactNeighborY="-200000">
        <dgm:presLayoutVars>
          <dgm:chMax val="0"/>
          <dgm:bulletEnabled val="1"/>
        </dgm:presLayoutVars>
      </dgm:prSet>
      <dgm:spPr/>
      <dgm:t>
        <a:bodyPr/>
        <a:lstStyle/>
        <a:p>
          <a:endParaRPr lang="fr-FR"/>
        </a:p>
      </dgm:t>
    </dgm:pt>
    <dgm:pt modelId="{4517617D-57AF-4991-88BD-CDBF7895E7BE}" type="pres">
      <dgm:prSet presAssocID="{87C25014-889C-4222-A4C3-A247286EB411}" presName="sibTrans" presStyleLbl="sibTrans2D1" presStyleIdx="2" presStyleCnt="9" custScaleX="133063" custScaleY="161333"/>
      <dgm:spPr/>
      <dgm:t>
        <a:bodyPr/>
        <a:lstStyle/>
        <a:p>
          <a:endParaRPr lang="fr-FR"/>
        </a:p>
      </dgm:t>
    </dgm:pt>
    <dgm:pt modelId="{B1C17ABC-67CC-4047-ABC4-9B22D98AD922}" type="pres">
      <dgm:prSet presAssocID="{9AB652DD-5276-4FE3-B845-B0A3FCBC2047}" presName="child" presStyleLbl="alignAccFollowNode1" presStyleIdx="2" presStyleCnt="9" custScaleX="2000000" custScaleY="2000000" custLinFactY="-100000" custLinFactNeighborX="6202" custLinFactNeighborY="-128111">
        <dgm:presLayoutVars>
          <dgm:chMax val="0"/>
          <dgm:bulletEnabled val="1"/>
        </dgm:presLayoutVars>
      </dgm:prSet>
      <dgm:spPr/>
      <dgm:t>
        <a:bodyPr/>
        <a:lstStyle/>
        <a:p>
          <a:endParaRPr lang="fr-FR"/>
        </a:p>
      </dgm:t>
    </dgm:pt>
    <dgm:pt modelId="{5A00206C-CDD2-4C79-ABB3-027DD6E04D61}" type="pres">
      <dgm:prSet presAssocID="{F53B5553-1CE7-4859-AD21-F2CC7BF3FDE6}" presName="sibTrans" presStyleLbl="sibTrans2D1" presStyleIdx="3" presStyleCnt="9" custScaleX="133063" custScaleY="161333"/>
      <dgm:spPr/>
      <dgm:t>
        <a:bodyPr/>
        <a:lstStyle/>
        <a:p>
          <a:endParaRPr lang="fr-FR"/>
        </a:p>
      </dgm:t>
    </dgm:pt>
    <dgm:pt modelId="{DEAE602E-2013-47A5-AA60-42E9CCE1CC11}" type="pres">
      <dgm:prSet presAssocID="{A26A111E-41FD-44D8-A1DF-28AC5830F385}" presName="child" presStyleLbl="alignAccFollowNode1" presStyleIdx="3" presStyleCnt="9" custScaleX="2000000" custScaleY="2000000" custLinFactX="-800083" custLinFactY="46824" custLinFactNeighborX="-900000" custLinFactNeighborY="100000">
        <dgm:presLayoutVars>
          <dgm:chMax val="0"/>
          <dgm:bulletEnabled val="1"/>
        </dgm:presLayoutVars>
      </dgm:prSet>
      <dgm:spPr/>
      <dgm:t>
        <a:bodyPr/>
        <a:lstStyle/>
        <a:p>
          <a:endParaRPr lang="fr-FR"/>
        </a:p>
      </dgm:t>
    </dgm:pt>
    <dgm:pt modelId="{5E0A7DAE-C948-46FB-977D-0C04EAE3489C}" type="pres">
      <dgm:prSet presAssocID="{F964E428-0098-4109-8F25-90949AB178BE}" presName="sibTrans" presStyleLbl="sibTrans2D1" presStyleIdx="4" presStyleCnt="9" custScaleX="133063" custScaleY="161333"/>
      <dgm:spPr/>
      <dgm:t>
        <a:bodyPr/>
        <a:lstStyle/>
        <a:p>
          <a:endParaRPr lang="fr-FR"/>
        </a:p>
      </dgm:t>
    </dgm:pt>
    <dgm:pt modelId="{489DB323-4179-421B-8AC7-A87228C45028}" type="pres">
      <dgm:prSet presAssocID="{CCC86E72-BC22-40A6-A533-4312A7708922}" presName="child" presStyleLbl="alignAccFollowNode1" presStyleIdx="4" presStyleCnt="9" custScaleX="2000000" custScaleY="2000000" custLinFactX="643217" custLinFactY="14582" custLinFactNeighborX="700000" custLinFactNeighborY="100000">
        <dgm:presLayoutVars>
          <dgm:chMax val="0"/>
          <dgm:bulletEnabled val="1"/>
        </dgm:presLayoutVars>
      </dgm:prSet>
      <dgm:spPr/>
      <dgm:t>
        <a:bodyPr/>
        <a:lstStyle/>
        <a:p>
          <a:endParaRPr lang="fr-FR"/>
        </a:p>
      </dgm:t>
    </dgm:pt>
    <dgm:pt modelId="{D977BF4E-1F57-44E4-BF46-D0068CD0EB22}" type="pres">
      <dgm:prSet presAssocID="{37810475-5E97-4641-B2E5-BF384C5DF7C7}" presName="sibTrans" presStyleLbl="sibTrans2D1" presStyleIdx="5" presStyleCnt="9" custScaleX="133062" custScaleY="161333"/>
      <dgm:spPr/>
      <dgm:t>
        <a:bodyPr/>
        <a:lstStyle/>
        <a:p>
          <a:endParaRPr lang="fr-FR"/>
        </a:p>
      </dgm:t>
    </dgm:pt>
    <dgm:pt modelId="{D5C8AA05-B104-4F58-846F-26AFF04B0857}" type="pres">
      <dgm:prSet presAssocID="{B04E8B7C-0120-4F52-8834-ABF97E9B6AB4}" presName="child" presStyleLbl="alignAccFollowNode1" presStyleIdx="5" presStyleCnt="9" custScaleX="2000000" custScaleY="2000000" custLinFactY="-309592" custLinFactNeighborX="13276" custLinFactNeighborY="-400000">
        <dgm:presLayoutVars>
          <dgm:chMax val="0"/>
          <dgm:bulletEnabled val="1"/>
        </dgm:presLayoutVars>
      </dgm:prSet>
      <dgm:spPr/>
      <dgm:t>
        <a:bodyPr/>
        <a:lstStyle/>
        <a:p>
          <a:endParaRPr lang="fr-FR"/>
        </a:p>
      </dgm:t>
    </dgm:pt>
    <dgm:pt modelId="{5CE89DD5-D2D8-4EEF-8A6B-58F6F1A8A6C5}" type="pres">
      <dgm:prSet presAssocID="{7464DB92-845E-42EE-AE54-B710D9AE270E}" presName="sibTrans" presStyleLbl="sibTrans2D1" presStyleIdx="6" presStyleCnt="9" custScaleX="133063" custScaleY="161333"/>
      <dgm:spPr/>
      <dgm:t>
        <a:bodyPr/>
        <a:lstStyle/>
        <a:p>
          <a:endParaRPr lang="fr-FR"/>
        </a:p>
      </dgm:t>
    </dgm:pt>
    <dgm:pt modelId="{F5DC61A0-0909-4CC8-A128-C87DE95683B2}" type="pres">
      <dgm:prSet presAssocID="{D96A8282-8A3B-4A6E-9CB2-FE9955EFDE5F}" presName="child" presStyleLbl="alignAccFollowNode1" presStyleIdx="6" presStyleCnt="9" custScaleX="2000000" custScaleY="2000000" custLinFactX="-630957" custLinFactY="-300000" custLinFactNeighborX="-700000" custLinFactNeighborY="-326298">
        <dgm:presLayoutVars>
          <dgm:chMax val="0"/>
          <dgm:bulletEnabled val="1"/>
        </dgm:presLayoutVars>
      </dgm:prSet>
      <dgm:spPr/>
      <dgm:t>
        <a:bodyPr/>
        <a:lstStyle/>
        <a:p>
          <a:endParaRPr lang="fr-FR"/>
        </a:p>
      </dgm:t>
    </dgm:pt>
    <dgm:pt modelId="{5B35A082-1F9B-43C5-B20A-B5AE401FF4BD}" type="pres">
      <dgm:prSet presAssocID="{54FD40B9-5321-47B6-9286-FCC0DB4818DA}" presName="sibTrans" presStyleLbl="sibTrans2D1" presStyleIdx="7" presStyleCnt="9" custScaleX="133062" custScaleY="161333"/>
      <dgm:spPr/>
      <dgm:t>
        <a:bodyPr/>
        <a:lstStyle/>
        <a:p>
          <a:endParaRPr lang="fr-FR"/>
        </a:p>
      </dgm:t>
    </dgm:pt>
    <dgm:pt modelId="{2B86E192-6CC2-4D40-887C-43F46F4591F3}" type="pres">
      <dgm:prSet presAssocID="{1FDD6660-D3B6-460F-B956-6072201132A3}" presName="child" presStyleLbl="alignAccFollowNode1" presStyleIdx="7" presStyleCnt="9" custScaleX="2000000" custScaleY="2000000" custLinFactY="-184768" custLinFactNeighborX="15867" custLinFactNeighborY="-200000">
        <dgm:presLayoutVars>
          <dgm:chMax val="0"/>
          <dgm:bulletEnabled val="1"/>
        </dgm:presLayoutVars>
      </dgm:prSet>
      <dgm:spPr/>
      <dgm:t>
        <a:bodyPr/>
        <a:lstStyle/>
        <a:p>
          <a:endParaRPr lang="fr-FR"/>
        </a:p>
      </dgm:t>
    </dgm:pt>
    <dgm:pt modelId="{AB515A36-C929-4E3F-8BD8-2879250C4462}" type="pres">
      <dgm:prSet presAssocID="{43851E84-2C2D-4E5A-ADC0-173AAE4C4A19}" presName="sibTrans" presStyleLbl="sibTrans2D1" presStyleIdx="8" presStyleCnt="9" custScaleX="133057" custScaleY="161333"/>
      <dgm:spPr/>
      <dgm:t>
        <a:bodyPr/>
        <a:lstStyle/>
        <a:p>
          <a:endParaRPr lang="fr-FR"/>
        </a:p>
      </dgm:t>
    </dgm:pt>
    <dgm:pt modelId="{44B5A261-4C4F-4596-8041-5E542A250446}" type="pres">
      <dgm:prSet presAssocID="{B2770C18-9C8A-4A00-8900-A4652A00E8B1}" presName="child" presStyleLbl="alignAccFollowNode1" presStyleIdx="8" presStyleCnt="9" custScaleX="2000000" custScaleY="2000000" custLinFactX="1000000" custLinFactY="-76247" custLinFactNeighborX="1028369" custLinFactNeighborY="-100000">
        <dgm:presLayoutVars>
          <dgm:chMax val="0"/>
          <dgm:bulletEnabled val="1"/>
        </dgm:presLayoutVars>
      </dgm:prSet>
      <dgm:spPr/>
      <dgm:t>
        <a:bodyPr/>
        <a:lstStyle/>
        <a:p>
          <a:endParaRPr lang="fr-FR"/>
        </a:p>
      </dgm:t>
    </dgm:pt>
  </dgm:ptLst>
  <dgm:cxnLst>
    <dgm:cxn modelId="{2D94621E-0137-44C8-A4BD-E383BAAA2E47}" type="presOf" srcId="{3071E2F4-0DB8-4881-B0F0-C609E2B36D56}" destId="{9DD0E10B-D2C3-46B8-817B-4746AF839A07}" srcOrd="0" destOrd="0" presId="urn:microsoft.com/office/officeart/2005/8/layout/lProcess1"/>
    <dgm:cxn modelId="{1D3699B2-1E39-4BFF-A8CC-7E0B5BE3883F}" srcId="{9D60F81D-3D77-4815-9A1B-EF9B27BBF897}" destId="{61DE4950-A697-4B61-B014-32D350258971}" srcOrd="0" destOrd="0" parTransId="{EE5C269D-4771-4C72-8AA6-909B90FEAC45}" sibTransId="{39A9E702-E856-4A46-AA24-C2121BD0C7B5}"/>
    <dgm:cxn modelId="{1C7C6337-9134-4EFB-88F3-82D042789CEB}" type="presOf" srcId="{D96A8282-8A3B-4A6E-9CB2-FE9955EFDE5F}" destId="{F5DC61A0-0909-4CC8-A128-C87DE95683B2}" srcOrd="0" destOrd="0" presId="urn:microsoft.com/office/officeart/2005/8/layout/lProcess1"/>
    <dgm:cxn modelId="{E4EEAA9C-C97D-4E4A-ACB8-B1A25C779372}" type="presOf" srcId="{B2770C18-9C8A-4A00-8900-A4652A00E8B1}" destId="{44B5A261-4C4F-4596-8041-5E542A250446}" srcOrd="0" destOrd="0" presId="urn:microsoft.com/office/officeart/2005/8/layout/lProcess1"/>
    <dgm:cxn modelId="{E2F84E4F-8BA4-4264-9E2E-6548A874A0A0}" type="presOf" srcId="{F964E428-0098-4109-8F25-90949AB178BE}" destId="{5E0A7DAE-C948-46FB-977D-0C04EAE3489C}" srcOrd="0" destOrd="0" presId="urn:microsoft.com/office/officeart/2005/8/layout/lProcess1"/>
    <dgm:cxn modelId="{A3214263-C0BA-4DD1-8FF8-EA20434455FF}" srcId="{61DE4950-A697-4B61-B014-32D350258971}" destId="{9AB652DD-5276-4FE3-B845-B0A3FCBC2047}" srcOrd="2" destOrd="0" parTransId="{8A4842C5-293D-4CC5-B789-29C73C37D6D9}" sibTransId="{F53B5553-1CE7-4859-AD21-F2CC7BF3FDE6}"/>
    <dgm:cxn modelId="{ED7BCA51-A1FC-445E-92B7-6756A99C4602}" type="presOf" srcId="{F8C81CB6-F75F-438F-91E1-2DDA22A22B00}" destId="{53C9CD43-F327-4CBF-AE3D-8AD775601F14}" srcOrd="0" destOrd="0" presId="urn:microsoft.com/office/officeart/2005/8/layout/lProcess1"/>
    <dgm:cxn modelId="{2E7BAF2C-EFB6-4530-AB75-D2E41EAEF088}" srcId="{61DE4950-A697-4B61-B014-32D350258971}" destId="{A26A111E-41FD-44D8-A1DF-28AC5830F385}" srcOrd="3" destOrd="0" parTransId="{5469CED9-6BA4-4EDE-B51F-D2A29419FFBE}" sibTransId="{F964E428-0098-4109-8F25-90949AB178BE}"/>
    <dgm:cxn modelId="{867E28CF-B4F7-4AA8-9F4A-04161426D300}" srcId="{61DE4950-A697-4B61-B014-32D350258971}" destId="{173B5863-15EB-4F67-B696-0A8E1C0671FE}" srcOrd="0" destOrd="0" parTransId="{3071E2F4-0DB8-4881-B0F0-C609E2B36D56}" sibTransId="{397282F8-5196-4EF8-9623-F01632DF72A2}"/>
    <dgm:cxn modelId="{0D4BDC4F-9888-42A6-A7F6-B30A13386996}" type="presOf" srcId="{9AB652DD-5276-4FE3-B845-B0A3FCBC2047}" destId="{B1C17ABC-67CC-4047-ABC4-9B22D98AD922}" srcOrd="0" destOrd="0" presId="urn:microsoft.com/office/officeart/2005/8/layout/lProcess1"/>
    <dgm:cxn modelId="{D56FF829-9A24-404D-8B82-A2D49F5CF56A}" srcId="{61DE4950-A697-4B61-B014-32D350258971}" destId="{B04E8B7C-0120-4F52-8834-ABF97E9B6AB4}" srcOrd="5" destOrd="0" parTransId="{D91457AD-5D16-4080-A541-44D923309D84}" sibTransId="{7464DB92-845E-42EE-AE54-B710D9AE270E}"/>
    <dgm:cxn modelId="{2BFB890A-EF53-4AC8-8A2C-EE88F1BDCE01}" srcId="{61DE4950-A697-4B61-B014-32D350258971}" destId="{B2770C18-9C8A-4A00-8900-A4652A00E8B1}" srcOrd="8" destOrd="0" parTransId="{22FC1DC8-5812-421D-AD6F-B56AEF3B5452}" sibTransId="{2531375C-5BAA-4039-ADB8-669BAD4B959D}"/>
    <dgm:cxn modelId="{660905CE-E48D-42A8-92FE-90EFBB6AB66B}" srcId="{61DE4950-A697-4B61-B014-32D350258971}" destId="{CCC86E72-BC22-40A6-A533-4312A7708922}" srcOrd="4" destOrd="0" parTransId="{E27D7863-4467-4C03-8B7F-9639754509C6}" sibTransId="{37810475-5E97-4641-B2E5-BF384C5DF7C7}"/>
    <dgm:cxn modelId="{19F0785B-50C6-4983-BC40-B1EA9A0548A1}" type="presOf" srcId="{397282F8-5196-4EF8-9623-F01632DF72A2}" destId="{131FE534-7FF5-4E0E-B892-7DED3A74332F}" srcOrd="0" destOrd="0" presId="urn:microsoft.com/office/officeart/2005/8/layout/lProcess1"/>
    <dgm:cxn modelId="{CF10BAD3-39CB-415E-A5EF-321624E1034F}" type="presOf" srcId="{61DE4950-A697-4B61-B014-32D350258971}" destId="{3B985AAE-F2CB-4238-8303-882E60D18C88}" srcOrd="0" destOrd="0" presId="urn:microsoft.com/office/officeart/2005/8/layout/lProcess1"/>
    <dgm:cxn modelId="{4CE0E1BC-D143-47F7-A7BA-28D680A11EDB}" type="presOf" srcId="{A26A111E-41FD-44D8-A1DF-28AC5830F385}" destId="{DEAE602E-2013-47A5-AA60-42E9CCE1CC11}" srcOrd="0" destOrd="0" presId="urn:microsoft.com/office/officeart/2005/8/layout/lProcess1"/>
    <dgm:cxn modelId="{490153BD-3296-4C9B-9F6B-7932DA8786F1}" type="presOf" srcId="{173B5863-15EB-4F67-B696-0A8E1C0671FE}" destId="{9F85F4C0-0249-4AA2-B097-374821C66FA6}" srcOrd="0" destOrd="0" presId="urn:microsoft.com/office/officeart/2005/8/layout/lProcess1"/>
    <dgm:cxn modelId="{6E211F44-75FD-4470-9A64-3D618DF71F47}" type="presOf" srcId="{7464DB92-845E-42EE-AE54-B710D9AE270E}" destId="{5CE89DD5-D2D8-4EEF-8A6B-58F6F1A8A6C5}" srcOrd="0" destOrd="0" presId="urn:microsoft.com/office/officeart/2005/8/layout/lProcess1"/>
    <dgm:cxn modelId="{FAA8F8E3-AD8E-443B-AFA6-C47A71508071}" type="presOf" srcId="{B04E8B7C-0120-4F52-8834-ABF97E9B6AB4}" destId="{D5C8AA05-B104-4F58-846F-26AFF04B0857}" srcOrd="0" destOrd="0" presId="urn:microsoft.com/office/officeart/2005/8/layout/lProcess1"/>
    <dgm:cxn modelId="{8C11F37C-822D-4B25-8B80-4E48973C649A}" srcId="{61DE4950-A697-4B61-B014-32D350258971}" destId="{D96A8282-8A3B-4A6E-9CB2-FE9955EFDE5F}" srcOrd="6" destOrd="0" parTransId="{E162D214-2605-4A4D-882D-C68F1B573D73}" sibTransId="{54FD40B9-5321-47B6-9286-FCC0DB4818DA}"/>
    <dgm:cxn modelId="{0C71083E-6148-488C-AF80-FE7C9930BE63}" srcId="{61DE4950-A697-4B61-B014-32D350258971}" destId="{F8C81CB6-F75F-438F-91E1-2DDA22A22B00}" srcOrd="1" destOrd="0" parTransId="{781D9A08-BB4C-4017-B0D6-CA40CF3131A6}" sibTransId="{87C25014-889C-4222-A4C3-A247286EB411}"/>
    <dgm:cxn modelId="{8E6AE5B1-9E15-4FE8-A762-B56ED884147B}" type="presOf" srcId="{1FDD6660-D3B6-460F-B956-6072201132A3}" destId="{2B86E192-6CC2-4D40-887C-43F46F4591F3}" srcOrd="0" destOrd="0" presId="urn:microsoft.com/office/officeart/2005/8/layout/lProcess1"/>
    <dgm:cxn modelId="{18FE2760-5380-4561-A745-797EE5108CD6}" type="presOf" srcId="{43851E84-2C2D-4E5A-ADC0-173AAE4C4A19}" destId="{AB515A36-C929-4E3F-8BD8-2879250C4462}" srcOrd="0" destOrd="0" presId="urn:microsoft.com/office/officeart/2005/8/layout/lProcess1"/>
    <dgm:cxn modelId="{1FDE38A5-AFFB-41D8-9837-0021174C54B8}" srcId="{61DE4950-A697-4B61-B014-32D350258971}" destId="{1FDD6660-D3B6-460F-B956-6072201132A3}" srcOrd="7" destOrd="0" parTransId="{3DB99D1F-71A5-4EE6-9548-75795DD1757C}" sibTransId="{43851E84-2C2D-4E5A-ADC0-173AAE4C4A19}"/>
    <dgm:cxn modelId="{0C05457B-6FA8-4686-80F2-71CEC24BB6DA}" type="presOf" srcId="{F53B5553-1CE7-4859-AD21-F2CC7BF3FDE6}" destId="{5A00206C-CDD2-4C79-ABB3-027DD6E04D61}" srcOrd="0" destOrd="0" presId="urn:microsoft.com/office/officeart/2005/8/layout/lProcess1"/>
    <dgm:cxn modelId="{0D53BE4D-E597-49A8-8E9C-8B5FDC94410A}" type="presOf" srcId="{9D60F81D-3D77-4815-9A1B-EF9B27BBF897}" destId="{F0233DAE-43AF-4003-BE16-06303674251C}" srcOrd="0" destOrd="0" presId="urn:microsoft.com/office/officeart/2005/8/layout/lProcess1"/>
    <dgm:cxn modelId="{E1BC1096-B8B8-4B01-8BED-17584AE6B75A}" type="presOf" srcId="{54FD40B9-5321-47B6-9286-FCC0DB4818DA}" destId="{5B35A082-1F9B-43C5-B20A-B5AE401FF4BD}" srcOrd="0" destOrd="0" presId="urn:microsoft.com/office/officeart/2005/8/layout/lProcess1"/>
    <dgm:cxn modelId="{3348EEE4-3434-49F4-A233-5E7E6ADF9DDA}" type="presOf" srcId="{87C25014-889C-4222-A4C3-A247286EB411}" destId="{4517617D-57AF-4991-88BD-CDBF7895E7BE}" srcOrd="0" destOrd="0" presId="urn:microsoft.com/office/officeart/2005/8/layout/lProcess1"/>
    <dgm:cxn modelId="{A0C69D08-6EA8-488A-8AEC-083381F803EA}" type="presOf" srcId="{CCC86E72-BC22-40A6-A533-4312A7708922}" destId="{489DB323-4179-421B-8AC7-A87228C45028}" srcOrd="0" destOrd="0" presId="urn:microsoft.com/office/officeart/2005/8/layout/lProcess1"/>
    <dgm:cxn modelId="{A44D4C77-8F62-4F5F-9B01-126F6668AF7A}" type="presOf" srcId="{37810475-5E97-4641-B2E5-BF384C5DF7C7}" destId="{D977BF4E-1F57-44E4-BF46-D0068CD0EB22}" srcOrd="0" destOrd="0" presId="urn:microsoft.com/office/officeart/2005/8/layout/lProcess1"/>
    <dgm:cxn modelId="{86252C3B-29F4-47A5-B100-3D622D40B8FF}" type="presParOf" srcId="{F0233DAE-43AF-4003-BE16-06303674251C}" destId="{43948997-7EBA-48B1-9738-01CE98885006}" srcOrd="0" destOrd="0" presId="urn:microsoft.com/office/officeart/2005/8/layout/lProcess1"/>
    <dgm:cxn modelId="{E8699A09-2EF8-4A95-AB2A-FCD175130F20}" type="presParOf" srcId="{43948997-7EBA-48B1-9738-01CE98885006}" destId="{3B985AAE-F2CB-4238-8303-882E60D18C88}" srcOrd="0" destOrd="0" presId="urn:microsoft.com/office/officeart/2005/8/layout/lProcess1"/>
    <dgm:cxn modelId="{4F5D3D4A-F009-4C3E-9932-B999B98383FC}" type="presParOf" srcId="{43948997-7EBA-48B1-9738-01CE98885006}" destId="{9DD0E10B-D2C3-46B8-817B-4746AF839A07}" srcOrd="1" destOrd="0" presId="urn:microsoft.com/office/officeart/2005/8/layout/lProcess1"/>
    <dgm:cxn modelId="{E3B0A8A5-A3F5-410C-A495-716266DDCFFC}" type="presParOf" srcId="{43948997-7EBA-48B1-9738-01CE98885006}" destId="{9F85F4C0-0249-4AA2-B097-374821C66FA6}" srcOrd="2" destOrd="0" presId="urn:microsoft.com/office/officeart/2005/8/layout/lProcess1"/>
    <dgm:cxn modelId="{D135A191-9A0F-43CA-9A72-827ECC2B581D}" type="presParOf" srcId="{43948997-7EBA-48B1-9738-01CE98885006}" destId="{131FE534-7FF5-4E0E-B892-7DED3A74332F}" srcOrd="3" destOrd="0" presId="urn:microsoft.com/office/officeart/2005/8/layout/lProcess1"/>
    <dgm:cxn modelId="{1454100D-1C21-45DE-B619-38C05507B3FD}" type="presParOf" srcId="{43948997-7EBA-48B1-9738-01CE98885006}" destId="{53C9CD43-F327-4CBF-AE3D-8AD775601F14}" srcOrd="4" destOrd="0" presId="urn:microsoft.com/office/officeart/2005/8/layout/lProcess1"/>
    <dgm:cxn modelId="{75068EDA-B851-4C0D-9610-D3BEE78A0A9F}" type="presParOf" srcId="{43948997-7EBA-48B1-9738-01CE98885006}" destId="{4517617D-57AF-4991-88BD-CDBF7895E7BE}" srcOrd="5" destOrd="0" presId="urn:microsoft.com/office/officeart/2005/8/layout/lProcess1"/>
    <dgm:cxn modelId="{EE89F907-6A21-43E1-BC28-13885372EBC9}" type="presParOf" srcId="{43948997-7EBA-48B1-9738-01CE98885006}" destId="{B1C17ABC-67CC-4047-ABC4-9B22D98AD922}" srcOrd="6" destOrd="0" presId="urn:microsoft.com/office/officeart/2005/8/layout/lProcess1"/>
    <dgm:cxn modelId="{57B47984-8C3F-46F1-93A1-512F9B6DFFBD}" type="presParOf" srcId="{43948997-7EBA-48B1-9738-01CE98885006}" destId="{5A00206C-CDD2-4C79-ABB3-027DD6E04D61}" srcOrd="7" destOrd="0" presId="urn:microsoft.com/office/officeart/2005/8/layout/lProcess1"/>
    <dgm:cxn modelId="{C9D3A224-9C6B-434E-A863-201C1BA50233}" type="presParOf" srcId="{43948997-7EBA-48B1-9738-01CE98885006}" destId="{DEAE602E-2013-47A5-AA60-42E9CCE1CC11}" srcOrd="8" destOrd="0" presId="urn:microsoft.com/office/officeart/2005/8/layout/lProcess1"/>
    <dgm:cxn modelId="{E72954A8-E903-4919-96CA-CDF5CC8F162F}" type="presParOf" srcId="{43948997-7EBA-48B1-9738-01CE98885006}" destId="{5E0A7DAE-C948-46FB-977D-0C04EAE3489C}" srcOrd="9" destOrd="0" presId="urn:microsoft.com/office/officeart/2005/8/layout/lProcess1"/>
    <dgm:cxn modelId="{1AADA338-02B6-4FBB-9A76-B69A3A855632}" type="presParOf" srcId="{43948997-7EBA-48B1-9738-01CE98885006}" destId="{489DB323-4179-421B-8AC7-A87228C45028}" srcOrd="10" destOrd="0" presId="urn:microsoft.com/office/officeart/2005/8/layout/lProcess1"/>
    <dgm:cxn modelId="{DAA25F7E-EE00-48D2-9BE1-1DB6C9FA52A9}" type="presParOf" srcId="{43948997-7EBA-48B1-9738-01CE98885006}" destId="{D977BF4E-1F57-44E4-BF46-D0068CD0EB22}" srcOrd="11" destOrd="0" presId="urn:microsoft.com/office/officeart/2005/8/layout/lProcess1"/>
    <dgm:cxn modelId="{B3A9DD02-E3F4-4FC5-9EBF-ACAC3926EB4F}" type="presParOf" srcId="{43948997-7EBA-48B1-9738-01CE98885006}" destId="{D5C8AA05-B104-4F58-846F-26AFF04B0857}" srcOrd="12" destOrd="0" presId="urn:microsoft.com/office/officeart/2005/8/layout/lProcess1"/>
    <dgm:cxn modelId="{4EEB97B6-A155-42FB-A604-E4C8C9795FC9}" type="presParOf" srcId="{43948997-7EBA-48B1-9738-01CE98885006}" destId="{5CE89DD5-D2D8-4EEF-8A6B-58F6F1A8A6C5}" srcOrd="13" destOrd="0" presId="urn:microsoft.com/office/officeart/2005/8/layout/lProcess1"/>
    <dgm:cxn modelId="{224D1913-D472-44DA-A26B-5988CAB2594B}" type="presParOf" srcId="{43948997-7EBA-48B1-9738-01CE98885006}" destId="{F5DC61A0-0909-4CC8-A128-C87DE95683B2}" srcOrd="14" destOrd="0" presId="urn:microsoft.com/office/officeart/2005/8/layout/lProcess1"/>
    <dgm:cxn modelId="{3DB2B41E-A395-4E83-A2CF-706858A1902D}" type="presParOf" srcId="{43948997-7EBA-48B1-9738-01CE98885006}" destId="{5B35A082-1F9B-43C5-B20A-B5AE401FF4BD}" srcOrd="15" destOrd="0" presId="urn:microsoft.com/office/officeart/2005/8/layout/lProcess1"/>
    <dgm:cxn modelId="{685DC8C4-1281-4580-AAF8-E369995ADE7C}" type="presParOf" srcId="{43948997-7EBA-48B1-9738-01CE98885006}" destId="{2B86E192-6CC2-4D40-887C-43F46F4591F3}" srcOrd="16" destOrd="0" presId="urn:microsoft.com/office/officeart/2005/8/layout/lProcess1"/>
    <dgm:cxn modelId="{47155996-FB28-452A-91CD-E637D58F7818}" type="presParOf" srcId="{43948997-7EBA-48B1-9738-01CE98885006}" destId="{AB515A36-C929-4E3F-8BD8-2879250C4462}" srcOrd="17" destOrd="0" presId="urn:microsoft.com/office/officeart/2005/8/layout/lProcess1"/>
    <dgm:cxn modelId="{995473A1-746C-4B73-ABC8-757246BE75DA}" type="presParOf" srcId="{43948997-7EBA-48B1-9738-01CE98885006}" destId="{44B5A261-4C4F-4596-8041-5E542A250446}" srcOrd="18" destOrd="0" presId="urn:microsoft.com/office/officeart/2005/8/layout/l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7574F8A-04B8-4824-93B6-F4841F67675C}"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fr-FR"/>
        </a:p>
      </dgm:t>
    </dgm:pt>
    <dgm:pt modelId="{64F4C2B0-2151-4495-975D-A9140D204CDB}">
      <dgm:prSet/>
      <dgm:spPr/>
      <dgm:t>
        <a:bodyPr/>
        <a:lstStyle/>
        <a:p>
          <a:pPr rtl="0"/>
          <a:r>
            <a:rPr lang="fr-FR" dirty="0" smtClean="0"/>
            <a:t> la régulation de la frontière entre soi et les autres, </a:t>
          </a:r>
          <a:endParaRPr lang="fr-FR" dirty="0"/>
        </a:p>
      </dgm:t>
    </dgm:pt>
    <dgm:pt modelId="{6181A72D-D8EA-41CE-847B-291526EE03EA}" type="parTrans" cxnId="{331850F4-F4C2-4F6F-857A-4117F718975F}">
      <dgm:prSet/>
      <dgm:spPr/>
      <dgm:t>
        <a:bodyPr/>
        <a:lstStyle/>
        <a:p>
          <a:endParaRPr lang="fr-FR"/>
        </a:p>
      </dgm:t>
    </dgm:pt>
    <dgm:pt modelId="{285B74EB-2B0B-4B1D-9D85-520960AA6357}" type="sibTrans" cxnId="{331850F4-F4C2-4F6F-857A-4117F718975F}">
      <dgm:prSet/>
      <dgm:spPr/>
      <dgm:t>
        <a:bodyPr/>
        <a:lstStyle/>
        <a:p>
          <a:endParaRPr lang="fr-FR"/>
        </a:p>
      </dgm:t>
    </dgm:pt>
    <dgm:pt modelId="{88BF5E2F-4A79-4E86-B01D-B99787C62B2B}">
      <dgm:prSet/>
      <dgm:spPr/>
      <dgm:t>
        <a:bodyPr/>
        <a:lstStyle/>
        <a:p>
          <a:r>
            <a:rPr lang="fr-FR" dirty="0" smtClean="0"/>
            <a:t>l’appropriation, </a:t>
          </a:r>
          <a:endParaRPr lang="fr-FR" dirty="0"/>
        </a:p>
      </dgm:t>
    </dgm:pt>
    <dgm:pt modelId="{4F54E04A-E462-4DE7-801B-A657C3365F23}" type="parTrans" cxnId="{A1BC740B-EC01-4C6B-B1A1-8341491094F0}">
      <dgm:prSet/>
      <dgm:spPr/>
      <dgm:t>
        <a:bodyPr/>
        <a:lstStyle/>
        <a:p>
          <a:endParaRPr lang="fr-FR"/>
        </a:p>
      </dgm:t>
    </dgm:pt>
    <dgm:pt modelId="{05564287-4E94-4D04-8241-3939F0FA37F6}" type="sibTrans" cxnId="{A1BC740B-EC01-4C6B-B1A1-8341491094F0}">
      <dgm:prSet/>
      <dgm:spPr/>
      <dgm:t>
        <a:bodyPr/>
        <a:lstStyle/>
        <a:p>
          <a:endParaRPr lang="fr-FR"/>
        </a:p>
      </dgm:t>
    </dgm:pt>
    <dgm:pt modelId="{A2703660-B2B1-4C0C-96B1-2916CFBB76EC}">
      <dgm:prSet/>
      <dgm:spPr/>
      <dgm:t>
        <a:bodyPr/>
        <a:lstStyle/>
        <a:p>
          <a:r>
            <a:rPr lang="fr-FR" dirty="0" smtClean="0"/>
            <a:t>l’identité résidentielle</a:t>
          </a:r>
          <a:endParaRPr lang="fr-FR" dirty="0"/>
        </a:p>
      </dgm:t>
    </dgm:pt>
    <dgm:pt modelId="{870FCEE8-1F91-4B0E-B29F-CAA67351CF4C}" type="parTrans" cxnId="{394766FC-411A-4238-BD20-BE496129F624}">
      <dgm:prSet/>
      <dgm:spPr/>
      <dgm:t>
        <a:bodyPr/>
        <a:lstStyle/>
        <a:p>
          <a:endParaRPr lang="fr-FR"/>
        </a:p>
      </dgm:t>
    </dgm:pt>
    <dgm:pt modelId="{B6DFEE43-FA64-43EB-88AA-B4205E267D41}" type="sibTrans" cxnId="{394766FC-411A-4238-BD20-BE496129F624}">
      <dgm:prSet/>
      <dgm:spPr/>
      <dgm:t>
        <a:bodyPr/>
        <a:lstStyle/>
        <a:p>
          <a:endParaRPr lang="fr-FR"/>
        </a:p>
      </dgm:t>
    </dgm:pt>
    <dgm:pt modelId="{A48A53A0-4C91-43AB-B064-A3BC26492C98}">
      <dgm:prSet/>
      <dgm:spPr/>
      <dgm:t>
        <a:bodyPr/>
        <a:lstStyle/>
        <a:p>
          <a:r>
            <a:rPr lang="fr-FR" dirty="0" smtClean="0"/>
            <a:t>l’histoire résidentielle </a:t>
          </a:r>
          <a:endParaRPr lang="fr-FR" dirty="0"/>
        </a:p>
      </dgm:t>
    </dgm:pt>
    <dgm:pt modelId="{93A98E64-0FD8-49CE-B1F9-7A0E34A56DEB}" type="parTrans" cxnId="{90DE37EE-3A00-423E-9DC3-B5CFE8EBBA8F}">
      <dgm:prSet/>
      <dgm:spPr/>
      <dgm:t>
        <a:bodyPr/>
        <a:lstStyle/>
        <a:p>
          <a:endParaRPr lang="fr-FR"/>
        </a:p>
      </dgm:t>
    </dgm:pt>
    <dgm:pt modelId="{F1B75FE8-C9BB-4D42-8444-F832A24B4FED}" type="sibTrans" cxnId="{90DE37EE-3A00-423E-9DC3-B5CFE8EBBA8F}">
      <dgm:prSet/>
      <dgm:spPr/>
      <dgm:t>
        <a:bodyPr/>
        <a:lstStyle/>
        <a:p>
          <a:endParaRPr lang="fr-FR"/>
        </a:p>
      </dgm:t>
    </dgm:pt>
    <dgm:pt modelId="{AA109337-9284-4FC7-9062-3E49700CD654}">
      <dgm:prSet/>
      <dgm:spPr/>
      <dgm:t>
        <a:bodyPr/>
        <a:lstStyle/>
        <a:p>
          <a:r>
            <a:rPr lang="fr-FR" dirty="0" smtClean="0"/>
            <a:t>la </a:t>
          </a:r>
          <a:r>
            <a:rPr lang="fr-FR" dirty="0" err="1" smtClean="0"/>
            <a:t>privacité</a:t>
          </a:r>
          <a:r>
            <a:rPr lang="fr-FR" dirty="0" smtClean="0"/>
            <a:t>, </a:t>
          </a:r>
          <a:endParaRPr lang="fr-FR" dirty="0"/>
        </a:p>
      </dgm:t>
    </dgm:pt>
    <dgm:pt modelId="{E25BAC63-2950-46D3-9482-1097D73EC689}" type="parTrans" cxnId="{9EA9E950-9E96-4D99-870E-808B2F42CC98}">
      <dgm:prSet/>
      <dgm:spPr/>
      <dgm:t>
        <a:bodyPr/>
        <a:lstStyle/>
        <a:p>
          <a:endParaRPr lang="fr-FR"/>
        </a:p>
      </dgm:t>
    </dgm:pt>
    <dgm:pt modelId="{FA236925-6586-4DCC-B193-644C8032AA8D}" type="sibTrans" cxnId="{9EA9E950-9E96-4D99-870E-808B2F42CC98}">
      <dgm:prSet/>
      <dgm:spPr/>
      <dgm:t>
        <a:bodyPr/>
        <a:lstStyle/>
        <a:p>
          <a:endParaRPr lang="fr-FR"/>
        </a:p>
      </dgm:t>
    </dgm:pt>
    <dgm:pt modelId="{B704CEF6-7B27-450E-AA8F-8F46AA7E3D73}">
      <dgm:prSet/>
      <dgm:spPr/>
      <dgm:t>
        <a:bodyPr/>
        <a:lstStyle/>
        <a:p>
          <a:r>
            <a:rPr lang="fr-FR" dirty="0" smtClean="0"/>
            <a:t>la cognition environnementale,  </a:t>
          </a:r>
          <a:endParaRPr lang="fr-FR" dirty="0"/>
        </a:p>
      </dgm:t>
    </dgm:pt>
    <dgm:pt modelId="{85125294-75D8-4189-94BF-DF6BA3315490}" type="parTrans" cxnId="{AC859F0C-595D-4DA0-BA45-57B4188A96FC}">
      <dgm:prSet/>
      <dgm:spPr/>
      <dgm:t>
        <a:bodyPr/>
        <a:lstStyle/>
        <a:p>
          <a:endParaRPr lang="fr-FR"/>
        </a:p>
      </dgm:t>
    </dgm:pt>
    <dgm:pt modelId="{865CD7AF-E467-4D72-A5EC-E9CDC225A421}" type="sibTrans" cxnId="{AC859F0C-595D-4DA0-BA45-57B4188A96FC}">
      <dgm:prSet/>
      <dgm:spPr/>
      <dgm:t>
        <a:bodyPr/>
        <a:lstStyle/>
        <a:p>
          <a:endParaRPr lang="fr-FR"/>
        </a:p>
      </dgm:t>
    </dgm:pt>
    <dgm:pt modelId="{D310541D-C1FD-4C09-BA91-4F8A2EDECB6C}">
      <dgm:prSet/>
      <dgm:spPr/>
      <dgm:t>
        <a:bodyPr/>
        <a:lstStyle/>
        <a:p>
          <a:r>
            <a:rPr lang="fr-FR" dirty="0" smtClean="0"/>
            <a:t>comportement territorial</a:t>
          </a:r>
          <a:endParaRPr lang="fr-FR" dirty="0"/>
        </a:p>
      </dgm:t>
    </dgm:pt>
    <dgm:pt modelId="{6C033F4C-4C4E-423E-BE02-35FFE9F2CFDA}" type="parTrans" cxnId="{9DCB4F4B-2E89-44A1-808C-738E65396E9B}">
      <dgm:prSet/>
      <dgm:spPr/>
      <dgm:t>
        <a:bodyPr/>
        <a:lstStyle/>
        <a:p>
          <a:endParaRPr lang="fr-FR"/>
        </a:p>
      </dgm:t>
    </dgm:pt>
    <dgm:pt modelId="{BBA69F11-3746-4875-80B1-7E5AC1E39460}" type="sibTrans" cxnId="{9DCB4F4B-2E89-44A1-808C-738E65396E9B}">
      <dgm:prSet/>
      <dgm:spPr/>
      <dgm:t>
        <a:bodyPr/>
        <a:lstStyle/>
        <a:p>
          <a:endParaRPr lang="fr-FR"/>
        </a:p>
      </dgm:t>
    </dgm:pt>
    <dgm:pt modelId="{3C0160A0-3258-48BB-B6C7-C2CEABA9A77E}">
      <dgm:prSet/>
      <dgm:spPr/>
      <dgm:t>
        <a:bodyPr/>
        <a:lstStyle/>
        <a:p>
          <a:r>
            <a:rPr lang="fr-FR" dirty="0" smtClean="0"/>
            <a:t>l’espace personnel, </a:t>
          </a:r>
          <a:endParaRPr lang="fr-FR" dirty="0"/>
        </a:p>
      </dgm:t>
    </dgm:pt>
    <dgm:pt modelId="{3C07FB72-0038-455D-8701-2A497F8D1D03}" type="parTrans" cxnId="{1075DB3A-1050-4A2C-9641-377D0CB32402}">
      <dgm:prSet/>
      <dgm:spPr/>
      <dgm:t>
        <a:bodyPr/>
        <a:lstStyle/>
        <a:p>
          <a:endParaRPr lang="fr-FR"/>
        </a:p>
      </dgm:t>
    </dgm:pt>
    <dgm:pt modelId="{0FE13FF2-8667-4B63-B687-FA12BC9A937A}" type="sibTrans" cxnId="{1075DB3A-1050-4A2C-9641-377D0CB32402}">
      <dgm:prSet/>
      <dgm:spPr/>
      <dgm:t>
        <a:bodyPr/>
        <a:lstStyle/>
        <a:p>
          <a:endParaRPr lang="fr-FR"/>
        </a:p>
      </dgm:t>
    </dgm:pt>
    <dgm:pt modelId="{362F041C-085D-4774-B502-C3CD890AE2CE}">
      <dgm:prSet/>
      <dgm:spPr/>
      <dgm:t>
        <a:bodyPr/>
        <a:lstStyle/>
        <a:p>
          <a:r>
            <a:rPr lang="fr-FR" dirty="0" smtClean="0"/>
            <a:t>le sentiment d'entassement, </a:t>
          </a:r>
          <a:endParaRPr lang="fr-FR" dirty="0"/>
        </a:p>
      </dgm:t>
    </dgm:pt>
    <dgm:pt modelId="{88B8E3A2-C14E-44B3-8AFD-4B364BED50FF}" type="parTrans" cxnId="{FB7C1956-5C39-4046-AF86-63A4718C298B}">
      <dgm:prSet/>
      <dgm:spPr/>
      <dgm:t>
        <a:bodyPr/>
        <a:lstStyle/>
        <a:p>
          <a:endParaRPr lang="fr-FR"/>
        </a:p>
      </dgm:t>
    </dgm:pt>
    <dgm:pt modelId="{444D2F1A-A76D-4D7B-99D8-68579EDEC0D8}" type="sibTrans" cxnId="{FB7C1956-5C39-4046-AF86-63A4718C298B}">
      <dgm:prSet/>
      <dgm:spPr/>
      <dgm:t>
        <a:bodyPr/>
        <a:lstStyle/>
        <a:p>
          <a:endParaRPr lang="fr-FR"/>
        </a:p>
      </dgm:t>
    </dgm:pt>
    <dgm:pt modelId="{06AF99D9-7D73-441B-AD32-ECEF8DC51046}" type="pres">
      <dgm:prSet presAssocID="{37574F8A-04B8-4824-93B6-F4841F67675C}" presName="cycle" presStyleCnt="0">
        <dgm:presLayoutVars>
          <dgm:dir/>
          <dgm:resizeHandles val="exact"/>
        </dgm:presLayoutVars>
      </dgm:prSet>
      <dgm:spPr/>
      <dgm:t>
        <a:bodyPr/>
        <a:lstStyle/>
        <a:p>
          <a:endParaRPr lang="fr-FR"/>
        </a:p>
      </dgm:t>
    </dgm:pt>
    <dgm:pt modelId="{256EAC08-0D6E-4313-8C61-E11FECEF7991}" type="pres">
      <dgm:prSet presAssocID="{64F4C2B0-2151-4495-975D-A9140D204CDB}" presName="node" presStyleLbl="node1" presStyleIdx="0" presStyleCnt="9" custScaleX="294068" custScaleY="180588">
        <dgm:presLayoutVars>
          <dgm:bulletEnabled val="1"/>
        </dgm:presLayoutVars>
      </dgm:prSet>
      <dgm:spPr/>
      <dgm:t>
        <a:bodyPr/>
        <a:lstStyle/>
        <a:p>
          <a:endParaRPr lang="fr-FR"/>
        </a:p>
      </dgm:t>
    </dgm:pt>
    <dgm:pt modelId="{B2080FFA-4609-4EEF-9D7E-18003B733669}" type="pres">
      <dgm:prSet presAssocID="{285B74EB-2B0B-4B1D-9D85-520960AA6357}" presName="sibTrans" presStyleLbl="sibTrans2D1" presStyleIdx="0" presStyleCnt="9" custScaleX="129310"/>
      <dgm:spPr/>
      <dgm:t>
        <a:bodyPr/>
        <a:lstStyle/>
        <a:p>
          <a:endParaRPr lang="fr-FR"/>
        </a:p>
      </dgm:t>
    </dgm:pt>
    <dgm:pt modelId="{428562E4-C9BD-4417-903A-BB934A676FC0}" type="pres">
      <dgm:prSet presAssocID="{285B74EB-2B0B-4B1D-9D85-520960AA6357}" presName="connectorText" presStyleLbl="sibTrans2D1" presStyleIdx="0" presStyleCnt="9"/>
      <dgm:spPr/>
      <dgm:t>
        <a:bodyPr/>
        <a:lstStyle/>
        <a:p>
          <a:endParaRPr lang="fr-FR"/>
        </a:p>
      </dgm:t>
    </dgm:pt>
    <dgm:pt modelId="{52589749-2631-4EA3-9034-31E390E0B47A}" type="pres">
      <dgm:prSet presAssocID="{88BF5E2F-4A79-4E86-B01D-B99787C62B2B}" presName="node" presStyleLbl="node1" presStyleIdx="1" presStyleCnt="9" custScaleX="294068" custScaleY="180588" custRadScaleRad="134456" custRadScaleInc="71110">
        <dgm:presLayoutVars>
          <dgm:bulletEnabled val="1"/>
        </dgm:presLayoutVars>
      </dgm:prSet>
      <dgm:spPr/>
      <dgm:t>
        <a:bodyPr/>
        <a:lstStyle/>
        <a:p>
          <a:endParaRPr lang="fr-FR"/>
        </a:p>
      </dgm:t>
    </dgm:pt>
    <dgm:pt modelId="{4AC72AF1-FDB8-481B-AACE-FE3A5115E5FE}" type="pres">
      <dgm:prSet presAssocID="{05564287-4E94-4D04-8241-3939F0FA37F6}" presName="sibTrans" presStyleLbl="sibTrans2D1" presStyleIdx="1" presStyleCnt="9" custScaleX="129310"/>
      <dgm:spPr/>
      <dgm:t>
        <a:bodyPr/>
        <a:lstStyle/>
        <a:p>
          <a:endParaRPr lang="fr-FR"/>
        </a:p>
      </dgm:t>
    </dgm:pt>
    <dgm:pt modelId="{A6DA04D2-8065-402E-AA11-6BCDD7BEB756}" type="pres">
      <dgm:prSet presAssocID="{05564287-4E94-4D04-8241-3939F0FA37F6}" presName="connectorText" presStyleLbl="sibTrans2D1" presStyleIdx="1" presStyleCnt="9"/>
      <dgm:spPr/>
      <dgm:t>
        <a:bodyPr/>
        <a:lstStyle/>
        <a:p>
          <a:endParaRPr lang="fr-FR"/>
        </a:p>
      </dgm:t>
    </dgm:pt>
    <dgm:pt modelId="{4281B2C6-87CC-4F7F-908A-9742BC75823B}" type="pres">
      <dgm:prSet presAssocID="{B704CEF6-7B27-450E-AA8F-8F46AA7E3D73}" presName="node" presStyleLbl="node1" presStyleIdx="2" presStyleCnt="9" custScaleX="294068">
        <dgm:presLayoutVars>
          <dgm:bulletEnabled val="1"/>
        </dgm:presLayoutVars>
      </dgm:prSet>
      <dgm:spPr/>
      <dgm:t>
        <a:bodyPr/>
        <a:lstStyle/>
        <a:p>
          <a:endParaRPr lang="fr-FR"/>
        </a:p>
      </dgm:t>
    </dgm:pt>
    <dgm:pt modelId="{DA1E519B-DAD6-4889-841A-BF5972EDDD76}" type="pres">
      <dgm:prSet presAssocID="{865CD7AF-E467-4D72-A5EC-E9CDC225A421}" presName="sibTrans" presStyleLbl="sibTrans2D1" presStyleIdx="2" presStyleCnt="9" custScaleX="129310"/>
      <dgm:spPr/>
      <dgm:t>
        <a:bodyPr/>
        <a:lstStyle/>
        <a:p>
          <a:endParaRPr lang="fr-FR"/>
        </a:p>
      </dgm:t>
    </dgm:pt>
    <dgm:pt modelId="{1D015C0C-BDD8-41BF-B87D-E1FE29B3FFB3}" type="pres">
      <dgm:prSet presAssocID="{865CD7AF-E467-4D72-A5EC-E9CDC225A421}" presName="connectorText" presStyleLbl="sibTrans2D1" presStyleIdx="2" presStyleCnt="9"/>
      <dgm:spPr/>
      <dgm:t>
        <a:bodyPr/>
        <a:lstStyle/>
        <a:p>
          <a:endParaRPr lang="fr-FR"/>
        </a:p>
      </dgm:t>
    </dgm:pt>
    <dgm:pt modelId="{B17D16AE-3618-4F70-83C5-104DCFB68A9A}" type="pres">
      <dgm:prSet presAssocID="{AA109337-9284-4FC7-9062-3E49700CD654}" presName="node" presStyleLbl="node1" presStyleIdx="3" presStyleCnt="9" custScaleX="294068" custScaleY="127861" custRadScaleRad="109271" custRadScaleInc="-48570">
        <dgm:presLayoutVars>
          <dgm:bulletEnabled val="1"/>
        </dgm:presLayoutVars>
      </dgm:prSet>
      <dgm:spPr/>
      <dgm:t>
        <a:bodyPr/>
        <a:lstStyle/>
        <a:p>
          <a:endParaRPr lang="fr-FR"/>
        </a:p>
      </dgm:t>
    </dgm:pt>
    <dgm:pt modelId="{BF2A117D-3536-4082-B11A-03A95B2831BD}" type="pres">
      <dgm:prSet presAssocID="{FA236925-6586-4DCC-B193-644C8032AA8D}" presName="sibTrans" presStyleLbl="sibTrans2D1" presStyleIdx="3" presStyleCnt="9" custScaleX="129310"/>
      <dgm:spPr/>
      <dgm:t>
        <a:bodyPr/>
        <a:lstStyle/>
        <a:p>
          <a:endParaRPr lang="fr-FR"/>
        </a:p>
      </dgm:t>
    </dgm:pt>
    <dgm:pt modelId="{33400194-DFBA-400B-848B-85A36C63F614}" type="pres">
      <dgm:prSet presAssocID="{FA236925-6586-4DCC-B193-644C8032AA8D}" presName="connectorText" presStyleLbl="sibTrans2D1" presStyleIdx="3" presStyleCnt="9"/>
      <dgm:spPr/>
      <dgm:t>
        <a:bodyPr/>
        <a:lstStyle/>
        <a:p>
          <a:endParaRPr lang="fr-FR"/>
        </a:p>
      </dgm:t>
    </dgm:pt>
    <dgm:pt modelId="{55218431-5A7F-467E-8E68-37B94CDD0732}" type="pres">
      <dgm:prSet presAssocID="{A48A53A0-4C91-43AB-B064-A3BC26492C98}" presName="node" presStyleLbl="node1" presStyleIdx="4" presStyleCnt="9" custScaleX="264754" custScaleY="122621" custRadScaleRad="102989" custRadScaleInc="-48794">
        <dgm:presLayoutVars>
          <dgm:bulletEnabled val="1"/>
        </dgm:presLayoutVars>
      </dgm:prSet>
      <dgm:spPr/>
      <dgm:t>
        <a:bodyPr/>
        <a:lstStyle/>
        <a:p>
          <a:endParaRPr lang="fr-FR"/>
        </a:p>
      </dgm:t>
    </dgm:pt>
    <dgm:pt modelId="{E72E9890-A9AB-4561-82B7-7944CD15326B}" type="pres">
      <dgm:prSet presAssocID="{F1B75FE8-C9BB-4D42-8444-F832A24B4FED}" presName="sibTrans" presStyleLbl="sibTrans2D1" presStyleIdx="4" presStyleCnt="9"/>
      <dgm:spPr/>
      <dgm:t>
        <a:bodyPr/>
        <a:lstStyle/>
        <a:p>
          <a:endParaRPr lang="fr-FR"/>
        </a:p>
      </dgm:t>
    </dgm:pt>
    <dgm:pt modelId="{C48BD8F7-0D8C-47A1-B27A-AC204C384706}" type="pres">
      <dgm:prSet presAssocID="{F1B75FE8-C9BB-4D42-8444-F832A24B4FED}" presName="connectorText" presStyleLbl="sibTrans2D1" presStyleIdx="4" presStyleCnt="9"/>
      <dgm:spPr/>
      <dgm:t>
        <a:bodyPr/>
        <a:lstStyle/>
        <a:p>
          <a:endParaRPr lang="fr-FR"/>
        </a:p>
      </dgm:t>
    </dgm:pt>
    <dgm:pt modelId="{91F2EFDD-E90D-4471-94DF-B4BB96B37E0D}" type="pres">
      <dgm:prSet presAssocID="{A2703660-B2B1-4C0C-96B1-2916CFBB76EC}" presName="node" presStyleLbl="node1" presStyleIdx="5" presStyleCnt="9" custScaleX="227412">
        <dgm:presLayoutVars>
          <dgm:bulletEnabled val="1"/>
        </dgm:presLayoutVars>
      </dgm:prSet>
      <dgm:spPr/>
      <dgm:t>
        <a:bodyPr/>
        <a:lstStyle/>
        <a:p>
          <a:endParaRPr lang="fr-FR"/>
        </a:p>
      </dgm:t>
    </dgm:pt>
    <dgm:pt modelId="{517085C8-2362-424B-91A9-045C59AFD0A1}" type="pres">
      <dgm:prSet presAssocID="{B6DFEE43-FA64-43EB-88AA-B4205E267D41}" presName="sibTrans" presStyleLbl="sibTrans2D1" presStyleIdx="5" presStyleCnt="9" custScaleX="129310"/>
      <dgm:spPr/>
      <dgm:t>
        <a:bodyPr/>
        <a:lstStyle/>
        <a:p>
          <a:endParaRPr lang="fr-FR"/>
        </a:p>
      </dgm:t>
    </dgm:pt>
    <dgm:pt modelId="{738E6A67-07D8-413F-9CEF-E1482AE55005}" type="pres">
      <dgm:prSet presAssocID="{B6DFEE43-FA64-43EB-88AA-B4205E267D41}" presName="connectorText" presStyleLbl="sibTrans2D1" presStyleIdx="5" presStyleCnt="9"/>
      <dgm:spPr/>
      <dgm:t>
        <a:bodyPr/>
        <a:lstStyle/>
        <a:p>
          <a:endParaRPr lang="fr-FR"/>
        </a:p>
      </dgm:t>
    </dgm:pt>
    <dgm:pt modelId="{9BEB75FA-3CF4-4FC3-BF1C-A69025C89147}" type="pres">
      <dgm:prSet presAssocID="{D310541D-C1FD-4C09-BA91-4F8A2EDECB6C}" presName="node" presStyleLbl="node1" presStyleIdx="6" presStyleCnt="9" custScaleX="294068" custScaleY="180588" custRadScaleRad="108944" custRadScaleInc="23415">
        <dgm:presLayoutVars>
          <dgm:bulletEnabled val="1"/>
        </dgm:presLayoutVars>
      </dgm:prSet>
      <dgm:spPr/>
      <dgm:t>
        <a:bodyPr/>
        <a:lstStyle/>
        <a:p>
          <a:endParaRPr lang="fr-FR"/>
        </a:p>
      </dgm:t>
    </dgm:pt>
    <dgm:pt modelId="{432D23CE-1BA0-458D-B519-8C51D4A2F0C1}" type="pres">
      <dgm:prSet presAssocID="{BBA69F11-3746-4875-80B1-7E5AC1E39460}" presName="sibTrans" presStyleLbl="sibTrans2D1" presStyleIdx="6" presStyleCnt="9" custScaleX="129310"/>
      <dgm:spPr/>
      <dgm:t>
        <a:bodyPr/>
        <a:lstStyle/>
        <a:p>
          <a:endParaRPr lang="fr-FR"/>
        </a:p>
      </dgm:t>
    </dgm:pt>
    <dgm:pt modelId="{3BE3A377-B935-46AC-8DD7-6FF04F82D1B7}" type="pres">
      <dgm:prSet presAssocID="{BBA69F11-3746-4875-80B1-7E5AC1E39460}" presName="connectorText" presStyleLbl="sibTrans2D1" presStyleIdx="6" presStyleCnt="9"/>
      <dgm:spPr/>
      <dgm:t>
        <a:bodyPr/>
        <a:lstStyle/>
        <a:p>
          <a:endParaRPr lang="fr-FR"/>
        </a:p>
      </dgm:t>
    </dgm:pt>
    <dgm:pt modelId="{743C7D0E-4F81-4856-B0AA-1288C5505E03}" type="pres">
      <dgm:prSet presAssocID="{3C0160A0-3258-48BB-B6C7-C2CEABA9A77E}" presName="node" presStyleLbl="node1" presStyleIdx="7" presStyleCnt="9" custScaleX="294068" custScaleY="180588" custRadScaleRad="125861" custRadScaleInc="-13457">
        <dgm:presLayoutVars>
          <dgm:bulletEnabled val="1"/>
        </dgm:presLayoutVars>
      </dgm:prSet>
      <dgm:spPr/>
      <dgm:t>
        <a:bodyPr/>
        <a:lstStyle/>
        <a:p>
          <a:endParaRPr lang="fr-FR"/>
        </a:p>
      </dgm:t>
    </dgm:pt>
    <dgm:pt modelId="{BF5C079C-27AE-4E83-AF15-C1BCA6643742}" type="pres">
      <dgm:prSet presAssocID="{0FE13FF2-8667-4B63-B687-FA12BC9A937A}" presName="sibTrans" presStyleLbl="sibTrans2D1" presStyleIdx="7" presStyleCnt="9" custScaleX="129310"/>
      <dgm:spPr/>
      <dgm:t>
        <a:bodyPr/>
        <a:lstStyle/>
        <a:p>
          <a:endParaRPr lang="fr-FR"/>
        </a:p>
      </dgm:t>
    </dgm:pt>
    <dgm:pt modelId="{6F18A75F-E5E2-4947-93FA-F0F10698B683}" type="pres">
      <dgm:prSet presAssocID="{0FE13FF2-8667-4B63-B687-FA12BC9A937A}" presName="connectorText" presStyleLbl="sibTrans2D1" presStyleIdx="7" presStyleCnt="9"/>
      <dgm:spPr/>
      <dgm:t>
        <a:bodyPr/>
        <a:lstStyle/>
        <a:p>
          <a:endParaRPr lang="fr-FR"/>
        </a:p>
      </dgm:t>
    </dgm:pt>
    <dgm:pt modelId="{217B6AF4-554D-4E87-8674-E5636559C8C4}" type="pres">
      <dgm:prSet presAssocID="{362F041C-085D-4774-B502-C3CD890AE2CE}" presName="node" presStyleLbl="node1" presStyleIdx="8" presStyleCnt="9" custScaleX="294068" custScaleY="180588" custRadScaleRad="131222" custRadScaleInc="-65988">
        <dgm:presLayoutVars>
          <dgm:bulletEnabled val="1"/>
        </dgm:presLayoutVars>
      </dgm:prSet>
      <dgm:spPr/>
      <dgm:t>
        <a:bodyPr/>
        <a:lstStyle/>
        <a:p>
          <a:endParaRPr lang="fr-FR"/>
        </a:p>
      </dgm:t>
    </dgm:pt>
    <dgm:pt modelId="{4E2414DD-F916-46AA-A57E-D67B442C8E0C}" type="pres">
      <dgm:prSet presAssocID="{444D2F1A-A76D-4D7B-99D8-68579EDEC0D8}" presName="sibTrans" presStyleLbl="sibTrans2D1" presStyleIdx="8" presStyleCnt="9" custScaleX="129310"/>
      <dgm:spPr/>
      <dgm:t>
        <a:bodyPr/>
        <a:lstStyle/>
        <a:p>
          <a:endParaRPr lang="fr-FR"/>
        </a:p>
      </dgm:t>
    </dgm:pt>
    <dgm:pt modelId="{434957ED-7C2F-44C8-8DEB-5E4B83081B09}" type="pres">
      <dgm:prSet presAssocID="{444D2F1A-A76D-4D7B-99D8-68579EDEC0D8}" presName="connectorText" presStyleLbl="sibTrans2D1" presStyleIdx="8" presStyleCnt="9"/>
      <dgm:spPr/>
      <dgm:t>
        <a:bodyPr/>
        <a:lstStyle/>
        <a:p>
          <a:endParaRPr lang="fr-FR"/>
        </a:p>
      </dgm:t>
    </dgm:pt>
  </dgm:ptLst>
  <dgm:cxnLst>
    <dgm:cxn modelId="{394766FC-411A-4238-BD20-BE496129F624}" srcId="{37574F8A-04B8-4824-93B6-F4841F67675C}" destId="{A2703660-B2B1-4C0C-96B1-2916CFBB76EC}" srcOrd="5" destOrd="0" parTransId="{870FCEE8-1F91-4B0E-B29F-CAA67351CF4C}" sibTransId="{B6DFEE43-FA64-43EB-88AA-B4205E267D41}"/>
    <dgm:cxn modelId="{86939339-C94C-4EC7-B8D7-284279F8D12E}" type="presOf" srcId="{B6DFEE43-FA64-43EB-88AA-B4205E267D41}" destId="{738E6A67-07D8-413F-9CEF-E1482AE55005}" srcOrd="1" destOrd="0" presId="urn:microsoft.com/office/officeart/2005/8/layout/cycle2"/>
    <dgm:cxn modelId="{6D50C523-729B-41B8-96D8-AAD497BA35AE}" type="presOf" srcId="{88BF5E2F-4A79-4E86-B01D-B99787C62B2B}" destId="{52589749-2631-4EA3-9034-31E390E0B47A}" srcOrd="0" destOrd="0" presId="urn:microsoft.com/office/officeart/2005/8/layout/cycle2"/>
    <dgm:cxn modelId="{372F5BFB-9BAC-4024-A71A-DB21E10A044B}" type="presOf" srcId="{BBA69F11-3746-4875-80B1-7E5AC1E39460}" destId="{3BE3A377-B935-46AC-8DD7-6FF04F82D1B7}" srcOrd="1" destOrd="0" presId="urn:microsoft.com/office/officeart/2005/8/layout/cycle2"/>
    <dgm:cxn modelId="{90DE37EE-3A00-423E-9DC3-B5CFE8EBBA8F}" srcId="{37574F8A-04B8-4824-93B6-F4841F67675C}" destId="{A48A53A0-4C91-43AB-B064-A3BC26492C98}" srcOrd="4" destOrd="0" parTransId="{93A98E64-0FD8-49CE-B1F9-7A0E34A56DEB}" sibTransId="{F1B75FE8-C9BB-4D42-8444-F832A24B4FED}"/>
    <dgm:cxn modelId="{3B9FDED3-9FF3-453F-B9F7-5F0360E76D67}" type="presOf" srcId="{865CD7AF-E467-4D72-A5EC-E9CDC225A421}" destId="{DA1E519B-DAD6-4889-841A-BF5972EDDD76}" srcOrd="0" destOrd="0" presId="urn:microsoft.com/office/officeart/2005/8/layout/cycle2"/>
    <dgm:cxn modelId="{EFE3FAA6-A8C1-48A2-9BF1-B369F7160B59}" type="presOf" srcId="{444D2F1A-A76D-4D7B-99D8-68579EDEC0D8}" destId="{4E2414DD-F916-46AA-A57E-D67B442C8E0C}" srcOrd="0" destOrd="0" presId="urn:microsoft.com/office/officeart/2005/8/layout/cycle2"/>
    <dgm:cxn modelId="{72A7E3D4-6369-4A9A-9C01-9A065E11E136}" type="presOf" srcId="{37574F8A-04B8-4824-93B6-F4841F67675C}" destId="{06AF99D9-7D73-441B-AD32-ECEF8DC51046}" srcOrd="0" destOrd="0" presId="urn:microsoft.com/office/officeart/2005/8/layout/cycle2"/>
    <dgm:cxn modelId="{1075DB3A-1050-4A2C-9641-377D0CB32402}" srcId="{37574F8A-04B8-4824-93B6-F4841F67675C}" destId="{3C0160A0-3258-48BB-B6C7-C2CEABA9A77E}" srcOrd="7" destOrd="0" parTransId="{3C07FB72-0038-455D-8701-2A497F8D1D03}" sibTransId="{0FE13FF2-8667-4B63-B687-FA12BC9A937A}"/>
    <dgm:cxn modelId="{FB7C1956-5C39-4046-AF86-63A4718C298B}" srcId="{37574F8A-04B8-4824-93B6-F4841F67675C}" destId="{362F041C-085D-4774-B502-C3CD890AE2CE}" srcOrd="8" destOrd="0" parTransId="{88B8E3A2-C14E-44B3-8AFD-4B364BED50FF}" sibTransId="{444D2F1A-A76D-4D7B-99D8-68579EDEC0D8}"/>
    <dgm:cxn modelId="{53589DA6-6AA9-4193-BF9E-423FB4147AAB}" type="presOf" srcId="{64F4C2B0-2151-4495-975D-A9140D204CDB}" destId="{256EAC08-0D6E-4313-8C61-E11FECEF7991}" srcOrd="0" destOrd="0" presId="urn:microsoft.com/office/officeart/2005/8/layout/cycle2"/>
    <dgm:cxn modelId="{A625CD1B-54DB-47D2-A6C7-8FBA01E4E0E1}" type="presOf" srcId="{D310541D-C1FD-4C09-BA91-4F8A2EDECB6C}" destId="{9BEB75FA-3CF4-4FC3-BF1C-A69025C89147}" srcOrd="0" destOrd="0" presId="urn:microsoft.com/office/officeart/2005/8/layout/cycle2"/>
    <dgm:cxn modelId="{9EA9E950-9E96-4D99-870E-808B2F42CC98}" srcId="{37574F8A-04B8-4824-93B6-F4841F67675C}" destId="{AA109337-9284-4FC7-9062-3E49700CD654}" srcOrd="3" destOrd="0" parTransId="{E25BAC63-2950-46D3-9482-1097D73EC689}" sibTransId="{FA236925-6586-4DCC-B193-644C8032AA8D}"/>
    <dgm:cxn modelId="{C93A4793-FC20-42E5-A001-704697F80945}" type="presOf" srcId="{444D2F1A-A76D-4D7B-99D8-68579EDEC0D8}" destId="{434957ED-7C2F-44C8-8DEB-5E4B83081B09}" srcOrd="1" destOrd="0" presId="urn:microsoft.com/office/officeart/2005/8/layout/cycle2"/>
    <dgm:cxn modelId="{D5522530-BBC7-416D-AD4B-EF85738AA139}" type="presOf" srcId="{285B74EB-2B0B-4B1D-9D85-520960AA6357}" destId="{B2080FFA-4609-4EEF-9D7E-18003B733669}" srcOrd="0" destOrd="0" presId="urn:microsoft.com/office/officeart/2005/8/layout/cycle2"/>
    <dgm:cxn modelId="{57D7CB81-9C9C-4B93-86D8-5DC43F094531}" type="presOf" srcId="{A48A53A0-4C91-43AB-B064-A3BC26492C98}" destId="{55218431-5A7F-467E-8E68-37B94CDD0732}" srcOrd="0" destOrd="0" presId="urn:microsoft.com/office/officeart/2005/8/layout/cycle2"/>
    <dgm:cxn modelId="{4E687F7C-3D6F-44B4-9217-C802184CEFBC}" type="presOf" srcId="{BBA69F11-3746-4875-80B1-7E5AC1E39460}" destId="{432D23CE-1BA0-458D-B519-8C51D4A2F0C1}" srcOrd="0" destOrd="0" presId="urn:microsoft.com/office/officeart/2005/8/layout/cycle2"/>
    <dgm:cxn modelId="{2FE47A85-3009-4DFE-9B10-F9DFF95B3AC5}" type="presOf" srcId="{05564287-4E94-4D04-8241-3939F0FA37F6}" destId="{A6DA04D2-8065-402E-AA11-6BCDD7BEB756}" srcOrd="1" destOrd="0" presId="urn:microsoft.com/office/officeart/2005/8/layout/cycle2"/>
    <dgm:cxn modelId="{A1BC740B-EC01-4C6B-B1A1-8341491094F0}" srcId="{37574F8A-04B8-4824-93B6-F4841F67675C}" destId="{88BF5E2F-4A79-4E86-B01D-B99787C62B2B}" srcOrd="1" destOrd="0" parTransId="{4F54E04A-E462-4DE7-801B-A657C3365F23}" sibTransId="{05564287-4E94-4D04-8241-3939F0FA37F6}"/>
    <dgm:cxn modelId="{FCE223F9-7860-4519-8D08-13F58C05F08B}" type="presOf" srcId="{3C0160A0-3258-48BB-B6C7-C2CEABA9A77E}" destId="{743C7D0E-4F81-4856-B0AA-1288C5505E03}" srcOrd="0" destOrd="0" presId="urn:microsoft.com/office/officeart/2005/8/layout/cycle2"/>
    <dgm:cxn modelId="{4F4B9558-1134-4725-9CD1-012105ADF0E7}" type="presOf" srcId="{A2703660-B2B1-4C0C-96B1-2916CFBB76EC}" destId="{91F2EFDD-E90D-4471-94DF-B4BB96B37E0D}" srcOrd="0" destOrd="0" presId="urn:microsoft.com/office/officeart/2005/8/layout/cycle2"/>
    <dgm:cxn modelId="{AC859F0C-595D-4DA0-BA45-57B4188A96FC}" srcId="{37574F8A-04B8-4824-93B6-F4841F67675C}" destId="{B704CEF6-7B27-450E-AA8F-8F46AA7E3D73}" srcOrd="2" destOrd="0" parTransId="{85125294-75D8-4189-94BF-DF6BA3315490}" sibTransId="{865CD7AF-E467-4D72-A5EC-E9CDC225A421}"/>
    <dgm:cxn modelId="{7F4FEC70-31E7-457A-A98C-7CB6C3F12058}" type="presOf" srcId="{05564287-4E94-4D04-8241-3939F0FA37F6}" destId="{4AC72AF1-FDB8-481B-AACE-FE3A5115E5FE}" srcOrd="0" destOrd="0" presId="urn:microsoft.com/office/officeart/2005/8/layout/cycle2"/>
    <dgm:cxn modelId="{E2DF582B-E92A-45C5-9552-298624CA89E9}" type="presOf" srcId="{B6DFEE43-FA64-43EB-88AA-B4205E267D41}" destId="{517085C8-2362-424B-91A9-045C59AFD0A1}" srcOrd="0" destOrd="0" presId="urn:microsoft.com/office/officeart/2005/8/layout/cycle2"/>
    <dgm:cxn modelId="{FD427279-8F20-460E-A63F-2F0261124C75}" type="presOf" srcId="{AA109337-9284-4FC7-9062-3E49700CD654}" destId="{B17D16AE-3618-4F70-83C5-104DCFB68A9A}" srcOrd="0" destOrd="0" presId="urn:microsoft.com/office/officeart/2005/8/layout/cycle2"/>
    <dgm:cxn modelId="{1F2A3351-61D9-40FD-9FD7-8BBA808F316D}" type="presOf" srcId="{FA236925-6586-4DCC-B193-644C8032AA8D}" destId="{33400194-DFBA-400B-848B-85A36C63F614}" srcOrd="1" destOrd="0" presId="urn:microsoft.com/office/officeart/2005/8/layout/cycle2"/>
    <dgm:cxn modelId="{BFE8E51E-D1E8-4D63-B955-79B91D75FA19}" type="presOf" srcId="{362F041C-085D-4774-B502-C3CD890AE2CE}" destId="{217B6AF4-554D-4E87-8674-E5636559C8C4}" srcOrd="0" destOrd="0" presId="urn:microsoft.com/office/officeart/2005/8/layout/cycle2"/>
    <dgm:cxn modelId="{9DCB4F4B-2E89-44A1-808C-738E65396E9B}" srcId="{37574F8A-04B8-4824-93B6-F4841F67675C}" destId="{D310541D-C1FD-4C09-BA91-4F8A2EDECB6C}" srcOrd="6" destOrd="0" parTransId="{6C033F4C-4C4E-423E-BE02-35FFE9F2CFDA}" sibTransId="{BBA69F11-3746-4875-80B1-7E5AC1E39460}"/>
    <dgm:cxn modelId="{2E3C8BB8-501A-44B4-8D79-9503EF63D841}" type="presOf" srcId="{F1B75FE8-C9BB-4D42-8444-F832A24B4FED}" destId="{E72E9890-A9AB-4561-82B7-7944CD15326B}" srcOrd="0" destOrd="0" presId="urn:microsoft.com/office/officeart/2005/8/layout/cycle2"/>
    <dgm:cxn modelId="{6AF51A8E-0076-4711-8066-ED3B2DC2563F}" type="presOf" srcId="{FA236925-6586-4DCC-B193-644C8032AA8D}" destId="{BF2A117D-3536-4082-B11A-03A95B2831BD}" srcOrd="0" destOrd="0" presId="urn:microsoft.com/office/officeart/2005/8/layout/cycle2"/>
    <dgm:cxn modelId="{DADE3DB8-6363-4B00-9C54-5380E08621F9}" type="presOf" srcId="{B704CEF6-7B27-450E-AA8F-8F46AA7E3D73}" destId="{4281B2C6-87CC-4F7F-908A-9742BC75823B}" srcOrd="0" destOrd="0" presId="urn:microsoft.com/office/officeart/2005/8/layout/cycle2"/>
    <dgm:cxn modelId="{999295EC-538B-40E9-B109-8FA4B9BA2058}" type="presOf" srcId="{0FE13FF2-8667-4B63-B687-FA12BC9A937A}" destId="{BF5C079C-27AE-4E83-AF15-C1BCA6643742}" srcOrd="0" destOrd="0" presId="urn:microsoft.com/office/officeart/2005/8/layout/cycle2"/>
    <dgm:cxn modelId="{62CD49E6-66EE-45C1-96D8-14EE8C0BC895}" type="presOf" srcId="{285B74EB-2B0B-4B1D-9D85-520960AA6357}" destId="{428562E4-C9BD-4417-903A-BB934A676FC0}" srcOrd="1" destOrd="0" presId="urn:microsoft.com/office/officeart/2005/8/layout/cycle2"/>
    <dgm:cxn modelId="{B5EB4664-796F-4907-BED8-8FB2688575C4}" type="presOf" srcId="{0FE13FF2-8667-4B63-B687-FA12BC9A937A}" destId="{6F18A75F-E5E2-4947-93FA-F0F10698B683}" srcOrd="1" destOrd="0" presId="urn:microsoft.com/office/officeart/2005/8/layout/cycle2"/>
    <dgm:cxn modelId="{E655D68E-288D-499F-88C9-08D9F8170595}" type="presOf" srcId="{F1B75FE8-C9BB-4D42-8444-F832A24B4FED}" destId="{C48BD8F7-0D8C-47A1-B27A-AC204C384706}" srcOrd="1" destOrd="0" presId="urn:microsoft.com/office/officeart/2005/8/layout/cycle2"/>
    <dgm:cxn modelId="{C7352D5E-74E1-489E-AB45-57DD1E938AC3}" type="presOf" srcId="{865CD7AF-E467-4D72-A5EC-E9CDC225A421}" destId="{1D015C0C-BDD8-41BF-B87D-E1FE29B3FFB3}" srcOrd="1" destOrd="0" presId="urn:microsoft.com/office/officeart/2005/8/layout/cycle2"/>
    <dgm:cxn modelId="{331850F4-F4C2-4F6F-857A-4117F718975F}" srcId="{37574F8A-04B8-4824-93B6-F4841F67675C}" destId="{64F4C2B0-2151-4495-975D-A9140D204CDB}" srcOrd="0" destOrd="0" parTransId="{6181A72D-D8EA-41CE-847B-291526EE03EA}" sibTransId="{285B74EB-2B0B-4B1D-9D85-520960AA6357}"/>
    <dgm:cxn modelId="{5F46FDDC-A7F5-4B04-9E01-88E8EA8D2DE3}" type="presParOf" srcId="{06AF99D9-7D73-441B-AD32-ECEF8DC51046}" destId="{256EAC08-0D6E-4313-8C61-E11FECEF7991}" srcOrd="0" destOrd="0" presId="urn:microsoft.com/office/officeart/2005/8/layout/cycle2"/>
    <dgm:cxn modelId="{479C259A-2E90-46A6-8F5A-835E33B34332}" type="presParOf" srcId="{06AF99D9-7D73-441B-AD32-ECEF8DC51046}" destId="{B2080FFA-4609-4EEF-9D7E-18003B733669}" srcOrd="1" destOrd="0" presId="urn:microsoft.com/office/officeart/2005/8/layout/cycle2"/>
    <dgm:cxn modelId="{3910D8DF-9B95-46E8-A1A6-431260E469E8}" type="presParOf" srcId="{B2080FFA-4609-4EEF-9D7E-18003B733669}" destId="{428562E4-C9BD-4417-903A-BB934A676FC0}" srcOrd="0" destOrd="0" presId="urn:microsoft.com/office/officeart/2005/8/layout/cycle2"/>
    <dgm:cxn modelId="{E28B170D-F153-4897-874F-CBAB93BF84DA}" type="presParOf" srcId="{06AF99D9-7D73-441B-AD32-ECEF8DC51046}" destId="{52589749-2631-4EA3-9034-31E390E0B47A}" srcOrd="2" destOrd="0" presId="urn:microsoft.com/office/officeart/2005/8/layout/cycle2"/>
    <dgm:cxn modelId="{DB88BECA-A0B6-49AC-9BC9-1BAB07F62919}" type="presParOf" srcId="{06AF99D9-7D73-441B-AD32-ECEF8DC51046}" destId="{4AC72AF1-FDB8-481B-AACE-FE3A5115E5FE}" srcOrd="3" destOrd="0" presId="urn:microsoft.com/office/officeart/2005/8/layout/cycle2"/>
    <dgm:cxn modelId="{6CC9E9A2-56E6-4F3D-A201-69F6879E390E}" type="presParOf" srcId="{4AC72AF1-FDB8-481B-AACE-FE3A5115E5FE}" destId="{A6DA04D2-8065-402E-AA11-6BCDD7BEB756}" srcOrd="0" destOrd="0" presId="urn:microsoft.com/office/officeart/2005/8/layout/cycle2"/>
    <dgm:cxn modelId="{F06E8F9A-83A2-4622-9759-369FF53F0B2B}" type="presParOf" srcId="{06AF99D9-7D73-441B-AD32-ECEF8DC51046}" destId="{4281B2C6-87CC-4F7F-908A-9742BC75823B}" srcOrd="4" destOrd="0" presId="urn:microsoft.com/office/officeart/2005/8/layout/cycle2"/>
    <dgm:cxn modelId="{287734F6-2222-4F4E-A3B0-D73FB0122ED6}" type="presParOf" srcId="{06AF99D9-7D73-441B-AD32-ECEF8DC51046}" destId="{DA1E519B-DAD6-4889-841A-BF5972EDDD76}" srcOrd="5" destOrd="0" presId="urn:microsoft.com/office/officeart/2005/8/layout/cycle2"/>
    <dgm:cxn modelId="{7F16C691-E09C-4800-9013-C552F40D28C9}" type="presParOf" srcId="{DA1E519B-DAD6-4889-841A-BF5972EDDD76}" destId="{1D015C0C-BDD8-41BF-B87D-E1FE29B3FFB3}" srcOrd="0" destOrd="0" presId="urn:microsoft.com/office/officeart/2005/8/layout/cycle2"/>
    <dgm:cxn modelId="{C6381050-6745-4E95-BA9E-AF81C980E623}" type="presParOf" srcId="{06AF99D9-7D73-441B-AD32-ECEF8DC51046}" destId="{B17D16AE-3618-4F70-83C5-104DCFB68A9A}" srcOrd="6" destOrd="0" presId="urn:microsoft.com/office/officeart/2005/8/layout/cycle2"/>
    <dgm:cxn modelId="{1A575093-F54B-4BCF-BB25-F57292CA8463}" type="presParOf" srcId="{06AF99D9-7D73-441B-AD32-ECEF8DC51046}" destId="{BF2A117D-3536-4082-B11A-03A95B2831BD}" srcOrd="7" destOrd="0" presId="urn:microsoft.com/office/officeart/2005/8/layout/cycle2"/>
    <dgm:cxn modelId="{F63C9DDE-4888-437D-B92A-409CD80AAE7E}" type="presParOf" srcId="{BF2A117D-3536-4082-B11A-03A95B2831BD}" destId="{33400194-DFBA-400B-848B-85A36C63F614}" srcOrd="0" destOrd="0" presId="urn:microsoft.com/office/officeart/2005/8/layout/cycle2"/>
    <dgm:cxn modelId="{AFFCD7AB-F70A-464B-A05A-8C638E948C72}" type="presParOf" srcId="{06AF99D9-7D73-441B-AD32-ECEF8DC51046}" destId="{55218431-5A7F-467E-8E68-37B94CDD0732}" srcOrd="8" destOrd="0" presId="urn:microsoft.com/office/officeart/2005/8/layout/cycle2"/>
    <dgm:cxn modelId="{E4BFB21B-E091-49A1-8E35-75E67BF4D3DC}" type="presParOf" srcId="{06AF99D9-7D73-441B-AD32-ECEF8DC51046}" destId="{E72E9890-A9AB-4561-82B7-7944CD15326B}" srcOrd="9" destOrd="0" presId="urn:microsoft.com/office/officeart/2005/8/layout/cycle2"/>
    <dgm:cxn modelId="{4733AFDD-3C5F-4BFB-AF59-8093524E1CF3}" type="presParOf" srcId="{E72E9890-A9AB-4561-82B7-7944CD15326B}" destId="{C48BD8F7-0D8C-47A1-B27A-AC204C384706}" srcOrd="0" destOrd="0" presId="urn:microsoft.com/office/officeart/2005/8/layout/cycle2"/>
    <dgm:cxn modelId="{DF806C17-8074-4986-898B-94D08F382BDC}" type="presParOf" srcId="{06AF99D9-7D73-441B-AD32-ECEF8DC51046}" destId="{91F2EFDD-E90D-4471-94DF-B4BB96B37E0D}" srcOrd="10" destOrd="0" presId="urn:microsoft.com/office/officeart/2005/8/layout/cycle2"/>
    <dgm:cxn modelId="{63819563-CD51-4111-BB85-9128E3552981}" type="presParOf" srcId="{06AF99D9-7D73-441B-AD32-ECEF8DC51046}" destId="{517085C8-2362-424B-91A9-045C59AFD0A1}" srcOrd="11" destOrd="0" presId="urn:microsoft.com/office/officeart/2005/8/layout/cycle2"/>
    <dgm:cxn modelId="{C78D2D00-40D0-4C6E-A05D-F01CAEC56616}" type="presParOf" srcId="{517085C8-2362-424B-91A9-045C59AFD0A1}" destId="{738E6A67-07D8-413F-9CEF-E1482AE55005}" srcOrd="0" destOrd="0" presId="urn:microsoft.com/office/officeart/2005/8/layout/cycle2"/>
    <dgm:cxn modelId="{65C641FE-D2E9-4841-8605-B2D8283D0A30}" type="presParOf" srcId="{06AF99D9-7D73-441B-AD32-ECEF8DC51046}" destId="{9BEB75FA-3CF4-4FC3-BF1C-A69025C89147}" srcOrd="12" destOrd="0" presId="urn:microsoft.com/office/officeart/2005/8/layout/cycle2"/>
    <dgm:cxn modelId="{88EA45CE-4FC1-4806-AD79-5446FBE83B23}" type="presParOf" srcId="{06AF99D9-7D73-441B-AD32-ECEF8DC51046}" destId="{432D23CE-1BA0-458D-B519-8C51D4A2F0C1}" srcOrd="13" destOrd="0" presId="urn:microsoft.com/office/officeart/2005/8/layout/cycle2"/>
    <dgm:cxn modelId="{EB2933FE-12F0-4486-9F7B-B14B14B3050F}" type="presParOf" srcId="{432D23CE-1BA0-458D-B519-8C51D4A2F0C1}" destId="{3BE3A377-B935-46AC-8DD7-6FF04F82D1B7}" srcOrd="0" destOrd="0" presId="urn:microsoft.com/office/officeart/2005/8/layout/cycle2"/>
    <dgm:cxn modelId="{2332863D-814B-4D5B-AFCA-43839AA202C5}" type="presParOf" srcId="{06AF99D9-7D73-441B-AD32-ECEF8DC51046}" destId="{743C7D0E-4F81-4856-B0AA-1288C5505E03}" srcOrd="14" destOrd="0" presId="urn:microsoft.com/office/officeart/2005/8/layout/cycle2"/>
    <dgm:cxn modelId="{EC538A1C-5A9E-48FD-9493-98068AC7E9A5}" type="presParOf" srcId="{06AF99D9-7D73-441B-AD32-ECEF8DC51046}" destId="{BF5C079C-27AE-4E83-AF15-C1BCA6643742}" srcOrd="15" destOrd="0" presId="urn:microsoft.com/office/officeart/2005/8/layout/cycle2"/>
    <dgm:cxn modelId="{6DF19037-0811-47E9-9CB3-B55C9C48C382}" type="presParOf" srcId="{BF5C079C-27AE-4E83-AF15-C1BCA6643742}" destId="{6F18A75F-E5E2-4947-93FA-F0F10698B683}" srcOrd="0" destOrd="0" presId="urn:microsoft.com/office/officeart/2005/8/layout/cycle2"/>
    <dgm:cxn modelId="{C980E2C6-2BE4-473E-9662-10DA89299218}" type="presParOf" srcId="{06AF99D9-7D73-441B-AD32-ECEF8DC51046}" destId="{217B6AF4-554D-4E87-8674-E5636559C8C4}" srcOrd="16" destOrd="0" presId="urn:microsoft.com/office/officeart/2005/8/layout/cycle2"/>
    <dgm:cxn modelId="{B00CE19B-651F-47BE-A4DC-2C800A84C497}" type="presParOf" srcId="{06AF99D9-7D73-441B-AD32-ECEF8DC51046}" destId="{4E2414DD-F916-46AA-A57E-D67B442C8E0C}" srcOrd="17" destOrd="0" presId="urn:microsoft.com/office/officeart/2005/8/layout/cycle2"/>
    <dgm:cxn modelId="{9505BCCB-0AFE-4B32-8527-56F8347BE463}" type="presParOf" srcId="{4E2414DD-F916-46AA-A57E-D67B442C8E0C}" destId="{434957ED-7C2F-44C8-8DEB-5E4B83081B0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087F27D-84D1-4681-9378-D6BBCF8B99E9}"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3B2A9205-BA1A-4897-A7A5-7555C264014D}">
      <dgm:prSet phldrT="[Texte]" custT="1"/>
      <dgm:spPr/>
      <dgm:t>
        <a:bodyPr/>
        <a:lstStyle/>
        <a:p>
          <a:r>
            <a:rPr lang="fr-FR" sz="1800" dirty="0" smtClean="0"/>
            <a:t>de stimulations qui sont nécessaires à son apprentissage </a:t>
          </a:r>
          <a:endParaRPr lang="fr-FR" sz="1800" dirty="0"/>
        </a:p>
      </dgm:t>
    </dgm:pt>
    <dgm:pt modelId="{494F28DA-07F8-48D6-8E71-734B9D9EC97F}" type="parTrans" cxnId="{25B75D5D-3490-4F7C-B764-570EDC90A902}">
      <dgm:prSet/>
      <dgm:spPr/>
      <dgm:t>
        <a:bodyPr/>
        <a:lstStyle/>
        <a:p>
          <a:endParaRPr lang="fr-FR"/>
        </a:p>
      </dgm:t>
    </dgm:pt>
    <dgm:pt modelId="{0953D429-0591-4B1C-93DE-59B1EEF69F5A}" type="sibTrans" cxnId="{25B75D5D-3490-4F7C-B764-570EDC90A902}">
      <dgm:prSet/>
      <dgm:spPr/>
      <dgm:t>
        <a:bodyPr/>
        <a:lstStyle/>
        <a:p>
          <a:endParaRPr lang="fr-FR"/>
        </a:p>
      </dgm:t>
    </dgm:pt>
    <dgm:pt modelId="{798B0ECC-33FE-48CC-8C8A-1E8CC6DC9343}">
      <dgm:prSet phldrT="[Texte]" custT="1"/>
      <dgm:spPr/>
      <dgm:t>
        <a:bodyPr/>
        <a:lstStyle/>
        <a:p>
          <a:r>
            <a:rPr lang="fr-FR" sz="1800" dirty="0" smtClean="0">
              <a:solidFill>
                <a:schemeClr val="tx1"/>
              </a:solidFill>
            </a:rPr>
            <a:t>: Les stimulations sensorielles comme la vision, l’audition, le toucher et l’odorat. </a:t>
          </a:r>
          <a:endParaRPr lang="fr-FR" sz="1800" dirty="0">
            <a:solidFill>
              <a:schemeClr val="tx1"/>
            </a:solidFill>
          </a:endParaRPr>
        </a:p>
      </dgm:t>
    </dgm:pt>
    <dgm:pt modelId="{B19E9343-1222-4BEF-85B3-CA9CC9691F0E}" type="parTrans" cxnId="{F22E61AB-4711-4F22-97F3-86E7FE6918BB}">
      <dgm:prSet/>
      <dgm:spPr/>
      <dgm:t>
        <a:bodyPr/>
        <a:lstStyle/>
        <a:p>
          <a:endParaRPr lang="fr-FR"/>
        </a:p>
      </dgm:t>
    </dgm:pt>
    <dgm:pt modelId="{58F4A9FC-2D2A-4DF0-940D-D5D6C2E08B48}" type="sibTrans" cxnId="{F22E61AB-4711-4F22-97F3-86E7FE6918BB}">
      <dgm:prSet/>
      <dgm:spPr/>
      <dgm:t>
        <a:bodyPr/>
        <a:lstStyle/>
        <a:p>
          <a:endParaRPr lang="fr-FR"/>
        </a:p>
      </dgm:t>
    </dgm:pt>
    <dgm:pt modelId="{18972196-6EE7-44C0-BAC8-1892E539F1A2}">
      <dgm:prSet phldrT="[Texte]" custT="1"/>
      <dgm:spPr/>
      <dgm:t>
        <a:bodyPr/>
        <a:lstStyle/>
        <a:p>
          <a:r>
            <a:rPr lang="fr-FR" sz="1800" dirty="0" smtClean="0">
              <a:solidFill>
                <a:schemeClr val="tx1"/>
              </a:solidFill>
            </a:rPr>
            <a:t>message </a:t>
          </a:r>
          <a:endParaRPr lang="fr-FR" sz="1800" dirty="0">
            <a:solidFill>
              <a:schemeClr val="tx1"/>
            </a:solidFill>
          </a:endParaRPr>
        </a:p>
      </dgm:t>
    </dgm:pt>
    <dgm:pt modelId="{20315400-2986-4B48-8DF8-6B9DA4C91728}" type="parTrans" cxnId="{A1C6865A-E49C-4F9E-AFE7-159867DF4E7D}">
      <dgm:prSet/>
      <dgm:spPr/>
      <dgm:t>
        <a:bodyPr/>
        <a:lstStyle/>
        <a:p>
          <a:endParaRPr lang="fr-FR"/>
        </a:p>
      </dgm:t>
    </dgm:pt>
    <dgm:pt modelId="{49C6D418-3746-4C89-8E81-6BFC8E94D9AF}" type="sibTrans" cxnId="{A1C6865A-E49C-4F9E-AFE7-159867DF4E7D}">
      <dgm:prSet/>
      <dgm:spPr/>
      <dgm:t>
        <a:bodyPr/>
        <a:lstStyle/>
        <a:p>
          <a:endParaRPr lang="fr-FR"/>
        </a:p>
      </dgm:t>
    </dgm:pt>
    <dgm:pt modelId="{808645DB-3B51-4C4D-BBA9-D593BAC27067}">
      <dgm:prSet phldrT="[Texte]" custT="1"/>
      <dgm:spPr/>
      <dgm:t>
        <a:bodyPr/>
        <a:lstStyle/>
        <a:p>
          <a:r>
            <a:rPr lang="fr-FR" sz="1800" dirty="0" smtClean="0">
              <a:solidFill>
                <a:schemeClr val="tx1"/>
              </a:solidFill>
            </a:rPr>
            <a:t>le type de transmission </a:t>
          </a:r>
          <a:endParaRPr lang="fr-FR" sz="1800" dirty="0">
            <a:solidFill>
              <a:schemeClr val="tx1"/>
            </a:solidFill>
          </a:endParaRPr>
        </a:p>
      </dgm:t>
    </dgm:pt>
    <dgm:pt modelId="{B46ED6AC-20A9-4BA8-845D-49F6BEF4BF5B}" type="parTrans" cxnId="{1196F87E-CCBD-4CFC-B964-ABE63A92F921}">
      <dgm:prSet/>
      <dgm:spPr/>
      <dgm:t>
        <a:bodyPr/>
        <a:lstStyle/>
        <a:p>
          <a:endParaRPr lang="fr-FR"/>
        </a:p>
      </dgm:t>
    </dgm:pt>
    <dgm:pt modelId="{B12191EC-453F-481C-96A5-27E0B5FB034E}" type="sibTrans" cxnId="{1196F87E-CCBD-4CFC-B964-ABE63A92F921}">
      <dgm:prSet/>
      <dgm:spPr/>
      <dgm:t>
        <a:bodyPr/>
        <a:lstStyle/>
        <a:p>
          <a:endParaRPr lang="fr-FR"/>
        </a:p>
      </dgm:t>
    </dgm:pt>
    <dgm:pt modelId="{6EF1AB43-4537-4F4C-A1EB-230494650898}">
      <dgm:prSet phldrT="[Texte]" custT="1"/>
      <dgm:spPr/>
      <dgm:t>
        <a:bodyPr/>
        <a:lstStyle/>
        <a:p>
          <a:r>
            <a:rPr lang="fr-FR" sz="1800" dirty="0" smtClean="0">
              <a:solidFill>
                <a:schemeClr val="tx1"/>
              </a:solidFill>
            </a:rPr>
            <a:t>la culture</a:t>
          </a:r>
          <a:endParaRPr lang="fr-FR" sz="1800" dirty="0">
            <a:solidFill>
              <a:schemeClr val="tx1"/>
            </a:solidFill>
          </a:endParaRPr>
        </a:p>
      </dgm:t>
    </dgm:pt>
    <dgm:pt modelId="{F7281105-4A3E-4851-BE70-F8B486A27B53}" type="parTrans" cxnId="{3C16DF15-4A1A-4848-9D0A-B7EB74F56008}">
      <dgm:prSet/>
      <dgm:spPr/>
      <dgm:t>
        <a:bodyPr/>
        <a:lstStyle/>
        <a:p>
          <a:endParaRPr lang="fr-FR"/>
        </a:p>
      </dgm:t>
    </dgm:pt>
    <dgm:pt modelId="{8731A4DD-1F01-4290-A8FD-CB9D1C243B27}" type="sibTrans" cxnId="{3C16DF15-4A1A-4848-9D0A-B7EB74F56008}">
      <dgm:prSet/>
      <dgm:spPr/>
      <dgm:t>
        <a:bodyPr/>
        <a:lstStyle/>
        <a:p>
          <a:endParaRPr lang="fr-FR"/>
        </a:p>
      </dgm:t>
    </dgm:pt>
    <dgm:pt modelId="{DE4D798F-9D40-41C4-BA31-2D95E3975066}">
      <dgm:prSet phldrT="[Texte]" custT="1"/>
      <dgm:spPr/>
      <dgm:t>
        <a:bodyPr/>
        <a:lstStyle/>
        <a:p>
          <a:r>
            <a:rPr lang="fr-FR" sz="1800" dirty="0" smtClean="0">
              <a:solidFill>
                <a:schemeClr val="tx1"/>
              </a:solidFill>
            </a:rPr>
            <a:t>la personnalité, </a:t>
          </a:r>
          <a:endParaRPr lang="fr-FR" sz="1800" dirty="0">
            <a:solidFill>
              <a:schemeClr val="tx1"/>
            </a:solidFill>
          </a:endParaRPr>
        </a:p>
      </dgm:t>
    </dgm:pt>
    <dgm:pt modelId="{372B26A0-80DC-4939-B99C-358BB2F5A2EF}" type="parTrans" cxnId="{2DA6523D-B118-413B-84E5-8B60B550DBA7}">
      <dgm:prSet/>
      <dgm:spPr/>
      <dgm:t>
        <a:bodyPr/>
        <a:lstStyle/>
        <a:p>
          <a:endParaRPr lang="fr-FR"/>
        </a:p>
      </dgm:t>
    </dgm:pt>
    <dgm:pt modelId="{9D2E8C35-FB7B-4D7D-9384-47F1787FE3C5}" type="sibTrans" cxnId="{2DA6523D-B118-413B-84E5-8B60B550DBA7}">
      <dgm:prSet/>
      <dgm:spPr/>
      <dgm:t>
        <a:bodyPr/>
        <a:lstStyle/>
        <a:p>
          <a:endParaRPr lang="fr-FR"/>
        </a:p>
      </dgm:t>
    </dgm:pt>
    <dgm:pt modelId="{8D70E2FC-5D71-4254-AC99-47386567FA79}">
      <dgm:prSet phldrT="[Texte]" custT="1"/>
      <dgm:spPr/>
      <dgm:t>
        <a:bodyPr/>
        <a:lstStyle/>
        <a:p>
          <a:r>
            <a:rPr lang="fr-FR" sz="1800" dirty="0" smtClean="0">
              <a:solidFill>
                <a:schemeClr val="tx1"/>
              </a:solidFill>
            </a:rPr>
            <a:t>La mémoire, </a:t>
          </a:r>
          <a:endParaRPr lang="fr-FR" sz="1800" dirty="0">
            <a:solidFill>
              <a:schemeClr val="tx1"/>
            </a:solidFill>
          </a:endParaRPr>
        </a:p>
      </dgm:t>
    </dgm:pt>
    <dgm:pt modelId="{8DAFA9E9-6AA9-4544-9019-6CC11D285C17}" type="parTrans" cxnId="{52C80A86-2A7D-48D5-87FB-28D73188360B}">
      <dgm:prSet/>
      <dgm:spPr/>
      <dgm:t>
        <a:bodyPr/>
        <a:lstStyle/>
        <a:p>
          <a:endParaRPr lang="fr-FR"/>
        </a:p>
      </dgm:t>
    </dgm:pt>
    <dgm:pt modelId="{38AC348A-8782-48F3-B48A-477505857565}" type="sibTrans" cxnId="{52C80A86-2A7D-48D5-87FB-28D73188360B}">
      <dgm:prSet/>
      <dgm:spPr/>
      <dgm:t>
        <a:bodyPr/>
        <a:lstStyle/>
        <a:p>
          <a:endParaRPr lang="fr-FR"/>
        </a:p>
      </dgm:t>
    </dgm:pt>
    <dgm:pt modelId="{BF06DC36-58B2-4F74-B8B4-6E8F33EE1BDC}">
      <dgm:prSet phldrT="[Texte]" custT="1"/>
      <dgm:spPr/>
      <dgm:t>
        <a:bodyPr/>
        <a:lstStyle/>
        <a:p>
          <a:r>
            <a:rPr lang="fr-FR" sz="1800" dirty="0" smtClean="0">
              <a:solidFill>
                <a:schemeClr val="tx1"/>
              </a:solidFill>
            </a:rPr>
            <a:t>les sentiments et les pulsions. </a:t>
          </a:r>
          <a:endParaRPr lang="fr-FR" sz="1800" dirty="0">
            <a:solidFill>
              <a:schemeClr val="tx1"/>
            </a:solidFill>
          </a:endParaRPr>
        </a:p>
      </dgm:t>
    </dgm:pt>
    <dgm:pt modelId="{62B07EB2-200F-419B-83CF-FF6B20AB6A63}" type="parTrans" cxnId="{237CFC9A-F564-450B-A5B5-F723D5256A75}">
      <dgm:prSet/>
      <dgm:spPr/>
      <dgm:t>
        <a:bodyPr/>
        <a:lstStyle/>
        <a:p>
          <a:endParaRPr lang="fr-FR"/>
        </a:p>
      </dgm:t>
    </dgm:pt>
    <dgm:pt modelId="{A263823F-B9EF-4EFF-B875-261D3E2493B8}" type="sibTrans" cxnId="{237CFC9A-F564-450B-A5B5-F723D5256A75}">
      <dgm:prSet/>
      <dgm:spPr/>
      <dgm:t>
        <a:bodyPr/>
        <a:lstStyle/>
        <a:p>
          <a:endParaRPr lang="fr-FR"/>
        </a:p>
      </dgm:t>
    </dgm:pt>
    <dgm:pt modelId="{A209BE6D-8A05-40D2-8980-DC8260B28AA7}">
      <dgm:prSet phldrT="[Texte]" custT="1"/>
      <dgm:spPr/>
      <dgm:t>
        <a:bodyPr/>
        <a:lstStyle/>
        <a:p>
          <a:r>
            <a:rPr lang="fr-FR" sz="1800" dirty="0" smtClean="0">
              <a:solidFill>
                <a:schemeClr val="tx1"/>
              </a:solidFill>
            </a:rPr>
            <a:t>Les stimulations émotionnelles comme les émotions,</a:t>
          </a:r>
          <a:endParaRPr lang="fr-FR" sz="1800" dirty="0">
            <a:solidFill>
              <a:schemeClr val="tx1"/>
            </a:solidFill>
          </a:endParaRPr>
        </a:p>
      </dgm:t>
    </dgm:pt>
    <dgm:pt modelId="{5BBA83C6-3636-4655-B74A-9AF8F7B48A6C}" type="parTrans" cxnId="{866A07CF-2F85-4072-A943-DF4D7D8FBA06}">
      <dgm:prSet/>
      <dgm:spPr/>
      <dgm:t>
        <a:bodyPr/>
        <a:lstStyle/>
        <a:p>
          <a:endParaRPr lang="fr-FR"/>
        </a:p>
      </dgm:t>
    </dgm:pt>
    <dgm:pt modelId="{95D2571F-9763-467D-BFA0-CE9D942810C4}" type="sibTrans" cxnId="{866A07CF-2F85-4072-A943-DF4D7D8FBA06}">
      <dgm:prSet/>
      <dgm:spPr/>
      <dgm:t>
        <a:bodyPr/>
        <a:lstStyle/>
        <a:p>
          <a:endParaRPr lang="fr-FR"/>
        </a:p>
      </dgm:t>
    </dgm:pt>
    <dgm:pt modelId="{9ECEC83E-C3B7-455F-A74E-10BEF00469A1}">
      <dgm:prSet phldrT="[Texte]" custT="1"/>
      <dgm:spPr/>
      <dgm:t>
        <a:bodyPr/>
        <a:lstStyle/>
        <a:p>
          <a:r>
            <a:rPr lang="fr-FR" sz="1800" dirty="0" smtClean="0">
              <a:solidFill>
                <a:schemeClr val="tx1"/>
              </a:solidFill>
            </a:rPr>
            <a:t>Les stimulations cognitives comme l’assimilation, l’accommodation et l’adaptation. </a:t>
          </a:r>
          <a:endParaRPr lang="fr-FR" sz="1800" dirty="0">
            <a:solidFill>
              <a:schemeClr val="tx1"/>
            </a:solidFill>
          </a:endParaRPr>
        </a:p>
      </dgm:t>
    </dgm:pt>
    <dgm:pt modelId="{1B36BF60-020A-4D36-9F00-2909B819AA7B}" type="parTrans" cxnId="{8DAD0A36-C43D-4996-B16D-DA30EC3760EF}">
      <dgm:prSet/>
      <dgm:spPr/>
      <dgm:t>
        <a:bodyPr/>
        <a:lstStyle/>
        <a:p>
          <a:endParaRPr lang="fr-FR"/>
        </a:p>
      </dgm:t>
    </dgm:pt>
    <dgm:pt modelId="{BBDE966A-2960-429E-B46D-511D65718CF5}" type="sibTrans" cxnId="{8DAD0A36-C43D-4996-B16D-DA30EC3760EF}">
      <dgm:prSet/>
      <dgm:spPr/>
      <dgm:t>
        <a:bodyPr/>
        <a:lstStyle/>
        <a:p>
          <a:endParaRPr lang="fr-FR"/>
        </a:p>
      </dgm:t>
    </dgm:pt>
    <dgm:pt modelId="{3D4905F9-8530-4BAA-8868-79C650082FC3}" type="pres">
      <dgm:prSet presAssocID="{4087F27D-84D1-4681-9378-D6BBCF8B99E9}" presName="cycle" presStyleCnt="0">
        <dgm:presLayoutVars>
          <dgm:chMax val="1"/>
          <dgm:dir/>
          <dgm:animLvl val="ctr"/>
          <dgm:resizeHandles val="exact"/>
        </dgm:presLayoutVars>
      </dgm:prSet>
      <dgm:spPr/>
      <dgm:t>
        <a:bodyPr/>
        <a:lstStyle/>
        <a:p>
          <a:endParaRPr lang="fr-FR"/>
        </a:p>
      </dgm:t>
    </dgm:pt>
    <dgm:pt modelId="{E1914DB1-E859-4869-B9D2-606FF696EEBA}" type="pres">
      <dgm:prSet presAssocID="{3B2A9205-BA1A-4897-A7A5-7555C264014D}" presName="centerShape" presStyleLbl="node0" presStyleIdx="0" presStyleCnt="1" custScaleX="195885"/>
      <dgm:spPr/>
      <dgm:t>
        <a:bodyPr/>
        <a:lstStyle/>
        <a:p>
          <a:endParaRPr lang="fr-FR"/>
        </a:p>
      </dgm:t>
    </dgm:pt>
    <dgm:pt modelId="{984B26DE-9FFD-473A-884A-10DEC2DB9FDB}" type="pres">
      <dgm:prSet presAssocID="{B19E9343-1222-4BEF-85B3-CA9CC9691F0E}" presName="Name9" presStyleLbl="parChTrans1D2" presStyleIdx="0" presStyleCnt="9" custScaleX="2000000"/>
      <dgm:spPr/>
      <dgm:t>
        <a:bodyPr/>
        <a:lstStyle/>
        <a:p>
          <a:endParaRPr lang="fr-FR"/>
        </a:p>
      </dgm:t>
    </dgm:pt>
    <dgm:pt modelId="{F7305B8F-4CD7-44C0-9A4D-42D196FCDCDC}" type="pres">
      <dgm:prSet presAssocID="{B19E9343-1222-4BEF-85B3-CA9CC9691F0E}" presName="connTx" presStyleLbl="parChTrans1D2" presStyleIdx="0" presStyleCnt="9"/>
      <dgm:spPr/>
      <dgm:t>
        <a:bodyPr/>
        <a:lstStyle/>
        <a:p>
          <a:endParaRPr lang="fr-FR"/>
        </a:p>
      </dgm:t>
    </dgm:pt>
    <dgm:pt modelId="{60BABEEF-C7FE-49BE-8C03-349A11C37C67}" type="pres">
      <dgm:prSet presAssocID="{798B0ECC-33FE-48CC-8C8A-1E8CC6DC9343}" presName="node" presStyleLbl="node1" presStyleIdx="0" presStyleCnt="9" custScaleX="192873">
        <dgm:presLayoutVars>
          <dgm:bulletEnabled val="1"/>
        </dgm:presLayoutVars>
      </dgm:prSet>
      <dgm:spPr/>
      <dgm:t>
        <a:bodyPr/>
        <a:lstStyle/>
        <a:p>
          <a:endParaRPr lang="fr-FR"/>
        </a:p>
      </dgm:t>
    </dgm:pt>
    <dgm:pt modelId="{6A20AEE8-5956-49BF-9ABE-7417E5194997}" type="pres">
      <dgm:prSet presAssocID="{20315400-2986-4B48-8DF8-6B9DA4C91728}" presName="Name9" presStyleLbl="parChTrans1D2" presStyleIdx="1" presStyleCnt="9" custScaleX="2000000"/>
      <dgm:spPr/>
      <dgm:t>
        <a:bodyPr/>
        <a:lstStyle/>
        <a:p>
          <a:endParaRPr lang="fr-FR"/>
        </a:p>
      </dgm:t>
    </dgm:pt>
    <dgm:pt modelId="{5F19C194-B9F6-4398-A8DB-D3FBADF21266}" type="pres">
      <dgm:prSet presAssocID="{20315400-2986-4B48-8DF8-6B9DA4C91728}" presName="connTx" presStyleLbl="parChTrans1D2" presStyleIdx="1" presStyleCnt="9"/>
      <dgm:spPr/>
      <dgm:t>
        <a:bodyPr/>
        <a:lstStyle/>
        <a:p>
          <a:endParaRPr lang="fr-FR"/>
        </a:p>
      </dgm:t>
    </dgm:pt>
    <dgm:pt modelId="{C5BDE15F-8102-48F9-9A1E-35CF49F79359}" type="pres">
      <dgm:prSet presAssocID="{18972196-6EE7-44C0-BAC8-1892E539F1A2}" presName="node" presStyleLbl="node1" presStyleIdx="1" presStyleCnt="9" custScaleX="195885" custRadScaleRad="99240" custRadScaleInc="29547">
        <dgm:presLayoutVars>
          <dgm:bulletEnabled val="1"/>
        </dgm:presLayoutVars>
      </dgm:prSet>
      <dgm:spPr/>
      <dgm:t>
        <a:bodyPr/>
        <a:lstStyle/>
        <a:p>
          <a:endParaRPr lang="fr-FR"/>
        </a:p>
      </dgm:t>
    </dgm:pt>
    <dgm:pt modelId="{D48DAD32-2989-47AB-9E36-D8D3C4019CD6}" type="pres">
      <dgm:prSet presAssocID="{B46ED6AC-20A9-4BA8-845D-49F6BEF4BF5B}" presName="Name9" presStyleLbl="parChTrans1D2" presStyleIdx="2" presStyleCnt="9" custScaleX="2000000"/>
      <dgm:spPr/>
      <dgm:t>
        <a:bodyPr/>
        <a:lstStyle/>
        <a:p>
          <a:endParaRPr lang="fr-FR"/>
        </a:p>
      </dgm:t>
    </dgm:pt>
    <dgm:pt modelId="{DDEF8736-6EEC-4D15-B85A-720A3D605B52}" type="pres">
      <dgm:prSet presAssocID="{B46ED6AC-20A9-4BA8-845D-49F6BEF4BF5B}" presName="connTx" presStyleLbl="parChTrans1D2" presStyleIdx="2" presStyleCnt="9"/>
      <dgm:spPr/>
      <dgm:t>
        <a:bodyPr/>
        <a:lstStyle/>
        <a:p>
          <a:endParaRPr lang="fr-FR"/>
        </a:p>
      </dgm:t>
    </dgm:pt>
    <dgm:pt modelId="{1DF8AD8C-64F9-43F8-B79D-203616FEAB43}" type="pres">
      <dgm:prSet presAssocID="{808645DB-3B51-4C4D-BBA9-D593BAC27067}" presName="node" presStyleLbl="node1" presStyleIdx="2" presStyleCnt="9" custScaleX="195885">
        <dgm:presLayoutVars>
          <dgm:bulletEnabled val="1"/>
        </dgm:presLayoutVars>
      </dgm:prSet>
      <dgm:spPr/>
      <dgm:t>
        <a:bodyPr/>
        <a:lstStyle/>
        <a:p>
          <a:endParaRPr lang="fr-FR"/>
        </a:p>
      </dgm:t>
    </dgm:pt>
    <dgm:pt modelId="{5F115616-5D4F-42C6-8A65-61EC0D9D4624}" type="pres">
      <dgm:prSet presAssocID="{F7281105-4A3E-4851-BE70-F8B486A27B53}" presName="Name9" presStyleLbl="parChTrans1D2" presStyleIdx="3" presStyleCnt="9" custScaleX="2000000"/>
      <dgm:spPr/>
      <dgm:t>
        <a:bodyPr/>
        <a:lstStyle/>
        <a:p>
          <a:endParaRPr lang="fr-FR"/>
        </a:p>
      </dgm:t>
    </dgm:pt>
    <dgm:pt modelId="{189ECE7F-2E51-452B-9703-6592FBEA0B20}" type="pres">
      <dgm:prSet presAssocID="{F7281105-4A3E-4851-BE70-F8B486A27B53}" presName="connTx" presStyleLbl="parChTrans1D2" presStyleIdx="3" presStyleCnt="9"/>
      <dgm:spPr/>
      <dgm:t>
        <a:bodyPr/>
        <a:lstStyle/>
        <a:p>
          <a:endParaRPr lang="fr-FR"/>
        </a:p>
      </dgm:t>
    </dgm:pt>
    <dgm:pt modelId="{BA809328-0448-4D04-8FD8-003B8DA53654}" type="pres">
      <dgm:prSet presAssocID="{6EF1AB43-4537-4F4C-A1EB-230494650898}" presName="node" presStyleLbl="node1" presStyleIdx="3" presStyleCnt="9" custScaleX="195885">
        <dgm:presLayoutVars>
          <dgm:bulletEnabled val="1"/>
        </dgm:presLayoutVars>
      </dgm:prSet>
      <dgm:spPr/>
      <dgm:t>
        <a:bodyPr/>
        <a:lstStyle/>
        <a:p>
          <a:endParaRPr lang="fr-FR"/>
        </a:p>
      </dgm:t>
    </dgm:pt>
    <dgm:pt modelId="{0A45B44B-D585-4557-A691-6017E451E948}" type="pres">
      <dgm:prSet presAssocID="{372B26A0-80DC-4939-B99C-358BB2F5A2EF}" presName="Name9" presStyleLbl="parChTrans1D2" presStyleIdx="4" presStyleCnt="9" custScaleX="2000000"/>
      <dgm:spPr/>
      <dgm:t>
        <a:bodyPr/>
        <a:lstStyle/>
        <a:p>
          <a:endParaRPr lang="fr-FR"/>
        </a:p>
      </dgm:t>
    </dgm:pt>
    <dgm:pt modelId="{1C22A8BC-A5B6-4EEA-9BF4-D4C55853A217}" type="pres">
      <dgm:prSet presAssocID="{372B26A0-80DC-4939-B99C-358BB2F5A2EF}" presName="connTx" presStyleLbl="parChTrans1D2" presStyleIdx="4" presStyleCnt="9"/>
      <dgm:spPr/>
      <dgm:t>
        <a:bodyPr/>
        <a:lstStyle/>
        <a:p>
          <a:endParaRPr lang="fr-FR"/>
        </a:p>
      </dgm:t>
    </dgm:pt>
    <dgm:pt modelId="{DDAF22DB-2198-457D-A3B0-DC76C99209FE}" type="pres">
      <dgm:prSet presAssocID="{DE4D798F-9D40-41C4-BA31-2D95E3975066}" presName="node" presStyleLbl="node1" presStyleIdx="4" presStyleCnt="9" custScaleX="195885">
        <dgm:presLayoutVars>
          <dgm:bulletEnabled val="1"/>
        </dgm:presLayoutVars>
      </dgm:prSet>
      <dgm:spPr/>
      <dgm:t>
        <a:bodyPr/>
        <a:lstStyle/>
        <a:p>
          <a:endParaRPr lang="fr-FR"/>
        </a:p>
      </dgm:t>
    </dgm:pt>
    <dgm:pt modelId="{3A2C95E3-3641-4EBA-9982-41908757975A}" type="pres">
      <dgm:prSet presAssocID="{8DAFA9E9-6AA9-4544-9019-6CC11D285C17}" presName="Name9" presStyleLbl="parChTrans1D2" presStyleIdx="5" presStyleCnt="9" custScaleX="2000000"/>
      <dgm:spPr/>
      <dgm:t>
        <a:bodyPr/>
        <a:lstStyle/>
        <a:p>
          <a:endParaRPr lang="fr-FR"/>
        </a:p>
      </dgm:t>
    </dgm:pt>
    <dgm:pt modelId="{F76FD3B6-FD16-4027-AF62-266010A96B20}" type="pres">
      <dgm:prSet presAssocID="{8DAFA9E9-6AA9-4544-9019-6CC11D285C17}" presName="connTx" presStyleLbl="parChTrans1D2" presStyleIdx="5" presStyleCnt="9"/>
      <dgm:spPr/>
      <dgm:t>
        <a:bodyPr/>
        <a:lstStyle/>
        <a:p>
          <a:endParaRPr lang="fr-FR"/>
        </a:p>
      </dgm:t>
    </dgm:pt>
    <dgm:pt modelId="{AD89B4AC-E145-431A-B4C4-B150E04F1E22}" type="pres">
      <dgm:prSet presAssocID="{8D70E2FC-5D71-4254-AC99-47386567FA79}" presName="node" presStyleLbl="node1" presStyleIdx="5" presStyleCnt="9" custScaleX="195885" custRadScaleRad="103429" custRadScaleInc="40997">
        <dgm:presLayoutVars>
          <dgm:bulletEnabled val="1"/>
        </dgm:presLayoutVars>
      </dgm:prSet>
      <dgm:spPr/>
      <dgm:t>
        <a:bodyPr/>
        <a:lstStyle/>
        <a:p>
          <a:endParaRPr lang="fr-FR"/>
        </a:p>
      </dgm:t>
    </dgm:pt>
    <dgm:pt modelId="{10905F06-930D-4962-BEB5-632201E00E5C}" type="pres">
      <dgm:prSet presAssocID="{62B07EB2-200F-419B-83CF-FF6B20AB6A63}" presName="Name9" presStyleLbl="parChTrans1D2" presStyleIdx="6" presStyleCnt="9" custScaleX="2000000"/>
      <dgm:spPr/>
      <dgm:t>
        <a:bodyPr/>
        <a:lstStyle/>
        <a:p>
          <a:endParaRPr lang="fr-FR"/>
        </a:p>
      </dgm:t>
    </dgm:pt>
    <dgm:pt modelId="{82EFD59C-1BCA-4DB9-8D27-3B47251CAD16}" type="pres">
      <dgm:prSet presAssocID="{62B07EB2-200F-419B-83CF-FF6B20AB6A63}" presName="connTx" presStyleLbl="parChTrans1D2" presStyleIdx="6" presStyleCnt="9"/>
      <dgm:spPr/>
      <dgm:t>
        <a:bodyPr/>
        <a:lstStyle/>
        <a:p>
          <a:endParaRPr lang="fr-FR"/>
        </a:p>
      </dgm:t>
    </dgm:pt>
    <dgm:pt modelId="{10E333BF-4200-43D1-AC64-73462BB15EF0}" type="pres">
      <dgm:prSet presAssocID="{BF06DC36-58B2-4F74-B8B4-6E8F33EE1BDC}" presName="node" presStyleLbl="node1" presStyleIdx="6" presStyleCnt="9" custScaleX="195885" custRadScaleRad="108421" custRadScaleInc="45214">
        <dgm:presLayoutVars>
          <dgm:bulletEnabled val="1"/>
        </dgm:presLayoutVars>
      </dgm:prSet>
      <dgm:spPr/>
      <dgm:t>
        <a:bodyPr/>
        <a:lstStyle/>
        <a:p>
          <a:endParaRPr lang="fr-FR"/>
        </a:p>
      </dgm:t>
    </dgm:pt>
    <dgm:pt modelId="{1F3E82CF-E21F-47A0-BD0E-74FDEA5F821D}" type="pres">
      <dgm:prSet presAssocID="{5BBA83C6-3636-4655-B74A-9AF8F7B48A6C}" presName="Name9" presStyleLbl="parChTrans1D2" presStyleIdx="7" presStyleCnt="9" custScaleX="2000000"/>
      <dgm:spPr/>
      <dgm:t>
        <a:bodyPr/>
        <a:lstStyle/>
        <a:p>
          <a:endParaRPr lang="fr-FR"/>
        </a:p>
      </dgm:t>
    </dgm:pt>
    <dgm:pt modelId="{AFAF52BE-1EC3-4331-8D1F-633E7E0AF815}" type="pres">
      <dgm:prSet presAssocID="{5BBA83C6-3636-4655-B74A-9AF8F7B48A6C}" presName="connTx" presStyleLbl="parChTrans1D2" presStyleIdx="7" presStyleCnt="9"/>
      <dgm:spPr/>
      <dgm:t>
        <a:bodyPr/>
        <a:lstStyle/>
        <a:p>
          <a:endParaRPr lang="fr-FR"/>
        </a:p>
      </dgm:t>
    </dgm:pt>
    <dgm:pt modelId="{4F287B01-4FC2-43B0-AFA3-72207A0925F1}" type="pres">
      <dgm:prSet presAssocID="{A209BE6D-8A05-40D2-8980-DC8260B28AA7}" presName="node" presStyleLbl="node1" presStyleIdx="7" presStyleCnt="9" custScaleX="195885">
        <dgm:presLayoutVars>
          <dgm:bulletEnabled val="1"/>
        </dgm:presLayoutVars>
      </dgm:prSet>
      <dgm:spPr/>
      <dgm:t>
        <a:bodyPr/>
        <a:lstStyle/>
        <a:p>
          <a:endParaRPr lang="fr-FR"/>
        </a:p>
      </dgm:t>
    </dgm:pt>
    <dgm:pt modelId="{A3D5DEA9-1228-4B2F-941F-E775239AFA25}" type="pres">
      <dgm:prSet presAssocID="{1B36BF60-020A-4D36-9F00-2909B819AA7B}" presName="Name9" presStyleLbl="parChTrans1D2" presStyleIdx="8" presStyleCnt="9" custScaleX="2000000"/>
      <dgm:spPr/>
      <dgm:t>
        <a:bodyPr/>
        <a:lstStyle/>
        <a:p>
          <a:endParaRPr lang="fr-FR"/>
        </a:p>
      </dgm:t>
    </dgm:pt>
    <dgm:pt modelId="{FF2E9029-7749-439F-8AA6-07E382A89794}" type="pres">
      <dgm:prSet presAssocID="{1B36BF60-020A-4D36-9F00-2909B819AA7B}" presName="connTx" presStyleLbl="parChTrans1D2" presStyleIdx="8" presStyleCnt="9"/>
      <dgm:spPr/>
      <dgm:t>
        <a:bodyPr/>
        <a:lstStyle/>
        <a:p>
          <a:endParaRPr lang="fr-FR"/>
        </a:p>
      </dgm:t>
    </dgm:pt>
    <dgm:pt modelId="{1ACD35A8-CF86-44BF-A494-BC54802E8B42}" type="pres">
      <dgm:prSet presAssocID="{9ECEC83E-C3B7-455F-A74E-10BEF00469A1}" presName="node" presStyleLbl="node1" presStyleIdx="8" presStyleCnt="9" custScaleX="195885" custRadScaleRad="103130" custRadScaleInc="-39840">
        <dgm:presLayoutVars>
          <dgm:bulletEnabled val="1"/>
        </dgm:presLayoutVars>
      </dgm:prSet>
      <dgm:spPr/>
      <dgm:t>
        <a:bodyPr/>
        <a:lstStyle/>
        <a:p>
          <a:endParaRPr lang="fr-FR"/>
        </a:p>
      </dgm:t>
    </dgm:pt>
  </dgm:ptLst>
  <dgm:cxnLst>
    <dgm:cxn modelId="{708BD888-10BA-49FD-92EA-30527874DA70}" type="presOf" srcId="{B19E9343-1222-4BEF-85B3-CA9CC9691F0E}" destId="{984B26DE-9FFD-473A-884A-10DEC2DB9FDB}" srcOrd="0" destOrd="0" presId="urn:microsoft.com/office/officeart/2005/8/layout/radial1"/>
    <dgm:cxn modelId="{0868DD03-8212-4999-BDFA-CEE994D5FF48}" type="presOf" srcId="{F7281105-4A3E-4851-BE70-F8B486A27B53}" destId="{189ECE7F-2E51-452B-9703-6592FBEA0B20}" srcOrd="1" destOrd="0" presId="urn:microsoft.com/office/officeart/2005/8/layout/radial1"/>
    <dgm:cxn modelId="{D6BD6010-99EE-4784-AFF9-C3CE2E4F2465}" type="presOf" srcId="{62B07EB2-200F-419B-83CF-FF6B20AB6A63}" destId="{10905F06-930D-4962-BEB5-632201E00E5C}" srcOrd="0" destOrd="0" presId="urn:microsoft.com/office/officeart/2005/8/layout/radial1"/>
    <dgm:cxn modelId="{CCB6B59C-6DB2-4B04-8A13-A7C5C6FE9AE8}" type="presOf" srcId="{62B07EB2-200F-419B-83CF-FF6B20AB6A63}" destId="{82EFD59C-1BCA-4DB9-8D27-3B47251CAD16}" srcOrd="1" destOrd="0" presId="urn:microsoft.com/office/officeart/2005/8/layout/radial1"/>
    <dgm:cxn modelId="{48B1009C-F317-4054-BEFE-B6601D447F37}" type="presOf" srcId="{1B36BF60-020A-4D36-9F00-2909B819AA7B}" destId="{FF2E9029-7749-439F-8AA6-07E382A89794}" srcOrd="1" destOrd="0" presId="urn:microsoft.com/office/officeart/2005/8/layout/radial1"/>
    <dgm:cxn modelId="{2DA6523D-B118-413B-84E5-8B60B550DBA7}" srcId="{3B2A9205-BA1A-4897-A7A5-7555C264014D}" destId="{DE4D798F-9D40-41C4-BA31-2D95E3975066}" srcOrd="4" destOrd="0" parTransId="{372B26A0-80DC-4939-B99C-358BB2F5A2EF}" sibTransId="{9D2E8C35-FB7B-4D7D-9384-47F1787FE3C5}"/>
    <dgm:cxn modelId="{0CC0026C-BF2B-4F6E-AAEC-E789CBF93576}" type="presOf" srcId="{6EF1AB43-4537-4F4C-A1EB-230494650898}" destId="{BA809328-0448-4D04-8FD8-003B8DA53654}" srcOrd="0" destOrd="0" presId="urn:microsoft.com/office/officeart/2005/8/layout/radial1"/>
    <dgm:cxn modelId="{BEADE8C2-4B3C-4045-A9FE-6C891671027E}" type="presOf" srcId="{9ECEC83E-C3B7-455F-A74E-10BEF00469A1}" destId="{1ACD35A8-CF86-44BF-A494-BC54802E8B42}" srcOrd="0" destOrd="0" presId="urn:microsoft.com/office/officeart/2005/8/layout/radial1"/>
    <dgm:cxn modelId="{2540AE6F-DA82-445E-8DC1-A39A5B2D2B77}" type="presOf" srcId="{1B36BF60-020A-4D36-9F00-2909B819AA7B}" destId="{A3D5DEA9-1228-4B2F-941F-E775239AFA25}" srcOrd="0" destOrd="0" presId="urn:microsoft.com/office/officeart/2005/8/layout/radial1"/>
    <dgm:cxn modelId="{5806B3B9-52FF-44D2-81EE-13D9CF8E4B35}" type="presOf" srcId="{BF06DC36-58B2-4F74-B8B4-6E8F33EE1BDC}" destId="{10E333BF-4200-43D1-AC64-73462BB15EF0}" srcOrd="0" destOrd="0" presId="urn:microsoft.com/office/officeart/2005/8/layout/radial1"/>
    <dgm:cxn modelId="{25B75D5D-3490-4F7C-B764-570EDC90A902}" srcId="{4087F27D-84D1-4681-9378-D6BBCF8B99E9}" destId="{3B2A9205-BA1A-4897-A7A5-7555C264014D}" srcOrd="0" destOrd="0" parTransId="{494F28DA-07F8-48D6-8E71-734B9D9EC97F}" sibTransId="{0953D429-0591-4B1C-93DE-59B1EEF69F5A}"/>
    <dgm:cxn modelId="{7030F1DF-A12A-4274-8643-0DAE4C2437DF}" type="presOf" srcId="{B19E9343-1222-4BEF-85B3-CA9CC9691F0E}" destId="{F7305B8F-4CD7-44C0-9A4D-42D196FCDCDC}" srcOrd="1" destOrd="0" presId="urn:microsoft.com/office/officeart/2005/8/layout/radial1"/>
    <dgm:cxn modelId="{06265917-D3A1-48F4-9912-82C2EF953E98}" type="presOf" srcId="{B46ED6AC-20A9-4BA8-845D-49F6BEF4BF5B}" destId="{DDEF8736-6EEC-4D15-B85A-720A3D605B52}" srcOrd="1" destOrd="0" presId="urn:microsoft.com/office/officeart/2005/8/layout/radial1"/>
    <dgm:cxn modelId="{F43464E2-36D3-4009-8CA7-AE6C5231D40F}" type="presOf" srcId="{18972196-6EE7-44C0-BAC8-1892E539F1A2}" destId="{C5BDE15F-8102-48F9-9A1E-35CF49F79359}" srcOrd="0" destOrd="0" presId="urn:microsoft.com/office/officeart/2005/8/layout/radial1"/>
    <dgm:cxn modelId="{6C675B47-E49B-486C-B757-796486E11DDF}" type="presOf" srcId="{3B2A9205-BA1A-4897-A7A5-7555C264014D}" destId="{E1914DB1-E859-4869-B9D2-606FF696EEBA}" srcOrd="0" destOrd="0" presId="urn:microsoft.com/office/officeart/2005/8/layout/radial1"/>
    <dgm:cxn modelId="{D4A20B9E-6E1B-4BD7-A3A8-EBD375EDF8E2}" type="presOf" srcId="{A209BE6D-8A05-40D2-8980-DC8260B28AA7}" destId="{4F287B01-4FC2-43B0-AFA3-72207A0925F1}" srcOrd="0" destOrd="0" presId="urn:microsoft.com/office/officeart/2005/8/layout/radial1"/>
    <dgm:cxn modelId="{FDA2B399-89A9-423E-80A6-F518943F1D1A}" type="presOf" srcId="{8DAFA9E9-6AA9-4544-9019-6CC11D285C17}" destId="{3A2C95E3-3641-4EBA-9982-41908757975A}" srcOrd="0" destOrd="0" presId="urn:microsoft.com/office/officeart/2005/8/layout/radial1"/>
    <dgm:cxn modelId="{86B2CAFF-8A52-4A12-9FC3-A78E1AA02FB6}" type="presOf" srcId="{4087F27D-84D1-4681-9378-D6BBCF8B99E9}" destId="{3D4905F9-8530-4BAA-8868-79C650082FC3}" srcOrd="0" destOrd="0" presId="urn:microsoft.com/office/officeart/2005/8/layout/radial1"/>
    <dgm:cxn modelId="{52C80A86-2A7D-48D5-87FB-28D73188360B}" srcId="{3B2A9205-BA1A-4897-A7A5-7555C264014D}" destId="{8D70E2FC-5D71-4254-AC99-47386567FA79}" srcOrd="5" destOrd="0" parTransId="{8DAFA9E9-6AA9-4544-9019-6CC11D285C17}" sibTransId="{38AC348A-8782-48F3-B48A-477505857565}"/>
    <dgm:cxn modelId="{6219E843-B6C0-4E8A-BCA0-A56107FC5A71}" type="presOf" srcId="{808645DB-3B51-4C4D-BBA9-D593BAC27067}" destId="{1DF8AD8C-64F9-43F8-B79D-203616FEAB43}" srcOrd="0" destOrd="0" presId="urn:microsoft.com/office/officeart/2005/8/layout/radial1"/>
    <dgm:cxn modelId="{1C626DC2-4323-49C8-9105-66AC1F7E9573}" type="presOf" srcId="{5BBA83C6-3636-4655-B74A-9AF8F7B48A6C}" destId="{AFAF52BE-1EC3-4331-8D1F-633E7E0AF815}" srcOrd="1" destOrd="0" presId="urn:microsoft.com/office/officeart/2005/8/layout/radial1"/>
    <dgm:cxn modelId="{6B24CAC1-AB1C-4B3F-8F02-91566D012B72}" type="presOf" srcId="{8D70E2FC-5D71-4254-AC99-47386567FA79}" destId="{AD89B4AC-E145-431A-B4C4-B150E04F1E22}" srcOrd="0" destOrd="0" presId="urn:microsoft.com/office/officeart/2005/8/layout/radial1"/>
    <dgm:cxn modelId="{F323271A-3439-4D80-8073-70FB198925FD}" type="presOf" srcId="{20315400-2986-4B48-8DF8-6B9DA4C91728}" destId="{6A20AEE8-5956-49BF-9ABE-7417E5194997}" srcOrd="0" destOrd="0" presId="urn:microsoft.com/office/officeart/2005/8/layout/radial1"/>
    <dgm:cxn modelId="{14F9D41B-116A-4E2D-9084-581891EB31F0}" type="presOf" srcId="{F7281105-4A3E-4851-BE70-F8B486A27B53}" destId="{5F115616-5D4F-42C6-8A65-61EC0D9D4624}" srcOrd="0" destOrd="0" presId="urn:microsoft.com/office/officeart/2005/8/layout/radial1"/>
    <dgm:cxn modelId="{A1C6865A-E49C-4F9E-AFE7-159867DF4E7D}" srcId="{3B2A9205-BA1A-4897-A7A5-7555C264014D}" destId="{18972196-6EE7-44C0-BAC8-1892E539F1A2}" srcOrd="1" destOrd="0" parTransId="{20315400-2986-4B48-8DF8-6B9DA4C91728}" sibTransId="{49C6D418-3746-4C89-8E81-6BFC8E94D9AF}"/>
    <dgm:cxn modelId="{75395035-80AE-4080-A25A-6976930F73D1}" type="presOf" srcId="{B46ED6AC-20A9-4BA8-845D-49F6BEF4BF5B}" destId="{D48DAD32-2989-47AB-9E36-D8D3C4019CD6}" srcOrd="0" destOrd="0" presId="urn:microsoft.com/office/officeart/2005/8/layout/radial1"/>
    <dgm:cxn modelId="{8DAD0A36-C43D-4996-B16D-DA30EC3760EF}" srcId="{3B2A9205-BA1A-4897-A7A5-7555C264014D}" destId="{9ECEC83E-C3B7-455F-A74E-10BEF00469A1}" srcOrd="8" destOrd="0" parTransId="{1B36BF60-020A-4D36-9F00-2909B819AA7B}" sibTransId="{BBDE966A-2960-429E-B46D-511D65718CF5}"/>
    <dgm:cxn modelId="{1196F87E-CCBD-4CFC-B964-ABE63A92F921}" srcId="{3B2A9205-BA1A-4897-A7A5-7555C264014D}" destId="{808645DB-3B51-4C4D-BBA9-D593BAC27067}" srcOrd="2" destOrd="0" parTransId="{B46ED6AC-20A9-4BA8-845D-49F6BEF4BF5B}" sibTransId="{B12191EC-453F-481C-96A5-27E0B5FB034E}"/>
    <dgm:cxn modelId="{64E2B0BD-DC2A-452E-B646-64E7444327BA}" type="presOf" srcId="{372B26A0-80DC-4939-B99C-358BB2F5A2EF}" destId="{1C22A8BC-A5B6-4EEA-9BF4-D4C55853A217}" srcOrd="1" destOrd="0" presId="urn:microsoft.com/office/officeart/2005/8/layout/radial1"/>
    <dgm:cxn modelId="{0A9C5563-706A-4F9C-9990-432AB66C0A47}" type="presOf" srcId="{20315400-2986-4B48-8DF8-6B9DA4C91728}" destId="{5F19C194-B9F6-4398-A8DB-D3FBADF21266}" srcOrd="1" destOrd="0" presId="urn:microsoft.com/office/officeart/2005/8/layout/radial1"/>
    <dgm:cxn modelId="{3C16DF15-4A1A-4848-9D0A-B7EB74F56008}" srcId="{3B2A9205-BA1A-4897-A7A5-7555C264014D}" destId="{6EF1AB43-4537-4F4C-A1EB-230494650898}" srcOrd="3" destOrd="0" parTransId="{F7281105-4A3E-4851-BE70-F8B486A27B53}" sibTransId="{8731A4DD-1F01-4290-A8FD-CB9D1C243B27}"/>
    <dgm:cxn modelId="{F22E61AB-4711-4F22-97F3-86E7FE6918BB}" srcId="{3B2A9205-BA1A-4897-A7A5-7555C264014D}" destId="{798B0ECC-33FE-48CC-8C8A-1E8CC6DC9343}" srcOrd="0" destOrd="0" parTransId="{B19E9343-1222-4BEF-85B3-CA9CC9691F0E}" sibTransId="{58F4A9FC-2D2A-4DF0-940D-D5D6C2E08B48}"/>
    <dgm:cxn modelId="{AB74342C-288A-4BD8-BF8E-764DACEADF27}" type="presOf" srcId="{8DAFA9E9-6AA9-4544-9019-6CC11D285C17}" destId="{F76FD3B6-FD16-4027-AF62-266010A96B20}" srcOrd="1" destOrd="0" presId="urn:microsoft.com/office/officeart/2005/8/layout/radial1"/>
    <dgm:cxn modelId="{208B54F8-AF36-4B36-8717-A69254C3C67E}" type="presOf" srcId="{DE4D798F-9D40-41C4-BA31-2D95E3975066}" destId="{DDAF22DB-2198-457D-A3B0-DC76C99209FE}" srcOrd="0" destOrd="0" presId="urn:microsoft.com/office/officeart/2005/8/layout/radial1"/>
    <dgm:cxn modelId="{219507AC-24D8-4AF4-B5A6-E806B887AF5A}" type="presOf" srcId="{798B0ECC-33FE-48CC-8C8A-1E8CC6DC9343}" destId="{60BABEEF-C7FE-49BE-8C03-349A11C37C67}" srcOrd="0" destOrd="0" presId="urn:microsoft.com/office/officeart/2005/8/layout/radial1"/>
    <dgm:cxn modelId="{866A07CF-2F85-4072-A943-DF4D7D8FBA06}" srcId="{3B2A9205-BA1A-4897-A7A5-7555C264014D}" destId="{A209BE6D-8A05-40D2-8980-DC8260B28AA7}" srcOrd="7" destOrd="0" parTransId="{5BBA83C6-3636-4655-B74A-9AF8F7B48A6C}" sibTransId="{95D2571F-9763-467D-BFA0-CE9D942810C4}"/>
    <dgm:cxn modelId="{5DE70E75-5B2B-42F5-9094-958258F84F38}" type="presOf" srcId="{5BBA83C6-3636-4655-B74A-9AF8F7B48A6C}" destId="{1F3E82CF-E21F-47A0-BD0E-74FDEA5F821D}" srcOrd="0" destOrd="0" presId="urn:microsoft.com/office/officeart/2005/8/layout/radial1"/>
    <dgm:cxn modelId="{EBFE3F8C-05B2-4814-BB49-6B53B6CE2E37}" type="presOf" srcId="{372B26A0-80DC-4939-B99C-358BB2F5A2EF}" destId="{0A45B44B-D585-4557-A691-6017E451E948}" srcOrd="0" destOrd="0" presId="urn:microsoft.com/office/officeart/2005/8/layout/radial1"/>
    <dgm:cxn modelId="{237CFC9A-F564-450B-A5B5-F723D5256A75}" srcId="{3B2A9205-BA1A-4897-A7A5-7555C264014D}" destId="{BF06DC36-58B2-4F74-B8B4-6E8F33EE1BDC}" srcOrd="6" destOrd="0" parTransId="{62B07EB2-200F-419B-83CF-FF6B20AB6A63}" sibTransId="{A263823F-B9EF-4EFF-B875-261D3E2493B8}"/>
    <dgm:cxn modelId="{C0756A67-3561-4C84-A461-B7BC699047D0}" type="presParOf" srcId="{3D4905F9-8530-4BAA-8868-79C650082FC3}" destId="{E1914DB1-E859-4869-B9D2-606FF696EEBA}" srcOrd="0" destOrd="0" presId="urn:microsoft.com/office/officeart/2005/8/layout/radial1"/>
    <dgm:cxn modelId="{1A5840FC-9E75-4A17-AB2A-0A10BFB072D2}" type="presParOf" srcId="{3D4905F9-8530-4BAA-8868-79C650082FC3}" destId="{984B26DE-9FFD-473A-884A-10DEC2DB9FDB}" srcOrd="1" destOrd="0" presId="urn:microsoft.com/office/officeart/2005/8/layout/radial1"/>
    <dgm:cxn modelId="{AC290A05-3057-458A-AC4A-0792DD61418A}" type="presParOf" srcId="{984B26DE-9FFD-473A-884A-10DEC2DB9FDB}" destId="{F7305B8F-4CD7-44C0-9A4D-42D196FCDCDC}" srcOrd="0" destOrd="0" presId="urn:microsoft.com/office/officeart/2005/8/layout/radial1"/>
    <dgm:cxn modelId="{78D5C894-4B67-4388-8578-BB7A4F4FE7A9}" type="presParOf" srcId="{3D4905F9-8530-4BAA-8868-79C650082FC3}" destId="{60BABEEF-C7FE-49BE-8C03-349A11C37C67}" srcOrd="2" destOrd="0" presId="urn:microsoft.com/office/officeart/2005/8/layout/radial1"/>
    <dgm:cxn modelId="{06711FCB-A9DD-49B9-9B30-D614FC18422F}" type="presParOf" srcId="{3D4905F9-8530-4BAA-8868-79C650082FC3}" destId="{6A20AEE8-5956-49BF-9ABE-7417E5194997}" srcOrd="3" destOrd="0" presId="urn:microsoft.com/office/officeart/2005/8/layout/radial1"/>
    <dgm:cxn modelId="{1C100104-CEC9-449F-AC2E-128B01167F07}" type="presParOf" srcId="{6A20AEE8-5956-49BF-9ABE-7417E5194997}" destId="{5F19C194-B9F6-4398-A8DB-D3FBADF21266}" srcOrd="0" destOrd="0" presId="urn:microsoft.com/office/officeart/2005/8/layout/radial1"/>
    <dgm:cxn modelId="{1B9B6AF4-0357-4077-A150-B8DE2919AB3E}" type="presParOf" srcId="{3D4905F9-8530-4BAA-8868-79C650082FC3}" destId="{C5BDE15F-8102-48F9-9A1E-35CF49F79359}" srcOrd="4" destOrd="0" presId="urn:microsoft.com/office/officeart/2005/8/layout/radial1"/>
    <dgm:cxn modelId="{5D7FBABE-7926-4F44-9B57-308C482C72AC}" type="presParOf" srcId="{3D4905F9-8530-4BAA-8868-79C650082FC3}" destId="{D48DAD32-2989-47AB-9E36-D8D3C4019CD6}" srcOrd="5" destOrd="0" presId="urn:microsoft.com/office/officeart/2005/8/layout/radial1"/>
    <dgm:cxn modelId="{DB392B15-3F16-4E5E-B192-1A15877A5EA3}" type="presParOf" srcId="{D48DAD32-2989-47AB-9E36-D8D3C4019CD6}" destId="{DDEF8736-6EEC-4D15-B85A-720A3D605B52}" srcOrd="0" destOrd="0" presId="urn:microsoft.com/office/officeart/2005/8/layout/radial1"/>
    <dgm:cxn modelId="{1513B0C5-7E6B-461E-9983-672ACE3BAA4D}" type="presParOf" srcId="{3D4905F9-8530-4BAA-8868-79C650082FC3}" destId="{1DF8AD8C-64F9-43F8-B79D-203616FEAB43}" srcOrd="6" destOrd="0" presId="urn:microsoft.com/office/officeart/2005/8/layout/radial1"/>
    <dgm:cxn modelId="{1BE10FD3-1D64-4973-B1B1-505A4A5E2D5A}" type="presParOf" srcId="{3D4905F9-8530-4BAA-8868-79C650082FC3}" destId="{5F115616-5D4F-42C6-8A65-61EC0D9D4624}" srcOrd="7" destOrd="0" presId="urn:microsoft.com/office/officeart/2005/8/layout/radial1"/>
    <dgm:cxn modelId="{6268E875-F759-409A-A7AF-06D8C0253783}" type="presParOf" srcId="{5F115616-5D4F-42C6-8A65-61EC0D9D4624}" destId="{189ECE7F-2E51-452B-9703-6592FBEA0B20}" srcOrd="0" destOrd="0" presId="urn:microsoft.com/office/officeart/2005/8/layout/radial1"/>
    <dgm:cxn modelId="{E73388CF-3641-45D3-B055-DAFFB237EBD3}" type="presParOf" srcId="{3D4905F9-8530-4BAA-8868-79C650082FC3}" destId="{BA809328-0448-4D04-8FD8-003B8DA53654}" srcOrd="8" destOrd="0" presId="urn:microsoft.com/office/officeart/2005/8/layout/radial1"/>
    <dgm:cxn modelId="{63886E28-08FF-42E8-9E48-FF1B2596D64A}" type="presParOf" srcId="{3D4905F9-8530-4BAA-8868-79C650082FC3}" destId="{0A45B44B-D585-4557-A691-6017E451E948}" srcOrd="9" destOrd="0" presId="urn:microsoft.com/office/officeart/2005/8/layout/radial1"/>
    <dgm:cxn modelId="{15B6E3D7-9FDE-4DDC-B86E-24A3828DA8C3}" type="presParOf" srcId="{0A45B44B-D585-4557-A691-6017E451E948}" destId="{1C22A8BC-A5B6-4EEA-9BF4-D4C55853A217}" srcOrd="0" destOrd="0" presId="urn:microsoft.com/office/officeart/2005/8/layout/radial1"/>
    <dgm:cxn modelId="{C31816AF-5E03-49F4-974B-6EEFFF41CC42}" type="presParOf" srcId="{3D4905F9-8530-4BAA-8868-79C650082FC3}" destId="{DDAF22DB-2198-457D-A3B0-DC76C99209FE}" srcOrd="10" destOrd="0" presId="urn:microsoft.com/office/officeart/2005/8/layout/radial1"/>
    <dgm:cxn modelId="{7231743F-D59C-4623-A316-B7069DDE28DB}" type="presParOf" srcId="{3D4905F9-8530-4BAA-8868-79C650082FC3}" destId="{3A2C95E3-3641-4EBA-9982-41908757975A}" srcOrd="11" destOrd="0" presId="urn:microsoft.com/office/officeart/2005/8/layout/radial1"/>
    <dgm:cxn modelId="{76153674-1C62-4A23-9491-D38DA7F0C58F}" type="presParOf" srcId="{3A2C95E3-3641-4EBA-9982-41908757975A}" destId="{F76FD3B6-FD16-4027-AF62-266010A96B20}" srcOrd="0" destOrd="0" presId="urn:microsoft.com/office/officeart/2005/8/layout/radial1"/>
    <dgm:cxn modelId="{42BBE1F1-C590-4CFD-9B37-C21C6501714C}" type="presParOf" srcId="{3D4905F9-8530-4BAA-8868-79C650082FC3}" destId="{AD89B4AC-E145-431A-B4C4-B150E04F1E22}" srcOrd="12" destOrd="0" presId="urn:microsoft.com/office/officeart/2005/8/layout/radial1"/>
    <dgm:cxn modelId="{EDC09079-8A3F-4FB8-AA81-66F638C05343}" type="presParOf" srcId="{3D4905F9-8530-4BAA-8868-79C650082FC3}" destId="{10905F06-930D-4962-BEB5-632201E00E5C}" srcOrd="13" destOrd="0" presId="urn:microsoft.com/office/officeart/2005/8/layout/radial1"/>
    <dgm:cxn modelId="{3566D3FC-F6F3-4A08-A731-29BF728F9FF6}" type="presParOf" srcId="{10905F06-930D-4962-BEB5-632201E00E5C}" destId="{82EFD59C-1BCA-4DB9-8D27-3B47251CAD16}" srcOrd="0" destOrd="0" presId="urn:microsoft.com/office/officeart/2005/8/layout/radial1"/>
    <dgm:cxn modelId="{D93781C9-A4E9-4E0C-9351-2BE86CEE4B22}" type="presParOf" srcId="{3D4905F9-8530-4BAA-8868-79C650082FC3}" destId="{10E333BF-4200-43D1-AC64-73462BB15EF0}" srcOrd="14" destOrd="0" presId="urn:microsoft.com/office/officeart/2005/8/layout/radial1"/>
    <dgm:cxn modelId="{46E66B2C-AEF9-4C2E-8284-9FCA827CC435}" type="presParOf" srcId="{3D4905F9-8530-4BAA-8868-79C650082FC3}" destId="{1F3E82CF-E21F-47A0-BD0E-74FDEA5F821D}" srcOrd="15" destOrd="0" presId="urn:microsoft.com/office/officeart/2005/8/layout/radial1"/>
    <dgm:cxn modelId="{70CEFE3F-62B7-4B50-8284-F77F08DE5E93}" type="presParOf" srcId="{1F3E82CF-E21F-47A0-BD0E-74FDEA5F821D}" destId="{AFAF52BE-1EC3-4331-8D1F-633E7E0AF815}" srcOrd="0" destOrd="0" presId="urn:microsoft.com/office/officeart/2005/8/layout/radial1"/>
    <dgm:cxn modelId="{9928197A-4E20-45A7-8672-7E63DD3AEF66}" type="presParOf" srcId="{3D4905F9-8530-4BAA-8868-79C650082FC3}" destId="{4F287B01-4FC2-43B0-AFA3-72207A0925F1}" srcOrd="16" destOrd="0" presId="urn:microsoft.com/office/officeart/2005/8/layout/radial1"/>
    <dgm:cxn modelId="{B6EC50FA-D5AB-4816-AB0D-7EE8904BBC6A}" type="presParOf" srcId="{3D4905F9-8530-4BAA-8868-79C650082FC3}" destId="{A3D5DEA9-1228-4B2F-941F-E775239AFA25}" srcOrd="17" destOrd="0" presId="urn:microsoft.com/office/officeart/2005/8/layout/radial1"/>
    <dgm:cxn modelId="{BDAEA38D-45D0-43FF-BCAE-3B4AB1938C26}" type="presParOf" srcId="{A3D5DEA9-1228-4B2F-941F-E775239AFA25}" destId="{FF2E9029-7749-439F-8AA6-07E382A89794}" srcOrd="0" destOrd="0" presId="urn:microsoft.com/office/officeart/2005/8/layout/radial1"/>
    <dgm:cxn modelId="{6390B3C7-0094-4305-96B1-FA4678B5AED6}" type="presParOf" srcId="{3D4905F9-8530-4BAA-8868-79C650082FC3}" destId="{1ACD35A8-CF86-44BF-A494-BC54802E8B42}" srcOrd="18" destOrd="0" presId="urn:microsoft.com/office/officeart/2005/8/layout/radial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215AB9-1FCC-45B0-9271-F5A0D8350C1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EEF94544-9161-4C0A-B710-9351A0FD9805}">
      <dgm:prSet phldrT="[Texte]"/>
      <dgm:spPr/>
      <dgm:t>
        <a:bodyPr/>
        <a:lstStyle/>
        <a:p>
          <a:r>
            <a:rPr lang="fr-FR" dirty="0" smtClean="0">
              <a:sym typeface="Symbol"/>
            </a:rPr>
            <a:t></a:t>
          </a:r>
          <a:r>
            <a:rPr lang="fr-FR" dirty="0" smtClean="0"/>
            <a:t> </a:t>
          </a:r>
          <a:r>
            <a:rPr lang="fr-FR" dirty="0" smtClean="0">
              <a:sym typeface="Symbol"/>
            </a:rPr>
            <a:t></a:t>
          </a:r>
          <a:r>
            <a:rPr lang="fr-FR" dirty="0" smtClean="0"/>
            <a:t> Son histoire</a:t>
          </a:r>
          <a:endParaRPr lang="fr-FR" dirty="0"/>
        </a:p>
      </dgm:t>
    </dgm:pt>
    <dgm:pt modelId="{406AEF4E-4AD4-4B20-9D45-D65C4D34AEEB}" type="parTrans" cxnId="{D1FA8107-BE02-409F-A009-06570A6DB16E}">
      <dgm:prSet/>
      <dgm:spPr/>
      <dgm:t>
        <a:bodyPr/>
        <a:lstStyle/>
        <a:p>
          <a:endParaRPr lang="fr-FR"/>
        </a:p>
      </dgm:t>
    </dgm:pt>
    <dgm:pt modelId="{509925AE-8731-4BB1-BB5D-FB34B5B96A95}" type="sibTrans" cxnId="{D1FA8107-BE02-409F-A009-06570A6DB16E}">
      <dgm:prSet/>
      <dgm:spPr/>
      <dgm:t>
        <a:bodyPr/>
        <a:lstStyle/>
        <a:p>
          <a:endParaRPr lang="fr-FR"/>
        </a:p>
      </dgm:t>
    </dgm:pt>
    <dgm:pt modelId="{95D15CB1-F741-4E44-BEDC-B48D9A1DBCB8}">
      <dgm:prSet phldrT="[Texte]"/>
      <dgm:spPr/>
      <dgm:t>
        <a:bodyPr/>
        <a:lstStyle/>
        <a:p>
          <a:r>
            <a:rPr lang="fr-FR" dirty="0" smtClean="0">
              <a:sym typeface="Symbol"/>
            </a:rPr>
            <a:t></a:t>
          </a:r>
          <a:r>
            <a:rPr lang="fr-FR" dirty="0" smtClean="0"/>
            <a:t> Son originalité biologique </a:t>
          </a:r>
          <a:endParaRPr lang="fr-FR" dirty="0"/>
        </a:p>
      </dgm:t>
    </dgm:pt>
    <dgm:pt modelId="{0FF66BCA-AFBA-42A9-A6B6-70C38A44200F}" type="parTrans" cxnId="{811BF44B-2C1B-4A0E-8F37-ACCB4E04655E}">
      <dgm:prSet/>
      <dgm:spPr/>
      <dgm:t>
        <a:bodyPr/>
        <a:lstStyle/>
        <a:p>
          <a:endParaRPr lang="fr-FR"/>
        </a:p>
      </dgm:t>
    </dgm:pt>
    <dgm:pt modelId="{0E7A1A7E-A080-4263-B2B5-D946D610863A}" type="sibTrans" cxnId="{811BF44B-2C1B-4A0E-8F37-ACCB4E04655E}">
      <dgm:prSet/>
      <dgm:spPr/>
      <dgm:t>
        <a:bodyPr/>
        <a:lstStyle/>
        <a:p>
          <a:endParaRPr lang="fr-FR"/>
        </a:p>
      </dgm:t>
    </dgm:pt>
    <dgm:pt modelId="{182531C2-8442-4236-B044-E89DBC19171A}">
      <dgm:prSet phldrT="[Texte]"/>
      <dgm:spPr/>
      <dgm:t>
        <a:bodyPr/>
        <a:lstStyle/>
        <a:p>
          <a:r>
            <a:rPr lang="fr-FR" dirty="0" smtClean="0">
              <a:sym typeface="Symbol"/>
            </a:rPr>
            <a:t></a:t>
          </a:r>
          <a:r>
            <a:rPr lang="fr-FR" dirty="0" smtClean="0"/>
            <a:t> Ses systèmes de références</a:t>
          </a:r>
          <a:endParaRPr lang="fr-FR" dirty="0"/>
        </a:p>
      </dgm:t>
    </dgm:pt>
    <dgm:pt modelId="{9DE9CBB0-0EB6-4089-8710-6CC948952BD8}" type="parTrans" cxnId="{1B1C0AED-54A8-44D2-A204-4FEBB5BD4CE1}">
      <dgm:prSet/>
      <dgm:spPr/>
      <dgm:t>
        <a:bodyPr/>
        <a:lstStyle/>
        <a:p>
          <a:endParaRPr lang="fr-FR"/>
        </a:p>
      </dgm:t>
    </dgm:pt>
    <dgm:pt modelId="{7F979D7D-33B3-4380-88F1-227F00F37693}" type="sibTrans" cxnId="{1B1C0AED-54A8-44D2-A204-4FEBB5BD4CE1}">
      <dgm:prSet/>
      <dgm:spPr/>
      <dgm:t>
        <a:bodyPr/>
        <a:lstStyle/>
        <a:p>
          <a:endParaRPr lang="fr-FR"/>
        </a:p>
      </dgm:t>
    </dgm:pt>
    <dgm:pt modelId="{4659C28F-8FA0-4DF0-89BA-63D80AC44832}">
      <dgm:prSet phldrT="[Texte]"/>
      <dgm:spPr/>
      <dgm:t>
        <a:bodyPr/>
        <a:lstStyle/>
        <a:p>
          <a:r>
            <a:rPr lang="fr-FR" dirty="0" smtClean="0">
              <a:sym typeface="Symbol"/>
            </a:rPr>
            <a:t></a:t>
          </a:r>
          <a:r>
            <a:rPr lang="fr-FR" dirty="0" smtClean="0"/>
            <a:t> Sa culture</a:t>
          </a:r>
          <a:endParaRPr lang="fr-FR" dirty="0"/>
        </a:p>
      </dgm:t>
    </dgm:pt>
    <dgm:pt modelId="{12EAF16A-73F4-4F25-B68B-5DB921F0E54F}" type="parTrans" cxnId="{02E5FC46-CF9A-4128-9455-8FD4D7DF4A47}">
      <dgm:prSet/>
      <dgm:spPr/>
      <dgm:t>
        <a:bodyPr/>
        <a:lstStyle/>
        <a:p>
          <a:endParaRPr lang="fr-FR"/>
        </a:p>
      </dgm:t>
    </dgm:pt>
    <dgm:pt modelId="{7CA2F964-C683-4E37-AACD-8C47F3ABA91C}" type="sibTrans" cxnId="{02E5FC46-CF9A-4128-9455-8FD4D7DF4A47}">
      <dgm:prSet/>
      <dgm:spPr/>
      <dgm:t>
        <a:bodyPr/>
        <a:lstStyle/>
        <a:p>
          <a:endParaRPr lang="fr-FR"/>
        </a:p>
      </dgm:t>
    </dgm:pt>
    <dgm:pt modelId="{C86B59C0-06AB-45F3-934E-399FF7DE2DC3}">
      <dgm:prSet phldrT="[Texte]"/>
      <dgm:spPr/>
      <dgm:t>
        <a:bodyPr/>
        <a:lstStyle/>
        <a:p>
          <a:r>
            <a:rPr lang="fr-FR" dirty="0" smtClean="0">
              <a:sym typeface="Symbol"/>
            </a:rPr>
            <a:t></a:t>
          </a:r>
          <a:r>
            <a:rPr lang="fr-FR" dirty="0" smtClean="0"/>
            <a:t> Sa formation reçue</a:t>
          </a:r>
          <a:endParaRPr lang="fr-FR" dirty="0"/>
        </a:p>
      </dgm:t>
    </dgm:pt>
    <dgm:pt modelId="{632FB097-91CB-4141-AA90-AEC5459C219C}" type="parTrans" cxnId="{E0143944-7349-4D54-A7AC-7E06EEF2CA2B}">
      <dgm:prSet/>
      <dgm:spPr/>
      <dgm:t>
        <a:bodyPr/>
        <a:lstStyle/>
        <a:p>
          <a:endParaRPr lang="fr-FR"/>
        </a:p>
      </dgm:t>
    </dgm:pt>
    <dgm:pt modelId="{53C7F503-CCAF-4335-BCE1-A639E0BF081B}" type="sibTrans" cxnId="{E0143944-7349-4D54-A7AC-7E06EEF2CA2B}">
      <dgm:prSet/>
      <dgm:spPr/>
      <dgm:t>
        <a:bodyPr/>
        <a:lstStyle/>
        <a:p>
          <a:endParaRPr lang="fr-FR"/>
        </a:p>
      </dgm:t>
    </dgm:pt>
    <dgm:pt modelId="{B6E75F2B-A5FD-40F9-B956-C2B919D1105B}">
      <dgm:prSet phldrT="[Texte]"/>
      <dgm:spPr/>
      <dgm:t>
        <a:bodyPr/>
        <a:lstStyle/>
        <a:p>
          <a:r>
            <a:rPr lang="fr-FR" dirty="0" smtClean="0">
              <a:sym typeface="Symbol"/>
            </a:rPr>
            <a:t></a:t>
          </a:r>
          <a:r>
            <a:rPr lang="fr-FR" dirty="0" smtClean="0"/>
            <a:t> Son code de communication</a:t>
          </a:r>
          <a:endParaRPr lang="fr-FR" dirty="0"/>
        </a:p>
      </dgm:t>
    </dgm:pt>
    <dgm:pt modelId="{D5ACB24D-0EC5-467D-88F1-6EABC73359C6}" type="parTrans" cxnId="{17EED9D0-E1BB-44C5-A2AC-2BF23062D154}">
      <dgm:prSet/>
      <dgm:spPr/>
      <dgm:t>
        <a:bodyPr/>
        <a:lstStyle/>
        <a:p>
          <a:endParaRPr lang="fr-FR"/>
        </a:p>
      </dgm:t>
    </dgm:pt>
    <dgm:pt modelId="{90FDFB9E-0AE1-405C-9814-66C16B034640}" type="sibTrans" cxnId="{17EED9D0-E1BB-44C5-A2AC-2BF23062D154}">
      <dgm:prSet/>
      <dgm:spPr/>
      <dgm:t>
        <a:bodyPr/>
        <a:lstStyle/>
        <a:p>
          <a:endParaRPr lang="fr-FR"/>
        </a:p>
      </dgm:t>
    </dgm:pt>
    <dgm:pt modelId="{B86F9D45-BA61-476C-9AB5-51AE72CDBD34}">
      <dgm:prSet phldrT="[Texte]"/>
      <dgm:spPr/>
      <dgm:t>
        <a:bodyPr/>
        <a:lstStyle/>
        <a:p>
          <a:r>
            <a:rPr lang="fr-FR" dirty="0" smtClean="0">
              <a:sym typeface="Symbol"/>
            </a:rPr>
            <a:t></a:t>
          </a:r>
          <a:r>
            <a:rPr lang="fr-FR" dirty="0" smtClean="0"/>
            <a:t> Son expérience vécue</a:t>
          </a:r>
          <a:endParaRPr lang="fr-FR" dirty="0"/>
        </a:p>
      </dgm:t>
    </dgm:pt>
    <dgm:pt modelId="{113D5B97-863E-48B1-A035-53FFAE2AFDF2}" type="parTrans" cxnId="{E758EE47-2ABF-4A96-A9D5-A116A1D09533}">
      <dgm:prSet/>
      <dgm:spPr/>
      <dgm:t>
        <a:bodyPr/>
        <a:lstStyle/>
        <a:p>
          <a:endParaRPr lang="fr-FR"/>
        </a:p>
      </dgm:t>
    </dgm:pt>
    <dgm:pt modelId="{FF97AC83-4A0F-48D6-BC4A-B37269275DF8}" type="sibTrans" cxnId="{E758EE47-2ABF-4A96-A9D5-A116A1D09533}">
      <dgm:prSet/>
      <dgm:spPr/>
      <dgm:t>
        <a:bodyPr/>
        <a:lstStyle/>
        <a:p>
          <a:endParaRPr lang="fr-FR"/>
        </a:p>
      </dgm:t>
    </dgm:pt>
    <dgm:pt modelId="{8D0CD414-859A-445F-B243-C69B493967FC}">
      <dgm:prSet phldrT="[Texte]"/>
      <dgm:spPr/>
      <dgm:t>
        <a:bodyPr/>
        <a:lstStyle/>
        <a:p>
          <a:r>
            <a:rPr lang="fr-FR" dirty="0" smtClean="0">
              <a:sym typeface="Symbol"/>
            </a:rPr>
            <a:t></a:t>
          </a:r>
          <a:r>
            <a:rPr lang="fr-FR" dirty="0" smtClean="0"/>
            <a:t> Ses réflexes socio-économiques et professionnels</a:t>
          </a:r>
          <a:endParaRPr lang="fr-FR" dirty="0"/>
        </a:p>
      </dgm:t>
    </dgm:pt>
    <dgm:pt modelId="{23C0D637-66D3-4083-B23F-9856DF76F084}" type="parTrans" cxnId="{0D3D0D43-9A4B-4700-94D8-C3729621580B}">
      <dgm:prSet/>
      <dgm:spPr/>
      <dgm:t>
        <a:bodyPr/>
        <a:lstStyle/>
        <a:p>
          <a:endParaRPr lang="fr-FR"/>
        </a:p>
      </dgm:t>
    </dgm:pt>
    <dgm:pt modelId="{AC5F0DAA-B8EB-48A6-A824-BD250F4BB018}" type="sibTrans" cxnId="{0D3D0D43-9A4B-4700-94D8-C3729621580B}">
      <dgm:prSet/>
      <dgm:spPr/>
      <dgm:t>
        <a:bodyPr/>
        <a:lstStyle/>
        <a:p>
          <a:endParaRPr lang="fr-FR"/>
        </a:p>
      </dgm:t>
    </dgm:pt>
    <dgm:pt modelId="{726F3DAB-3062-42AA-94A1-7E4901F40E9F}">
      <dgm:prSet phldrT="[Texte]"/>
      <dgm:spPr/>
      <dgm:t>
        <a:bodyPr/>
        <a:lstStyle/>
        <a:p>
          <a:r>
            <a:rPr lang="fr-FR" dirty="0" smtClean="0">
              <a:sym typeface="Symbol"/>
            </a:rPr>
            <a:t></a:t>
          </a:r>
          <a:r>
            <a:rPr lang="fr-FR" dirty="0" smtClean="0"/>
            <a:t> Ses croyances. </a:t>
          </a:r>
          <a:endParaRPr lang="fr-FR" dirty="0"/>
        </a:p>
      </dgm:t>
    </dgm:pt>
    <dgm:pt modelId="{C3D03F98-F3DE-4F9A-B391-3DDEF27202E1}" type="parTrans" cxnId="{0F1B7F12-D2DF-4061-9636-9B7904EE709B}">
      <dgm:prSet/>
      <dgm:spPr/>
      <dgm:t>
        <a:bodyPr/>
        <a:lstStyle/>
        <a:p>
          <a:endParaRPr lang="fr-FR"/>
        </a:p>
      </dgm:t>
    </dgm:pt>
    <dgm:pt modelId="{A250588E-E4D4-467A-B68E-E749E59BAA77}" type="sibTrans" cxnId="{0F1B7F12-D2DF-4061-9636-9B7904EE709B}">
      <dgm:prSet/>
      <dgm:spPr/>
      <dgm:t>
        <a:bodyPr/>
        <a:lstStyle/>
        <a:p>
          <a:endParaRPr lang="fr-FR"/>
        </a:p>
      </dgm:t>
    </dgm:pt>
    <dgm:pt modelId="{94733004-B1B2-4D5C-A050-6AC9221B2DD6}">
      <dgm:prSet phldrT="[Texte]"/>
      <dgm:spPr/>
      <dgm:t>
        <a:bodyPr/>
        <a:lstStyle/>
        <a:p>
          <a:r>
            <a:rPr lang="fr-FR" dirty="0" smtClean="0"/>
            <a:t>la psychologie individuelle. </a:t>
          </a:r>
          <a:endParaRPr lang="fr-FR" dirty="0"/>
        </a:p>
      </dgm:t>
    </dgm:pt>
    <dgm:pt modelId="{159DC693-0F87-4088-B91C-88F15E10218D}" type="parTrans" cxnId="{B969CF8B-9885-49D1-AD5C-C570335742DA}">
      <dgm:prSet/>
      <dgm:spPr/>
      <dgm:t>
        <a:bodyPr/>
        <a:lstStyle/>
        <a:p>
          <a:endParaRPr lang="fr-FR"/>
        </a:p>
      </dgm:t>
    </dgm:pt>
    <dgm:pt modelId="{75C47D34-EB1E-4E17-B98A-224421956C89}" type="sibTrans" cxnId="{B969CF8B-9885-49D1-AD5C-C570335742DA}">
      <dgm:prSet/>
      <dgm:spPr/>
      <dgm:t>
        <a:bodyPr/>
        <a:lstStyle/>
        <a:p>
          <a:endParaRPr lang="fr-FR"/>
        </a:p>
      </dgm:t>
    </dgm:pt>
    <dgm:pt modelId="{0FBB9B07-A84C-4D90-8A08-488BA7E45531}">
      <dgm:prSet phldrT="[Texte]"/>
      <dgm:spPr/>
      <dgm:t>
        <a:bodyPr/>
        <a:lstStyle/>
        <a:p>
          <a:endParaRPr lang="fr-FR" dirty="0"/>
        </a:p>
      </dgm:t>
    </dgm:pt>
    <dgm:pt modelId="{6A0AEF75-F76D-4FE8-A019-156BA12BFEE9}" type="parTrans" cxnId="{6A539D12-FF66-44AB-8A06-42185415CC6C}">
      <dgm:prSet/>
      <dgm:spPr/>
      <dgm:t>
        <a:bodyPr/>
        <a:lstStyle/>
        <a:p>
          <a:endParaRPr lang="fr-FR"/>
        </a:p>
      </dgm:t>
    </dgm:pt>
    <dgm:pt modelId="{4E1916CA-7974-4180-A13B-67BAA748813E}" type="sibTrans" cxnId="{6A539D12-FF66-44AB-8A06-42185415CC6C}">
      <dgm:prSet/>
      <dgm:spPr/>
      <dgm:t>
        <a:bodyPr/>
        <a:lstStyle/>
        <a:p>
          <a:endParaRPr lang="fr-FR"/>
        </a:p>
      </dgm:t>
    </dgm:pt>
    <dgm:pt modelId="{293A2E18-F2BE-41E0-B598-E2ACEE414342}" type="pres">
      <dgm:prSet presAssocID="{D5215AB9-1FCC-45B0-9271-F5A0D8350C14}" presName="Name0" presStyleCnt="0">
        <dgm:presLayoutVars>
          <dgm:dir/>
          <dgm:animLvl val="lvl"/>
          <dgm:resizeHandles val="exact"/>
        </dgm:presLayoutVars>
      </dgm:prSet>
      <dgm:spPr/>
      <dgm:t>
        <a:bodyPr/>
        <a:lstStyle/>
        <a:p>
          <a:endParaRPr lang="fr-FR"/>
        </a:p>
      </dgm:t>
    </dgm:pt>
    <dgm:pt modelId="{458A2781-CD0A-4250-9D2C-FD81CB22D30C}" type="pres">
      <dgm:prSet presAssocID="{EEF94544-9161-4C0A-B710-9351A0FD9805}" presName="composite" presStyleCnt="0"/>
      <dgm:spPr/>
    </dgm:pt>
    <dgm:pt modelId="{2F09D074-8B2F-43BA-8061-A35606670104}" type="pres">
      <dgm:prSet presAssocID="{EEF94544-9161-4C0A-B710-9351A0FD9805}" presName="parTx" presStyleLbl="alignNode1" presStyleIdx="0" presStyleCnt="2">
        <dgm:presLayoutVars>
          <dgm:chMax val="0"/>
          <dgm:chPref val="0"/>
          <dgm:bulletEnabled val="1"/>
        </dgm:presLayoutVars>
      </dgm:prSet>
      <dgm:spPr/>
      <dgm:t>
        <a:bodyPr/>
        <a:lstStyle/>
        <a:p>
          <a:endParaRPr lang="fr-FR"/>
        </a:p>
      </dgm:t>
    </dgm:pt>
    <dgm:pt modelId="{E3F2D7C9-22F4-4F3E-9EAC-655C2A416A2E}" type="pres">
      <dgm:prSet presAssocID="{EEF94544-9161-4C0A-B710-9351A0FD9805}" presName="desTx" presStyleLbl="alignAccFollowNode1" presStyleIdx="0" presStyleCnt="2">
        <dgm:presLayoutVars>
          <dgm:bulletEnabled val="1"/>
        </dgm:presLayoutVars>
      </dgm:prSet>
      <dgm:spPr/>
      <dgm:t>
        <a:bodyPr/>
        <a:lstStyle/>
        <a:p>
          <a:endParaRPr lang="fr-FR"/>
        </a:p>
      </dgm:t>
    </dgm:pt>
    <dgm:pt modelId="{165D451E-6DBD-4F57-8B46-F9E7F55A6D10}" type="pres">
      <dgm:prSet presAssocID="{509925AE-8731-4BB1-BB5D-FB34B5B96A95}" presName="space" presStyleCnt="0"/>
      <dgm:spPr/>
    </dgm:pt>
    <dgm:pt modelId="{4A414380-2B2E-40FB-A599-E72CA467CAE5}" type="pres">
      <dgm:prSet presAssocID="{4659C28F-8FA0-4DF0-89BA-63D80AC44832}" presName="composite" presStyleCnt="0"/>
      <dgm:spPr/>
    </dgm:pt>
    <dgm:pt modelId="{92ADA9F1-E9CA-458D-A378-5649400C4310}" type="pres">
      <dgm:prSet presAssocID="{4659C28F-8FA0-4DF0-89BA-63D80AC44832}" presName="parTx" presStyleLbl="alignNode1" presStyleIdx="1" presStyleCnt="2">
        <dgm:presLayoutVars>
          <dgm:chMax val="0"/>
          <dgm:chPref val="0"/>
          <dgm:bulletEnabled val="1"/>
        </dgm:presLayoutVars>
      </dgm:prSet>
      <dgm:spPr/>
      <dgm:t>
        <a:bodyPr/>
        <a:lstStyle/>
        <a:p>
          <a:endParaRPr lang="fr-FR"/>
        </a:p>
      </dgm:t>
    </dgm:pt>
    <dgm:pt modelId="{3404171A-E6CB-4EAD-805B-CAFFDC21F3E2}" type="pres">
      <dgm:prSet presAssocID="{4659C28F-8FA0-4DF0-89BA-63D80AC44832}" presName="desTx" presStyleLbl="alignAccFollowNode1" presStyleIdx="1" presStyleCnt="2">
        <dgm:presLayoutVars>
          <dgm:bulletEnabled val="1"/>
        </dgm:presLayoutVars>
      </dgm:prSet>
      <dgm:spPr/>
      <dgm:t>
        <a:bodyPr/>
        <a:lstStyle/>
        <a:p>
          <a:endParaRPr lang="fr-FR"/>
        </a:p>
      </dgm:t>
    </dgm:pt>
  </dgm:ptLst>
  <dgm:cxnLst>
    <dgm:cxn modelId="{A014CE69-2A19-4410-8DC5-665FCF3D9487}" type="presOf" srcId="{B86F9D45-BA61-476C-9AB5-51AE72CDBD34}" destId="{E3F2D7C9-22F4-4F3E-9EAC-655C2A416A2E}" srcOrd="0" destOrd="2" presId="urn:microsoft.com/office/officeart/2005/8/layout/hList1"/>
    <dgm:cxn modelId="{DC3E9CF2-6672-491F-B622-F6F0821C0A57}" type="presOf" srcId="{8D0CD414-859A-445F-B243-C69B493967FC}" destId="{3404171A-E6CB-4EAD-805B-CAFFDC21F3E2}" srcOrd="0" destOrd="3" presId="urn:microsoft.com/office/officeart/2005/8/layout/hList1"/>
    <dgm:cxn modelId="{4232C014-98FC-4050-BD82-5522C0A6940A}" type="presOf" srcId="{C86B59C0-06AB-45F3-934E-399FF7DE2DC3}" destId="{3404171A-E6CB-4EAD-805B-CAFFDC21F3E2}" srcOrd="0" destOrd="0" presId="urn:microsoft.com/office/officeart/2005/8/layout/hList1"/>
    <dgm:cxn modelId="{1B1C0AED-54A8-44D2-A204-4FEBB5BD4CE1}" srcId="{EEF94544-9161-4C0A-B710-9351A0FD9805}" destId="{182531C2-8442-4236-B044-E89DBC19171A}" srcOrd="1" destOrd="0" parTransId="{9DE9CBB0-0EB6-4089-8710-6CC948952BD8}" sibTransId="{7F979D7D-33B3-4380-88F1-227F00F37693}"/>
    <dgm:cxn modelId="{0F1B7F12-D2DF-4061-9636-9B7904EE709B}" srcId="{4659C28F-8FA0-4DF0-89BA-63D80AC44832}" destId="{726F3DAB-3062-42AA-94A1-7E4901F40E9F}" srcOrd="1" destOrd="0" parTransId="{C3D03F98-F3DE-4F9A-B391-3DDEF27202E1}" sibTransId="{A250588E-E4D4-467A-B68E-E749E59BAA77}"/>
    <dgm:cxn modelId="{B969CF8B-9885-49D1-AD5C-C570335742DA}" srcId="{EEF94544-9161-4C0A-B710-9351A0FD9805}" destId="{94733004-B1B2-4D5C-A050-6AC9221B2DD6}" srcOrd="3" destOrd="0" parTransId="{159DC693-0F87-4088-B91C-88F15E10218D}" sibTransId="{75C47D34-EB1E-4E17-B98A-224421956C89}"/>
    <dgm:cxn modelId="{48A0ABD7-47DD-4D9D-BBFC-83558480B98B}" type="presOf" srcId="{94733004-B1B2-4D5C-A050-6AC9221B2DD6}" destId="{E3F2D7C9-22F4-4F3E-9EAC-655C2A416A2E}" srcOrd="0" destOrd="3" presId="urn:microsoft.com/office/officeart/2005/8/layout/hList1"/>
    <dgm:cxn modelId="{8AE8C8EE-778C-4CB2-A758-908D82236187}" type="presOf" srcId="{D5215AB9-1FCC-45B0-9271-F5A0D8350C14}" destId="{293A2E18-F2BE-41E0-B598-E2ACEE414342}" srcOrd="0" destOrd="0" presId="urn:microsoft.com/office/officeart/2005/8/layout/hList1"/>
    <dgm:cxn modelId="{E17667E5-6AF8-44CF-A4EE-52414CB72112}" type="presOf" srcId="{0FBB9B07-A84C-4D90-8A08-488BA7E45531}" destId="{E3F2D7C9-22F4-4F3E-9EAC-655C2A416A2E}" srcOrd="0" destOrd="4" presId="urn:microsoft.com/office/officeart/2005/8/layout/hList1"/>
    <dgm:cxn modelId="{B9EC7648-7AF9-4D49-B2FF-123156A08EFE}" type="presOf" srcId="{EEF94544-9161-4C0A-B710-9351A0FD9805}" destId="{2F09D074-8B2F-43BA-8061-A35606670104}" srcOrd="0" destOrd="0" presId="urn:microsoft.com/office/officeart/2005/8/layout/hList1"/>
    <dgm:cxn modelId="{575697CA-8E9F-4477-8AF4-C323BAB38FE9}" type="presOf" srcId="{182531C2-8442-4236-B044-E89DBC19171A}" destId="{E3F2D7C9-22F4-4F3E-9EAC-655C2A416A2E}" srcOrd="0" destOrd="1" presId="urn:microsoft.com/office/officeart/2005/8/layout/hList1"/>
    <dgm:cxn modelId="{17EED9D0-E1BB-44C5-A2AC-2BF23062D154}" srcId="{4659C28F-8FA0-4DF0-89BA-63D80AC44832}" destId="{B6E75F2B-A5FD-40F9-B956-C2B919D1105B}" srcOrd="2" destOrd="0" parTransId="{D5ACB24D-0EC5-467D-88F1-6EABC73359C6}" sibTransId="{90FDFB9E-0AE1-405C-9814-66C16B034640}"/>
    <dgm:cxn modelId="{02E5FC46-CF9A-4128-9455-8FD4D7DF4A47}" srcId="{D5215AB9-1FCC-45B0-9271-F5A0D8350C14}" destId="{4659C28F-8FA0-4DF0-89BA-63D80AC44832}" srcOrd="1" destOrd="0" parTransId="{12EAF16A-73F4-4F25-B68B-5DB921F0E54F}" sibTransId="{7CA2F964-C683-4E37-AACD-8C47F3ABA91C}"/>
    <dgm:cxn modelId="{811BF44B-2C1B-4A0E-8F37-ACCB4E04655E}" srcId="{EEF94544-9161-4C0A-B710-9351A0FD9805}" destId="{95D15CB1-F741-4E44-BEDC-B48D9A1DBCB8}" srcOrd="0" destOrd="0" parTransId="{0FF66BCA-AFBA-42A9-A6B6-70C38A44200F}" sibTransId="{0E7A1A7E-A080-4263-B2B5-D946D610863A}"/>
    <dgm:cxn modelId="{6A539D12-FF66-44AB-8A06-42185415CC6C}" srcId="{EEF94544-9161-4C0A-B710-9351A0FD9805}" destId="{0FBB9B07-A84C-4D90-8A08-488BA7E45531}" srcOrd="4" destOrd="0" parTransId="{6A0AEF75-F76D-4FE8-A019-156BA12BFEE9}" sibTransId="{4E1916CA-7974-4180-A13B-67BAA748813E}"/>
    <dgm:cxn modelId="{B4DF7D26-EC2D-4CA9-84B7-F41F5419638A}" type="presOf" srcId="{95D15CB1-F741-4E44-BEDC-B48D9A1DBCB8}" destId="{E3F2D7C9-22F4-4F3E-9EAC-655C2A416A2E}" srcOrd="0" destOrd="0" presId="urn:microsoft.com/office/officeart/2005/8/layout/hList1"/>
    <dgm:cxn modelId="{E758EE47-2ABF-4A96-A9D5-A116A1D09533}" srcId="{EEF94544-9161-4C0A-B710-9351A0FD9805}" destId="{B86F9D45-BA61-476C-9AB5-51AE72CDBD34}" srcOrd="2" destOrd="0" parTransId="{113D5B97-863E-48B1-A035-53FFAE2AFDF2}" sibTransId="{FF97AC83-4A0F-48D6-BC4A-B37269275DF8}"/>
    <dgm:cxn modelId="{E75D9015-11D9-4A32-96A5-A22DEBE4DC51}" type="presOf" srcId="{B6E75F2B-A5FD-40F9-B956-C2B919D1105B}" destId="{3404171A-E6CB-4EAD-805B-CAFFDC21F3E2}" srcOrd="0" destOrd="2" presId="urn:microsoft.com/office/officeart/2005/8/layout/hList1"/>
    <dgm:cxn modelId="{0D3D0D43-9A4B-4700-94D8-C3729621580B}" srcId="{4659C28F-8FA0-4DF0-89BA-63D80AC44832}" destId="{8D0CD414-859A-445F-B243-C69B493967FC}" srcOrd="3" destOrd="0" parTransId="{23C0D637-66D3-4083-B23F-9856DF76F084}" sibTransId="{AC5F0DAA-B8EB-48A6-A824-BD250F4BB018}"/>
    <dgm:cxn modelId="{E0143944-7349-4D54-A7AC-7E06EEF2CA2B}" srcId="{4659C28F-8FA0-4DF0-89BA-63D80AC44832}" destId="{C86B59C0-06AB-45F3-934E-399FF7DE2DC3}" srcOrd="0" destOrd="0" parTransId="{632FB097-91CB-4141-AA90-AEC5459C219C}" sibTransId="{53C7F503-CCAF-4335-BCE1-A639E0BF081B}"/>
    <dgm:cxn modelId="{07761625-CD4E-440C-85CB-37CAEECDBC6A}" type="presOf" srcId="{726F3DAB-3062-42AA-94A1-7E4901F40E9F}" destId="{3404171A-E6CB-4EAD-805B-CAFFDC21F3E2}" srcOrd="0" destOrd="1" presId="urn:microsoft.com/office/officeart/2005/8/layout/hList1"/>
    <dgm:cxn modelId="{D1FA8107-BE02-409F-A009-06570A6DB16E}" srcId="{D5215AB9-1FCC-45B0-9271-F5A0D8350C14}" destId="{EEF94544-9161-4C0A-B710-9351A0FD9805}" srcOrd="0" destOrd="0" parTransId="{406AEF4E-4AD4-4B20-9D45-D65C4D34AEEB}" sibTransId="{509925AE-8731-4BB1-BB5D-FB34B5B96A95}"/>
    <dgm:cxn modelId="{EF7557A9-7124-4A42-95F2-3AB0EDBE6A34}" type="presOf" srcId="{4659C28F-8FA0-4DF0-89BA-63D80AC44832}" destId="{92ADA9F1-E9CA-458D-A378-5649400C4310}" srcOrd="0" destOrd="0" presId="urn:microsoft.com/office/officeart/2005/8/layout/hList1"/>
    <dgm:cxn modelId="{EC9A30A4-4F62-4BEC-8797-06EDA546EF57}" type="presParOf" srcId="{293A2E18-F2BE-41E0-B598-E2ACEE414342}" destId="{458A2781-CD0A-4250-9D2C-FD81CB22D30C}" srcOrd="0" destOrd="0" presId="urn:microsoft.com/office/officeart/2005/8/layout/hList1"/>
    <dgm:cxn modelId="{11E87CA5-ADF7-4BB2-B277-7CFD17D1813B}" type="presParOf" srcId="{458A2781-CD0A-4250-9D2C-FD81CB22D30C}" destId="{2F09D074-8B2F-43BA-8061-A35606670104}" srcOrd="0" destOrd="0" presId="urn:microsoft.com/office/officeart/2005/8/layout/hList1"/>
    <dgm:cxn modelId="{795C8327-63D5-43B5-868E-8CE262A8F848}" type="presParOf" srcId="{458A2781-CD0A-4250-9D2C-FD81CB22D30C}" destId="{E3F2D7C9-22F4-4F3E-9EAC-655C2A416A2E}" srcOrd="1" destOrd="0" presId="urn:microsoft.com/office/officeart/2005/8/layout/hList1"/>
    <dgm:cxn modelId="{F95C4516-017F-44BD-82F2-50B1C20C6C20}" type="presParOf" srcId="{293A2E18-F2BE-41E0-B598-E2ACEE414342}" destId="{165D451E-6DBD-4F57-8B46-F9E7F55A6D10}" srcOrd="1" destOrd="0" presId="urn:microsoft.com/office/officeart/2005/8/layout/hList1"/>
    <dgm:cxn modelId="{13F0EA9C-2684-4A6D-9CBE-130CB26A8665}" type="presParOf" srcId="{293A2E18-F2BE-41E0-B598-E2ACEE414342}" destId="{4A414380-2B2E-40FB-A599-E72CA467CAE5}" srcOrd="2" destOrd="0" presId="urn:microsoft.com/office/officeart/2005/8/layout/hList1"/>
    <dgm:cxn modelId="{5C4A6543-5A27-4A9E-A88F-77AB86AF7AEF}" type="presParOf" srcId="{4A414380-2B2E-40FB-A599-E72CA467CAE5}" destId="{92ADA9F1-E9CA-458D-A378-5649400C4310}" srcOrd="0" destOrd="0" presId="urn:microsoft.com/office/officeart/2005/8/layout/hList1"/>
    <dgm:cxn modelId="{C97DE974-CFC9-451C-AFB7-D7DED20AFE0D}" type="presParOf" srcId="{4A414380-2B2E-40FB-A599-E72CA467CAE5}" destId="{3404171A-E6CB-4EAD-805B-CAFFDC21F3E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4A38FE-C69B-43CA-904C-253F70E8911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EBFD4F64-D163-4A37-BD46-BB92EEF464FB}">
      <dgm:prSet phldrT="[Texte]" custT="1"/>
      <dgm:spPr/>
      <dgm:t>
        <a:bodyPr/>
        <a:lstStyle/>
        <a:p>
          <a:r>
            <a:rPr lang="fr-FR" sz="1800" dirty="0" smtClean="0">
              <a:solidFill>
                <a:schemeClr val="tx1"/>
              </a:solidFill>
              <a:sym typeface="Symbol"/>
            </a:rPr>
            <a:t></a:t>
          </a:r>
          <a:r>
            <a:rPr lang="fr-FR" sz="1800" dirty="0" smtClean="0">
              <a:solidFill>
                <a:schemeClr val="tx1"/>
              </a:solidFill>
            </a:rPr>
            <a:t> l’espace de proximité partagé (espaces semi-publics, quartier, lieu de travail, parcs, espaces verts) concerne les relations interindividuelles et les collectivités de proximité. </a:t>
          </a:r>
          <a:endParaRPr lang="fr-FR" sz="1800" dirty="0">
            <a:solidFill>
              <a:schemeClr val="tx1"/>
            </a:solidFill>
          </a:endParaRPr>
        </a:p>
      </dgm:t>
    </dgm:pt>
    <dgm:pt modelId="{7D1E1555-CE20-44DD-9FBA-EB9C422ABB12}" type="parTrans" cxnId="{2C19AE8C-E9FA-49C8-95F0-356EB25927EF}">
      <dgm:prSet/>
      <dgm:spPr/>
      <dgm:t>
        <a:bodyPr/>
        <a:lstStyle/>
        <a:p>
          <a:endParaRPr lang="fr-FR"/>
        </a:p>
      </dgm:t>
    </dgm:pt>
    <dgm:pt modelId="{3617ADD8-B82C-4CD3-B014-F986CB7926FD}" type="sibTrans" cxnId="{2C19AE8C-E9FA-49C8-95F0-356EB25927EF}">
      <dgm:prSet/>
      <dgm:spPr/>
      <dgm:t>
        <a:bodyPr/>
        <a:lstStyle/>
        <a:p>
          <a:endParaRPr lang="fr-FR"/>
        </a:p>
      </dgm:t>
    </dgm:pt>
    <dgm:pt modelId="{2A72819F-4E0D-4528-865A-4DC48457D700}">
      <dgm:prSet phldrT="[Texte]" custT="1"/>
      <dgm:spPr/>
      <dgm:t>
        <a:bodyPr/>
        <a:lstStyle/>
        <a:p>
          <a:r>
            <a:rPr lang="fr-FR" sz="1800" dirty="0" smtClean="0">
              <a:solidFill>
                <a:schemeClr val="tx1"/>
              </a:solidFill>
              <a:sym typeface="Symbol"/>
            </a:rPr>
            <a:t></a:t>
          </a:r>
          <a:r>
            <a:rPr lang="fr-FR" sz="1800" dirty="0" smtClean="0">
              <a:solidFill>
                <a:schemeClr val="tx1"/>
              </a:solidFill>
            </a:rPr>
            <a:t> les espaces collectifs publics (villes, villages, campagne, paysage) concerne l’individu dans sa relation à la collectivité : communautés, habitants, agrégat d'individus</a:t>
          </a:r>
          <a:endParaRPr lang="fr-FR" sz="1800" dirty="0">
            <a:solidFill>
              <a:schemeClr val="tx1"/>
            </a:solidFill>
          </a:endParaRPr>
        </a:p>
      </dgm:t>
    </dgm:pt>
    <dgm:pt modelId="{8F8BDC66-3845-42DB-86BE-0284D650C0E5}" type="parTrans" cxnId="{18E5F065-28AF-46CD-AACE-9523620FD09B}">
      <dgm:prSet/>
      <dgm:spPr/>
      <dgm:t>
        <a:bodyPr/>
        <a:lstStyle/>
        <a:p>
          <a:endParaRPr lang="fr-FR"/>
        </a:p>
      </dgm:t>
    </dgm:pt>
    <dgm:pt modelId="{D5C6DFED-1F54-41A0-B27E-C9489E4CA316}" type="sibTrans" cxnId="{18E5F065-28AF-46CD-AACE-9523620FD09B}">
      <dgm:prSet/>
      <dgm:spPr/>
      <dgm:t>
        <a:bodyPr/>
        <a:lstStyle/>
        <a:p>
          <a:endParaRPr lang="fr-FR"/>
        </a:p>
      </dgm:t>
    </dgm:pt>
    <dgm:pt modelId="{B2437293-F1AF-44B4-A25C-B152853914B5}">
      <dgm:prSet phldrT="[Texte]" custT="1"/>
      <dgm:spPr/>
      <dgm:t>
        <a:bodyPr/>
        <a:lstStyle/>
        <a:p>
          <a:r>
            <a:rPr lang="fr-FR" sz="1800" dirty="0" smtClean="0">
              <a:solidFill>
                <a:schemeClr val="tx1"/>
              </a:solidFill>
              <a:sym typeface="Symbol"/>
            </a:rPr>
            <a:t></a:t>
          </a:r>
          <a:r>
            <a:rPr lang="fr-FR" sz="1800" dirty="0" smtClean="0">
              <a:solidFill>
                <a:schemeClr val="tx1"/>
              </a:solidFill>
            </a:rPr>
            <a:t> l'espace dans sa totalité (l’environnement construit et l’environnement naturel, les ressources naturelles), concerne la population, société dans son ensemble.</a:t>
          </a:r>
          <a:endParaRPr lang="fr-FR" sz="1800" dirty="0">
            <a:solidFill>
              <a:schemeClr val="tx1"/>
            </a:solidFill>
          </a:endParaRPr>
        </a:p>
      </dgm:t>
    </dgm:pt>
    <dgm:pt modelId="{6BB8EF69-7258-46B7-8DFE-C23A3EDA1385}" type="parTrans" cxnId="{59445C09-9A9C-46E6-81AE-05B7D55219B7}">
      <dgm:prSet/>
      <dgm:spPr/>
      <dgm:t>
        <a:bodyPr/>
        <a:lstStyle/>
        <a:p>
          <a:endParaRPr lang="fr-FR"/>
        </a:p>
      </dgm:t>
    </dgm:pt>
    <dgm:pt modelId="{F01452ED-53D9-415F-A2DF-3F6B51BE4891}" type="sibTrans" cxnId="{59445C09-9A9C-46E6-81AE-05B7D55219B7}">
      <dgm:prSet/>
      <dgm:spPr/>
      <dgm:t>
        <a:bodyPr/>
        <a:lstStyle/>
        <a:p>
          <a:endParaRPr lang="fr-FR"/>
        </a:p>
      </dgm:t>
    </dgm:pt>
    <dgm:pt modelId="{5FDEDD60-4E5F-41FC-A621-3D3C54BB155A}">
      <dgm:prSet custT="1"/>
      <dgm:spPr/>
      <dgm:t>
        <a:bodyPr/>
        <a:lstStyle/>
        <a:p>
          <a:r>
            <a:rPr lang="fr-FR" sz="1800" dirty="0" smtClean="0">
              <a:solidFill>
                <a:schemeClr val="tx1"/>
              </a:solidFill>
              <a:sym typeface="Symbol"/>
            </a:rPr>
            <a:t></a:t>
          </a:r>
          <a:r>
            <a:rPr lang="fr-FR" sz="1800" dirty="0" smtClean="0">
              <a:solidFill>
                <a:schemeClr val="tx1"/>
              </a:solidFill>
            </a:rPr>
            <a:t> l’espace privatif (logement, poste de travail): concerne l’individu et la sphère familiale.  </a:t>
          </a:r>
          <a:endParaRPr lang="fr-FR" sz="1800" dirty="0">
            <a:solidFill>
              <a:schemeClr val="tx1"/>
            </a:solidFill>
          </a:endParaRPr>
        </a:p>
      </dgm:t>
    </dgm:pt>
    <dgm:pt modelId="{237EB523-A760-4991-9847-390642E3F8B5}" type="parTrans" cxnId="{5B7D53B7-7CEE-4DCE-AAD3-FFB420EA6CAD}">
      <dgm:prSet/>
      <dgm:spPr/>
      <dgm:t>
        <a:bodyPr/>
        <a:lstStyle/>
        <a:p>
          <a:endParaRPr lang="fr-FR"/>
        </a:p>
      </dgm:t>
    </dgm:pt>
    <dgm:pt modelId="{261E7ACA-55FE-4328-BCDD-5405F3C83B72}" type="sibTrans" cxnId="{5B7D53B7-7CEE-4DCE-AAD3-FFB420EA6CAD}">
      <dgm:prSet/>
      <dgm:spPr/>
      <dgm:t>
        <a:bodyPr/>
        <a:lstStyle/>
        <a:p>
          <a:endParaRPr lang="fr-FR"/>
        </a:p>
      </dgm:t>
    </dgm:pt>
    <dgm:pt modelId="{61C17E2A-6843-48DA-9C12-6559FAFF2A1B}" type="pres">
      <dgm:prSet presAssocID="{4B4A38FE-C69B-43CA-904C-253F70E8911F}" presName="linear" presStyleCnt="0">
        <dgm:presLayoutVars>
          <dgm:dir/>
          <dgm:animLvl val="lvl"/>
          <dgm:resizeHandles val="exact"/>
        </dgm:presLayoutVars>
      </dgm:prSet>
      <dgm:spPr/>
      <dgm:t>
        <a:bodyPr/>
        <a:lstStyle/>
        <a:p>
          <a:endParaRPr lang="fr-FR"/>
        </a:p>
      </dgm:t>
    </dgm:pt>
    <dgm:pt modelId="{F33C5B27-CD35-418A-B6E4-32398E832304}" type="pres">
      <dgm:prSet presAssocID="{EBFD4F64-D163-4A37-BD46-BB92EEF464FB}" presName="parentLin" presStyleCnt="0"/>
      <dgm:spPr/>
    </dgm:pt>
    <dgm:pt modelId="{B4C2C8ED-BC63-4085-A30D-83ED22280827}" type="pres">
      <dgm:prSet presAssocID="{EBFD4F64-D163-4A37-BD46-BB92EEF464FB}" presName="parentLeftMargin" presStyleLbl="node1" presStyleIdx="0" presStyleCnt="4"/>
      <dgm:spPr/>
      <dgm:t>
        <a:bodyPr/>
        <a:lstStyle/>
        <a:p>
          <a:endParaRPr lang="fr-FR"/>
        </a:p>
      </dgm:t>
    </dgm:pt>
    <dgm:pt modelId="{63132B1F-D2E7-4A07-A58F-6C41E87DE487}" type="pres">
      <dgm:prSet presAssocID="{EBFD4F64-D163-4A37-BD46-BB92EEF464FB}" presName="parentText" presStyleLbl="node1" presStyleIdx="0" presStyleCnt="4">
        <dgm:presLayoutVars>
          <dgm:chMax val="0"/>
          <dgm:bulletEnabled val="1"/>
        </dgm:presLayoutVars>
      </dgm:prSet>
      <dgm:spPr/>
      <dgm:t>
        <a:bodyPr/>
        <a:lstStyle/>
        <a:p>
          <a:endParaRPr lang="fr-FR"/>
        </a:p>
      </dgm:t>
    </dgm:pt>
    <dgm:pt modelId="{CFAA749B-C294-4407-8640-6E8E28128170}" type="pres">
      <dgm:prSet presAssocID="{EBFD4F64-D163-4A37-BD46-BB92EEF464FB}" presName="negativeSpace" presStyleCnt="0"/>
      <dgm:spPr/>
    </dgm:pt>
    <dgm:pt modelId="{29D37A1B-8A60-48C1-A631-56EB2CD6AFB3}" type="pres">
      <dgm:prSet presAssocID="{EBFD4F64-D163-4A37-BD46-BB92EEF464FB}" presName="childText" presStyleLbl="conFgAcc1" presStyleIdx="0" presStyleCnt="4">
        <dgm:presLayoutVars>
          <dgm:bulletEnabled val="1"/>
        </dgm:presLayoutVars>
      </dgm:prSet>
      <dgm:spPr/>
    </dgm:pt>
    <dgm:pt modelId="{8C4B3409-E0D3-4CC1-9CFA-A15149740689}" type="pres">
      <dgm:prSet presAssocID="{3617ADD8-B82C-4CD3-B014-F986CB7926FD}" presName="spaceBetweenRectangles" presStyleCnt="0"/>
      <dgm:spPr/>
    </dgm:pt>
    <dgm:pt modelId="{567C97AC-E0B3-432C-9680-FD100B7100A7}" type="pres">
      <dgm:prSet presAssocID="{5FDEDD60-4E5F-41FC-A621-3D3C54BB155A}" presName="parentLin" presStyleCnt="0"/>
      <dgm:spPr/>
    </dgm:pt>
    <dgm:pt modelId="{C1D7AF4B-28C9-4A26-8C9F-AC7927785BE5}" type="pres">
      <dgm:prSet presAssocID="{5FDEDD60-4E5F-41FC-A621-3D3C54BB155A}" presName="parentLeftMargin" presStyleLbl="node1" presStyleIdx="0" presStyleCnt="4"/>
      <dgm:spPr/>
      <dgm:t>
        <a:bodyPr/>
        <a:lstStyle/>
        <a:p>
          <a:endParaRPr lang="fr-FR"/>
        </a:p>
      </dgm:t>
    </dgm:pt>
    <dgm:pt modelId="{F94A2549-51BF-44F5-8539-264BCA462B8A}" type="pres">
      <dgm:prSet presAssocID="{5FDEDD60-4E5F-41FC-A621-3D3C54BB155A}" presName="parentText" presStyleLbl="node1" presStyleIdx="1" presStyleCnt="4">
        <dgm:presLayoutVars>
          <dgm:chMax val="0"/>
          <dgm:bulletEnabled val="1"/>
        </dgm:presLayoutVars>
      </dgm:prSet>
      <dgm:spPr/>
      <dgm:t>
        <a:bodyPr/>
        <a:lstStyle/>
        <a:p>
          <a:endParaRPr lang="fr-FR"/>
        </a:p>
      </dgm:t>
    </dgm:pt>
    <dgm:pt modelId="{4F428F7D-D24B-4995-963B-BDB738D1D2FD}" type="pres">
      <dgm:prSet presAssocID="{5FDEDD60-4E5F-41FC-A621-3D3C54BB155A}" presName="negativeSpace" presStyleCnt="0"/>
      <dgm:spPr/>
    </dgm:pt>
    <dgm:pt modelId="{B8ABF473-2BD2-4A1B-90F5-95F51C41E31A}" type="pres">
      <dgm:prSet presAssocID="{5FDEDD60-4E5F-41FC-A621-3D3C54BB155A}" presName="childText" presStyleLbl="conFgAcc1" presStyleIdx="1" presStyleCnt="4">
        <dgm:presLayoutVars>
          <dgm:bulletEnabled val="1"/>
        </dgm:presLayoutVars>
      </dgm:prSet>
      <dgm:spPr/>
    </dgm:pt>
    <dgm:pt modelId="{A412024B-8AD1-4165-94DD-17DA53238B94}" type="pres">
      <dgm:prSet presAssocID="{261E7ACA-55FE-4328-BCDD-5405F3C83B72}" presName="spaceBetweenRectangles" presStyleCnt="0"/>
      <dgm:spPr/>
    </dgm:pt>
    <dgm:pt modelId="{9EE75E22-BDC9-4B4C-8B15-83D95DFFC437}" type="pres">
      <dgm:prSet presAssocID="{2A72819F-4E0D-4528-865A-4DC48457D700}" presName="parentLin" presStyleCnt="0"/>
      <dgm:spPr/>
    </dgm:pt>
    <dgm:pt modelId="{12DDDDF2-A850-4E49-BC2A-FF66842B5F55}" type="pres">
      <dgm:prSet presAssocID="{2A72819F-4E0D-4528-865A-4DC48457D700}" presName="parentLeftMargin" presStyleLbl="node1" presStyleIdx="1" presStyleCnt="4"/>
      <dgm:spPr/>
      <dgm:t>
        <a:bodyPr/>
        <a:lstStyle/>
        <a:p>
          <a:endParaRPr lang="fr-FR"/>
        </a:p>
      </dgm:t>
    </dgm:pt>
    <dgm:pt modelId="{0D6DF6D3-E0C5-4266-9F4B-3F835285B35D}" type="pres">
      <dgm:prSet presAssocID="{2A72819F-4E0D-4528-865A-4DC48457D700}" presName="parentText" presStyleLbl="node1" presStyleIdx="2" presStyleCnt="4">
        <dgm:presLayoutVars>
          <dgm:chMax val="0"/>
          <dgm:bulletEnabled val="1"/>
        </dgm:presLayoutVars>
      </dgm:prSet>
      <dgm:spPr/>
      <dgm:t>
        <a:bodyPr/>
        <a:lstStyle/>
        <a:p>
          <a:endParaRPr lang="fr-FR"/>
        </a:p>
      </dgm:t>
    </dgm:pt>
    <dgm:pt modelId="{2F75C6E5-3FD3-4177-A188-13E68578FFD3}" type="pres">
      <dgm:prSet presAssocID="{2A72819F-4E0D-4528-865A-4DC48457D700}" presName="negativeSpace" presStyleCnt="0"/>
      <dgm:spPr/>
    </dgm:pt>
    <dgm:pt modelId="{A0FF798B-58C9-4A65-8FE6-130CBBB4CB8D}" type="pres">
      <dgm:prSet presAssocID="{2A72819F-4E0D-4528-865A-4DC48457D700}" presName="childText" presStyleLbl="conFgAcc1" presStyleIdx="2" presStyleCnt="4">
        <dgm:presLayoutVars>
          <dgm:bulletEnabled val="1"/>
        </dgm:presLayoutVars>
      </dgm:prSet>
      <dgm:spPr/>
    </dgm:pt>
    <dgm:pt modelId="{BB9BE2FC-ABF7-4BC5-BA77-DE4262EEA7EE}" type="pres">
      <dgm:prSet presAssocID="{D5C6DFED-1F54-41A0-B27E-C9489E4CA316}" presName="spaceBetweenRectangles" presStyleCnt="0"/>
      <dgm:spPr/>
    </dgm:pt>
    <dgm:pt modelId="{1D51A951-92AE-4ACC-B781-1DFBDDD185FF}" type="pres">
      <dgm:prSet presAssocID="{B2437293-F1AF-44B4-A25C-B152853914B5}" presName="parentLin" presStyleCnt="0"/>
      <dgm:spPr/>
    </dgm:pt>
    <dgm:pt modelId="{608A9A44-C42C-4C61-A586-A417050ADE6C}" type="pres">
      <dgm:prSet presAssocID="{B2437293-F1AF-44B4-A25C-B152853914B5}" presName="parentLeftMargin" presStyleLbl="node1" presStyleIdx="2" presStyleCnt="4"/>
      <dgm:spPr/>
      <dgm:t>
        <a:bodyPr/>
        <a:lstStyle/>
        <a:p>
          <a:endParaRPr lang="fr-FR"/>
        </a:p>
      </dgm:t>
    </dgm:pt>
    <dgm:pt modelId="{02DEC854-AA7D-4E33-9811-14AC57A2ECC2}" type="pres">
      <dgm:prSet presAssocID="{B2437293-F1AF-44B4-A25C-B152853914B5}" presName="parentText" presStyleLbl="node1" presStyleIdx="3" presStyleCnt="4">
        <dgm:presLayoutVars>
          <dgm:chMax val="0"/>
          <dgm:bulletEnabled val="1"/>
        </dgm:presLayoutVars>
      </dgm:prSet>
      <dgm:spPr/>
      <dgm:t>
        <a:bodyPr/>
        <a:lstStyle/>
        <a:p>
          <a:endParaRPr lang="fr-FR"/>
        </a:p>
      </dgm:t>
    </dgm:pt>
    <dgm:pt modelId="{41E8092E-5D53-476B-B9B7-F0E1CC271783}" type="pres">
      <dgm:prSet presAssocID="{B2437293-F1AF-44B4-A25C-B152853914B5}" presName="negativeSpace" presStyleCnt="0"/>
      <dgm:spPr/>
    </dgm:pt>
    <dgm:pt modelId="{E857E837-4B7C-4ABC-9BFA-723FAE76AAE0}" type="pres">
      <dgm:prSet presAssocID="{B2437293-F1AF-44B4-A25C-B152853914B5}" presName="childText" presStyleLbl="conFgAcc1" presStyleIdx="3" presStyleCnt="4">
        <dgm:presLayoutVars>
          <dgm:bulletEnabled val="1"/>
        </dgm:presLayoutVars>
      </dgm:prSet>
      <dgm:spPr/>
    </dgm:pt>
  </dgm:ptLst>
  <dgm:cxnLst>
    <dgm:cxn modelId="{2C19AE8C-E9FA-49C8-95F0-356EB25927EF}" srcId="{4B4A38FE-C69B-43CA-904C-253F70E8911F}" destId="{EBFD4F64-D163-4A37-BD46-BB92EEF464FB}" srcOrd="0" destOrd="0" parTransId="{7D1E1555-CE20-44DD-9FBA-EB9C422ABB12}" sibTransId="{3617ADD8-B82C-4CD3-B014-F986CB7926FD}"/>
    <dgm:cxn modelId="{5B7D53B7-7CEE-4DCE-AAD3-FFB420EA6CAD}" srcId="{4B4A38FE-C69B-43CA-904C-253F70E8911F}" destId="{5FDEDD60-4E5F-41FC-A621-3D3C54BB155A}" srcOrd="1" destOrd="0" parTransId="{237EB523-A760-4991-9847-390642E3F8B5}" sibTransId="{261E7ACA-55FE-4328-BCDD-5405F3C83B72}"/>
    <dgm:cxn modelId="{A900C2A0-AE85-40E6-A2DB-CADFE9E009CA}" type="presOf" srcId="{2A72819F-4E0D-4528-865A-4DC48457D700}" destId="{12DDDDF2-A850-4E49-BC2A-FF66842B5F55}" srcOrd="0" destOrd="0" presId="urn:microsoft.com/office/officeart/2005/8/layout/list1"/>
    <dgm:cxn modelId="{9DA0CFFF-983D-4853-AB49-E94F0FAC0B33}" type="presOf" srcId="{EBFD4F64-D163-4A37-BD46-BB92EEF464FB}" destId="{63132B1F-D2E7-4A07-A58F-6C41E87DE487}" srcOrd="1" destOrd="0" presId="urn:microsoft.com/office/officeart/2005/8/layout/list1"/>
    <dgm:cxn modelId="{59445C09-9A9C-46E6-81AE-05B7D55219B7}" srcId="{4B4A38FE-C69B-43CA-904C-253F70E8911F}" destId="{B2437293-F1AF-44B4-A25C-B152853914B5}" srcOrd="3" destOrd="0" parTransId="{6BB8EF69-7258-46B7-8DFE-C23A3EDA1385}" sibTransId="{F01452ED-53D9-415F-A2DF-3F6B51BE4891}"/>
    <dgm:cxn modelId="{848B8A03-0CFF-40F5-ADAD-EDEFA99ECA18}" type="presOf" srcId="{2A72819F-4E0D-4528-865A-4DC48457D700}" destId="{0D6DF6D3-E0C5-4266-9F4B-3F835285B35D}" srcOrd="1" destOrd="0" presId="urn:microsoft.com/office/officeart/2005/8/layout/list1"/>
    <dgm:cxn modelId="{D6F4013E-2136-401A-8A42-4617F17C10D6}" type="presOf" srcId="{4B4A38FE-C69B-43CA-904C-253F70E8911F}" destId="{61C17E2A-6843-48DA-9C12-6559FAFF2A1B}" srcOrd="0" destOrd="0" presId="urn:microsoft.com/office/officeart/2005/8/layout/list1"/>
    <dgm:cxn modelId="{5286FA9C-D3C7-411F-B245-E2664F074BCF}" type="presOf" srcId="{5FDEDD60-4E5F-41FC-A621-3D3C54BB155A}" destId="{C1D7AF4B-28C9-4A26-8C9F-AC7927785BE5}" srcOrd="0" destOrd="0" presId="urn:microsoft.com/office/officeart/2005/8/layout/list1"/>
    <dgm:cxn modelId="{0E84684E-6129-473D-AC98-7F274D4E3343}" type="presOf" srcId="{5FDEDD60-4E5F-41FC-A621-3D3C54BB155A}" destId="{F94A2549-51BF-44F5-8539-264BCA462B8A}" srcOrd="1" destOrd="0" presId="urn:microsoft.com/office/officeart/2005/8/layout/list1"/>
    <dgm:cxn modelId="{8ACB3669-AF10-498D-98E7-4A300D86D58A}" type="presOf" srcId="{B2437293-F1AF-44B4-A25C-B152853914B5}" destId="{608A9A44-C42C-4C61-A586-A417050ADE6C}" srcOrd="0" destOrd="0" presId="urn:microsoft.com/office/officeart/2005/8/layout/list1"/>
    <dgm:cxn modelId="{E7CE121E-E138-4ACA-BA3B-20DE4DBA9A0A}" type="presOf" srcId="{B2437293-F1AF-44B4-A25C-B152853914B5}" destId="{02DEC854-AA7D-4E33-9811-14AC57A2ECC2}" srcOrd="1" destOrd="0" presId="urn:microsoft.com/office/officeart/2005/8/layout/list1"/>
    <dgm:cxn modelId="{C11F50B3-0819-452E-9B83-D000D7FC9718}" type="presOf" srcId="{EBFD4F64-D163-4A37-BD46-BB92EEF464FB}" destId="{B4C2C8ED-BC63-4085-A30D-83ED22280827}" srcOrd="0" destOrd="0" presId="urn:microsoft.com/office/officeart/2005/8/layout/list1"/>
    <dgm:cxn modelId="{18E5F065-28AF-46CD-AACE-9523620FD09B}" srcId="{4B4A38FE-C69B-43CA-904C-253F70E8911F}" destId="{2A72819F-4E0D-4528-865A-4DC48457D700}" srcOrd="2" destOrd="0" parTransId="{8F8BDC66-3845-42DB-86BE-0284D650C0E5}" sibTransId="{D5C6DFED-1F54-41A0-B27E-C9489E4CA316}"/>
    <dgm:cxn modelId="{AFD3A29A-034B-4A8A-92E1-A18DA570F2AA}" type="presParOf" srcId="{61C17E2A-6843-48DA-9C12-6559FAFF2A1B}" destId="{F33C5B27-CD35-418A-B6E4-32398E832304}" srcOrd="0" destOrd="0" presId="urn:microsoft.com/office/officeart/2005/8/layout/list1"/>
    <dgm:cxn modelId="{C0092B76-B5AB-4A0E-912A-3BE0B42D23AB}" type="presParOf" srcId="{F33C5B27-CD35-418A-B6E4-32398E832304}" destId="{B4C2C8ED-BC63-4085-A30D-83ED22280827}" srcOrd="0" destOrd="0" presId="urn:microsoft.com/office/officeart/2005/8/layout/list1"/>
    <dgm:cxn modelId="{6E7AA30B-BBE8-4E8A-9619-AE5896F58B85}" type="presParOf" srcId="{F33C5B27-CD35-418A-B6E4-32398E832304}" destId="{63132B1F-D2E7-4A07-A58F-6C41E87DE487}" srcOrd="1" destOrd="0" presId="urn:microsoft.com/office/officeart/2005/8/layout/list1"/>
    <dgm:cxn modelId="{628186F6-3FCC-426C-895C-5A8C9C23708E}" type="presParOf" srcId="{61C17E2A-6843-48DA-9C12-6559FAFF2A1B}" destId="{CFAA749B-C294-4407-8640-6E8E28128170}" srcOrd="1" destOrd="0" presId="urn:microsoft.com/office/officeart/2005/8/layout/list1"/>
    <dgm:cxn modelId="{072F862C-8A49-40B9-8328-B637999A9938}" type="presParOf" srcId="{61C17E2A-6843-48DA-9C12-6559FAFF2A1B}" destId="{29D37A1B-8A60-48C1-A631-56EB2CD6AFB3}" srcOrd="2" destOrd="0" presId="urn:microsoft.com/office/officeart/2005/8/layout/list1"/>
    <dgm:cxn modelId="{E1CD408B-D4DA-4C62-9DBB-C45D13CE2C7B}" type="presParOf" srcId="{61C17E2A-6843-48DA-9C12-6559FAFF2A1B}" destId="{8C4B3409-E0D3-4CC1-9CFA-A15149740689}" srcOrd="3" destOrd="0" presId="urn:microsoft.com/office/officeart/2005/8/layout/list1"/>
    <dgm:cxn modelId="{82CE10FF-416C-4125-96B5-C09D0B1D613B}" type="presParOf" srcId="{61C17E2A-6843-48DA-9C12-6559FAFF2A1B}" destId="{567C97AC-E0B3-432C-9680-FD100B7100A7}" srcOrd="4" destOrd="0" presId="urn:microsoft.com/office/officeart/2005/8/layout/list1"/>
    <dgm:cxn modelId="{8643F792-3834-4E9B-82AD-E9EAC1F52BC3}" type="presParOf" srcId="{567C97AC-E0B3-432C-9680-FD100B7100A7}" destId="{C1D7AF4B-28C9-4A26-8C9F-AC7927785BE5}" srcOrd="0" destOrd="0" presId="urn:microsoft.com/office/officeart/2005/8/layout/list1"/>
    <dgm:cxn modelId="{291BDACD-E281-49D9-9FC8-CD278CF3B2A6}" type="presParOf" srcId="{567C97AC-E0B3-432C-9680-FD100B7100A7}" destId="{F94A2549-51BF-44F5-8539-264BCA462B8A}" srcOrd="1" destOrd="0" presId="urn:microsoft.com/office/officeart/2005/8/layout/list1"/>
    <dgm:cxn modelId="{70CE8BAB-2F9D-4E83-B397-1E1409AAD2C1}" type="presParOf" srcId="{61C17E2A-6843-48DA-9C12-6559FAFF2A1B}" destId="{4F428F7D-D24B-4995-963B-BDB738D1D2FD}" srcOrd="5" destOrd="0" presId="urn:microsoft.com/office/officeart/2005/8/layout/list1"/>
    <dgm:cxn modelId="{A2FAA677-8767-4E65-ACD3-FD59B85EC2E4}" type="presParOf" srcId="{61C17E2A-6843-48DA-9C12-6559FAFF2A1B}" destId="{B8ABF473-2BD2-4A1B-90F5-95F51C41E31A}" srcOrd="6" destOrd="0" presId="urn:microsoft.com/office/officeart/2005/8/layout/list1"/>
    <dgm:cxn modelId="{32AF3D5B-2098-4F8D-B965-0C56AC81116A}" type="presParOf" srcId="{61C17E2A-6843-48DA-9C12-6559FAFF2A1B}" destId="{A412024B-8AD1-4165-94DD-17DA53238B94}" srcOrd="7" destOrd="0" presId="urn:microsoft.com/office/officeart/2005/8/layout/list1"/>
    <dgm:cxn modelId="{F4BC23BA-6FE2-4DB1-9C67-7C3F0449C9F2}" type="presParOf" srcId="{61C17E2A-6843-48DA-9C12-6559FAFF2A1B}" destId="{9EE75E22-BDC9-4B4C-8B15-83D95DFFC437}" srcOrd="8" destOrd="0" presId="urn:microsoft.com/office/officeart/2005/8/layout/list1"/>
    <dgm:cxn modelId="{FF7D1B4A-D859-46F2-B80B-AD47C72D1ED6}" type="presParOf" srcId="{9EE75E22-BDC9-4B4C-8B15-83D95DFFC437}" destId="{12DDDDF2-A850-4E49-BC2A-FF66842B5F55}" srcOrd="0" destOrd="0" presId="urn:microsoft.com/office/officeart/2005/8/layout/list1"/>
    <dgm:cxn modelId="{74209109-1877-4269-BC52-0E280A616AC1}" type="presParOf" srcId="{9EE75E22-BDC9-4B4C-8B15-83D95DFFC437}" destId="{0D6DF6D3-E0C5-4266-9F4B-3F835285B35D}" srcOrd="1" destOrd="0" presId="urn:microsoft.com/office/officeart/2005/8/layout/list1"/>
    <dgm:cxn modelId="{34DBD732-2239-44AC-B801-A3B8777BADA6}" type="presParOf" srcId="{61C17E2A-6843-48DA-9C12-6559FAFF2A1B}" destId="{2F75C6E5-3FD3-4177-A188-13E68578FFD3}" srcOrd="9" destOrd="0" presId="urn:microsoft.com/office/officeart/2005/8/layout/list1"/>
    <dgm:cxn modelId="{AE9BD365-FD96-4518-87B3-F4560C2284A6}" type="presParOf" srcId="{61C17E2A-6843-48DA-9C12-6559FAFF2A1B}" destId="{A0FF798B-58C9-4A65-8FE6-130CBBB4CB8D}" srcOrd="10" destOrd="0" presId="urn:microsoft.com/office/officeart/2005/8/layout/list1"/>
    <dgm:cxn modelId="{4C66C402-D7C1-4432-9CA4-8A8AD5351819}" type="presParOf" srcId="{61C17E2A-6843-48DA-9C12-6559FAFF2A1B}" destId="{BB9BE2FC-ABF7-4BC5-BA77-DE4262EEA7EE}" srcOrd="11" destOrd="0" presId="urn:microsoft.com/office/officeart/2005/8/layout/list1"/>
    <dgm:cxn modelId="{5F160EEB-1877-441A-8019-AB1E4E26B9CB}" type="presParOf" srcId="{61C17E2A-6843-48DA-9C12-6559FAFF2A1B}" destId="{1D51A951-92AE-4ACC-B781-1DFBDDD185FF}" srcOrd="12" destOrd="0" presId="urn:microsoft.com/office/officeart/2005/8/layout/list1"/>
    <dgm:cxn modelId="{49663307-AA82-4C2B-8564-1941611E0352}" type="presParOf" srcId="{1D51A951-92AE-4ACC-B781-1DFBDDD185FF}" destId="{608A9A44-C42C-4C61-A586-A417050ADE6C}" srcOrd="0" destOrd="0" presId="urn:microsoft.com/office/officeart/2005/8/layout/list1"/>
    <dgm:cxn modelId="{E696B7F9-EAFC-4151-B561-FDFF2EFB672C}" type="presParOf" srcId="{1D51A951-92AE-4ACC-B781-1DFBDDD185FF}" destId="{02DEC854-AA7D-4E33-9811-14AC57A2ECC2}" srcOrd="1" destOrd="0" presId="urn:microsoft.com/office/officeart/2005/8/layout/list1"/>
    <dgm:cxn modelId="{2044CB86-B4C7-4C48-BF62-2B78A6575E67}" type="presParOf" srcId="{61C17E2A-6843-48DA-9C12-6559FAFF2A1B}" destId="{41E8092E-5D53-476B-B9B7-F0E1CC271783}" srcOrd="13" destOrd="0" presId="urn:microsoft.com/office/officeart/2005/8/layout/list1"/>
    <dgm:cxn modelId="{EEE26F16-2D71-4C72-8E34-A3B470AEB083}" type="presParOf" srcId="{61C17E2A-6843-48DA-9C12-6559FAFF2A1B}" destId="{E857E837-4B7C-4ABC-9BFA-723FAE76AAE0}" srcOrd="14"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1B709E-5457-4327-BC00-2B31C82B7DEC}">
      <dsp:nvSpPr>
        <dsp:cNvPr id="0" name=""/>
        <dsp:cNvSpPr/>
      </dsp:nvSpPr>
      <dsp:spPr>
        <a:xfrm>
          <a:off x="93450" y="2487911"/>
          <a:ext cx="3722977" cy="12150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t>L’approche du confort implique au moins trois champs </a:t>
          </a:r>
          <a:r>
            <a:rPr lang="fr-FR" sz="1800" b="1" kern="1200" dirty="0" err="1" smtClean="0"/>
            <a:t>discipli</a:t>
          </a:r>
          <a:endParaRPr lang="fr-FR" sz="1800" kern="1200" dirty="0"/>
        </a:p>
      </dsp:txBody>
      <dsp:txXfrm>
        <a:off x="93450" y="2487911"/>
        <a:ext cx="3722977" cy="1215011"/>
      </dsp:txXfrm>
    </dsp:sp>
    <dsp:sp modelId="{0D2AE432-C1A4-48C9-9CAF-9D23A73B2595}">
      <dsp:nvSpPr>
        <dsp:cNvPr id="0" name=""/>
        <dsp:cNvSpPr/>
      </dsp:nvSpPr>
      <dsp:spPr>
        <a:xfrm rot="16200000">
          <a:off x="1825805" y="2045020"/>
          <a:ext cx="258266" cy="413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6200000">
        <a:off x="1825805" y="2045020"/>
        <a:ext cx="258266" cy="413103"/>
      </dsp:txXfrm>
    </dsp:sp>
    <dsp:sp modelId="{CF204051-0829-43EC-8A6E-6438A68CBFF7}">
      <dsp:nvSpPr>
        <dsp:cNvPr id="0" name=""/>
        <dsp:cNvSpPr/>
      </dsp:nvSpPr>
      <dsp:spPr>
        <a:xfrm>
          <a:off x="536680" y="785603"/>
          <a:ext cx="2836517" cy="12150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Les sciences de l’ingénieur</a:t>
          </a:r>
          <a:endParaRPr lang="fr-FR" sz="2400" kern="1200" dirty="0"/>
        </a:p>
      </dsp:txBody>
      <dsp:txXfrm>
        <a:off x="536680" y="785603"/>
        <a:ext cx="2836517" cy="1215011"/>
      </dsp:txXfrm>
    </dsp:sp>
    <dsp:sp modelId="{2D90A2F5-75D8-4948-8DE6-77AA6045885B}">
      <dsp:nvSpPr>
        <dsp:cNvPr id="0" name=""/>
        <dsp:cNvSpPr/>
      </dsp:nvSpPr>
      <dsp:spPr>
        <a:xfrm rot="3189028">
          <a:off x="2412476" y="3708302"/>
          <a:ext cx="313171" cy="413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3189028">
        <a:off x="2412476" y="3708302"/>
        <a:ext cx="313171" cy="413103"/>
      </dsp:txXfrm>
    </dsp:sp>
    <dsp:sp modelId="{BA96D3E7-330A-4117-A4DE-C912943E815A}">
      <dsp:nvSpPr>
        <dsp:cNvPr id="0" name=""/>
        <dsp:cNvSpPr/>
      </dsp:nvSpPr>
      <dsp:spPr>
        <a:xfrm>
          <a:off x="1872204" y="4124668"/>
          <a:ext cx="2618787" cy="12150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fr-FR" sz="2400" kern="1200" dirty="0" smtClean="0"/>
            <a:t>Les sciences humaines et sociales</a:t>
          </a:r>
          <a:endParaRPr lang="fr-FR" sz="2400" kern="1200" dirty="0"/>
        </a:p>
      </dsp:txBody>
      <dsp:txXfrm>
        <a:off x="1872204" y="4124668"/>
        <a:ext cx="2618787" cy="1215011"/>
      </dsp:txXfrm>
    </dsp:sp>
    <dsp:sp modelId="{1856FE44-2CF3-43F8-BD68-24C59E7B597B}">
      <dsp:nvSpPr>
        <dsp:cNvPr id="0" name=""/>
        <dsp:cNvSpPr/>
      </dsp:nvSpPr>
      <dsp:spPr>
        <a:xfrm rot="7787088">
          <a:off x="1258658" y="3609912"/>
          <a:ext cx="191699" cy="41310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7787088">
        <a:off x="1258658" y="3609912"/>
        <a:ext cx="191699" cy="413103"/>
      </dsp:txXfrm>
    </dsp:sp>
    <dsp:sp modelId="{83270A12-2D7C-441A-8C18-F4966319410E}">
      <dsp:nvSpPr>
        <dsp:cNvPr id="0" name=""/>
        <dsp:cNvSpPr/>
      </dsp:nvSpPr>
      <dsp:spPr>
        <a:xfrm>
          <a:off x="-271723" y="3899515"/>
          <a:ext cx="2102383" cy="121501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L’architecture</a:t>
          </a:r>
          <a:endParaRPr lang="fr-FR" sz="2000" kern="1200" dirty="0"/>
        </a:p>
      </dsp:txBody>
      <dsp:txXfrm>
        <a:off x="-271723" y="3899515"/>
        <a:ext cx="2102383" cy="121501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A1B709E-5457-4327-BC00-2B31C82B7DEC}">
      <dsp:nvSpPr>
        <dsp:cNvPr id="0" name=""/>
        <dsp:cNvSpPr/>
      </dsp:nvSpPr>
      <dsp:spPr>
        <a:xfrm>
          <a:off x="264125" y="2654208"/>
          <a:ext cx="3116057" cy="1066204"/>
        </a:xfrm>
        <a:prstGeom prst="ellipse">
          <a:avLst/>
        </a:prstGeom>
        <a:solidFill>
          <a:schemeClr val="accent4">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 sz="1600" b="1" kern="1200" dirty="0" smtClean="0"/>
            <a:t>The comfort approach involves at least three </a:t>
          </a:r>
          <a:r>
            <a:rPr lang="en" sz="1600" b="1" kern="1200" dirty="0" err="1" smtClean="0"/>
            <a:t>disciplined fields</a:t>
          </a:r>
          <a:endParaRPr lang="fr-FR" sz="1600" kern="1200" dirty="0"/>
        </a:p>
      </dsp:txBody>
      <dsp:txXfrm>
        <a:off x="264125" y="2654208"/>
        <a:ext cx="3116057" cy="1066204"/>
      </dsp:txXfrm>
    </dsp:sp>
    <dsp:sp modelId="{0D2AE432-C1A4-48C9-9CAF-9D23A73B2595}">
      <dsp:nvSpPr>
        <dsp:cNvPr id="0" name=""/>
        <dsp:cNvSpPr/>
      </dsp:nvSpPr>
      <dsp:spPr>
        <a:xfrm rot="16200000">
          <a:off x="1708836" y="2265560"/>
          <a:ext cx="226635" cy="362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16200000">
        <a:off x="1708836" y="2265560"/>
        <a:ext cx="226635" cy="362509"/>
      </dsp:txXfrm>
    </dsp:sp>
    <dsp:sp modelId="{CF204051-0829-43EC-8A6E-6438A68CBFF7}">
      <dsp:nvSpPr>
        <dsp:cNvPr id="0" name=""/>
        <dsp:cNvSpPr/>
      </dsp:nvSpPr>
      <dsp:spPr>
        <a:xfrm>
          <a:off x="654250" y="1160388"/>
          <a:ext cx="2335809" cy="1066204"/>
        </a:xfrm>
        <a:prstGeom prst="ellipse">
          <a:avLst/>
        </a:prstGeom>
        <a:solidFill>
          <a:schemeClr val="accent4">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 sz="2400" kern="1200" dirty="0" smtClean="0"/>
            <a:t>Engineering sciences</a:t>
          </a:r>
          <a:endParaRPr lang="fr-FR" sz="2400" kern="1200" dirty="0"/>
        </a:p>
      </dsp:txBody>
      <dsp:txXfrm>
        <a:off x="654250" y="1160388"/>
        <a:ext cx="2335809" cy="1066204"/>
      </dsp:txXfrm>
    </dsp:sp>
    <dsp:sp modelId="{2D90A2F5-75D8-4948-8DE6-77AA6045885B}">
      <dsp:nvSpPr>
        <dsp:cNvPr id="0" name=""/>
        <dsp:cNvSpPr/>
      </dsp:nvSpPr>
      <dsp:spPr>
        <a:xfrm rot="2908937">
          <a:off x="2309568" y="3746033"/>
          <a:ext cx="335341" cy="362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2908937">
        <a:off x="2309568" y="3746033"/>
        <a:ext cx="335341" cy="362509"/>
      </dsp:txXfrm>
    </dsp:sp>
    <dsp:sp modelId="{BA96D3E7-330A-4117-A4DE-C912943E815A}">
      <dsp:nvSpPr>
        <dsp:cNvPr id="0" name=""/>
        <dsp:cNvSpPr/>
      </dsp:nvSpPr>
      <dsp:spPr>
        <a:xfrm>
          <a:off x="2166422" y="4115543"/>
          <a:ext cx="1898835" cy="1066204"/>
        </a:xfrm>
        <a:prstGeom prst="ellipse">
          <a:avLst/>
        </a:prstGeom>
        <a:solidFill>
          <a:schemeClr val="accent4">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 sz="2400" kern="1200" dirty="0" smtClean="0"/>
            <a:t>Human and social sciences</a:t>
          </a:r>
          <a:endParaRPr lang="fr-FR" sz="2400" kern="1200" dirty="0"/>
        </a:p>
      </dsp:txBody>
      <dsp:txXfrm>
        <a:off x="2166422" y="4115543"/>
        <a:ext cx="1898835" cy="1066204"/>
      </dsp:txXfrm>
    </dsp:sp>
    <dsp:sp modelId="{1856FE44-2CF3-43F8-BD68-24C59E7B597B}">
      <dsp:nvSpPr>
        <dsp:cNvPr id="0" name=""/>
        <dsp:cNvSpPr/>
      </dsp:nvSpPr>
      <dsp:spPr>
        <a:xfrm rot="6953148">
          <a:off x="1381706" y="3701503"/>
          <a:ext cx="205939" cy="3625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fr-FR" sz="1200" kern="1200"/>
        </a:p>
      </dsp:txBody>
      <dsp:txXfrm rot="6953148">
        <a:off x="1381706" y="3701503"/>
        <a:ext cx="205939" cy="362509"/>
      </dsp:txXfrm>
    </dsp:sp>
    <dsp:sp modelId="{83270A12-2D7C-441A-8C18-F4966319410E}">
      <dsp:nvSpPr>
        <dsp:cNvPr id="0" name=""/>
        <dsp:cNvSpPr/>
      </dsp:nvSpPr>
      <dsp:spPr>
        <a:xfrm>
          <a:off x="211833" y="4043532"/>
          <a:ext cx="1872255" cy="1066204"/>
        </a:xfrm>
        <a:prstGeom prst="ellipse">
          <a:avLst/>
        </a:prstGeom>
        <a:solidFill>
          <a:schemeClr val="accent4">
            <a:lumMod val="7500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 sz="2000" kern="1200" dirty="0" smtClean="0"/>
            <a:t>Architecture</a:t>
          </a:r>
          <a:endParaRPr lang="fr-FR" sz="2000" kern="1200" dirty="0"/>
        </a:p>
      </dsp:txBody>
      <dsp:txXfrm>
        <a:off x="211833" y="4043532"/>
        <a:ext cx="1872255" cy="10662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B985AAE-F2CB-4238-8303-882E60D18C88}">
      <dsp:nvSpPr>
        <dsp:cNvPr id="0" name=""/>
        <dsp:cNvSpPr/>
      </dsp:nvSpPr>
      <dsp:spPr>
        <a:xfrm>
          <a:off x="3024669" y="312269"/>
          <a:ext cx="1527342" cy="558610"/>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Lieu, volume occupé.</a:t>
          </a:r>
          <a:endParaRPr lang="fr-FR" sz="1400" kern="1200" dirty="0"/>
        </a:p>
      </dsp:txBody>
      <dsp:txXfrm>
        <a:off x="3024669" y="312269"/>
        <a:ext cx="1527342" cy="558610"/>
      </dsp:txXfrm>
    </dsp:sp>
    <dsp:sp modelId="{9DD0E10B-D2C3-46B8-817B-4746AF839A07}">
      <dsp:nvSpPr>
        <dsp:cNvPr id="0" name=""/>
        <dsp:cNvSpPr/>
      </dsp:nvSpPr>
      <dsp:spPr>
        <a:xfrm rot="37801">
          <a:off x="4872638" y="604580"/>
          <a:ext cx="641330" cy="4887"/>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85F4C0-0249-4AA2-B097-374821C66FA6}">
      <dsp:nvSpPr>
        <dsp:cNvPr id="0" name=""/>
        <dsp:cNvSpPr/>
      </dsp:nvSpPr>
      <dsp:spPr>
        <a:xfrm>
          <a:off x="5834595" y="397042"/>
          <a:ext cx="1693657" cy="45269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Surface, milieu affectés à une activité à un usage particulier </a:t>
          </a:r>
          <a:endParaRPr lang="fr-FR" sz="1400" kern="1200" dirty="0"/>
        </a:p>
      </dsp:txBody>
      <dsp:txXfrm>
        <a:off x="5834595" y="397042"/>
        <a:ext cx="1693657" cy="452690"/>
      </dsp:txXfrm>
    </dsp:sp>
    <dsp:sp modelId="{131FE534-7FF5-4E0E-B892-7DED3A74332F}">
      <dsp:nvSpPr>
        <dsp:cNvPr id="0" name=""/>
        <dsp:cNvSpPr/>
      </dsp:nvSpPr>
      <dsp:spPr>
        <a:xfrm rot="9123225">
          <a:off x="5973984" y="905911"/>
          <a:ext cx="334905"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3C9CD43-F327-4CBF-AE3D-8AD775601F14}">
      <dsp:nvSpPr>
        <dsp:cNvPr id="0" name=""/>
        <dsp:cNvSpPr/>
      </dsp:nvSpPr>
      <dsp:spPr>
        <a:xfrm>
          <a:off x="4384399" y="969976"/>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Étendue indéfinie qui contient et entoure tous les objets </a:t>
          </a:r>
          <a:endParaRPr lang="fr-FR" sz="1400" kern="1200" dirty="0"/>
        </a:p>
      </dsp:txBody>
      <dsp:txXfrm>
        <a:off x="4384399" y="969976"/>
        <a:ext cx="2234443" cy="558610"/>
      </dsp:txXfrm>
    </dsp:sp>
    <dsp:sp modelId="{4517617D-57AF-4991-88BD-CDBF7895E7BE}">
      <dsp:nvSpPr>
        <dsp:cNvPr id="0" name=""/>
        <dsp:cNvSpPr/>
      </dsp:nvSpPr>
      <dsp:spPr>
        <a:xfrm rot="9580932">
          <a:off x="4629815" y="1543122"/>
          <a:ext cx="135119"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C17ABC-67CC-4047-ABC4-9B22D98AD922}">
      <dsp:nvSpPr>
        <dsp:cNvPr id="0" name=""/>
        <dsp:cNvSpPr/>
      </dsp:nvSpPr>
      <dsp:spPr>
        <a:xfrm>
          <a:off x="2775907" y="1565543"/>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Il a aussi le sens de l’environnement </a:t>
          </a:r>
          <a:endParaRPr lang="fr-FR" sz="1400" kern="1200" dirty="0"/>
        </a:p>
      </dsp:txBody>
      <dsp:txXfrm>
        <a:off x="2775907" y="1565543"/>
        <a:ext cx="2234443" cy="558610"/>
      </dsp:txXfrm>
    </dsp:sp>
    <dsp:sp modelId="{5A00206C-CDD2-4C79-ABB3-027DD6E04D61}">
      <dsp:nvSpPr>
        <dsp:cNvPr id="0" name=""/>
        <dsp:cNvSpPr/>
      </dsp:nvSpPr>
      <dsp:spPr>
        <a:xfrm rot="9713767">
          <a:off x="2804905" y="2152514"/>
          <a:ext cx="270148"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AE602E-2013-47A5-AA60-42E9CCE1CC11}">
      <dsp:nvSpPr>
        <dsp:cNvPr id="0" name=""/>
        <dsp:cNvSpPr/>
      </dsp:nvSpPr>
      <dsp:spPr>
        <a:xfrm>
          <a:off x="869608" y="2188760"/>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L'espace est une métaphore du système social </a:t>
          </a:r>
          <a:endParaRPr lang="fr-FR" sz="1400" kern="1200" dirty="0"/>
        </a:p>
      </dsp:txBody>
      <dsp:txXfrm>
        <a:off x="869608" y="2188760"/>
        <a:ext cx="2234443" cy="558610"/>
      </dsp:txXfrm>
    </dsp:sp>
    <dsp:sp modelId="{5E0A7DAE-C948-46FB-977D-0C04EAE3489C}">
      <dsp:nvSpPr>
        <dsp:cNvPr id="0" name=""/>
        <dsp:cNvSpPr/>
      </dsp:nvSpPr>
      <dsp:spPr>
        <a:xfrm rot="560563">
          <a:off x="2904188" y="2743813"/>
          <a:ext cx="1565325"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9DB323-4179-421B-8AC7-A87228C45028}">
      <dsp:nvSpPr>
        <dsp:cNvPr id="0" name=""/>
        <dsp:cNvSpPr/>
      </dsp:nvSpPr>
      <dsp:spPr>
        <a:xfrm>
          <a:off x="4269649" y="2748141"/>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L'espace est source de comportements</a:t>
          </a:r>
          <a:endParaRPr lang="fr-FR" sz="1400" kern="1200" dirty="0"/>
        </a:p>
      </dsp:txBody>
      <dsp:txXfrm>
        <a:off x="4269649" y="2748141"/>
        <a:ext cx="2234443" cy="558610"/>
      </dsp:txXfrm>
    </dsp:sp>
    <dsp:sp modelId="{D977BF4E-1F57-44E4-BF46-D0068CD0EB22}">
      <dsp:nvSpPr>
        <dsp:cNvPr id="0" name=""/>
        <dsp:cNvSpPr/>
      </dsp:nvSpPr>
      <dsp:spPr>
        <a:xfrm rot="20594237">
          <a:off x="4390996" y="3247277"/>
          <a:ext cx="505909"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C8AA05-B104-4F58-846F-26AFF04B0857}">
      <dsp:nvSpPr>
        <dsp:cNvPr id="0" name=""/>
        <dsp:cNvSpPr/>
      </dsp:nvSpPr>
      <dsp:spPr>
        <a:xfrm>
          <a:off x="2783810" y="3195688"/>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L'espace est un champ de valeur </a:t>
          </a:r>
          <a:endParaRPr lang="fr-FR" sz="1400" kern="1200" dirty="0"/>
        </a:p>
      </dsp:txBody>
      <dsp:txXfrm>
        <a:off x="2783810" y="3195688"/>
        <a:ext cx="2234443" cy="558610"/>
      </dsp:txXfrm>
    </dsp:sp>
    <dsp:sp modelId="{5CE89DD5-D2D8-4EEF-8A6B-58F6F1A8A6C5}">
      <dsp:nvSpPr>
        <dsp:cNvPr id="0" name=""/>
        <dsp:cNvSpPr/>
      </dsp:nvSpPr>
      <dsp:spPr>
        <a:xfrm rot="9541912">
          <a:off x="3121922" y="3758816"/>
          <a:ext cx="56413"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DC61A0-0909-4CC8-A128-C87DE95683B2}">
      <dsp:nvSpPr>
        <dsp:cNvPr id="0" name=""/>
        <dsp:cNvSpPr/>
      </dsp:nvSpPr>
      <dsp:spPr>
        <a:xfrm>
          <a:off x="1282004" y="3771219"/>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Durée séparant deux moments.</a:t>
          </a:r>
          <a:endParaRPr lang="fr-FR" sz="1400" kern="1200" dirty="0"/>
        </a:p>
      </dsp:txBody>
      <dsp:txXfrm>
        <a:off x="1282004" y="3771219"/>
        <a:ext cx="2234443" cy="558610"/>
      </dsp:txXfrm>
    </dsp:sp>
    <dsp:sp modelId="{5B35A082-1F9B-43C5-B20A-B5AE401FF4BD}">
      <dsp:nvSpPr>
        <dsp:cNvPr id="0" name=""/>
        <dsp:cNvSpPr/>
      </dsp:nvSpPr>
      <dsp:spPr>
        <a:xfrm rot="1320561">
          <a:off x="3066749" y="4350694"/>
          <a:ext cx="169654"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86E192-6CC2-4D40-887C-43F46F4591F3}">
      <dsp:nvSpPr>
        <dsp:cNvPr id="0" name=""/>
        <dsp:cNvSpPr/>
      </dsp:nvSpPr>
      <dsp:spPr>
        <a:xfrm>
          <a:off x="2786705" y="4379443"/>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L’espace se définit comme un monde autour de nous et un entourage de nos conduites (</a:t>
          </a:r>
          <a:r>
            <a:rPr lang="fr-FR" sz="1400" kern="1200" dirty="0" err="1" smtClean="0"/>
            <a:t>Uexkull</a:t>
          </a:r>
          <a:r>
            <a:rPr lang="fr-FR" sz="1400" kern="1200" dirty="0" smtClean="0"/>
            <a:t> (J.) 1956)</a:t>
          </a:r>
        </a:p>
      </dsp:txBody>
      <dsp:txXfrm>
        <a:off x="2786705" y="4379443"/>
        <a:ext cx="2234443" cy="558610"/>
      </dsp:txXfrm>
    </dsp:sp>
    <dsp:sp modelId="{AB515A36-C929-4E3F-8BD8-2879250C4462}">
      <dsp:nvSpPr>
        <dsp:cNvPr id="0" name=""/>
        <dsp:cNvSpPr/>
      </dsp:nvSpPr>
      <dsp:spPr>
        <a:xfrm rot="903275">
          <a:off x="4913188" y="4957184"/>
          <a:ext cx="229886" cy="7885"/>
        </a:xfrm>
        <a:prstGeom prst="rightArrow">
          <a:avLst>
            <a:gd name="adj1" fmla="val 73652"/>
            <a:gd name="adj2" fmla="val 7365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B5A261-4C4F-4596-8041-5E542A250446}">
      <dsp:nvSpPr>
        <dsp:cNvPr id="0" name=""/>
        <dsp:cNvSpPr/>
      </dsp:nvSpPr>
      <dsp:spPr>
        <a:xfrm>
          <a:off x="5035116" y="4984200"/>
          <a:ext cx="2234443" cy="558610"/>
        </a:xfrm>
        <a:prstGeom prst="roundRect">
          <a:avLst>
            <a:gd name="adj" fmla="val 10000"/>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Etendue où se trouvent les astres [Astronomie].</a:t>
          </a:r>
          <a:endParaRPr lang="fr-FR" sz="1400" kern="1200" dirty="0"/>
        </a:p>
      </dsp:txBody>
      <dsp:txXfrm>
        <a:off x="5035116" y="4984200"/>
        <a:ext cx="2234443" cy="55861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56EAC08-0D6E-4313-8C61-E11FECEF7991}">
      <dsp:nvSpPr>
        <dsp:cNvPr id="0" name=""/>
        <dsp:cNvSpPr/>
      </dsp:nvSpPr>
      <dsp:spPr>
        <a:xfrm>
          <a:off x="2435370" y="-252925"/>
          <a:ext cx="2901658" cy="178191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fr-FR" sz="2100" kern="1200" dirty="0" smtClean="0"/>
            <a:t> la régulation de la frontière entre soi et les autres, </a:t>
          </a:r>
          <a:endParaRPr lang="fr-FR" sz="2100" kern="1200" dirty="0"/>
        </a:p>
      </dsp:txBody>
      <dsp:txXfrm>
        <a:off x="2435370" y="-252925"/>
        <a:ext cx="2901658" cy="1781916"/>
      </dsp:txXfrm>
    </dsp:sp>
    <dsp:sp modelId="{B2080FFA-4609-4EEF-9D7E-18003B733669}">
      <dsp:nvSpPr>
        <dsp:cNvPr id="0" name=""/>
        <dsp:cNvSpPr/>
      </dsp:nvSpPr>
      <dsp:spPr>
        <a:xfrm rot="11465686">
          <a:off x="4935501" y="704603"/>
          <a:ext cx="278600"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1465686">
        <a:off x="4935501" y="704603"/>
        <a:ext cx="278600" cy="333021"/>
      </dsp:txXfrm>
    </dsp:sp>
    <dsp:sp modelId="{52589749-2631-4EA3-9034-31E390E0B47A}">
      <dsp:nvSpPr>
        <dsp:cNvPr id="0" name=""/>
        <dsp:cNvSpPr/>
      </dsp:nvSpPr>
      <dsp:spPr>
        <a:xfrm>
          <a:off x="4800607" y="210891"/>
          <a:ext cx="2901658" cy="178191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l’appropriation, </a:t>
          </a:r>
          <a:endParaRPr lang="fr-FR" sz="2100" kern="1200" dirty="0"/>
        </a:p>
      </dsp:txBody>
      <dsp:txXfrm>
        <a:off x="4800607" y="210891"/>
        <a:ext cx="2901658" cy="1781916"/>
      </dsp:txXfrm>
    </dsp:sp>
    <dsp:sp modelId="{4AC72AF1-FDB8-481B-AACE-FE3A5115E5FE}">
      <dsp:nvSpPr>
        <dsp:cNvPr id="0" name=""/>
        <dsp:cNvSpPr/>
      </dsp:nvSpPr>
      <dsp:spPr>
        <a:xfrm rot="16789258">
          <a:off x="6084742" y="1796803"/>
          <a:ext cx="35137"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6789258">
        <a:off x="6084742" y="1796803"/>
        <a:ext cx="35137" cy="333021"/>
      </dsp:txXfrm>
    </dsp:sp>
    <dsp:sp modelId="{4281B2C6-87CC-4F7F-908A-9742BC75823B}">
      <dsp:nvSpPr>
        <dsp:cNvPr id="0" name=""/>
        <dsp:cNvSpPr/>
      </dsp:nvSpPr>
      <dsp:spPr>
        <a:xfrm>
          <a:off x="4570728" y="1936445"/>
          <a:ext cx="2901658" cy="98673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la cognition environnementale,  </a:t>
          </a:r>
          <a:endParaRPr lang="fr-FR" sz="2100" kern="1200" dirty="0"/>
        </a:p>
      </dsp:txBody>
      <dsp:txXfrm>
        <a:off x="4570728" y="1936445"/>
        <a:ext cx="2901658" cy="986730"/>
      </dsp:txXfrm>
    </dsp:sp>
    <dsp:sp modelId="{DA1E519B-DAD6-4889-841A-BF5972EDDD76}">
      <dsp:nvSpPr>
        <dsp:cNvPr id="0" name=""/>
        <dsp:cNvSpPr/>
      </dsp:nvSpPr>
      <dsp:spPr>
        <a:xfrm rot="5150769">
          <a:off x="6034480" y="2792529"/>
          <a:ext cx="51026"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5150769">
        <a:off x="6034480" y="2792529"/>
        <a:ext cx="51026" cy="333021"/>
      </dsp:txXfrm>
    </dsp:sp>
    <dsp:sp modelId="{B17D16AE-3618-4F70-83C5-104DCFB68A9A}">
      <dsp:nvSpPr>
        <dsp:cNvPr id="0" name=""/>
        <dsp:cNvSpPr/>
      </dsp:nvSpPr>
      <dsp:spPr>
        <a:xfrm>
          <a:off x="4657732" y="2996969"/>
          <a:ext cx="2901658" cy="1261643"/>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la </a:t>
          </a:r>
          <a:r>
            <a:rPr lang="fr-FR" sz="2100" kern="1200" dirty="0" err="1" smtClean="0"/>
            <a:t>privacité</a:t>
          </a:r>
          <a:r>
            <a:rPr lang="fr-FR" sz="2100" kern="1200" dirty="0" smtClean="0"/>
            <a:t>, </a:t>
          </a:r>
          <a:endParaRPr lang="fr-FR" sz="2100" kern="1200" dirty="0"/>
        </a:p>
      </dsp:txBody>
      <dsp:txXfrm>
        <a:off x="4657732" y="2996969"/>
        <a:ext cx="2901658" cy="1261643"/>
      </dsp:txXfrm>
    </dsp:sp>
    <dsp:sp modelId="{BF2A117D-3536-4082-B11A-03A95B2831BD}">
      <dsp:nvSpPr>
        <dsp:cNvPr id="0" name=""/>
        <dsp:cNvSpPr/>
      </dsp:nvSpPr>
      <dsp:spPr>
        <a:xfrm rot="18895077">
          <a:off x="5531447" y="4034789"/>
          <a:ext cx="10492"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8895077">
        <a:off x="5531447" y="4034789"/>
        <a:ext cx="10492" cy="333021"/>
      </dsp:txXfrm>
    </dsp:sp>
    <dsp:sp modelId="{55218431-5A7F-467E-8E68-37B94CDD0732}">
      <dsp:nvSpPr>
        <dsp:cNvPr id="0" name=""/>
        <dsp:cNvSpPr/>
      </dsp:nvSpPr>
      <dsp:spPr>
        <a:xfrm>
          <a:off x="3688399" y="4139975"/>
          <a:ext cx="2612408" cy="1209938"/>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l’histoire résidentielle </a:t>
          </a:r>
          <a:endParaRPr lang="fr-FR" sz="2100" kern="1200" dirty="0"/>
        </a:p>
      </dsp:txBody>
      <dsp:txXfrm>
        <a:off x="3688399" y="4139975"/>
        <a:ext cx="2612408" cy="1209938"/>
      </dsp:txXfrm>
    </dsp:sp>
    <dsp:sp modelId="{E72E9890-A9AB-4561-82B7-7944CD15326B}">
      <dsp:nvSpPr>
        <dsp:cNvPr id="0" name=""/>
        <dsp:cNvSpPr/>
      </dsp:nvSpPr>
      <dsp:spPr>
        <a:xfrm rot="21416355">
          <a:off x="3820302" y="4633259"/>
          <a:ext cx="297939"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21416355">
        <a:off x="3820302" y="4633259"/>
        <a:ext cx="297939" cy="333021"/>
      </dsp:txXfrm>
    </dsp:sp>
    <dsp:sp modelId="{91F2EFDD-E90D-4471-94DF-B4BB96B37E0D}">
      <dsp:nvSpPr>
        <dsp:cNvPr id="0" name=""/>
        <dsp:cNvSpPr/>
      </dsp:nvSpPr>
      <dsp:spPr>
        <a:xfrm>
          <a:off x="2022626" y="4350501"/>
          <a:ext cx="2243943" cy="986730"/>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l’identité résidentielle</a:t>
          </a:r>
          <a:endParaRPr lang="fr-FR" sz="2100" kern="1200" dirty="0"/>
        </a:p>
      </dsp:txBody>
      <dsp:txXfrm>
        <a:off x="2022626" y="4350501"/>
        <a:ext cx="2243943" cy="986730"/>
      </dsp:txXfrm>
    </dsp:sp>
    <dsp:sp modelId="{517085C8-2362-424B-91A9-045C59AFD0A1}">
      <dsp:nvSpPr>
        <dsp:cNvPr id="0" name=""/>
        <dsp:cNvSpPr/>
      </dsp:nvSpPr>
      <dsp:spPr>
        <a:xfrm rot="2183714">
          <a:off x="2576305" y="4292866"/>
          <a:ext cx="93388"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2183714">
        <a:off x="2576305" y="4292866"/>
        <a:ext cx="93388" cy="333021"/>
      </dsp:txXfrm>
    </dsp:sp>
    <dsp:sp modelId="{9BEB75FA-3CF4-4FC3-BF1C-A69025C89147}">
      <dsp:nvSpPr>
        <dsp:cNvPr id="0" name=""/>
        <dsp:cNvSpPr/>
      </dsp:nvSpPr>
      <dsp:spPr>
        <a:xfrm>
          <a:off x="300017" y="2925525"/>
          <a:ext cx="2901658" cy="178191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comportement territorial</a:t>
          </a:r>
          <a:endParaRPr lang="fr-FR" sz="2100" kern="1200" dirty="0"/>
        </a:p>
      </dsp:txBody>
      <dsp:txXfrm>
        <a:off x="300017" y="2925525"/>
        <a:ext cx="2901658" cy="1781916"/>
      </dsp:txXfrm>
    </dsp:sp>
    <dsp:sp modelId="{432D23CE-1BA0-458D-B519-8C51D4A2F0C1}">
      <dsp:nvSpPr>
        <dsp:cNvPr id="0" name=""/>
        <dsp:cNvSpPr/>
      </dsp:nvSpPr>
      <dsp:spPr>
        <a:xfrm rot="4652157">
          <a:off x="1456158" y="2965185"/>
          <a:ext cx="286650"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4652157">
        <a:off x="1456158" y="2965185"/>
        <a:ext cx="286650" cy="333021"/>
      </dsp:txXfrm>
    </dsp:sp>
    <dsp:sp modelId="{743C7D0E-4F81-4856-B0AA-1288C5505E03}">
      <dsp:nvSpPr>
        <dsp:cNvPr id="0" name=""/>
        <dsp:cNvSpPr/>
      </dsp:nvSpPr>
      <dsp:spPr>
        <a:xfrm>
          <a:off x="0" y="1568202"/>
          <a:ext cx="2901658" cy="178191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l’espace personnel, </a:t>
          </a:r>
          <a:endParaRPr lang="fr-FR" sz="2100" kern="1200" dirty="0"/>
        </a:p>
      </dsp:txBody>
      <dsp:txXfrm>
        <a:off x="0" y="1568202"/>
        <a:ext cx="2901658" cy="1781916"/>
      </dsp:txXfrm>
    </dsp:sp>
    <dsp:sp modelId="{BF5C079C-27AE-4E83-AF15-C1BCA6643742}">
      <dsp:nvSpPr>
        <dsp:cNvPr id="0" name=""/>
        <dsp:cNvSpPr/>
      </dsp:nvSpPr>
      <dsp:spPr>
        <a:xfrm rot="5796215">
          <a:off x="1385202" y="1607689"/>
          <a:ext cx="289844"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5796215">
        <a:off x="1385202" y="1607689"/>
        <a:ext cx="289844" cy="333021"/>
      </dsp:txXfrm>
    </dsp:sp>
    <dsp:sp modelId="{217B6AF4-554D-4E87-8674-E5636559C8C4}">
      <dsp:nvSpPr>
        <dsp:cNvPr id="0" name=""/>
        <dsp:cNvSpPr/>
      </dsp:nvSpPr>
      <dsp:spPr>
        <a:xfrm>
          <a:off x="157132" y="210884"/>
          <a:ext cx="2901658" cy="1781916"/>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fr-FR" sz="2100" kern="1200" dirty="0" smtClean="0"/>
            <a:t>le sentiment d'entassement, </a:t>
          </a:r>
          <a:endParaRPr lang="fr-FR" sz="2100" kern="1200" dirty="0"/>
        </a:p>
      </dsp:txBody>
      <dsp:txXfrm>
        <a:off x="157132" y="210884"/>
        <a:ext cx="2901658" cy="1781916"/>
      </dsp:txXfrm>
    </dsp:sp>
    <dsp:sp modelId="{4E2414DD-F916-46AA-A57E-D67B442C8E0C}">
      <dsp:nvSpPr>
        <dsp:cNvPr id="0" name=""/>
        <dsp:cNvSpPr/>
      </dsp:nvSpPr>
      <dsp:spPr>
        <a:xfrm rot="10109569">
          <a:off x="2587757" y="701973"/>
          <a:ext cx="332927" cy="3330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109569">
        <a:off x="2587757" y="701973"/>
        <a:ext cx="332927" cy="33302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1914DB1-E859-4869-B9D2-606FF696EEBA}">
      <dsp:nvSpPr>
        <dsp:cNvPr id="0" name=""/>
        <dsp:cNvSpPr/>
      </dsp:nvSpPr>
      <dsp:spPr>
        <a:xfrm>
          <a:off x="3019079" y="2380862"/>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t>de stimulations qui sont nécessaires à son apprentissage </a:t>
          </a:r>
          <a:endParaRPr lang="fr-FR" sz="1800" kern="1200" dirty="0"/>
        </a:p>
      </dsp:txBody>
      <dsp:txXfrm>
        <a:off x="3019079" y="2380862"/>
        <a:ext cx="2425725" cy="1238341"/>
      </dsp:txXfrm>
    </dsp:sp>
    <dsp:sp modelId="{984B26DE-9FFD-473A-884A-10DEC2DB9FDB}">
      <dsp:nvSpPr>
        <dsp:cNvPr id="0" name=""/>
        <dsp:cNvSpPr/>
      </dsp:nvSpPr>
      <dsp:spPr>
        <a:xfrm rot="16200000">
          <a:off x="3672357" y="1808110"/>
          <a:ext cx="1119169" cy="26335"/>
        </a:xfrm>
        <a:custGeom>
          <a:avLst/>
          <a:gdLst/>
          <a:ahLst/>
          <a:cxnLst/>
          <a:rect l="0" t="0" r="0" b="0"/>
          <a:pathLst>
            <a:path>
              <a:moveTo>
                <a:pt x="0" y="13167"/>
              </a:moveTo>
              <a:lnTo>
                <a:pt x="1119169"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6200000">
        <a:off x="3672357" y="1793298"/>
        <a:ext cx="1119169" cy="55958"/>
      </dsp:txXfrm>
    </dsp:sp>
    <dsp:sp modelId="{60BABEEF-C7FE-49BE-8C03-349A11C37C67}">
      <dsp:nvSpPr>
        <dsp:cNvPr id="0" name=""/>
        <dsp:cNvSpPr/>
      </dsp:nvSpPr>
      <dsp:spPr>
        <a:xfrm>
          <a:off x="3037728" y="23351"/>
          <a:ext cx="2388426"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 Les stimulations sensorielles comme la vision, l’audition, le toucher et l’odorat. </a:t>
          </a:r>
          <a:endParaRPr lang="fr-FR" sz="1800" kern="1200" dirty="0">
            <a:solidFill>
              <a:schemeClr val="tx1"/>
            </a:solidFill>
          </a:endParaRPr>
        </a:p>
      </dsp:txBody>
      <dsp:txXfrm>
        <a:off x="3037728" y="23351"/>
        <a:ext cx="2388426" cy="1238341"/>
      </dsp:txXfrm>
    </dsp:sp>
    <dsp:sp modelId="{6A20AEE8-5956-49BF-9ABE-7417E5194997}">
      <dsp:nvSpPr>
        <dsp:cNvPr id="0" name=""/>
        <dsp:cNvSpPr/>
      </dsp:nvSpPr>
      <dsp:spPr>
        <a:xfrm rot="18954564">
          <a:off x="4689594" y="2172926"/>
          <a:ext cx="765086" cy="26335"/>
        </a:xfrm>
        <a:custGeom>
          <a:avLst/>
          <a:gdLst/>
          <a:ahLst/>
          <a:cxnLst/>
          <a:rect l="0" t="0" r="0" b="0"/>
          <a:pathLst>
            <a:path>
              <a:moveTo>
                <a:pt x="0" y="13167"/>
              </a:moveTo>
              <a:lnTo>
                <a:pt x="765086"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954564">
        <a:off x="4689594" y="2166967"/>
        <a:ext cx="765086" cy="38254"/>
      </dsp:txXfrm>
    </dsp:sp>
    <dsp:sp modelId="{C5BDE15F-8102-48F9-9A1E-35CF49F79359}">
      <dsp:nvSpPr>
        <dsp:cNvPr id="0" name=""/>
        <dsp:cNvSpPr/>
      </dsp:nvSpPr>
      <dsp:spPr>
        <a:xfrm>
          <a:off x="4699470" y="752985"/>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message </a:t>
          </a:r>
          <a:endParaRPr lang="fr-FR" sz="1800" kern="1200" dirty="0">
            <a:solidFill>
              <a:schemeClr val="tx1"/>
            </a:solidFill>
          </a:endParaRPr>
        </a:p>
      </dsp:txBody>
      <dsp:txXfrm>
        <a:off x="4699470" y="752985"/>
        <a:ext cx="2425725" cy="1238341"/>
      </dsp:txXfrm>
    </dsp:sp>
    <dsp:sp modelId="{D48DAD32-2989-47AB-9E36-D8D3C4019CD6}">
      <dsp:nvSpPr>
        <dsp:cNvPr id="0" name=""/>
        <dsp:cNvSpPr/>
      </dsp:nvSpPr>
      <dsp:spPr>
        <a:xfrm rot="21000000">
          <a:off x="5378125" y="2782177"/>
          <a:ext cx="29329" cy="26335"/>
        </a:xfrm>
        <a:custGeom>
          <a:avLst/>
          <a:gdLst/>
          <a:ahLst/>
          <a:cxnLst/>
          <a:rect l="0" t="0" r="0" b="0"/>
          <a:pathLst>
            <a:path>
              <a:moveTo>
                <a:pt x="0" y="13167"/>
              </a:moveTo>
              <a:lnTo>
                <a:pt x="29329"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21000000">
        <a:off x="5378125" y="2794611"/>
        <a:ext cx="29329" cy="1466"/>
      </dsp:txXfrm>
    </dsp:sp>
    <dsp:sp modelId="{1DF8AD8C-64F9-43F8-B79D-203616FEAB43}">
      <dsp:nvSpPr>
        <dsp:cNvPr id="0" name=""/>
        <dsp:cNvSpPr/>
      </dsp:nvSpPr>
      <dsp:spPr>
        <a:xfrm>
          <a:off x="5340774" y="1971485"/>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le type de transmission </a:t>
          </a:r>
          <a:endParaRPr lang="fr-FR" sz="1800" kern="1200" dirty="0">
            <a:solidFill>
              <a:schemeClr val="tx1"/>
            </a:solidFill>
          </a:endParaRPr>
        </a:p>
      </dsp:txBody>
      <dsp:txXfrm>
        <a:off x="5340774" y="1971485"/>
        <a:ext cx="2425725" cy="1238341"/>
      </dsp:txXfrm>
    </dsp:sp>
    <dsp:sp modelId="{5F115616-5D4F-42C6-8A65-61EC0D9D4624}">
      <dsp:nvSpPr>
        <dsp:cNvPr id="0" name=""/>
        <dsp:cNvSpPr/>
      </dsp:nvSpPr>
      <dsp:spPr>
        <a:xfrm rot="1800000">
          <a:off x="5001715" y="3576243"/>
          <a:ext cx="502118" cy="26335"/>
        </a:xfrm>
        <a:custGeom>
          <a:avLst/>
          <a:gdLst/>
          <a:ahLst/>
          <a:cxnLst/>
          <a:rect l="0" t="0" r="0" b="0"/>
          <a:pathLst>
            <a:path>
              <a:moveTo>
                <a:pt x="0" y="13167"/>
              </a:moveTo>
              <a:lnTo>
                <a:pt x="502118"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800000">
        <a:off x="5001715" y="3576858"/>
        <a:ext cx="502118" cy="25105"/>
      </dsp:txXfrm>
    </dsp:sp>
    <dsp:sp modelId="{BA809328-0448-4D04-8FD8-003B8DA53654}">
      <dsp:nvSpPr>
        <dsp:cNvPr id="0" name=""/>
        <dsp:cNvSpPr/>
      </dsp:nvSpPr>
      <dsp:spPr>
        <a:xfrm>
          <a:off x="5060743" y="3559618"/>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la culture</a:t>
          </a:r>
          <a:endParaRPr lang="fr-FR" sz="1800" kern="1200" dirty="0">
            <a:solidFill>
              <a:schemeClr val="tx1"/>
            </a:solidFill>
          </a:endParaRPr>
        </a:p>
      </dsp:txBody>
      <dsp:txXfrm>
        <a:off x="5060743" y="3559618"/>
        <a:ext cx="2425725" cy="1238341"/>
      </dsp:txXfrm>
    </dsp:sp>
    <dsp:sp modelId="{0A45B44B-D585-4557-A691-6017E451E948}">
      <dsp:nvSpPr>
        <dsp:cNvPr id="0" name=""/>
        <dsp:cNvSpPr/>
      </dsp:nvSpPr>
      <dsp:spPr>
        <a:xfrm rot="4200000">
          <a:off x="4104164" y="4094533"/>
          <a:ext cx="1061871" cy="26335"/>
        </a:xfrm>
        <a:custGeom>
          <a:avLst/>
          <a:gdLst/>
          <a:ahLst/>
          <a:cxnLst/>
          <a:rect l="0" t="0" r="0" b="0"/>
          <a:pathLst>
            <a:path>
              <a:moveTo>
                <a:pt x="0" y="13167"/>
              </a:moveTo>
              <a:lnTo>
                <a:pt x="1061871"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4200000">
        <a:off x="4104164" y="4081154"/>
        <a:ext cx="1061871" cy="53093"/>
      </dsp:txXfrm>
    </dsp:sp>
    <dsp:sp modelId="{DDAF22DB-2198-457D-A3B0-DC76C99209FE}">
      <dsp:nvSpPr>
        <dsp:cNvPr id="0" name=""/>
        <dsp:cNvSpPr/>
      </dsp:nvSpPr>
      <dsp:spPr>
        <a:xfrm>
          <a:off x="3825395" y="4596198"/>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la personnalité, </a:t>
          </a:r>
          <a:endParaRPr lang="fr-FR" sz="1800" kern="1200" dirty="0">
            <a:solidFill>
              <a:schemeClr val="tx1"/>
            </a:solidFill>
          </a:endParaRPr>
        </a:p>
      </dsp:txBody>
      <dsp:txXfrm>
        <a:off x="3825395" y="4596198"/>
        <a:ext cx="2425725" cy="1238341"/>
      </dsp:txXfrm>
    </dsp:sp>
    <dsp:sp modelId="{3A2C95E3-3641-4EBA-9982-41908757975A}">
      <dsp:nvSpPr>
        <dsp:cNvPr id="0" name=""/>
        <dsp:cNvSpPr/>
      </dsp:nvSpPr>
      <dsp:spPr>
        <a:xfrm rot="7091964">
          <a:off x="3114287" y="4061335"/>
          <a:ext cx="1083087" cy="26335"/>
        </a:xfrm>
        <a:custGeom>
          <a:avLst/>
          <a:gdLst/>
          <a:ahLst/>
          <a:cxnLst/>
          <a:rect l="0" t="0" r="0" b="0"/>
          <a:pathLst>
            <a:path>
              <a:moveTo>
                <a:pt x="0" y="13167"/>
              </a:moveTo>
              <a:lnTo>
                <a:pt x="1083087"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7091964">
        <a:off x="3114287" y="4047425"/>
        <a:ext cx="1083087" cy="54154"/>
      </dsp:txXfrm>
    </dsp:sp>
    <dsp:sp modelId="{AD89B4AC-E145-431A-B4C4-B150E04F1E22}">
      <dsp:nvSpPr>
        <dsp:cNvPr id="0" name=""/>
        <dsp:cNvSpPr/>
      </dsp:nvSpPr>
      <dsp:spPr>
        <a:xfrm>
          <a:off x="1866857" y="4529801"/>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La mémoire, </a:t>
          </a:r>
          <a:endParaRPr lang="fr-FR" sz="1800" kern="1200" dirty="0">
            <a:solidFill>
              <a:schemeClr val="tx1"/>
            </a:solidFill>
          </a:endParaRPr>
        </a:p>
      </dsp:txBody>
      <dsp:txXfrm>
        <a:off x="1866857" y="4529801"/>
        <a:ext cx="2425725" cy="1238341"/>
      </dsp:txXfrm>
    </dsp:sp>
    <dsp:sp modelId="{10905F06-930D-4962-BEB5-632201E00E5C}">
      <dsp:nvSpPr>
        <dsp:cNvPr id="0" name=""/>
        <dsp:cNvSpPr/>
      </dsp:nvSpPr>
      <dsp:spPr>
        <a:xfrm rot="9542568">
          <a:off x="2799345" y="3443975"/>
          <a:ext cx="478242" cy="26335"/>
        </a:xfrm>
        <a:custGeom>
          <a:avLst/>
          <a:gdLst/>
          <a:ahLst/>
          <a:cxnLst/>
          <a:rect l="0" t="0" r="0" b="0"/>
          <a:pathLst>
            <a:path>
              <a:moveTo>
                <a:pt x="0" y="13167"/>
              </a:moveTo>
              <a:lnTo>
                <a:pt x="478242"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9542568">
        <a:off x="2799345" y="3445187"/>
        <a:ext cx="478242" cy="23912"/>
      </dsp:txXfrm>
    </dsp:sp>
    <dsp:sp modelId="{10E333BF-4200-43D1-AC64-73462BB15EF0}">
      <dsp:nvSpPr>
        <dsp:cNvPr id="0" name=""/>
        <dsp:cNvSpPr/>
      </dsp:nvSpPr>
      <dsp:spPr>
        <a:xfrm>
          <a:off x="632129" y="3295081"/>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les sentiments et les pulsions. </a:t>
          </a:r>
          <a:endParaRPr lang="fr-FR" sz="1800" kern="1200" dirty="0">
            <a:solidFill>
              <a:schemeClr val="tx1"/>
            </a:solidFill>
          </a:endParaRPr>
        </a:p>
      </dsp:txBody>
      <dsp:txXfrm>
        <a:off x="632129" y="3295081"/>
        <a:ext cx="2425725" cy="1238341"/>
      </dsp:txXfrm>
    </dsp:sp>
    <dsp:sp modelId="{1F3E82CF-E21F-47A0-BD0E-74FDEA5F821D}">
      <dsp:nvSpPr>
        <dsp:cNvPr id="0" name=""/>
        <dsp:cNvSpPr/>
      </dsp:nvSpPr>
      <dsp:spPr>
        <a:xfrm rot="11400000">
          <a:off x="3056429" y="2782177"/>
          <a:ext cx="29329" cy="26335"/>
        </a:xfrm>
        <a:custGeom>
          <a:avLst/>
          <a:gdLst/>
          <a:ahLst/>
          <a:cxnLst/>
          <a:rect l="0" t="0" r="0" b="0"/>
          <a:pathLst>
            <a:path>
              <a:moveTo>
                <a:pt x="0" y="13167"/>
              </a:moveTo>
              <a:lnTo>
                <a:pt x="29329"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1400000">
        <a:off x="3056429" y="2794611"/>
        <a:ext cx="29329" cy="1466"/>
      </dsp:txXfrm>
    </dsp:sp>
    <dsp:sp modelId="{4F287B01-4FC2-43B0-AFA3-72207A0925F1}">
      <dsp:nvSpPr>
        <dsp:cNvPr id="0" name=""/>
        <dsp:cNvSpPr/>
      </dsp:nvSpPr>
      <dsp:spPr>
        <a:xfrm>
          <a:off x="697383" y="1971485"/>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Les stimulations émotionnelles comme les émotions,</a:t>
          </a:r>
          <a:endParaRPr lang="fr-FR" sz="1800" kern="1200" dirty="0">
            <a:solidFill>
              <a:schemeClr val="tx1"/>
            </a:solidFill>
          </a:endParaRPr>
        </a:p>
      </dsp:txBody>
      <dsp:txXfrm>
        <a:off x="697383" y="1971485"/>
        <a:ext cx="2425725" cy="1238341"/>
      </dsp:txXfrm>
    </dsp:sp>
    <dsp:sp modelId="{A3D5DEA9-1228-4B2F-941F-E775239AFA25}">
      <dsp:nvSpPr>
        <dsp:cNvPr id="0" name=""/>
        <dsp:cNvSpPr/>
      </dsp:nvSpPr>
      <dsp:spPr>
        <a:xfrm rot="13321920">
          <a:off x="2918019" y="2172932"/>
          <a:ext cx="821944" cy="26335"/>
        </a:xfrm>
        <a:custGeom>
          <a:avLst/>
          <a:gdLst/>
          <a:ahLst/>
          <a:cxnLst/>
          <a:rect l="0" t="0" r="0" b="0"/>
          <a:pathLst>
            <a:path>
              <a:moveTo>
                <a:pt x="0" y="13167"/>
              </a:moveTo>
              <a:lnTo>
                <a:pt x="821944" y="13167"/>
              </a:lnTo>
            </a:path>
          </a:pathLst>
        </a:custGeom>
        <a:noFill/>
        <a:ln w="222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3321920">
        <a:off x="2918019" y="2165551"/>
        <a:ext cx="821944" cy="41097"/>
      </dsp:txXfrm>
    </dsp:sp>
    <dsp:sp modelId="{1ACD35A8-CF86-44BF-A494-BC54802E8B42}">
      <dsp:nvSpPr>
        <dsp:cNvPr id="0" name=""/>
        <dsp:cNvSpPr/>
      </dsp:nvSpPr>
      <dsp:spPr>
        <a:xfrm>
          <a:off x="1213179" y="752995"/>
          <a:ext cx="2425725" cy="1238341"/>
        </a:xfrm>
        <a:prstGeom prst="ellipse">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smtClean="0">
              <a:solidFill>
                <a:schemeClr val="tx1"/>
              </a:solidFill>
            </a:rPr>
            <a:t>Les stimulations cognitives comme l’assimilation, l’accommodation et l’adaptation. </a:t>
          </a:r>
          <a:endParaRPr lang="fr-FR" sz="1800" kern="1200" dirty="0">
            <a:solidFill>
              <a:schemeClr val="tx1"/>
            </a:solidFill>
          </a:endParaRPr>
        </a:p>
      </dsp:txBody>
      <dsp:txXfrm>
        <a:off x="1213179" y="752995"/>
        <a:ext cx="2425725" cy="1238341"/>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09D074-8B2F-43BA-8061-A35606670104}">
      <dsp:nvSpPr>
        <dsp:cNvPr id="0" name=""/>
        <dsp:cNvSpPr/>
      </dsp:nvSpPr>
      <dsp:spPr>
        <a:xfrm>
          <a:off x="37" y="8256"/>
          <a:ext cx="3631927" cy="662400"/>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dirty="0" smtClean="0">
              <a:sym typeface="Symbol"/>
            </a:rPr>
            <a:t></a:t>
          </a:r>
          <a:r>
            <a:rPr lang="fr-FR" sz="2300" kern="1200" dirty="0" smtClean="0"/>
            <a:t> </a:t>
          </a:r>
          <a:r>
            <a:rPr lang="fr-FR" sz="2300" kern="1200" dirty="0" smtClean="0">
              <a:sym typeface="Symbol"/>
            </a:rPr>
            <a:t></a:t>
          </a:r>
          <a:r>
            <a:rPr lang="fr-FR" sz="2300" kern="1200" dirty="0" smtClean="0"/>
            <a:t> Son histoire</a:t>
          </a:r>
          <a:endParaRPr lang="fr-FR" sz="2300" kern="1200" dirty="0"/>
        </a:p>
      </dsp:txBody>
      <dsp:txXfrm>
        <a:off x="37" y="8256"/>
        <a:ext cx="3631927" cy="662400"/>
      </dsp:txXfrm>
    </dsp:sp>
    <dsp:sp modelId="{E3F2D7C9-22F4-4F3E-9EAC-655C2A416A2E}">
      <dsp:nvSpPr>
        <dsp:cNvPr id="0" name=""/>
        <dsp:cNvSpPr/>
      </dsp:nvSpPr>
      <dsp:spPr>
        <a:xfrm>
          <a:off x="37" y="670656"/>
          <a:ext cx="3631927" cy="3030479"/>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Son originalité biologique </a:t>
          </a:r>
          <a:endParaRPr lang="fr-FR" sz="2300" kern="1200" dirty="0"/>
        </a:p>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Ses systèmes de références</a:t>
          </a:r>
          <a:endParaRPr lang="fr-FR" sz="2300" kern="1200" dirty="0"/>
        </a:p>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Son expérience vécue</a:t>
          </a:r>
          <a:endParaRPr lang="fr-FR" sz="2300" kern="1200" dirty="0"/>
        </a:p>
        <a:p>
          <a:pPr marL="228600" lvl="1" indent="-228600" algn="l" defTabSz="1022350">
            <a:lnSpc>
              <a:spcPct val="90000"/>
            </a:lnSpc>
            <a:spcBef>
              <a:spcPct val="0"/>
            </a:spcBef>
            <a:spcAft>
              <a:spcPct val="15000"/>
            </a:spcAft>
            <a:buChar char="••"/>
          </a:pPr>
          <a:r>
            <a:rPr lang="fr-FR" sz="2300" kern="1200" dirty="0" smtClean="0"/>
            <a:t>la psychologie individuelle. </a:t>
          </a:r>
          <a:endParaRPr lang="fr-FR" sz="2300" kern="1200" dirty="0"/>
        </a:p>
        <a:p>
          <a:pPr marL="228600" lvl="1" indent="-228600" algn="l" defTabSz="1022350">
            <a:lnSpc>
              <a:spcPct val="90000"/>
            </a:lnSpc>
            <a:spcBef>
              <a:spcPct val="0"/>
            </a:spcBef>
            <a:spcAft>
              <a:spcPct val="15000"/>
            </a:spcAft>
            <a:buChar char="••"/>
          </a:pPr>
          <a:endParaRPr lang="fr-FR" sz="2300" kern="1200" dirty="0"/>
        </a:p>
      </dsp:txBody>
      <dsp:txXfrm>
        <a:off x="37" y="670656"/>
        <a:ext cx="3631927" cy="3030479"/>
      </dsp:txXfrm>
    </dsp:sp>
    <dsp:sp modelId="{92ADA9F1-E9CA-458D-A378-5649400C4310}">
      <dsp:nvSpPr>
        <dsp:cNvPr id="0" name=""/>
        <dsp:cNvSpPr/>
      </dsp:nvSpPr>
      <dsp:spPr>
        <a:xfrm>
          <a:off x="4140434" y="8256"/>
          <a:ext cx="3631927" cy="662400"/>
        </a:xfrm>
        <a:prstGeom prst="rect">
          <a:avLst/>
        </a:prstGeom>
        <a:solidFill>
          <a:schemeClr val="accent1">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fr-FR" sz="2300" kern="1200" dirty="0" smtClean="0">
              <a:sym typeface="Symbol"/>
            </a:rPr>
            <a:t></a:t>
          </a:r>
          <a:r>
            <a:rPr lang="fr-FR" sz="2300" kern="1200" dirty="0" smtClean="0"/>
            <a:t> Sa culture</a:t>
          </a:r>
          <a:endParaRPr lang="fr-FR" sz="2300" kern="1200" dirty="0"/>
        </a:p>
      </dsp:txBody>
      <dsp:txXfrm>
        <a:off x="4140434" y="8256"/>
        <a:ext cx="3631927" cy="662400"/>
      </dsp:txXfrm>
    </dsp:sp>
    <dsp:sp modelId="{3404171A-E6CB-4EAD-805B-CAFFDC21F3E2}">
      <dsp:nvSpPr>
        <dsp:cNvPr id="0" name=""/>
        <dsp:cNvSpPr/>
      </dsp:nvSpPr>
      <dsp:spPr>
        <a:xfrm>
          <a:off x="4140434" y="670656"/>
          <a:ext cx="3631927" cy="3030479"/>
        </a:xfrm>
        <a:prstGeom prst="rect">
          <a:avLst/>
        </a:prstGeom>
        <a:solidFill>
          <a:schemeClr val="accent1">
            <a:alpha val="90000"/>
            <a:tint val="40000"/>
            <a:hueOff val="0"/>
            <a:satOff val="0"/>
            <a:lumOff val="0"/>
            <a:alphaOff val="0"/>
          </a:schemeClr>
        </a:solidFill>
        <a:ln w="222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Sa formation reçue</a:t>
          </a:r>
          <a:endParaRPr lang="fr-FR" sz="2300" kern="1200" dirty="0"/>
        </a:p>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Ses croyances. </a:t>
          </a:r>
          <a:endParaRPr lang="fr-FR" sz="2300" kern="1200" dirty="0"/>
        </a:p>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Son code de communication</a:t>
          </a:r>
          <a:endParaRPr lang="fr-FR" sz="2300" kern="1200" dirty="0"/>
        </a:p>
        <a:p>
          <a:pPr marL="228600" lvl="1" indent="-228600" algn="l" defTabSz="1022350">
            <a:lnSpc>
              <a:spcPct val="90000"/>
            </a:lnSpc>
            <a:spcBef>
              <a:spcPct val="0"/>
            </a:spcBef>
            <a:spcAft>
              <a:spcPct val="15000"/>
            </a:spcAft>
            <a:buChar char="••"/>
          </a:pPr>
          <a:r>
            <a:rPr lang="fr-FR" sz="2300" kern="1200" dirty="0" smtClean="0">
              <a:sym typeface="Symbol"/>
            </a:rPr>
            <a:t></a:t>
          </a:r>
          <a:r>
            <a:rPr lang="fr-FR" sz="2300" kern="1200" dirty="0" smtClean="0"/>
            <a:t> Ses réflexes socio-économiques et professionnels</a:t>
          </a:r>
          <a:endParaRPr lang="fr-FR" sz="2300" kern="1200" dirty="0"/>
        </a:p>
      </dsp:txBody>
      <dsp:txXfrm>
        <a:off x="4140434" y="670656"/>
        <a:ext cx="3631927" cy="303047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D37A1B-8A60-48C1-A631-56EB2CD6AFB3}">
      <dsp:nvSpPr>
        <dsp:cNvPr id="0" name=""/>
        <dsp:cNvSpPr/>
      </dsp:nvSpPr>
      <dsp:spPr>
        <a:xfrm>
          <a:off x="0" y="473415"/>
          <a:ext cx="7772400" cy="7308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132B1F-D2E7-4A07-A58F-6C41E87DE487}">
      <dsp:nvSpPr>
        <dsp:cNvPr id="0" name=""/>
        <dsp:cNvSpPr/>
      </dsp:nvSpPr>
      <dsp:spPr>
        <a:xfrm>
          <a:off x="388620" y="45375"/>
          <a:ext cx="5440680" cy="85608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sym typeface="Symbol"/>
            </a:rPr>
            <a:t></a:t>
          </a:r>
          <a:r>
            <a:rPr lang="fr-FR" sz="1800" kern="1200" dirty="0" smtClean="0">
              <a:solidFill>
                <a:schemeClr val="tx1"/>
              </a:solidFill>
            </a:rPr>
            <a:t> l’espace de proximité partagé (espaces semi-publics, quartier, lieu de travail, parcs, espaces verts) concerne les relations interindividuelles et les collectivités de proximité. </a:t>
          </a:r>
          <a:endParaRPr lang="fr-FR" sz="1800" kern="1200" dirty="0">
            <a:solidFill>
              <a:schemeClr val="tx1"/>
            </a:solidFill>
          </a:endParaRPr>
        </a:p>
      </dsp:txBody>
      <dsp:txXfrm>
        <a:off x="388620" y="45375"/>
        <a:ext cx="5440680" cy="856080"/>
      </dsp:txXfrm>
    </dsp:sp>
    <dsp:sp modelId="{B8ABF473-2BD2-4A1B-90F5-95F51C41E31A}">
      <dsp:nvSpPr>
        <dsp:cNvPr id="0" name=""/>
        <dsp:cNvSpPr/>
      </dsp:nvSpPr>
      <dsp:spPr>
        <a:xfrm>
          <a:off x="0" y="1788855"/>
          <a:ext cx="7772400" cy="7308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4A2549-51BF-44F5-8539-264BCA462B8A}">
      <dsp:nvSpPr>
        <dsp:cNvPr id="0" name=""/>
        <dsp:cNvSpPr/>
      </dsp:nvSpPr>
      <dsp:spPr>
        <a:xfrm>
          <a:off x="388620" y="1360815"/>
          <a:ext cx="5440680" cy="85608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sym typeface="Symbol"/>
            </a:rPr>
            <a:t></a:t>
          </a:r>
          <a:r>
            <a:rPr lang="fr-FR" sz="1800" kern="1200" dirty="0" smtClean="0">
              <a:solidFill>
                <a:schemeClr val="tx1"/>
              </a:solidFill>
            </a:rPr>
            <a:t> l’espace privatif (logement, poste de travail): concerne l’individu et la sphère familiale.  </a:t>
          </a:r>
          <a:endParaRPr lang="fr-FR" sz="1800" kern="1200" dirty="0">
            <a:solidFill>
              <a:schemeClr val="tx1"/>
            </a:solidFill>
          </a:endParaRPr>
        </a:p>
      </dsp:txBody>
      <dsp:txXfrm>
        <a:off x="388620" y="1360815"/>
        <a:ext cx="5440680" cy="856080"/>
      </dsp:txXfrm>
    </dsp:sp>
    <dsp:sp modelId="{A0FF798B-58C9-4A65-8FE6-130CBBB4CB8D}">
      <dsp:nvSpPr>
        <dsp:cNvPr id="0" name=""/>
        <dsp:cNvSpPr/>
      </dsp:nvSpPr>
      <dsp:spPr>
        <a:xfrm>
          <a:off x="0" y="3104295"/>
          <a:ext cx="7772400" cy="7308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6DF6D3-E0C5-4266-9F4B-3F835285B35D}">
      <dsp:nvSpPr>
        <dsp:cNvPr id="0" name=""/>
        <dsp:cNvSpPr/>
      </dsp:nvSpPr>
      <dsp:spPr>
        <a:xfrm>
          <a:off x="388620" y="2676255"/>
          <a:ext cx="5440680" cy="85608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sym typeface="Symbol"/>
            </a:rPr>
            <a:t></a:t>
          </a:r>
          <a:r>
            <a:rPr lang="fr-FR" sz="1800" kern="1200" dirty="0" smtClean="0">
              <a:solidFill>
                <a:schemeClr val="tx1"/>
              </a:solidFill>
            </a:rPr>
            <a:t> les espaces collectifs publics (villes, villages, campagne, paysage) concerne l’individu dans sa relation à la collectivité : communautés, habitants, agrégat d'individus</a:t>
          </a:r>
          <a:endParaRPr lang="fr-FR" sz="1800" kern="1200" dirty="0">
            <a:solidFill>
              <a:schemeClr val="tx1"/>
            </a:solidFill>
          </a:endParaRPr>
        </a:p>
      </dsp:txBody>
      <dsp:txXfrm>
        <a:off x="388620" y="2676255"/>
        <a:ext cx="5440680" cy="856080"/>
      </dsp:txXfrm>
    </dsp:sp>
    <dsp:sp modelId="{E857E837-4B7C-4ABC-9BFA-723FAE76AAE0}">
      <dsp:nvSpPr>
        <dsp:cNvPr id="0" name=""/>
        <dsp:cNvSpPr/>
      </dsp:nvSpPr>
      <dsp:spPr>
        <a:xfrm>
          <a:off x="0" y="4419735"/>
          <a:ext cx="7772400" cy="730800"/>
        </a:xfrm>
        <a:prstGeom prst="rect">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DEC854-AA7D-4E33-9811-14AC57A2ECC2}">
      <dsp:nvSpPr>
        <dsp:cNvPr id="0" name=""/>
        <dsp:cNvSpPr/>
      </dsp:nvSpPr>
      <dsp:spPr>
        <a:xfrm>
          <a:off x="388620" y="3991695"/>
          <a:ext cx="5440680" cy="856080"/>
        </a:xfrm>
        <a:prstGeom prst="round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lvl="0" algn="l" defTabSz="800100">
            <a:lnSpc>
              <a:spcPct val="90000"/>
            </a:lnSpc>
            <a:spcBef>
              <a:spcPct val="0"/>
            </a:spcBef>
            <a:spcAft>
              <a:spcPct val="35000"/>
            </a:spcAft>
          </a:pPr>
          <a:r>
            <a:rPr lang="fr-FR" sz="1800" kern="1200" dirty="0" smtClean="0">
              <a:solidFill>
                <a:schemeClr val="tx1"/>
              </a:solidFill>
              <a:sym typeface="Symbol"/>
            </a:rPr>
            <a:t></a:t>
          </a:r>
          <a:r>
            <a:rPr lang="fr-FR" sz="1800" kern="1200" dirty="0" smtClean="0">
              <a:solidFill>
                <a:schemeClr val="tx1"/>
              </a:solidFill>
            </a:rPr>
            <a:t> l'espace dans sa totalité (l’environnement construit et l’environnement naturel, les ressources naturelles), concerne la population, société dans son ensemble.</a:t>
          </a:r>
          <a:endParaRPr lang="fr-FR" sz="1800" kern="1200" dirty="0">
            <a:solidFill>
              <a:schemeClr val="tx1"/>
            </a:solidFill>
          </a:endParaRPr>
        </a:p>
      </dsp:txBody>
      <dsp:txXfrm>
        <a:off x="388620" y="3991695"/>
        <a:ext cx="5440680" cy="85608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628F1-CE99-414F-9896-A0D959AE6228}" type="datetimeFigureOut">
              <a:rPr lang="fr-FR" smtClean="0"/>
              <a:pPr/>
              <a:t>01/12/2023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8C38EC-14C1-4255-A4C5-1D2E342A6716}" type="slidenum">
              <a:rPr lang="fr-FR" smtClean="0"/>
              <a:pPr/>
              <a:t>‹N°›</a:t>
            </a:fld>
            <a:endParaRPr lang="fr-FR"/>
          </a:p>
        </p:txBody>
      </p:sp>
    </p:spTree>
    <p:extLst>
      <p:ext uri="{BB962C8B-B14F-4D97-AF65-F5344CB8AC3E}">
        <p14:creationId xmlns:p14="http://schemas.microsoft.com/office/powerpoint/2010/main" xmlns="" val="4242454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2A8C38EC-14C1-4255-A4C5-1D2E342A6716}" type="slidenum">
              <a:rPr lang="fr-FR" smtClean="0"/>
              <a:pPr/>
              <a:t>137</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fr-FR" smtClean="0"/>
              <a:t>Modifiez le style du titre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fr-FR" smtClean="0"/>
              <a:t>Modifiez le style du titre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5" name="Footer Placeholder 4"/>
          <p:cNvSpPr>
            <a:spLocks noGrp="1"/>
          </p:cNvSpPr>
          <p:nvPr>
            <p:ph type="ftr" sz="quarter" idx="11"/>
          </p:nvPr>
        </p:nvSpPr>
        <p:spPr/>
        <p:txBody>
          <a:bodyPr/>
          <a:lstStyle/>
          <a:p>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pPr/>
              <a:t>‹N°›</a:t>
            </a:fld>
            <a:endParaRPr lang="fr-BE"/>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8" name="Footer Placeholder 7"/>
          <p:cNvSpPr>
            <a:spLocks noGrp="1"/>
          </p:cNvSpPr>
          <p:nvPr>
            <p:ph type="ftr" sz="quarter" idx="11"/>
          </p:nvPr>
        </p:nvSpPr>
        <p:spPr/>
        <p:txBody>
          <a:bodyPr/>
          <a:lstStyle/>
          <a:p>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pPr/>
              <a:t>‹N°›</a:t>
            </a:fld>
            <a:endParaRPr lang="fr-BE"/>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4" name="Footer Placeholder 3"/>
          <p:cNvSpPr>
            <a:spLocks noGrp="1"/>
          </p:cNvSpPr>
          <p:nvPr>
            <p:ph type="ftr" sz="quarter" idx="11"/>
          </p:nvPr>
        </p:nvSpPr>
        <p:spPr/>
        <p:txBody>
          <a:bodyPr/>
          <a:lstStyle/>
          <a:p>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3" name="Footer Placeholder 2"/>
          <p:cNvSpPr>
            <a:spLocks noGrp="1"/>
          </p:cNvSpPr>
          <p:nvPr>
            <p:ph type="ftr" sz="quarter" idx="11"/>
          </p:nvPr>
        </p:nvSpPr>
        <p:spPr/>
        <p:txBody>
          <a:bodyPr/>
          <a:lstStyle/>
          <a:p>
            <a:endParaRPr lang="fr-BE"/>
          </a:p>
        </p:txBody>
      </p:sp>
      <p:sp>
        <p:nvSpPr>
          <p:cNvPr id="4" name="Slide Number Placeholder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fr-FR" smtClean="0"/>
              <a:t>Modifiez le style du titre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fr-FR" smtClean="0"/>
              <a:t>Modifiez le style du titre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A309A6D-C09C-4548-B29A-6CF363A7E532}" type="datetimeFigureOut">
              <a:rPr lang="fr-FR" smtClean="0"/>
              <a:pPr/>
              <a:t>01/12/2023</a:t>
            </a:fld>
            <a:endParaRPr lang="fr-BE"/>
          </a:p>
        </p:txBody>
      </p:sp>
      <p:sp>
        <p:nvSpPr>
          <p:cNvPr id="6" name="Footer Placeholder 5"/>
          <p:cNvSpPr>
            <a:spLocks noGrp="1"/>
          </p:cNvSpPr>
          <p:nvPr>
            <p:ph type="ftr" sz="quarter" idx="11"/>
          </p:nvPr>
        </p:nvSpPr>
        <p:spPr/>
        <p:txBody>
          <a:bodyPr/>
          <a:lstStyle/>
          <a:p>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AA309A6D-C09C-4548-B29A-6CF363A7E532}" type="datetimeFigureOut">
              <a:rPr lang="fr-FR" smtClean="0"/>
              <a:pPr/>
              <a:t>01/12/2023</a:t>
            </a:fld>
            <a:endParaRPr lang="fr-BE"/>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fr-BE"/>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CF4668DC-857F-487D-BFFA-8C0CA5037977}" type="slidenum">
              <a:rPr lang="fr-BE" smtClean="0"/>
              <a:pPr/>
              <a:t>‹N°›</a:t>
            </a:fld>
            <a:endParaRPr lang="fr-BE"/>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1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 Id="rId4" Type="http://schemas.openxmlformats.org/officeDocument/2006/relationships/image" Target="../media/image49.png"/></Relationships>
</file>

<file path=ppt/slides/_rels/slide1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5" Type="http://schemas.openxmlformats.org/officeDocument/2006/relationships/image" Target="../media/image56.png"/><Relationship Id="rId4" Type="http://schemas.openxmlformats.org/officeDocument/2006/relationships/image" Target="../media/image55.png"/></Relationships>
</file>

<file path=ppt/slides/_rels/slide12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2.xml"/><Relationship Id="rId4" Type="http://schemas.openxmlformats.org/officeDocument/2006/relationships/image" Target="../media/image61.png"/></Relationships>
</file>

<file path=ppt/slides/_rels/slide12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13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file:///C:\Documents%20and%20Settings\fatima\Bureau\le%20confort\www-energie.arch.ucl.ac.be\CDRom\eclairage\images\conflum.GIF" TargetMode="External"/><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google.com/url?sa=i&amp;url=https://www.axesindustries.com/details.php/id/3125/pieds-de-machines-silent-blocs-et-plots-antivibratoires-emile.html&amp;psig=AOvVaw0QDm2g9zjRNytumOQnbcJD&amp;ust=1700473886960000&amp;source=images&amp;cd=vfe&amp;opi=89978449&amp;ved=0CBMQjhxqFwoTCPirxYTlz4IDFQAAAAAdAAAAABAE"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google.com/url?sa=i&amp;url=https://www.decibelfrance.com/chambres-anechoiques.html&amp;psig=AOvVaw1zIsJRkNSX7MPIY1qfyiUj&amp;ust=1700434511850000&amp;source=images&amp;cd=vfe&amp;opi=89978449&amp;ved=0CBMQjhxqFwoTCJC2gbHSzoIDFQAAAAAdAAAAABAE"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fr.wikipedia.org/wiki/%C3%89cho_(acoustique)" TargetMode="External"/><Relationship Id="rId2" Type="http://schemas.openxmlformats.org/officeDocument/2006/relationships/hyperlink" Target="https://fr.wikipedia.org/wiki/%C3%89lectromagn%C3%A9tisme" TargetMode="External"/><Relationship Id="rId1" Type="http://schemas.openxmlformats.org/officeDocument/2006/relationships/slideLayout" Target="../slideLayouts/slideLayout2.xml"/><Relationship Id="rId4" Type="http://schemas.openxmlformats.org/officeDocument/2006/relationships/hyperlink" Target="https://fr.wikipedia.org/wiki/R%C3%A9verb%C3%A9ration_(acoustique)"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fr.slideshare.net/conductriceTB/la-ventilation-dans-les-batiment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hyperlink" Target="https://fr.slideshare.net/conductriceTB/la-ventilation-dans-les-batiments"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s://www.quelleenergie.fr/economies-energie/eco-travaux/maison-passive" TargetMode="Externa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u="sng" dirty="0" smtClean="0"/>
              <a:t>Le Confort </a:t>
            </a:r>
            <a:endParaRPr lang="fr-FR" dirty="0"/>
          </a:p>
        </p:txBody>
      </p:sp>
      <p:sp>
        <p:nvSpPr>
          <p:cNvPr id="3" name="Sous-titre 2"/>
          <p:cNvSpPr>
            <a:spLocks noGrp="1"/>
          </p:cNvSpPr>
          <p:nvPr>
            <p:ph sz="half" idx="1"/>
          </p:nvPr>
        </p:nvSpPr>
        <p:spPr/>
        <p:txBody>
          <a:bodyPr>
            <a:normAutofit fontScale="70000" lnSpcReduction="20000"/>
          </a:bodyPr>
          <a:lstStyle/>
          <a:p>
            <a:pPr algn="ctr"/>
            <a:r>
              <a:rPr lang="fr-FR" b="1" dirty="0" smtClean="0"/>
              <a:t>2</a:t>
            </a:r>
            <a:r>
              <a:rPr lang="fr-FR" b="1" baseline="30000" dirty="0" smtClean="0"/>
              <a:t>ème</a:t>
            </a:r>
            <a:r>
              <a:rPr lang="fr-FR" b="1" dirty="0" smtClean="0"/>
              <a:t> année architecture LMD</a:t>
            </a:r>
          </a:p>
          <a:p>
            <a:pPr algn="ctr"/>
            <a:r>
              <a:rPr lang="fr-FR" u="sng" dirty="0" smtClean="0"/>
              <a:t>Module: théorie du projet</a:t>
            </a:r>
          </a:p>
          <a:p>
            <a:pPr algn="ctr"/>
            <a:r>
              <a:rPr lang="fr-FR" u="sng" dirty="0" smtClean="0"/>
              <a:t>Semestre:1</a:t>
            </a:r>
          </a:p>
          <a:p>
            <a:pPr algn="ctr"/>
            <a:endParaRPr lang="fr-FR" dirty="0" smtClean="0"/>
          </a:p>
          <a:p>
            <a:pPr algn="ctr"/>
            <a:r>
              <a:rPr lang="fr-FR" dirty="0" smtClean="0"/>
              <a:t>Mme M. </a:t>
            </a:r>
            <a:r>
              <a:rPr lang="fr-FR" sz="1900" dirty="0" smtClean="0"/>
              <a:t>OUARI</a:t>
            </a:r>
            <a:r>
              <a:rPr lang="fr-FR" dirty="0" smtClean="0"/>
              <a:t> </a:t>
            </a:r>
          </a:p>
          <a:p>
            <a:pPr algn="ctr"/>
            <a:r>
              <a:rPr lang="fr-FR" dirty="0" smtClean="0"/>
              <a:t>Maitre assistante</a:t>
            </a:r>
          </a:p>
          <a:p>
            <a:pPr algn="ctr"/>
            <a:r>
              <a:rPr lang="fr-FR" dirty="0" smtClean="0"/>
              <a:t>Département d’architecture, faculté des sciences et de la technologie</a:t>
            </a:r>
          </a:p>
          <a:p>
            <a:pPr algn="ctr"/>
            <a:r>
              <a:rPr lang="fr-FR" dirty="0" smtClean="0"/>
              <a:t>Université Mohammed </a:t>
            </a:r>
            <a:r>
              <a:rPr lang="fr-FR" dirty="0" err="1" smtClean="0"/>
              <a:t>Seddik</a:t>
            </a:r>
            <a:r>
              <a:rPr lang="fr-FR" dirty="0" smtClean="0"/>
              <a:t> BENYAHIA de JIJEL</a:t>
            </a:r>
          </a:p>
          <a:p>
            <a:pPr algn="ctr"/>
            <a:r>
              <a:rPr lang="fr-FR" dirty="0" smtClean="0"/>
              <a:t>2023-2022</a:t>
            </a:r>
          </a:p>
          <a:p>
            <a:endParaRPr lang="fr-FR" dirty="0"/>
          </a:p>
        </p:txBody>
      </p:sp>
      <p:sp>
        <p:nvSpPr>
          <p:cNvPr id="4" name="Espace réservé du contenu 3"/>
          <p:cNvSpPr>
            <a:spLocks noGrp="1"/>
          </p:cNvSpPr>
          <p:nvPr>
            <p:ph sz="half" idx="2"/>
          </p:nvPr>
        </p:nvSpPr>
        <p:spPr/>
        <p:txBody>
          <a:bodyPr>
            <a:normAutofit fontScale="70000" lnSpcReduction="20000"/>
          </a:bodyPr>
          <a:lstStyle/>
          <a:p>
            <a:pPr algn="ctr"/>
            <a:r>
              <a:rPr lang="en" b="1" dirty="0"/>
              <a:t>2nd </a:t>
            </a:r>
            <a:r>
              <a:rPr lang="en" b="1" baseline="30000" dirty="0"/>
              <a:t>year </a:t>
            </a:r>
            <a:r>
              <a:rPr lang="en" b="1" dirty="0"/>
              <a:t>architecture LMD</a:t>
            </a:r>
          </a:p>
          <a:p>
            <a:pPr algn="ctr"/>
            <a:r>
              <a:rPr lang="en" u="sng" dirty="0"/>
              <a:t>Module: project theory</a:t>
            </a:r>
          </a:p>
          <a:p>
            <a:pPr algn="ctr"/>
            <a:r>
              <a:rPr lang="en" u="sng" dirty="0"/>
              <a:t>Semester:1</a:t>
            </a:r>
          </a:p>
          <a:p>
            <a:pPr algn="ctr"/>
            <a:endParaRPr lang="fr-FR" dirty="0"/>
          </a:p>
          <a:p>
            <a:pPr algn="ctr"/>
            <a:r>
              <a:rPr lang="en" dirty="0"/>
              <a:t>Ms. M. OUARI </a:t>
            </a:r>
          </a:p>
          <a:p>
            <a:pPr algn="ctr"/>
            <a:r>
              <a:rPr lang="en" dirty="0"/>
              <a:t>Assistant master</a:t>
            </a:r>
          </a:p>
          <a:p>
            <a:pPr algn="ctr"/>
            <a:r>
              <a:rPr lang="en" dirty="0"/>
              <a:t>Department of Architecture, Faculty of Science and Technology</a:t>
            </a:r>
          </a:p>
          <a:p>
            <a:pPr algn="ctr"/>
            <a:r>
              <a:rPr lang="en" dirty="0"/>
              <a:t>Mohammed Seddik BENYAHIA University of JIJEL</a:t>
            </a:r>
          </a:p>
          <a:p>
            <a:pPr algn="ctr"/>
            <a:r>
              <a:rPr lang="en" dirty="0"/>
              <a:t>2023-2022</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a:bodyPr>
          <a:lstStyle/>
          <a:p>
            <a:pPr lvl="0"/>
            <a:r>
              <a:rPr lang="fr-FR" b="1" dirty="0" smtClean="0"/>
              <a:t>La température ambiante de l’air</a:t>
            </a:r>
            <a:r>
              <a:rPr lang="fr-FR" dirty="0" smtClean="0"/>
              <a:t> (</a:t>
            </a:r>
            <a:r>
              <a:rPr lang="fr-FR" b="1" dirty="0" smtClean="0"/>
              <a:t>Ta)</a:t>
            </a:r>
            <a:r>
              <a:rPr lang="fr-FR" dirty="0" smtClean="0"/>
              <a:t>.</a:t>
            </a:r>
            <a:r>
              <a:rPr lang="fr-FR" b="1" dirty="0" smtClean="0"/>
              <a:t> </a:t>
            </a:r>
            <a:r>
              <a:rPr lang="fr-FR" dirty="0" smtClean="0"/>
              <a:t>L’intervalle de confort va généralement de 18 à 25 C°.</a:t>
            </a:r>
          </a:p>
        </p:txBody>
      </p:sp>
      <p:sp>
        <p:nvSpPr>
          <p:cNvPr id="4" name="Espace réservé du contenu 3"/>
          <p:cNvSpPr>
            <a:spLocks noGrp="1"/>
          </p:cNvSpPr>
          <p:nvPr>
            <p:ph sz="half" idx="2"/>
          </p:nvPr>
        </p:nvSpPr>
        <p:spPr/>
        <p:txBody>
          <a:bodyPr/>
          <a:lstStyle/>
          <a:p>
            <a:pPr lvl="0"/>
            <a:r>
              <a:rPr lang="en" b="1" dirty="0"/>
              <a:t>Ambient air temperature </a:t>
            </a:r>
            <a:r>
              <a:rPr lang="en" dirty="0"/>
              <a:t>( </a:t>
            </a:r>
            <a:r>
              <a:rPr lang="en" b="1" dirty="0"/>
              <a:t>Ta) </a:t>
            </a:r>
            <a:r>
              <a:rPr lang="en" dirty="0"/>
              <a:t>.</a:t>
            </a:r>
            <a:r>
              <a:rPr lang="en" b="1" dirty="0"/>
              <a:t> </a:t>
            </a:r>
            <a:r>
              <a:rPr lang="en" dirty="0"/>
              <a:t>The comfort range generally goes from 18 to 25 C°.</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715436" cy="725470"/>
          </a:xfrm>
        </p:spPr>
        <p:txBody>
          <a:bodyPr>
            <a:normAutofit/>
          </a:bodyPr>
          <a:lstStyle/>
          <a:p>
            <a:r>
              <a:rPr lang="fr-FR" sz="3200" b="1" dirty="0" smtClean="0"/>
              <a:t>LE CONTEXTE DES RELATIONS INDIVIDU ESPACE</a:t>
            </a:r>
            <a:endParaRPr lang="fr-FR" sz="3200" dirty="0"/>
          </a:p>
        </p:txBody>
      </p:sp>
      <p:sp>
        <p:nvSpPr>
          <p:cNvPr id="3" name="Espace réservé du contenu 2"/>
          <p:cNvSpPr>
            <a:spLocks noGrp="1"/>
          </p:cNvSpPr>
          <p:nvPr>
            <p:ph sz="quarter" idx="1"/>
          </p:nvPr>
        </p:nvSpPr>
        <p:spPr>
          <a:xfrm>
            <a:off x="285720" y="1447800"/>
            <a:ext cx="8401080" cy="5124472"/>
          </a:xfrm>
        </p:spPr>
        <p:txBody>
          <a:bodyPr>
            <a:normAutofit lnSpcReduction="10000"/>
          </a:bodyPr>
          <a:lstStyle/>
          <a:p>
            <a:r>
              <a:rPr lang="fr-FR" dirty="0" smtClean="0"/>
              <a:t>Il existe </a:t>
            </a:r>
            <a:r>
              <a:rPr lang="fr-FR" b="1" dirty="0" smtClean="0"/>
              <a:t>trois relations </a:t>
            </a:r>
            <a:r>
              <a:rPr lang="fr-FR" dirty="0" smtClean="0"/>
              <a:t>: </a:t>
            </a:r>
          </a:p>
          <a:p>
            <a:pPr marL="514350" indent="-514350">
              <a:buFont typeface="+mj-lt"/>
              <a:buAutoNum type="arabicPeriod"/>
            </a:pPr>
            <a:r>
              <a:rPr lang="fr-FR" b="1" dirty="0" smtClean="0"/>
              <a:t>Relation de localisation </a:t>
            </a:r>
            <a:r>
              <a:rPr lang="fr-FR" dirty="0" smtClean="0"/>
              <a:t>: Dedans/Dehors</a:t>
            </a:r>
          </a:p>
          <a:p>
            <a:pPr marL="514350" indent="-514350">
              <a:buFont typeface="+mj-lt"/>
              <a:buAutoNum type="arabicPeriod"/>
            </a:pPr>
            <a:r>
              <a:rPr lang="fr-FR" dirty="0" smtClean="0"/>
              <a:t> </a:t>
            </a:r>
            <a:r>
              <a:rPr lang="fr-FR" b="1" dirty="0" smtClean="0"/>
              <a:t>Relation de position </a:t>
            </a:r>
            <a:r>
              <a:rPr lang="fr-FR" dirty="0" smtClean="0"/>
              <a:t>: Inclusion/Intersection </a:t>
            </a:r>
          </a:p>
          <a:p>
            <a:pPr marL="514350" indent="-514350">
              <a:buFont typeface="+mj-lt"/>
              <a:buAutoNum type="arabicPeriod"/>
            </a:pPr>
            <a:r>
              <a:rPr lang="fr-FR" b="1" dirty="0" smtClean="0"/>
              <a:t>Relation d’orientation </a:t>
            </a:r>
            <a:r>
              <a:rPr lang="fr-FR" dirty="0" smtClean="0"/>
              <a:t>: Verticalité : le haut/le bas Horizontalité : Droite/Gauche Perspective : Avant/Arrière Cardinalité : Est/Ouest/nord/Sud </a:t>
            </a:r>
          </a:p>
          <a:p>
            <a:r>
              <a:rPr lang="fr-FR" dirty="0" smtClean="0"/>
              <a:t>Si on se situe par rapport au corps, alors il faut distinguer </a:t>
            </a:r>
            <a:r>
              <a:rPr lang="fr-FR" b="1" dirty="0" smtClean="0"/>
              <a:t>trois types d'espace:</a:t>
            </a:r>
          </a:p>
          <a:p>
            <a:pPr>
              <a:buFont typeface="Wingdings" pitchFamily="2" charset="2"/>
              <a:buChar char="q"/>
            </a:pPr>
            <a:r>
              <a:rPr lang="fr-FR" dirty="0" smtClean="0"/>
              <a:t> </a:t>
            </a:r>
            <a:r>
              <a:rPr lang="fr-FR" dirty="0" smtClean="0">
                <a:sym typeface="Symbol"/>
              </a:rPr>
              <a:t></a:t>
            </a:r>
            <a:r>
              <a:rPr lang="fr-FR" dirty="0" smtClean="0"/>
              <a:t> </a:t>
            </a:r>
            <a:r>
              <a:rPr lang="fr-FR" b="1" dirty="0" smtClean="0"/>
              <a:t>Espace physique </a:t>
            </a:r>
            <a:r>
              <a:rPr lang="fr-FR" dirty="0" smtClean="0"/>
              <a:t>extérieur à moi. </a:t>
            </a:r>
          </a:p>
          <a:p>
            <a:pPr>
              <a:buFont typeface="Wingdings" pitchFamily="2" charset="2"/>
              <a:buChar char="q"/>
            </a:pPr>
            <a:r>
              <a:rPr lang="fr-FR" dirty="0" smtClean="0">
                <a:sym typeface="Symbol"/>
              </a:rPr>
              <a:t></a:t>
            </a:r>
            <a:r>
              <a:rPr lang="fr-FR" dirty="0" smtClean="0"/>
              <a:t> </a:t>
            </a:r>
            <a:r>
              <a:rPr lang="fr-FR" b="1" dirty="0" smtClean="0"/>
              <a:t>Espace perçu, </a:t>
            </a:r>
            <a:r>
              <a:rPr lang="fr-FR" dirty="0" smtClean="0"/>
              <a:t>espace construit par le cerveau. C'est un espace qui nous permet d'agir dans l'espace physique. </a:t>
            </a:r>
          </a:p>
          <a:p>
            <a:pPr>
              <a:buFont typeface="Wingdings" pitchFamily="2" charset="2"/>
              <a:buChar char="q"/>
            </a:pPr>
            <a:r>
              <a:rPr lang="fr-FR" b="1" dirty="0" smtClean="0">
                <a:sym typeface="Symbol"/>
              </a:rPr>
              <a:t></a:t>
            </a:r>
            <a:r>
              <a:rPr lang="fr-FR" b="1" dirty="0" smtClean="0"/>
              <a:t> Espace vécu </a:t>
            </a:r>
            <a:r>
              <a:rPr lang="fr-FR" dirty="0" smtClean="0"/>
              <a:t>(espace du corps propre). On ne peut pas séparer ces trois espaces.</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11222"/>
          </a:xfrm>
        </p:spPr>
        <p:txBody>
          <a:bodyPr>
            <a:normAutofit/>
          </a:bodyPr>
          <a:lstStyle/>
          <a:p>
            <a:r>
              <a:rPr lang="fr-FR" sz="1800" dirty="0" smtClean="0"/>
              <a:t>La relation donc entre l’espace physique et psychologique peut se faire à partir des caractéristiques particulières à l’humain qui sont liées au développement d’un certain nombre de stimulations qui sont nécessaires à son apprentissage</a:t>
            </a:r>
            <a:endParaRPr lang="fr-FR" sz="1800" dirty="0"/>
          </a:p>
        </p:txBody>
      </p:sp>
      <p:graphicFrame>
        <p:nvGraphicFramePr>
          <p:cNvPr id="4" name="Espace réservé du contenu 3"/>
          <p:cNvGraphicFramePr>
            <a:graphicFrameLocks noGrp="1"/>
          </p:cNvGraphicFramePr>
          <p:nvPr>
            <p:ph sz="quarter" idx="1"/>
          </p:nvPr>
        </p:nvGraphicFramePr>
        <p:xfrm>
          <a:off x="251520" y="1000108"/>
          <a:ext cx="8463884"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0034" y="274638"/>
            <a:ext cx="8186766" cy="654032"/>
          </a:xfrm>
        </p:spPr>
        <p:txBody>
          <a:bodyPr>
            <a:normAutofit fontScale="90000"/>
          </a:bodyPr>
          <a:lstStyle/>
          <a:p>
            <a:r>
              <a:rPr lang="fr-FR" sz="3200" dirty="0" smtClean="0"/>
              <a:t>Classification de notre entourage en trois niveaux</a:t>
            </a:r>
            <a:endParaRPr lang="fr-FR" sz="3200" dirty="0"/>
          </a:p>
        </p:txBody>
      </p:sp>
      <p:sp>
        <p:nvSpPr>
          <p:cNvPr id="3" name="Espace réservé du contenu 2"/>
          <p:cNvSpPr>
            <a:spLocks noGrp="1"/>
          </p:cNvSpPr>
          <p:nvPr>
            <p:ph sz="quarter" idx="1"/>
          </p:nvPr>
        </p:nvSpPr>
        <p:spPr>
          <a:xfrm>
            <a:off x="323528" y="1142984"/>
            <a:ext cx="8363272" cy="4876816"/>
          </a:xfrm>
        </p:spPr>
        <p:txBody>
          <a:bodyPr/>
          <a:lstStyle/>
          <a:p>
            <a:r>
              <a:rPr lang="fr-FR" b="1" u="sng" dirty="0" smtClean="0"/>
              <a:t>Le niveau du réel</a:t>
            </a:r>
            <a:r>
              <a:rPr lang="fr-FR" dirty="0" smtClean="0"/>
              <a:t>: IL est décrit à partir des caractéristiques physiques d'un objet, d'un environnement ; il détaille ce qui le constitue. Ce sont des faits objectifs, raisonnés, logiques.</a:t>
            </a:r>
          </a:p>
          <a:p>
            <a:endParaRPr lang="fr-FR" dirty="0" smtClean="0"/>
          </a:p>
          <a:p>
            <a:r>
              <a:rPr lang="fr-FR" dirty="0" smtClean="0"/>
              <a:t> </a:t>
            </a:r>
            <a:r>
              <a:rPr lang="fr-FR" b="1" u="sng" dirty="0" smtClean="0"/>
              <a:t>Le niveau de l'imaginaire: </a:t>
            </a:r>
            <a:r>
              <a:rPr lang="fr-FR" dirty="0" smtClean="0"/>
              <a:t>IL fait abstraction du réel et ignore les lois du naturel et les lois de la réalité :</a:t>
            </a:r>
          </a:p>
          <a:p>
            <a:endParaRPr lang="fr-FR" dirty="0" smtClean="0"/>
          </a:p>
          <a:p>
            <a:r>
              <a:rPr lang="fr-FR" dirty="0" smtClean="0"/>
              <a:t> </a:t>
            </a:r>
            <a:r>
              <a:rPr lang="fr-FR" b="1" u="sng" dirty="0" smtClean="0"/>
              <a:t>Le niveau du symbolique: </a:t>
            </a:r>
            <a:r>
              <a:rPr lang="fr-FR" dirty="0" smtClean="0"/>
              <a:t>il ramène au sens des mots, des représentations. II est important de définir clairement deux concepts fréquemment utilisés en psychologie de l'environnement qui sont </a:t>
            </a:r>
          </a:p>
          <a:p>
            <a:endParaRPr lang="fr-FR"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7704856" cy="1600200"/>
          </a:xfrm>
        </p:spPr>
        <p:txBody>
          <a:bodyPr>
            <a:normAutofit fontScale="90000"/>
          </a:bodyPr>
          <a:lstStyle/>
          <a:p>
            <a:r>
              <a:rPr lang="fr-FR" dirty="0" smtClean="0"/>
              <a:t>perception et représentation.</a:t>
            </a:r>
            <a:endParaRPr lang="fr-FR" dirty="0"/>
          </a:p>
        </p:txBody>
      </p:sp>
      <p:sp>
        <p:nvSpPr>
          <p:cNvPr id="3" name="Espace réservé du contenu 2"/>
          <p:cNvSpPr>
            <a:spLocks noGrp="1"/>
          </p:cNvSpPr>
          <p:nvPr>
            <p:ph sz="quarter" idx="1"/>
          </p:nvPr>
        </p:nvSpPr>
        <p:spPr>
          <a:xfrm>
            <a:off x="323528" y="1772816"/>
            <a:ext cx="8258204" cy="4572000"/>
          </a:xfrm>
        </p:spPr>
        <p:txBody>
          <a:bodyPr>
            <a:normAutofit/>
          </a:bodyPr>
          <a:lstStyle/>
          <a:p>
            <a:r>
              <a:rPr lang="fr-FR" dirty="0" smtClean="0"/>
              <a:t>Ce qui les différencie c’est que la </a:t>
            </a:r>
            <a:r>
              <a:rPr lang="fr-FR" b="1" dirty="0" smtClean="0"/>
              <a:t>perception</a:t>
            </a:r>
            <a:r>
              <a:rPr lang="fr-FR" dirty="0" smtClean="0"/>
              <a:t> s'appuie sur le </a:t>
            </a:r>
            <a:r>
              <a:rPr lang="fr-FR" b="1" dirty="0" smtClean="0"/>
              <a:t>réel, </a:t>
            </a:r>
            <a:r>
              <a:rPr lang="fr-FR" dirty="0" smtClean="0"/>
              <a:t>alors que la </a:t>
            </a:r>
            <a:r>
              <a:rPr lang="fr-FR" b="1" dirty="0" smtClean="0"/>
              <a:t>représentation</a:t>
            </a:r>
            <a:r>
              <a:rPr lang="fr-FR" dirty="0" smtClean="0"/>
              <a:t> est issue de </a:t>
            </a:r>
            <a:r>
              <a:rPr lang="fr-FR" b="1" dirty="0" smtClean="0"/>
              <a:t>l'imaginaire</a:t>
            </a:r>
            <a:r>
              <a:rPr lang="fr-FR" dirty="0" smtClean="0"/>
              <a:t>.</a:t>
            </a:r>
          </a:p>
          <a:p>
            <a:r>
              <a:rPr lang="fr-FR" dirty="0" smtClean="0"/>
              <a:t> l’individu, dans sa relation avec les différents espaces est conditionné par le contexte </a:t>
            </a:r>
            <a:r>
              <a:rPr lang="fr-FR" b="1" dirty="0" smtClean="0"/>
              <a:t>culturel et social </a:t>
            </a:r>
            <a:r>
              <a:rPr lang="fr-FR" dirty="0" smtClean="0"/>
              <a:t>dans lequel il évolue, son histoire et ses aspirations vis-à-vis de cette espace.</a:t>
            </a:r>
          </a:p>
          <a:p>
            <a:r>
              <a:rPr lang="fr-FR" b="1" dirty="0" smtClean="0"/>
              <a:t>une représentation</a:t>
            </a:r>
            <a:r>
              <a:rPr lang="fr-FR" dirty="0" smtClean="0"/>
              <a:t>, c'est la reconstruction subjective d'un objet en son absence, c'est l'évocation mentale qu'un mot, un objet, un lieu. elle repose sur une vision essentiellement subjective issue de notre éducation, notre culture, de nos propres valeurs, d'où l'importance de la confrontation avec la réalité et la désillusion possible. </a:t>
            </a:r>
            <a:r>
              <a:rPr lang="fr-FR" dirty="0" err="1" smtClean="0"/>
              <a:t>Ittelson</a:t>
            </a:r>
            <a:r>
              <a:rPr lang="fr-FR" dirty="0" smtClean="0"/>
              <a:t> (1973), </a:t>
            </a:r>
          </a:p>
          <a:p>
            <a:endParaRPr lang="fr-FR" dirty="0" smtClean="0"/>
          </a:p>
          <a:p>
            <a:endParaRPr lang="fr-FR"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5720" y="274638"/>
            <a:ext cx="8858280" cy="868346"/>
          </a:xfrm>
        </p:spPr>
        <p:txBody>
          <a:bodyPr>
            <a:noAutofit/>
          </a:bodyPr>
          <a:lstStyle/>
          <a:p>
            <a:r>
              <a:rPr lang="fr-FR" sz="2800" dirty="0" smtClean="0"/>
              <a:t>une représentation individuelle est unique et dépend de</a:t>
            </a:r>
            <a:endParaRPr lang="fr-FR" sz="2800" dirty="0"/>
          </a:p>
        </p:txBody>
      </p:sp>
      <p:graphicFrame>
        <p:nvGraphicFramePr>
          <p:cNvPr id="4" name="Espace réservé du contenu 3"/>
          <p:cNvGraphicFramePr>
            <a:graphicFrameLocks noGrp="1"/>
          </p:cNvGraphicFramePr>
          <p:nvPr>
            <p:ph sz="quarter" idx="1"/>
          </p:nvPr>
        </p:nvGraphicFramePr>
        <p:xfrm>
          <a:off x="914400" y="1447800"/>
          <a:ext cx="7772400" cy="3709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ZoneTexte 4"/>
          <p:cNvSpPr txBox="1"/>
          <p:nvPr/>
        </p:nvSpPr>
        <p:spPr>
          <a:xfrm>
            <a:off x="428596" y="5517232"/>
            <a:ext cx="8715404" cy="646331"/>
          </a:xfrm>
          <a:prstGeom prst="rect">
            <a:avLst/>
          </a:prstGeom>
          <a:noFill/>
        </p:spPr>
        <p:txBody>
          <a:bodyPr wrap="square" rtlCol="0">
            <a:spAutoFit/>
          </a:bodyPr>
          <a:lstStyle/>
          <a:p>
            <a:r>
              <a:rPr lang="fr-FR" dirty="0" smtClean="0"/>
              <a:t>Apres avoir filtré les informations en fonction de sa personnalité, de ses contraintes, de ses motivations, l’individu prend une décision qui peut mener au comportement soit adapté ou inadapté</a:t>
            </a:r>
            <a:endParaRPr lang="fr-FR"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642918"/>
            <a:ext cx="7772400" cy="654032"/>
          </a:xfrm>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Modèle cognitif de l’espace :</a:t>
            </a:r>
            <a:endParaRPr lang="fr-FR" dirty="0"/>
          </a:p>
        </p:txBody>
      </p:sp>
      <p:sp>
        <p:nvSpPr>
          <p:cNvPr id="3" name="Espace réservé du contenu 2"/>
          <p:cNvSpPr>
            <a:spLocks noGrp="1"/>
          </p:cNvSpPr>
          <p:nvPr>
            <p:ph sz="quarter" idx="1"/>
          </p:nvPr>
        </p:nvSpPr>
        <p:spPr>
          <a:xfrm>
            <a:off x="428596" y="1519238"/>
            <a:ext cx="8258204" cy="4981596"/>
          </a:xfrm>
        </p:spPr>
        <p:txBody>
          <a:bodyPr>
            <a:normAutofit/>
          </a:bodyPr>
          <a:lstStyle/>
          <a:p>
            <a:r>
              <a:rPr lang="fr-FR" dirty="0" smtClean="0"/>
              <a:t>Les recherches de </a:t>
            </a:r>
            <a:r>
              <a:rPr lang="fr-FR" b="1" dirty="0" smtClean="0"/>
              <a:t>Piaget (1948) </a:t>
            </a:r>
            <a:r>
              <a:rPr lang="fr-FR" dirty="0" smtClean="0"/>
              <a:t>sur le développement de l’apprentissage de l’espace chez les enfants, les travaux de </a:t>
            </a:r>
            <a:r>
              <a:rPr lang="fr-FR" b="1" dirty="0" smtClean="0"/>
              <a:t>Lynch (1960) </a:t>
            </a:r>
            <a:r>
              <a:rPr lang="fr-FR" dirty="0" smtClean="0"/>
              <a:t>sur les cartes mentales, et le chapitre de </a:t>
            </a:r>
            <a:r>
              <a:rPr lang="fr-FR" b="1" dirty="0" smtClean="0"/>
              <a:t>Siegel et White (1975)</a:t>
            </a:r>
            <a:r>
              <a:rPr lang="fr-FR" dirty="0" smtClean="0"/>
              <a:t> sur le développement progressif de la carte cognitive du point de repère puis du réseau et dans un dernier temps d’une vue en survol sont la base des théories qui existent dans la littérature.</a:t>
            </a:r>
          </a:p>
          <a:p>
            <a:r>
              <a:rPr lang="fr-FR" dirty="0" smtClean="0"/>
              <a:t>Les modèles se réfèrent à la connaissance individuelle de l’espace et aux relations avec le milieu, au processus cognitif associé à l’encodage et la récupération de l’information spatiale, lesquels composent la carte cognitive. Les modèles mentaux représentent le monde réel et c’est la théorie cognitive qui les décrit.</a:t>
            </a:r>
          </a:p>
          <a:p>
            <a:endParaRPr lang="fr-FR"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001156" cy="989034"/>
          </a:xfrm>
        </p:spPr>
        <p:txBody>
          <a:bodyPr>
            <a:normAutofit/>
          </a:bodyPr>
          <a:lstStyle/>
          <a:p>
            <a:r>
              <a:rPr lang="fr-FR" sz="2700" b="1" i="1" dirty="0" smtClean="0"/>
              <a:t>Facteurs influençant la construction de la cognition spatiale</a:t>
            </a:r>
            <a:r>
              <a:rPr lang="fr-FR" sz="2700" b="1" dirty="0" smtClean="0"/>
              <a:t/>
            </a:r>
            <a:br>
              <a:rPr lang="fr-FR" sz="2700" b="1" dirty="0" smtClean="0"/>
            </a:br>
            <a:r>
              <a:rPr lang="fr-FR" sz="2700" b="1" i="1" dirty="0" smtClean="0"/>
              <a:t> Cauvin (1999).</a:t>
            </a:r>
            <a:endParaRPr lang="fr-FR" dirty="0"/>
          </a:p>
        </p:txBody>
      </p:sp>
      <p:pic>
        <p:nvPicPr>
          <p:cNvPr id="4" name="Espace réservé du contenu 3" descr="http://archimede.bibl.ulaval.ca/archimede/files/5feda4aa-1bc4-4221-aa28-5cd4752bfa44/21867006.png"/>
          <p:cNvPicPr>
            <a:picLocks noGrp="1"/>
          </p:cNvPicPr>
          <p:nvPr>
            <p:ph sz="quarter" idx="1"/>
          </p:nvPr>
        </p:nvPicPr>
        <p:blipFill>
          <a:blip r:embed="rId2" cstate="print"/>
          <a:srcRect/>
          <a:stretch>
            <a:fillRect/>
          </a:stretch>
        </p:blipFill>
        <p:spPr bwMode="auto">
          <a:xfrm>
            <a:off x="0" y="928671"/>
            <a:ext cx="9144000" cy="5715040"/>
          </a:xfrm>
          <a:prstGeom prst="rect">
            <a:avLst/>
          </a:prstGeom>
          <a:noFill/>
          <a:ln w="9525">
            <a:noFill/>
            <a:miter lim="800000"/>
            <a:headEnd/>
            <a:tailEnd/>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836712"/>
            <a:ext cx="9144000" cy="796908"/>
          </a:xfrm>
        </p:spPr>
        <p:txBody>
          <a:bodyPr>
            <a:normAutofit fontScale="90000"/>
          </a:bodyPr>
          <a:lstStyle/>
          <a:p>
            <a:r>
              <a:rPr lang="fr-FR" dirty="0" smtClean="0"/>
              <a:t>Carte mentale et image  de l’espace </a:t>
            </a:r>
            <a:endParaRPr lang="fr-FR" dirty="0"/>
          </a:p>
        </p:txBody>
      </p:sp>
      <p:sp>
        <p:nvSpPr>
          <p:cNvPr id="3" name="Espace réservé du contenu 2"/>
          <p:cNvSpPr>
            <a:spLocks noGrp="1"/>
          </p:cNvSpPr>
          <p:nvPr>
            <p:ph sz="quarter" idx="1"/>
          </p:nvPr>
        </p:nvSpPr>
        <p:spPr>
          <a:xfrm>
            <a:off x="539552" y="1484784"/>
            <a:ext cx="8115328" cy="4948254"/>
          </a:xfrm>
        </p:spPr>
        <p:txBody>
          <a:bodyPr>
            <a:normAutofit fontScale="92500" lnSpcReduction="20000"/>
          </a:bodyPr>
          <a:lstStyle/>
          <a:p>
            <a:r>
              <a:rPr lang="fr-FR" dirty="0" smtClean="0"/>
              <a:t>« L’utilisation du mot « carte » est seulement un terme convenable pour résumer l’information encodée dans </a:t>
            </a:r>
            <a:r>
              <a:rPr lang="fr-FR" b="1" dirty="0" smtClean="0"/>
              <a:t>les représentations cognitives </a:t>
            </a:r>
            <a:r>
              <a:rPr lang="fr-FR" dirty="0" smtClean="0"/>
              <a:t>de l’espace par les individus » (</a:t>
            </a:r>
            <a:r>
              <a:rPr lang="fr-FR" dirty="0" err="1" smtClean="0"/>
              <a:t>Kitchin</a:t>
            </a:r>
            <a:r>
              <a:rPr lang="fr-FR" dirty="0" smtClean="0"/>
              <a:t> et </a:t>
            </a:r>
            <a:r>
              <a:rPr lang="fr-FR" dirty="0" err="1" smtClean="0"/>
              <a:t>Blades</a:t>
            </a:r>
            <a:r>
              <a:rPr lang="fr-FR" dirty="0" smtClean="0"/>
              <a:t>, 2002). </a:t>
            </a:r>
          </a:p>
          <a:p>
            <a:r>
              <a:rPr lang="fr-FR" dirty="0" smtClean="0"/>
              <a:t>Le terme « carte mentale » est généralement utilisé dans la littérature pour désigner des </a:t>
            </a:r>
            <a:r>
              <a:rPr lang="fr-FR" b="1" dirty="0" smtClean="0"/>
              <a:t>modèles cognitifs de représentation de l’espace</a:t>
            </a:r>
            <a:r>
              <a:rPr lang="fr-FR" dirty="0" smtClean="0"/>
              <a:t>. Mais d’autres termes aussi ont été utilisés également, tels que les images environnementales proposées par Kevin Lynch, (1960), </a:t>
            </a:r>
            <a:r>
              <a:rPr lang="fr-FR" dirty="0" err="1" smtClean="0"/>
              <a:t>Kuipers</a:t>
            </a:r>
            <a:r>
              <a:rPr lang="fr-FR" dirty="0" smtClean="0"/>
              <a:t> avec ses </a:t>
            </a:r>
            <a:r>
              <a:rPr lang="fr-FR" dirty="0" err="1" smtClean="0"/>
              <a:t>modèlesTour</a:t>
            </a:r>
            <a:r>
              <a:rPr lang="fr-FR" dirty="0" smtClean="0"/>
              <a:t> (1978; 1982)) et la hiérarchie sémantique spatiale (</a:t>
            </a:r>
            <a:r>
              <a:rPr lang="fr-FR" dirty="0" err="1" smtClean="0"/>
              <a:t>Kuipers</a:t>
            </a:r>
            <a:r>
              <a:rPr lang="fr-FR" dirty="0" smtClean="0"/>
              <a:t> </a:t>
            </a:r>
            <a:r>
              <a:rPr lang="fr-FR" i="1" dirty="0" smtClean="0"/>
              <a:t>et al.</a:t>
            </a:r>
            <a:r>
              <a:rPr lang="fr-FR" dirty="0" smtClean="0"/>
              <a:t> 2003), les cartes mentales (Gould et White, 1986)), de </a:t>
            </a:r>
            <a:r>
              <a:rPr lang="fr-FR" dirty="0" err="1" smtClean="0"/>
              <a:t>Tversky</a:t>
            </a:r>
            <a:r>
              <a:rPr lang="fr-FR" dirty="0" smtClean="0"/>
              <a:t> avec les collages mentaux (1993) et les modèles mentaux de l’espace,1994).</a:t>
            </a:r>
          </a:p>
          <a:p>
            <a:r>
              <a:rPr lang="fr-FR" dirty="0" smtClean="0"/>
              <a:t>Mais retenant la définition des cartes cognitives proposée par </a:t>
            </a:r>
            <a:r>
              <a:rPr lang="fr-FR" dirty="0" err="1" smtClean="0"/>
              <a:t>Sholl</a:t>
            </a:r>
            <a:r>
              <a:rPr lang="fr-FR" dirty="0" smtClean="0"/>
              <a:t> (1996), il les définit comme étant le codage graphique des relations euclidiennes (distances linéaires et directions) entre des points de repère importants dans un système de référence de coordonnées centré sur l’environnement.</a:t>
            </a:r>
          </a:p>
          <a:p>
            <a:endParaRPr lang="fr-F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2844" y="274638"/>
            <a:ext cx="8858312" cy="1143000"/>
          </a:xfrm>
        </p:spPr>
        <p:txBody>
          <a:bodyPr>
            <a:normAutofit fontScale="90000"/>
          </a:bodyPr>
          <a:lstStyle/>
          <a:p>
            <a:r>
              <a:rPr lang="fr-FR" b="1" dirty="0" smtClean="0"/>
              <a:t>De l’espace </a:t>
            </a:r>
            <a:r>
              <a:rPr lang="fr-FR" b="1" dirty="0" err="1" smtClean="0"/>
              <a:t>chorotaxique</a:t>
            </a:r>
            <a:r>
              <a:rPr lang="fr-FR" b="1" dirty="0" smtClean="0"/>
              <a:t> aux espaces cognitifs</a:t>
            </a:r>
            <a:endParaRPr lang="fr-FR" dirty="0"/>
          </a:p>
        </p:txBody>
      </p:sp>
      <p:sp>
        <p:nvSpPr>
          <p:cNvPr id="3" name="Espace réservé du contenu 2"/>
          <p:cNvSpPr>
            <a:spLocks noGrp="1"/>
          </p:cNvSpPr>
          <p:nvPr>
            <p:ph sz="quarter" idx="1"/>
          </p:nvPr>
        </p:nvSpPr>
        <p:spPr>
          <a:xfrm>
            <a:off x="285720" y="1447800"/>
            <a:ext cx="8401080" cy="4572000"/>
          </a:xfrm>
        </p:spPr>
        <p:txBody>
          <a:bodyPr>
            <a:normAutofit/>
          </a:bodyPr>
          <a:lstStyle/>
          <a:p>
            <a:r>
              <a:rPr lang="fr-FR" dirty="0" smtClean="0"/>
              <a:t>l’espace </a:t>
            </a:r>
            <a:r>
              <a:rPr lang="fr-FR" dirty="0" err="1" smtClean="0"/>
              <a:t>chorotaxique</a:t>
            </a:r>
            <a:r>
              <a:rPr lang="fr-FR" dirty="0" smtClean="0"/>
              <a:t>  : « </a:t>
            </a:r>
            <a:r>
              <a:rPr lang="fr-FR" i="1" dirty="0" smtClean="0"/>
              <a:t>l’étendue qui contient l’homme et ce qui l’entoure, déterminée par les arrangements entre les lieux, avec des attributs spécifiques, mesurables universellement. Cet espace existe nécessairement ; mais il n’est pris en compte que parce qu’il a été reconnu en fonction des motivations particulières d’une ou plusieurs personnes. </a:t>
            </a:r>
            <a:r>
              <a:rPr lang="fr-FR" dirty="0" smtClean="0"/>
              <a:t>» (Cauvin, 1999).</a:t>
            </a:r>
          </a:p>
          <a:p>
            <a:pPr>
              <a:buNone/>
            </a:pPr>
            <a:endParaRPr lang="fr-FR" dirty="0" smtClean="0"/>
          </a:p>
          <a:p>
            <a:r>
              <a:rPr lang="fr-FR" dirty="0" smtClean="0"/>
              <a:t>Le modèle proposé par Cauvin (1999) permet de comprendre la différence entre l’espace réel et l’espace vécu qui mène à la création d’une carte mentale.</a:t>
            </a:r>
          </a:p>
          <a:p>
            <a:endParaRPr lang="fr-F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archimede.bibl.ulaval.ca/archimede/files/5feda4aa-1bc4-4221-aa28-5cd4752bfa44/21867005.png"/>
          <p:cNvPicPr>
            <a:picLocks noGrp="1"/>
          </p:cNvPicPr>
          <p:nvPr>
            <p:ph sz="quarter" idx="1"/>
          </p:nvPr>
        </p:nvPicPr>
        <p:blipFill>
          <a:blip r:embed="rId2" cstate="print"/>
          <a:srcRect/>
          <a:stretch>
            <a:fillRect/>
          </a:stretch>
        </p:blipFill>
        <p:spPr bwMode="auto">
          <a:xfrm>
            <a:off x="214282" y="142852"/>
            <a:ext cx="8929717" cy="64294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a:solidFill>
                  <a:srgbClr val="FF0000"/>
                </a:solidFill>
              </a:rPr>
              <a:t>L'humidité relative</a:t>
            </a:r>
            <a:r>
              <a:rPr lang="fr-FR" dirty="0">
                <a:solidFill>
                  <a:srgbClr val="FF0000"/>
                </a:solidFill>
              </a:rPr>
              <a:t> </a:t>
            </a:r>
            <a:r>
              <a:rPr lang="fr-FR" b="1" dirty="0">
                <a:solidFill>
                  <a:srgbClr val="FF0000"/>
                </a:solidFill>
              </a:rPr>
              <a:t>de l'air</a:t>
            </a:r>
            <a:r>
              <a:rPr lang="fr-FR" dirty="0">
                <a:solidFill>
                  <a:srgbClr val="FF0000"/>
                </a:solidFill>
              </a:rPr>
              <a:t> (</a:t>
            </a:r>
            <a:r>
              <a:rPr lang="fr-FR" b="1" dirty="0">
                <a:solidFill>
                  <a:srgbClr val="FF0000"/>
                </a:solidFill>
              </a:rPr>
              <a:t>HR</a:t>
            </a:r>
            <a:r>
              <a:rPr lang="fr-FR" dirty="0" smtClean="0">
                <a:solidFill>
                  <a:srgbClr val="FF0000"/>
                </a:solidFill>
              </a:rPr>
              <a:t>):</a:t>
            </a:r>
            <a:endParaRPr lang="en-US" dirty="0"/>
          </a:p>
        </p:txBody>
      </p:sp>
      <p:sp>
        <p:nvSpPr>
          <p:cNvPr id="3" name="Espace réservé du contenu 2"/>
          <p:cNvSpPr>
            <a:spLocks noGrp="1"/>
          </p:cNvSpPr>
          <p:nvPr>
            <p:ph sz="half" idx="1"/>
          </p:nvPr>
        </p:nvSpPr>
        <p:spPr>
          <a:xfrm>
            <a:off x="762000" y="609600"/>
            <a:ext cx="3657600" cy="4043535"/>
          </a:xfrm>
        </p:spPr>
        <p:txBody>
          <a:bodyPr>
            <a:normAutofit fontScale="47500" lnSpcReduction="20000"/>
          </a:bodyPr>
          <a:lstStyle/>
          <a:p>
            <a:pPr lvl="0"/>
            <a:r>
              <a:rPr lang="fr-FR" sz="4200" dirty="0" smtClean="0"/>
              <a:t>le rapport exprimé en pourcentage entre la quantité d'eau contenue dans l'air à la température </a:t>
            </a:r>
            <a:r>
              <a:rPr lang="fr-FR" sz="4200" dirty="0" smtClean="0">
                <a:solidFill>
                  <a:srgbClr val="FF0000"/>
                </a:solidFill>
              </a:rPr>
              <a:t>ta</a:t>
            </a:r>
            <a:r>
              <a:rPr lang="fr-FR" sz="4200" dirty="0" smtClean="0"/>
              <a:t> et la quantité maximale d'eau contenue à la même température.</a:t>
            </a:r>
          </a:p>
          <a:p>
            <a:pPr lvl="0"/>
            <a:r>
              <a:rPr lang="fr-FR" sz="4200" b="1" dirty="0" smtClean="0"/>
              <a:t> </a:t>
            </a:r>
            <a:r>
              <a:rPr lang="fr-FR" sz="4200" dirty="0" smtClean="0"/>
              <a:t>L’intervalle de confort, bien que dépendant d’autres paramètres dont la température et la vitesse de l’air:</a:t>
            </a:r>
            <a:r>
              <a:rPr lang="fr-FR" sz="4200" b="1" dirty="0" smtClean="0"/>
              <a:t>20 à 80 %.</a:t>
            </a:r>
          </a:p>
          <a:p>
            <a:pPr lvl="0"/>
            <a:r>
              <a:rPr lang="fr-FR" sz="4200" b="1" dirty="0" smtClean="0"/>
              <a:t> </a:t>
            </a:r>
            <a:r>
              <a:rPr lang="fr-FR" sz="4200" dirty="0" smtClean="0"/>
              <a:t>-20% l’air devient trop sec (des irritations aux lèvres et aux yeux notamment). </a:t>
            </a:r>
          </a:p>
          <a:p>
            <a:pPr lvl="0"/>
            <a:r>
              <a:rPr lang="fr-FR" sz="4200" dirty="0" smtClean="0"/>
              <a:t>+80%, l’air devient trop humide et moite</a:t>
            </a:r>
          </a:p>
          <a:p>
            <a:endParaRPr lang="fr-FR" dirty="0"/>
          </a:p>
        </p:txBody>
      </p:sp>
      <p:sp>
        <p:nvSpPr>
          <p:cNvPr id="4" name="Espace réservé du contenu 3"/>
          <p:cNvSpPr>
            <a:spLocks noGrp="1"/>
          </p:cNvSpPr>
          <p:nvPr>
            <p:ph sz="half" idx="2"/>
          </p:nvPr>
        </p:nvSpPr>
        <p:spPr>
          <a:xfrm>
            <a:off x="4427984" y="609601"/>
            <a:ext cx="3877816" cy="3767328"/>
          </a:xfrm>
        </p:spPr>
        <p:txBody>
          <a:bodyPr>
            <a:noAutofit/>
          </a:bodyPr>
          <a:lstStyle/>
          <a:p>
            <a:pPr lvl="0"/>
            <a:r>
              <a:rPr lang="en" sz="1800" b="1" dirty="0">
                <a:solidFill>
                  <a:srgbClr val="FF0000"/>
                </a:solidFill>
              </a:rPr>
              <a:t>Relative humidity</a:t>
            </a:r>
            <a:r>
              <a:rPr lang="en" sz="1800" dirty="0">
                <a:solidFill>
                  <a:srgbClr val="FF0000"/>
                </a:solidFill>
              </a:rPr>
              <a:t> </a:t>
            </a:r>
            <a:r>
              <a:rPr lang="en" sz="1800" b="1" dirty="0">
                <a:solidFill>
                  <a:srgbClr val="FF0000"/>
                </a:solidFill>
              </a:rPr>
              <a:t>air </a:t>
            </a:r>
            <a:r>
              <a:rPr lang="en" sz="1800" dirty="0">
                <a:solidFill>
                  <a:srgbClr val="FF0000"/>
                </a:solidFill>
              </a:rPr>
              <a:t>( </a:t>
            </a:r>
            <a:r>
              <a:rPr lang="en" sz="1800" b="1" dirty="0">
                <a:solidFill>
                  <a:srgbClr val="FF0000"/>
                </a:solidFill>
              </a:rPr>
              <a:t>RH </a:t>
            </a:r>
            <a:r>
              <a:rPr lang="en" sz="1800" dirty="0">
                <a:solidFill>
                  <a:srgbClr val="FF0000"/>
                </a:solidFill>
              </a:rPr>
              <a:t>):</a:t>
            </a:r>
          </a:p>
          <a:p>
            <a:pPr lvl="0"/>
            <a:r>
              <a:rPr lang="en" sz="1800" dirty="0"/>
              <a:t>the ratio expressed as a percentage between the quantity of water contained in the air at temperature </a:t>
            </a:r>
            <a:r>
              <a:rPr lang="en" sz="1800" dirty="0">
                <a:solidFill>
                  <a:srgbClr val="FF0000"/>
                </a:solidFill>
              </a:rPr>
              <a:t>ta </a:t>
            </a:r>
            <a:r>
              <a:rPr lang="en" sz="1800" dirty="0"/>
              <a:t>and the maximum quantity of water contained at the same temperature.</a:t>
            </a:r>
          </a:p>
          <a:p>
            <a:pPr lvl="0"/>
            <a:r>
              <a:rPr lang="en" sz="1800" b="1" dirty="0"/>
              <a:t> </a:t>
            </a:r>
            <a:r>
              <a:rPr lang="en" sz="1800" dirty="0"/>
              <a:t>The comfort range, although dependent on other parameters including temperature and air speed: </a:t>
            </a:r>
            <a:r>
              <a:rPr lang="en" sz="1800" b="1" dirty="0"/>
              <a:t>20 to 80%.</a:t>
            </a:r>
          </a:p>
          <a:p>
            <a:pPr lvl="0"/>
            <a:r>
              <a:rPr lang="en" sz="1800" b="1" dirty="0"/>
              <a:t> </a:t>
            </a:r>
            <a:r>
              <a:rPr lang="en" sz="1800" dirty="0"/>
              <a:t>-20% the air becomes too dry (irritation to the lips and eyes in particular).</a:t>
            </a:r>
          </a:p>
          <a:p>
            <a:pPr lvl="0"/>
            <a:r>
              <a:rPr lang="en" sz="1800" dirty="0"/>
              <a:t>+80%, the air becomes too humid and humid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396536" cy="1600200"/>
          </a:xfrm>
        </p:spPr>
        <p:txBody>
          <a:bodyPr>
            <a:normAutofit fontScale="90000"/>
          </a:bodyPr>
          <a:lstStyle/>
          <a:p>
            <a:r>
              <a:rPr lang="fr-FR" dirty="0" smtClean="0"/>
              <a:t>On peut ainsi distinguer quatre niveaux de référence socio spatiaux</a:t>
            </a:r>
            <a:endParaRPr lang="fr-FR" dirty="0"/>
          </a:p>
        </p:txBody>
      </p:sp>
      <p:graphicFrame>
        <p:nvGraphicFramePr>
          <p:cNvPr id="4" name="Espace réservé du contenu 3"/>
          <p:cNvGraphicFramePr>
            <a:graphicFrameLocks noGrp="1"/>
          </p:cNvGraphicFramePr>
          <p:nvPr>
            <p:ph sz="quarter" idx="1"/>
          </p:nvPr>
        </p:nvGraphicFramePr>
        <p:xfrm>
          <a:off x="251520" y="1412776"/>
          <a:ext cx="7772400" cy="519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725470"/>
          </a:xfrm>
        </p:spPr>
        <p:txBody>
          <a:bodyPr>
            <a:normAutofit/>
          </a:bodyPr>
          <a:lstStyle/>
          <a:p>
            <a:r>
              <a:rPr lang="fr-FR" sz="3200" b="1" dirty="0" smtClean="0"/>
              <a:t>LE TRAVAIL DU PSYCHOLOGUE DE L’ESPACE</a:t>
            </a:r>
            <a:endParaRPr lang="fr-FR" sz="3200" dirty="0"/>
          </a:p>
        </p:txBody>
      </p:sp>
      <p:sp>
        <p:nvSpPr>
          <p:cNvPr id="3" name="Espace réservé du contenu 2"/>
          <p:cNvSpPr>
            <a:spLocks noGrp="1"/>
          </p:cNvSpPr>
          <p:nvPr>
            <p:ph sz="quarter" idx="1"/>
          </p:nvPr>
        </p:nvSpPr>
        <p:spPr>
          <a:xfrm>
            <a:off x="357158" y="1000108"/>
            <a:ext cx="8329642" cy="5019692"/>
          </a:xfrm>
        </p:spPr>
        <p:txBody>
          <a:bodyPr>
            <a:normAutofit fontScale="92500" lnSpcReduction="10000"/>
          </a:bodyPr>
          <a:lstStyle/>
          <a:p>
            <a:r>
              <a:rPr lang="fr-FR" b="1" dirty="0" smtClean="0"/>
              <a:t> 6.1 Réalise</a:t>
            </a:r>
            <a:r>
              <a:rPr lang="fr-FR" dirty="0" smtClean="0"/>
              <a:t> Des études quantitatives et qualitatives sur le vécu de l’Homme dans son milieu </a:t>
            </a:r>
          </a:p>
          <a:p>
            <a:r>
              <a:rPr lang="fr-FR" b="1" dirty="0" smtClean="0"/>
              <a:t>6.2 Analyse </a:t>
            </a:r>
            <a:r>
              <a:rPr lang="fr-FR" dirty="0" smtClean="0"/>
              <a:t>Comment l’Homme : </a:t>
            </a:r>
            <a:r>
              <a:rPr lang="fr-FR" dirty="0" smtClean="0">
                <a:sym typeface="Symbol"/>
              </a:rPr>
              <a:t></a:t>
            </a:r>
            <a:r>
              <a:rPr lang="fr-FR" dirty="0" smtClean="0"/>
              <a:t> Perçoit son espace </a:t>
            </a:r>
            <a:r>
              <a:rPr lang="fr-FR" dirty="0" smtClean="0">
                <a:sym typeface="Symbol"/>
              </a:rPr>
              <a:t></a:t>
            </a:r>
            <a:r>
              <a:rPr lang="fr-FR" dirty="0" smtClean="0"/>
              <a:t> Réagit à son espace </a:t>
            </a:r>
            <a:r>
              <a:rPr lang="fr-FR" dirty="0" smtClean="0">
                <a:sym typeface="Symbol"/>
              </a:rPr>
              <a:t></a:t>
            </a:r>
            <a:r>
              <a:rPr lang="fr-FR" dirty="0" smtClean="0"/>
              <a:t> S’adapte à son espace </a:t>
            </a:r>
            <a:r>
              <a:rPr lang="fr-FR" dirty="0" smtClean="0">
                <a:sym typeface="Symbol"/>
              </a:rPr>
              <a:t></a:t>
            </a:r>
            <a:r>
              <a:rPr lang="fr-FR" dirty="0" smtClean="0"/>
              <a:t> S’approprie son espace</a:t>
            </a:r>
          </a:p>
          <a:p>
            <a:r>
              <a:rPr lang="fr-FR" dirty="0" smtClean="0"/>
              <a:t> </a:t>
            </a:r>
            <a:r>
              <a:rPr lang="fr-FR" b="1" dirty="0" smtClean="0"/>
              <a:t>6.3 Propose</a:t>
            </a:r>
            <a:r>
              <a:rPr lang="fr-FR" dirty="0" smtClean="0"/>
              <a:t> </a:t>
            </a:r>
            <a:r>
              <a:rPr lang="fr-FR" dirty="0" smtClean="0">
                <a:sym typeface="Symbol"/>
              </a:rPr>
              <a:t></a:t>
            </a:r>
            <a:r>
              <a:rPr lang="fr-FR" dirty="0" smtClean="0"/>
              <a:t> Des aménagements </a:t>
            </a:r>
            <a:r>
              <a:rPr lang="fr-FR" dirty="0" smtClean="0">
                <a:sym typeface="Symbol"/>
              </a:rPr>
              <a:t></a:t>
            </a:r>
            <a:r>
              <a:rPr lang="fr-FR" dirty="0" smtClean="0"/>
              <a:t> Des outils pour sensibiliser </a:t>
            </a:r>
            <a:r>
              <a:rPr lang="fr-FR" dirty="0" smtClean="0">
                <a:sym typeface="Symbol"/>
              </a:rPr>
              <a:t></a:t>
            </a:r>
            <a:r>
              <a:rPr lang="fr-FR" dirty="0" smtClean="0"/>
              <a:t> Des indicateurs </a:t>
            </a:r>
            <a:r>
              <a:rPr lang="fr-FR" dirty="0" smtClean="0">
                <a:sym typeface="Symbol"/>
              </a:rPr>
              <a:t></a:t>
            </a:r>
            <a:r>
              <a:rPr lang="fr-FR" dirty="0" smtClean="0"/>
              <a:t> Cadre de vie </a:t>
            </a:r>
            <a:r>
              <a:rPr lang="fr-FR" dirty="0" smtClean="0">
                <a:sym typeface="Symbol"/>
              </a:rPr>
              <a:t></a:t>
            </a:r>
            <a:r>
              <a:rPr lang="fr-FR" dirty="0" smtClean="0"/>
              <a:t> Espaces collectifs </a:t>
            </a:r>
            <a:r>
              <a:rPr lang="fr-FR" dirty="0" smtClean="0">
                <a:sym typeface="Symbol"/>
              </a:rPr>
              <a:t></a:t>
            </a:r>
            <a:r>
              <a:rPr lang="fr-FR" dirty="0" smtClean="0"/>
              <a:t> Risques </a:t>
            </a:r>
            <a:r>
              <a:rPr lang="fr-FR" dirty="0" smtClean="0">
                <a:sym typeface="Symbol"/>
              </a:rPr>
              <a:t></a:t>
            </a:r>
            <a:r>
              <a:rPr lang="fr-FR" dirty="0" smtClean="0"/>
              <a:t> Pollutions Pour réaliser son travail, </a:t>
            </a:r>
          </a:p>
          <a:p>
            <a:r>
              <a:rPr lang="fr-FR" b="1" dirty="0" smtClean="0"/>
              <a:t>le psychologue environnementaliste </a:t>
            </a:r>
            <a:r>
              <a:rPr lang="fr-FR" dirty="0" smtClean="0"/>
              <a:t>peut utiliser plusieurs outils </a:t>
            </a:r>
            <a:r>
              <a:rPr lang="fr-FR" dirty="0" smtClean="0">
                <a:sym typeface="Symbol"/>
              </a:rPr>
              <a:t></a:t>
            </a:r>
            <a:r>
              <a:rPr lang="fr-FR" dirty="0" smtClean="0"/>
              <a:t> L’observation </a:t>
            </a:r>
            <a:r>
              <a:rPr lang="fr-FR" dirty="0" smtClean="0">
                <a:sym typeface="Symbol"/>
              </a:rPr>
              <a:t></a:t>
            </a:r>
            <a:r>
              <a:rPr lang="fr-FR" dirty="0" smtClean="0"/>
              <a:t> Méthodes « spécifiques » </a:t>
            </a:r>
            <a:r>
              <a:rPr lang="fr-FR" dirty="0" smtClean="0">
                <a:sym typeface="Symbol"/>
              </a:rPr>
              <a:t></a:t>
            </a:r>
            <a:r>
              <a:rPr lang="fr-FR" dirty="0" smtClean="0"/>
              <a:t> Les trajets commentés </a:t>
            </a:r>
            <a:r>
              <a:rPr lang="fr-FR" dirty="0" smtClean="0">
                <a:sym typeface="Symbol"/>
              </a:rPr>
              <a:t></a:t>
            </a:r>
            <a:r>
              <a:rPr lang="fr-FR" dirty="0" smtClean="0"/>
              <a:t> Les cartes mentales </a:t>
            </a:r>
            <a:r>
              <a:rPr lang="fr-FR" dirty="0" smtClean="0">
                <a:sym typeface="Symbol"/>
              </a:rPr>
              <a:t></a:t>
            </a:r>
            <a:r>
              <a:rPr lang="fr-FR" dirty="0" smtClean="0"/>
              <a:t> Les méthodes participatives</a:t>
            </a:r>
          </a:p>
          <a:p>
            <a:endParaRPr lang="fr-FR" dirty="0" smtClean="0"/>
          </a:p>
          <a:p>
            <a:r>
              <a:rPr lang="fr-FR" b="1" dirty="0" smtClean="0"/>
              <a:t>  LES PRINCIPAUX CHAMPS D’ACTIVITÉ DU PSYCHOLOGUE</a:t>
            </a:r>
            <a:r>
              <a:rPr lang="fr-FR" dirty="0" smtClean="0"/>
              <a:t> </a:t>
            </a:r>
            <a:r>
              <a:rPr lang="fr-FR" dirty="0" smtClean="0">
                <a:sym typeface="Symbol"/>
              </a:rPr>
              <a:t></a:t>
            </a:r>
            <a:r>
              <a:rPr lang="fr-FR" dirty="0" smtClean="0"/>
              <a:t> Architecture, ergonomie </a:t>
            </a:r>
            <a:r>
              <a:rPr lang="fr-FR" dirty="0" smtClean="0">
                <a:sym typeface="Symbol"/>
              </a:rPr>
              <a:t></a:t>
            </a:r>
            <a:r>
              <a:rPr lang="fr-FR" dirty="0" smtClean="0"/>
              <a:t> Urbanisme, politique de la ville </a:t>
            </a:r>
            <a:r>
              <a:rPr lang="fr-FR" dirty="0" smtClean="0">
                <a:sym typeface="Symbol"/>
              </a:rPr>
              <a:t></a:t>
            </a:r>
            <a:r>
              <a:rPr lang="fr-FR" dirty="0" smtClean="0"/>
              <a:t> Ingénierie environnementale </a:t>
            </a:r>
            <a:r>
              <a:rPr lang="fr-FR" dirty="0" smtClean="0">
                <a:sym typeface="Symbol"/>
              </a:rPr>
              <a:t></a:t>
            </a:r>
            <a:r>
              <a:rPr lang="fr-FR" dirty="0" smtClean="0"/>
              <a:t> </a:t>
            </a:r>
            <a:r>
              <a:rPr lang="fr-FR" dirty="0" err="1" smtClean="0"/>
              <a:t>Eco-citoyenneté</a:t>
            </a:r>
            <a:r>
              <a:rPr lang="fr-FR" dirty="0" smtClean="0"/>
              <a:t>  </a:t>
            </a:r>
            <a:endParaRPr lang="fr-F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6781800" cy="1600200"/>
          </a:xfrm>
        </p:spPr>
        <p:txBody>
          <a:bodyPr>
            <a:normAutofit fontScale="90000"/>
          </a:bodyPr>
          <a:lstStyle/>
          <a:p>
            <a:r>
              <a:rPr lang="fr-FR" dirty="0" smtClean="0"/>
              <a:t>Evolution de la discipline </a:t>
            </a:r>
            <a:endParaRPr lang="fr-FR" dirty="0"/>
          </a:p>
        </p:txBody>
      </p:sp>
      <p:sp>
        <p:nvSpPr>
          <p:cNvPr id="3" name="Espace réservé du contenu 2"/>
          <p:cNvSpPr>
            <a:spLocks noGrp="1"/>
          </p:cNvSpPr>
          <p:nvPr>
            <p:ph sz="quarter" idx="1"/>
          </p:nvPr>
        </p:nvSpPr>
        <p:spPr>
          <a:xfrm>
            <a:off x="323528" y="1628800"/>
            <a:ext cx="8429684" cy="4572000"/>
          </a:xfrm>
        </p:spPr>
        <p:txBody>
          <a:bodyPr>
            <a:normAutofit fontScale="70000" lnSpcReduction="20000"/>
          </a:bodyPr>
          <a:lstStyle/>
          <a:p>
            <a:r>
              <a:rPr lang="fr-FR" sz="2800" dirty="0" smtClean="0"/>
              <a:t>. Merleau-Ponty (1976) a dégagé l'idée d'espace vécu et d'espace perçu ; tandis que </a:t>
            </a:r>
            <a:r>
              <a:rPr lang="fr-FR" sz="2800" dirty="0" err="1" smtClean="0"/>
              <a:t>Ittelson</a:t>
            </a:r>
            <a:r>
              <a:rPr lang="fr-FR" sz="2800" dirty="0" smtClean="0"/>
              <a:t> (1978) a abordé la psychologie de l'environnement comme « l'étude du comportement humain en relation à l'environnement défini et ordonné par l'homme ».</a:t>
            </a:r>
          </a:p>
          <a:p>
            <a:r>
              <a:rPr lang="fr-FR" sz="2800" dirty="0" err="1" smtClean="0"/>
              <a:t>Chombard</a:t>
            </a:r>
            <a:r>
              <a:rPr lang="fr-FR" sz="2800" dirty="0" smtClean="0"/>
              <a:t> de </a:t>
            </a:r>
            <a:r>
              <a:rPr lang="fr-FR" sz="2800" dirty="0" err="1" smtClean="0"/>
              <a:t>Lawne</a:t>
            </a:r>
            <a:r>
              <a:rPr lang="fr-FR" sz="2800" dirty="0" smtClean="0"/>
              <a:t>, s'est intéressé au problème de la densité urbaine et à ses effets sur le comportement, en particulier en travaillant sur le concept de « </a:t>
            </a:r>
            <a:r>
              <a:rPr lang="fr-FR" sz="2800" dirty="0" err="1" smtClean="0"/>
              <a:t>crowding</a:t>
            </a:r>
            <a:r>
              <a:rPr lang="fr-FR" sz="2800" dirty="0" smtClean="0"/>
              <a:t> », (sentiment d'entassement sentiment d'entassement )</a:t>
            </a:r>
          </a:p>
          <a:p>
            <a:r>
              <a:rPr lang="fr-FR" sz="2800" dirty="0" smtClean="0"/>
              <a:t>A la fin des années 70, on assiste à une approche pluridisciplinaire de la relation homme / espace : sous l'angle psychologique, social et culturel dans les ouvrages de </a:t>
            </a:r>
          </a:p>
          <a:p>
            <a:r>
              <a:rPr lang="fr-FR" sz="2800" dirty="0" smtClean="0"/>
              <a:t>A . Moles (1997), avec l'approche des stress environnementaux </a:t>
            </a:r>
          </a:p>
          <a:p>
            <a:r>
              <a:rPr lang="fr-FR" sz="2800" dirty="0" smtClean="0"/>
              <a:t>les études de Moser (1992), « stress de l'environnement »et « la sourde oreille » (1985), </a:t>
            </a:r>
          </a:p>
          <a:p>
            <a:r>
              <a:rPr lang="fr-FR" sz="2800" dirty="0" smtClean="0"/>
              <a:t>les recherches de G.N.Fischer « Psychosociologie de l'espace » (1979) ; </a:t>
            </a:r>
          </a:p>
          <a:p>
            <a:r>
              <a:rPr lang="fr-FR" sz="2800" dirty="0" smtClean="0"/>
              <a:t>Rohmer, de Levy </a:t>
            </a:r>
            <a:r>
              <a:rPr lang="fr-FR" sz="2800" dirty="0" err="1" smtClean="0"/>
              <a:t>Leboyer</a:t>
            </a:r>
            <a:r>
              <a:rPr lang="fr-FR" sz="2800" dirty="0" smtClean="0"/>
              <a:t> « Psychologie et environnement », </a:t>
            </a:r>
          </a:p>
          <a:p>
            <a:r>
              <a:rPr lang="fr-FR" sz="2800" dirty="0" err="1" smtClean="0"/>
              <a:t>Morval</a:t>
            </a:r>
            <a:r>
              <a:rPr lang="fr-FR" sz="2800" dirty="0" smtClean="0"/>
              <a:t> dans « Introduction à la psychologie de l'environnement »(1981) </a:t>
            </a:r>
            <a:endParaRPr lang="fr-F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836712"/>
            <a:ext cx="8472518" cy="796908"/>
          </a:xfrm>
        </p:spPr>
        <p:txBody>
          <a:bodyPr>
            <a:normAutofit fontScale="90000"/>
          </a:bodyPr>
          <a:lstStyle/>
          <a:p>
            <a:r>
              <a:rPr lang="fr-FR" dirty="0" smtClean="0"/>
              <a:t>caractéristiques de la pluridisciplinarité</a:t>
            </a:r>
            <a:endParaRPr lang="fr-FR" dirty="0"/>
          </a:p>
        </p:txBody>
      </p:sp>
      <p:sp>
        <p:nvSpPr>
          <p:cNvPr id="3" name="Espace réservé du contenu 2"/>
          <p:cNvSpPr>
            <a:spLocks noGrp="1"/>
          </p:cNvSpPr>
          <p:nvPr>
            <p:ph sz="quarter" idx="1"/>
          </p:nvPr>
        </p:nvSpPr>
        <p:spPr>
          <a:xfrm>
            <a:off x="251520" y="1124744"/>
            <a:ext cx="8507288" cy="5019692"/>
          </a:xfrm>
        </p:spPr>
        <p:txBody>
          <a:bodyPr>
            <a:noAutofit/>
          </a:bodyPr>
          <a:lstStyle/>
          <a:p>
            <a:r>
              <a:rPr lang="fr-FR" sz="1800" b="1" dirty="0" smtClean="0"/>
              <a:t>1 .2.1 .La première vise un souci d'</a:t>
            </a:r>
            <a:r>
              <a:rPr lang="fr-FR" sz="1800" b="1" dirty="0" err="1" smtClean="0"/>
              <a:t>opératlonnalité</a:t>
            </a:r>
            <a:r>
              <a:rPr lang="fr-FR" sz="1800" b="1" dirty="0" smtClean="0"/>
              <a:t> en parallèle à une réflexion théorique </a:t>
            </a:r>
            <a:r>
              <a:rPr lang="fr-FR" sz="1800" dirty="0" smtClean="0"/>
              <a:t>: </a:t>
            </a:r>
          </a:p>
          <a:p>
            <a:r>
              <a:rPr lang="fr-FR" sz="1800" dirty="0" smtClean="0"/>
              <a:t>conduisant à réfléchir sur une pratique caractérisée par un souci de réalisme, de mise en pratique, * visant à apporter des solutions et des améliorations au cadre de vie, * et à favoriser l'échange entre des milieux très différents (architectes, techniciens, chef de projet, </a:t>
            </a:r>
            <a:endParaRPr lang="fr-FR" sz="1800" b="1" dirty="0" smtClean="0"/>
          </a:p>
          <a:p>
            <a:r>
              <a:rPr lang="fr-FR" sz="1800" b="1" dirty="0" smtClean="0"/>
              <a:t> 1 .2 .2.La seconde privilégie une vision dynamique de l'environnement </a:t>
            </a:r>
            <a:r>
              <a:rPr lang="fr-FR" sz="1800" dirty="0" smtClean="0"/>
              <a:t>:</a:t>
            </a:r>
          </a:p>
          <a:p>
            <a:r>
              <a:rPr lang="fr-FR" sz="1800" dirty="0" smtClean="0"/>
              <a:t>Le rapport à l'environnement doit être abordé de façon dynamique, au sens de l'évolution et de l'adaptation de l'homme à son contexte environnant : le propre de l'homme est de réagir à l'environnement et il est intéressant d'étudier cette adaptation. En effet, l'environnement n'est jamais neutre ; il est toujours l'expression d'un système social et il est donc nécessaire d'étudier le système dans sa globalité, sa complexité. Enfin, un environnement ne détermine pas le comportement de l'individu au sens où il n'est jamais seulement subi . II rentre en résonance avec la personnalité </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836712"/>
            <a:ext cx="8472518" cy="796908"/>
          </a:xfrm>
        </p:spPr>
        <p:txBody>
          <a:bodyPr>
            <a:normAutofit fontScale="90000"/>
          </a:bodyPr>
          <a:lstStyle/>
          <a:p>
            <a:r>
              <a:rPr lang="fr-FR" dirty="0" smtClean="0"/>
              <a:t>caractéristiques de la pluridisciplinarité</a:t>
            </a:r>
            <a:endParaRPr lang="fr-FR" dirty="0"/>
          </a:p>
        </p:txBody>
      </p:sp>
      <p:sp>
        <p:nvSpPr>
          <p:cNvPr id="3" name="Espace réservé du contenu 2"/>
          <p:cNvSpPr>
            <a:spLocks noGrp="1"/>
          </p:cNvSpPr>
          <p:nvPr>
            <p:ph sz="quarter" idx="1"/>
          </p:nvPr>
        </p:nvSpPr>
        <p:spPr>
          <a:xfrm>
            <a:off x="142844" y="1916832"/>
            <a:ext cx="8507288" cy="3745778"/>
          </a:xfrm>
        </p:spPr>
        <p:txBody>
          <a:bodyPr>
            <a:noAutofit/>
          </a:bodyPr>
          <a:lstStyle/>
          <a:p>
            <a:r>
              <a:rPr lang="fr-FR" sz="1800" b="1" dirty="0" smtClean="0"/>
              <a:t>.</a:t>
            </a:r>
            <a:r>
              <a:rPr lang="fr-FR" sz="1800" b="1" dirty="0" smtClean="0"/>
              <a:t>2.3.La troisième caractéristique est de répondre à des questionnements </a:t>
            </a:r>
            <a:r>
              <a:rPr lang="fr-FR" sz="1800" dirty="0" smtClean="0"/>
              <a:t>: </a:t>
            </a:r>
          </a:p>
          <a:p>
            <a:r>
              <a:rPr lang="fr-FR" sz="1800" dirty="0" smtClean="0"/>
              <a:t>* sur la perception de l'espace : comment l'homme évalue-t-il, perçoit-il le monde dans lequel il évolue ? arrive t-il a différencier les différents univers mis en cause : l'univers du symbolique, du réel, ou celui de l'imaginaire ? </a:t>
            </a:r>
          </a:p>
          <a:p>
            <a:r>
              <a:rPr lang="fr-FR" sz="1800" dirty="0" smtClean="0"/>
              <a:t>* comment les caractéristiques physiques de l'environnement influent elles sur les conduites ?</a:t>
            </a:r>
          </a:p>
          <a:p>
            <a:r>
              <a:rPr lang="fr-FR" sz="1800" dirty="0" smtClean="0"/>
              <a:t> * quels sont les besoins des individus en matière d'environnement ? </a:t>
            </a:r>
          </a:p>
          <a:p>
            <a:r>
              <a:rPr lang="fr-FR" sz="1800" dirty="0" smtClean="0"/>
              <a:t>* quels rapports l'homme entretient-il avec son environnement</a:t>
            </a:r>
            <a:endParaRPr lang="fr-FR" sz="1800"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09016" y="669798"/>
            <a:ext cx="4330445" cy="353567"/>
          </a:xfrm>
          <a:prstGeom prst="rect">
            <a:avLst/>
          </a:prstGeom>
        </p:spPr>
      </p:pic>
      <p:grpSp>
        <p:nvGrpSpPr>
          <p:cNvPr id="3" name="object 3"/>
          <p:cNvGrpSpPr/>
          <p:nvPr/>
        </p:nvGrpSpPr>
        <p:grpSpPr>
          <a:xfrm>
            <a:off x="5020817" y="1162824"/>
            <a:ext cx="4123690" cy="4087495"/>
            <a:chOff x="5020817" y="1162824"/>
            <a:chExt cx="4123690" cy="4087495"/>
          </a:xfrm>
        </p:grpSpPr>
        <p:pic>
          <p:nvPicPr>
            <p:cNvPr id="4" name="object 4"/>
            <p:cNvPicPr/>
            <p:nvPr/>
          </p:nvPicPr>
          <p:blipFill>
            <a:blip r:embed="rId3" cstate="print"/>
            <a:stretch>
              <a:fillRect/>
            </a:stretch>
          </p:blipFill>
          <p:spPr>
            <a:xfrm>
              <a:off x="5020817" y="1162824"/>
              <a:ext cx="4123182" cy="4087355"/>
            </a:xfrm>
            <a:prstGeom prst="rect">
              <a:avLst/>
            </a:prstGeom>
          </p:spPr>
        </p:pic>
        <p:pic>
          <p:nvPicPr>
            <p:cNvPr id="5" name="object 5"/>
            <p:cNvPicPr/>
            <p:nvPr/>
          </p:nvPicPr>
          <p:blipFill>
            <a:blip r:embed="rId4" cstate="print"/>
            <a:stretch>
              <a:fillRect/>
            </a:stretch>
          </p:blipFill>
          <p:spPr>
            <a:xfrm>
              <a:off x="5215128" y="1357134"/>
              <a:ext cx="3786364" cy="3500614"/>
            </a:xfrm>
            <a:prstGeom prst="rect">
              <a:avLst/>
            </a:prstGeom>
          </p:spPr>
        </p:pic>
      </p:grpSp>
      <p:sp>
        <p:nvSpPr>
          <p:cNvPr id="6" name="object 6"/>
          <p:cNvSpPr txBox="1"/>
          <p:nvPr/>
        </p:nvSpPr>
        <p:spPr>
          <a:xfrm>
            <a:off x="293023" y="1310279"/>
            <a:ext cx="4692015" cy="4363085"/>
          </a:xfrm>
          <a:prstGeom prst="rect">
            <a:avLst/>
          </a:prstGeom>
        </p:spPr>
        <p:txBody>
          <a:bodyPr vert="horz" wrap="square" lIns="0" tIns="12065" rIns="0" bIns="0" rtlCol="0">
            <a:spAutoFit/>
          </a:bodyPr>
          <a:lstStyle/>
          <a:p>
            <a:pPr marL="84455" marR="227329">
              <a:lnSpc>
                <a:spcPct val="100000"/>
              </a:lnSpc>
              <a:spcBef>
                <a:spcPts val="95"/>
              </a:spcBef>
            </a:pPr>
            <a:r>
              <a:rPr sz="2000" dirty="0">
                <a:latin typeface="Times New Roman"/>
                <a:cs typeface="Times New Roman"/>
              </a:rPr>
              <a:t>Ce</a:t>
            </a:r>
            <a:r>
              <a:rPr sz="2000" spc="-20" dirty="0">
                <a:latin typeface="Times New Roman"/>
                <a:cs typeface="Times New Roman"/>
              </a:rPr>
              <a:t> </a:t>
            </a:r>
            <a:r>
              <a:rPr sz="2000" dirty="0">
                <a:latin typeface="Times New Roman"/>
                <a:cs typeface="Times New Roman"/>
              </a:rPr>
              <a:t>schéma</a:t>
            </a:r>
            <a:r>
              <a:rPr sz="2000" spc="-40" dirty="0">
                <a:latin typeface="Times New Roman"/>
                <a:cs typeface="Times New Roman"/>
              </a:rPr>
              <a:t> </a:t>
            </a:r>
            <a:r>
              <a:rPr sz="2000" dirty="0">
                <a:latin typeface="Times New Roman"/>
                <a:cs typeface="Times New Roman"/>
              </a:rPr>
              <a:t>explique</a:t>
            </a:r>
            <a:r>
              <a:rPr sz="2000" spc="-35" dirty="0">
                <a:latin typeface="Times New Roman"/>
                <a:cs typeface="Times New Roman"/>
              </a:rPr>
              <a:t> </a:t>
            </a:r>
            <a:r>
              <a:rPr sz="2000" dirty="0">
                <a:latin typeface="Times New Roman"/>
                <a:cs typeface="Times New Roman"/>
              </a:rPr>
              <a:t>le</a:t>
            </a:r>
            <a:r>
              <a:rPr sz="2000" spc="-30" dirty="0">
                <a:latin typeface="Times New Roman"/>
                <a:cs typeface="Times New Roman"/>
              </a:rPr>
              <a:t> </a:t>
            </a:r>
            <a:r>
              <a:rPr sz="2000" dirty="0">
                <a:latin typeface="Times New Roman"/>
                <a:cs typeface="Times New Roman"/>
              </a:rPr>
              <a:t>processus</a:t>
            </a:r>
            <a:r>
              <a:rPr sz="2000" spc="-35" dirty="0">
                <a:latin typeface="Times New Roman"/>
                <a:cs typeface="Times New Roman"/>
              </a:rPr>
              <a:t> </a:t>
            </a:r>
            <a:r>
              <a:rPr sz="2000" dirty="0">
                <a:latin typeface="Times New Roman"/>
                <a:cs typeface="Times New Roman"/>
              </a:rPr>
              <a:t>de</a:t>
            </a:r>
            <a:r>
              <a:rPr sz="2000" spc="-35" dirty="0">
                <a:latin typeface="Times New Roman"/>
                <a:cs typeface="Times New Roman"/>
              </a:rPr>
              <a:t> </a:t>
            </a:r>
            <a:r>
              <a:rPr sz="2000" spc="-25" dirty="0">
                <a:latin typeface="Times New Roman"/>
                <a:cs typeface="Times New Roman"/>
              </a:rPr>
              <a:t>la </a:t>
            </a:r>
            <a:r>
              <a:rPr sz="2000" dirty="0">
                <a:latin typeface="Times New Roman"/>
                <a:cs typeface="Times New Roman"/>
              </a:rPr>
              <a:t>perception</a:t>
            </a:r>
            <a:r>
              <a:rPr sz="2000" spc="-40" dirty="0">
                <a:latin typeface="Times New Roman"/>
                <a:cs typeface="Times New Roman"/>
              </a:rPr>
              <a:t> </a:t>
            </a:r>
            <a:r>
              <a:rPr sz="2000" dirty="0">
                <a:latin typeface="Times New Roman"/>
                <a:cs typeface="Times New Roman"/>
              </a:rPr>
              <a:t>de</a:t>
            </a:r>
            <a:r>
              <a:rPr sz="2000" spc="-45" dirty="0">
                <a:latin typeface="Times New Roman"/>
                <a:cs typeface="Times New Roman"/>
              </a:rPr>
              <a:t> </a:t>
            </a:r>
            <a:r>
              <a:rPr sz="2000" dirty="0">
                <a:latin typeface="Times New Roman"/>
                <a:cs typeface="Times New Roman"/>
              </a:rPr>
              <a:t>l’espace</a:t>
            </a:r>
            <a:r>
              <a:rPr sz="2000" spc="-50" dirty="0">
                <a:latin typeface="Times New Roman"/>
                <a:cs typeface="Times New Roman"/>
              </a:rPr>
              <a:t> </a:t>
            </a:r>
            <a:r>
              <a:rPr sz="2000" dirty="0">
                <a:latin typeface="Times New Roman"/>
                <a:cs typeface="Times New Roman"/>
              </a:rPr>
              <a:t>,présente</a:t>
            </a:r>
            <a:r>
              <a:rPr sz="2000" spc="-45" dirty="0">
                <a:latin typeface="Times New Roman"/>
                <a:cs typeface="Times New Roman"/>
              </a:rPr>
              <a:t> </a:t>
            </a:r>
            <a:r>
              <a:rPr sz="2000" dirty="0">
                <a:latin typeface="Times New Roman"/>
                <a:cs typeface="Times New Roman"/>
              </a:rPr>
              <a:t>que</a:t>
            </a:r>
            <a:r>
              <a:rPr sz="2000" spc="-35" dirty="0">
                <a:latin typeface="Times New Roman"/>
                <a:cs typeface="Times New Roman"/>
              </a:rPr>
              <a:t> </a:t>
            </a:r>
            <a:r>
              <a:rPr sz="2000" dirty="0">
                <a:latin typeface="Times New Roman"/>
                <a:cs typeface="Times New Roman"/>
              </a:rPr>
              <a:t>y’a</a:t>
            </a:r>
            <a:r>
              <a:rPr sz="2000" spc="-35" dirty="0">
                <a:latin typeface="Times New Roman"/>
                <a:cs typeface="Times New Roman"/>
              </a:rPr>
              <a:t> </a:t>
            </a:r>
            <a:r>
              <a:rPr sz="2000" spc="-25" dirty="0">
                <a:latin typeface="Times New Roman"/>
                <a:cs typeface="Times New Roman"/>
              </a:rPr>
              <a:t>un </a:t>
            </a:r>
            <a:r>
              <a:rPr sz="2000" dirty="0">
                <a:latin typeface="Times New Roman"/>
                <a:cs typeface="Times New Roman"/>
              </a:rPr>
              <a:t>lien</a:t>
            </a:r>
            <a:r>
              <a:rPr sz="2000" spc="-55" dirty="0">
                <a:latin typeface="Times New Roman"/>
                <a:cs typeface="Times New Roman"/>
              </a:rPr>
              <a:t> </a:t>
            </a:r>
            <a:r>
              <a:rPr sz="2000" dirty="0">
                <a:latin typeface="Times New Roman"/>
                <a:cs typeface="Times New Roman"/>
              </a:rPr>
              <a:t>directe</a:t>
            </a:r>
            <a:r>
              <a:rPr sz="2000" spc="-40" dirty="0">
                <a:latin typeface="Times New Roman"/>
                <a:cs typeface="Times New Roman"/>
              </a:rPr>
              <a:t> </a:t>
            </a:r>
            <a:r>
              <a:rPr sz="2000" dirty="0">
                <a:latin typeface="Times New Roman"/>
                <a:cs typeface="Times New Roman"/>
              </a:rPr>
              <a:t>entre</a:t>
            </a:r>
            <a:r>
              <a:rPr sz="2000" spc="-50" dirty="0">
                <a:latin typeface="Times New Roman"/>
                <a:cs typeface="Times New Roman"/>
              </a:rPr>
              <a:t> </a:t>
            </a:r>
            <a:r>
              <a:rPr sz="2000" dirty="0">
                <a:latin typeface="Times New Roman"/>
                <a:cs typeface="Times New Roman"/>
              </a:rPr>
              <a:t>l’individu</a:t>
            </a:r>
            <a:r>
              <a:rPr sz="2000" spc="-50" dirty="0">
                <a:latin typeface="Times New Roman"/>
                <a:cs typeface="Times New Roman"/>
              </a:rPr>
              <a:t> </a:t>
            </a:r>
            <a:r>
              <a:rPr sz="2000" dirty="0">
                <a:latin typeface="Times New Roman"/>
                <a:cs typeface="Times New Roman"/>
              </a:rPr>
              <a:t>et</a:t>
            </a:r>
            <a:r>
              <a:rPr sz="2000" spc="-40" dirty="0">
                <a:latin typeface="Times New Roman"/>
                <a:cs typeface="Times New Roman"/>
              </a:rPr>
              <a:t> </a:t>
            </a:r>
            <a:r>
              <a:rPr sz="2000" dirty="0">
                <a:latin typeface="Times New Roman"/>
                <a:cs typeface="Times New Roman"/>
              </a:rPr>
              <a:t>les</a:t>
            </a:r>
            <a:r>
              <a:rPr sz="2000" spc="-50" dirty="0">
                <a:latin typeface="Times New Roman"/>
                <a:cs typeface="Times New Roman"/>
              </a:rPr>
              <a:t> </a:t>
            </a:r>
            <a:r>
              <a:rPr sz="2000" spc="-20" dirty="0">
                <a:latin typeface="Times New Roman"/>
                <a:cs typeface="Times New Roman"/>
              </a:rPr>
              <a:t>deux </a:t>
            </a:r>
            <a:r>
              <a:rPr sz="2000" dirty="0">
                <a:latin typeface="Times New Roman"/>
                <a:cs typeface="Times New Roman"/>
              </a:rPr>
              <a:t>espaces</a:t>
            </a:r>
            <a:r>
              <a:rPr sz="2000" spc="-40" dirty="0">
                <a:latin typeface="Times New Roman"/>
                <a:cs typeface="Times New Roman"/>
              </a:rPr>
              <a:t> </a:t>
            </a:r>
            <a:r>
              <a:rPr sz="2000" b="1" dirty="0">
                <a:solidFill>
                  <a:srgbClr val="FF0000"/>
                </a:solidFill>
                <a:latin typeface="Times New Roman"/>
                <a:cs typeface="Times New Roman"/>
              </a:rPr>
              <a:t>réel</a:t>
            </a:r>
            <a:r>
              <a:rPr sz="2000" b="1" spc="-30" dirty="0">
                <a:solidFill>
                  <a:srgbClr val="FF0000"/>
                </a:solidFill>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b="1" dirty="0">
                <a:solidFill>
                  <a:srgbClr val="FF0000"/>
                </a:solidFill>
                <a:latin typeface="Times New Roman"/>
                <a:cs typeface="Times New Roman"/>
              </a:rPr>
              <a:t>perçu</a:t>
            </a:r>
            <a:r>
              <a:rPr sz="2000" b="1" spc="-25" dirty="0">
                <a:solidFill>
                  <a:srgbClr val="FF0000"/>
                </a:solidFill>
                <a:latin typeface="Times New Roman"/>
                <a:cs typeface="Times New Roman"/>
              </a:rPr>
              <a:t> </a:t>
            </a:r>
            <a:r>
              <a:rPr sz="2000" dirty="0">
                <a:latin typeface="Times New Roman"/>
                <a:cs typeface="Times New Roman"/>
              </a:rPr>
              <a:t>ce</a:t>
            </a:r>
            <a:r>
              <a:rPr sz="2000" spc="-30" dirty="0">
                <a:latin typeface="Times New Roman"/>
                <a:cs typeface="Times New Roman"/>
              </a:rPr>
              <a:t> </a:t>
            </a:r>
            <a:r>
              <a:rPr sz="2000" dirty="0">
                <a:latin typeface="Times New Roman"/>
                <a:cs typeface="Times New Roman"/>
              </a:rPr>
              <a:t>lien</a:t>
            </a:r>
            <a:r>
              <a:rPr sz="2000" spc="-40" dirty="0">
                <a:latin typeface="Times New Roman"/>
                <a:cs typeface="Times New Roman"/>
              </a:rPr>
              <a:t> </a:t>
            </a:r>
            <a:r>
              <a:rPr sz="2000" spc="-10" dirty="0">
                <a:latin typeface="Times New Roman"/>
                <a:cs typeface="Times New Roman"/>
              </a:rPr>
              <a:t>s’influence </a:t>
            </a:r>
            <a:r>
              <a:rPr sz="2000" dirty="0">
                <a:latin typeface="Times New Roman"/>
                <a:cs typeface="Times New Roman"/>
              </a:rPr>
              <a:t>par</a:t>
            </a:r>
            <a:r>
              <a:rPr sz="2000" spc="-35" dirty="0">
                <a:latin typeface="Times New Roman"/>
                <a:cs typeface="Times New Roman"/>
              </a:rPr>
              <a:t> </a:t>
            </a:r>
            <a:r>
              <a:rPr sz="2000" dirty="0">
                <a:latin typeface="Times New Roman"/>
                <a:cs typeface="Times New Roman"/>
              </a:rPr>
              <a:t>plusieurs</a:t>
            </a:r>
            <a:r>
              <a:rPr sz="2000" spc="-35" dirty="0">
                <a:latin typeface="Times New Roman"/>
                <a:cs typeface="Times New Roman"/>
              </a:rPr>
              <a:t> </a:t>
            </a:r>
            <a:r>
              <a:rPr sz="2000" dirty="0">
                <a:latin typeface="Times New Roman"/>
                <a:cs typeface="Times New Roman"/>
              </a:rPr>
              <a:t>facteurs</a:t>
            </a:r>
            <a:r>
              <a:rPr sz="2000" spc="-45" dirty="0">
                <a:latin typeface="Times New Roman"/>
                <a:cs typeface="Times New Roman"/>
              </a:rPr>
              <a:t> </a:t>
            </a:r>
            <a:r>
              <a:rPr sz="2000" dirty="0">
                <a:latin typeface="Times New Roman"/>
                <a:cs typeface="Times New Roman"/>
              </a:rPr>
              <a:t>:</a:t>
            </a:r>
            <a:r>
              <a:rPr sz="2000" spc="-35" dirty="0">
                <a:latin typeface="Times New Roman"/>
                <a:cs typeface="Times New Roman"/>
              </a:rPr>
              <a:t> </a:t>
            </a:r>
            <a:r>
              <a:rPr sz="2000" dirty="0">
                <a:latin typeface="Times New Roman"/>
                <a:cs typeface="Times New Roman"/>
              </a:rPr>
              <a:t>socio,</a:t>
            </a:r>
            <a:r>
              <a:rPr sz="2000" spc="-45" dirty="0">
                <a:latin typeface="Times New Roman"/>
                <a:cs typeface="Times New Roman"/>
              </a:rPr>
              <a:t> </a:t>
            </a:r>
            <a:r>
              <a:rPr sz="2000" spc="-10" dirty="0">
                <a:latin typeface="Times New Roman"/>
                <a:cs typeface="Times New Roman"/>
              </a:rPr>
              <a:t>culturel, psychologique</a:t>
            </a:r>
            <a:r>
              <a:rPr sz="2000" spc="-5" dirty="0">
                <a:latin typeface="Times New Roman"/>
                <a:cs typeface="Times New Roman"/>
              </a:rPr>
              <a:t> </a:t>
            </a:r>
            <a:r>
              <a:rPr sz="2000" spc="-10" dirty="0">
                <a:latin typeface="Times New Roman"/>
                <a:cs typeface="Times New Roman"/>
              </a:rPr>
              <a:t>,….ec</a:t>
            </a:r>
            <a:endParaRPr sz="2000">
              <a:latin typeface="Times New Roman"/>
              <a:cs typeface="Times New Roman"/>
            </a:endParaRPr>
          </a:p>
          <a:p>
            <a:pPr>
              <a:lnSpc>
                <a:spcPct val="100000"/>
              </a:lnSpc>
              <a:spcBef>
                <a:spcPts val="145"/>
              </a:spcBef>
            </a:pPr>
            <a:endParaRPr sz="2000">
              <a:latin typeface="Times New Roman"/>
              <a:cs typeface="Times New Roman"/>
            </a:endParaRPr>
          </a:p>
          <a:p>
            <a:pPr marL="12700" marR="808355" indent="152400">
              <a:lnSpc>
                <a:spcPct val="100499"/>
              </a:lnSpc>
              <a:spcBef>
                <a:spcPts val="5"/>
              </a:spcBef>
            </a:pPr>
            <a:r>
              <a:rPr sz="2400" b="1" dirty="0">
                <a:latin typeface="Times New Roman"/>
                <a:cs typeface="Times New Roman"/>
              </a:rPr>
              <a:t>Facteurs</a:t>
            </a:r>
            <a:r>
              <a:rPr sz="2400" b="1" spc="-40" dirty="0">
                <a:latin typeface="Times New Roman"/>
                <a:cs typeface="Times New Roman"/>
              </a:rPr>
              <a:t> </a:t>
            </a:r>
            <a:r>
              <a:rPr sz="2400" b="1" dirty="0">
                <a:latin typeface="Times New Roman"/>
                <a:cs typeface="Times New Roman"/>
              </a:rPr>
              <a:t>Psychologique</a:t>
            </a:r>
            <a:r>
              <a:rPr sz="2400" b="1" spc="-45" dirty="0">
                <a:latin typeface="Times New Roman"/>
                <a:cs typeface="Times New Roman"/>
              </a:rPr>
              <a:t> </a:t>
            </a:r>
            <a:r>
              <a:rPr sz="2000" dirty="0">
                <a:latin typeface="Times New Roman"/>
                <a:cs typeface="Times New Roman"/>
              </a:rPr>
              <a:t>:</a:t>
            </a:r>
            <a:r>
              <a:rPr sz="2000" spc="-40" dirty="0">
                <a:latin typeface="Times New Roman"/>
                <a:cs typeface="Times New Roman"/>
              </a:rPr>
              <a:t> </a:t>
            </a:r>
            <a:r>
              <a:rPr sz="2000" dirty="0">
                <a:latin typeface="Times New Roman"/>
                <a:cs typeface="Times New Roman"/>
              </a:rPr>
              <a:t>Il</a:t>
            </a:r>
            <a:r>
              <a:rPr sz="2000" spc="-40" dirty="0">
                <a:latin typeface="Times New Roman"/>
                <a:cs typeface="Times New Roman"/>
              </a:rPr>
              <a:t> </a:t>
            </a:r>
            <a:r>
              <a:rPr sz="2000" spc="-25" dirty="0">
                <a:latin typeface="Times New Roman"/>
                <a:cs typeface="Times New Roman"/>
              </a:rPr>
              <a:t>se </a:t>
            </a:r>
            <a:r>
              <a:rPr sz="2000" dirty="0">
                <a:latin typeface="Times New Roman"/>
                <a:cs typeface="Times New Roman"/>
              </a:rPr>
              <a:t>compose</a:t>
            </a:r>
            <a:r>
              <a:rPr sz="2000" spc="430" dirty="0">
                <a:latin typeface="Times New Roman"/>
                <a:cs typeface="Times New Roman"/>
              </a:rPr>
              <a:t> </a:t>
            </a:r>
            <a:r>
              <a:rPr sz="2000" dirty="0">
                <a:latin typeface="Times New Roman"/>
                <a:cs typeface="Times New Roman"/>
              </a:rPr>
              <a:t>de</a:t>
            </a:r>
            <a:r>
              <a:rPr sz="2000" spc="-30" dirty="0">
                <a:latin typeface="Times New Roman"/>
                <a:cs typeface="Times New Roman"/>
              </a:rPr>
              <a:t> </a:t>
            </a:r>
            <a:r>
              <a:rPr sz="2000" spc="-50" dirty="0">
                <a:latin typeface="Times New Roman"/>
                <a:cs typeface="Times New Roman"/>
              </a:rPr>
              <a:t>:</a:t>
            </a:r>
            <a:endParaRPr sz="2000">
              <a:latin typeface="Times New Roman"/>
              <a:cs typeface="Times New Roman"/>
            </a:endParaRPr>
          </a:p>
          <a:p>
            <a:pPr marL="12700" marR="1219835" indent="127000">
              <a:lnSpc>
                <a:spcPct val="100000"/>
              </a:lnSpc>
            </a:pPr>
            <a:r>
              <a:rPr sz="2000" b="1" dirty="0">
                <a:solidFill>
                  <a:srgbClr val="FF0000"/>
                </a:solidFill>
                <a:latin typeface="Times New Roman"/>
                <a:cs typeface="Times New Roman"/>
              </a:rPr>
              <a:t>La</a:t>
            </a:r>
            <a:r>
              <a:rPr sz="2000" b="1" spc="-45" dirty="0">
                <a:solidFill>
                  <a:srgbClr val="FF0000"/>
                </a:solidFill>
                <a:latin typeface="Times New Roman"/>
                <a:cs typeface="Times New Roman"/>
              </a:rPr>
              <a:t> </a:t>
            </a:r>
            <a:r>
              <a:rPr sz="2000" b="1" dirty="0">
                <a:solidFill>
                  <a:srgbClr val="FF0000"/>
                </a:solidFill>
                <a:latin typeface="Times New Roman"/>
                <a:cs typeface="Times New Roman"/>
              </a:rPr>
              <a:t>personnalité</a:t>
            </a:r>
            <a:r>
              <a:rPr sz="2000" b="1" spc="-65" dirty="0">
                <a:solidFill>
                  <a:srgbClr val="FF0000"/>
                </a:solidFill>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Identité</a:t>
            </a:r>
            <a:r>
              <a:rPr sz="2000" spc="-65" dirty="0">
                <a:latin typeface="Times New Roman"/>
                <a:cs typeface="Times New Roman"/>
              </a:rPr>
              <a:t> </a:t>
            </a:r>
            <a:r>
              <a:rPr sz="2000" spc="-25" dirty="0">
                <a:latin typeface="Times New Roman"/>
                <a:cs typeface="Times New Roman"/>
              </a:rPr>
              <a:t>de </a:t>
            </a:r>
            <a:r>
              <a:rPr sz="2000" dirty="0">
                <a:latin typeface="Times New Roman"/>
                <a:cs typeface="Times New Roman"/>
              </a:rPr>
              <a:t>psychologique</a:t>
            </a:r>
            <a:r>
              <a:rPr sz="2000" spc="380" dirty="0">
                <a:latin typeface="Times New Roman"/>
                <a:cs typeface="Times New Roman"/>
              </a:rPr>
              <a:t> </a:t>
            </a:r>
            <a:r>
              <a:rPr sz="2000" dirty="0">
                <a:latin typeface="Times New Roman"/>
                <a:cs typeface="Times New Roman"/>
              </a:rPr>
              <a:t>distinctive</a:t>
            </a:r>
            <a:r>
              <a:rPr sz="2000" spc="380" dirty="0">
                <a:latin typeface="Times New Roman"/>
                <a:cs typeface="Times New Roman"/>
              </a:rPr>
              <a:t> </a:t>
            </a:r>
            <a:r>
              <a:rPr sz="2000" spc="-10" dirty="0">
                <a:latin typeface="Times New Roman"/>
                <a:cs typeface="Times New Roman"/>
              </a:rPr>
              <a:t>propre</a:t>
            </a:r>
            <a:endParaRPr sz="2000">
              <a:latin typeface="Times New Roman"/>
              <a:cs typeface="Times New Roman"/>
            </a:endParaRPr>
          </a:p>
          <a:p>
            <a:pPr marL="12700" marR="5080">
              <a:lnSpc>
                <a:spcPct val="100000"/>
              </a:lnSpc>
              <a:tabLst>
                <a:tab pos="1097915" algn="l"/>
              </a:tabLst>
            </a:pPr>
            <a:r>
              <a:rPr sz="2000" dirty="0">
                <a:latin typeface="Times New Roman"/>
                <a:cs typeface="Times New Roman"/>
              </a:rPr>
              <a:t>a</a:t>
            </a:r>
            <a:r>
              <a:rPr sz="2000" spc="-15" dirty="0">
                <a:latin typeface="Times New Roman"/>
                <a:cs typeface="Times New Roman"/>
              </a:rPr>
              <a:t> </a:t>
            </a:r>
            <a:r>
              <a:rPr sz="2000" spc="-10" dirty="0">
                <a:latin typeface="Times New Roman"/>
                <a:cs typeface="Times New Roman"/>
              </a:rPr>
              <a:t>chaque</a:t>
            </a:r>
            <a:r>
              <a:rPr sz="2000" dirty="0">
                <a:latin typeface="Times New Roman"/>
                <a:cs typeface="Times New Roman"/>
              </a:rPr>
              <a:t>	personne</a:t>
            </a:r>
            <a:r>
              <a:rPr sz="2000" spc="-50" dirty="0">
                <a:latin typeface="Times New Roman"/>
                <a:cs typeface="Times New Roman"/>
              </a:rPr>
              <a:t> </a:t>
            </a:r>
            <a:r>
              <a:rPr sz="2000" dirty="0">
                <a:latin typeface="Times New Roman"/>
                <a:cs typeface="Times New Roman"/>
              </a:rPr>
              <a:t>Les</a:t>
            </a:r>
            <a:r>
              <a:rPr sz="2000" spc="-30" dirty="0">
                <a:latin typeface="Times New Roman"/>
                <a:cs typeface="Times New Roman"/>
              </a:rPr>
              <a:t> </a:t>
            </a:r>
            <a:r>
              <a:rPr sz="2000" dirty="0">
                <a:latin typeface="Times New Roman"/>
                <a:cs typeface="Times New Roman"/>
              </a:rPr>
              <a:t>besoins</a:t>
            </a:r>
            <a:r>
              <a:rPr sz="2000" spc="-50" dirty="0">
                <a:latin typeface="Times New Roman"/>
                <a:cs typeface="Times New Roman"/>
              </a:rPr>
              <a:t> </a:t>
            </a:r>
            <a:r>
              <a:rPr sz="2000" dirty="0">
                <a:latin typeface="Times New Roman"/>
                <a:cs typeface="Times New Roman"/>
              </a:rPr>
              <a:t>et</a:t>
            </a:r>
            <a:r>
              <a:rPr sz="2000" spc="-40" dirty="0">
                <a:latin typeface="Times New Roman"/>
                <a:cs typeface="Times New Roman"/>
              </a:rPr>
              <a:t> </a:t>
            </a:r>
            <a:r>
              <a:rPr sz="2000" spc="-25" dirty="0">
                <a:latin typeface="Times New Roman"/>
                <a:cs typeface="Times New Roman"/>
              </a:rPr>
              <a:t>les </a:t>
            </a:r>
            <a:r>
              <a:rPr sz="2000" dirty="0">
                <a:latin typeface="Times New Roman"/>
                <a:cs typeface="Times New Roman"/>
              </a:rPr>
              <a:t>motivations</a:t>
            </a:r>
            <a:r>
              <a:rPr sz="2000" spc="-80" dirty="0">
                <a:latin typeface="Times New Roman"/>
                <a:cs typeface="Times New Roman"/>
              </a:rPr>
              <a:t> </a:t>
            </a:r>
            <a:r>
              <a:rPr sz="2000" dirty="0">
                <a:latin typeface="Times New Roman"/>
                <a:cs typeface="Times New Roman"/>
              </a:rPr>
              <a:t>(hédoniste),</a:t>
            </a:r>
            <a:r>
              <a:rPr sz="2000" spc="-70" dirty="0">
                <a:latin typeface="Times New Roman"/>
                <a:cs typeface="Times New Roman"/>
              </a:rPr>
              <a:t> </a:t>
            </a:r>
            <a:r>
              <a:rPr sz="2000" dirty="0">
                <a:latin typeface="Times New Roman"/>
                <a:cs typeface="Times New Roman"/>
              </a:rPr>
              <a:t>freins</a:t>
            </a:r>
            <a:r>
              <a:rPr sz="2000" spc="-80" dirty="0">
                <a:latin typeface="Times New Roman"/>
                <a:cs typeface="Times New Roman"/>
              </a:rPr>
              <a:t> </a:t>
            </a:r>
            <a:r>
              <a:rPr sz="2000" dirty="0">
                <a:latin typeface="Times New Roman"/>
                <a:cs typeface="Times New Roman"/>
              </a:rPr>
              <a:t>(risques</a:t>
            </a:r>
            <a:r>
              <a:rPr sz="2000" spc="-60" dirty="0">
                <a:latin typeface="Times New Roman"/>
                <a:cs typeface="Times New Roman"/>
              </a:rPr>
              <a:t> </a:t>
            </a:r>
            <a:r>
              <a:rPr sz="2000" spc="-10" dirty="0">
                <a:latin typeface="Times New Roman"/>
                <a:cs typeface="Times New Roman"/>
              </a:rPr>
              <a:t>peurs)</a:t>
            </a:r>
            <a:endParaRPr sz="2000">
              <a:latin typeface="Times New Roman"/>
              <a:cs typeface="Times New Roman"/>
            </a:endParaRPr>
          </a:p>
          <a:p>
            <a:pPr marL="12700">
              <a:lnSpc>
                <a:spcPct val="100000"/>
              </a:lnSpc>
            </a:pPr>
            <a:r>
              <a:rPr sz="2000" spc="-50" dirty="0">
                <a:latin typeface="Times New Roman"/>
                <a:cs typeface="Times New Roman"/>
              </a:rPr>
              <a:t>.</a:t>
            </a:r>
            <a:endParaRPr sz="2000">
              <a:latin typeface="Times New Roman"/>
              <a:cs typeface="Times New Roman"/>
            </a:endParaRPr>
          </a:p>
        </p:txBody>
      </p:sp>
    </p:spTree>
  </p:cSld>
  <p:clrMapOvr>
    <a:masterClrMapping/>
  </p:clrMapOvr>
  <p:transition>
    <p:zoom/>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5843" y="307086"/>
            <a:ext cx="7871459" cy="1117091"/>
          </a:xfrm>
          <a:prstGeom prst="rect">
            <a:avLst/>
          </a:prstGeom>
        </p:spPr>
      </p:pic>
      <p:sp>
        <p:nvSpPr>
          <p:cNvPr id="3" name="object 3"/>
          <p:cNvSpPr/>
          <p:nvPr/>
        </p:nvSpPr>
        <p:spPr>
          <a:xfrm>
            <a:off x="1571599" y="1571612"/>
            <a:ext cx="5501005" cy="518795"/>
          </a:xfrm>
          <a:custGeom>
            <a:avLst/>
            <a:gdLst/>
            <a:ahLst/>
            <a:cxnLst/>
            <a:rect l="l" t="t" r="r" b="b"/>
            <a:pathLst>
              <a:path w="5501005" h="518794">
                <a:moveTo>
                  <a:pt x="5500725" y="0"/>
                </a:moveTo>
                <a:lnTo>
                  <a:pt x="3500463" y="0"/>
                </a:lnTo>
                <a:lnTo>
                  <a:pt x="1757375" y="0"/>
                </a:lnTo>
                <a:lnTo>
                  <a:pt x="0" y="0"/>
                </a:lnTo>
                <a:lnTo>
                  <a:pt x="0" y="518172"/>
                </a:lnTo>
                <a:lnTo>
                  <a:pt x="1757375" y="518172"/>
                </a:lnTo>
                <a:lnTo>
                  <a:pt x="3500463" y="518172"/>
                </a:lnTo>
                <a:lnTo>
                  <a:pt x="5500725" y="518172"/>
                </a:lnTo>
                <a:lnTo>
                  <a:pt x="5500725" y="0"/>
                </a:lnTo>
                <a:close/>
              </a:path>
            </a:pathLst>
          </a:custGeom>
          <a:solidFill>
            <a:srgbClr val="BEBEBE"/>
          </a:solidFill>
        </p:spPr>
        <p:txBody>
          <a:bodyPr wrap="square" lIns="0" tIns="0" rIns="0" bIns="0" rtlCol="0"/>
          <a:lstStyle/>
          <a:p>
            <a:endParaRPr/>
          </a:p>
        </p:txBody>
      </p:sp>
      <p:grpSp>
        <p:nvGrpSpPr>
          <p:cNvPr id="4" name="object 4"/>
          <p:cNvGrpSpPr/>
          <p:nvPr/>
        </p:nvGrpSpPr>
        <p:grpSpPr>
          <a:xfrm>
            <a:off x="1564386" y="1564386"/>
            <a:ext cx="5534660" cy="4928235"/>
            <a:chOff x="1564386" y="1564386"/>
            <a:chExt cx="5534660" cy="4928235"/>
          </a:xfrm>
        </p:grpSpPr>
        <p:sp>
          <p:nvSpPr>
            <p:cNvPr id="5" name="object 5"/>
            <p:cNvSpPr/>
            <p:nvPr/>
          </p:nvSpPr>
          <p:spPr>
            <a:xfrm>
              <a:off x="1571599" y="4375772"/>
              <a:ext cx="5501005" cy="2103120"/>
            </a:xfrm>
            <a:custGeom>
              <a:avLst/>
              <a:gdLst/>
              <a:ahLst/>
              <a:cxnLst/>
              <a:rect l="l" t="t" r="r" b="b"/>
              <a:pathLst>
                <a:path w="5501005" h="2103120">
                  <a:moveTo>
                    <a:pt x="5500725" y="0"/>
                  </a:moveTo>
                  <a:lnTo>
                    <a:pt x="3500463" y="0"/>
                  </a:lnTo>
                  <a:lnTo>
                    <a:pt x="1757375" y="0"/>
                  </a:lnTo>
                  <a:lnTo>
                    <a:pt x="0" y="0"/>
                  </a:lnTo>
                  <a:lnTo>
                    <a:pt x="0" y="2103120"/>
                  </a:lnTo>
                  <a:lnTo>
                    <a:pt x="1757375" y="2103120"/>
                  </a:lnTo>
                  <a:lnTo>
                    <a:pt x="3500463" y="2103120"/>
                  </a:lnTo>
                  <a:lnTo>
                    <a:pt x="5500725" y="2103120"/>
                  </a:lnTo>
                  <a:lnTo>
                    <a:pt x="5500725" y="0"/>
                  </a:lnTo>
                  <a:close/>
                </a:path>
              </a:pathLst>
            </a:custGeom>
            <a:solidFill>
              <a:srgbClr val="000000"/>
            </a:solidFill>
          </p:spPr>
          <p:txBody>
            <a:bodyPr wrap="square" lIns="0" tIns="0" rIns="0" bIns="0" rtlCol="0"/>
            <a:lstStyle/>
            <a:p>
              <a:endParaRPr/>
            </a:p>
          </p:txBody>
        </p:sp>
        <p:pic>
          <p:nvPicPr>
            <p:cNvPr id="6" name="object 6"/>
            <p:cNvPicPr/>
            <p:nvPr/>
          </p:nvPicPr>
          <p:blipFill>
            <a:blip r:embed="rId3" cstate="print"/>
            <a:stretch>
              <a:fillRect/>
            </a:stretch>
          </p:blipFill>
          <p:spPr>
            <a:xfrm>
              <a:off x="1564386" y="1564386"/>
              <a:ext cx="5534405" cy="4927853"/>
            </a:xfrm>
            <a:prstGeom prst="rect">
              <a:avLst/>
            </a:prstGeom>
          </p:spPr>
        </p:pic>
      </p:grpSp>
      <p:sp>
        <p:nvSpPr>
          <p:cNvPr id="7" name="object 7"/>
          <p:cNvSpPr txBox="1">
            <a:spLocks noGrp="1"/>
          </p:cNvSpPr>
          <p:nvPr>
            <p:ph type="title"/>
          </p:nvPr>
        </p:nvSpPr>
        <p:spPr>
          <a:xfrm>
            <a:off x="2034810" y="1571866"/>
            <a:ext cx="843915" cy="299720"/>
          </a:xfrm>
          <a:prstGeom prst="rect">
            <a:avLst/>
          </a:prstGeom>
        </p:spPr>
        <p:txBody>
          <a:bodyPr vert="horz" wrap="square" lIns="0" tIns="12700" rIns="0" bIns="0" rtlCol="0">
            <a:spAutoFit/>
          </a:bodyPr>
          <a:lstStyle/>
          <a:p>
            <a:pPr>
              <a:lnSpc>
                <a:spcPct val="100000"/>
              </a:lnSpc>
              <a:spcBef>
                <a:spcPts val="100"/>
              </a:spcBef>
            </a:pPr>
            <a:r>
              <a:rPr sz="1800" spc="-10" dirty="0">
                <a:solidFill>
                  <a:srgbClr val="FFFFFF"/>
                </a:solidFill>
                <a:latin typeface="Lucida Sans Unicode"/>
                <a:cs typeface="Lucida Sans Unicode"/>
              </a:rPr>
              <a:t>couleur</a:t>
            </a:r>
            <a:endParaRPr sz="1800">
              <a:latin typeface="Lucida Sans Unicode"/>
              <a:cs typeface="Lucida Sans Unicode"/>
            </a:endParaRPr>
          </a:p>
        </p:txBody>
      </p:sp>
      <p:sp>
        <p:nvSpPr>
          <p:cNvPr id="8" name="object 8"/>
          <p:cNvSpPr txBox="1"/>
          <p:nvPr/>
        </p:nvSpPr>
        <p:spPr>
          <a:xfrm>
            <a:off x="3735035" y="1571866"/>
            <a:ext cx="944880" cy="299720"/>
          </a:xfrm>
          <a:prstGeom prst="rect">
            <a:avLst/>
          </a:prstGeom>
        </p:spPr>
        <p:txBody>
          <a:bodyPr vert="horz" wrap="square" lIns="0" tIns="12700" rIns="0" bIns="0" rtlCol="0">
            <a:spAutoFit/>
          </a:bodyPr>
          <a:lstStyle/>
          <a:p>
            <a:pPr>
              <a:lnSpc>
                <a:spcPct val="100000"/>
              </a:lnSpc>
              <a:spcBef>
                <a:spcPts val="100"/>
              </a:spcBef>
            </a:pPr>
            <a:r>
              <a:rPr sz="1800" spc="-10" dirty="0">
                <a:solidFill>
                  <a:srgbClr val="FFFFFF"/>
                </a:solidFill>
                <a:latin typeface="Lucida Sans Unicode"/>
                <a:cs typeface="Lucida Sans Unicode"/>
              </a:rPr>
              <a:t>symbole</a:t>
            </a:r>
            <a:endParaRPr sz="1800">
              <a:latin typeface="Lucida Sans Unicode"/>
              <a:cs typeface="Lucida Sans Unicode"/>
            </a:endParaRPr>
          </a:p>
        </p:txBody>
      </p:sp>
      <p:sp>
        <p:nvSpPr>
          <p:cNvPr id="9" name="object 9"/>
          <p:cNvSpPr txBox="1"/>
          <p:nvPr/>
        </p:nvSpPr>
        <p:spPr>
          <a:xfrm>
            <a:off x="5341725" y="1579486"/>
            <a:ext cx="1473200" cy="452120"/>
          </a:xfrm>
          <a:prstGeom prst="rect">
            <a:avLst/>
          </a:prstGeom>
        </p:spPr>
        <p:txBody>
          <a:bodyPr vert="horz" wrap="square" lIns="0" tIns="12065" rIns="0" bIns="0" rtlCol="0">
            <a:spAutoFit/>
          </a:bodyPr>
          <a:lstStyle/>
          <a:p>
            <a:pPr marL="214629" marR="5080" indent="-215265">
              <a:lnSpc>
                <a:spcPct val="100000"/>
              </a:lnSpc>
              <a:spcBef>
                <a:spcPts val="95"/>
              </a:spcBef>
            </a:pPr>
            <a:r>
              <a:rPr sz="1400" dirty="0">
                <a:solidFill>
                  <a:srgbClr val="FFFFFF"/>
                </a:solidFill>
                <a:latin typeface="Lucida Sans Unicode"/>
                <a:cs typeface="Lucida Sans Unicode"/>
              </a:rPr>
              <a:t>L'influence</a:t>
            </a:r>
            <a:r>
              <a:rPr sz="1400" spc="-55" dirty="0">
                <a:solidFill>
                  <a:srgbClr val="FFFFFF"/>
                </a:solidFill>
                <a:latin typeface="Lucida Sans Unicode"/>
                <a:cs typeface="Lucida Sans Unicode"/>
              </a:rPr>
              <a:t> </a:t>
            </a:r>
            <a:r>
              <a:rPr sz="1400" dirty="0">
                <a:solidFill>
                  <a:srgbClr val="FFFFFF"/>
                </a:solidFill>
                <a:latin typeface="Lucida Sans Unicode"/>
                <a:cs typeface="Lucida Sans Unicode"/>
              </a:rPr>
              <a:t>sur</a:t>
            </a:r>
            <a:r>
              <a:rPr sz="1400" spc="-30" dirty="0">
                <a:solidFill>
                  <a:srgbClr val="FFFFFF"/>
                </a:solidFill>
                <a:latin typeface="Lucida Sans Unicode"/>
                <a:cs typeface="Lucida Sans Unicode"/>
              </a:rPr>
              <a:t> </a:t>
            </a:r>
            <a:r>
              <a:rPr sz="1400" spc="-25" dirty="0">
                <a:solidFill>
                  <a:srgbClr val="FFFFFF"/>
                </a:solidFill>
                <a:latin typeface="Lucida Sans Unicode"/>
                <a:cs typeface="Lucida Sans Unicode"/>
              </a:rPr>
              <a:t>la </a:t>
            </a:r>
            <a:r>
              <a:rPr sz="1400" spc="-10" dirty="0">
                <a:solidFill>
                  <a:srgbClr val="FFFFFF"/>
                </a:solidFill>
                <a:latin typeface="Lucida Sans Unicode"/>
                <a:cs typeface="Lucida Sans Unicode"/>
              </a:rPr>
              <a:t>psychologie</a:t>
            </a:r>
            <a:endParaRPr sz="1400">
              <a:latin typeface="Lucida Sans Unicode"/>
              <a:cs typeface="Lucida Sans Unicode"/>
            </a:endParaRPr>
          </a:p>
        </p:txBody>
      </p:sp>
      <p:sp>
        <p:nvSpPr>
          <p:cNvPr id="10" name="object 10"/>
          <p:cNvSpPr txBox="1"/>
          <p:nvPr/>
        </p:nvSpPr>
        <p:spPr>
          <a:xfrm>
            <a:off x="1975628" y="2130412"/>
            <a:ext cx="1045210" cy="330200"/>
          </a:xfrm>
          <a:prstGeom prst="rect">
            <a:avLst/>
          </a:prstGeom>
        </p:spPr>
        <p:txBody>
          <a:bodyPr vert="horz" wrap="square" lIns="0" tIns="12065" rIns="0" bIns="0" rtlCol="0">
            <a:spAutoFit/>
          </a:bodyPr>
          <a:lstStyle/>
          <a:p>
            <a:pPr marL="12700">
              <a:lnSpc>
                <a:spcPct val="100000"/>
              </a:lnSpc>
              <a:spcBef>
                <a:spcPts val="95"/>
              </a:spcBef>
            </a:pPr>
            <a:r>
              <a:rPr sz="2000" dirty="0">
                <a:latin typeface="Lucida Sans Unicode"/>
                <a:cs typeface="Lucida Sans Unicode"/>
              </a:rPr>
              <a:t>Le</a:t>
            </a:r>
            <a:r>
              <a:rPr sz="2000" spc="-5" dirty="0">
                <a:latin typeface="Lucida Sans Unicode"/>
                <a:cs typeface="Lucida Sans Unicode"/>
              </a:rPr>
              <a:t> </a:t>
            </a:r>
            <a:r>
              <a:rPr sz="2000" spc="-10" dirty="0">
                <a:latin typeface="Lucida Sans Unicode"/>
                <a:cs typeface="Lucida Sans Unicode"/>
              </a:rPr>
              <a:t>blanc</a:t>
            </a:r>
            <a:endParaRPr sz="2000">
              <a:latin typeface="Lucida Sans Unicode"/>
              <a:cs typeface="Lucida Sans Unicode"/>
            </a:endParaRPr>
          </a:p>
        </p:txBody>
      </p:sp>
      <p:sp>
        <p:nvSpPr>
          <p:cNvPr id="11" name="object 11"/>
          <p:cNvSpPr txBox="1"/>
          <p:nvPr/>
        </p:nvSpPr>
        <p:spPr>
          <a:xfrm>
            <a:off x="3432743" y="2938132"/>
            <a:ext cx="153606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Times New Roman"/>
                <a:cs typeface="Times New Roman"/>
              </a:rPr>
              <a:t>Pureté,</a:t>
            </a:r>
            <a:r>
              <a:rPr sz="1800" spc="-45" dirty="0">
                <a:latin typeface="Times New Roman"/>
                <a:cs typeface="Times New Roman"/>
              </a:rPr>
              <a:t> </a:t>
            </a:r>
            <a:r>
              <a:rPr sz="1800" spc="-10" dirty="0">
                <a:latin typeface="Times New Roman"/>
                <a:cs typeface="Times New Roman"/>
              </a:rPr>
              <a:t>équilibre</a:t>
            </a:r>
            <a:endParaRPr sz="1800">
              <a:latin typeface="Times New Roman"/>
              <a:cs typeface="Times New Roman"/>
            </a:endParaRPr>
          </a:p>
        </p:txBody>
      </p:sp>
      <p:sp>
        <p:nvSpPr>
          <p:cNvPr id="12" name="object 12"/>
          <p:cNvSpPr txBox="1"/>
          <p:nvPr/>
        </p:nvSpPr>
        <p:spPr>
          <a:xfrm>
            <a:off x="5226110" y="2115172"/>
            <a:ext cx="1691639" cy="1671320"/>
          </a:xfrm>
          <a:prstGeom prst="rect">
            <a:avLst/>
          </a:prstGeom>
        </p:spPr>
        <p:txBody>
          <a:bodyPr vert="horz" wrap="square" lIns="0" tIns="12700" rIns="0" bIns="0" rtlCol="0">
            <a:spAutoFit/>
          </a:bodyPr>
          <a:lstStyle/>
          <a:p>
            <a:pPr marL="12700" marR="5080" algn="ctr">
              <a:lnSpc>
                <a:spcPct val="100000"/>
              </a:lnSpc>
              <a:spcBef>
                <a:spcPts val="100"/>
              </a:spcBef>
            </a:pPr>
            <a:r>
              <a:rPr sz="1800" dirty="0">
                <a:latin typeface="Times New Roman"/>
                <a:cs typeface="Times New Roman"/>
              </a:rPr>
              <a:t>relaxant,</a:t>
            </a:r>
            <a:r>
              <a:rPr sz="1800" spc="-30" dirty="0">
                <a:latin typeface="Times New Roman"/>
                <a:cs typeface="Times New Roman"/>
              </a:rPr>
              <a:t> </a:t>
            </a:r>
            <a:r>
              <a:rPr sz="1800" dirty="0">
                <a:latin typeface="Times New Roman"/>
                <a:cs typeface="Times New Roman"/>
              </a:rPr>
              <a:t>il</a:t>
            </a:r>
            <a:r>
              <a:rPr sz="1800" spc="-35" dirty="0">
                <a:latin typeface="Times New Roman"/>
                <a:cs typeface="Times New Roman"/>
              </a:rPr>
              <a:t> </a:t>
            </a:r>
            <a:r>
              <a:rPr sz="1800" spc="-10" dirty="0">
                <a:latin typeface="Times New Roman"/>
                <a:cs typeface="Times New Roman"/>
              </a:rPr>
              <a:t>diffuse </a:t>
            </a:r>
            <a:r>
              <a:rPr sz="1800" dirty="0">
                <a:latin typeface="Times New Roman"/>
                <a:cs typeface="Times New Roman"/>
              </a:rPr>
              <a:t>une</a:t>
            </a:r>
            <a:r>
              <a:rPr sz="1800" spc="-40" dirty="0">
                <a:latin typeface="Times New Roman"/>
                <a:cs typeface="Times New Roman"/>
              </a:rPr>
              <a:t> </a:t>
            </a:r>
            <a:r>
              <a:rPr sz="1800" dirty="0">
                <a:latin typeface="Times New Roman"/>
                <a:cs typeface="Times New Roman"/>
              </a:rPr>
              <a:t>sensation</a:t>
            </a:r>
            <a:r>
              <a:rPr sz="1800" spc="-30" dirty="0">
                <a:latin typeface="Times New Roman"/>
                <a:cs typeface="Times New Roman"/>
              </a:rPr>
              <a:t> </a:t>
            </a:r>
            <a:r>
              <a:rPr sz="1800" spc="-25" dirty="0">
                <a:latin typeface="Times New Roman"/>
                <a:cs typeface="Times New Roman"/>
              </a:rPr>
              <a:t>de </a:t>
            </a:r>
            <a:r>
              <a:rPr sz="1800" dirty="0">
                <a:latin typeface="Times New Roman"/>
                <a:cs typeface="Times New Roman"/>
              </a:rPr>
              <a:t>bien</a:t>
            </a:r>
            <a:r>
              <a:rPr sz="1800" spc="-25" dirty="0">
                <a:latin typeface="Times New Roman"/>
                <a:cs typeface="Times New Roman"/>
              </a:rPr>
              <a:t> </a:t>
            </a:r>
            <a:r>
              <a:rPr sz="1800" dirty="0">
                <a:latin typeface="Times New Roman"/>
                <a:cs typeface="Times New Roman"/>
              </a:rPr>
              <a:t>être.</a:t>
            </a:r>
            <a:r>
              <a:rPr sz="1800" spc="-20" dirty="0">
                <a:latin typeface="Times New Roman"/>
                <a:cs typeface="Times New Roman"/>
              </a:rPr>
              <a:t> </a:t>
            </a:r>
            <a:r>
              <a:rPr sz="1800" spc="-10" dirty="0">
                <a:latin typeface="Times New Roman"/>
                <a:cs typeface="Times New Roman"/>
              </a:rPr>
              <a:t>donner </a:t>
            </a:r>
            <a:r>
              <a:rPr sz="1800" dirty="0">
                <a:latin typeface="Times New Roman"/>
                <a:cs typeface="Times New Roman"/>
              </a:rPr>
              <a:t>l'impression</a:t>
            </a:r>
            <a:r>
              <a:rPr sz="1800" spc="-55" dirty="0">
                <a:latin typeface="Times New Roman"/>
                <a:cs typeface="Times New Roman"/>
              </a:rPr>
              <a:t> </a:t>
            </a:r>
            <a:r>
              <a:rPr sz="1800" spc="-10" dirty="0">
                <a:latin typeface="Times New Roman"/>
                <a:cs typeface="Times New Roman"/>
              </a:rPr>
              <a:t>d'une simplicité monacale,</a:t>
            </a:r>
            <a:endParaRPr sz="1800">
              <a:latin typeface="Times New Roman"/>
              <a:cs typeface="Times New Roman"/>
            </a:endParaRPr>
          </a:p>
        </p:txBody>
      </p:sp>
      <p:sp>
        <p:nvSpPr>
          <p:cNvPr id="13" name="object 13"/>
          <p:cNvSpPr txBox="1"/>
          <p:nvPr/>
        </p:nvSpPr>
        <p:spPr>
          <a:xfrm>
            <a:off x="2012966" y="4372978"/>
            <a:ext cx="874394" cy="330200"/>
          </a:xfrm>
          <a:prstGeom prst="rect">
            <a:avLst/>
          </a:prstGeom>
        </p:spPr>
        <p:txBody>
          <a:bodyPr vert="horz" wrap="square" lIns="0" tIns="12065" rIns="0" bIns="0" rtlCol="0">
            <a:spAutoFit/>
          </a:bodyPr>
          <a:lstStyle/>
          <a:p>
            <a:pPr marL="12700">
              <a:lnSpc>
                <a:spcPct val="100000"/>
              </a:lnSpc>
              <a:spcBef>
                <a:spcPts val="95"/>
              </a:spcBef>
            </a:pPr>
            <a:r>
              <a:rPr sz="2000" dirty="0">
                <a:solidFill>
                  <a:srgbClr val="FFFFFF"/>
                </a:solidFill>
                <a:latin typeface="Lucida Sans Unicode"/>
                <a:cs typeface="Lucida Sans Unicode"/>
              </a:rPr>
              <a:t>Le</a:t>
            </a:r>
            <a:r>
              <a:rPr sz="2000" spc="-15" dirty="0">
                <a:solidFill>
                  <a:srgbClr val="FFFFFF"/>
                </a:solidFill>
                <a:latin typeface="Lucida Sans Unicode"/>
                <a:cs typeface="Lucida Sans Unicode"/>
              </a:rPr>
              <a:t> </a:t>
            </a:r>
            <a:r>
              <a:rPr sz="2000" spc="-20" dirty="0">
                <a:solidFill>
                  <a:srgbClr val="FFFFFF"/>
                </a:solidFill>
                <a:latin typeface="Lucida Sans Unicode"/>
                <a:cs typeface="Lucida Sans Unicode"/>
              </a:rPr>
              <a:t>noir</a:t>
            </a:r>
            <a:endParaRPr sz="2000">
              <a:latin typeface="Lucida Sans Unicode"/>
              <a:cs typeface="Lucida Sans Unicode"/>
            </a:endParaRPr>
          </a:p>
        </p:txBody>
      </p:sp>
      <p:sp>
        <p:nvSpPr>
          <p:cNvPr id="14" name="object 14"/>
          <p:cNvSpPr txBox="1"/>
          <p:nvPr/>
        </p:nvSpPr>
        <p:spPr>
          <a:xfrm>
            <a:off x="3581334" y="5198986"/>
            <a:ext cx="1238250" cy="574040"/>
          </a:xfrm>
          <a:prstGeom prst="rect">
            <a:avLst/>
          </a:prstGeom>
        </p:spPr>
        <p:txBody>
          <a:bodyPr vert="horz" wrap="square" lIns="0" tIns="12700" rIns="0" bIns="0" rtlCol="0">
            <a:spAutoFit/>
          </a:bodyPr>
          <a:lstStyle/>
          <a:p>
            <a:pPr marL="353060" marR="5080" indent="-340995">
              <a:lnSpc>
                <a:spcPct val="100000"/>
              </a:lnSpc>
              <a:spcBef>
                <a:spcPts val="100"/>
              </a:spcBef>
            </a:pPr>
            <a:r>
              <a:rPr sz="1800" dirty="0">
                <a:solidFill>
                  <a:srgbClr val="FFFFFF"/>
                </a:solidFill>
                <a:latin typeface="Lucida Sans Unicode"/>
                <a:cs typeface="Lucida Sans Unicode"/>
              </a:rPr>
              <a:t>Couleur</a:t>
            </a:r>
            <a:r>
              <a:rPr sz="1800" spc="-50" dirty="0">
                <a:solidFill>
                  <a:srgbClr val="FFFFFF"/>
                </a:solidFill>
                <a:latin typeface="Lucida Sans Unicode"/>
                <a:cs typeface="Lucida Sans Unicode"/>
              </a:rPr>
              <a:t> </a:t>
            </a:r>
            <a:r>
              <a:rPr sz="1800" spc="-25" dirty="0">
                <a:solidFill>
                  <a:srgbClr val="FFFFFF"/>
                </a:solidFill>
                <a:latin typeface="Lucida Sans Unicode"/>
                <a:cs typeface="Lucida Sans Unicode"/>
              </a:rPr>
              <a:t>de </a:t>
            </a:r>
            <a:r>
              <a:rPr sz="1800" spc="-20" dirty="0">
                <a:solidFill>
                  <a:srgbClr val="FFFFFF"/>
                </a:solidFill>
                <a:latin typeface="Lucida Sans Unicode"/>
                <a:cs typeface="Lucida Sans Unicode"/>
              </a:rPr>
              <a:t>Luxe</a:t>
            </a:r>
            <a:endParaRPr sz="1800">
              <a:latin typeface="Lucida Sans Unicode"/>
              <a:cs typeface="Lucida Sans Unicode"/>
            </a:endParaRPr>
          </a:p>
        </p:txBody>
      </p:sp>
      <p:sp>
        <p:nvSpPr>
          <p:cNvPr id="15" name="object 15"/>
          <p:cNvSpPr txBox="1"/>
          <p:nvPr/>
        </p:nvSpPr>
        <p:spPr>
          <a:xfrm>
            <a:off x="5180390" y="4401172"/>
            <a:ext cx="1783714" cy="1945639"/>
          </a:xfrm>
          <a:prstGeom prst="rect">
            <a:avLst/>
          </a:prstGeom>
        </p:spPr>
        <p:txBody>
          <a:bodyPr vert="horz" wrap="square" lIns="0" tIns="12700" rIns="0" bIns="0" rtlCol="0">
            <a:spAutoFit/>
          </a:bodyPr>
          <a:lstStyle/>
          <a:p>
            <a:pPr marL="12700" marR="5080" indent="-635" algn="ctr">
              <a:lnSpc>
                <a:spcPct val="100000"/>
              </a:lnSpc>
              <a:spcBef>
                <a:spcPts val="100"/>
              </a:spcBef>
            </a:pPr>
            <a:r>
              <a:rPr sz="1800" dirty="0">
                <a:solidFill>
                  <a:srgbClr val="FFFFFF"/>
                </a:solidFill>
                <a:latin typeface="Times New Roman"/>
                <a:cs typeface="Times New Roman"/>
              </a:rPr>
              <a:t>Le</a:t>
            </a:r>
            <a:r>
              <a:rPr sz="1800" spc="-25" dirty="0">
                <a:solidFill>
                  <a:srgbClr val="FFFFFF"/>
                </a:solidFill>
                <a:latin typeface="Times New Roman"/>
                <a:cs typeface="Times New Roman"/>
              </a:rPr>
              <a:t> </a:t>
            </a:r>
            <a:r>
              <a:rPr sz="1800" dirty="0">
                <a:solidFill>
                  <a:srgbClr val="FFFFFF"/>
                </a:solidFill>
                <a:latin typeface="Times New Roman"/>
                <a:cs typeface="Times New Roman"/>
              </a:rPr>
              <a:t>noir</a:t>
            </a:r>
            <a:r>
              <a:rPr sz="1800" spc="-15" dirty="0">
                <a:solidFill>
                  <a:srgbClr val="FFFFFF"/>
                </a:solidFill>
                <a:latin typeface="Times New Roman"/>
                <a:cs typeface="Times New Roman"/>
              </a:rPr>
              <a:t> </a:t>
            </a:r>
            <a:r>
              <a:rPr sz="1800" spc="-20" dirty="0">
                <a:solidFill>
                  <a:srgbClr val="FFFFFF"/>
                </a:solidFill>
                <a:latin typeface="Times New Roman"/>
                <a:cs typeface="Times New Roman"/>
              </a:rPr>
              <a:t>peut </a:t>
            </a:r>
            <a:r>
              <a:rPr sz="1800" dirty="0">
                <a:solidFill>
                  <a:srgbClr val="FFFFFF"/>
                </a:solidFill>
                <a:latin typeface="Times New Roman"/>
                <a:cs typeface="Times New Roman"/>
              </a:rPr>
              <a:t>susciter</a:t>
            </a:r>
            <a:r>
              <a:rPr sz="1800" spc="-45" dirty="0">
                <a:solidFill>
                  <a:srgbClr val="FFFFFF"/>
                </a:solidFill>
                <a:latin typeface="Times New Roman"/>
                <a:cs typeface="Times New Roman"/>
              </a:rPr>
              <a:t> </a:t>
            </a:r>
            <a:r>
              <a:rPr sz="1800" spc="-25" dirty="0">
                <a:solidFill>
                  <a:srgbClr val="FFFFFF"/>
                </a:solidFill>
                <a:latin typeface="Times New Roman"/>
                <a:cs typeface="Times New Roman"/>
              </a:rPr>
              <a:t>un </a:t>
            </a:r>
            <a:r>
              <a:rPr sz="1800" dirty="0">
                <a:solidFill>
                  <a:srgbClr val="FFFFFF"/>
                </a:solidFill>
                <a:latin typeface="Times New Roman"/>
                <a:cs typeface="Times New Roman"/>
              </a:rPr>
              <a:t>sentiment</a:t>
            </a:r>
            <a:r>
              <a:rPr sz="1800" spc="-35" dirty="0">
                <a:solidFill>
                  <a:srgbClr val="FFFFFF"/>
                </a:solidFill>
                <a:latin typeface="Times New Roman"/>
                <a:cs typeface="Times New Roman"/>
              </a:rPr>
              <a:t> </a:t>
            </a:r>
            <a:r>
              <a:rPr sz="1800" spc="-25" dirty="0">
                <a:solidFill>
                  <a:srgbClr val="FFFFFF"/>
                </a:solidFill>
                <a:latin typeface="Times New Roman"/>
                <a:cs typeface="Times New Roman"/>
              </a:rPr>
              <a:t>de </a:t>
            </a:r>
            <a:r>
              <a:rPr sz="1800" dirty="0">
                <a:solidFill>
                  <a:srgbClr val="FFFFFF"/>
                </a:solidFill>
                <a:latin typeface="Times New Roman"/>
                <a:cs typeface="Times New Roman"/>
              </a:rPr>
              <a:t>protection,</a:t>
            </a:r>
            <a:r>
              <a:rPr sz="1800" spc="-70" dirty="0">
                <a:solidFill>
                  <a:srgbClr val="FFFFFF"/>
                </a:solidFill>
                <a:latin typeface="Times New Roman"/>
                <a:cs typeface="Times New Roman"/>
              </a:rPr>
              <a:t> </a:t>
            </a:r>
            <a:r>
              <a:rPr sz="1800" spc="-25" dirty="0">
                <a:solidFill>
                  <a:srgbClr val="FFFFFF"/>
                </a:solidFill>
                <a:latin typeface="Times New Roman"/>
                <a:cs typeface="Times New Roman"/>
              </a:rPr>
              <a:t>de </a:t>
            </a:r>
            <a:r>
              <a:rPr sz="1800" dirty="0">
                <a:solidFill>
                  <a:srgbClr val="FFFFFF"/>
                </a:solidFill>
                <a:latin typeface="Times New Roman"/>
                <a:cs typeface="Times New Roman"/>
              </a:rPr>
              <a:t>réconfort,</a:t>
            </a:r>
            <a:r>
              <a:rPr sz="1800" spc="-40" dirty="0">
                <a:solidFill>
                  <a:srgbClr val="FFFFFF"/>
                </a:solidFill>
                <a:latin typeface="Times New Roman"/>
                <a:cs typeface="Times New Roman"/>
              </a:rPr>
              <a:t> </a:t>
            </a:r>
            <a:r>
              <a:rPr sz="1800" dirty="0">
                <a:solidFill>
                  <a:srgbClr val="FFFFFF"/>
                </a:solidFill>
                <a:latin typeface="Times New Roman"/>
                <a:cs typeface="Times New Roman"/>
              </a:rPr>
              <a:t>ou</a:t>
            </a:r>
            <a:r>
              <a:rPr sz="1800" spc="-40" dirty="0">
                <a:solidFill>
                  <a:srgbClr val="FFFFFF"/>
                </a:solidFill>
                <a:latin typeface="Times New Roman"/>
                <a:cs typeface="Times New Roman"/>
              </a:rPr>
              <a:t> </a:t>
            </a:r>
            <a:r>
              <a:rPr sz="1800" spc="-20" dirty="0">
                <a:solidFill>
                  <a:srgbClr val="FFFFFF"/>
                </a:solidFill>
                <a:latin typeface="Times New Roman"/>
                <a:cs typeface="Times New Roman"/>
              </a:rPr>
              <a:t>bien </a:t>
            </a:r>
            <a:r>
              <a:rPr sz="1800" dirty="0">
                <a:solidFill>
                  <a:srgbClr val="FFFFFF"/>
                </a:solidFill>
                <a:latin typeface="Times New Roman"/>
                <a:cs typeface="Times New Roman"/>
              </a:rPr>
              <a:t>au</a:t>
            </a:r>
            <a:r>
              <a:rPr sz="1800" spc="-15" dirty="0">
                <a:solidFill>
                  <a:srgbClr val="FFFFFF"/>
                </a:solidFill>
                <a:latin typeface="Times New Roman"/>
                <a:cs typeface="Times New Roman"/>
              </a:rPr>
              <a:t> </a:t>
            </a:r>
            <a:r>
              <a:rPr sz="1800" spc="-10" dirty="0">
                <a:solidFill>
                  <a:srgbClr val="FFFFFF"/>
                </a:solidFill>
                <a:latin typeface="Times New Roman"/>
                <a:cs typeface="Times New Roman"/>
              </a:rPr>
              <a:t>contraire </a:t>
            </a:r>
            <a:r>
              <a:rPr sz="1800" dirty="0">
                <a:solidFill>
                  <a:srgbClr val="FFFFFF"/>
                </a:solidFill>
                <a:latin typeface="Times New Roman"/>
                <a:cs typeface="Times New Roman"/>
              </a:rPr>
              <a:t>susciter</a:t>
            </a:r>
            <a:r>
              <a:rPr sz="1800" spc="-30" dirty="0">
                <a:solidFill>
                  <a:srgbClr val="FFFFFF"/>
                </a:solidFill>
                <a:latin typeface="Times New Roman"/>
                <a:cs typeface="Times New Roman"/>
              </a:rPr>
              <a:t> </a:t>
            </a:r>
            <a:r>
              <a:rPr sz="1800" dirty="0">
                <a:solidFill>
                  <a:srgbClr val="FFFFFF"/>
                </a:solidFill>
                <a:latin typeface="Times New Roman"/>
                <a:cs typeface="Times New Roman"/>
              </a:rPr>
              <a:t>le</a:t>
            </a:r>
            <a:r>
              <a:rPr sz="1800" spc="-30" dirty="0">
                <a:solidFill>
                  <a:srgbClr val="FFFFFF"/>
                </a:solidFill>
                <a:latin typeface="Times New Roman"/>
                <a:cs typeface="Times New Roman"/>
              </a:rPr>
              <a:t> </a:t>
            </a:r>
            <a:r>
              <a:rPr sz="1800" spc="-10" dirty="0">
                <a:solidFill>
                  <a:srgbClr val="FFFFFF"/>
                </a:solidFill>
                <a:latin typeface="Times New Roman"/>
                <a:cs typeface="Times New Roman"/>
              </a:rPr>
              <a:t>mystère.</a:t>
            </a:r>
            <a:endParaRPr sz="1800">
              <a:latin typeface="Times New Roman"/>
              <a:cs typeface="Times New Roman"/>
            </a:endParaRPr>
          </a:p>
        </p:txBody>
      </p:sp>
      <p:grpSp>
        <p:nvGrpSpPr>
          <p:cNvPr id="16" name="object 16"/>
          <p:cNvGrpSpPr/>
          <p:nvPr/>
        </p:nvGrpSpPr>
        <p:grpSpPr>
          <a:xfrm>
            <a:off x="1713738" y="2570988"/>
            <a:ext cx="1728470" cy="3858895"/>
            <a:chOff x="1713738" y="2570988"/>
            <a:chExt cx="1728470" cy="3858895"/>
          </a:xfrm>
        </p:grpSpPr>
        <p:pic>
          <p:nvPicPr>
            <p:cNvPr id="17" name="object 17"/>
            <p:cNvPicPr/>
            <p:nvPr/>
          </p:nvPicPr>
          <p:blipFill>
            <a:blip r:embed="rId4" cstate="print"/>
            <a:stretch>
              <a:fillRect/>
            </a:stretch>
          </p:blipFill>
          <p:spPr>
            <a:xfrm>
              <a:off x="1713738" y="2570988"/>
              <a:ext cx="1728215" cy="1690877"/>
            </a:xfrm>
            <a:prstGeom prst="rect">
              <a:avLst/>
            </a:prstGeom>
          </p:spPr>
        </p:pic>
        <p:pic>
          <p:nvPicPr>
            <p:cNvPr id="18" name="object 18"/>
            <p:cNvPicPr/>
            <p:nvPr/>
          </p:nvPicPr>
          <p:blipFill>
            <a:blip r:embed="rId5" cstate="print"/>
            <a:stretch>
              <a:fillRect/>
            </a:stretch>
          </p:blipFill>
          <p:spPr>
            <a:xfrm>
              <a:off x="1856232" y="4714494"/>
              <a:ext cx="1583435" cy="1715261"/>
            </a:xfrm>
            <a:prstGeom prst="rect">
              <a:avLst/>
            </a:prstGeom>
          </p:spPr>
        </p:pic>
      </p:grpSp>
    </p:spTree>
  </p:cSld>
  <p:clrMapOvr>
    <a:masterClrMapping/>
  </p:clrMapOvr>
  <p:transition>
    <p:blinds/>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350264" y="349758"/>
            <a:ext cx="6297295" cy="5548630"/>
            <a:chOff x="1350264" y="349758"/>
            <a:chExt cx="6297295" cy="5548630"/>
          </a:xfrm>
        </p:grpSpPr>
        <p:sp>
          <p:nvSpPr>
            <p:cNvPr id="3" name="object 3"/>
            <p:cNvSpPr/>
            <p:nvPr/>
          </p:nvSpPr>
          <p:spPr>
            <a:xfrm>
              <a:off x="1357287" y="357161"/>
              <a:ext cx="6264275" cy="2656205"/>
            </a:xfrm>
            <a:custGeom>
              <a:avLst/>
              <a:gdLst/>
              <a:ahLst/>
              <a:cxnLst/>
              <a:rect l="l" t="t" r="r" b="b"/>
              <a:pathLst>
                <a:path w="6264275" h="2656205">
                  <a:moveTo>
                    <a:pt x="6263983" y="0"/>
                  </a:moveTo>
                  <a:lnTo>
                    <a:pt x="4250563" y="0"/>
                  </a:lnTo>
                  <a:lnTo>
                    <a:pt x="2125281" y="0"/>
                  </a:lnTo>
                  <a:lnTo>
                    <a:pt x="0" y="0"/>
                  </a:lnTo>
                  <a:lnTo>
                    <a:pt x="0" y="2655608"/>
                  </a:lnTo>
                  <a:lnTo>
                    <a:pt x="2125281" y="2655608"/>
                  </a:lnTo>
                  <a:lnTo>
                    <a:pt x="4250563" y="2655608"/>
                  </a:lnTo>
                  <a:lnTo>
                    <a:pt x="6263983" y="2655608"/>
                  </a:lnTo>
                  <a:lnTo>
                    <a:pt x="6263983" y="0"/>
                  </a:lnTo>
                  <a:close/>
                </a:path>
              </a:pathLst>
            </a:custGeom>
            <a:solidFill>
              <a:srgbClr val="006FC0"/>
            </a:solidFill>
          </p:spPr>
          <p:txBody>
            <a:bodyPr wrap="square" lIns="0" tIns="0" rIns="0" bIns="0" rtlCol="0"/>
            <a:lstStyle/>
            <a:p>
              <a:endParaRPr/>
            </a:p>
          </p:txBody>
        </p:sp>
        <p:sp>
          <p:nvSpPr>
            <p:cNvPr id="4" name="object 4"/>
            <p:cNvSpPr/>
            <p:nvPr/>
          </p:nvSpPr>
          <p:spPr>
            <a:xfrm>
              <a:off x="1357287" y="3012770"/>
              <a:ext cx="6264275" cy="2872105"/>
            </a:xfrm>
            <a:custGeom>
              <a:avLst/>
              <a:gdLst/>
              <a:ahLst/>
              <a:cxnLst/>
              <a:rect l="l" t="t" r="r" b="b"/>
              <a:pathLst>
                <a:path w="6264275" h="2872104">
                  <a:moveTo>
                    <a:pt x="6263983" y="0"/>
                  </a:moveTo>
                  <a:lnTo>
                    <a:pt x="4250563" y="0"/>
                  </a:lnTo>
                  <a:lnTo>
                    <a:pt x="2125281" y="0"/>
                  </a:lnTo>
                  <a:lnTo>
                    <a:pt x="0" y="0"/>
                  </a:lnTo>
                  <a:lnTo>
                    <a:pt x="0" y="2871762"/>
                  </a:lnTo>
                  <a:lnTo>
                    <a:pt x="2125281" y="2871762"/>
                  </a:lnTo>
                  <a:lnTo>
                    <a:pt x="4250563" y="2871762"/>
                  </a:lnTo>
                  <a:lnTo>
                    <a:pt x="6263983" y="2871762"/>
                  </a:lnTo>
                  <a:lnTo>
                    <a:pt x="6263983" y="0"/>
                  </a:lnTo>
                  <a:close/>
                </a:path>
              </a:pathLst>
            </a:custGeom>
            <a:solidFill>
              <a:srgbClr val="00AF50"/>
            </a:solidFill>
          </p:spPr>
          <p:txBody>
            <a:bodyPr wrap="square" lIns="0" tIns="0" rIns="0" bIns="0" rtlCol="0"/>
            <a:lstStyle/>
            <a:p>
              <a:endParaRPr/>
            </a:p>
          </p:txBody>
        </p:sp>
        <p:pic>
          <p:nvPicPr>
            <p:cNvPr id="5" name="object 5"/>
            <p:cNvPicPr/>
            <p:nvPr/>
          </p:nvPicPr>
          <p:blipFill>
            <a:blip r:embed="rId2" cstate="print"/>
            <a:stretch>
              <a:fillRect/>
            </a:stretch>
          </p:blipFill>
          <p:spPr>
            <a:xfrm>
              <a:off x="1350264" y="349758"/>
              <a:ext cx="6297167" cy="5548121"/>
            </a:xfrm>
            <a:prstGeom prst="rect">
              <a:avLst/>
            </a:prstGeom>
          </p:spPr>
        </p:pic>
      </p:grpSp>
      <p:sp>
        <p:nvSpPr>
          <p:cNvPr id="6" name="object 6"/>
          <p:cNvSpPr txBox="1">
            <a:spLocks noGrp="1"/>
          </p:cNvSpPr>
          <p:nvPr>
            <p:ph type="title"/>
          </p:nvPr>
        </p:nvSpPr>
        <p:spPr>
          <a:xfrm>
            <a:off x="395536" y="188640"/>
            <a:ext cx="2267820" cy="843180"/>
          </a:xfrm>
          <a:prstGeom prst="rect">
            <a:avLst/>
          </a:prstGeom>
        </p:spPr>
        <p:txBody>
          <a:bodyPr vert="horz" wrap="square" lIns="0" tIns="12065" rIns="0" bIns="0" rtlCol="0">
            <a:spAutoFit/>
          </a:bodyPr>
          <a:lstStyle/>
          <a:p>
            <a:pPr marL="12700">
              <a:lnSpc>
                <a:spcPct val="100000"/>
              </a:lnSpc>
              <a:spcBef>
                <a:spcPts val="95"/>
              </a:spcBef>
            </a:pPr>
            <a:r>
              <a:rPr b="1" dirty="0">
                <a:latin typeface="Times New Roman"/>
                <a:cs typeface="Times New Roman"/>
              </a:rPr>
              <a:t>Le</a:t>
            </a:r>
            <a:r>
              <a:rPr b="1" spc="-30" dirty="0">
                <a:latin typeface="Times New Roman"/>
                <a:cs typeface="Times New Roman"/>
              </a:rPr>
              <a:t> </a:t>
            </a:r>
            <a:r>
              <a:rPr b="1" spc="-20" dirty="0">
                <a:latin typeface="Times New Roman"/>
                <a:cs typeface="Times New Roman"/>
              </a:rPr>
              <a:t>bleu</a:t>
            </a:r>
          </a:p>
        </p:txBody>
      </p:sp>
      <p:sp>
        <p:nvSpPr>
          <p:cNvPr id="7" name="object 7"/>
          <p:cNvSpPr txBox="1"/>
          <p:nvPr/>
        </p:nvSpPr>
        <p:spPr>
          <a:xfrm>
            <a:off x="4090899" y="1205526"/>
            <a:ext cx="907415" cy="574040"/>
          </a:xfrm>
          <a:prstGeom prst="rect">
            <a:avLst/>
          </a:prstGeom>
        </p:spPr>
        <p:txBody>
          <a:bodyPr vert="horz" wrap="square" lIns="0" tIns="12700" rIns="0" bIns="0" rtlCol="0">
            <a:spAutoFit/>
          </a:bodyPr>
          <a:lstStyle/>
          <a:p>
            <a:pPr marL="81915" marR="5080" indent="-69850">
              <a:lnSpc>
                <a:spcPct val="100000"/>
              </a:lnSpc>
              <a:spcBef>
                <a:spcPts val="100"/>
              </a:spcBef>
            </a:pPr>
            <a:r>
              <a:rPr sz="1800" b="1" dirty="0">
                <a:latin typeface="Times New Roman"/>
                <a:cs typeface="Times New Roman"/>
              </a:rPr>
              <a:t>Le</a:t>
            </a:r>
            <a:r>
              <a:rPr sz="1800" b="1" spc="-25" dirty="0">
                <a:latin typeface="Times New Roman"/>
                <a:cs typeface="Times New Roman"/>
              </a:rPr>
              <a:t> </a:t>
            </a:r>
            <a:r>
              <a:rPr sz="1800" b="1" spc="-10" dirty="0">
                <a:latin typeface="Times New Roman"/>
                <a:cs typeface="Times New Roman"/>
              </a:rPr>
              <a:t>calme </a:t>
            </a:r>
            <a:r>
              <a:rPr sz="1800" b="1" dirty="0">
                <a:latin typeface="Times New Roman"/>
                <a:cs typeface="Times New Roman"/>
              </a:rPr>
              <a:t>La</a:t>
            </a:r>
            <a:r>
              <a:rPr sz="1800" b="1" spc="-10" dirty="0">
                <a:latin typeface="Times New Roman"/>
                <a:cs typeface="Times New Roman"/>
              </a:rPr>
              <a:t> </a:t>
            </a:r>
            <a:r>
              <a:rPr sz="1800" b="1" spc="-20" dirty="0">
                <a:latin typeface="Times New Roman"/>
                <a:cs typeface="Times New Roman"/>
              </a:rPr>
              <a:t>paix</a:t>
            </a:r>
            <a:endParaRPr sz="1800">
              <a:latin typeface="Times New Roman"/>
              <a:cs typeface="Times New Roman"/>
            </a:endParaRPr>
          </a:p>
        </p:txBody>
      </p:sp>
      <p:sp>
        <p:nvSpPr>
          <p:cNvPr id="8" name="object 8"/>
          <p:cNvSpPr txBox="1"/>
          <p:nvPr/>
        </p:nvSpPr>
        <p:spPr>
          <a:xfrm>
            <a:off x="5686527" y="931205"/>
            <a:ext cx="1733550" cy="112268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Times New Roman"/>
                <a:cs typeface="Times New Roman"/>
              </a:rPr>
              <a:t>le</a:t>
            </a:r>
            <a:r>
              <a:rPr sz="1800" b="1" spc="-30" dirty="0">
                <a:latin typeface="Times New Roman"/>
                <a:cs typeface="Times New Roman"/>
              </a:rPr>
              <a:t> </a:t>
            </a:r>
            <a:r>
              <a:rPr sz="1800" b="1" dirty="0">
                <a:latin typeface="Times New Roman"/>
                <a:cs typeface="Times New Roman"/>
              </a:rPr>
              <a:t>bleu</a:t>
            </a:r>
            <a:r>
              <a:rPr sz="1800" b="1" spc="-30" dirty="0">
                <a:latin typeface="Times New Roman"/>
                <a:cs typeface="Times New Roman"/>
              </a:rPr>
              <a:t> </a:t>
            </a:r>
            <a:r>
              <a:rPr sz="1800" b="1" dirty="0">
                <a:latin typeface="Times New Roman"/>
                <a:cs typeface="Times New Roman"/>
              </a:rPr>
              <a:t>favorise</a:t>
            </a:r>
            <a:r>
              <a:rPr sz="1800" b="1" spc="-30" dirty="0">
                <a:latin typeface="Times New Roman"/>
                <a:cs typeface="Times New Roman"/>
              </a:rPr>
              <a:t> </a:t>
            </a:r>
            <a:r>
              <a:rPr sz="1800" b="1" spc="-25" dirty="0">
                <a:latin typeface="Times New Roman"/>
                <a:cs typeface="Times New Roman"/>
              </a:rPr>
              <a:t>la </a:t>
            </a:r>
            <a:r>
              <a:rPr sz="1800" b="1" dirty="0">
                <a:latin typeface="Times New Roman"/>
                <a:cs typeface="Times New Roman"/>
              </a:rPr>
              <a:t>détente,</a:t>
            </a:r>
            <a:r>
              <a:rPr sz="1800" b="1" spc="-55" dirty="0">
                <a:latin typeface="Times New Roman"/>
                <a:cs typeface="Times New Roman"/>
              </a:rPr>
              <a:t> </a:t>
            </a:r>
            <a:r>
              <a:rPr sz="1800" b="1" spc="-10" dirty="0">
                <a:latin typeface="Times New Roman"/>
                <a:cs typeface="Times New Roman"/>
              </a:rPr>
              <a:t>apporté </a:t>
            </a:r>
            <a:r>
              <a:rPr sz="1800" b="1" dirty="0">
                <a:latin typeface="Times New Roman"/>
                <a:cs typeface="Times New Roman"/>
              </a:rPr>
              <a:t>une</a:t>
            </a:r>
            <a:r>
              <a:rPr sz="1800" b="1" spc="-25" dirty="0">
                <a:latin typeface="Times New Roman"/>
                <a:cs typeface="Times New Roman"/>
              </a:rPr>
              <a:t> </a:t>
            </a:r>
            <a:r>
              <a:rPr sz="1800" b="1" dirty="0">
                <a:latin typeface="Times New Roman"/>
                <a:cs typeface="Times New Roman"/>
              </a:rPr>
              <a:t>sensation</a:t>
            </a:r>
            <a:r>
              <a:rPr sz="1800" b="1" spc="-20" dirty="0">
                <a:latin typeface="Times New Roman"/>
                <a:cs typeface="Times New Roman"/>
              </a:rPr>
              <a:t> </a:t>
            </a:r>
            <a:r>
              <a:rPr sz="1800" b="1" spc="-25" dirty="0">
                <a:latin typeface="Times New Roman"/>
                <a:cs typeface="Times New Roman"/>
              </a:rPr>
              <a:t>de </a:t>
            </a:r>
            <a:r>
              <a:rPr sz="1800" b="1" spc="-10" dirty="0">
                <a:latin typeface="Times New Roman"/>
                <a:cs typeface="Times New Roman"/>
              </a:rPr>
              <a:t>sérénité.</a:t>
            </a:r>
            <a:endParaRPr sz="1800">
              <a:latin typeface="Times New Roman"/>
              <a:cs typeface="Times New Roman"/>
            </a:endParaRPr>
          </a:p>
        </p:txBody>
      </p:sp>
      <p:sp>
        <p:nvSpPr>
          <p:cNvPr id="9" name="object 9"/>
          <p:cNvSpPr txBox="1"/>
          <p:nvPr/>
        </p:nvSpPr>
        <p:spPr>
          <a:xfrm>
            <a:off x="2015149" y="3311725"/>
            <a:ext cx="808990" cy="330200"/>
          </a:xfrm>
          <a:prstGeom prst="rect">
            <a:avLst/>
          </a:prstGeom>
        </p:spPr>
        <p:txBody>
          <a:bodyPr vert="horz" wrap="square" lIns="0" tIns="12065" rIns="0" bIns="0" rtlCol="0">
            <a:spAutoFit/>
          </a:bodyPr>
          <a:lstStyle/>
          <a:p>
            <a:pPr marL="12700">
              <a:lnSpc>
                <a:spcPct val="100000"/>
              </a:lnSpc>
              <a:spcBef>
                <a:spcPts val="95"/>
              </a:spcBef>
            </a:pPr>
            <a:r>
              <a:rPr sz="2000" b="1" dirty="0">
                <a:latin typeface="Times New Roman"/>
                <a:cs typeface="Times New Roman"/>
              </a:rPr>
              <a:t>Le</a:t>
            </a:r>
            <a:r>
              <a:rPr sz="2000" b="1" spc="-25" dirty="0">
                <a:latin typeface="Times New Roman"/>
                <a:cs typeface="Times New Roman"/>
              </a:rPr>
              <a:t> </a:t>
            </a:r>
            <a:r>
              <a:rPr sz="2000" b="1" spc="-20" dirty="0">
                <a:latin typeface="Times New Roman"/>
                <a:cs typeface="Times New Roman"/>
              </a:rPr>
              <a:t>vert</a:t>
            </a:r>
            <a:endParaRPr sz="2000">
              <a:latin typeface="Times New Roman"/>
              <a:cs typeface="Times New Roman"/>
            </a:endParaRPr>
          </a:p>
        </p:txBody>
      </p:sp>
      <p:sp>
        <p:nvSpPr>
          <p:cNvPr id="10" name="object 10"/>
          <p:cNvSpPr txBox="1"/>
          <p:nvPr/>
        </p:nvSpPr>
        <p:spPr>
          <a:xfrm>
            <a:off x="3804068" y="3586807"/>
            <a:ext cx="1482090" cy="1122680"/>
          </a:xfrm>
          <a:prstGeom prst="rect">
            <a:avLst/>
          </a:prstGeom>
        </p:spPr>
        <p:txBody>
          <a:bodyPr vert="horz" wrap="square" lIns="0" tIns="12700" rIns="0" bIns="0" rtlCol="0">
            <a:spAutoFit/>
          </a:bodyPr>
          <a:lstStyle/>
          <a:p>
            <a:pPr marL="12065" marR="5080" indent="635" algn="ctr">
              <a:lnSpc>
                <a:spcPct val="100000"/>
              </a:lnSpc>
              <a:spcBef>
                <a:spcPts val="100"/>
              </a:spcBef>
            </a:pPr>
            <a:r>
              <a:rPr sz="1800" b="1" dirty="0">
                <a:latin typeface="Times New Roman"/>
                <a:cs typeface="Times New Roman"/>
              </a:rPr>
              <a:t>il</a:t>
            </a:r>
            <a:r>
              <a:rPr sz="1800" b="1" spc="-5" dirty="0">
                <a:latin typeface="Times New Roman"/>
                <a:cs typeface="Times New Roman"/>
              </a:rPr>
              <a:t> </a:t>
            </a:r>
            <a:r>
              <a:rPr sz="1800" b="1" spc="-10" dirty="0">
                <a:latin typeface="Times New Roman"/>
                <a:cs typeface="Times New Roman"/>
              </a:rPr>
              <a:t>symbolise </a:t>
            </a:r>
            <a:r>
              <a:rPr sz="1800" b="1" dirty="0">
                <a:latin typeface="Times New Roman"/>
                <a:cs typeface="Times New Roman"/>
              </a:rPr>
              <a:t>l'harmonie</a:t>
            </a:r>
            <a:r>
              <a:rPr sz="1800" b="1" spc="-55" dirty="0">
                <a:latin typeface="Times New Roman"/>
                <a:cs typeface="Times New Roman"/>
              </a:rPr>
              <a:t> </a:t>
            </a:r>
            <a:r>
              <a:rPr sz="1800" b="1" spc="-25" dirty="0">
                <a:latin typeface="Times New Roman"/>
                <a:cs typeface="Times New Roman"/>
              </a:rPr>
              <a:t>,la </a:t>
            </a:r>
            <a:r>
              <a:rPr sz="1800" b="1" dirty="0">
                <a:latin typeface="Times New Roman"/>
                <a:cs typeface="Times New Roman"/>
              </a:rPr>
              <a:t>croissance</a:t>
            </a:r>
            <a:r>
              <a:rPr sz="1800" b="1" spc="-60" dirty="0">
                <a:latin typeface="Times New Roman"/>
                <a:cs typeface="Times New Roman"/>
              </a:rPr>
              <a:t> </a:t>
            </a:r>
            <a:r>
              <a:rPr sz="1800" b="1" dirty="0">
                <a:latin typeface="Times New Roman"/>
                <a:cs typeface="Times New Roman"/>
              </a:rPr>
              <a:t>et</a:t>
            </a:r>
            <a:r>
              <a:rPr sz="1800" b="1" spc="-50" dirty="0">
                <a:latin typeface="Times New Roman"/>
                <a:cs typeface="Times New Roman"/>
              </a:rPr>
              <a:t> </a:t>
            </a:r>
            <a:r>
              <a:rPr sz="1800" b="1" spc="-25" dirty="0">
                <a:latin typeface="Times New Roman"/>
                <a:cs typeface="Times New Roman"/>
              </a:rPr>
              <a:t>le </a:t>
            </a:r>
            <a:r>
              <a:rPr sz="1800" b="1" spc="-10" dirty="0">
                <a:latin typeface="Times New Roman"/>
                <a:cs typeface="Times New Roman"/>
              </a:rPr>
              <a:t>renouveau</a:t>
            </a:r>
            <a:endParaRPr sz="1800">
              <a:latin typeface="Times New Roman"/>
              <a:cs typeface="Times New Roman"/>
            </a:endParaRPr>
          </a:p>
        </p:txBody>
      </p:sp>
      <p:sp>
        <p:nvSpPr>
          <p:cNvPr id="11" name="object 11"/>
          <p:cNvSpPr txBox="1"/>
          <p:nvPr/>
        </p:nvSpPr>
        <p:spPr>
          <a:xfrm>
            <a:off x="5686590" y="3586807"/>
            <a:ext cx="1852295" cy="848360"/>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Times New Roman"/>
                <a:cs typeface="Times New Roman"/>
              </a:rPr>
              <a:t>le</a:t>
            </a:r>
            <a:r>
              <a:rPr sz="1800" b="1" spc="-30" dirty="0">
                <a:latin typeface="Times New Roman"/>
                <a:cs typeface="Times New Roman"/>
              </a:rPr>
              <a:t> </a:t>
            </a:r>
            <a:r>
              <a:rPr sz="1800" b="1" dirty="0">
                <a:latin typeface="Times New Roman"/>
                <a:cs typeface="Times New Roman"/>
              </a:rPr>
              <a:t>vert</a:t>
            </a:r>
            <a:r>
              <a:rPr sz="1800" b="1" spc="-30" dirty="0">
                <a:latin typeface="Times New Roman"/>
                <a:cs typeface="Times New Roman"/>
              </a:rPr>
              <a:t> </a:t>
            </a:r>
            <a:r>
              <a:rPr sz="1800" b="1" dirty="0">
                <a:latin typeface="Times New Roman"/>
                <a:cs typeface="Times New Roman"/>
              </a:rPr>
              <a:t>apporté</a:t>
            </a:r>
            <a:r>
              <a:rPr sz="1800" b="1" spc="-35" dirty="0">
                <a:latin typeface="Times New Roman"/>
                <a:cs typeface="Times New Roman"/>
              </a:rPr>
              <a:t> </a:t>
            </a:r>
            <a:r>
              <a:rPr sz="1800" b="1" spc="-25" dirty="0">
                <a:latin typeface="Times New Roman"/>
                <a:cs typeface="Times New Roman"/>
              </a:rPr>
              <a:t>de </a:t>
            </a:r>
            <a:r>
              <a:rPr sz="1800" b="1" dirty="0">
                <a:latin typeface="Times New Roman"/>
                <a:cs typeface="Times New Roman"/>
              </a:rPr>
              <a:t>l'équilibre.</a:t>
            </a:r>
            <a:r>
              <a:rPr sz="1800" b="1" spc="-90" dirty="0">
                <a:latin typeface="Times New Roman"/>
                <a:cs typeface="Times New Roman"/>
              </a:rPr>
              <a:t> </a:t>
            </a:r>
            <a:r>
              <a:rPr sz="1800" b="1" spc="-10" dirty="0">
                <a:latin typeface="Times New Roman"/>
                <a:cs typeface="Times New Roman"/>
              </a:rPr>
              <a:t>Parfait </a:t>
            </a:r>
            <a:r>
              <a:rPr sz="1800" b="1" dirty="0">
                <a:latin typeface="Times New Roman"/>
                <a:cs typeface="Times New Roman"/>
              </a:rPr>
              <a:t>pour</a:t>
            </a:r>
            <a:r>
              <a:rPr sz="1800" b="1" spc="-55" dirty="0">
                <a:latin typeface="Times New Roman"/>
                <a:cs typeface="Times New Roman"/>
              </a:rPr>
              <a:t> </a:t>
            </a:r>
            <a:r>
              <a:rPr sz="1800" b="1" dirty="0">
                <a:latin typeface="Times New Roman"/>
                <a:cs typeface="Times New Roman"/>
              </a:rPr>
              <a:t>se</a:t>
            </a:r>
            <a:r>
              <a:rPr sz="1800" b="1" spc="-15" dirty="0">
                <a:latin typeface="Times New Roman"/>
                <a:cs typeface="Times New Roman"/>
              </a:rPr>
              <a:t> </a:t>
            </a:r>
            <a:r>
              <a:rPr sz="1800" b="1" spc="-30" dirty="0">
                <a:latin typeface="Times New Roman"/>
                <a:cs typeface="Times New Roman"/>
              </a:rPr>
              <a:t>ressourcer.</a:t>
            </a:r>
            <a:endParaRPr sz="1800">
              <a:latin typeface="Times New Roman"/>
              <a:cs typeface="Times New Roman"/>
            </a:endParaRPr>
          </a:p>
        </p:txBody>
      </p:sp>
      <p:grpSp>
        <p:nvGrpSpPr>
          <p:cNvPr id="12" name="object 12"/>
          <p:cNvGrpSpPr/>
          <p:nvPr/>
        </p:nvGrpSpPr>
        <p:grpSpPr>
          <a:xfrm>
            <a:off x="1427987" y="928116"/>
            <a:ext cx="1964055" cy="4749800"/>
            <a:chOff x="1427987" y="928116"/>
            <a:chExt cx="1964055" cy="4749800"/>
          </a:xfrm>
        </p:grpSpPr>
        <p:pic>
          <p:nvPicPr>
            <p:cNvPr id="13" name="object 13"/>
            <p:cNvPicPr/>
            <p:nvPr/>
          </p:nvPicPr>
          <p:blipFill>
            <a:blip r:embed="rId3" cstate="print"/>
            <a:stretch>
              <a:fillRect/>
            </a:stretch>
          </p:blipFill>
          <p:spPr>
            <a:xfrm>
              <a:off x="1427987" y="3713988"/>
              <a:ext cx="1963673" cy="1963673"/>
            </a:xfrm>
            <a:prstGeom prst="rect">
              <a:avLst/>
            </a:prstGeom>
          </p:spPr>
        </p:pic>
        <p:pic>
          <p:nvPicPr>
            <p:cNvPr id="14" name="object 14"/>
            <p:cNvPicPr/>
            <p:nvPr/>
          </p:nvPicPr>
          <p:blipFill>
            <a:blip r:embed="rId4" cstate="print"/>
            <a:stretch>
              <a:fillRect/>
            </a:stretch>
          </p:blipFill>
          <p:spPr>
            <a:xfrm>
              <a:off x="1570482" y="928116"/>
              <a:ext cx="1525523" cy="1963673"/>
            </a:xfrm>
            <a:prstGeom prst="rect">
              <a:avLst/>
            </a:prstGeom>
          </p:spPr>
        </p:pic>
      </p:gr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07008" y="707136"/>
            <a:ext cx="6677405" cy="4664201"/>
          </a:xfrm>
          <a:prstGeom prst="rect">
            <a:avLst/>
          </a:prstGeom>
        </p:spPr>
      </p:pic>
      <p:graphicFrame>
        <p:nvGraphicFramePr>
          <p:cNvPr id="3" name="object 3"/>
          <p:cNvGraphicFramePr>
            <a:graphicFrameLocks noGrp="1"/>
          </p:cNvGraphicFramePr>
          <p:nvPr/>
        </p:nvGraphicFramePr>
        <p:xfrm>
          <a:off x="1214412" y="714362"/>
          <a:ext cx="6644640" cy="4642485"/>
        </p:xfrm>
        <a:graphic>
          <a:graphicData uri="http://schemas.openxmlformats.org/drawingml/2006/table">
            <a:tbl>
              <a:tblPr firstRow="1" bandRow="1">
                <a:tableStyleId>{2D5ABB26-0587-4C30-8999-92F81FD0307C}</a:tableStyleId>
              </a:tblPr>
              <a:tblGrid>
                <a:gridCol w="1920875"/>
                <a:gridCol w="2458085"/>
                <a:gridCol w="2265680"/>
              </a:tblGrid>
              <a:tr h="600710">
                <a:tc>
                  <a:txBody>
                    <a:bodyPr/>
                    <a:lstStyle/>
                    <a:p>
                      <a:pPr>
                        <a:lnSpc>
                          <a:spcPct val="100000"/>
                        </a:lnSpc>
                        <a:spcBef>
                          <a:spcPts val="390"/>
                        </a:spcBef>
                      </a:pPr>
                      <a:endParaRPr sz="1800">
                        <a:latin typeface="Times New Roman"/>
                        <a:cs typeface="Times New Roman"/>
                      </a:endParaRPr>
                    </a:p>
                    <a:p>
                      <a:pPr marR="373380" algn="r">
                        <a:lnSpc>
                          <a:spcPct val="100000"/>
                        </a:lnSpc>
                      </a:pPr>
                      <a:r>
                        <a:rPr sz="1800" b="1" dirty="0">
                          <a:latin typeface="Times New Roman"/>
                          <a:cs typeface="Times New Roman"/>
                        </a:rPr>
                        <a:t>Le</a:t>
                      </a:r>
                      <a:r>
                        <a:rPr sz="1800" b="1" spc="-25" dirty="0">
                          <a:latin typeface="Times New Roman"/>
                          <a:cs typeface="Times New Roman"/>
                        </a:rPr>
                        <a:t> </a:t>
                      </a:r>
                      <a:r>
                        <a:rPr sz="1800" b="1" spc="-10" dirty="0">
                          <a:latin typeface="Times New Roman"/>
                          <a:cs typeface="Times New Roman"/>
                        </a:rPr>
                        <a:t>rouge</a:t>
                      </a:r>
                      <a:endParaRPr sz="1800">
                        <a:latin typeface="Times New Roman"/>
                        <a:cs typeface="Times New Roman"/>
                      </a:endParaRPr>
                    </a:p>
                  </a:txBody>
                  <a:tcPr marL="0" marR="0" marT="49530" marB="0">
                    <a:solidFill>
                      <a:srgbClr val="FF0000"/>
                    </a:solidFill>
                  </a:tcPr>
                </a:tc>
                <a:tc>
                  <a:txBody>
                    <a:bodyPr/>
                    <a:lstStyle/>
                    <a:p>
                      <a:pPr>
                        <a:lnSpc>
                          <a:spcPct val="100000"/>
                        </a:lnSpc>
                      </a:pPr>
                      <a:endParaRPr sz="1800">
                        <a:latin typeface="Times New Roman"/>
                        <a:cs typeface="Times New Roman"/>
                      </a:endParaRPr>
                    </a:p>
                  </a:txBody>
                  <a:tcPr marL="0" marR="0" marT="0" marB="0">
                    <a:solidFill>
                      <a:srgbClr val="FF0000"/>
                    </a:solidFill>
                  </a:tcPr>
                </a:tc>
                <a:tc>
                  <a:txBody>
                    <a:bodyPr/>
                    <a:lstStyle/>
                    <a:p>
                      <a:pPr>
                        <a:lnSpc>
                          <a:spcPct val="100000"/>
                        </a:lnSpc>
                      </a:pPr>
                      <a:endParaRPr sz="1800">
                        <a:latin typeface="Times New Roman"/>
                        <a:cs typeface="Times New Roman"/>
                      </a:endParaRPr>
                    </a:p>
                  </a:txBody>
                  <a:tcPr marL="0" marR="0" marT="0" marB="0">
                    <a:solidFill>
                      <a:srgbClr val="FF0000"/>
                    </a:solidFill>
                  </a:tcPr>
                </a:tc>
              </a:tr>
              <a:tr h="1651635">
                <a:tc>
                  <a:txBody>
                    <a:bodyPr/>
                    <a:lstStyle/>
                    <a:p>
                      <a:pPr>
                        <a:lnSpc>
                          <a:spcPct val="100000"/>
                        </a:lnSpc>
                      </a:pPr>
                      <a:endParaRPr sz="1800">
                        <a:latin typeface="Times New Roman"/>
                        <a:cs typeface="Times New Roman"/>
                      </a:endParaRPr>
                    </a:p>
                  </a:txBody>
                  <a:tcPr marL="0" marR="0" marT="0" marB="0">
                    <a:solidFill>
                      <a:srgbClr val="FF0000"/>
                    </a:solidFill>
                  </a:tcPr>
                </a:tc>
                <a:tc>
                  <a:txBody>
                    <a:bodyPr/>
                    <a:lstStyle/>
                    <a:p>
                      <a:pPr marL="344170" algn="ctr">
                        <a:lnSpc>
                          <a:spcPts val="2045"/>
                        </a:lnSpc>
                      </a:pPr>
                      <a:r>
                        <a:rPr sz="1800" b="1" dirty="0">
                          <a:latin typeface="Times New Roman"/>
                          <a:cs typeface="Times New Roman"/>
                        </a:rPr>
                        <a:t>il</a:t>
                      </a:r>
                      <a:r>
                        <a:rPr sz="1800" b="1" spc="-20" dirty="0">
                          <a:latin typeface="Times New Roman"/>
                          <a:cs typeface="Times New Roman"/>
                        </a:rPr>
                        <a:t> </a:t>
                      </a:r>
                      <a:r>
                        <a:rPr sz="1800" b="1" dirty="0">
                          <a:latin typeface="Times New Roman"/>
                          <a:cs typeface="Times New Roman"/>
                        </a:rPr>
                        <a:t>évoque</a:t>
                      </a:r>
                      <a:r>
                        <a:rPr sz="1800" b="1" spc="-20" dirty="0">
                          <a:latin typeface="Times New Roman"/>
                          <a:cs typeface="Times New Roman"/>
                        </a:rPr>
                        <a:t> </a:t>
                      </a:r>
                      <a:r>
                        <a:rPr sz="1800" b="1" dirty="0">
                          <a:latin typeface="Times New Roman"/>
                          <a:cs typeface="Times New Roman"/>
                        </a:rPr>
                        <a:t>le</a:t>
                      </a:r>
                      <a:r>
                        <a:rPr sz="1800" b="1" spc="-25" dirty="0">
                          <a:latin typeface="Times New Roman"/>
                          <a:cs typeface="Times New Roman"/>
                        </a:rPr>
                        <a:t> </a:t>
                      </a:r>
                      <a:r>
                        <a:rPr sz="1800" b="1" dirty="0">
                          <a:latin typeface="Times New Roman"/>
                          <a:cs typeface="Times New Roman"/>
                        </a:rPr>
                        <a:t>feu,</a:t>
                      </a:r>
                      <a:r>
                        <a:rPr sz="1800" b="1" spc="-15" dirty="0">
                          <a:latin typeface="Times New Roman"/>
                          <a:cs typeface="Times New Roman"/>
                        </a:rPr>
                        <a:t> </a:t>
                      </a:r>
                      <a:r>
                        <a:rPr sz="1800" b="1" spc="-25" dirty="0">
                          <a:latin typeface="Times New Roman"/>
                          <a:cs typeface="Times New Roman"/>
                        </a:rPr>
                        <a:t>la</a:t>
                      </a:r>
                      <a:endParaRPr sz="1800">
                        <a:latin typeface="Times New Roman"/>
                        <a:cs typeface="Times New Roman"/>
                      </a:endParaRPr>
                    </a:p>
                    <a:p>
                      <a:pPr marL="344170" algn="ctr">
                        <a:lnSpc>
                          <a:spcPct val="100000"/>
                        </a:lnSpc>
                      </a:pPr>
                      <a:r>
                        <a:rPr sz="1800" b="1" dirty="0">
                          <a:latin typeface="Times New Roman"/>
                          <a:cs typeface="Times New Roman"/>
                        </a:rPr>
                        <a:t>force,</a:t>
                      </a:r>
                      <a:r>
                        <a:rPr sz="1800" b="1" spc="-80" dirty="0">
                          <a:latin typeface="Times New Roman"/>
                          <a:cs typeface="Times New Roman"/>
                        </a:rPr>
                        <a:t> </a:t>
                      </a:r>
                      <a:r>
                        <a:rPr sz="1800" b="1" spc="-10" dirty="0">
                          <a:latin typeface="Times New Roman"/>
                          <a:cs typeface="Times New Roman"/>
                        </a:rPr>
                        <a:t>l'énergie</a:t>
                      </a:r>
                      <a:endParaRPr sz="1800">
                        <a:latin typeface="Times New Roman"/>
                        <a:cs typeface="Times New Roman"/>
                      </a:endParaRPr>
                    </a:p>
                  </a:txBody>
                  <a:tcPr marL="0" marR="0" marT="0" marB="0">
                    <a:solidFill>
                      <a:srgbClr val="FF0000"/>
                    </a:solidFill>
                  </a:tcPr>
                </a:tc>
                <a:tc>
                  <a:txBody>
                    <a:bodyPr/>
                    <a:lstStyle/>
                    <a:p>
                      <a:pPr marL="141605">
                        <a:lnSpc>
                          <a:spcPts val="2045"/>
                        </a:lnSpc>
                      </a:pPr>
                      <a:r>
                        <a:rPr sz="1800" b="1" dirty="0">
                          <a:latin typeface="Times New Roman"/>
                          <a:cs typeface="Times New Roman"/>
                        </a:rPr>
                        <a:t>le</a:t>
                      </a:r>
                      <a:r>
                        <a:rPr sz="1800" b="1" spc="-45" dirty="0">
                          <a:latin typeface="Times New Roman"/>
                          <a:cs typeface="Times New Roman"/>
                        </a:rPr>
                        <a:t> </a:t>
                      </a:r>
                      <a:r>
                        <a:rPr sz="1800" b="1" dirty="0">
                          <a:latin typeface="Times New Roman"/>
                          <a:cs typeface="Times New Roman"/>
                        </a:rPr>
                        <a:t>rouge</a:t>
                      </a:r>
                      <a:r>
                        <a:rPr sz="1800" b="1" spc="-50" dirty="0">
                          <a:latin typeface="Times New Roman"/>
                          <a:cs typeface="Times New Roman"/>
                        </a:rPr>
                        <a:t> </a:t>
                      </a:r>
                      <a:r>
                        <a:rPr sz="1800" b="1" dirty="0">
                          <a:latin typeface="Times New Roman"/>
                          <a:cs typeface="Times New Roman"/>
                        </a:rPr>
                        <a:t>active</a:t>
                      </a:r>
                      <a:r>
                        <a:rPr sz="1800" b="1" spc="-45" dirty="0">
                          <a:latin typeface="Times New Roman"/>
                          <a:cs typeface="Times New Roman"/>
                        </a:rPr>
                        <a:t> </a:t>
                      </a:r>
                      <a:r>
                        <a:rPr sz="1800" b="1" spc="-25" dirty="0">
                          <a:latin typeface="Times New Roman"/>
                          <a:cs typeface="Times New Roman"/>
                        </a:rPr>
                        <a:t>les</a:t>
                      </a:r>
                      <a:endParaRPr sz="1800">
                        <a:latin typeface="Times New Roman"/>
                        <a:cs typeface="Times New Roman"/>
                      </a:endParaRPr>
                    </a:p>
                    <a:p>
                      <a:pPr marL="141605" marR="591185">
                        <a:lnSpc>
                          <a:spcPct val="100000"/>
                        </a:lnSpc>
                      </a:pPr>
                      <a:r>
                        <a:rPr sz="1800" b="1" spc="-10" dirty="0">
                          <a:latin typeface="Times New Roman"/>
                          <a:cs typeface="Times New Roman"/>
                        </a:rPr>
                        <a:t>émotions, </a:t>
                      </a:r>
                      <a:r>
                        <a:rPr sz="1800" b="1" dirty="0">
                          <a:latin typeface="Times New Roman"/>
                          <a:cs typeface="Times New Roman"/>
                        </a:rPr>
                        <a:t>notamment</a:t>
                      </a:r>
                      <a:r>
                        <a:rPr sz="1800" b="1" spc="-75" dirty="0">
                          <a:latin typeface="Times New Roman"/>
                          <a:cs typeface="Times New Roman"/>
                        </a:rPr>
                        <a:t> </a:t>
                      </a:r>
                      <a:r>
                        <a:rPr sz="1800" b="1" spc="-25" dirty="0">
                          <a:latin typeface="Times New Roman"/>
                          <a:cs typeface="Times New Roman"/>
                        </a:rPr>
                        <a:t>la </a:t>
                      </a:r>
                      <a:r>
                        <a:rPr sz="1800" b="1" dirty="0">
                          <a:latin typeface="Times New Roman"/>
                          <a:cs typeface="Times New Roman"/>
                        </a:rPr>
                        <a:t>motivation</a:t>
                      </a:r>
                      <a:r>
                        <a:rPr sz="1800" b="1" spc="-50" dirty="0">
                          <a:latin typeface="Times New Roman"/>
                          <a:cs typeface="Times New Roman"/>
                        </a:rPr>
                        <a:t> </a:t>
                      </a:r>
                      <a:r>
                        <a:rPr sz="1800" b="1" dirty="0">
                          <a:latin typeface="Times New Roman"/>
                          <a:cs typeface="Times New Roman"/>
                        </a:rPr>
                        <a:t>et</a:t>
                      </a:r>
                      <a:r>
                        <a:rPr sz="1800" b="1" spc="-45" dirty="0">
                          <a:latin typeface="Times New Roman"/>
                          <a:cs typeface="Times New Roman"/>
                        </a:rPr>
                        <a:t> </a:t>
                      </a:r>
                      <a:r>
                        <a:rPr sz="1800" b="1" spc="-25" dirty="0">
                          <a:latin typeface="Times New Roman"/>
                          <a:cs typeface="Times New Roman"/>
                        </a:rPr>
                        <a:t>la </a:t>
                      </a:r>
                      <a:r>
                        <a:rPr sz="1800" b="1" spc="-10" dirty="0">
                          <a:latin typeface="Times New Roman"/>
                          <a:cs typeface="Times New Roman"/>
                        </a:rPr>
                        <a:t>passion.</a:t>
                      </a:r>
                      <a:endParaRPr sz="1800">
                        <a:latin typeface="Times New Roman"/>
                        <a:cs typeface="Times New Roman"/>
                      </a:endParaRPr>
                    </a:p>
                  </a:txBody>
                  <a:tcPr marL="0" marR="0" marT="0" marB="0">
                    <a:solidFill>
                      <a:srgbClr val="FF0000"/>
                    </a:solidFill>
                  </a:tcPr>
                </a:tc>
              </a:tr>
              <a:tr h="2390140">
                <a:tc>
                  <a:txBody>
                    <a:bodyPr/>
                    <a:lstStyle/>
                    <a:p>
                      <a:pPr>
                        <a:lnSpc>
                          <a:spcPct val="100000"/>
                        </a:lnSpc>
                        <a:spcBef>
                          <a:spcPts val="390"/>
                        </a:spcBef>
                      </a:pPr>
                      <a:endParaRPr sz="1800">
                        <a:latin typeface="Times New Roman"/>
                        <a:cs typeface="Times New Roman"/>
                      </a:endParaRPr>
                    </a:p>
                    <a:p>
                      <a:pPr marR="377190" algn="r">
                        <a:lnSpc>
                          <a:spcPct val="100000"/>
                        </a:lnSpc>
                      </a:pPr>
                      <a:r>
                        <a:rPr sz="1800" b="1" dirty="0">
                          <a:latin typeface="Times New Roman"/>
                          <a:cs typeface="Times New Roman"/>
                        </a:rPr>
                        <a:t>Le</a:t>
                      </a:r>
                      <a:r>
                        <a:rPr sz="1800" b="1" spc="-25" dirty="0">
                          <a:latin typeface="Times New Roman"/>
                          <a:cs typeface="Times New Roman"/>
                        </a:rPr>
                        <a:t> </a:t>
                      </a:r>
                      <a:r>
                        <a:rPr sz="1800" b="1" spc="-10" dirty="0">
                          <a:latin typeface="Times New Roman"/>
                          <a:cs typeface="Times New Roman"/>
                        </a:rPr>
                        <a:t>jaune</a:t>
                      </a:r>
                      <a:endParaRPr sz="1800">
                        <a:latin typeface="Times New Roman"/>
                        <a:cs typeface="Times New Roman"/>
                      </a:endParaRPr>
                    </a:p>
                  </a:txBody>
                  <a:tcPr marL="0" marR="0" marT="49530" marB="0">
                    <a:solidFill>
                      <a:srgbClr val="FFFF00"/>
                    </a:solidFill>
                  </a:tcPr>
                </a:tc>
                <a:tc>
                  <a:txBody>
                    <a:bodyPr/>
                    <a:lstStyle/>
                    <a:p>
                      <a:pPr>
                        <a:lnSpc>
                          <a:spcPct val="100000"/>
                        </a:lnSpc>
                        <a:spcBef>
                          <a:spcPts val="390"/>
                        </a:spcBef>
                      </a:pPr>
                      <a:endParaRPr sz="1800">
                        <a:latin typeface="Times New Roman"/>
                        <a:cs typeface="Times New Roman"/>
                      </a:endParaRPr>
                    </a:p>
                    <a:p>
                      <a:pPr marL="384810" marR="133985">
                        <a:lnSpc>
                          <a:spcPct val="100000"/>
                        </a:lnSpc>
                      </a:pPr>
                      <a:r>
                        <a:rPr sz="1800" b="1" dirty="0">
                          <a:latin typeface="Times New Roman"/>
                          <a:cs typeface="Times New Roman"/>
                        </a:rPr>
                        <a:t>Couleur</a:t>
                      </a:r>
                      <a:r>
                        <a:rPr sz="1800" b="1" spc="-75" dirty="0">
                          <a:latin typeface="Times New Roman"/>
                          <a:cs typeface="Times New Roman"/>
                        </a:rPr>
                        <a:t> </a:t>
                      </a:r>
                      <a:r>
                        <a:rPr sz="1800" b="1" spc="-25" dirty="0">
                          <a:latin typeface="Times New Roman"/>
                          <a:cs typeface="Times New Roman"/>
                        </a:rPr>
                        <a:t>de </a:t>
                      </a:r>
                      <a:r>
                        <a:rPr sz="1800" b="1" spc="-10" dirty="0">
                          <a:latin typeface="Times New Roman"/>
                          <a:cs typeface="Times New Roman"/>
                        </a:rPr>
                        <a:t>communication.,</a:t>
                      </a:r>
                      <a:r>
                        <a:rPr sz="1800" b="1" spc="15" dirty="0">
                          <a:latin typeface="Times New Roman"/>
                          <a:cs typeface="Times New Roman"/>
                        </a:rPr>
                        <a:t> </a:t>
                      </a:r>
                      <a:r>
                        <a:rPr sz="1800" b="1" spc="-25" dirty="0">
                          <a:latin typeface="Times New Roman"/>
                          <a:cs typeface="Times New Roman"/>
                        </a:rPr>
                        <a:t>de </a:t>
                      </a:r>
                      <a:r>
                        <a:rPr sz="1800" b="1" dirty="0">
                          <a:latin typeface="Times New Roman"/>
                          <a:cs typeface="Times New Roman"/>
                        </a:rPr>
                        <a:t>l'enthousiasme,</a:t>
                      </a:r>
                      <a:r>
                        <a:rPr sz="1800" b="1" spc="-40" dirty="0">
                          <a:latin typeface="Times New Roman"/>
                          <a:cs typeface="Times New Roman"/>
                        </a:rPr>
                        <a:t> </a:t>
                      </a:r>
                      <a:r>
                        <a:rPr sz="1800" b="1" dirty="0">
                          <a:latin typeface="Times New Roman"/>
                          <a:cs typeface="Times New Roman"/>
                        </a:rPr>
                        <a:t>,</a:t>
                      </a:r>
                      <a:r>
                        <a:rPr sz="1800" b="1" spc="-35" dirty="0">
                          <a:latin typeface="Times New Roman"/>
                          <a:cs typeface="Times New Roman"/>
                        </a:rPr>
                        <a:t> </a:t>
                      </a:r>
                      <a:r>
                        <a:rPr sz="1800" b="1" spc="-25" dirty="0">
                          <a:latin typeface="Times New Roman"/>
                          <a:cs typeface="Times New Roman"/>
                        </a:rPr>
                        <a:t>du </a:t>
                      </a:r>
                      <a:r>
                        <a:rPr sz="1800" b="1" dirty="0">
                          <a:latin typeface="Times New Roman"/>
                          <a:cs typeface="Times New Roman"/>
                        </a:rPr>
                        <a:t>pouvoir</a:t>
                      </a:r>
                      <a:r>
                        <a:rPr sz="1800" b="1" spc="-55" dirty="0">
                          <a:latin typeface="Times New Roman"/>
                          <a:cs typeface="Times New Roman"/>
                        </a:rPr>
                        <a:t> </a:t>
                      </a:r>
                      <a:r>
                        <a:rPr sz="1800" b="1" dirty="0">
                          <a:latin typeface="Times New Roman"/>
                          <a:cs typeface="Times New Roman"/>
                        </a:rPr>
                        <a:t>et</a:t>
                      </a:r>
                      <a:r>
                        <a:rPr sz="1800" b="1" spc="-20" dirty="0">
                          <a:latin typeface="Times New Roman"/>
                          <a:cs typeface="Times New Roman"/>
                        </a:rPr>
                        <a:t> </a:t>
                      </a:r>
                      <a:r>
                        <a:rPr sz="1800" b="1" spc="-25" dirty="0">
                          <a:latin typeface="Times New Roman"/>
                          <a:cs typeface="Times New Roman"/>
                        </a:rPr>
                        <a:t>de </a:t>
                      </a:r>
                      <a:r>
                        <a:rPr sz="1800" b="1" dirty="0">
                          <a:latin typeface="Times New Roman"/>
                          <a:cs typeface="Times New Roman"/>
                        </a:rPr>
                        <a:t>l'estime</a:t>
                      </a:r>
                      <a:r>
                        <a:rPr sz="1800" b="1" spc="-45" dirty="0">
                          <a:latin typeface="Times New Roman"/>
                          <a:cs typeface="Times New Roman"/>
                        </a:rPr>
                        <a:t> </a:t>
                      </a:r>
                      <a:r>
                        <a:rPr sz="1800" b="1" dirty="0">
                          <a:latin typeface="Times New Roman"/>
                          <a:cs typeface="Times New Roman"/>
                        </a:rPr>
                        <a:t>de</a:t>
                      </a:r>
                      <a:r>
                        <a:rPr sz="1800" b="1" spc="-35" dirty="0">
                          <a:latin typeface="Times New Roman"/>
                          <a:cs typeface="Times New Roman"/>
                        </a:rPr>
                        <a:t> </a:t>
                      </a:r>
                      <a:r>
                        <a:rPr sz="1800" b="1" spc="-20" dirty="0">
                          <a:latin typeface="Times New Roman"/>
                          <a:cs typeface="Times New Roman"/>
                        </a:rPr>
                        <a:t>soi.</a:t>
                      </a:r>
                      <a:endParaRPr sz="1800">
                        <a:latin typeface="Times New Roman"/>
                        <a:cs typeface="Times New Roman"/>
                      </a:endParaRPr>
                    </a:p>
                  </a:txBody>
                  <a:tcPr marL="0" marR="0" marT="49530" marB="0">
                    <a:solidFill>
                      <a:srgbClr val="FFFF00"/>
                    </a:solidFill>
                  </a:tcPr>
                </a:tc>
                <a:tc>
                  <a:txBody>
                    <a:bodyPr/>
                    <a:lstStyle/>
                    <a:p>
                      <a:pPr marL="141605" marR="191135">
                        <a:lnSpc>
                          <a:spcPct val="100000"/>
                        </a:lnSpc>
                        <a:spcBef>
                          <a:spcPts val="300"/>
                        </a:spcBef>
                      </a:pPr>
                      <a:r>
                        <a:rPr sz="1800" b="1" dirty="0">
                          <a:latin typeface="Times New Roman"/>
                          <a:cs typeface="Times New Roman"/>
                        </a:rPr>
                        <a:t>joyeux,</a:t>
                      </a:r>
                      <a:r>
                        <a:rPr sz="1800" b="1" spc="-40" dirty="0">
                          <a:latin typeface="Times New Roman"/>
                          <a:cs typeface="Times New Roman"/>
                        </a:rPr>
                        <a:t> </a:t>
                      </a:r>
                      <a:r>
                        <a:rPr sz="1800" b="1" spc="-10" dirty="0">
                          <a:latin typeface="Times New Roman"/>
                          <a:cs typeface="Times New Roman"/>
                        </a:rPr>
                        <a:t>positif, </a:t>
                      </a:r>
                      <a:r>
                        <a:rPr sz="1800" b="1" dirty="0">
                          <a:latin typeface="Times New Roman"/>
                          <a:cs typeface="Times New Roman"/>
                        </a:rPr>
                        <a:t>stimulant...</a:t>
                      </a:r>
                      <a:r>
                        <a:rPr sz="1800" b="1" spc="-35" dirty="0">
                          <a:latin typeface="Times New Roman"/>
                          <a:cs typeface="Times New Roman"/>
                        </a:rPr>
                        <a:t> </a:t>
                      </a:r>
                      <a:r>
                        <a:rPr sz="1800" b="1" dirty="0">
                          <a:latin typeface="Times New Roman"/>
                          <a:cs typeface="Times New Roman"/>
                        </a:rPr>
                        <a:t>le</a:t>
                      </a:r>
                      <a:r>
                        <a:rPr sz="1800" b="1" spc="-35" dirty="0">
                          <a:latin typeface="Times New Roman"/>
                          <a:cs typeface="Times New Roman"/>
                        </a:rPr>
                        <a:t> </a:t>
                      </a:r>
                      <a:r>
                        <a:rPr sz="1800" b="1" spc="-10" dirty="0">
                          <a:latin typeface="Times New Roman"/>
                          <a:cs typeface="Times New Roman"/>
                        </a:rPr>
                        <a:t>jaune </a:t>
                      </a:r>
                      <a:r>
                        <a:rPr sz="1800" b="1" dirty="0">
                          <a:latin typeface="Times New Roman"/>
                          <a:cs typeface="Times New Roman"/>
                        </a:rPr>
                        <a:t>est</a:t>
                      </a:r>
                      <a:r>
                        <a:rPr sz="1800" b="1" spc="-30" dirty="0">
                          <a:latin typeface="Times New Roman"/>
                          <a:cs typeface="Times New Roman"/>
                        </a:rPr>
                        <a:t> </a:t>
                      </a:r>
                      <a:r>
                        <a:rPr sz="1800" b="1" dirty="0">
                          <a:latin typeface="Times New Roman"/>
                          <a:cs typeface="Times New Roman"/>
                        </a:rPr>
                        <a:t>bonheur",</a:t>
                      </a:r>
                      <a:r>
                        <a:rPr sz="1800" b="1" spc="-35" dirty="0">
                          <a:latin typeface="Times New Roman"/>
                          <a:cs typeface="Times New Roman"/>
                        </a:rPr>
                        <a:t> </a:t>
                      </a:r>
                      <a:r>
                        <a:rPr sz="1800" b="1" spc="-25" dirty="0">
                          <a:latin typeface="Times New Roman"/>
                          <a:cs typeface="Times New Roman"/>
                        </a:rPr>
                        <a:t>qui </a:t>
                      </a:r>
                      <a:r>
                        <a:rPr sz="1800" b="1" dirty="0">
                          <a:latin typeface="Times New Roman"/>
                          <a:cs typeface="Times New Roman"/>
                        </a:rPr>
                        <a:t>donne</a:t>
                      </a:r>
                      <a:r>
                        <a:rPr sz="1800" b="1" spc="-45" dirty="0">
                          <a:latin typeface="Times New Roman"/>
                          <a:cs typeface="Times New Roman"/>
                        </a:rPr>
                        <a:t> </a:t>
                      </a:r>
                      <a:r>
                        <a:rPr sz="1800" b="1" dirty="0">
                          <a:latin typeface="Times New Roman"/>
                          <a:cs typeface="Times New Roman"/>
                        </a:rPr>
                        <a:t>le</a:t>
                      </a:r>
                      <a:r>
                        <a:rPr sz="1800" b="1" spc="-30" dirty="0">
                          <a:latin typeface="Times New Roman"/>
                          <a:cs typeface="Times New Roman"/>
                        </a:rPr>
                        <a:t> </a:t>
                      </a:r>
                      <a:r>
                        <a:rPr sz="1800" b="1" dirty="0">
                          <a:latin typeface="Times New Roman"/>
                          <a:cs typeface="Times New Roman"/>
                        </a:rPr>
                        <a:t>sourire</a:t>
                      </a:r>
                      <a:r>
                        <a:rPr sz="1800" b="1" spc="-35" dirty="0">
                          <a:latin typeface="Times New Roman"/>
                          <a:cs typeface="Times New Roman"/>
                        </a:rPr>
                        <a:t> </a:t>
                      </a:r>
                      <a:r>
                        <a:rPr sz="1800" b="1" spc="-50" dirty="0">
                          <a:latin typeface="Times New Roman"/>
                          <a:cs typeface="Times New Roman"/>
                        </a:rPr>
                        <a:t>à </a:t>
                      </a:r>
                      <a:r>
                        <a:rPr sz="1800" b="1" dirty="0">
                          <a:latin typeface="Times New Roman"/>
                          <a:cs typeface="Times New Roman"/>
                        </a:rPr>
                        <a:t>tous</a:t>
                      </a:r>
                      <a:r>
                        <a:rPr sz="1800" b="1" spc="-20" dirty="0">
                          <a:latin typeface="Times New Roman"/>
                          <a:cs typeface="Times New Roman"/>
                        </a:rPr>
                        <a:t> </a:t>
                      </a:r>
                      <a:r>
                        <a:rPr sz="1800" b="1" dirty="0">
                          <a:latin typeface="Times New Roman"/>
                          <a:cs typeface="Times New Roman"/>
                        </a:rPr>
                        <a:t>les</a:t>
                      </a:r>
                      <a:r>
                        <a:rPr sz="1800" b="1" spc="-5" dirty="0">
                          <a:latin typeface="Times New Roman"/>
                          <a:cs typeface="Times New Roman"/>
                        </a:rPr>
                        <a:t> </a:t>
                      </a:r>
                      <a:r>
                        <a:rPr sz="1800" b="1" spc="-10" dirty="0">
                          <a:latin typeface="Times New Roman"/>
                          <a:cs typeface="Times New Roman"/>
                        </a:rPr>
                        <a:t>coups.</a:t>
                      </a:r>
                      <a:endParaRPr sz="1800">
                        <a:latin typeface="Times New Roman"/>
                        <a:cs typeface="Times New Roman"/>
                      </a:endParaRPr>
                    </a:p>
                  </a:txBody>
                  <a:tcPr marL="0" marR="0" marT="38100" marB="0">
                    <a:solidFill>
                      <a:srgbClr val="FFFF00"/>
                    </a:solidFill>
                  </a:tcPr>
                </a:tc>
              </a:tr>
            </a:tbl>
          </a:graphicData>
        </a:graphic>
      </p:graphicFrame>
      <p:pic>
        <p:nvPicPr>
          <p:cNvPr id="4" name="object 4"/>
          <p:cNvPicPr/>
          <p:nvPr/>
        </p:nvPicPr>
        <p:blipFill>
          <a:blip r:embed="rId3" cstate="print"/>
          <a:stretch>
            <a:fillRect/>
          </a:stretch>
        </p:blipFill>
        <p:spPr>
          <a:xfrm>
            <a:off x="1427988" y="3499866"/>
            <a:ext cx="1858517" cy="1787651"/>
          </a:xfrm>
          <a:prstGeom prst="rect">
            <a:avLst/>
          </a:prstGeom>
        </p:spPr>
      </p:pic>
      <p:pic>
        <p:nvPicPr>
          <p:cNvPr id="5" name="object 5"/>
          <p:cNvPicPr/>
          <p:nvPr/>
        </p:nvPicPr>
        <p:blipFill>
          <a:blip r:embed="rId4" cstate="print"/>
          <a:stretch>
            <a:fillRect/>
          </a:stretch>
        </p:blipFill>
        <p:spPr>
          <a:xfrm>
            <a:off x="1642110" y="1356360"/>
            <a:ext cx="1525523" cy="1501901"/>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9552" y="1052736"/>
            <a:ext cx="7773034" cy="1356360"/>
          </a:xfrm>
          <a:prstGeom prst="rect">
            <a:avLst/>
          </a:prstGeom>
        </p:spPr>
        <p:txBody>
          <a:bodyPr vert="horz" wrap="square" lIns="0" tIns="71120" rIns="0" bIns="0" rtlCol="0">
            <a:spAutoFit/>
          </a:bodyPr>
          <a:lstStyle/>
          <a:p>
            <a:pPr marL="12700" marR="5080">
              <a:lnSpc>
                <a:spcPts val="1920"/>
              </a:lnSpc>
              <a:spcBef>
                <a:spcPts val="560"/>
              </a:spcBef>
            </a:pPr>
            <a:r>
              <a:rPr sz="2000" dirty="0"/>
              <a:t>La</a:t>
            </a:r>
            <a:r>
              <a:rPr sz="2000" spc="-40" dirty="0"/>
              <a:t> </a:t>
            </a:r>
            <a:r>
              <a:rPr sz="2000" dirty="0"/>
              <a:t>notion</a:t>
            </a:r>
            <a:r>
              <a:rPr sz="2000" spc="-50" dirty="0"/>
              <a:t> </a:t>
            </a:r>
            <a:r>
              <a:rPr sz="2000" dirty="0"/>
              <a:t>d'échelle</a:t>
            </a:r>
            <a:r>
              <a:rPr sz="2000" spc="-55" dirty="0"/>
              <a:t> </a:t>
            </a:r>
            <a:r>
              <a:rPr sz="2000" dirty="0"/>
              <a:t>est</a:t>
            </a:r>
            <a:r>
              <a:rPr sz="2000" spc="-50" dirty="0"/>
              <a:t> </a:t>
            </a:r>
            <a:r>
              <a:rPr sz="2000" dirty="0"/>
              <a:t>très</a:t>
            </a:r>
            <a:r>
              <a:rPr sz="2000" spc="-60" dirty="0"/>
              <a:t> </a:t>
            </a:r>
            <a:r>
              <a:rPr sz="2000" dirty="0"/>
              <a:t>souvent</a:t>
            </a:r>
            <a:r>
              <a:rPr sz="2000" spc="-55" dirty="0"/>
              <a:t> </a:t>
            </a:r>
            <a:r>
              <a:rPr sz="2000" dirty="0"/>
              <a:t>utilisée</a:t>
            </a:r>
            <a:r>
              <a:rPr sz="2000" spc="-55" dirty="0"/>
              <a:t> </a:t>
            </a:r>
            <a:r>
              <a:rPr sz="2000" dirty="0"/>
              <a:t>dans</a:t>
            </a:r>
            <a:r>
              <a:rPr sz="2000" spc="-50" dirty="0"/>
              <a:t> </a:t>
            </a:r>
            <a:r>
              <a:rPr sz="2000" dirty="0"/>
              <a:t>la</a:t>
            </a:r>
            <a:r>
              <a:rPr sz="2000" spc="-45" dirty="0"/>
              <a:t> </a:t>
            </a:r>
            <a:r>
              <a:rPr sz="2000" dirty="0"/>
              <a:t>conception</a:t>
            </a:r>
            <a:r>
              <a:rPr sz="2000" spc="-55" dirty="0"/>
              <a:t> </a:t>
            </a:r>
            <a:r>
              <a:rPr sz="2000" spc="-10" dirty="0"/>
              <a:t>architecturale </a:t>
            </a:r>
            <a:r>
              <a:rPr sz="2000" dirty="0"/>
              <a:t>et</a:t>
            </a:r>
            <a:r>
              <a:rPr sz="2000" spc="-40" dirty="0"/>
              <a:t> </a:t>
            </a:r>
            <a:r>
              <a:rPr sz="2000" dirty="0"/>
              <a:t>dans</a:t>
            </a:r>
            <a:r>
              <a:rPr sz="2000" spc="-40" dirty="0"/>
              <a:t> </a:t>
            </a:r>
            <a:r>
              <a:rPr sz="2000" dirty="0"/>
              <a:t>la</a:t>
            </a:r>
            <a:r>
              <a:rPr sz="2000" spc="-40" dirty="0"/>
              <a:t> </a:t>
            </a:r>
            <a:r>
              <a:rPr sz="2000" dirty="0"/>
              <a:t>perception</a:t>
            </a:r>
            <a:r>
              <a:rPr sz="2000" spc="-50" dirty="0"/>
              <a:t> </a:t>
            </a:r>
            <a:r>
              <a:rPr sz="2000" dirty="0"/>
              <a:t>de</a:t>
            </a:r>
            <a:r>
              <a:rPr sz="2000" spc="-35" dirty="0"/>
              <a:t> </a:t>
            </a:r>
            <a:r>
              <a:rPr sz="2000" dirty="0"/>
              <a:t>l'objet</a:t>
            </a:r>
            <a:r>
              <a:rPr sz="2000" spc="-50" dirty="0"/>
              <a:t> </a:t>
            </a:r>
            <a:r>
              <a:rPr sz="2000" spc="-10" dirty="0"/>
              <a:t>bâti.</a:t>
            </a:r>
          </a:p>
          <a:p>
            <a:pPr marL="12700" marR="293370">
              <a:lnSpc>
                <a:spcPts val="1920"/>
              </a:lnSpc>
              <a:spcBef>
                <a:spcPts val="400"/>
              </a:spcBef>
            </a:pPr>
            <a:r>
              <a:rPr sz="2000" dirty="0"/>
              <a:t>C'est</a:t>
            </a:r>
            <a:r>
              <a:rPr sz="2000" spc="-45" dirty="0"/>
              <a:t> </a:t>
            </a:r>
            <a:r>
              <a:rPr sz="2000" dirty="0"/>
              <a:t>une</a:t>
            </a:r>
            <a:r>
              <a:rPr sz="2000" spc="-40" dirty="0"/>
              <a:t> </a:t>
            </a:r>
            <a:r>
              <a:rPr sz="2000" dirty="0"/>
              <a:t>notion</a:t>
            </a:r>
            <a:r>
              <a:rPr sz="2000" spc="-55" dirty="0"/>
              <a:t> </a:t>
            </a:r>
            <a:r>
              <a:rPr sz="2000" dirty="0"/>
              <a:t>empirique</a:t>
            </a:r>
            <a:r>
              <a:rPr sz="2000" spc="-55" dirty="0"/>
              <a:t> </a:t>
            </a:r>
            <a:r>
              <a:rPr sz="2000" dirty="0"/>
              <a:t>(expérimentale)</a:t>
            </a:r>
            <a:r>
              <a:rPr sz="2000" spc="-55" dirty="0"/>
              <a:t> </a:t>
            </a:r>
            <a:r>
              <a:rPr sz="2000" dirty="0"/>
              <a:t>qui</a:t>
            </a:r>
            <a:r>
              <a:rPr sz="2000" spc="-50" dirty="0"/>
              <a:t> </a:t>
            </a:r>
            <a:r>
              <a:rPr sz="2000" dirty="0"/>
              <a:t>sert</a:t>
            </a:r>
            <a:r>
              <a:rPr sz="2000" spc="-50" dirty="0"/>
              <a:t> </a:t>
            </a:r>
            <a:r>
              <a:rPr sz="2000" dirty="0"/>
              <a:t>à</a:t>
            </a:r>
            <a:r>
              <a:rPr sz="2000" spc="-40" dirty="0"/>
              <a:t> </a:t>
            </a:r>
            <a:r>
              <a:rPr sz="2000" dirty="0"/>
              <a:t>rendre</a:t>
            </a:r>
            <a:r>
              <a:rPr sz="2000" spc="-50" dirty="0"/>
              <a:t> </a:t>
            </a:r>
            <a:r>
              <a:rPr sz="2000" dirty="0"/>
              <a:t>compte</a:t>
            </a:r>
            <a:r>
              <a:rPr sz="2000" spc="-55" dirty="0"/>
              <a:t> </a:t>
            </a:r>
            <a:r>
              <a:rPr sz="2000" dirty="0"/>
              <a:t>de</a:t>
            </a:r>
            <a:r>
              <a:rPr sz="2000" spc="-40" dirty="0"/>
              <a:t> </a:t>
            </a:r>
            <a:r>
              <a:rPr sz="2000" spc="-25" dirty="0"/>
              <a:t>la </a:t>
            </a:r>
            <a:r>
              <a:rPr sz="2000" dirty="0"/>
              <a:t>taille</a:t>
            </a:r>
            <a:r>
              <a:rPr sz="2000" spc="-55" dirty="0"/>
              <a:t> </a:t>
            </a:r>
            <a:r>
              <a:rPr sz="2000" dirty="0"/>
              <a:t>des</a:t>
            </a:r>
            <a:r>
              <a:rPr sz="2000" spc="-40" dirty="0"/>
              <a:t> </a:t>
            </a:r>
            <a:r>
              <a:rPr sz="2000" dirty="0"/>
              <a:t>objets</a:t>
            </a:r>
            <a:r>
              <a:rPr sz="2000" spc="-60" dirty="0"/>
              <a:t> </a:t>
            </a:r>
            <a:r>
              <a:rPr sz="2000" dirty="0"/>
              <a:t>en</a:t>
            </a:r>
            <a:r>
              <a:rPr sz="2000" spc="-30" dirty="0"/>
              <a:t> </a:t>
            </a:r>
            <a:r>
              <a:rPr sz="2000" dirty="0"/>
              <a:t>rapport</a:t>
            </a:r>
            <a:r>
              <a:rPr sz="2000" spc="-45" dirty="0"/>
              <a:t> </a:t>
            </a:r>
            <a:r>
              <a:rPr sz="2000" dirty="0"/>
              <a:t>avec</a:t>
            </a:r>
            <a:r>
              <a:rPr sz="2000" spc="-50" dirty="0"/>
              <a:t> </a:t>
            </a:r>
            <a:r>
              <a:rPr sz="2000" dirty="0"/>
              <a:t>leur</a:t>
            </a:r>
            <a:r>
              <a:rPr sz="2000" spc="-45" dirty="0"/>
              <a:t> </a:t>
            </a:r>
            <a:r>
              <a:rPr sz="2000" dirty="0"/>
              <a:t>usage</a:t>
            </a:r>
            <a:r>
              <a:rPr sz="2000" spc="-45" dirty="0"/>
              <a:t> </a:t>
            </a:r>
            <a:r>
              <a:rPr sz="2000" dirty="0"/>
              <a:t>(utilisation)</a:t>
            </a:r>
            <a:r>
              <a:rPr sz="2000" spc="-60" dirty="0"/>
              <a:t> </a:t>
            </a:r>
            <a:r>
              <a:rPr sz="2000" dirty="0"/>
              <a:t>leur</a:t>
            </a:r>
            <a:r>
              <a:rPr sz="2000" spc="-45" dirty="0"/>
              <a:t> </a:t>
            </a:r>
            <a:r>
              <a:rPr sz="2000" spc="-10" dirty="0"/>
              <a:t>contexte </a:t>
            </a:r>
            <a:r>
              <a:rPr sz="2000" dirty="0"/>
              <a:t>(emplacement</a:t>
            </a:r>
            <a:r>
              <a:rPr sz="2000" spc="-50" dirty="0"/>
              <a:t> </a:t>
            </a:r>
            <a:r>
              <a:rPr sz="2000" dirty="0"/>
              <a:t>aux</a:t>
            </a:r>
            <a:r>
              <a:rPr sz="2000" spc="-55" dirty="0"/>
              <a:t> </a:t>
            </a:r>
            <a:r>
              <a:rPr sz="2000" dirty="0"/>
              <a:t>autres</a:t>
            </a:r>
            <a:r>
              <a:rPr sz="2000" spc="-60" dirty="0"/>
              <a:t> </a:t>
            </a:r>
            <a:r>
              <a:rPr sz="2000" spc="-10" dirty="0"/>
              <a:t>objet).</a:t>
            </a:r>
          </a:p>
        </p:txBody>
      </p:sp>
      <p:sp>
        <p:nvSpPr>
          <p:cNvPr id="3" name="object 3"/>
          <p:cNvSpPr txBox="1">
            <a:spLocks noGrp="1"/>
          </p:cNvSpPr>
          <p:nvPr>
            <p:ph type="body" idx="1"/>
          </p:nvPr>
        </p:nvSpPr>
        <p:spPr>
          <a:xfrm>
            <a:off x="323528" y="2924944"/>
            <a:ext cx="7543800" cy="1428596"/>
          </a:xfrm>
          <a:prstGeom prst="rect">
            <a:avLst/>
          </a:prstGeom>
        </p:spPr>
        <p:txBody>
          <a:bodyPr vert="horz" wrap="square" lIns="0" tIns="43180" rIns="0" bIns="0" rtlCol="0">
            <a:spAutoFit/>
          </a:bodyPr>
          <a:lstStyle/>
          <a:p>
            <a:pPr marL="88900" marR="5080" indent="-76200" algn="just">
              <a:lnSpc>
                <a:spcPts val="2700"/>
              </a:lnSpc>
              <a:spcBef>
                <a:spcPts val="340"/>
              </a:spcBef>
              <a:buClr>
                <a:srgbClr val="B83C68"/>
              </a:buClr>
              <a:buSzPct val="66666"/>
              <a:buFont typeface="Wingdings"/>
              <a:buChar char=""/>
              <a:tabLst>
                <a:tab pos="88900" algn="l"/>
                <a:tab pos="267970" algn="l"/>
              </a:tabLst>
            </a:pPr>
            <a:r>
              <a:rPr b="1" dirty="0">
                <a:solidFill>
                  <a:srgbClr val="FF0000"/>
                </a:solidFill>
                <a:latin typeface="Times New Roman"/>
                <a:cs typeface="Times New Roman"/>
              </a:rPr>
              <a:t>	L'échelle</a:t>
            </a:r>
            <a:r>
              <a:rPr b="1" spc="-50" dirty="0">
                <a:solidFill>
                  <a:srgbClr val="FF0000"/>
                </a:solidFill>
                <a:latin typeface="Times New Roman"/>
                <a:cs typeface="Times New Roman"/>
              </a:rPr>
              <a:t> </a:t>
            </a:r>
            <a:r>
              <a:rPr b="1" dirty="0">
                <a:solidFill>
                  <a:srgbClr val="FF0000"/>
                </a:solidFill>
                <a:latin typeface="Times New Roman"/>
                <a:cs typeface="Times New Roman"/>
              </a:rPr>
              <a:t>urbaine:</a:t>
            </a:r>
            <a:r>
              <a:rPr b="1" spc="-15" dirty="0">
                <a:solidFill>
                  <a:srgbClr val="FF0000"/>
                </a:solidFill>
                <a:latin typeface="Times New Roman"/>
                <a:cs typeface="Times New Roman"/>
              </a:rPr>
              <a:t> </a:t>
            </a:r>
            <a:r>
              <a:rPr dirty="0"/>
              <a:t>met</a:t>
            </a:r>
            <a:r>
              <a:rPr spc="-35" dirty="0"/>
              <a:t> </a:t>
            </a:r>
            <a:r>
              <a:rPr dirty="0"/>
              <a:t>en</a:t>
            </a:r>
            <a:r>
              <a:rPr spc="-25" dirty="0"/>
              <a:t> </a:t>
            </a:r>
            <a:r>
              <a:rPr spc="-10" dirty="0"/>
              <a:t>corrélation </a:t>
            </a:r>
            <a:r>
              <a:rPr dirty="0"/>
              <a:t>les</a:t>
            </a:r>
            <a:r>
              <a:rPr spc="-35" dirty="0"/>
              <a:t> </a:t>
            </a:r>
            <a:r>
              <a:rPr dirty="0"/>
              <a:t>échelles</a:t>
            </a:r>
            <a:r>
              <a:rPr spc="-45" dirty="0"/>
              <a:t> </a:t>
            </a:r>
            <a:r>
              <a:rPr dirty="0"/>
              <a:t>architecturales</a:t>
            </a:r>
            <a:r>
              <a:rPr spc="-45" dirty="0"/>
              <a:t> </a:t>
            </a:r>
            <a:r>
              <a:rPr dirty="0"/>
              <a:t>et</a:t>
            </a:r>
            <a:r>
              <a:rPr spc="-35" dirty="0"/>
              <a:t> </a:t>
            </a:r>
            <a:r>
              <a:rPr dirty="0"/>
              <a:t>est</a:t>
            </a:r>
            <a:r>
              <a:rPr spc="-30" dirty="0"/>
              <a:t> </a:t>
            </a:r>
            <a:r>
              <a:rPr spc="-10" dirty="0"/>
              <a:t>surtout </a:t>
            </a:r>
            <a:r>
              <a:rPr dirty="0"/>
              <a:t>liée</a:t>
            </a:r>
            <a:r>
              <a:rPr spc="-35" dirty="0"/>
              <a:t> </a:t>
            </a:r>
            <a:r>
              <a:rPr dirty="0"/>
              <a:t>à</a:t>
            </a:r>
            <a:r>
              <a:rPr spc="-25" dirty="0"/>
              <a:t> </a:t>
            </a:r>
            <a:r>
              <a:rPr dirty="0"/>
              <a:t>l'espace</a:t>
            </a:r>
            <a:r>
              <a:rPr spc="-35" dirty="0"/>
              <a:t> </a:t>
            </a:r>
            <a:r>
              <a:rPr dirty="0"/>
              <a:t>de</a:t>
            </a:r>
            <a:r>
              <a:rPr spc="-20" dirty="0"/>
              <a:t> </a:t>
            </a:r>
            <a:r>
              <a:rPr spc="-10" dirty="0"/>
              <a:t>l'action.</a:t>
            </a:r>
          </a:p>
          <a:p>
            <a:pPr marL="88900" marR="775335" indent="-76200" algn="just">
              <a:lnSpc>
                <a:spcPts val="2700"/>
              </a:lnSpc>
              <a:spcBef>
                <a:spcPts val="10"/>
              </a:spcBef>
            </a:pPr>
            <a:r>
              <a:rPr dirty="0"/>
              <a:t>(l'étude</a:t>
            </a:r>
            <a:r>
              <a:rPr spc="-35" dirty="0"/>
              <a:t> </a:t>
            </a:r>
            <a:r>
              <a:rPr dirty="0"/>
              <a:t>des</a:t>
            </a:r>
            <a:r>
              <a:rPr spc="-20" dirty="0"/>
              <a:t> </a:t>
            </a:r>
            <a:r>
              <a:rPr dirty="0"/>
              <a:t>échelles</a:t>
            </a:r>
            <a:r>
              <a:rPr spc="-40" dirty="0"/>
              <a:t> </a:t>
            </a:r>
            <a:r>
              <a:rPr dirty="0"/>
              <a:t>des</a:t>
            </a:r>
            <a:r>
              <a:rPr spc="-30" dirty="0"/>
              <a:t> </a:t>
            </a:r>
            <a:r>
              <a:rPr spc="-10" dirty="0"/>
              <a:t>bâtiments </a:t>
            </a:r>
            <a:r>
              <a:rPr dirty="0"/>
              <a:t>composants</a:t>
            </a:r>
            <a:r>
              <a:rPr spc="-60" dirty="0"/>
              <a:t> </a:t>
            </a:r>
            <a:r>
              <a:rPr dirty="0"/>
              <a:t>l'espace</a:t>
            </a:r>
            <a:r>
              <a:rPr spc="-70" dirty="0"/>
              <a:t> </a:t>
            </a:r>
            <a:r>
              <a:rPr spc="-10" dirty="0"/>
              <a:t>urbain).</a:t>
            </a:r>
          </a:p>
        </p:txBody>
      </p:sp>
      <p:pic>
        <p:nvPicPr>
          <p:cNvPr id="4" name="object 4"/>
          <p:cNvPicPr/>
          <p:nvPr/>
        </p:nvPicPr>
        <p:blipFill>
          <a:blip r:embed="rId2" cstate="print"/>
          <a:stretch>
            <a:fillRect/>
          </a:stretch>
        </p:blipFill>
        <p:spPr>
          <a:xfrm>
            <a:off x="499109" y="556259"/>
            <a:ext cx="2101595" cy="297941"/>
          </a:xfrm>
          <a:prstGeom prst="rect">
            <a:avLst/>
          </a:prstGeom>
        </p:spPr>
      </p:pic>
      <p:grpSp>
        <p:nvGrpSpPr>
          <p:cNvPr id="5" name="object 5"/>
          <p:cNvGrpSpPr/>
          <p:nvPr/>
        </p:nvGrpSpPr>
        <p:grpSpPr>
          <a:xfrm>
            <a:off x="5273040" y="4072122"/>
            <a:ext cx="3723640" cy="2786380"/>
            <a:chOff x="5273040" y="4072122"/>
            <a:chExt cx="3723640" cy="2786380"/>
          </a:xfrm>
        </p:grpSpPr>
        <p:pic>
          <p:nvPicPr>
            <p:cNvPr id="6" name="object 6"/>
            <p:cNvPicPr/>
            <p:nvPr/>
          </p:nvPicPr>
          <p:blipFill>
            <a:blip r:embed="rId3" cstate="print"/>
            <a:stretch>
              <a:fillRect/>
            </a:stretch>
          </p:blipFill>
          <p:spPr>
            <a:xfrm>
              <a:off x="5273040" y="6439661"/>
              <a:ext cx="3723131" cy="418337"/>
            </a:xfrm>
            <a:prstGeom prst="rect">
              <a:avLst/>
            </a:prstGeom>
          </p:spPr>
        </p:pic>
        <p:pic>
          <p:nvPicPr>
            <p:cNvPr id="7" name="object 7"/>
            <p:cNvPicPr/>
            <p:nvPr/>
          </p:nvPicPr>
          <p:blipFill>
            <a:blip r:embed="rId4" cstate="print"/>
            <a:stretch>
              <a:fillRect/>
            </a:stretch>
          </p:blipFill>
          <p:spPr>
            <a:xfrm>
              <a:off x="5286756" y="4072122"/>
              <a:ext cx="3695700" cy="2375920"/>
            </a:xfrm>
            <a:prstGeom prst="rect">
              <a:avLst/>
            </a:prstGeom>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en-US"/>
          </a:p>
        </p:txBody>
      </p:sp>
      <p:pic>
        <p:nvPicPr>
          <p:cNvPr id="2050" name="Picture 2"/>
          <p:cNvPicPr>
            <a:picLocks noGrp="1" noChangeAspect="1" noChangeArrowheads="1"/>
          </p:cNvPicPr>
          <p:nvPr>
            <p:ph sz="half" idx="1"/>
          </p:nvPr>
        </p:nvPicPr>
        <p:blipFill rotWithShape="1">
          <a:blip r:embed="rId2" cstate="print"/>
          <a:srcRect l="15238" t="35457" r="20476" b="10905"/>
          <a:stretch/>
        </p:blipFill>
        <p:spPr bwMode="auto">
          <a:xfrm>
            <a:off x="336124" y="764704"/>
            <a:ext cx="8100893" cy="540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5715" y="288714"/>
            <a:ext cx="8049259" cy="5407660"/>
          </a:xfrm>
          <a:prstGeom prst="rect">
            <a:avLst/>
          </a:prstGeom>
        </p:spPr>
        <p:txBody>
          <a:bodyPr vert="horz" wrap="square" lIns="0" tIns="59690" rIns="0" bIns="0" rtlCol="0">
            <a:spAutoFit/>
          </a:bodyPr>
          <a:lstStyle/>
          <a:p>
            <a:pPr marL="72390" marR="3044825" indent="-60325">
              <a:lnSpc>
                <a:spcPts val="2290"/>
              </a:lnSpc>
              <a:spcBef>
                <a:spcPts val="470"/>
              </a:spcBef>
              <a:buClr>
                <a:srgbClr val="B83C68"/>
              </a:buClr>
              <a:buSzPct val="68181"/>
              <a:buFont typeface="Wingdings"/>
              <a:buChar char=""/>
              <a:tabLst>
                <a:tab pos="72390" algn="l"/>
                <a:tab pos="268605" algn="l"/>
              </a:tabLst>
            </a:pPr>
            <a:r>
              <a:rPr dirty="0"/>
              <a:t>	</a:t>
            </a:r>
            <a:r>
              <a:rPr sz="2200" b="1" dirty="0">
                <a:solidFill>
                  <a:srgbClr val="FF0000"/>
                </a:solidFill>
                <a:latin typeface="Times New Roman"/>
                <a:cs typeface="Times New Roman"/>
              </a:rPr>
              <a:t>L'échelle</a:t>
            </a:r>
            <a:r>
              <a:rPr sz="2200" b="1" spc="-50" dirty="0">
                <a:solidFill>
                  <a:srgbClr val="FF0000"/>
                </a:solidFill>
                <a:latin typeface="Times New Roman"/>
                <a:cs typeface="Times New Roman"/>
              </a:rPr>
              <a:t> </a:t>
            </a:r>
            <a:r>
              <a:rPr sz="2200" b="1" dirty="0">
                <a:solidFill>
                  <a:srgbClr val="FF0000"/>
                </a:solidFill>
                <a:latin typeface="Times New Roman"/>
                <a:cs typeface="Times New Roman"/>
              </a:rPr>
              <a:t>architecturale</a:t>
            </a:r>
            <a:r>
              <a:rPr sz="2200" b="1" spc="-40" dirty="0">
                <a:solidFill>
                  <a:srgbClr val="FF0000"/>
                </a:solidFill>
                <a:latin typeface="Times New Roman"/>
                <a:cs typeface="Times New Roman"/>
              </a:rPr>
              <a:t> </a:t>
            </a:r>
            <a:r>
              <a:rPr sz="2200" b="1" dirty="0">
                <a:solidFill>
                  <a:srgbClr val="FF0000"/>
                </a:solidFill>
                <a:latin typeface="Times New Roman"/>
                <a:cs typeface="Times New Roman"/>
              </a:rPr>
              <a:t>:</a:t>
            </a:r>
            <a:r>
              <a:rPr sz="1900" dirty="0">
                <a:latin typeface="Times New Roman"/>
                <a:cs typeface="Times New Roman"/>
              </a:rPr>
              <a:t>met</a:t>
            </a:r>
            <a:r>
              <a:rPr sz="1900" spc="-35" dirty="0">
                <a:latin typeface="Times New Roman"/>
                <a:cs typeface="Times New Roman"/>
              </a:rPr>
              <a:t> </a:t>
            </a:r>
            <a:r>
              <a:rPr sz="1900" dirty="0">
                <a:latin typeface="Times New Roman"/>
                <a:cs typeface="Times New Roman"/>
              </a:rPr>
              <a:t>en</a:t>
            </a:r>
            <a:r>
              <a:rPr sz="1900" spc="-40" dirty="0">
                <a:latin typeface="Times New Roman"/>
                <a:cs typeface="Times New Roman"/>
              </a:rPr>
              <a:t> </a:t>
            </a:r>
            <a:r>
              <a:rPr sz="1900" spc="-10" dirty="0">
                <a:latin typeface="Times New Roman"/>
                <a:cs typeface="Times New Roman"/>
              </a:rPr>
              <a:t>corrélation </a:t>
            </a:r>
            <a:r>
              <a:rPr sz="1900" dirty="0">
                <a:latin typeface="Times New Roman"/>
                <a:cs typeface="Times New Roman"/>
              </a:rPr>
              <a:t>les</a:t>
            </a:r>
            <a:r>
              <a:rPr sz="1900" spc="-45" dirty="0">
                <a:latin typeface="Times New Roman"/>
                <a:cs typeface="Times New Roman"/>
              </a:rPr>
              <a:t> </a:t>
            </a:r>
            <a:r>
              <a:rPr sz="1900" dirty="0">
                <a:latin typeface="Times New Roman"/>
                <a:cs typeface="Times New Roman"/>
              </a:rPr>
              <a:t>échelles</a:t>
            </a:r>
            <a:r>
              <a:rPr sz="1900" spc="-35" dirty="0">
                <a:latin typeface="Times New Roman"/>
                <a:cs typeface="Times New Roman"/>
              </a:rPr>
              <a:t> </a:t>
            </a:r>
            <a:r>
              <a:rPr sz="1900" dirty="0">
                <a:latin typeface="Times New Roman"/>
                <a:cs typeface="Times New Roman"/>
              </a:rPr>
              <a:t>humaines</a:t>
            </a:r>
            <a:r>
              <a:rPr sz="1900" spc="-40" dirty="0">
                <a:latin typeface="Times New Roman"/>
                <a:cs typeface="Times New Roman"/>
              </a:rPr>
              <a:t> </a:t>
            </a:r>
            <a:r>
              <a:rPr sz="1900" dirty="0">
                <a:latin typeface="Times New Roman"/>
                <a:cs typeface="Times New Roman"/>
              </a:rPr>
              <a:t>et</a:t>
            </a:r>
            <a:r>
              <a:rPr sz="1900" spc="-25" dirty="0">
                <a:latin typeface="Times New Roman"/>
                <a:cs typeface="Times New Roman"/>
              </a:rPr>
              <a:t> </a:t>
            </a:r>
            <a:r>
              <a:rPr sz="1900" dirty="0">
                <a:latin typeface="Times New Roman"/>
                <a:cs typeface="Times New Roman"/>
              </a:rPr>
              <a:t>est</a:t>
            </a:r>
            <a:r>
              <a:rPr sz="1900" spc="-25" dirty="0">
                <a:latin typeface="Times New Roman"/>
                <a:cs typeface="Times New Roman"/>
              </a:rPr>
              <a:t> </a:t>
            </a:r>
            <a:r>
              <a:rPr sz="1900" spc="-10" dirty="0">
                <a:latin typeface="Times New Roman"/>
                <a:cs typeface="Times New Roman"/>
              </a:rPr>
              <a:t>surtout</a:t>
            </a:r>
            <a:endParaRPr sz="1900">
              <a:latin typeface="Times New Roman"/>
              <a:cs typeface="Times New Roman"/>
            </a:endParaRPr>
          </a:p>
          <a:p>
            <a:pPr marL="72390">
              <a:lnSpc>
                <a:spcPts val="2120"/>
              </a:lnSpc>
            </a:pPr>
            <a:r>
              <a:rPr sz="1900" dirty="0">
                <a:latin typeface="Times New Roman"/>
                <a:cs typeface="Times New Roman"/>
              </a:rPr>
              <a:t>liée</a:t>
            </a:r>
            <a:r>
              <a:rPr sz="1900" spc="-5" dirty="0">
                <a:latin typeface="Times New Roman"/>
                <a:cs typeface="Times New Roman"/>
              </a:rPr>
              <a:t> </a:t>
            </a:r>
            <a:r>
              <a:rPr sz="1900" dirty="0">
                <a:latin typeface="Times New Roman"/>
                <a:cs typeface="Times New Roman"/>
              </a:rPr>
              <a:t>à</a:t>
            </a:r>
            <a:r>
              <a:rPr sz="1900" spc="-25" dirty="0">
                <a:latin typeface="Times New Roman"/>
                <a:cs typeface="Times New Roman"/>
              </a:rPr>
              <a:t> </a:t>
            </a:r>
            <a:r>
              <a:rPr sz="1900" dirty="0">
                <a:latin typeface="Times New Roman"/>
                <a:cs typeface="Times New Roman"/>
              </a:rPr>
              <a:t>l'espace</a:t>
            </a:r>
            <a:r>
              <a:rPr sz="1900" spc="-25" dirty="0">
                <a:latin typeface="Times New Roman"/>
                <a:cs typeface="Times New Roman"/>
              </a:rPr>
              <a:t> </a:t>
            </a:r>
            <a:r>
              <a:rPr sz="1900" spc="-10" dirty="0">
                <a:latin typeface="Times New Roman"/>
                <a:cs typeface="Times New Roman"/>
              </a:rPr>
              <a:t>d'expérience.</a:t>
            </a:r>
            <a:r>
              <a:rPr sz="1900" spc="-120" dirty="0">
                <a:latin typeface="Times New Roman"/>
                <a:cs typeface="Times New Roman"/>
              </a:rPr>
              <a:t> </a:t>
            </a:r>
            <a:r>
              <a:rPr sz="1900" dirty="0">
                <a:latin typeface="Times New Roman"/>
                <a:cs typeface="Times New Roman"/>
              </a:rPr>
              <a:t>A</a:t>
            </a:r>
            <a:r>
              <a:rPr sz="1900" spc="-105" dirty="0">
                <a:latin typeface="Times New Roman"/>
                <a:cs typeface="Times New Roman"/>
              </a:rPr>
              <a:t> </a:t>
            </a:r>
            <a:r>
              <a:rPr sz="1900" dirty="0">
                <a:latin typeface="Times New Roman"/>
                <a:cs typeface="Times New Roman"/>
              </a:rPr>
              <a:t>cette</a:t>
            </a:r>
            <a:r>
              <a:rPr sz="1900" spc="-5" dirty="0">
                <a:latin typeface="Times New Roman"/>
                <a:cs typeface="Times New Roman"/>
              </a:rPr>
              <a:t> </a:t>
            </a:r>
            <a:r>
              <a:rPr sz="1900" spc="-10" dirty="0">
                <a:latin typeface="Times New Roman"/>
                <a:cs typeface="Times New Roman"/>
              </a:rPr>
              <a:t>échelle,</a:t>
            </a:r>
            <a:endParaRPr sz="1900">
              <a:latin typeface="Times New Roman"/>
              <a:cs typeface="Times New Roman"/>
            </a:endParaRPr>
          </a:p>
          <a:p>
            <a:pPr marL="12700">
              <a:lnSpc>
                <a:spcPts val="2255"/>
              </a:lnSpc>
            </a:pPr>
            <a:r>
              <a:rPr sz="1900" dirty="0">
                <a:latin typeface="Times New Roman"/>
                <a:cs typeface="Times New Roman"/>
              </a:rPr>
              <a:t>l'homme</a:t>
            </a:r>
            <a:r>
              <a:rPr sz="1900" spc="-40" dirty="0">
                <a:latin typeface="Times New Roman"/>
                <a:cs typeface="Times New Roman"/>
              </a:rPr>
              <a:t> </a:t>
            </a:r>
            <a:r>
              <a:rPr sz="1900" dirty="0">
                <a:latin typeface="Times New Roman"/>
                <a:cs typeface="Times New Roman"/>
              </a:rPr>
              <a:t>est</a:t>
            </a:r>
            <a:r>
              <a:rPr sz="1900" spc="-30" dirty="0">
                <a:latin typeface="Times New Roman"/>
                <a:cs typeface="Times New Roman"/>
              </a:rPr>
              <a:t> </a:t>
            </a:r>
            <a:r>
              <a:rPr sz="1900" dirty="0">
                <a:latin typeface="Times New Roman"/>
                <a:cs typeface="Times New Roman"/>
              </a:rPr>
              <a:t>confronté</a:t>
            </a:r>
            <a:r>
              <a:rPr sz="1900" spc="-40" dirty="0">
                <a:latin typeface="Times New Roman"/>
                <a:cs typeface="Times New Roman"/>
              </a:rPr>
              <a:t> </a:t>
            </a:r>
            <a:r>
              <a:rPr sz="1900" dirty="0">
                <a:latin typeface="Times New Roman"/>
                <a:cs typeface="Times New Roman"/>
              </a:rPr>
              <a:t>à</a:t>
            </a:r>
            <a:r>
              <a:rPr sz="1900" spc="-30" dirty="0">
                <a:latin typeface="Times New Roman"/>
                <a:cs typeface="Times New Roman"/>
              </a:rPr>
              <a:t> </a:t>
            </a:r>
            <a:r>
              <a:rPr sz="1900" dirty="0">
                <a:latin typeface="Times New Roman"/>
                <a:cs typeface="Times New Roman"/>
              </a:rPr>
              <a:t>son</a:t>
            </a:r>
            <a:r>
              <a:rPr sz="1900" spc="-15" dirty="0">
                <a:latin typeface="Times New Roman"/>
                <a:cs typeface="Times New Roman"/>
              </a:rPr>
              <a:t> </a:t>
            </a:r>
            <a:r>
              <a:rPr sz="1900" dirty="0">
                <a:latin typeface="Times New Roman"/>
                <a:cs typeface="Times New Roman"/>
              </a:rPr>
              <a:t>espace</a:t>
            </a:r>
            <a:r>
              <a:rPr sz="1900" spc="-40" dirty="0">
                <a:latin typeface="Times New Roman"/>
                <a:cs typeface="Times New Roman"/>
              </a:rPr>
              <a:t> </a:t>
            </a:r>
            <a:r>
              <a:rPr sz="1900" spc="-10" dirty="0">
                <a:latin typeface="Times New Roman"/>
                <a:cs typeface="Times New Roman"/>
              </a:rPr>
              <a:t>d'expérience.</a:t>
            </a:r>
            <a:endParaRPr sz="1900">
              <a:latin typeface="Times New Roman"/>
              <a:cs typeface="Times New Roman"/>
            </a:endParaRPr>
          </a:p>
          <a:p>
            <a:pPr marL="268605" indent="-255904">
              <a:lnSpc>
                <a:spcPts val="2620"/>
              </a:lnSpc>
              <a:spcBef>
                <a:spcPts val="1889"/>
              </a:spcBef>
              <a:buClr>
                <a:srgbClr val="B83C68"/>
              </a:buClr>
              <a:buSzPct val="68181"/>
              <a:buFont typeface="Wingdings"/>
              <a:buChar char=""/>
              <a:tabLst>
                <a:tab pos="268605" algn="l"/>
              </a:tabLst>
            </a:pPr>
            <a:r>
              <a:rPr sz="2200" b="1" dirty="0">
                <a:solidFill>
                  <a:srgbClr val="FF0000"/>
                </a:solidFill>
                <a:latin typeface="Times New Roman"/>
                <a:cs typeface="Times New Roman"/>
              </a:rPr>
              <a:t>Le</a:t>
            </a:r>
            <a:r>
              <a:rPr sz="2200" b="1" spc="-15" dirty="0">
                <a:solidFill>
                  <a:srgbClr val="FF0000"/>
                </a:solidFill>
                <a:latin typeface="Times New Roman"/>
                <a:cs typeface="Times New Roman"/>
              </a:rPr>
              <a:t> </a:t>
            </a:r>
            <a:r>
              <a:rPr sz="2200" b="1" spc="-10" dirty="0">
                <a:solidFill>
                  <a:srgbClr val="FF0000"/>
                </a:solidFill>
                <a:latin typeface="Times New Roman"/>
                <a:cs typeface="Times New Roman"/>
              </a:rPr>
              <a:t>modulor:</a:t>
            </a:r>
            <a:endParaRPr sz="2200">
              <a:latin typeface="Times New Roman"/>
              <a:cs typeface="Times New Roman"/>
            </a:endParaRPr>
          </a:p>
          <a:p>
            <a:pPr marL="12700" marR="5080">
              <a:lnSpc>
                <a:spcPts val="1820"/>
              </a:lnSpc>
              <a:spcBef>
                <a:spcPts val="425"/>
              </a:spcBef>
            </a:pPr>
            <a:r>
              <a:rPr sz="1900" dirty="0">
                <a:latin typeface="Times New Roman"/>
                <a:cs typeface="Times New Roman"/>
              </a:rPr>
              <a:t>Le</a:t>
            </a:r>
            <a:r>
              <a:rPr sz="1900" spc="-20" dirty="0">
                <a:latin typeface="Times New Roman"/>
                <a:cs typeface="Times New Roman"/>
              </a:rPr>
              <a:t> </a:t>
            </a:r>
            <a:r>
              <a:rPr sz="1900" dirty="0">
                <a:latin typeface="Times New Roman"/>
                <a:cs typeface="Times New Roman"/>
              </a:rPr>
              <a:t>Modulor</a:t>
            </a:r>
            <a:r>
              <a:rPr sz="1900" spc="-35" dirty="0">
                <a:latin typeface="Times New Roman"/>
                <a:cs typeface="Times New Roman"/>
              </a:rPr>
              <a:t> </a:t>
            </a:r>
            <a:r>
              <a:rPr sz="1900" dirty="0">
                <a:latin typeface="Times New Roman"/>
                <a:cs typeface="Times New Roman"/>
              </a:rPr>
              <a:t>est</a:t>
            </a:r>
            <a:r>
              <a:rPr sz="1900" spc="-30" dirty="0">
                <a:latin typeface="Times New Roman"/>
                <a:cs typeface="Times New Roman"/>
              </a:rPr>
              <a:t> </a:t>
            </a:r>
            <a:r>
              <a:rPr sz="1900" dirty="0">
                <a:latin typeface="Times New Roman"/>
                <a:cs typeface="Times New Roman"/>
              </a:rPr>
              <a:t>un</a:t>
            </a:r>
            <a:r>
              <a:rPr sz="1900" spc="-15" dirty="0">
                <a:latin typeface="Times New Roman"/>
                <a:cs typeface="Times New Roman"/>
              </a:rPr>
              <a:t> </a:t>
            </a:r>
            <a:r>
              <a:rPr sz="1900" dirty="0">
                <a:latin typeface="Times New Roman"/>
                <a:cs typeface="Times New Roman"/>
              </a:rPr>
              <a:t>système</a:t>
            </a:r>
            <a:r>
              <a:rPr sz="1900" spc="-40" dirty="0">
                <a:latin typeface="Times New Roman"/>
                <a:cs typeface="Times New Roman"/>
              </a:rPr>
              <a:t> </a:t>
            </a:r>
            <a:r>
              <a:rPr sz="1900" dirty="0">
                <a:latin typeface="Times New Roman"/>
                <a:cs typeface="Times New Roman"/>
              </a:rPr>
              <a:t>de</a:t>
            </a:r>
            <a:r>
              <a:rPr sz="1900" spc="-30" dirty="0">
                <a:latin typeface="Times New Roman"/>
                <a:cs typeface="Times New Roman"/>
              </a:rPr>
              <a:t> </a:t>
            </a:r>
            <a:r>
              <a:rPr sz="1900" dirty="0">
                <a:latin typeface="Times New Roman"/>
                <a:cs typeface="Times New Roman"/>
              </a:rPr>
              <a:t>mesures</a:t>
            </a:r>
            <a:r>
              <a:rPr sz="1900" spc="-25" dirty="0">
                <a:latin typeface="Times New Roman"/>
                <a:cs typeface="Times New Roman"/>
              </a:rPr>
              <a:t> </a:t>
            </a:r>
            <a:r>
              <a:rPr sz="1900" dirty="0">
                <a:latin typeface="Times New Roman"/>
                <a:cs typeface="Times New Roman"/>
              </a:rPr>
              <a:t>à</a:t>
            </a:r>
            <a:r>
              <a:rPr sz="1900" spc="-30" dirty="0">
                <a:latin typeface="Times New Roman"/>
                <a:cs typeface="Times New Roman"/>
              </a:rPr>
              <a:t> </a:t>
            </a:r>
            <a:r>
              <a:rPr sz="1900" dirty="0">
                <a:latin typeface="Times New Roman"/>
                <a:cs typeface="Times New Roman"/>
              </a:rPr>
              <a:t>l’échelle</a:t>
            </a:r>
            <a:r>
              <a:rPr sz="1900" spc="-40" dirty="0">
                <a:latin typeface="Times New Roman"/>
                <a:cs typeface="Times New Roman"/>
              </a:rPr>
              <a:t> </a:t>
            </a:r>
            <a:r>
              <a:rPr sz="1900" dirty="0">
                <a:latin typeface="Times New Roman"/>
                <a:cs typeface="Times New Roman"/>
              </a:rPr>
              <a:t>humaine</a:t>
            </a:r>
            <a:r>
              <a:rPr sz="1900" spc="-20" dirty="0">
                <a:latin typeface="Times New Roman"/>
                <a:cs typeface="Times New Roman"/>
              </a:rPr>
              <a:t> </a:t>
            </a:r>
            <a:r>
              <a:rPr sz="1900" dirty="0">
                <a:latin typeface="Times New Roman"/>
                <a:cs typeface="Times New Roman"/>
              </a:rPr>
              <a:t>créé</a:t>
            </a:r>
            <a:r>
              <a:rPr sz="1900" spc="-40" dirty="0">
                <a:latin typeface="Times New Roman"/>
                <a:cs typeface="Times New Roman"/>
              </a:rPr>
              <a:t> </a:t>
            </a:r>
            <a:r>
              <a:rPr sz="1900" dirty="0">
                <a:latin typeface="Times New Roman"/>
                <a:cs typeface="Times New Roman"/>
              </a:rPr>
              <a:t>par</a:t>
            </a:r>
            <a:r>
              <a:rPr sz="1900" spc="-30" dirty="0">
                <a:latin typeface="Times New Roman"/>
                <a:cs typeface="Times New Roman"/>
              </a:rPr>
              <a:t> </a:t>
            </a:r>
            <a:r>
              <a:rPr sz="1900" dirty="0">
                <a:latin typeface="Times New Roman"/>
                <a:cs typeface="Times New Roman"/>
              </a:rPr>
              <a:t>Le</a:t>
            </a:r>
            <a:r>
              <a:rPr sz="1900" spc="-20" dirty="0">
                <a:latin typeface="Times New Roman"/>
                <a:cs typeface="Times New Roman"/>
              </a:rPr>
              <a:t> </a:t>
            </a:r>
            <a:r>
              <a:rPr sz="1900" dirty="0">
                <a:latin typeface="Times New Roman"/>
                <a:cs typeface="Times New Roman"/>
              </a:rPr>
              <a:t>Corbusier</a:t>
            </a:r>
            <a:r>
              <a:rPr sz="1900" spc="-25" dirty="0">
                <a:latin typeface="Times New Roman"/>
                <a:cs typeface="Times New Roman"/>
              </a:rPr>
              <a:t> </a:t>
            </a:r>
            <a:r>
              <a:rPr sz="1900" spc="-50" dirty="0">
                <a:latin typeface="Times New Roman"/>
                <a:cs typeface="Times New Roman"/>
              </a:rPr>
              <a:t>à </a:t>
            </a:r>
            <a:r>
              <a:rPr sz="1900" dirty="0">
                <a:latin typeface="Times New Roman"/>
                <a:cs typeface="Times New Roman"/>
              </a:rPr>
              <a:t>partir</a:t>
            </a:r>
            <a:r>
              <a:rPr sz="1900" spc="-25" dirty="0">
                <a:latin typeface="Times New Roman"/>
                <a:cs typeface="Times New Roman"/>
              </a:rPr>
              <a:t> </a:t>
            </a:r>
            <a:r>
              <a:rPr sz="1900" dirty="0">
                <a:latin typeface="Times New Roman"/>
                <a:cs typeface="Times New Roman"/>
              </a:rPr>
              <a:t>du</a:t>
            </a:r>
            <a:r>
              <a:rPr sz="1900" spc="-20" dirty="0">
                <a:latin typeface="Times New Roman"/>
                <a:cs typeface="Times New Roman"/>
              </a:rPr>
              <a:t> </a:t>
            </a:r>
            <a:r>
              <a:rPr sz="1900" dirty="0">
                <a:latin typeface="Times New Roman"/>
                <a:cs typeface="Times New Roman"/>
              </a:rPr>
              <a:t>nombre</a:t>
            </a:r>
            <a:r>
              <a:rPr sz="1900" spc="-35" dirty="0">
                <a:latin typeface="Times New Roman"/>
                <a:cs typeface="Times New Roman"/>
              </a:rPr>
              <a:t> </a:t>
            </a:r>
            <a:r>
              <a:rPr sz="1900" spc="-20" dirty="0">
                <a:latin typeface="Times New Roman"/>
                <a:cs typeface="Times New Roman"/>
              </a:rPr>
              <a:t>d’or.</a:t>
            </a:r>
            <a:endParaRPr sz="1900">
              <a:latin typeface="Times New Roman"/>
              <a:cs typeface="Times New Roman"/>
            </a:endParaRPr>
          </a:p>
          <a:p>
            <a:pPr marL="73025" marR="3888740" indent="-60325">
              <a:lnSpc>
                <a:spcPts val="2230"/>
              </a:lnSpc>
              <a:spcBef>
                <a:spcPts val="75"/>
              </a:spcBef>
            </a:pPr>
            <a:r>
              <a:rPr sz="1900" b="1" dirty="0">
                <a:latin typeface="Times New Roman"/>
                <a:cs typeface="Times New Roman"/>
              </a:rPr>
              <a:t>Principe</a:t>
            </a:r>
            <a:r>
              <a:rPr sz="1900" b="1" spc="-35" dirty="0">
                <a:latin typeface="Times New Roman"/>
                <a:cs typeface="Times New Roman"/>
              </a:rPr>
              <a:t> </a:t>
            </a:r>
            <a:r>
              <a:rPr sz="1900" b="1" dirty="0">
                <a:latin typeface="Times New Roman"/>
                <a:cs typeface="Times New Roman"/>
              </a:rPr>
              <a:t>:</a:t>
            </a:r>
            <a:r>
              <a:rPr sz="1900" b="1" spc="-20" dirty="0">
                <a:latin typeface="Times New Roman"/>
                <a:cs typeface="Times New Roman"/>
              </a:rPr>
              <a:t> </a:t>
            </a:r>
            <a:r>
              <a:rPr sz="1900" dirty="0">
                <a:latin typeface="Times New Roman"/>
                <a:cs typeface="Times New Roman"/>
              </a:rPr>
              <a:t>Le</a:t>
            </a:r>
            <a:r>
              <a:rPr sz="1900" spc="-25" dirty="0">
                <a:latin typeface="Times New Roman"/>
                <a:cs typeface="Times New Roman"/>
              </a:rPr>
              <a:t> </a:t>
            </a:r>
            <a:r>
              <a:rPr sz="1900" dirty="0">
                <a:latin typeface="Times New Roman"/>
                <a:cs typeface="Times New Roman"/>
              </a:rPr>
              <a:t>«Modulor»</a:t>
            </a:r>
            <a:r>
              <a:rPr sz="1900" spc="-35" dirty="0">
                <a:latin typeface="Times New Roman"/>
                <a:cs typeface="Times New Roman"/>
              </a:rPr>
              <a:t> </a:t>
            </a:r>
            <a:r>
              <a:rPr sz="1900" dirty="0">
                <a:latin typeface="Times New Roman"/>
                <a:cs typeface="Times New Roman"/>
              </a:rPr>
              <a:t>est</a:t>
            </a:r>
            <a:r>
              <a:rPr sz="1900" spc="-30" dirty="0">
                <a:latin typeface="Times New Roman"/>
                <a:cs typeface="Times New Roman"/>
              </a:rPr>
              <a:t> </a:t>
            </a:r>
            <a:r>
              <a:rPr sz="1900" dirty="0">
                <a:latin typeface="Times New Roman"/>
                <a:cs typeface="Times New Roman"/>
              </a:rPr>
              <a:t>un</a:t>
            </a:r>
            <a:r>
              <a:rPr sz="1900" spc="-20" dirty="0">
                <a:latin typeface="Times New Roman"/>
                <a:cs typeface="Times New Roman"/>
              </a:rPr>
              <a:t> </a:t>
            </a:r>
            <a:r>
              <a:rPr sz="1900" spc="-10" dirty="0">
                <a:latin typeface="Times New Roman"/>
                <a:cs typeface="Times New Roman"/>
              </a:rPr>
              <a:t>régulateur </a:t>
            </a:r>
            <a:r>
              <a:rPr sz="1900" dirty="0">
                <a:latin typeface="Times New Roman"/>
                <a:cs typeface="Times New Roman"/>
              </a:rPr>
              <a:t>de</a:t>
            </a:r>
            <a:r>
              <a:rPr sz="1900" spc="-40" dirty="0">
                <a:latin typeface="Times New Roman"/>
                <a:cs typeface="Times New Roman"/>
              </a:rPr>
              <a:t> </a:t>
            </a:r>
            <a:r>
              <a:rPr sz="1900" dirty="0">
                <a:latin typeface="Times New Roman"/>
                <a:cs typeface="Times New Roman"/>
              </a:rPr>
              <a:t>proportions</a:t>
            </a:r>
            <a:r>
              <a:rPr sz="1900" spc="-50" dirty="0">
                <a:latin typeface="Times New Roman"/>
                <a:cs typeface="Times New Roman"/>
              </a:rPr>
              <a:t> </a:t>
            </a:r>
            <a:r>
              <a:rPr sz="1900" dirty="0">
                <a:latin typeface="Times New Roman"/>
                <a:cs typeface="Times New Roman"/>
              </a:rPr>
              <a:t>(grille</a:t>
            </a:r>
            <a:r>
              <a:rPr sz="1900" spc="-45" dirty="0">
                <a:latin typeface="Times New Roman"/>
                <a:cs typeface="Times New Roman"/>
              </a:rPr>
              <a:t> </a:t>
            </a:r>
            <a:r>
              <a:rPr sz="1900" dirty="0">
                <a:latin typeface="Times New Roman"/>
                <a:cs typeface="Times New Roman"/>
              </a:rPr>
              <a:t>des</a:t>
            </a:r>
            <a:r>
              <a:rPr sz="1900" spc="-40" dirty="0">
                <a:latin typeface="Times New Roman"/>
                <a:cs typeface="Times New Roman"/>
              </a:rPr>
              <a:t> </a:t>
            </a:r>
            <a:r>
              <a:rPr sz="1900" spc="-10" dirty="0">
                <a:latin typeface="Times New Roman"/>
                <a:cs typeface="Times New Roman"/>
              </a:rPr>
              <a:t>proportions)</a:t>
            </a:r>
            <a:endParaRPr sz="1900">
              <a:latin typeface="Times New Roman"/>
              <a:cs typeface="Times New Roman"/>
            </a:endParaRPr>
          </a:p>
          <a:p>
            <a:pPr marL="12700">
              <a:lnSpc>
                <a:spcPts val="2125"/>
              </a:lnSpc>
            </a:pPr>
            <a:r>
              <a:rPr sz="1900" dirty="0">
                <a:latin typeface="Times New Roman"/>
                <a:cs typeface="Times New Roman"/>
              </a:rPr>
              <a:t>qui</a:t>
            </a:r>
            <a:r>
              <a:rPr sz="1900" spc="-30" dirty="0">
                <a:latin typeface="Times New Roman"/>
                <a:cs typeface="Times New Roman"/>
              </a:rPr>
              <a:t> </a:t>
            </a:r>
            <a:r>
              <a:rPr sz="1900" dirty="0">
                <a:latin typeface="Times New Roman"/>
                <a:cs typeface="Times New Roman"/>
              </a:rPr>
              <a:t>a</a:t>
            </a:r>
            <a:r>
              <a:rPr sz="1900" spc="-20" dirty="0">
                <a:latin typeface="Times New Roman"/>
                <a:cs typeface="Times New Roman"/>
              </a:rPr>
              <a:t> </a:t>
            </a:r>
            <a:r>
              <a:rPr sz="1900" dirty="0">
                <a:latin typeface="Times New Roman"/>
                <a:cs typeface="Times New Roman"/>
              </a:rPr>
              <a:t>pour</a:t>
            </a:r>
            <a:r>
              <a:rPr sz="1900" spc="-20" dirty="0">
                <a:latin typeface="Times New Roman"/>
                <a:cs typeface="Times New Roman"/>
              </a:rPr>
              <a:t> </a:t>
            </a:r>
            <a:r>
              <a:rPr sz="1900" dirty="0">
                <a:latin typeface="Times New Roman"/>
                <a:cs typeface="Times New Roman"/>
              </a:rPr>
              <a:t>but</a:t>
            </a:r>
            <a:r>
              <a:rPr sz="1900" spc="-25" dirty="0">
                <a:latin typeface="Times New Roman"/>
                <a:cs typeface="Times New Roman"/>
              </a:rPr>
              <a:t> </a:t>
            </a:r>
            <a:r>
              <a:rPr sz="1900" dirty="0">
                <a:latin typeface="Times New Roman"/>
                <a:cs typeface="Times New Roman"/>
              </a:rPr>
              <a:t>de</a:t>
            </a:r>
            <a:r>
              <a:rPr sz="1900" spc="-30" dirty="0">
                <a:latin typeface="Times New Roman"/>
                <a:cs typeface="Times New Roman"/>
              </a:rPr>
              <a:t> </a:t>
            </a:r>
            <a:r>
              <a:rPr sz="1900" dirty="0">
                <a:latin typeface="Times New Roman"/>
                <a:cs typeface="Times New Roman"/>
              </a:rPr>
              <a:t>définir</a:t>
            </a:r>
            <a:r>
              <a:rPr sz="1900" spc="-25" dirty="0">
                <a:latin typeface="Times New Roman"/>
                <a:cs typeface="Times New Roman"/>
              </a:rPr>
              <a:t> </a:t>
            </a:r>
            <a:r>
              <a:rPr sz="1900" dirty="0">
                <a:latin typeface="Times New Roman"/>
                <a:cs typeface="Times New Roman"/>
              </a:rPr>
              <a:t>les</a:t>
            </a:r>
            <a:r>
              <a:rPr sz="1900" spc="-30" dirty="0">
                <a:latin typeface="Times New Roman"/>
                <a:cs typeface="Times New Roman"/>
              </a:rPr>
              <a:t> </a:t>
            </a:r>
            <a:r>
              <a:rPr sz="1900" dirty="0">
                <a:latin typeface="Times New Roman"/>
                <a:cs typeface="Times New Roman"/>
              </a:rPr>
              <a:t>dimensions</a:t>
            </a:r>
            <a:r>
              <a:rPr sz="1900" spc="-35" dirty="0">
                <a:latin typeface="Times New Roman"/>
                <a:cs typeface="Times New Roman"/>
              </a:rPr>
              <a:t> </a:t>
            </a:r>
            <a:r>
              <a:rPr sz="1900" spc="-25" dirty="0">
                <a:latin typeface="Times New Roman"/>
                <a:cs typeface="Times New Roman"/>
              </a:rPr>
              <a:t>et</a:t>
            </a:r>
            <a:endParaRPr sz="1900">
              <a:latin typeface="Times New Roman"/>
              <a:cs typeface="Times New Roman"/>
            </a:endParaRPr>
          </a:p>
          <a:p>
            <a:pPr marL="12700" marR="4540250">
              <a:lnSpc>
                <a:spcPts val="2230"/>
              </a:lnSpc>
              <a:spcBef>
                <a:spcPts val="85"/>
              </a:spcBef>
            </a:pPr>
            <a:r>
              <a:rPr sz="1900" dirty="0">
                <a:latin typeface="Times New Roman"/>
                <a:cs typeface="Times New Roman"/>
              </a:rPr>
              <a:t>de</a:t>
            </a:r>
            <a:r>
              <a:rPr sz="1900" spc="-35" dirty="0">
                <a:latin typeface="Times New Roman"/>
                <a:cs typeface="Times New Roman"/>
              </a:rPr>
              <a:t> </a:t>
            </a:r>
            <a:r>
              <a:rPr sz="1900" dirty="0">
                <a:latin typeface="Times New Roman"/>
                <a:cs typeface="Times New Roman"/>
              </a:rPr>
              <a:t>proportionner</a:t>
            </a:r>
            <a:r>
              <a:rPr sz="1900" spc="-40" dirty="0">
                <a:latin typeface="Times New Roman"/>
                <a:cs typeface="Times New Roman"/>
              </a:rPr>
              <a:t> </a:t>
            </a:r>
            <a:r>
              <a:rPr sz="1900" spc="-10" dirty="0">
                <a:latin typeface="Times New Roman"/>
                <a:cs typeface="Times New Roman"/>
              </a:rPr>
              <a:t>harmonieusement </a:t>
            </a:r>
            <a:r>
              <a:rPr sz="1900" dirty="0">
                <a:latin typeface="Times New Roman"/>
                <a:cs typeface="Times New Roman"/>
              </a:rPr>
              <a:t>un</a:t>
            </a:r>
            <a:r>
              <a:rPr sz="1900" spc="-25" dirty="0">
                <a:latin typeface="Times New Roman"/>
                <a:cs typeface="Times New Roman"/>
              </a:rPr>
              <a:t> </a:t>
            </a:r>
            <a:r>
              <a:rPr sz="1900" dirty="0">
                <a:latin typeface="Times New Roman"/>
                <a:cs typeface="Times New Roman"/>
              </a:rPr>
              <a:t>objet</a:t>
            </a:r>
            <a:r>
              <a:rPr sz="1900" spc="-30" dirty="0">
                <a:latin typeface="Times New Roman"/>
                <a:cs typeface="Times New Roman"/>
              </a:rPr>
              <a:t> </a:t>
            </a:r>
            <a:r>
              <a:rPr sz="1900" dirty="0">
                <a:latin typeface="Times New Roman"/>
                <a:cs typeface="Times New Roman"/>
              </a:rPr>
              <a:t>ou</a:t>
            </a:r>
            <a:r>
              <a:rPr sz="1900" spc="-10" dirty="0">
                <a:latin typeface="Times New Roman"/>
                <a:cs typeface="Times New Roman"/>
              </a:rPr>
              <a:t> </a:t>
            </a:r>
            <a:r>
              <a:rPr sz="1900" dirty="0">
                <a:latin typeface="Times New Roman"/>
                <a:cs typeface="Times New Roman"/>
              </a:rPr>
              <a:t>un</a:t>
            </a:r>
            <a:r>
              <a:rPr sz="1900" spc="-15" dirty="0">
                <a:latin typeface="Times New Roman"/>
                <a:cs typeface="Times New Roman"/>
              </a:rPr>
              <a:t> </a:t>
            </a:r>
            <a:r>
              <a:rPr sz="1900" dirty="0">
                <a:latin typeface="Times New Roman"/>
                <a:cs typeface="Times New Roman"/>
              </a:rPr>
              <a:t>élément</a:t>
            </a:r>
            <a:r>
              <a:rPr sz="1900" spc="-20" dirty="0">
                <a:latin typeface="Times New Roman"/>
                <a:cs typeface="Times New Roman"/>
              </a:rPr>
              <a:t> </a:t>
            </a:r>
            <a:r>
              <a:rPr sz="1900" dirty="0">
                <a:latin typeface="Times New Roman"/>
                <a:cs typeface="Times New Roman"/>
              </a:rPr>
              <a:t>ä</a:t>
            </a:r>
            <a:r>
              <a:rPr sz="1900" spc="-15" dirty="0">
                <a:latin typeface="Times New Roman"/>
                <a:cs typeface="Times New Roman"/>
              </a:rPr>
              <a:t> </a:t>
            </a:r>
            <a:r>
              <a:rPr sz="1900" spc="-10" dirty="0">
                <a:latin typeface="Times New Roman"/>
                <a:cs typeface="Times New Roman"/>
              </a:rPr>
              <a:t>configurer. </a:t>
            </a:r>
            <a:r>
              <a:rPr sz="1900" b="1" spc="-10" dirty="0">
                <a:latin typeface="Times New Roman"/>
                <a:cs typeface="Times New Roman"/>
              </a:rPr>
              <a:t>Exemple:</a:t>
            </a:r>
            <a:endParaRPr sz="1900">
              <a:latin typeface="Times New Roman"/>
              <a:cs typeface="Times New Roman"/>
            </a:endParaRPr>
          </a:p>
          <a:p>
            <a:pPr marL="12700">
              <a:lnSpc>
                <a:spcPts val="2120"/>
              </a:lnSpc>
              <a:tabLst>
                <a:tab pos="268605" algn="l"/>
              </a:tabLst>
            </a:pPr>
            <a:r>
              <a:rPr sz="1300" spc="254" dirty="0">
                <a:solidFill>
                  <a:srgbClr val="B83C68"/>
                </a:solidFill>
                <a:latin typeface="Microsoft Sans Serif"/>
                <a:cs typeface="Microsoft Sans Serif"/>
              </a:rPr>
              <a:t>🞂</a:t>
            </a:r>
            <a:r>
              <a:rPr sz="1300" dirty="0">
                <a:solidFill>
                  <a:srgbClr val="B83C68"/>
                </a:solidFill>
                <a:latin typeface="Microsoft Sans Serif"/>
                <a:cs typeface="Microsoft Sans Serif"/>
              </a:rPr>
              <a:t>​	</a:t>
            </a:r>
            <a:r>
              <a:rPr sz="1900" dirty="0">
                <a:latin typeface="Times New Roman"/>
                <a:cs typeface="Times New Roman"/>
              </a:rPr>
              <a:t>Hauteur</a:t>
            </a:r>
            <a:r>
              <a:rPr sz="1900" spc="-40" dirty="0">
                <a:latin typeface="Times New Roman"/>
                <a:cs typeface="Times New Roman"/>
              </a:rPr>
              <a:t> </a:t>
            </a:r>
            <a:r>
              <a:rPr sz="1900" dirty="0">
                <a:latin typeface="Times New Roman"/>
                <a:cs typeface="Times New Roman"/>
              </a:rPr>
              <a:t>de</a:t>
            </a:r>
            <a:r>
              <a:rPr sz="1900" spc="-35" dirty="0">
                <a:latin typeface="Times New Roman"/>
                <a:cs typeface="Times New Roman"/>
              </a:rPr>
              <a:t> </a:t>
            </a:r>
            <a:r>
              <a:rPr sz="1900" dirty="0">
                <a:latin typeface="Times New Roman"/>
                <a:cs typeface="Times New Roman"/>
              </a:rPr>
              <a:t>l'homme</a:t>
            </a:r>
            <a:r>
              <a:rPr sz="1900" spc="-45" dirty="0">
                <a:latin typeface="Times New Roman"/>
                <a:cs typeface="Times New Roman"/>
              </a:rPr>
              <a:t> </a:t>
            </a:r>
            <a:r>
              <a:rPr sz="1900" spc="-10" dirty="0">
                <a:latin typeface="Times New Roman"/>
                <a:cs typeface="Times New Roman"/>
              </a:rPr>
              <a:t>=1,829m.</a:t>
            </a:r>
            <a:endParaRPr sz="1900">
              <a:latin typeface="Times New Roman"/>
              <a:cs typeface="Times New Roman"/>
            </a:endParaRPr>
          </a:p>
          <a:p>
            <a:pPr marL="12700">
              <a:lnSpc>
                <a:spcPts val="2225"/>
              </a:lnSpc>
              <a:tabLst>
                <a:tab pos="268605" algn="l"/>
              </a:tabLst>
            </a:pPr>
            <a:r>
              <a:rPr sz="1300" spc="254" dirty="0">
                <a:solidFill>
                  <a:srgbClr val="B83C68"/>
                </a:solidFill>
                <a:latin typeface="Microsoft Sans Serif"/>
                <a:cs typeface="Microsoft Sans Serif"/>
              </a:rPr>
              <a:t>🞂</a:t>
            </a:r>
            <a:r>
              <a:rPr sz="1300" dirty="0">
                <a:solidFill>
                  <a:srgbClr val="B83C68"/>
                </a:solidFill>
                <a:latin typeface="Microsoft Sans Serif"/>
                <a:cs typeface="Microsoft Sans Serif"/>
              </a:rPr>
              <a:t>​	</a:t>
            </a:r>
            <a:r>
              <a:rPr sz="1900" dirty="0">
                <a:latin typeface="Times New Roman"/>
                <a:cs typeface="Times New Roman"/>
              </a:rPr>
              <a:t>Hauteur</a:t>
            </a:r>
            <a:r>
              <a:rPr sz="1900" spc="-45" dirty="0">
                <a:latin typeface="Times New Roman"/>
                <a:cs typeface="Times New Roman"/>
              </a:rPr>
              <a:t> </a:t>
            </a:r>
            <a:r>
              <a:rPr sz="1900" dirty="0">
                <a:latin typeface="Times New Roman"/>
                <a:cs typeface="Times New Roman"/>
              </a:rPr>
              <a:t>du</a:t>
            </a:r>
            <a:r>
              <a:rPr sz="1900" spc="-30" dirty="0">
                <a:latin typeface="Times New Roman"/>
                <a:cs typeface="Times New Roman"/>
              </a:rPr>
              <a:t> </a:t>
            </a:r>
            <a:r>
              <a:rPr sz="1900" dirty="0">
                <a:latin typeface="Times New Roman"/>
                <a:cs typeface="Times New Roman"/>
              </a:rPr>
              <a:t>nombril</a:t>
            </a:r>
            <a:r>
              <a:rPr sz="1900" spc="-50" dirty="0">
                <a:latin typeface="Times New Roman"/>
                <a:cs typeface="Times New Roman"/>
              </a:rPr>
              <a:t> </a:t>
            </a:r>
            <a:r>
              <a:rPr sz="1900" spc="-10" dirty="0">
                <a:latin typeface="Times New Roman"/>
                <a:cs typeface="Times New Roman"/>
              </a:rPr>
              <a:t>=1,130m.</a:t>
            </a:r>
            <a:endParaRPr sz="1900">
              <a:latin typeface="Times New Roman"/>
              <a:cs typeface="Times New Roman"/>
            </a:endParaRPr>
          </a:p>
          <a:p>
            <a:pPr marL="12700">
              <a:lnSpc>
                <a:spcPts val="2220"/>
              </a:lnSpc>
            </a:pPr>
            <a:r>
              <a:rPr sz="1900" dirty="0">
                <a:latin typeface="Times New Roman"/>
                <a:cs typeface="Times New Roman"/>
              </a:rPr>
              <a:t>Le</a:t>
            </a:r>
            <a:r>
              <a:rPr sz="1900" spc="-20" dirty="0">
                <a:latin typeface="Times New Roman"/>
                <a:cs typeface="Times New Roman"/>
              </a:rPr>
              <a:t> </a:t>
            </a:r>
            <a:r>
              <a:rPr sz="1900" dirty="0">
                <a:latin typeface="Times New Roman"/>
                <a:cs typeface="Times New Roman"/>
              </a:rPr>
              <a:t>modulor</a:t>
            </a:r>
            <a:r>
              <a:rPr sz="1900" spc="-25" dirty="0">
                <a:latin typeface="Times New Roman"/>
                <a:cs typeface="Times New Roman"/>
              </a:rPr>
              <a:t> </a:t>
            </a:r>
            <a:r>
              <a:rPr sz="1900" dirty="0">
                <a:latin typeface="Times New Roman"/>
                <a:cs typeface="Times New Roman"/>
              </a:rPr>
              <a:t>permet</a:t>
            </a:r>
            <a:r>
              <a:rPr sz="1900" spc="-30" dirty="0">
                <a:latin typeface="Times New Roman"/>
                <a:cs typeface="Times New Roman"/>
              </a:rPr>
              <a:t> </a:t>
            </a:r>
            <a:r>
              <a:rPr sz="1900" spc="-20" dirty="0">
                <a:latin typeface="Times New Roman"/>
                <a:cs typeface="Times New Roman"/>
              </a:rPr>
              <a:t>selon</a:t>
            </a:r>
            <a:endParaRPr sz="1900">
              <a:latin typeface="Times New Roman"/>
              <a:cs typeface="Times New Roman"/>
            </a:endParaRPr>
          </a:p>
          <a:p>
            <a:pPr marL="12700">
              <a:lnSpc>
                <a:spcPts val="2220"/>
              </a:lnSpc>
            </a:pPr>
            <a:r>
              <a:rPr sz="1900" dirty="0">
                <a:latin typeface="Times New Roman"/>
                <a:cs typeface="Times New Roman"/>
              </a:rPr>
              <a:t>le</a:t>
            </a:r>
            <a:r>
              <a:rPr sz="1900" spc="-30" dirty="0">
                <a:latin typeface="Times New Roman"/>
                <a:cs typeface="Times New Roman"/>
              </a:rPr>
              <a:t> </a:t>
            </a:r>
            <a:r>
              <a:rPr sz="1900" spc="-10" dirty="0">
                <a:latin typeface="Times New Roman"/>
                <a:cs typeface="Times New Roman"/>
              </a:rPr>
              <a:t>Corbusier,</a:t>
            </a:r>
            <a:r>
              <a:rPr sz="1900" spc="-35" dirty="0">
                <a:latin typeface="Times New Roman"/>
                <a:cs typeface="Times New Roman"/>
              </a:rPr>
              <a:t> </a:t>
            </a:r>
            <a:r>
              <a:rPr sz="1900" dirty="0">
                <a:latin typeface="Times New Roman"/>
                <a:cs typeface="Times New Roman"/>
              </a:rPr>
              <a:t>un</a:t>
            </a:r>
            <a:r>
              <a:rPr sz="1900" spc="-20" dirty="0">
                <a:latin typeface="Times New Roman"/>
                <a:cs typeface="Times New Roman"/>
              </a:rPr>
              <a:t> </a:t>
            </a:r>
            <a:r>
              <a:rPr sz="1900" dirty="0">
                <a:latin typeface="Times New Roman"/>
                <a:cs typeface="Times New Roman"/>
              </a:rPr>
              <a:t>confort</a:t>
            </a:r>
            <a:r>
              <a:rPr sz="1900" spc="-40" dirty="0">
                <a:latin typeface="Times New Roman"/>
                <a:cs typeface="Times New Roman"/>
              </a:rPr>
              <a:t> </a:t>
            </a:r>
            <a:r>
              <a:rPr sz="1900" dirty="0">
                <a:latin typeface="Times New Roman"/>
                <a:cs typeface="Times New Roman"/>
              </a:rPr>
              <a:t>maximal</a:t>
            </a:r>
            <a:r>
              <a:rPr sz="1900" spc="-30" dirty="0">
                <a:latin typeface="Times New Roman"/>
                <a:cs typeface="Times New Roman"/>
              </a:rPr>
              <a:t> </a:t>
            </a:r>
            <a:r>
              <a:rPr sz="1900" spc="-20" dirty="0">
                <a:latin typeface="Times New Roman"/>
                <a:cs typeface="Times New Roman"/>
              </a:rPr>
              <a:t>dans</a:t>
            </a:r>
            <a:endParaRPr sz="1900">
              <a:latin typeface="Times New Roman"/>
              <a:cs typeface="Times New Roman"/>
            </a:endParaRPr>
          </a:p>
          <a:p>
            <a:pPr marL="12700">
              <a:lnSpc>
                <a:spcPts val="2255"/>
              </a:lnSpc>
            </a:pPr>
            <a:r>
              <a:rPr sz="1900" dirty="0">
                <a:latin typeface="Times New Roman"/>
                <a:cs typeface="Times New Roman"/>
              </a:rPr>
              <a:t>la</a:t>
            </a:r>
            <a:r>
              <a:rPr sz="1900" spc="-25" dirty="0">
                <a:latin typeface="Times New Roman"/>
                <a:cs typeface="Times New Roman"/>
              </a:rPr>
              <a:t> </a:t>
            </a:r>
            <a:r>
              <a:rPr sz="1900" dirty="0">
                <a:latin typeface="Times New Roman"/>
                <a:cs typeface="Times New Roman"/>
              </a:rPr>
              <a:t>relation</a:t>
            </a:r>
            <a:r>
              <a:rPr sz="1900" spc="-35" dirty="0">
                <a:latin typeface="Times New Roman"/>
                <a:cs typeface="Times New Roman"/>
              </a:rPr>
              <a:t> </a:t>
            </a:r>
            <a:r>
              <a:rPr sz="1900" dirty="0">
                <a:latin typeface="Times New Roman"/>
                <a:cs typeface="Times New Roman"/>
              </a:rPr>
              <a:t>entre</a:t>
            </a:r>
            <a:r>
              <a:rPr sz="1900" spc="-30" dirty="0">
                <a:latin typeface="Times New Roman"/>
                <a:cs typeface="Times New Roman"/>
              </a:rPr>
              <a:t> </a:t>
            </a:r>
            <a:r>
              <a:rPr sz="1900" dirty="0">
                <a:latin typeface="Times New Roman"/>
                <a:cs typeface="Times New Roman"/>
              </a:rPr>
              <a:t>l'homme</a:t>
            </a:r>
            <a:r>
              <a:rPr sz="1900" spc="-40" dirty="0">
                <a:latin typeface="Times New Roman"/>
                <a:cs typeface="Times New Roman"/>
              </a:rPr>
              <a:t> </a:t>
            </a:r>
            <a:r>
              <a:rPr sz="1900" dirty="0">
                <a:latin typeface="Times New Roman"/>
                <a:cs typeface="Times New Roman"/>
              </a:rPr>
              <a:t>et</a:t>
            </a:r>
            <a:r>
              <a:rPr sz="1900" spc="-20" dirty="0">
                <a:latin typeface="Times New Roman"/>
                <a:cs typeface="Times New Roman"/>
              </a:rPr>
              <a:t> </a:t>
            </a:r>
            <a:r>
              <a:rPr sz="1900" dirty="0">
                <a:latin typeface="Times New Roman"/>
                <a:cs typeface="Times New Roman"/>
              </a:rPr>
              <a:t>son</a:t>
            </a:r>
            <a:r>
              <a:rPr sz="1900" spc="-15" dirty="0">
                <a:latin typeface="Times New Roman"/>
                <a:cs typeface="Times New Roman"/>
              </a:rPr>
              <a:t> </a:t>
            </a:r>
            <a:r>
              <a:rPr sz="1900" dirty="0">
                <a:latin typeface="Times New Roman"/>
                <a:cs typeface="Times New Roman"/>
              </a:rPr>
              <a:t>espace</a:t>
            </a:r>
            <a:r>
              <a:rPr sz="1900" spc="-35" dirty="0">
                <a:latin typeface="Times New Roman"/>
                <a:cs typeface="Times New Roman"/>
              </a:rPr>
              <a:t> </a:t>
            </a:r>
            <a:r>
              <a:rPr sz="1900" spc="-10" dirty="0">
                <a:latin typeface="Times New Roman"/>
                <a:cs typeface="Times New Roman"/>
              </a:rPr>
              <a:t>vital.</a:t>
            </a:r>
            <a:endParaRPr sz="1900">
              <a:latin typeface="Times New Roman"/>
              <a:cs typeface="Times New Roman"/>
            </a:endParaRPr>
          </a:p>
        </p:txBody>
      </p:sp>
      <p:pic>
        <p:nvPicPr>
          <p:cNvPr id="3" name="object 3"/>
          <p:cNvPicPr/>
          <p:nvPr/>
        </p:nvPicPr>
        <p:blipFill>
          <a:blip r:embed="rId2" cstate="print"/>
          <a:stretch>
            <a:fillRect/>
          </a:stretch>
        </p:blipFill>
        <p:spPr>
          <a:xfrm>
            <a:off x="5987034" y="1939290"/>
            <a:ext cx="2656331" cy="1760981"/>
          </a:xfrm>
          <a:prstGeom prst="rect">
            <a:avLst/>
          </a:prstGeom>
        </p:spPr>
      </p:pic>
      <p:pic>
        <p:nvPicPr>
          <p:cNvPr id="4" name="object 4"/>
          <p:cNvPicPr/>
          <p:nvPr/>
        </p:nvPicPr>
        <p:blipFill>
          <a:blip r:embed="rId3" cstate="print"/>
          <a:stretch>
            <a:fillRect/>
          </a:stretch>
        </p:blipFill>
        <p:spPr>
          <a:xfrm>
            <a:off x="6000750" y="214118"/>
            <a:ext cx="2628900" cy="1733553"/>
          </a:xfrm>
          <a:prstGeom prst="rect">
            <a:avLst/>
          </a:prstGeom>
        </p:spPr>
      </p:pic>
      <p:pic>
        <p:nvPicPr>
          <p:cNvPr id="5" name="object 5"/>
          <p:cNvPicPr/>
          <p:nvPr/>
        </p:nvPicPr>
        <p:blipFill>
          <a:blip r:embed="rId4" cstate="print"/>
          <a:stretch>
            <a:fillRect/>
          </a:stretch>
        </p:blipFill>
        <p:spPr>
          <a:xfrm>
            <a:off x="5987034" y="5992367"/>
            <a:ext cx="2715005" cy="865632"/>
          </a:xfrm>
          <a:prstGeom prst="rect">
            <a:avLst/>
          </a:prstGeom>
        </p:spPr>
      </p:pic>
      <p:pic>
        <p:nvPicPr>
          <p:cNvPr id="6" name="object 6"/>
          <p:cNvPicPr/>
          <p:nvPr/>
        </p:nvPicPr>
        <p:blipFill>
          <a:blip r:embed="rId5" cstate="print"/>
          <a:stretch>
            <a:fillRect/>
          </a:stretch>
        </p:blipFill>
        <p:spPr>
          <a:xfrm>
            <a:off x="6000750" y="3071616"/>
            <a:ext cx="2687574" cy="2929132"/>
          </a:xfrm>
          <a:prstGeom prst="rect">
            <a:avLst/>
          </a:prstGeom>
        </p:spPr>
      </p:pic>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5414" y="1603501"/>
            <a:ext cx="7736840" cy="3835400"/>
          </a:xfrm>
          <a:prstGeom prst="rect">
            <a:avLst/>
          </a:prstGeom>
        </p:spPr>
        <p:txBody>
          <a:bodyPr vert="horz" wrap="square" lIns="0" tIns="12065" rIns="0" bIns="0" rtlCol="0">
            <a:spAutoFit/>
          </a:bodyPr>
          <a:lstStyle/>
          <a:p>
            <a:pPr marL="12700">
              <a:lnSpc>
                <a:spcPct val="100000"/>
              </a:lnSpc>
              <a:spcBef>
                <a:spcPts val="95"/>
              </a:spcBef>
            </a:pPr>
            <a:r>
              <a:rPr sz="2000" dirty="0">
                <a:latin typeface="Times New Roman"/>
                <a:cs typeface="Times New Roman"/>
              </a:rPr>
              <a:t>Hauteur</a:t>
            </a:r>
            <a:r>
              <a:rPr sz="2000" spc="-50" dirty="0">
                <a:latin typeface="Times New Roman"/>
                <a:cs typeface="Times New Roman"/>
              </a:rPr>
              <a:t> </a:t>
            </a:r>
            <a:r>
              <a:rPr sz="2000" dirty="0">
                <a:latin typeface="Times New Roman"/>
                <a:cs typeface="Times New Roman"/>
              </a:rPr>
              <a:t>de</a:t>
            </a:r>
            <a:r>
              <a:rPr sz="2000" spc="-45" dirty="0">
                <a:latin typeface="Times New Roman"/>
                <a:cs typeface="Times New Roman"/>
              </a:rPr>
              <a:t> </a:t>
            </a:r>
            <a:r>
              <a:rPr sz="2000" dirty="0">
                <a:latin typeface="Times New Roman"/>
                <a:cs typeface="Times New Roman"/>
              </a:rPr>
              <a:t>plafond:</a:t>
            </a:r>
            <a:r>
              <a:rPr sz="2000" spc="-65" dirty="0">
                <a:latin typeface="Times New Roman"/>
                <a:cs typeface="Times New Roman"/>
              </a:rPr>
              <a:t> </a:t>
            </a:r>
            <a:r>
              <a:rPr sz="2000" dirty="0">
                <a:latin typeface="Times New Roman"/>
                <a:cs typeface="Times New Roman"/>
              </a:rPr>
              <a:t>226</a:t>
            </a:r>
            <a:r>
              <a:rPr sz="2000" spc="-40" dirty="0">
                <a:latin typeface="Times New Roman"/>
                <a:cs typeface="Times New Roman"/>
              </a:rPr>
              <a:t> </a:t>
            </a:r>
            <a:r>
              <a:rPr sz="2000" spc="-25" dirty="0">
                <a:latin typeface="Times New Roman"/>
                <a:cs typeface="Times New Roman"/>
              </a:rPr>
              <a:t>cm</a:t>
            </a:r>
            <a:endParaRPr sz="2000">
              <a:latin typeface="Times New Roman"/>
              <a:cs typeface="Times New Roman"/>
            </a:endParaRPr>
          </a:p>
          <a:p>
            <a:pPr marL="12700" marR="5003800">
              <a:lnSpc>
                <a:spcPct val="166600"/>
              </a:lnSpc>
              <a:spcBef>
                <a:spcPts val="5"/>
              </a:spcBef>
            </a:pPr>
            <a:r>
              <a:rPr sz="2000" dirty="0">
                <a:latin typeface="Times New Roman"/>
                <a:cs typeface="Times New Roman"/>
              </a:rPr>
              <a:t>Hauteur</a:t>
            </a:r>
            <a:r>
              <a:rPr sz="2000" spc="-45" dirty="0">
                <a:latin typeface="Times New Roman"/>
                <a:cs typeface="Times New Roman"/>
              </a:rPr>
              <a:t> </a:t>
            </a:r>
            <a:r>
              <a:rPr sz="2000" dirty="0">
                <a:latin typeface="Times New Roman"/>
                <a:cs typeface="Times New Roman"/>
              </a:rPr>
              <a:t>de</a:t>
            </a:r>
            <a:r>
              <a:rPr sz="2000" spc="-35" dirty="0">
                <a:latin typeface="Times New Roman"/>
                <a:cs typeface="Times New Roman"/>
              </a:rPr>
              <a:t> </a:t>
            </a:r>
            <a:r>
              <a:rPr sz="2000" dirty="0">
                <a:latin typeface="Times New Roman"/>
                <a:cs typeface="Times New Roman"/>
              </a:rPr>
              <a:t>table:</a:t>
            </a:r>
            <a:r>
              <a:rPr sz="2000" spc="-55" dirty="0">
                <a:latin typeface="Times New Roman"/>
                <a:cs typeface="Times New Roman"/>
              </a:rPr>
              <a:t> </a:t>
            </a:r>
            <a:r>
              <a:rPr sz="2000" dirty="0">
                <a:latin typeface="Times New Roman"/>
                <a:cs typeface="Times New Roman"/>
              </a:rPr>
              <a:t>70</a:t>
            </a:r>
            <a:r>
              <a:rPr sz="2000" spc="-30" dirty="0">
                <a:latin typeface="Times New Roman"/>
                <a:cs typeface="Times New Roman"/>
              </a:rPr>
              <a:t> </a:t>
            </a:r>
            <a:r>
              <a:rPr sz="2000" spc="-25" dirty="0">
                <a:latin typeface="Times New Roman"/>
                <a:cs typeface="Times New Roman"/>
              </a:rPr>
              <a:t>cm </a:t>
            </a:r>
            <a:r>
              <a:rPr sz="2000" dirty="0">
                <a:latin typeface="Times New Roman"/>
                <a:cs typeface="Times New Roman"/>
              </a:rPr>
              <a:t>Hauteur</a:t>
            </a:r>
            <a:r>
              <a:rPr sz="2000" spc="-35" dirty="0">
                <a:latin typeface="Times New Roman"/>
                <a:cs typeface="Times New Roman"/>
              </a:rPr>
              <a:t> </a:t>
            </a:r>
            <a:r>
              <a:rPr sz="2000" dirty="0">
                <a:latin typeface="Times New Roman"/>
                <a:cs typeface="Times New Roman"/>
              </a:rPr>
              <a:t>de</a:t>
            </a:r>
            <a:r>
              <a:rPr sz="2000" spc="-30" dirty="0">
                <a:latin typeface="Times New Roman"/>
                <a:cs typeface="Times New Roman"/>
              </a:rPr>
              <a:t> </a:t>
            </a:r>
            <a:r>
              <a:rPr sz="2000" dirty="0">
                <a:latin typeface="Times New Roman"/>
                <a:cs typeface="Times New Roman"/>
              </a:rPr>
              <a:t>chaise:</a:t>
            </a:r>
            <a:r>
              <a:rPr sz="2000" spc="-50" dirty="0">
                <a:latin typeface="Times New Roman"/>
                <a:cs typeface="Times New Roman"/>
              </a:rPr>
              <a:t> </a:t>
            </a:r>
            <a:r>
              <a:rPr sz="2000" dirty="0">
                <a:latin typeface="Times New Roman"/>
                <a:cs typeface="Times New Roman"/>
              </a:rPr>
              <a:t>:</a:t>
            </a:r>
            <a:r>
              <a:rPr sz="2000" spc="-30" dirty="0">
                <a:latin typeface="Times New Roman"/>
                <a:cs typeface="Times New Roman"/>
              </a:rPr>
              <a:t> </a:t>
            </a:r>
            <a:r>
              <a:rPr sz="2000" dirty="0">
                <a:latin typeface="Times New Roman"/>
                <a:cs typeface="Times New Roman"/>
              </a:rPr>
              <a:t>43</a:t>
            </a:r>
            <a:r>
              <a:rPr sz="2000" spc="-25" dirty="0">
                <a:latin typeface="Times New Roman"/>
                <a:cs typeface="Times New Roman"/>
              </a:rPr>
              <a:t> cm </a:t>
            </a:r>
            <a:r>
              <a:rPr sz="2000" dirty="0">
                <a:latin typeface="Times New Roman"/>
                <a:cs typeface="Times New Roman"/>
              </a:rPr>
              <a:t>Hauteur</a:t>
            </a:r>
            <a:r>
              <a:rPr sz="2000" spc="-60" dirty="0">
                <a:latin typeface="Times New Roman"/>
                <a:cs typeface="Times New Roman"/>
              </a:rPr>
              <a:t> </a:t>
            </a:r>
            <a:r>
              <a:rPr sz="2000" dirty="0">
                <a:latin typeface="Times New Roman"/>
                <a:cs typeface="Times New Roman"/>
              </a:rPr>
              <a:t>de</a:t>
            </a:r>
            <a:r>
              <a:rPr sz="2000" spc="-55" dirty="0">
                <a:latin typeface="Times New Roman"/>
                <a:cs typeface="Times New Roman"/>
              </a:rPr>
              <a:t> </a:t>
            </a:r>
            <a:r>
              <a:rPr sz="2000" dirty="0">
                <a:latin typeface="Times New Roman"/>
                <a:cs typeface="Times New Roman"/>
              </a:rPr>
              <a:t>bar:</a:t>
            </a:r>
            <a:r>
              <a:rPr sz="2000" spc="-65" dirty="0">
                <a:latin typeface="Times New Roman"/>
                <a:cs typeface="Times New Roman"/>
              </a:rPr>
              <a:t> </a:t>
            </a:r>
            <a:r>
              <a:rPr sz="2000" dirty="0">
                <a:latin typeface="Times New Roman"/>
                <a:cs typeface="Times New Roman"/>
              </a:rPr>
              <a:t>113</a:t>
            </a:r>
            <a:r>
              <a:rPr sz="2000" spc="-50" dirty="0">
                <a:latin typeface="Times New Roman"/>
                <a:cs typeface="Times New Roman"/>
              </a:rPr>
              <a:t> </a:t>
            </a:r>
            <a:r>
              <a:rPr sz="2000" spc="-25" dirty="0">
                <a:latin typeface="Times New Roman"/>
                <a:cs typeface="Times New Roman"/>
              </a:rPr>
              <a:t>cm</a:t>
            </a:r>
            <a:endParaRPr sz="2000">
              <a:latin typeface="Times New Roman"/>
              <a:cs typeface="Times New Roman"/>
            </a:endParaRPr>
          </a:p>
          <a:p>
            <a:pPr marL="12700">
              <a:lnSpc>
                <a:spcPct val="100000"/>
              </a:lnSpc>
              <a:spcBef>
                <a:spcPts val="1600"/>
              </a:spcBef>
            </a:pPr>
            <a:r>
              <a:rPr sz="2000" dirty="0">
                <a:latin typeface="Times New Roman"/>
                <a:cs typeface="Times New Roman"/>
              </a:rPr>
              <a:t>Hauteur</a:t>
            </a:r>
            <a:r>
              <a:rPr sz="2000" spc="-50" dirty="0">
                <a:latin typeface="Times New Roman"/>
                <a:cs typeface="Times New Roman"/>
              </a:rPr>
              <a:t> </a:t>
            </a:r>
            <a:r>
              <a:rPr sz="2000" dirty="0">
                <a:latin typeface="Times New Roman"/>
                <a:cs typeface="Times New Roman"/>
              </a:rPr>
              <a:t>d'un</a:t>
            </a:r>
            <a:r>
              <a:rPr sz="2000" spc="-35" dirty="0">
                <a:latin typeface="Times New Roman"/>
                <a:cs typeface="Times New Roman"/>
              </a:rPr>
              <a:t> </a:t>
            </a:r>
            <a:r>
              <a:rPr sz="2000" dirty="0">
                <a:latin typeface="Times New Roman"/>
                <a:cs typeface="Times New Roman"/>
              </a:rPr>
              <a:t>élément</a:t>
            </a:r>
            <a:r>
              <a:rPr sz="2000" spc="-60" dirty="0">
                <a:latin typeface="Times New Roman"/>
                <a:cs typeface="Times New Roman"/>
              </a:rPr>
              <a:t> </a:t>
            </a:r>
            <a:r>
              <a:rPr sz="2000" dirty="0">
                <a:latin typeface="Times New Roman"/>
                <a:cs typeface="Times New Roman"/>
              </a:rPr>
              <a:t>de</a:t>
            </a:r>
            <a:r>
              <a:rPr sz="2000" spc="-40" dirty="0">
                <a:latin typeface="Times New Roman"/>
                <a:cs typeface="Times New Roman"/>
              </a:rPr>
              <a:t> </a:t>
            </a:r>
            <a:r>
              <a:rPr sz="2000" dirty="0">
                <a:latin typeface="Times New Roman"/>
                <a:cs typeface="Times New Roman"/>
              </a:rPr>
              <a:t>cuisine:</a:t>
            </a:r>
            <a:r>
              <a:rPr sz="2000" spc="-60" dirty="0">
                <a:latin typeface="Times New Roman"/>
                <a:cs typeface="Times New Roman"/>
              </a:rPr>
              <a:t> </a:t>
            </a:r>
            <a:r>
              <a:rPr sz="2000" dirty="0">
                <a:latin typeface="Times New Roman"/>
                <a:cs typeface="Times New Roman"/>
              </a:rPr>
              <a:t>86</a:t>
            </a:r>
            <a:r>
              <a:rPr sz="2000" spc="-35" dirty="0">
                <a:latin typeface="Times New Roman"/>
                <a:cs typeface="Times New Roman"/>
              </a:rPr>
              <a:t> </a:t>
            </a:r>
            <a:r>
              <a:rPr sz="2000" spc="-25" dirty="0">
                <a:latin typeface="Times New Roman"/>
                <a:cs typeface="Times New Roman"/>
              </a:rPr>
              <a:t>cm</a:t>
            </a:r>
            <a:endParaRPr sz="2000">
              <a:latin typeface="Times New Roman"/>
              <a:cs typeface="Times New Roman"/>
            </a:endParaRPr>
          </a:p>
          <a:p>
            <a:pPr>
              <a:lnSpc>
                <a:spcPct val="100000"/>
              </a:lnSpc>
              <a:spcBef>
                <a:spcPts val="2100"/>
              </a:spcBef>
            </a:pPr>
            <a:endParaRPr sz="2000">
              <a:latin typeface="Times New Roman"/>
              <a:cs typeface="Times New Roman"/>
            </a:endParaRPr>
          </a:p>
          <a:p>
            <a:pPr marL="12700" marR="5080">
              <a:lnSpc>
                <a:spcPct val="150000"/>
              </a:lnSpc>
            </a:pPr>
            <a:r>
              <a:rPr sz="2000" dirty="0">
                <a:latin typeface="Times New Roman"/>
                <a:cs typeface="Times New Roman"/>
              </a:rPr>
              <a:t>Ces</a:t>
            </a:r>
            <a:r>
              <a:rPr sz="2000" spc="-35" dirty="0">
                <a:latin typeface="Times New Roman"/>
                <a:cs typeface="Times New Roman"/>
              </a:rPr>
              <a:t> </a:t>
            </a:r>
            <a:r>
              <a:rPr sz="2000" dirty="0">
                <a:latin typeface="Times New Roman"/>
                <a:cs typeface="Times New Roman"/>
              </a:rPr>
              <a:t>valeurs</a:t>
            </a:r>
            <a:r>
              <a:rPr sz="2000" spc="-45" dirty="0">
                <a:latin typeface="Times New Roman"/>
                <a:cs typeface="Times New Roman"/>
              </a:rPr>
              <a:t> </a:t>
            </a:r>
            <a:r>
              <a:rPr sz="2000" dirty="0">
                <a:latin typeface="Times New Roman"/>
                <a:cs typeface="Times New Roman"/>
              </a:rPr>
              <a:t>sont</a:t>
            </a:r>
            <a:r>
              <a:rPr sz="2000" spc="-45" dirty="0">
                <a:latin typeface="Times New Roman"/>
                <a:cs typeface="Times New Roman"/>
              </a:rPr>
              <a:t> </a:t>
            </a:r>
            <a:r>
              <a:rPr sz="2000" dirty="0">
                <a:latin typeface="Times New Roman"/>
                <a:cs typeface="Times New Roman"/>
              </a:rPr>
              <a:t>utilisées</a:t>
            </a:r>
            <a:r>
              <a:rPr sz="2000" spc="-55" dirty="0">
                <a:latin typeface="Times New Roman"/>
                <a:cs typeface="Times New Roman"/>
              </a:rPr>
              <a:t> </a:t>
            </a:r>
            <a:r>
              <a:rPr sz="2000" dirty="0">
                <a:latin typeface="Times New Roman"/>
                <a:cs typeface="Times New Roman"/>
              </a:rPr>
              <a:t>pour</a:t>
            </a:r>
            <a:r>
              <a:rPr sz="2000" spc="-40" dirty="0">
                <a:latin typeface="Times New Roman"/>
                <a:cs typeface="Times New Roman"/>
              </a:rPr>
              <a:t> </a:t>
            </a:r>
            <a:r>
              <a:rPr sz="2000" dirty="0">
                <a:latin typeface="Times New Roman"/>
                <a:cs typeface="Times New Roman"/>
              </a:rPr>
              <a:t>mettre</a:t>
            </a:r>
            <a:r>
              <a:rPr sz="2000" spc="-50" dirty="0">
                <a:latin typeface="Times New Roman"/>
                <a:cs typeface="Times New Roman"/>
              </a:rPr>
              <a:t> </a:t>
            </a:r>
            <a:r>
              <a:rPr sz="2000" dirty="0">
                <a:latin typeface="Times New Roman"/>
                <a:cs typeface="Times New Roman"/>
              </a:rPr>
              <a:t>en</a:t>
            </a:r>
            <a:r>
              <a:rPr sz="2000" spc="-30" dirty="0">
                <a:latin typeface="Times New Roman"/>
                <a:cs typeface="Times New Roman"/>
              </a:rPr>
              <a:t> </a:t>
            </a:r>
            <a:r>
              <a:rPr sz="2000" dirty="0">
                <a:latin typeface="Times New Roman"/>
                <a:cs typeface="Times New Roman"/>
              </a:rPr>
              <a:t>œuvre</a:t>
            </a:r>
            <a:r>
              <a:rPr sz="2000" spc="-25" dirty="0">
                <a:latin typeface="Times New Roman"/>
                <a:cs typeface="Times New Roman"/>
              </a:rPr>
              <a:t> </a:t>
            </a:r>
            <a:r>
              <a:rPr sz="2000" dirty="0">
                <a:latin typeface="Times New Roman"/>
                <a:cs typeface="Times New Roman"/>
              </a:rPr>
              <a:t>un</a:t>
            </a:r>
            <a:r>
              <a:rPr sz="2000" spc="-30" dirty="0">
                <a:latin typeface="Times New Roman"/>
                <a:cs typeface="Times New Roman"/>
              </a:rPr>
              <a:t> </a:t>
            </a:r>
            <a:r>
              <a:rPr sz="2000" dirty="0">
                <a:latin typeface="Times New Roman"/>
                <a:cs typeface="Times New Roman"/>
              </a:rPr>
              <a:t>milieu</a:t>
            </a:r>
            <a:r>
              <a:rPr sz="2000" spc="-45" dirty="0">
                <a:latin typeface="Times New Roman"/>
                <a:cs typeface="Times New Roman"/>
              </a:rPr>
              <a:t> </a:t>
            </a:r>
            <a:r>
              <a:rPr sz="2000" dirty="0">
                <a:latin typeface="Times New Roman"/>
                <a:cs typeface="Times New Roman"/>
              </a:rPr>
              <a:t>de</a:t>
            </a:r>
            <a:r>
              <a:rPr sz="2000" spc="-35" dirty="0">
                <a:latin typeface="Times New Roman"/>
                <a:cs typeface="Times New Roman"/>
              </a:rPr>
              <a:t> </a:t>
            </a:r>
            <a:r>
              <a:rPr sz="2000" dirty="0">
                <a:latin typeface="Times New Roman"/>
                <a:cs typeface="Times New Roman"/>
              </a:rPr>
              <a:t>vie</a:t>
            </a:r>
            <a:r>
              <a:rPr sz="2000" spc="-45" dirty="0">
                <a:latin typeface="Times New Roman"/>
                <a:cs typeface="Times New Roman"/>
              </a:rPr>
              <a:t> </a:t>
            </a:r>
            <a:r>
              <a:rPr sz="2000" dirty="0">
                <a:latin typeface="Times New Roman"/>
                <a:cs typeface="Times New Roman"/>
              </a:rPr>
              <a:t>dans</a:t>
            </a:r>
            <a:r>
              <a:rPr sz="2000" spc="-40" dirty="0">
                <a:latin typeface="Times New Roman"/>
                <a:cs typeface="Times New Roman"/>
              </a:rPr>
              <a:t> </a:t>
            </a:r>
            <a:r>
              <a:rPr sz="2000" spc="-10" dirty="0">
                <a:latin typeface="Times New Roman"/>
                <a:cs typeface="Times New Roman"/>
              </a:rPr>
              <a:t>lequel </a:t>
            </a:r>
            <a:r>
              <a:rPr sz="2000" dirty="0">
                <a:latin typeface="Times New Roman"/>
                <a:cs typeface="Times New Roman"/>
              </a:rPr>
              <a:t>on</a:t>
            </a:r>
            <a:r>
              <a:rPr sz="2000" spc="-20" dirty="0">
                <a:latin typeface="Times New Roman"/>
                <a:cs typeface="Times New Roman"/>
              </a:rPr>
              <a:t> </a:t>
            </a:r>
            <a:r>
              <a:rPr sz="2000" dirty="0">
                <a:latin typeface="Times New Roman"/>
                <a:cs typeface="Times New Roman"/>
              </a:rPr>
              <a:t>se</a:t>
            </a:r>
            <a:r>
              <a:rPr sz="2000" spc="-25" dirty="0">
                <a:latin typeface="Times New Roman"/>
                <a:cs typeface="Times New Roman"/>
              </a:rPr>
              <a:t> </a:t>
            </a:r>
            <a:r>
              <a:rPr sz="2000" dirty="0">
                <a:latin typeface="Times New Roman"/>
                <a:cs typeface="Times New Roman"/>
              </a:rPr>
              <a:t>sent</a:t>
            </a:r>
            <a:r>
              <a:rPr sz="2000" spc="-30" dirty="0">
                <a:latin typeface="Times New Roman"/>
                <a:cs typeface="Times New Roman"/>
              </a:rPr>
              <a:t> </a:t>
            </a:r>
            <a:r>
              <a:rPr sz="2000" spc="-20" dirty="0">
                <a:latin typeface="Times New Roman"/>
                <a:cs typeface="Times New Roman"/>
              </a:rPr>
              <a:t>bien.</a:t>
            </a:r>
            <a:endParaRPr sz="2000">
              <a:latin typeface="Times New Roman"/>
              <a:cs typeface="Times New Roman"/>
            </a:endParaRPr>
          </a:p>
        </p:txBody>
      </p:sp>
      <p:pic>
        <p:nvPicPr>
          <p:cNvPr id="3" name="object 3"/>
          <p:cNvPicPr/>
          <p:nvPr/>
        </p:nvPicPr>
        <p:blipFill>
          <a:blip r:embed="rId2" cstate="print"/>
          <a:stretch>
            <a:fillRect/>
          </a:stretch>
        </p:blipFill>
        <p:spPr>
          <a:xfrm>
            <a:off x="549402" y="701802"/>
            <a:ext cx="5343905" cy="355853"/>
          </a:xfrm>
          <a:prstGeom prst="rect">
            <a:avLst/>
          </a:prstGeom>
        </p:spPr>
      </p:pic>
      <p:pic>
        <p:nvPicPr>
          <p:cNvPr id="4" name="object 4"/>
          <p:cNvPicPr/>
          <p:nvPr/>
        </p:nvPicPr>
        <p:blipFill>
          <a:blip r:embed="rId3" cstate="print"/>
          <a:stretch>
            <a:fillRect/>
          </a:stretch>
        </p:blipFill>
        <p:spPr>
          <a:xfrm>
            <a:off x="5622603" y="1379220"/>
            <a:ext cx="3247838" cy="3171443"/>
          </a:xfrm>
          <a:prstGeom prst="rect">
            <a:avLst/>
          </a:prstGeom>
        </p:spPr>
      </p:pic>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1876" y="439674"/>
            <a:ext cx="1824227" cy="297941"/>
          </a:xfrm>
          <a:prstGeom prst="rect">
            <a:avLst/>
          </a:prstGeom>
        </p:spPr>
      </p:pic>
      <p:sp>
        <p:nvSpPr>
          <p:cNvPr id="3" name="object 3"/>
          <p:cNvSpPr txBox="1"/>
          <p:nvPr/>
        </p:nvSpPr>
        <p:spPr>
          <a:xfrm>
            <a:off x="221465" y="881870"/>
            <a:ext cx="8482965" cy="5020310"/>
          </a:xfrm>
          <a:prstGeom prst="rect">
            <a:avLst/>
          </a:prstGeom>
        </p:spPr>
        <p:txBody>
          <a:bodyPr vert="horz" wrap="square" lIns="0" tIns="12065" rIns="0" bIns="0" rtlCol="0">
            <a:spAutoFit/>
          </a:bodyPr>
          <a:lstStyle/>
          <a:p>
            <a:pPr marL="83820" marR="5080">
              <a:lnSpc>
                <a:spcPct val="100000"/>
              </a:lnSpc>
              <a:spcBef>
                <a:spcPts val="95"/>
              </a:spcBef>
              <a:tabLst>
                <a:tab pos="577850" algn="l"/>
              </a:tabLst>
            </a:pPr>
            <a:r>
              <a:rPr sz="2000" spc="-25" dirty="0">
                <a:latin typeface="Times New Roman"/>
                <a:cs typeface="Times New Roman"/>
              </a:rPr>
              <a:t>Les</a:t>
            </a:r>
            <a:r>
              <a:rPr sz="2000" dirty="0">
                <a:latin typeface="Times New Roman"/>
                <a:cs typeface="Times New Roman"/>
              </a:rPr>
              <a:t>	formes</a:t>
            </a:r>
            <a:r>
              <a:rPr sz="2000" spc="-45" dirty="0">
                <a:latin typeface="Times New Roman"/>
                <a:cs typeface="Times New Roman"/>
              </a:rPr>
              <a:t> </a:t>
            </a:r>
            <a:r>
              <a:rPr sz="2000" dirty="0">
                <a:latin typeface="Times New Roman"/>
                <a:cs typeface="Times New Roman"/>
              </a:rPr>
              <a:t>en</a:t>
            </a:r>
            <a:r>
              <a:rPr sz="2000" spc="-25" dirty="0">
                <a:latin typeface="Times New Roman"/>
                <a:cs typeface="Times New Roman"/>
              </a:rPr>
              <a:t> </a:t>
            </a:r>
            <a:r>
              <a:rPr sz="2000" dirty="0">
                <a:latin typeface="Times New Roman"/>
                <a:cs typeface="Times New Roman"/>
              </a:rPr>
              <a:t>architecture</a:t>
            </a:r>
            <a:r>
              <a:rPr sz="2000" spc="-40" dirty="0">
                <a:latin typeface="Times New Roman"/>
                <a:cs typeface="Times New Roman"/>
              </a:rPr>
              <a:t> </a:t>
            </a:r>
            <a:r>
              <a:rPr sz="2000" dirty="0">
                <a:latin typeface="Times New Roman"/>
                <a:cs typeface="Times New Roman"/>
              </a:rPr>
              <a:t>ont</a:t>
            </a:r>
            <a:r>
              <a:rPr sz="2000" spc="-35" dirty="0">
                <a:latin typeface="Times New Roman"/>
                <a:cs typeface="Times New Roman"/>
              </a:rPr>
              <a:t> </a:t>
            </a:r>
            <a:r>
              <a:rPr sz="2000" dirty="0">
                <a:latin typeface="Times New Roman"/>
                <a:cs typeface="Times New Roman"/>
              </a:rPr>
              <a:t>une</a:t>
            </a:r>
            <a:r>
              <a:rPr sz="2000" spc="-35" dirty="0">
                <a:latin typeface="Times New Roman"/>
                <a:cs typeface="Times New Roman"/>
              </a:rPr>
              <a:t> </a:t>
            </a:r>
            <a:r>
              <a:rPr sz="2000" dirty="0">
                <a:latin typeface="Times New Roman"/>
                <a:cs typeface="Times New Roman"/>
              </a:rPr>
              <a:t>relation</a:t>
            </a:r>
            <a:r>
              <a:rPr sz="2000" spc="-40" dirty="0">
                <a:latin typeface="Times New Roman"/>
                <a:cs typeface="Times New Roman"/>
              </a:rPr>
              <a:t> </a:t>
            </a:r>
            <a:r>
              <a:rPr sz="2000" dirty="0">
                <a:latin typeface="Times New Roman"/>
                <a:cs typeface="Times New Roman"/>
              </a:rPr>
              <a:t>avec</a:t>
            </a:r>
            <a:r>
              <a:rPr sz="2000" spc="-30" dirty="0">
                <a:latin typeface="Times New Roman"/>
                <a:cs typeface="Times New Roman"/>
              </a:rPr>
              <a:t> </a:t>
            </a:r>
            <a:r>
              <a:rPr sz="2000" dirty="0">
                <a:latin typeface="Times New Roman"/>
                <a:cs typeface="Times New Roman"/>
              </a:rPr>
              <a:t>le</a:t>
            </a:r>
            <a:r>
              <a:rPr sz="2000" spc="-30" dirty="0">
                <a:latin typeface="Times New Roman"/>
                <a:cs typeface="Times New Roman"/>
              </a:rPr>
              <a:t> </a:t>
            </a:r>
            <a:r>
              <a:rPr sz="2000" dirty="0">
                <a:latin typeface="Times New Roman"/>
                <a:cs typeface="Times New Roman"/>
              </a:rPr>
              <a:t>travail</a:t>
            </a:r>
            <a:r>
              <a:rPr sz="2000" spc="-50" dirty="0">
                <a:latin typeface="Times New Roman"/>
                <a:cs typeface="Times New Roman"/>
              </a:rPr>
              <a:t> </a:t>
            </a:r>
            <a:r>
              <a:rPr sz="2000" dirty="0">
                <a:latin typeface="Times New Roman"/>
                <a:cs typeface="Times New Roman"/>
              </a:rPr>
              <a:t>et</a:t>
            </a:r>
            <a:r>
              <a:rPr sz="2000" spc="-35" dirty="0">
                <a:latin typeface="Times New Roman"/>
                <a:cs typeface="Times New Roman"/>
              </a:rPr>
              <a:t> </a:t>
            </a:r>
            <a:r>
              <a:rPr sz="2000" dirty="0">
                <a:latin typeface="Times New Roman"/>
                <a:cs typeface="Times New Roman"/>
              </a:rPr>
              <a:t>la</a:t>
            </a:r>
            <a:r>
              <a:rPr sz="2000" spc="-30" dirty="0">
                <a:latin typeface="Times New Roman"/>
                <a:cs typeface="Times New Roman"/>
              </a:rPr>
              <a:t> </a:t>
            </a:r>
            <a:r>
              <a:rPr sz="2000" dirty="0">
                <a:latin typeface="Times New Roman"/>
                <a:cs typeface="Times New Roman"/>
              </a:rPr>
              <a:t>pensée</a:t>
            </a:r>
            <a:r>
              <a:rPr sz="2000" spc="-40" dirty="0">
                <a:latin typeface="Times New Roman"/>
                <a:cs typeface="Times New Roman"/>
              </a:rPr>
              <a:t> </a:t>
            </a:r>
            <a:r>
              <a:rPr sz="2000" dirty="0">
                <a:latin typeface="Times New Roman"/>
                <a:cs typeface="Times New Roman"/>
              </a:rPr>
              <a:t>de</a:t>
            </a:r>
            <a:r>
              <a:rPr sz="2000" spc="-25" dirty="0">
                <a:latin typeface="Times New Roman"/>
                <a:cs typeface="Times New Roman"/>
              </a:rPr>
              <a:t> </a:t>
            </a:r>
            <a:r>
              <a:rPr sz="2000" spc="-10" dirty="0">
                <a:latin typeface="Times New Roman"/>
                <a:cs typeface="Times New Roman"/>
              </a:rPr>
              <a:t>l'homme </a:t>
            </a:r>
            <a:r>
              <a:rPr sz="2000" dirty="0">
                <a:latin typeface="Times New Roman"/>
                <a:cs typeface="Times New Roman"/>
              </a:rPr>
              <a:t>et</a:t>
            </a:r>
            <a:r>
              <a:rPr sz="2000" spc="-35" dirty="0">
                <a:latin typeface="Times New Roman"/>
                <a:cs typeface="Times New Roman"/>
              </a:rPr>
              <a:t> </a:t>
            </a:r>
            <a:r>
              <a:rPr sz="2000" dirty="0">
                <a:latin typeface="Times New Roman"/>
                <a:cs typeface="Times New Roman"/>
              </a:rPr>
              <a:t>comment</a:t>
            </a:r>
            <a:r>
              <a:rPr sz="2000" spc="-35" dirty="0">
                <a:latin typeface="Times New Roman"/>
                <a:cs typeface="Times New Roman"/>
              </a:rPr>
              <a:t> </a:t>
            </a:r>
            <a:r>
              <a:rPr sz="2000" dirty="0">
                <a:latin typeface="Times New Roman"/>
                <a:cs typeface="Times New Roman"/>
              </a:rPr>
              <a:t>établir</a:t>
            </a:r>
            <a:r>
              <a:rPr sz="2000" spc="-45" dirty="0">
                <a:latin typeface="Times New Roman"/>
                <a:cs typeface="Times New Roman"/>
              </a:rPr>
              <a:t> </a:t>
            </a:r>
            <a:r>
              <a:rPr sz="2000" dirty="0">
                <a:latin typeface="Times New Roman"/>
                <a:cs typeface="Times New Roman"/>
              </a:rPr>
              <a:t>des</a:t>
            </a:r>
            <a:r>
              <a:rPr sz="2000" spc="-35" dirty="0">
                <a:latin typeface="Times New Roman"/>
                <a:cs typeface="Times New Roman"/>
              </a:rPr>
              <a:t> </a:t>
            </a:r>
            <a:r>
              <a:rPr sz="2000" dirty="0">
                <a:latin typeface="Times New Roman"/>
                <a:cs typeface="Times New Roman"/>
              </a:rPr>
              <a:t>relations</a:t>
            </a:r>
            <a:r>
              <a:rPr sz="2000" spc="-45" dirty="0">
                <a:latin typeface="Times New Roman"/>
                <a:cs typeface="Times New Roman"/>
              </a:rPr>
              <a:t> </a:t>
            </a:r>
            <a:r>
              <a:rPr sz="2000" dirty="0">
                <a:latin typeface="Times New Roman"/>
                <a:cs typeface="Times New Roman"/>
              </a:rPr>
              <a:t>avec</a:t>
            </a:r>
            <a:r>
              <a:rPr sz="2000" spc="-30" dirty="0">
                <a:latin typeface="Times New Roman"/>
                <a:cs typeface="Times New Roman"/>
              </a:rPr>
              <a:t> </a:t>
            </a:r>
            <a:r>
              <a:rPr sz="2000" dirty="0">
                <a:latin typeface="Times New Roman"/>
                <a:cs typeface="Times New Roman"/>
              </a:rPr>
              <a:t>les</a:t>
            </a:r>
            <a:r>
              <a:rPr sz="2000" spc="-40" dirty="0">
                <a:latin typeface="Times New Roman"/>
                <a:cs typeface="Times New Roman"/>
              </a:rPr>
              <a:t> </a:t>
            </a:r>
            <a:r>
              <a:rPr sz="2000" dirty="0">
                <a:latin typeface="Times New Roman"/>
                <a:cs typeface="Times New Roman"/>
              </a:rPr>
              <a:t>membres</a:t>
            </a:r>
            <a:r>
              <a:rPr sz="2000" spc="-45" dirty="0">
                <a:latin typeface="Times New Roman"/>
                <a:cs typeface="Times New Roman"/>
              </a:rPr>
              <a:t> </a:t>
            </a:r>
            <a:r>
              <a:rPr sz="2000" dirty="0">
                <a:latin typeface="Times New Roman"/>
                <a:cs typeface="Times New Roman"/>
              </a:rPr>
              <a:t>de</a:t>
            </a:r>
            <a:r>
              <a:rPr sz="2000" spc="-25" dirty="0">
                <a:latin typeface="Times New Roman"/>
                <a:cs typeface="Times New Roman"/>
              </a:rPr>
              <a:t> </a:t>
            </a:r>
            <a:r>
              <a:rPr sz="2000" dirty="0">
                <a:latin typeface="Times New Roman"/>
                <a:cs typeface="Times New Roman"/>
              </a:rPr>
              <a:t>son</a:t>
            </a:r>
            <a:r>
              <a:rPr sz="2000" spc="-35" dirty="0">
                <a:latin typeface="Times New Roman"/>
                <a:cs typeface="Times New Roman"/>
              </a:rPr>
              <a:t> </a:t>
            </a:r>
            <a:r>
              <a:rPr sz="2000" dirty="0">
                <a:latin typeface="Times New Roman"/>
                <a:cs typeface="Times New Roman"/>
              </a:rPr>
              <a:t>environnement,</a:t>
            </a:r>
            <a:r>
              <a:rPr sz="2000" spc="-50" dirty="0">
                <a:latin typeface="Times New Roman"/>
                <a:cs typeface="Times New Roman"/>
              </a:rPr>
              <a:t> </a:t>
            </a:r>
            <a:r>
              <a:rPr sz="2000" dirty="0">
                <a:latin typeface="Times New Roman"/>
                <a:cs typeface="Times New Roman"/>
              </a:rPr>
              <a:t>et</a:t>
            </a:r>
            <a:r>
              <a:rPr sz="2000" spc="-35" dirty="0">
                <a:latin typeface="Times New Roman"/>
                <a:cs typeface="Times New Roman"/>
              </a:rPr>
              <a:t> </a:t>
            </a:r>
            <a:r>
              <a:rPr sz="2000" spc="-25" dirty="0">
                <a:latin typeface="Times New Roman"/>
                <a:cs typeface="Times New Roman"/>
              </a:rPr>
              <a:t>ce </a:t>
            </a:r>
            <a:r>
              <a:rPr sz="2000" dirty="0">
                <a:latin typeface="Times New Roman"/>
                <a:cs typeface="Times New Roman"/>
              </a:rPr>
              <a:t>dernier</a:t>
            </a:r>
            <a:r>
              <a:rPr sz="2000" spc="-35" dirty="0">
                <a:latin typeface="Times New Roman"/>
                <a:cs typeface="Times New Roman"/>
              </a:rPr>
              <a:t> </a:t>
            </a:r>
            <a:r>
              <a:rPr sz="2000" dirty="0">
                <a:latin typeface="Times New Roman"/>
                <a:cs typeface="Times New Roman"/>
              </a:rPr>
              <a:t>a</a:t>
            </a:r>
            <a:r>
              <a:rPr sz="2000" spc="-15" dirty="0">
                <a:latin typeface="Times New Roman"/>
                <a:cs typeface="Times New Roman"/>
              </a:rPr>
              <a:t> </a:t>
            </a:r>
            <a:r>
              <a:rPr sz="2000" dirty="0">
                <a:latin typeface="Times New Roman"/>
                <a:cs typeface="Times New Roman"/>
              </a:rPr>
              <a:t>une</a:t>
            </a:r>
            <a:r>
              <a:rPr sz="2000" spc="-15" dirty="0">
                <a:latin typeface="Times New Roman"/>
                <a:cs typeface="Times New Roman"/>
              </a:rPr>
              <a:t> </a:t>
            </a:r>
            <a:r>
              <a:rPr sz="2000" dirty="0">
                <a:latin typeface="Times New Roman"/>
                <a:cs typeface="Times New Roman"/>
              </a:rPr>
              <a:t>relation</a:t>
            </a:r>
            <a:r>
              <a:rPr sz="2000" spc="-20" dirty="0">
                <a:latin typeface="Times New Roman"/>
                <a:cs typeface="Times New Roman"/>
              </a:rPr>
              <a:t> </a:t>
            </a:r>
            <a:r>
              <a:rPr sz="2000" dirty="0">
                <a:latin typeface="Times New Roman"/>
                <a:cs typeface="Times New Roman"/>
              </a:rPr>
              <a:t>dans</a:t>
            </a:r>
            <a:r>
              <a:rPr sz="2000" spc="-20" dirty="0">
                <a:latin typeface="Times New Roman"/>
                <a:cs typeface="Times New Roman"/>
              </a:rPr>
              <a:t> </a:t>
            </a:r>
            <a:r>
              <a:rPr sz="2000" spc="-10" dirty="0">
                <a:latin typeface="Times New Roman"/>
                <a:cs typeface="Times New Roman"/>
              </a:rPr>
              <a:t>l'établissement</a:t>
            </a:r>
            <a:r>
              <a:rPr sz="2000" spc="-35" dirty="0">
                <a:latin typeface="Times New Roman"/>
                <a:cs typeface="Times New Roman"/>
              </a:rPr>
              <a:t> </a:t>
            </a:r>
            <a:r>
              <a:rPr sz="2000" dirty="0">
                <a:latin typeface="Times New Roman"/>
                <a:cs typeface="Times New Roman"/>
              </a:rPr>
              <a:t>de</a:t>
            </a:r>
            <a:r>
              <a:rPr sz="2000" spc="-15" dirty="0">
                <a:latin typeface="Times New Roman"/>
                <a:cs typeface="Times New Roman"/>
              </a:rPr>
              <a:t> </a:t>
            </a:r>
            <a:r>
              <a:rPr sz="2000" dirty="0">
                <a:latin typeface="Times New Roman"/>
                <a:cs typeface="Times New Roman"/>
              </a:rPr>
              <a:t>son</a:t>
            </a:r>
            <a:r>
              <a:rPr sz="2000" spc="-25" dirty="0">
                <a:latin typeface="Times New Roman"/>
                <a:cs typeface="Times New Roman"/>
              </a:rPr>
              <a:t> </a:t>
            </a:r>
            <a:r>
              <a:rPr sz="2000" dirty="0">
                <a:latin typeface="Times New Roman"/>
                <a:cs typeface="Times New Roman"/>
              </a:rPr>
              <a:t>propre</a:t>
            </a:r>
            <a:r>
              <a:rPr sz="2000" spc="-25" dirty="0">
                <a:latin typeface="Times New Roman"/>
                <a:cs typeface="Times New Roman"/>
              </a:rPr>
              <a:t> </a:t>
            </a:r>
            <a:r>
              <a:rPr sz="2000" spc="-10" dirty="0">
                <a:latin typeface="Times New Roman"/>
                <a:cs typeface="Times New Roman"/>
              </a:rPr>
              <a:t>espace.</a:t>
            </a:r>
            <a:endParaRPr sz="2000">
              <a:latin typeface="Times New Roman"/>
              <a:cs typeface="Times New Roman"/>
            </a:endParaRPr>
          </a:p>
          <a:p>
            <a:pPr marL="83820" marR="376555">
              <a:lnSpc>
                <a:spcPts val="2400"/>
              </a:lnSpc>
              <a:spcBef>
                <a:spcPts val="80"/>
              </a:spcBef>
            </a:pPr>
            <a:r>
              <a:rPr sz="2000" dirty="0">
                <a:latin typeface="Times New Roman"/>
                <a:cs typeface="Times New Roman"/>
              </a:rPr>
              <a:t>Selon</a:t>
            </a:r>
            <a:r>
              <a:rPr sz="2000" spc="-45" dirty="0">
                <a:latin typeface="Times New Roman"/>
                <a:cs typeface="Times New Roman"/>
              </a:rPr>
              <a:t> </a:t>
            </a:r>
            <a:r>
              <a:rPr sz="2000" dirty="0">
                <a:latin typeface="Times New Roman"/>
                <a:cs typeface="Times New Roman"/>
              </a:rPr>
              <a:t>le</a:t>
            </a:r>
            <a:r>
              <a:rPr sz="2000" spc="-45" dirty="0">
                <a:latin typeface="Times New Roman"/>
                <a:cs typeface="Times New Roman"/>
              </a:rPr>
              <a:t> </a:t>
            </a:r>
            <a:r>
              <a:rPr sz="2000" dirty="0">
                <a:latin typeface="Times New Roman"/>
                <a:cs typeface="Times New Roman"/>
              </a:rPr>
              <a:t>livre</a:t>
            </a:r>
            <a:r>
              <a:rPr sz="2000" spc="-50" dirty="0">
                <a:latin typeface="Times New Roman"/>
                <a:cs typeface="Times New Roman"/>
              </a:rPr>
              <a:t> </a:t>
            </a:r>
            <a:r>
              <a:rPr sz="2000" dirty="0">
                <a:latin typeface="Times New Roman"/>
                <a:cs typeface="Times New Roman"/>
              </a:rPr>
              <a:t>de</a:t>
            </a:r>
            <a:r>
              <a:rPr sz="2000" spc="-40" dirty="0">
                <a:latin typeface="Times New Roman"/>
                <a:cs typeface="Times New Roman"/>
              </a:rPr>
              <a:t> </a:t>
            </a:r>
            <a:r>
              <a:rPr sz="2000" dirty="0">
                <a:latin typeface="Times New Roman"/>
                <a:cs typeface="Times New Roman"/>
              </a:rPr>
              <a:t>jean</a:t>
            </a:r>
            <a:r>
              <a:rPr sz="2000" spc="-45" dirty="0">
                <a:latin typeface="Times New Roman"/>
                <a:cs typeface="Times New Roman"/>
              </a:rPr>
              <a:t> </a:t>
            </a:r>
            <a:r>
              <a:rPr sz="2000" dirty="0">
                <a:latin typeface="Times New Roman"/>
                <a:cs typeface="Times New Roman"/>
              </a:rPr>
              <a:t>cousin</a:t>
            </a:r>
            <a:r>
              <a:rPr sz="2000" spc="-40" dirty="0">
                <a:latin typeface="Times New Roman"/>
                <a:cs typeface="Times New Roman"/>
              </a:rPr>
              <a:t> </a:t>
            </a:r>
            <a:r>
              <a:rPr sz="2000" dirty="0">
                <a:latin typeface="Times New Roman"/>
                <a:cs typeface="Times New Roman"/>
              </a:rPr>
              <a:t>(l'espace</a:t>
            </a:r>
            <a:r>
              <a:rPr sz="2000" spc="-55" dirty="0">
                <a:latin typeface="Times New Roman"/>
                <a:cs typeface="Times New Roman"/>
              </a:rPr>
              <a:t> </a:t>
            </a:r>
            <a:r>
              <a:rPr sz="2000" dirty="0">
                <a:latin typeface="Times New Roman"/>
                <a:cs typeface="Times New Roman"/>
              </a:rPr>
              <a:t>vivant</a:t>
            </a:r>
            <a:r>
              <a:rPr sz="2000" spc="-40" dirty="0">
                <a:latin typeface="Times New Roman"/>
                <a:cs typeface="Times New Roman"/>
              </a:rPr>
              <a:t> </a:t>
            </a:r>
            <a:r>
              <a:rPr sz="2000" dirty="0">
                <a:latin typeface="Times New Roman"/>
                <a:cs typeface="Times New Roman"/>
              </a:rPr>
              <a:t>),</a:t>
            </a:r>
            <a:r>
              <a:rPr sz="2000" spc="-55" dirty="0">
                <a:latin typeface="Times New Roman"/>
                <a:cs typeface="Times New Roman"/>
              </a:rPr>
              <a:t> </a:t>
            </a:r>
            <a:r>
              <a:rPr sz="2000" dirty="0">
                <a:latin typeface="Times New Roman"/>
                <a:cs typeface="Times New Roman"/>
              </a:rPr>
              <a:t>divisez</a:t>
            </a:r>
            <a:r>
              <a:rPr sz="2000" spc="-45" dirty="0">
                <a:latin typeface="Times New Roman"/>
                <a:cs typeface="Times New Roman"/>
              </a:rPr>
              <a:t> </a:t>
            </a:r>
            <a:r>
              <a:rPr sz="2000" dirty="0">
                <a:latin typeface="Times New Roman"/>
                <a:cs typeface="Times New Roman"/>
              </a:rPr>
              <a:t>l'espace</a:t>
            </a:r>
            <a:r>
              <a:rPr sz="2000" spc="-45" dirty="0">
                <a:latin typeface="Times New Roman"/>
                <a:cs typeface="Times New Roman"/>
              </a:rPr>
              <a:t> </a:t>
            </a:r>
            <a:r>
              <a:rPr sz="2000" dirty="0">
                <a:latin typeface="Times New Roman"/>
                <a:cs typeface="Times New Roman"/>
              </a:rPr>
              <a:t>en</a:t>
            </a:r>
            <a:r>
              <a:rPr sz="2000" spc="-35" dirty="0">
                <a:latin typeface="Times New Roman"/>
                <a:cs typeface="Times New Roman"/>
              </a:rPr>
              <a:t> </a:t>
            </a:r>
            <a:r>
              <a:rPr sz="2000" dirty="0">
                <a:latin typeface="Times New Roman"/>
                <a:cs typeface="Times New Roman"/>
              </a:rPr>
              <a:t>deux</a:t>
            </a:r>
            <a:r>
              <a:rPr sz="2000" spc="-45" dirty="0">
                <a:latin typeface="Times New Roman"/>
                <a:cs typeface="Times New Roman"/>
              </a:rPr>
              <a:t> </a:t>
            </a:r>
            <a:r>
              <a:rPr sz="2000" spc="-10" dirty="0">
                <a:latin typeface="Times New Roman"/>
                <a:cs typeface="Times New Roman"/>
              </a:rPr>
              <a:t>parties, </a:t>
            </a:r>
            <a:r>
              <a:rPr sz="2000" dirty="0">
                <a:latin typeface="Times New Roman"/>
                <a:cs typeface="Times New Roman"/>
              </a:rPr>
              <a:t>l'espace</a:t>
            </a:r>
            <a:r>
              <a:rPr sz="2000" spc="-40" dirty="0">
                <a:latin typeface="Times New Roman"/>
                <a:cs typeface="Times New Roman"/>
              </a:rPr>
              <a:t> </a:t>
            </a:r>
            <a:r>
              <a:rPr sz="2000" dirty="0">
                <a:latin typeface="Times New Roman"/>
                <a:cs typeface="Times New Roman"/>
              </a:rPr>
              <a:t>positif</a:t>
            </a:r>
            <a:r>
              <a:rPr sz="2000" spc="-40" dirty="0">
                <a:latin typeface="Times New Roman"/>
                <a:cs typeface="Times New Roman"/>
              </a:rPr>
              <a:t> </a:t>
            </a:r>
            <a:r>
              <a:rPr sz="2000" dirty="0">
                <a:latin typeface="Times New Roman"/>
                <a:cs typeface="Times New Roman"/>
              </a:rPr>
              <a:t>et</a:t>
            </a:r>
            <a:r>
              <a:rPr sz="2000" spc="-35" dirty="0">
                <a:latin typeface="Times New Roman"/>
                <a:cs typeface="Times New Roman"/>
              </a:rPr>
              <a:t> </a:t>
            </a:r>
            <a:r>
              <a:rPr sz="2000" dirty="0">
                <a:latin typeface="Times New Roman"/>
                <a:cs typeface="Times New Roman"/>
              </a:rPr>
              <a:t>l'espace</a:t>
            </a:r>
            <a:r>
              <a:rPr sz="2000" spc="-35" dirty="0">
                <a:latin typeface="Times New Roman"/>
                <a:cs typeface="Times New Roman"/>
              </a:rPr>
              <a:t> </a:t>
            </a:r>
            <a:r>
              <a:rPr sz="2000" spc="-10" dirty="0">
                <a:latin typeface="Times New Roman"/>
                <a:cs typeface="Times New Roman"/>
              </a:rPr>
              <a:t>négatif.</a:t>
            </a:r>
            <a:endParaRPr sz="2000">
              <a:latin typeface="Times New Roman"/>
              <a:cs typeface="Times New Roman"/>
            </a:endParaRPr>
          </a:p>
          <a:p>
            <a:pPr marL="12700" marR="492125">
              <a:lnSpc>
                <a:spcPct val="100000"/>
              </a:lnSpc>
              <a:spcBef>
                <a:spcPts val="855"/>
              </a:spcBef>
            </a:pPr>
            <a:r>
              <a:rPr sz="2000" b="1" dirty="0">
                <a:solidFill>
                  <a:srgbClr val="FF0000"/>
                </a:solidFill>
                <a:latin typeface="Times New Roman"/>
                <a:cs typeface="Times New Roman"/>
              </a:rPr>
              <a:t>Par</a:t>
            </a:r>
            <a:r>
              <a:rPr sz="2000" b="1" spc="-70" dirty="0">
                <a:solidFill>
                  <a:srgbClr val="FF0000"/>
                </a:solidFill>
                <a:latin typeface="Times New Roman"/>
                <a:cs typeface="Times New Roman"/>
              </a:rPr>
              <a:t> </a:t>
            </a:r>
            <a:r>
              <a:rPr sz="2000" b="1" dirty="0">
                <a:solidFill>
                  <a:srgbClr val="FF0000"/>
                </a:solidFill>
                <a:latin typeface="Times New Roman"/>
                <a:cs typeface="Times New Roman"/>
              </a:rPr>
              <a:t>exemple:</a:t>
            </a:r>
            <a:r>
              <a:rPr sz="2000" b="1" spc="-55" dirty="0">
                <a:solidFill>
                  <a:srgbClr val="FF0000"/>
                </a:solidFill>
                <a:latin typeface="Times New Roman"/>
                <a:cs typeface="Times New Roman"/>
              </a:rPr>
              <a:t> </a:t>
            </a:r>
            <a:r>
              <a:rPr sz="2000" dirty="0">
                <a:latin typeface="Times New Roman"/>
                <a:cs typeface="Times New Roman"/>
              </a:rPr>
              <a:t>lorsqu'une</a:t>
            </a:r>
            <a:r>
              <a:rPr sz="2000" spc="-50" dirty="0">
                <a:latin typeface="Times New Roman"/>
                <a:cs typeface="Times New Roman"/>
              </a:rPr>
              <a:t> </a:t>
            </a:r>
            <a:r>
              <a:rPr sz="2000" dirty="0">
                <a:latin typeface="Times New Roman"/>
                <a:cs typeface="Times New Roman"/>
              </a:rPr>
              <a:t>personne</a:t>
            </a:r>
            <a:r>
              <a:rPr sz="2000" spc="-55" dirty="0">
                <a:latin typeface="Times New Roman"/>
                <a:cs typeface="Times New Roman"/>
              </a:rPr>
              <a:t> </a:t>
            </a:r>
            <a:r>
              <a:rPr sz="2000" dirty="0">
                <a:latin typeface="Times New Roman"/>
                <a:cs typeface="Times New Roman"/>
              </a:rPr>
              <a:t>est</a:t>
            </a:r>
            <a:r>
              <a:rPr sz="2000" spc="-50" dirty="0">
                <a:latin typeface="Times New Roman"/>
                <a:cs typeface="Times New Roman"/>
              </a:rPr>
              <a:t> </a:t>
            </a:r>
            <a:r>
              <a:rPr sz="2000" dirty="0">
                <a:latin typeface="Times New Roman"/>
                <a:cs typeface="Times New Roman"/>
              </a:rPr>
              <a:t>dans</a:t>
            </a:r>
            <a:r>
              <a:rPr sz="2000" spc="-45" dirty="0">
                <a:latin typeface="Times New Roman"/>
                <a:cs typeface="Times New Roman"/>
              </a:rPr>
              <a:t> </a:t>
            </a:r>
            <a:r>
              <a:rPr sz="2000" dirty="0">
                <a:latin typeface="Times New Roman"/>
                <a:cs typeface="Times New Roman"/>
              </a:rPr>
              <a:t>le</a:t>
            </a:r>
            <a:r>
              <a:rPr sz="2000" spc="-50" dirty="0">
                <a:latin typeface="Times New Roman"/>
                <a:cs typeface="Times New Roman"/>
              </a:rPr>
              <a:t> </a:t>
            </a:r>
            <a:r>
              <a:rPr sz="2000" dirty="0">
                <a:latin typeface="Times New Roman"/>
                <a:cs typeface="Times New Roman"/>
              </a:rPr>
              <a:t>désert,</a:t>
            </a:r>
            <a:r>
              <a:rPr sz="2000" spc="-60" dirty="0">
                <a:latin typeface="Times New Roman"/>
                <a:cs typeface="Times New Roman"/>
              </a:rPr>
              <a:t> </a:t>
            </a:r>
            <a:r>
              <a:rPr sz="2000" dirty="0">
                <a:latin typeface="Times New Roman"/>
                <a:cs typeface="Times New Roman"/>
              </a:rPr>
              <a:t>elle</a:t>
            </a:r>
            <a:r>
              <a:rPr sz="2000" spc="-50" dirty="0">
                <a:latin typeface="Times New Roman"/>
                <a:cs typeface="Times New Roman"/>
              </a:rPr>
              <a:t> </a:t>
            </a:r>
            <a:r>
              <a:rPr sz="2000" dirty="0">
                <a:latin typeface="Times New Roman"/>
                <a:cs typeface="Times New Roman"/>
              </a:rPr>
              <a:t>ressent</a:t>
            </a:r>
            <a:r>
              <a:rPr sz="2000" spc="-60" dirty="0">
                <a:latin typeface="Times New Roman"/>
                <a:cs typeface="Times New Roman"/>
              </a:rPr>
              <a:t> </a:t>
            </a:r>
            <a:r>
              <a:rPr sz="2000" dirty="0">
                <a:latin typeface="Times New Roman"/>
                <a:cs typeface="Times New Roman"/>
              </a:rPr>
              <a:t>l'énormité</a:t>
            </a:r>
            <a:r>
              <a:rPr sz="2000" spc="-50" dirty="0">
                <a:latin typeface="Times New Roman"/>
                <a:cs typeface="Times New Roman"/>
              </a:rPr>
              <a:t> </a:t>
            </a:r>
            <a:r>
              <a:rPr sz="2000" spc="-25" dirty="0">
                <a:latin typeface="Times New Roman"/>
                <a:cs typeface="Times New Roman"/>
              </a:rPr>
              <a:t>du </a:t>
            </a:r>
            <a:r>
              <a:rPr sz="2000" dirty="0">
                <a:latin typeface="Times New Roman"/>
                <a:cs typeface="Times New Roman"/>
              </a:rPr>
              <a:t>l'espace</a:t>
            </a:r>
            <a:r>
              <a:rPr sz="2000" spc="445" dirty="0">
                <a:latin typeface="Times New Roman"/>
                <a:cs typeface="Times New Roman"/>
              </a:rPr>
              <a:t> </a:t>
            </a:r>
            <a:r>
              <a:rPr sz="2000" dirty="0">
                <a:latin typeface="Times New Roman"/>
                <a:cs typeface="Times New Roman"/>
              </a:rPr>
              <a:t>par</a:t>
            </a:r>
            <a:r>
              <a:rPr sz="2000" spc="-25" dirty="0">
                <a:latin typeface="Times New Roman"/>
                <a:cs typeface="Times New Roman"/>
              </a:rPr>
              <a:t> </a:t>
            </a:r>
            <a:r>
              <a:rPr sz="2000" dirty="0">
                <a:latin typeface="Times New Roman"/>
                <a:cs typeface="Times New Roman"/>
              </a:rPr>
              <a:t>rapport</a:t>
            </a:r>
            <a:r>
              <a:rPr sz="2000" spc="-45" dirty="0">
                <a:latin typeface="Times New Roman"/>
                <a:cs typeface="Times New Roman"/>
              </a:rPr>
              <a:t> </a:t>
            </a:r>
            <a:r>
              <a:rPr sz="2000" dirty="0">
                <a:latin typeface="Times New Roman"/>
                <a:cs typeface="Times New Roman"/>
              </a:rPr>
              <a:t>à</a:t>
            </a:r>
            <a:r>
              <a:rPr sz="2000" spc="-15" dirty="0">
                <a:latin typeface="Times New Roman"/>
                <a:cs typeface="Times New Roman"/>
              </a:rPr>
              <a:t> </a:t>
            </a:r>
            <a:r>
              <a:rPr sz="2000" dirty="0">
                <a:latin typeface="Times New Roman"/>
                <a:cs typeface="Times New Roman"/>
              </a:rPr>
              <a:t>sa</a:t>
            </a:r>
            <a:r>
              <a:rPr sz="2000" spc="-30" dirty="0">
                <a:latin typeface="Times New Roman"/>
                <a:cs typeface="Times New Roman"/>
              </a:rPr>
              <a:t> </a:t>
            </a:r>
            <a:r>
              <a:rPr sz="2000" dirty="0">
                <a:latin typeface="Times New Roman"/>
                <a:cs typeface="Times New Roman"/>
              </a:rPr>
              <a:t>taille</a:t>
            </a:r>
            <a:r>
              <a:rPr sz="2000" spc="-40" dirty="0">
                <a:latin typeface="Times New Roman"/>
                <a:cs typeface="Times New Roman"/>
              </a:rPr>
              <a:t> </a:t>
            </a:r>
            <a:r>
              <a:rPr sz="2000" dirty="0">
                <a:latin typeface="Times New Roman"/>
                <a:cs typeface="Times New Roman"/>
              </a:rPr>
              <a:t>destructrice,</a:t>
            </a:r>
            <a:r>
              <a:rPr sz="2000" spc="-35" dirty="0">
                <a:latin typeface="Times New Roman"/>
                <a:cs typeface="Times New Roman"/>
              </a:rPr>
              <a:t> </a:t>
            </a:r>
            <a:r>
              <a:rPr sz="2000" dirty="0">
                <a:latin typeface="Times New Roman"/>
                <a:cs typeface="Times New Roman"/>
              </a:rPr>
              <a:t>ce</a:t>
            </a:r>
            <a:r>
              <a:rPr sz="2000" spc="-25" dirty="0">
                <a:latin typeface="Times New Roman"/>
                <a:cs typeface="Times New Roman"/>
              </a:rPr>
              <a:t> </a:t>
            </a:r>
            <a:r>
              <a:rPr sz="2000" dirty="0">
                <a:latin typeface="Times New Roman"/>
                <a:cs typeface="Times New Roman"/>
              </a:rPr>
              <a:t>qui</a:t>
            </a:r>
            <a:r>
              <a:rPr sz="2000" spc="-35" dirty="0">
                <a:latin typeface="Times New Roman"/>
                <a:cs typeface="Times New Roman"/>
              </a:rPr>
              <a:t> </a:t>
            </a:r>
            <a:r>
              <a:rPr sz="2000" dirty="0">
                <a:latin typeface="Times New Roman"/>
                <a:cs typeface="Times New Roman"/>
              </a:rPr>
              <a:t>la</a:t>
            </a:r>
            <a:r>
              <a:rPr sz="2000" spc="-30" dirty="0">
                <a:latin typeface="Times New Roman"/>
                <a:cs typeface="Times New Roman"/>
              </a:rPr>
              <a:t> </a:t>
            </a:r>
            <a:r>
              <a:rPr sz="2000" dirty="0">
                <a:latin typeface="Times New Roman"/>
                <a:cs typeface="Times New Roman"/>
              </a:rPr>
              <a:t>fait</a:t>
            </a:r>
            <a:r>
              <a:rPr sz="2000" spc="-40" dirty="0">
                <a:latin typeface="Times New Roman"/>
                <a:cs typeface="Times New Roman"/>
              </a:rPr>
              <a:t> </a:t>
            </a:r>
            <a:r>
              <a:rPr sz="2000" dirty="0">
                <a:latin typeface="Times New Roman"/>
                <a:cs typeface="Times New Roman"/>
              </a:rPr>
              <a:t>se</a:t>
            </a:r>
            <a:r>
              <a:rPr sz="2000" spc="-30" dirty="0">
                <a:latin typeface="Times New Roman"/>
                <a:cs typeface="Times New Roman"/>
              </a:rPr>
              <a:t> </a:t>
            </a:r>
            <a:r>
              <a:rPr sz="2000" dirty="0">
                <a:latin typeface="Times New Roman"/>
                <a:cs typeface="Times New Roman"/>
              </a:rPr>
              <a:t>sentir</a:t>
            </a:r>
            <a:r>
              <a:rPr sz="2000" spc="-35" dirty="0">
                <a:latin typeface="Times New Roman"/>
                <a:cs typeface="Times New Roman"/>
              </a:rPr>
              <a:t> </a:t>
            </a:r>
            <a:r>
              <a:rPr sz="2000" dirty="0">
                <a:latin typeface="Times New Roman"/>
                <a:cs typeface="Times New Roman"/>
              </a:rPr>
              <a:t>perdue</a:t>
            </a:r>
            <a:r>
              <a:rPr sz="2000" spc="-30" dirty="0">
                <a:latin typeface="Times New Roman"/>
                <a:cs typeface="Times New Roman"/>
              </a:rPr>
              <a:t> </a:t>
            </a:r>
            <a:r>
              <a:rPr sz="2000" spc="-25" dirty="0">
                <a:latin typeface="Times New Roman"/>
                <a:cs typeface="Times New Roman"/>
              </a:rPr>
              <a:t>et </a:t>
            </a:r>
            <a:r>
              <a:rPr sz="2000" dirty="0">
                <a:latin typeface="Times New Roman"/>
                <a:cs typeface="Times New Roman"/>
              </a:rPr>
              <a:t>effrayée,</a:t>
            </a:r>
            <a:r>
              <a:rPr sz="2000" spc="-45" dirty="0">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dirty="0">
                <a:latin typeface="Times New Roman"/>
                <a:cs typeface="Times New Roman"/>
              </a:rPr>
              <a:t>cela</a:t>
            </a:r>
            <a:r>
              <a:rPr sz="2000" spc="-35" dirty="0">
                <a:latin typeface="Times New Roman"/>
                <a:cs typeface="Times New Roman"/>
              </a:rPr>
              <a:t> </a:t>
            </a:r>
            <a:r>
              <a:rPr sz="2000" dirty="0">
                <a:latin typeface="Times New Roman"/>
                <a:cs typeface="Times New Roman"/>
              </a:rPr>
              <a:t>l'amène</a:t>
            </a:r>
            <a:r>
              <a:rPr sz="2000" spc="-40" dirty="0">
                <a:latin typeface="Times New Roman"/>
                <a:cs typeface="Times New Roman"/>
              </a:rPr>
              <a:t> </a:t>
            </a:r>
            <a:r>
              <a:rPr sz="2000" dirty="0">
                <a:latin typeface="Times New Roman"/>
                <a:cs typeface="Times New Roman"/>
              </a:rPr>
              <a:t>à</a:t>
            </a:r>
            <a:r>
              <a:rPr sz="2000" spc="-25" dirty="0">
                <a:latin typeface="Times New Roman"/>
                <a:cs typeface="Times New Roman"/>
              </a:rPr>
              <a:t> </a:t>
            </a:r>
            <a:r>
              <a:rPr sz="2000" dirty="0">
                <a:latin typeface="Times New Roman"/>
                <a:cs typeface="Times New Roman"/>
              </a:rPr>
              <a:t>créer</a:t>
            </a:r>
            <a:r>
              <a:rPr sz="2000" spc="-35" dirty="0">
                <a:latin typeface="Times New Roman"/>
                <a:cs typeface="Times New Roman"/>
              </a:rPr>
              <a:t> </a:t>
            </a:r>
            <a:r>
              <a:rPr sz="2000" dirty="0">
                <a:latin typeface="Times New Roman"/>
                <a:cs typeface="Times New Roman"/>
              </a:rPr>
              <a:t>des</a:t>
            </a:r>
            <a:r>
              <a:rPr sz="2000" spc="-30" dirty="0">
                <a:latin typeface="Times New Roman"/>
                <a:cs typeface="Times New Roman"/>
              </a:rPr>
              <a:t> </a:t>
            </a:r>
            <a:r>
              <a:rPr sz="2000" dirty="0">
                <a:latin typeface="Times New Roman"/>
                <a:cs typeface="Times New Roman"/>
              </a:rPr>
              <a:t>espaces</a:t>
            </a:r>
            <a:r>
              <a:rPr sz="2000" spc="-40" dirty="0">
                <a:latin typeface="Times New Roman"/>
                <a:cs typeface="Times New Roman"/>
              </a:rPr>
              <a:t> </a:t>
            </a:r>
            <a:r>
              <a:rPr sz="2000" dirty="0">
                <a:latin typeface="Times New Roman"/>
                <a:cs typeface="Times New Roman"/>
              </a:rPr>
              <a:t>de</a:t>
            </a:r>
            <a:r>
              <a:rPr sz="2000" spc="-25" dirty="0">
                <a:latin typeface="Times New Roman"/>
                <a:cs typeface="Times New Roman"/>
              </a:rPr>
              <a:t> </a:t>
            </a:r>
            <a:r>
              <a:rPr sz="2000" dirty="0">
                <a:latin typeface="Times New Roman"/>
                <a:cs typeface="Times New Roman"/>
              </a:rPr>
              <a:t>manière</a:t>
            </a:r>
            <a:r>
              <a:rPr sz="2000" spc="-45" dirty="0">
                <a:latin typeface="Times New Roman"/>
                <a:cs typeface="Times New Roman"/>
              </a:rPr>
              <a:t> </a:t>
            </a:r>
            <a:r>
              <a:rPr sz="2000" dirty="0">
                <a:latin typeface="Times New Roman"/>
                <a:cs typeface="Times New Roman"/>
              </a:rPr>
              <a:t>à</a:t>
            </a:r>
            <a:r>
              <a:rPr sz="2000" spc="-15" dirty="0">
                <a:latin typeface="Times New Roman"/>
                <a:cs typeface="Times New Roman"/>
              </a:rPr>
              <a:t> </a:t>
            </a:r>
            <a:r>
              <a:rPr sz="2000" dirty="0">
                <a:latin typeface="Times New Roman"/>
                <a:cs typeface="Times New Roman"/>
              </a:rPr>
              <a:t>ce</a:t>
            </a:r>
            <a:r>
              <a:rPr sz="2000" spc="-30" dirty="0">
                <a:latin typeface="Times New Roman"/>
                <a:cs typeface="Times New Roman"/>
              </a:rPr>
              <a:t> </a:t>
            </a:r>
            <a:r>
              <a:rPr sz="2000" dirty="0">
                <a:latin typeface="Times New Roman"/>
                <a:cs typeface="Times New Roman"/>
              </a:rPr>
              <a:t>qu'elle</a:t>
            </a:r>
            <a:r>
              <a:rPr sz="2000" spc="-45" dirty="0">
                <a:latin typeface="Times New Roman"/>
                <a:cs typeface="Times New Roman"/>
              </a:rPr>
              <a:t> </a:t>
            </a:r>
            <a:r>
              <a:rPr sz="2000" dirty="0">
                <a:latin typeface="Times New Roman"/>
                <a:cs typeface="Times New Roman"/>
              </a:rPr>
              <a:t>se</a:t>
            </a:r>
            <a:r>
              <a:rPr sz="2000" spc="-25" dirty="0">
                <a:latin typeface="Times New Roman"/>
                <a:cs typeface="Times New Roman"/>
              </a:rPr>
              <a:t> </a:t>
            </a:r>
            <a:r>
              <a:rPr sz="2000" dirty="0">
                <a:latin typeface="Times New Roman"/>
                <a:cs typeface="Times New Roman"/>
              </a:rPr>
              <a:t>sente</a:t>
            </a:r>
            <a:r>
              <a:rPr sz="2000" spc="-45" dirty="0">
                <a:latin typeface="Times New Roman"/>
                <a:cs typeface="Times New Roman"/>
              </a:rPr>
              <a:t> </a:t>
            </a:r>
            <a:r>
              <a:rPr sz="2000" spc="-25" dirty="0">
                <a:latin typeface="Times New Roman"/>
                <a:cs typeface="Times New Roman"/>
              </a:rPr>
              <a:t>en </a:t>
            </a:r>
            <a:r>
              <a:rPr sz="2000" dirty="0">
                <a:latin typeface="Times New Roman"/>
                <a:cs typeface="Times New Roman"/>
              </a:rPr>
              <a:t>sécurité</a:t>
            </a:r>
            <a:r>
              <a:rPr sz="2000" spc="-30" dirty="0">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dirty="0">
                <a:latin typeface="Times New Roman"/>
                <a:cs typeface="Times New Roman"/>
              </a:rPr>
              <a:t>à</a:t>
            </a:r>
            <a:r>
              <a:rPr sz="2000" spc="-20" dirty="0">
                <a:latin typeface="Times New Roman"/>
                <a:cs typeface="Times New Roman"/>
              </a:rPr>
              <a:t> </a:t>
            </a:r>
            <a:r>
              <a:rPr sz="2000" spc="-10" dirty="0">
                <a:latin typeface="Times New Roman"/>
                <a:cs typeface="Times New Roman"/>
              </a:rPr>
              <a:t>l'aise.</a:t>
            </a:r>
            <a:endParaRPr sz="2000">
              <a:latin typeface="Times New Roman"/>
              <a:cs typeface="Times New Roman"/>
            </a:endParaRPr>
          </a:p>
          <a:p>
            <a:pPr marL="127635" indent="-123825">
              <a:lnSpc>
                <a:spcPts val="2400"/>
              </a:lnSpc>
              <a:buSzPct val="95000"/>
              <a:buFont typeface="Wingdings"/>
              <a:buChar char=""/>
              <a:tabLst>
                <a:tab pos="127635" algn="l"/>
              </a:tabLst>
            </a:pPr>
            <a:r>
              <a:rPr sz="2000" b="1" dirty="0">
                <a:latin typeface="Times New Roman"/>
                <a:cs typeface="Times New Roman"/>
              </a:rPr>
              <a:t>La</a:t>
            </a:r>
            <a:r>
              <a:rPr sz="2000" b="1" spc="-35" dirty="0">
                <a:latin typeface="Times New Roman"/>
                <a:cs typeface="Times New Roman"/>
              </a:rPr>
              <a:t> </a:t>
            </a:r>
            <a:r>
              <a:rPr sz="2000" b="1" dirty="0">
                <a:latin typeface="Times New Roman"/>
                <a:cs typeface="Times New Roman"/>
              </a:rPr>
              <a:t>psychologie</a:t>
            </a:r>
            <a:r>
              <a:rPr sz="2000" b="1" spc="-60" dirty="0">
                <a:latin typeface="Times New Roman"/>
                <a:cs typeface="Times New Roman"/>
              </a:rPr>
              <a:t> </a:t>
            </a:r>
            <a:r>
              <a:rPr sz="2000" b="1" dirty="0">
                <a:latin typeface="Times New Roman"/>
                <a:cs typeface="Times New Roman"/>
              </a:rPr>
              <a:t>de</a:t>
            </a:r>
            <a:r>
              <a:rPr sz="2000" b="1" spc="-40" dirty="0">
                <a:latin typeface="Times New Roman"/>
                <a:cs typeface="Times New Roman"/>
              </a:rPr>
              <a:t> </a:t>
            </a:r>
            <a:r>
              <a:rPr sz="2000" b="1" dirty="0">
                <a:latin typeface="Times New Roman"/>
                <a:cs typeface="Times New Roman"/>
              </a:rPr>
              <a:t>la</a:t>
            </a:r>
            <a:r>
              <a:rPr sz="2000" b="1" spc="-50" dirty="0">
                <a:latin typeface="Times New Roman"/>
                <a:cs typeface="Times New Roman"/>
              </a:rPr>
              <a:t> </a:t>
            </a:r>
            <a:r>
              <a:rPr sz="2000" b="1" spc="-10" dirty="0">
                <a:latin typeface="Times New Roman"/>
                <a:cs typeface="Times New Roman"/>
              </a:rPr>
              <a:t>forme:</a:t>
            </a:r>
            <a:endParaRPr sz="2000">
              <a:latin typeface="Times New Roman"/>
              <a:cs typeface="Times New Roman"/>
            </a:endParaRPr>
          </a:p>
          <a:p>
            <a:pPr marL="100965" indent="-96520">
              <a:lnSpc>
                <a:spcPct val="100000"/>
              </a:lnSpc>
              <a:buSzPct val="95000"/>
              <a:buFont typeface="Arial MT"/>
              <a:buChar char="•"/>
              <a:tabLst>
                <a:tab pos="100965" algn="l"/>
              </a:tabLst>
            </a:pPr>
            <a:r>
              <a:rPr sz="2000" b="1" dirty="0">
                <a:solidFill>
                  <a:srgbClr val="FF0000"/>
                </a:solidFill>
                <a:latin typeface="Times New Roman"/>
                <a:cs typeface="Times New Roman"/>
              </a:rPr>
              <a:t>La</a:t>
            </a:r>
            <a:r>
              <a:rPr sz="2000" b="1" spc="-15" dirty="0">
                <a:solidFill>
                  <a:srgbClr val="FF0000"/>
                </a:solidFill>
                <a:latin typeface="Times New Roman"/>
                <a:cs typeface="Times New Roman"/>
              </a:rPr>
              <a:t> </a:t>
            </a:r>
            <a:r>
              <a:rPr sz="2000" b="1" dirty="0">
                <a:solidFill>
                  <a:srgbClr val="FF0000"/>
                </a:solidFill>
                <a:latin typeface="Times New Roman"/>
                <a:cs typeface="Times New Roman"/>
              </a:rPr>
              <a:t>forme</a:t>
            </a:r>
            <a:r>
              <a:rPr sz="2000" b="1" spc="-30" dirty="0">
                <a:solidFill>
                  <a:srgbClr val="FF0000"/>
                </a:solidFill>
                <a:latin typeface="Times New Roman"/>
                <a:cs typeface="Times New Roman"/>
              </a:rPr>
              <a:t> </a:t>
            </a:r>
            <a:r>
              <a:rPr sz="2000" b="1" spc="-10" dirty="0">
                <a:solidFill>
                  <a:srgbClr val="FF0000"/>
                </a:solidFill>
                <a:latin typeface="Times New Roman"/>
                <a:cs typeface="Times New Roman"/>
              </a:rPr>
              <a:t>circulaire</a:t>
            </a:r>
            <a:r>
              <a:rPr sz="2000" spc="-10" dirty="0">
                <a:solidFill>
                  <a:srgbClr val="FF0000"/>
                </a:solidFill>
                <a:latin typeface="Times New Roman"/>
                <a:cs typeface="Times New Roman"/>
              </a:rPr>
              <a:t>:</a:t>
            </a:r>
            <a:r>
              <a:rPr sz="2000" spc="-45" dirty="0">
                <a:solidFill>
                  <a:srgbClr val="FF0000"/>
                </a:solidFill>
                <a:latin typeface="Times New Roman"/>
                <a:cs typeface="Times New Roman"/>
              </a:rPr>
              <a:t> </a:t>
            </a:r>
            <a:r>
              <a:rPr sz="2000" dirty="0">
                <a:latin typeface="Times New Roman"/>
                <a:cs typeface="Times New Roman"/>
              </a:rPr>
              <a:t>Il</a:t>
            </a:r>
            <a:r>
              <a:rPr sz="2000" spc="-35" dirty="0">
                <a:latin typeface="Times New Roman"/>
                <a:cs typeface="Times New Roman"/>
              </a:rPr>
              <a:t> </a:t>
            </a:r>
            <a:r>
              <a:rPr sz="2000" dirty="0">
                <a:latin typeface="Times New Roman"/>
                <a:cs typeface="Times New Roman"/>
              </a:rPr>
              <a:t>n'a</a:t>
            </a:r>
            <a:r>
              <a:rPr sz="2000" spc="-15" dirty="0">
                <a:latin typeface="Times New Roman"/>
                <a:cs typeface="Times New Roman"/>
              </a:rPr>
              <a:t> </a:t>
            </a:r>
            <a:r>
              <a:rPr sz="2000" dirty="0">
                <a:latin typeface="Times New Roman"/>
                <a:cs typeface="Times New Roman"/>
              </a:rPr>
              <a:t>ni</a:t>
            </a:r>
            <a:r>
              <a:rPr sz="2000" spc="-35" dirty="0">
                <a:latin typeface="Times New Roman"/>
                <a:cs typeface="Times New Roman"/>
              </a:rPr>
              <a:t> </a:t>
            </a:r>
            <a:r>
              <a:rPr sz="2000" dirty="0">
                <a:latin typeface="Times New Roman"/>
                <a:cs typeface="Times New Roman"/>
              </a:rPr>
              <a:t>début</a:t>
            </a:r>
            <a:r>
              <a:rPr sz="2000" spc="-30" dirty="0">
                <a:latin typeface="Times New Roman"/>
                <a:cs typeface="Times New Roman"/>
              </a:rPr>
              <a:t> </a:t>
            </a:r>
            <a:r>
              <a:rPr sz="2000" dirty="0">
                <a:latin typeface="Times New Roman"/>
                <a:cs typeface="Times New Roman"/>
              </a:rPr>
              <a:t>ni</a:t>
            </a:r>
            <a:r>
              <a:rPr sz="2000" spc="-30" dirty="0">
                <a:latin typeface="Times New Roman"/>
                <a:cs typeface="Times New Roman"/>
              </a:rPr>
              <a:t> </a:t>
            </a:r>
            <a:r>
              <a:rPr sz="2000" dirty="0">
                <a:latin typeface="Times New Roman"/>
                <a:cs typeface="Times New Roman"/>
              </a:rPr>
              <a:t>fin</a:t>
            </a:r>
            <a:r>
              <a:rPr sz="2000" spc="-35" dirty="0">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dirty="0">
                <a:latin typeface="Times New Roman"/>
                <a:cs typeface="Times New Roman"/>
              </a:rPr>
              <a:t>se</a:t>
            </a:r>
            <a:r>
              <a:rPr sz="2000" spc="-30" dirty="0">
                <a:latin typeface="Times New Roman"/>
                <a:cs typeface="Times New Roman"/>
              </a:rPr>
              <a:t> </a:t>
            </a:r>
            <a:r>
              <a:rPr sz="2000" spc="-10" dirty="0">
                <a:latin typeface="Times New Roman"/>
                <a:cs typeface="Times New Roman"/>
              </a:rPr>
              <a:t>réfère</a:t>
            </a:r>
            <a:endParaRPr sz="2000">
              <a:latin typeface="Times New Roman"/>
              <a:cs typeface="Times New Roman"/>
            </a:endParaRPr>
          </a:p>
          <a:p>
            <a:pPr marL="75565" marR="2519680" indent="-63500">
              <a:lnSpc>
                <a:spcPct val="100000"/>
              </a:lnSpc>
            </a:pPr>
            <a:r>
              <a:rPr sz="2000" dirty="0">
                <a:latin typeface="Times New Roman"/>
                <a:cs typeface="Times New Roman"/>
              </a:rPr>
              <a:t>à</a:t>
            </a:r>
            <a:r>
              <a:rPr sz="2000" spc="-30" dirty="0">
                <a:latin typeface="Times New Roman"/>
                <a:cs typeface="Times New Roman"/>
              </a:rPr>
              <a:t> </a:t>
            </a:r>
            <a:r>
              <a:rPr sz="2000" dirty="0">
                <a:latin typeface="Times New Roman"/>
                <a:cs typeface="Times New Roman"/>
              </a:rPr>
              <a:t>l'éternité.</a:t>
            </a:r>
            <a:r>
              <a:rPr sz="2000" spc="-40" dirty="0">
                <a:latin typeface="Times New Roman"/>
                <a:cs typeface="Times New Roman"/>
              </a:rPr>
              <a:t> </a:t>
            </a:r>
            <a:r>
              <a:rPr sz="2000" dirty="0">
                <a:latin typeface="Times New Roman"/>
                <a:cs typeface="Times New Roman"/>
              </a:rPr>
              <a:t>Le</a:t>
            </a:r>
            <a:r>
              <a:rPr sz="2000" spc="-15" dirty="0">
                <a:latin typeface="Times New Roman"/>
                <a:cs typeface="Times New Roman"/>
              </a:rPr>
              <a:t> </a:t>
            </a:r>
            <a:r>
              <a:rPr sz="2000" dirty="0">
                <a:latin typeface="Times New Roman"/>
                <a:cs typeface="Times New Roman"/>
              </a:rPr>
              <a:t>cercle</a:t>
            </a:r>
            <a:r>
              <a:rPr sz="2000" spc="-35" dirty="0">
                <a:latin typeface="Times New Roman"/>
                <a:cs typeface="Times New Roman"/>
              </a:rPr>
              <a:t> </a:t>
            </a:r>
            <a:r>
              <a:rPr sz="2000" dirty="0">
                <a:latin typeface="Times New Roman"/>
                <a:cs typeface="Times New Roman"/>
              </a:rPr>
              <a:t>indique</a:t>
            </a:r>
            <a:r>
              <a:rPr sz="2000" spc="-40" dirty="0">
                <a:latin typeface="Times New Roman"/>
                <a:cs typeface="Times New Roman"/>
              </a:rPr>
              <a:t> </a:t>
            </a:r>
            <a:r>
              <a:rPr sz="2000" dirty="0">
                <a:latin typeface="Times New Roman"/>
                <a:cs typeface="Times New Roman"/>
              </a:rPr>
              <a:t>la</a:t>
            </a:r>
            <a:r>
              <a:rPr sz="2000" spc="-30" dirty="0">
                <a:latin typeface="Times New Roman"/>
                <a:cs typeface="Times New Roman"/>
              </a:rPr>
              <a:t> </a:t>
            </a:r>
            <a:r>
              <a:rPr sz="2000" dirty="0">
                <a:latin typeface="Times New Roman"/>
                <a:cs typeface="Times New Roman"/>
              </a:rPr>
              <a:t>perfection</a:t>
            </a:r>
            <a:r>
              <a:rPr sz="2000" spc="-30" dirty="0">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dirty="0">
                <a:latin typeface="Times New Roman"/>
                <a:cs typeface="Times New Roman"/>
              </a:rPr>
              <a:t>se</a:t>
            </a:r>
            <a:r>
              <a:rPr sz="2000" spc="-40" dirty="0">
                <a:latin typeface="Times New Roman"/>
                <a:cs typeface="Times New Roman"/>
              </a:rPr>
              <a:t> </a:t>
            </a:r>
            <a:r>
              <a:rPr sz="2000" spc="-10" dirty="0">
                <a:latin typeface="Times New Roman"/>
                <a:cs typeface="Times New Roman"/>
              </a:rPr>
              <a:t>caractérise </a:t>
            </a:r>
            <a:r>
              <a:rPr sz="2000" dirty="0">
                <a:latin typeface="Times New Roman"/>
                <a:cs typeface="Times New Roman"/>
              </a:rPr>
              <a:t>par</a:t>
            </a:r>
            <a:r>
              <a:rPr sz="2000" spc="-30" dirty="0">
                <a:latin typeface="Times New Roman"/>
                <a:cs typeface="Times New Roman"/>
              </a:rPr>
              <a:t> </a:t>
            </a:r>
            <a:r>
              <a:rPr sz="2000" dirty="0">
                <a:latin typeface="Times New Roman"/>
                <a:cs typeface="Times New Roman"/>
              </a:rPr>
              <a:t>la</a:t>
            </a:r>
            <a:r>
              <a:rPr sz="2000" spc="-30" dirty="0">
                <a:latin typeface="Times New Roman"/>
                <a:cs typeface="Times New Roman"/>
              </a:rPr>
              <a:t> </a:t>
            </a:r>
            <a:r>
              <a:rPr sz="2000" dirty="0">
                <a:latin typeface="Times New Roman"/>
                <a:cs typeface="Times New Roman"/>
              </a:rPr>
              <a:t>grâce</a:t>
            </a:r>
            <a:r>
              <a:rPr sz="2000" spc="-30" dirty="0">
                <a:latin typeface="Times New Roman"/>
                <a:cs typeface="Times New Roman"/>
              </a:rPr>
              <a:t> </a:t>
            </a:r>
            <a:r>
              <a:rPr sz="2000" dirty="0">
                <a:latin typeface="Times New Roman"/>
                <a:cs typeface="Times New Roman"/>
              </a:rPr>
              <a:t>et</a:t>
            </a:r>
            <a:r>
              <a:rPr sz="2000" spc="-30" dirty="0">
                <a:latin typeface="Times New Roman"/>
                <a:cs typeface="Times New Roman"/>
              </a:rPr>
              <a:t> </a:t>
            </a:r>
            <a:r>
              <a:rPr sz="2000" dirty="0">
                <a:latin typeface="Times New Roman"/>
                <a:cs typeface="Times New Roman"/>
              </a:rPr>
              <a:t>la</a:t>
            </a:r>
            <a:r>
              <a:rPr sz="2000" spc="-30" dirty="0">
                <a:latin typeface="Times New Roman"/>
                <a:cs typeface="Times New Roman"/>
              </a:rPr>
              <a:t> </a:t>
            </a:r>
            <a:r>
              <a:rPr sz="2000" dirty="0">
                <a:latin typeface="Times New Roman"/>
                <a:cs typeface="Times New Roman"/>
              </a:rPr>
              <a:t>liberté</a:t>
            </a:r>
            <a:r>
              <a:rPr sz="2000" spc="-40" dirty="0">
                <a:latin typeface="Times New Roman"/>
                <a:cs typeface="Times New Roman"/>
              </a:rPr>
              <a:t> </a:t>
            </a:r>
            <a:r>
              <a:rPr sz="2000" dirty="0">
                <a:latin typeface="Times New Roman"/>
                <a:cs typeface="Times New Roman"/>
              </a:rPr>
              <a:t>de</a:t>
            </a:r>
            <a:r>
              <a:rPr sz="2000" spc="-25" dirty="0">
                <a:latin typeface="Times New Roman"/>
                <a:cs typeface="Times New Roman"/>
              </a:rPr>
              <a:t> </a:t>
            </a:r>
            <a:r>
              <a:rPr sz="2000" spc="-10" dirty="0">
                <a:latin typeface="Times New Roman"/>
                <a:cs typeface="Times New Roman"/>
              </a:rPr>
              <a:t>mouvement.</a:t>
            </a:r>
            <a:endParaRPr sz="2000">
              <a:latin typeface="Times New Roman"/>
              <a:cs typeface="Times New Roman"/>
            </a:endParaRPr>
          </a:p>
          <a:p>
            <a:pPr marL="12700">
              <a:lnSpc>
                <a:spcPct val="100000"/>
              </a:lnSpc>
            </a:pPr>
            <a:r>
              <a:rPr sz="2000" dirty="0">
                <a:latin typeface="Times New Roman"/>
                <a:cs typeface="Times New Roman"/>
              </a:rPr>
              <a:t>D'autre</a:t>
            </a:r>
            <a:r>
              <a:rPr sz="2000" spc="-45" dirty="0">
                <a:latin typeface="Times New Roman"/>
                <a:cs typeface="Times New Roman"/>
              </a:rPr>
              <a:t> </a:t>
            </a:r>
            <a:r>
              <a:rPr sz="2000" dirty="0">
                <a:latin typeface="Times New Roman"/>
                <a:cs typeface="Times New Roman"/>
              </a:rPr>
              <a:t>part,</a:t>
            </a:r>
            <a:r>
              <a:rPr sz="2000" spc="-55" dirty="0">
                <a:latin typeface="Times New Roman"/>
                <a:cs typeface="Times New Roman"/>
              </a:rPr>
              <a:t> </a:t>
            </a:r>
            <a:r>
              <a:rPr sz="2000" dirty="0">
                <a:latin typeface="Times New Roman"/>
                <a:cs typeface="Times New Roman"/>
              </a:rPr>
              <a:t>le</a:t>
            </a:r>
            <a:r>
              <a:rPr sz="2000" spc="-45" dirty="0">
                <a:latin typeface="Times New Roman"/>
                <a:cs typeface="Times New Roman"/>
              </a:rPr>
              <a:t> </a:t>
            </a:r>
            <a:r>
              <a:rPr sz="2000" dirty="0">
                <a:latin typeface="Times New Roman"/>
                <a:cs typeface="Times New Roman"/>
              </a:rPr>
              <a:t>mouvement</a:t>
            </a:r>
            <a:r>
              <a:rPr sz="2000" spc="-60" dirty="0">
                <a:latin typeface="Times New Roman"/>
                <a:cs typeface="Times New Roman"/>
              </a:rPr>
              <a:t> </a:t>
            </a:r>
            <a:r>
              <a:rPr sz="2000" spc="-10" dirty="0">
                <a:latin typeface="Times New Roman"/>
                <a:cs typeface="Times New Roman"/>
              </a:rPr>
              <a:t>suggère</a:t>
            </a:r>
            <a:endParaRPr sz="2000">
              <a:latin typeface="Times New Roman"/>
              <a:cs typeface="Times New Roman"/>
            </a:endParaRPr>
          </a:p>
          <a:p>
            <a:pPr marL="12700" marR="3372485" indent="62865">
              <a:lnSpc>
                <a:spcPct val="100000"/>
              </a:lnSpc>
            </a:pPr>
            <a:r>
              <a:rPr sz="2000" dirty="0">
                <a:latin typeface="Times New Roman"/>
                <a:cs typeface="Times New Roman"/>
              </a:rPr>
              <a:t>l'énergie,</a:t>
            </a:r>
            <a:r>
              <a:rPr sz="2000" spc="-70" dirty="0">
                <a:latin typeface="Times New Roman"/>
                <a:cs typeface="Times New Roman"/>
              </a:rPr>
              <a:t> </a:t>
            </a:r>
            <a:r>
              <a:rPr sz="2000" dirty="0">
                <a:latin typeface="Times New Roman"/>
                <a:cs typeface="Times New Roman"/>
              </a:rPr>
              <a:t>la</a:t>
            </a:r>
            <a:r>
              <a:rPr sz="2000" spc="-55" dirty="0">
                <a:latin typeface="Times New Roman"/>
                <a:cs typeface="Times New Roman"/>
              </a:rPr>
              <a:t> </a:t>
            </a:r>
            <a:r>
              <a:rPr sz="2000" dirty="0">
                <a:latin typeface="Times New Roman"/>
                <a:cs typeface="Times New Roman"/>
              </a:rPr>
              <a:t>force,</a:t>
            </a:r>
            <a:r>
              <a:rPr sz="2000" spc="-55" dirty="0">
                <a:latin typeface="Times New Roman"/>
                <a:cs typeface="Times New Roman"/>
              </a:rPr>
              <a:t> </a:t>
            </a:r>
            <a:r>
              <a:rPr sz="2000" dirty="0">
                <a:latin typeface="Times New Roman"/>
                <a:cs typeface="Times New Roman"/>
              </a:rPr>
              <a:t>l'unité,</a:t>
            </a:r>
            <a:r>
              <a:rPr sz="2000" spc="-60" dirty="0">
                <a:latin typeface="Times New Roman"/>
                <a:cs typeface="Times New Roman"/>
              </a:rPr>
              <a:t> </a:t>
            </a:r>
            <a:r>
              <a:rPr sz="2000" dirty="0">
                <a:latin typeface="Times New Roman"/>
                <a:cs typeface="Times New Roman"/>
              </a:rPr>
              <a:t>l'harmonie,</a:t>
            </a:r>
            <a:r>
              <a:rPr sz="2000" spc="-65" dirty="0">
                <a:latin typeface="Times New Roman"/>
                <a:cs typeface="Times New Roman"/>
              </a:rPr>
              <a:t> </a:t>
            </a:r>
            <a:r>
              <a:rPr sz="2000" dirty="0">
                <a:latin typeface="Times New Roman"/>
                <a:cs typeface="Times New Roman"/>
              </a:rPr>
              <a:t>la</a:t>
            </a:r>
            <a:r>
              <a:rPr sz="2000" spc="-55" dirty="0">
                <a:latin typeface="Times New Roman"/>
                <a:cs typeface="Times New Roman"/>
              </a:rPr>
              <a:t> </a:t>
            </a:r>
            <a:r>
              <a:rPr sz="2000" spc="-10" dirty="0">
                <a:latin typeface="Times New Roman"/>
                <a:cs typeface="Times New Roman"/>
              </a:rPr>
              <a:t>sécurité </a:t>
            </a:r>
            <a:r>
              <a:rPr sz="2000" dirty="0">
                <a:latin typeface="Times New Roman"/>
                <a:cs typeface="Times New Roman"/>
              </a:rPr>
              <a:t>et</a:t>
            </a:r>
            <a:r>
              <a:rPr sz="2000" spc="-25" dirty="0">
                <a:latin typeface="Times New Roman"/>
                <a:cs typeface="Times New Roman"/>
              </a:rPr>
              <a:t> </a:t>
            </a:r>
            <a:r>
              <a:rPr sz="2000" dirty="0">
                <a:latin typeface="Times New Roman"/>
                <a:cs typeface="Times New Roman"/>
              </a:rPr>
              <a:t>la</a:t>
            </a:r>
            <a:r>
              <a:rPr sz="2000" spc="-20" dirty="0">
                <a:latin typeface="Times New Roman"/>
                <a:cs typeface="Times New Roman"/>
              </a:rPr>
              <a:t> </a:t>
            </a:r>
            <a:r>
              <a:rPr sz="2000" spc="-10" dirty="0">
                <a:latin typeface="Times New Roman"/>
                <a:cs typeface="Times New Roman"/>
              </a:rPr>
              <a:t>communication,</a:t>
            </a:r>
            <a:r>
              <a:rPr sz="2000" spc="-35" dirty="0">
                <a:latin typeface="Times New Roman"/>
                <a:cs typeface="Times New Roman"/>
              </a:rPr>
              <a:t> </a:t>
            </a:r>
            <a:r>
              <a:rPr sz="2000" dirty="0">
                <a:latin typeface="Times New Roman"/>
                <a:cs typeface="Times New Roman"/>
              </a:rPr>
              <a:t>et</a:t>
            </a:r>
            <a:r>
              <a:rPr sz="2000" spc="-20" dirty="0">
                <a:latin typeface="Times New Roman"/>
                <a:cs typeface="Times New Roman"/>
              </a:rPr>
              <a:t> </a:t>
            </a:r>
            <a:r>
              <a:rPr sz="2000" dirty="0">
                <a:latin typeface="Times New Roman"/>
                <a:cs typeface="Times New Roman"/>
              </a:rPr>
              <a:t>symbolise</a:t>
            </a:r>
            <a:r>
              <a:rPr sz="2000" spc="-30" dirty="0">
                <a:latin typeface="Times New Roman"/>
                <a:cs typeface="Times New Roman"/>
              </a:rPr>
              <a:t> </a:t>
            </a:r>
            <a:r>
              <a:rPr sz="2000" dirty="0">
                <a:latin typeface="Times New Roman"/>
                <a:cs typeface="Times New Roman"/>
              </a:rPr>
              <a:t>la</a:t>
            </a:r>
            <a:r>
              <a:rPr sz="2000" spc="-25" dirty="0">
                <a:latin typeface="Times New Roman"/>
                <a:cs typeface="Times New Roman"/>
              </a:rPr>
              <a:t> </a:t>
            </a:r>
            <a:r>
              <a:rPr sz="2000" spc="-10" dirty="0">
                <a:latin typeface="Times New Roman"/>
                <a:cs typeface="Times New Roman"/>
              </a:rPr>
              <a:t>communauté</a:t>
            </a:r>
            <a:endParaRPr sz="2000">
              <a:latin typeface="Times New Roman"/>
              <a:cs typeface="Times New Roman"/>
            </a:endParaRPr>
          </a:p>
        </p:txBody>
      </p:sp>
      <p:grpSp>
        <p:nvGrpSpPr>
          <p:cNvPr id="4" name="object 4"/>
          <p:cNvGrpSpPr/>
          <p:nvPr/>
        </p:nvGrpSpPr>
        <p:grpSpPr>
          <a:xfrm>
            <a:off x="6558534" y="3891531"/>
            <a:ext cx="2185035" cy="2966720"/>
            <a:chOff x="6558534" y="3891531"/>
            <a:chExt cx="2185035" cy="2966720"/>
          </a:xfrm>
        </p:grpSpPr>
        <p:pic>
          <p:nvPicPr>
            <p:cNvPr id="5" name="object 5"/>
            <p:cNvPicPr/>
            <p:nvPr/>
          </p:nvPicPr>
          <p:blipFill>
            <a:blip r:embed="rId3" cstate="print"/>
            <a:stretch>
              <a:fillRect/>
            </a:stretch>
          </p:blipFill>
          <p:spPr>
            <a:xfrm>
              <a:off x="6558534" y="6421373"/>
              <a:ext cx="2184653" cy="436626"/>
            </a:xfrm>
            <a:prstGeom prst="rect">
              <a:avLst/>
            </a:prstGeom>
          </p:spPr>
        </p:pic>
        <p:pic>
          <p:nvPicPr>
            <p:cNvPr id="6" name="object 6"/>
            <p:cNvPicPr/>
            <p:nvPr/>
          </p:nvPicPr>
          <p:blipFill>
            <a:blip r:embed="rId4" cstate="print"/>
            <a:stretch>
              <a:fillRect/>
            </a:stretch>
          </p:blipFill>
          <p:spPr>
            <a:xfrm>
              <a:off x="6572250" y="3891531"/>
              <a:ext cx="2157222" cy="2538224"/>
            </a:xfrm>
            <a:prstGeom prst="rect">
              <a:avLst/>
            </a:prstGeom>
          </p:spPr>
        </p:pic>
      </p:gr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2571748"/>
            <a:ext cx="8228965" cy="4286250"/>
            <a:chOff x="0" y="2571748"/>
            <a:chExt cx="8228965" cy="4286250"/>
          </a:xfrm>
        </p:grpSpPr>
        <p:pic>
          <p:nvPicPr>
            <p:cNvPr id="3" name="object 3"/>
            <p:cNvPicPr/>
            <p:nvPr/>
          </p:nvPicPr>
          <p:blipFill>
            <a:blip r:embed="rId2" cstate="print"/>
            <a:stretch>
              <a:fillRect/>
            </a:stretch>
          </p:blipFill>
          <p:spPr>
            <a:xfrm>
              <a:off x="486155" y="5063489"/>
              <a:ext cx="3269741" cy="1794510"/>
            </a:xfrm>
            <a:prstGeom prst="rect">
              <a:avLst/>
            </a:prstGeom>
          </p:spPr>
        </p:pic>
        <p:pic>
          <p:nvPicPr>
            <p:cNvPr id="4" name="object 4"/>
            <p:cNvPicPr/>
            <p:nvPr/>
          </p:nvPicPr>
          <p:blipFill>
            <a:blip r:embed="rId3" cstate="print"/>
            <a:stretch>
              <a:fillRect/>
            </a:stretch>
          </p:blipFill>
          <p:spPr>
            <a:xfrm>
              <a:off x="499872" y="2643378"/>
              <a:ext cx="3242310" cy="2428498"/>
            </a:xfrm>
            <a:prstGeom prst="rect">
              <a:avLst/>
            </a:prstGeom>
          </p:spPr>
        </p:pic>
        <p:pic>
          <p:nvPicPr>
            <p:cNvPr id="5" name="object 5"/>
            <p:cNvPicPr/>
            <p:nvPr/>
          </p:nvPicPr>
          <p:blipFill>
            <a:blip r:embed="rId4" cstate="print"/>
            <a:stretch>
              <a:fillRect/>
            </a:stretch>
          </p:blipFill>
          <p:spPr>
            <a:xfrm>
              <a:off x="5201411" y="5135117"/>
              <a:ext cx="3027425" cy="1722882"/>
            </a:xfrm>
            <a:prstGeom prst="rect">
              <a:avLst/>
            </a:prstGeom>
          </p:spPr>
        </p:pic>
        <p:pic>
          <p:nvPicPr>
            <p:cNvPr id="6" name="object 6"/>
            <p:cNvPicPr/>
            <p:nvPr/>
          </p:nvPicPr>
          <p:blipFill>
            <a:blip r:embed="rId5" cstate="print"/>
            <a:stretch>
              <a:fillRect/>
            </a:stretch>
          </p:blipFill>
          <p:spPr>
            <a:xfrm>
              <a:off x="5215128" y="2571748"/>
              <a:ext cx="2999994" cy="2571750"/>
            </a:xfrm>
            <a:prstGeom prst="rect">
              <a:avLst/>
            </a:prstGeom>
          </p:spPr>
        </p:pic>
      </p:grpSp>
      <p:sp>
        <p:nvSpPr>
          <p:cNvPr id="7" name="object 7"/>
          <p:cNvSpPr txBox="1">
            <a:spLocks noGrp="1"/>
          </p:cNvSpPr>
          <p:nvPr>
            <p:ph type="title"/>
          </p:nvPr>
        </p:nvSpPr>
        <p:spPr>
          <a:xfrm>
            <a:off x="727933" y="1167621"/>
            <a:ext cx="7657465" cy="998855"/>
          </a:xfrm>
          <a:prstGeom prst="rect">
            <a:avLst/>
          </a:prstGeom>
        </p:spPr>
        <p:txBody>
          <a:bodyPr vert="horz" wrap="square" lIns="0" tIns="13335" rIns="0" bIns="0" rtlCol="0">
            <a:spAutoFit/>
          </a:bodyPr>
          <a:lstStyle/>
          <a:p>
            <a:pPr marL="14604" marR="5080" indent="-2540">
              <a:lnSpc>
                <a:spcPct val="99700"/>
              </a:lnSpc>
              <a:spcBef>
                <a:spcPts val="105"/>
              </a:spcBef>
            </a:pPr>
            <a:r>
              <a:rPr dirty="0"/>
              <a:t>Il</a:t>
            </a:r>
            <a:r>
              <a:rPr spc="-30" dirty="0"/>
              <a:t> </a:t>
            </a:r>
            <a:r>
              <a:rPr dirty="0"/>
              <a:t>est</a:t>
            </a:r>
            <a:r>
              <a:rPr spc="-35" dirty="0"/>
              <a:t> </a:t>
            </a:r>
            <a:r>
              <a:rPr dirty="0"/>
              <a:t>stable,</a:t>
            </a:r>
            <a:r>
              <a:rPr spc="-40" dirty="0"/>
              <a:t> </a:t>
            </a:r>
            <a:r>
              <a:rPr dirty="0"/>
              <a:t>les</a:t>
            </a:r>
            <a:r>
              <a:rPr spc="-30" dirty="0"/>
              <a:t> </a:t>
            </a:r>
            <a:r>
              <a:rPr dirty="0"/>
              <a:t>formes</a:t>
            </a:r>
            <a:r>
              <a:rPr spc="-40" dirty="0"/>
              <a:t> </a:t>
            </a:r>
            <a:r>
              <a:rPr dirty="0"/>
              <a:t>familières</a:t>
            </a:r>
            <a:r>
              <a:rPr spc="-45" dirty="0"/>
              <a:t> </a:t>
            </a:r>
            <a:r>
              <a:rPr dirty="0"/>
              <a:t>et</a:t>
            </a:r>
            <a:r>
              <a:rPr spc="-30" dirty="0"/>
              <a:t> </a:t>
            </a:r>
            <a:r>
              <a:rPr dirty="0"/>
              <a:t>autoritaires</a:t>
            </a:r>
            <a:r>
              <a:rPr spc="-40" dirty="0"/>
              <a:t> </a:t>
            </a:r>
            <a:r>
              <a:rPr dirty="0"/>
              <a:t>sont</a:t>
            </a:r>
            <a:r>
              <a:rPr spc="-35" dirty="0"/>
              <a:t> </a:t>
            </a:r>
            <a:r>
              <a:rPr dirty="0"/>
              <a:t>chirales,</a:t>
            </a:r>
            <a:r>
              <a:rPr spc="-40" dirty="0"/>
              <a:t> </a:t>
            </a:r>
            <a:r>
              <a:rPr spc="-10" dirty="0"/>
              <a:t>rationnelles </a:t>
            </a:r>
            <a:r>
              <a:rPr dirty="0"/>
              <a:t>et</a:t>
            </a:r>
            <a:r>
              <a:rPr spc="-45" dirty="0"/>
              <a:t> </a:t>
            </a:r>
            <a:r>
              <a:rPr dirty="0"/>
              <a:t>formelles.</a:t>
            </a:r>
            <a:r>
              <a:rPr spc="-50" dirty="0"/>
              <a:t> </a:t>
            </a:r>
            <a:r>
              <a:rPr dirty="0"/>
              <a:t>Conformité</a:t>
            </a:r>
            <a:r>
              <a:rPr spc="-50" dirty="0"/>
              <a:t> </a:t>
            </a:r>
            <a:r>
              <a:rPr dirty="0"/>
              <a:t>et</a:t>
            </a:r>
            <a:r>
              <a:rPr spc="-40" dirty="0"/>
              <a:t> </a:t>
            </a:r>
            <a:r>
              <a:rPr dirty="0"/>
              <a:t>symétrie,</a:t>
            </a:r>
            <a:r>
              <a:rPr spc="-50" dirty="0"/>
              <a:t> </a:t>
            </a:r>
            <a:r>
              <a:rPr dirty="0"/>
              <a:t>sérénité,</a:t>
            </a:r>
            <a:r>
              <a:rPr spc="-50" dirty="0"/>
              <a:t> </a:t>
            </a:r>
            <a:r>
              <a:rPr dirty="0"/>
              <a:t>solidité,</a:t>
            </a:r>
            <a:r>
              <a:rPr spc="-50" dirty="0"/>
              <a:t> </a:t>
            </a:r>
            <a:r>
              <a:rPr dirty="0"/>
              <a:t>sécurité</a:t>
            </a:r>
            <a:r>
              <a:rPr spc="-50" dirty="0"/>
              <a:t> </a:t>
            </a:r>
            <a:r>
              <a:rPr dirty="0"/>
              <a:t>et</a:t>
            </a:r>
            <a:r>
              <a:rPr spc="-45" dirty="0"/>
              <a:t> </a:t>
            </a:r>
            <a:r>
              <a:rPr dirty="0"/>
              <a:t>égalité,</a:t>
            </a:r>
            <a:r>
              <a:rPr spc="-55" dirty="0"/>
              <a:t> </a:t>
            </a:r>
            <a:r>
              <a:rPr spc="-25" dirty="0"/>
              <a:t>il </a:t>
            </a:r>
            <a:r>
              <a:rPr dirty="0"/>
              <a:t>n'attire</a:t>
            </a:r>
            <a:r>
              <a:rPr spc="-50" dirty="0"/>
              <a:t> </a:t>
            </a:r>
            <a:r>
              <a:rPr dirty="0"/>
              <a:t>pas</a:t>
            </a:r>
            <a:r>
              <a:rPr spc="-45" dirty="0"/>
              <a:t> </a:t>
            </a:r>
            <a:r>
              <a:rPr spc="-10" dirty="0"/>
              <a:t>l'attention</a:t>
            </a:r>
            <a:r>
              <a:rPr sz="2400" spc="-10" dirty="0"/>
              <a:t>.</a:t>
            </a:r>
            <a:endParaRPr sz="2400"/>
          </a:p>
        </p:txBody>
      </p:sp>
      <p:pic>
        <p:nvPicPr>
          <p:cNvPr id="8" name="object 8"/>
          <p:cNvPicPr/>
          <p:nvPr/>
        </p:nvPicPr>
        <p:blipFill>
          <a:blip r:embed="rId6" cstate="print"/>
          <a:stretch>
            <a:fillRect/>
          </a:stretch>
        </p:blipFill>
        <p:spPr>
          <a:xfrm>
            <a:off x="531876" y="455676"/>
            <a:ext cx="5032247" cy="353567"/>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8733" y="416814"/>
            <a:ext cx="3845051" cy="353567"/>
          </a:xfrm>
          <a:prstGeom prst="rect">
            <a:avLst/>
          </a:prstGeom>
        </p:spPr>
      </p:pic>
      <p:sp>
        <p:nvSpPr>
          <p:cNvPr id="3" name="object 3"/>
          <p:cNvSpPr txBox="1">
            <a:spLocks noGrp="1"/>
          </p:cNvSpPr>
          <p:nvPr>
            <p:ph type="title"/>
          </p:nvPr>
        </p:nvSpPr>
        <p:spPr>
          <a:xfrm>
            <a:off x="611560" y="1052736"/>
            <a:ext cx="6781800" cy="2449838"/>
          </a:xfrm>
          <a:prstGeom prst="rect">
            <a:avLst/>
          </a:prstGeom>
        </p:spPr>
        <p:txBody>
          <a:bodyPr vert="horz" wrap="square" lIns="0" tIns="12700" rIns="0" bIns="0" rtlCol="0">
            <a:spAutoFit/>
          </a:bodyPr>
          <a:lstStyle/>
          <a:p>
            <a:pPr marL="12700" marR="5080">
              <a:lnSpc>
                <a:spcPct val="150000"/>
              </a:lnSpc>
              <a:spcBef>
                <a:spcPts val="100"/>
              </a:spcBef>
            </a:pPr>
            <a:r>
              <a:rPr sz="1800" dirty="0"/>
              <a:t>La</a:t>
            </a:r>
            <a:r>
              <a:rPr sz="1800" spc="-25" dirty="0"/>
              <a:t> </a:t>
            </a:r>
            <a:r>
              <a:rPr sz="1800" dirty="0"/>
              <a:t>lumière</a:t>
            </a:r>
            <a:r>
              <a:rPr sz="1800" spc="-50" dirty="0"/>
              <a:t> </a:t>
            </a:r>
            <a:r>
              <a:rPr sz="1800" dirty="0"/>
              <a:t>joue</a:t>
            </a:r>
            <a:r>
              <a:rPr sz="1800" spc="-35" dirty="0"/>
              <a:t> </a:t>
            </a:r>
            <a:r>
              <a:rPr sz="1800" dirty="0"/>
              <a:t>encore</a:t>
            </a:r>
            <a:r>
              <a:rPr sz="1800" spc="-45" dirty="0"/>
              <a:t> </a:t>
            </a:r>
            <a:r>
              <a:rPr sz="1800" dirty="0"/>
              <a:t>un</a:t>
            </a:r>
            <a:r>
              <a:rPr sz="1800" spc="-30" dirty="0"/>
              <a:t> </a:t>
            </a:r>
            <a:r>
              <a:rPr sz="1800" dirty="0"/>
              <a:t>rôle</a:t>
            </a:r>
            <a:r>
              <a:rPr sz="1800" spc="-40" dirty="0"/>
              <a:t> </a:t>
            </a:r>
            <a:r>
              <a:rPr sz="1800" spc="-10" dirty="0"/>
              <a:t>psychologique,</a:t>
            </a:r>
            <a:r>
              <a:rPr sz="1800" spc="-55" dirty="0"/>
              <a:t> </a:t>
            </a:r>
            <a:r>
              <a:rPr sz="1800" dirty="0"/>
              <a:t>elle</a:t>
            </a:r>
            <a:r>
              <a:rPr sz="1800" spc="-40" dirty="0"/>
              <a:t> </a:t>
            </a:r>
            <a:r>
              <a:rPr sz="1800" dirty="0"/>
              <a:t>est</a:t>
            </a:r>
            <a:r>
              <a:rPr sz="1800" spc="-45" dirty="0"/>
              <a:t> </a:t>
            </a:r>
            <a:r>
              <a:rPr sz="1800" dirty="0"/>
              <a:t>le</a:t>
            </a:r>
            <a:r>
              <a:rPr sz="1800" spc="-35" dirty="0"/>
              <a:t> </a:t>
            </a:r>
            <a:r>
              <a:rPr sz="1800" dirty="0"/>
              <a:t>support</a:t>
            </a:r>
            <a:r>
              <a:rPr sz="1800" spc="-55" dirty="0"/>
              <a:t> </a:t>
            </a:r>
            <a:r>
              <a:rPr sz="1800" dirty="0"/>
              <a:t>informationnel</a:t>
            </a:r>
            <a:r>
              <a:rPr sz="1800" spc="-30" dirty="0"/>
              <a:t> </a:t>
            </a:r>
            <a:r>
              <a:rPr sz="1800" spc="-25" dirty="0"/>
              <a:t>le </a:t>
            </a:r>
            <a:r>
              <a:rPr sz="1800" dirty="0"/>
              <a:t>plus</a:t>
            </a:r>
            <a:r>
              <a:rPr sz="1800" spc="-55" dirty="0"/>
              <a:t> </a:t>
            </a:r>
            <a:r>
              <a:rPr sz="1800" dirty="0"/>
              <a:t>important</a:t>
            </a:r>
            <a:r>
              <a:rPr sz="1800" spc="-50" dirty="0"/>
              <a:t> </a:t>
            </a:r>
            <a:r>
              <a:rPr sz="1800" dirty="0"/>
              <a:t>pour</a:t>
            </a:r>
            <a:r>
              <a:rPr sz="1800" spc="-70" dirty="0"/>
              <a:t> </a:t>
            </a:r>
            <a:r>
              <a:rPr sz="1800" dirty="0"/>
              <a:t>l'homme,</a:t>
            </a:r>
            <a:r>
              <a:rPr sz="1800" spc="-60" dirty="0"/>
              <a:t> </a:t>
            </a:r>
            <a:r>
              <a:rPr sz="1800" dirty="0"/>
              <a:t>étant</a:t>
            </a:r>
            <a:r>
              <a:rPr sz="1800" spc="-60" dirty="0"/>
              <a:t> </a:t>
            </a:r>
            <a:r>
              <a:rPr sz="1800" dirty="0"/>
              <a:t>donné</a:t>
            </a:r>
            <a:r>
              <a:rPr sz="1800" spc="-50" dirty="0"/>
              <a:t> </a:t>
            </a:r>
            <a:r>
              <a:rPr sz="1800" dirty="0"/>
              <a:t>l'extrême</a:t>
            </a:r>
            <a:r>
              <a:rPr sz="1800" spc="-55" dirty="0"/>
              <a:t> </a:t>
            </a:r>
            <a:r>
              <a:rPr sz="1800" dirty="0"/>
              <a:t>richesse</a:t>
            </a:r>
            <a:r>
              <a:rPr sz="1800" spc="-60" dirty="0"/>
              <a:t> </a:t>
            </a:r>
            <a:r>
              <a:rPr sz="1800" dirty="0"/>
              <a:t>des</a:t>
            </a:r>
            <a:r>
              <a:rPr sz="1800" spc="-40" dirty="0"/>
              <a:t> </a:t>
            </a:r>
            <a:r>
              <a:rPr sz="1800" spc="-10" dirty="0"/>
              <a:t>perceptions </a:t>
            </a:r>
            <a:r>
              <a:rPr sz="1800" dirty="0"/>
              <a:t>visuelles.</a:t>
            </a:r>
            <a:r>
              <a:rPr sz="1800" spc="-60" dirty="0"/>
              <a:t> </a:t>
            </a:r>
            <a:r>
              <a:rPr sz="1800" dirty="0"/>
              <a:t>Elle</a:t>
            </a:r>
            <a:r>
              <a:rPr sz="1800" spc="-40" dirty="0"/>
              <a:t> </a:t>
            </a:r>
            <a:r>
              <a:rPr sz="1800" dirty="0"/>
              <a:t>détermine</a:t>
            </a:r>
            <a:r>
              <a:rPr sz="1800" spc="-55" dirty="0"/>
              <a:t> </a:t>
            </a:r>
            <a:r>
              <a:rPr sz="1800" dirty="0"/>
              <a:t>une</a:t>
            </a:r>
            <a:r>
              <a:rPr sz="1800" spc="-40" dirty="0"/>
              <a:t> </a:t>
            </a:r>
            <a:r>
              <a:rPr sz="1800" dirty="0"/>
              <a:t>grande</a:t>
            </a:r>
            <a:r>
              <a:rPr sz="1800" spc="-40" dirty="0"/>
              <a:t> </a:t>
            </a:r>
            <a:r>
              <a:rPr sz="1800" dirty="0"/>
              <a:t>partie</a:t>
            </a:r>
            <a:r>
              <a:rPr sz="1800" spc="-55" dirty="0"/>
              <a:t> </a:t>
            </a:r>
            <a:r>
              <a:rPr sz="1800" dirty="0"/>
              <a:t>de</a:t>
            </a:r>
            <a:r>
              <a:rPr sz="1800" spc="-35" dirty="0"/>
              <a:t> </a:t>
            </a:r>
            <a:r>
              <a:rPr sz="1800" dirty="0"/>
              <a:t>l'action</a:t>
            </a:r>
            <a:r>
              <a:rPr sz="1800" spc="-55" dirty="0"/>
              <a:t> </a:t>
            </a:r>
            <a:r>
              <a:rPr sz="1800" spc="-10" dirty="0"/>
              <a:t>psychologique</a:t>
            </a:r>
            <a:r>
              <a:rPr sz="1800" spc="-50" dirty="0"/>
              <a:t> </a:t>
            </a:r>
            <a:r>
              <a:rPr sz="1800" dirty="0"/>
              <a:t>du</a:t>
            </a:r>
            <a:r>
              <a:rPr sz="1800" spc="-35" dirty="0"/>
              <a:t> </a:t>
            </a:r>
            <a:r>
              <a:rPr sz="1800" spc="-10" dirty="0"/>
              <a:t>milieu </a:t>
            </a:r>
            <a:r>
              <a:rPr sz="1800" dirty="0"/>
              <a:t>(confort</a:t>
            </a:r>
            <a:r>
              <a:rPr sz="1800" spc="-70" dirty="0"/>
              <a:t> </a:t>
            </a:r>
            <a:r>
              <a:rPr sz="1800" dirty="0"/>
              <a:t>visuel,</a:t>
            </a:r>
            <a:r>
              <a:rPr sz="1800" spc="-60" dirty="0"/>
              <a:t> </a:t>
            </a:r>
            <a:r>
              <a:rPr sz="1800" dirty="0"/>
              <a:t>esthétique,</a:t>
            </a:r>
            <a:r>
              <a:rPr sz="1800" spc="-65" dirty="0"/>
              <a:t> </a:t>
            </a:r>
            <a:r>
              <a:rPr sz="1800" dirty="0"/>
              <a:t>sentiment</a:t>
            </a:r>
            <a:r>
              <a:rPr sz="1800" spc="-70" dirty="0"/>
              <a:t> </a:t>
            </a:r>
            <a:r>
              <a:rPr sz="1800" dirty="0"/>
              <a:t>de</a:t>
            </a:r>
            <a:r>
              <a:rPr sz="1800" spc="-45" dirty="0"/>
              <a:t> </a:t>
            </a:r>
            <a:r>
              <a:rPr sz="1800" dirty="0"/>
              <a:t>sécurité)...etc.</a:t>
            </a:r>
            <a:r>
              <a:rPr sz="1800" spc="-60" dirty="0"/>
              <a:t> </a:t>
            </a:r>
            <a:r>
              <a:rPr sz="1800" dirty="0"/>
              <a:t>En</a:t>
            </a:r>
            <a:r>
              <a:rPr sz="1800" spc="-40" dirty="0"/>
              <a:t> </a:t>
            </a:r>
            <a:r>
              <a:rPr sz="1800" dirty="0"/>
              <a:t>plus,</a:t>
            </a:r>
            <a:r>
              <a:rPr sz="1800" spc="-65" dirty="0"/>
              <a:t> </a:t>
            </a:r>
            <a:r>
              <a:rPr sz="1800" dirty="0"/>
              <a:t>la</a:t>
            </a:r>
            <a:r>
              <a:rPr sz="1800" spc="-50" dirty="0"/>
              <a:t> </a:t>
            </a:r>
            <a:r>
              <a:rPr sz="1800" dirty="0"/>
              <a:t>lumière</a:t>
            </a:r>
            <a:r>
              <a:rPr sz="1800" spc="-60" dirty="0"/>
              <a:t> </a:t>
            </a:r>
            <a:r>
              <a:rPr sz="1800" spc="-10" dirty="0"/>
              <a:t>naturelle </a:t>
            </a:r>
            <a:r>
              <a:rPr sz="1800" dirty="0"/>
              <a:t>est</a:t>
            </a:r>
            <a:r>
              <a:rPr sz="1800" spc="-45" dirty="0"/>
              <a:t> </a:t>
            </a:r>
            <a:r>
              <a:rPr sz="1800" dirty="0"/>
              <a:t>indispensable</a:t>
            </a:r>
            <a:r>
              <a:rPr sz="1800" spc="-50" dirty="0"/>
              <a:t> </a:t>
            </a:r>
            <a:r>
              <a:rPr sz="1800" dirty="0"/>
              <a:t>à</a:t>
            </a:r>
            <a:r>
              <a:rPr sz="1800" spc="-35" dirty="0"/>
              <a:t> </a:t>
            </a:r>
            <a:r>
              <a:rPr sz="1800" dirty="0"/>
              <a:t>notre</a:t>
            </a:r>
            <a:r>
              <a:rPr sz="1800" spc="-45" dirty="0"/>
              <a:t> </a:t>
            </a:r>
            <a:r>
              <a:rPr sz="1800" dirty="0"/>
              <a:t>équilibre</a:t>
            </a:r>
            <a:r>
              <a:rPr sz="1800" spc="-45" dirty="0"/>
              <a:t> </a:t>
            </a:r>
            <a:r>
              <a:rPr sz="1800" dirty="0"/>
              <a:t>vital,</a:t>
            </a:r>
            <a:r>
              <a:rPr sz="1800" spc="-50" dirty="0"/>
              <a:t> </a:t>
            </a:r>
            <a:r>
              <a:rPr sz="1800" dirty="0"/>
              <a:t>à</a:t>
            </a:r>
            <a:r>
              <a:rPr sz="1800" spc="-35" dirty="0"/>
              <a:t> </a:t>
            </a:r>
            <a:r>
              <a:rPr sz="1800" dirty="0"/>
              <a:t>notre</a:t>
            </a:r>
            <a:r>
              <a:rPr sz="1800" spc="-45" dirty="0"/>
              <a:t> </a:t>
            </a:r>
            <a:r>
              <a:rPr sz="1800" dirty="0"/>
              <a:t>santé,</a:t>
            </a:r>
            <a:r>
              <a:rPr sz="1800" spc="-45" dirty="0"/>
              <a:t> </a:t>
            </a:r>
            <a:r>
              <a:rPr sz="1800" dirty="0"/>
              <a:t>notre</a:t>
            </a:r>
            <a:r>
              <a:rPr sz="1800" spc="-50" dirty="0"/>
              <a:t> </a:t>
            </a:r>
            <a:r>
              <a:rPr sz="1800" dirty="0"/>
              <a:t>bien</a:t>
            </a:r>
            <a:r>
              <a:rPr sz="1800" spc="-45" dirty="0"/>
              <a:t> </a:t>
            </a:r>
            <a:r>
              <a:rPr sz="1800" dirty="0"/>
              <a:t>être</a:t>
            </a:r>
            <a:r>
              <a:rPr sz="1800" spc="-40" dirty="0"/>
              <a:t> </a:t>
            </a:r>
            <a:r>
              <a:rPr sz="1800" dirty="0"/>
              <a:t>et</a:t>
            </a:r>
            <a:r>
              <a:rPr sz="1800" spc="-35" dirty="0"/>
              <a:t> </a:t>
            </a:r>
            <a:r>
              <a:rPr sz="1800" dirty="0"/>
              <a:t>plus</a:t>
            </a:r>
            <a:r>
              <a:rPr sz="1800" spc="-45" dirty="0"/>
              <a:t> </a:t>
            </a:r>
            <a:r>
              <a:rPr sz="1800" spc="-10" dirty="0"/>
              <a:t>encore.</a:t>
            </a:r>
          </a:p>
        </p:txBody>
      </p:sp>
      <p:pic>
        <p:nvPicPr>
          <p:cNvPr id="4" name="object 4"/>
          <p:cNvPicPr/>
          <p:nvPr/>
        </p:nvPicPr>
        <p:blipFill>
          <a:blip r:embed="rId3" cstate="print"/>
          <a:stretch>
            <a:fillRect/>
          </a:stretch>
        </p:blipFill>
        <p:spPr>
          <a:xfrm>
            <a:off x="6402428" y="4545584"/>
            <a:ext cx="2411520" cy="1125220"/>
          </a:xfrm>
          <a:prstGeom prst="rect">
            <a:avLst/>
          </a:prstGeom>
        </p:spPr>
      </p:pic>
      <p:sp>
        <p:nvSpPr>
          <p:cNvPr id="5" name="object 5"/>
          <p:cNvSpPr txBox="1"/>
          <p:nvPr/>
        </p:nvSpPr>
        <p:spPr>
          <a:xfrm>
            <a:off x="7193935" y="4925166"/>
            <a:ext cx="82804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Lucida Sans Unicode"/>
                <a:cs typeface="Lucida Sans Unicode"/>
              </a:rPr>
              <a:t>confort</a:t>
            </a:r>
            <a:endParaRPr sz="1800">
              <a:latin typeface="Lucida Sans Unicode"/>
              <a:cs typeface="Lucida Sans Unicode"/>
            </a:endParaRPr>
          </a:p>
        </p:txBody>
      </p:sp>
      <p:grpSp>
        <p:nvGrpSpPr>
          <p:cNvPr id="6" name="object 6"/>
          <p:cNvGrpSpPr/>
          <p:nvPr/>
        </p:nvGrpSpPr>
        <p:grpSpPr>
          <a:xfrm>
            <a:off x="843533" y="3500626"/>
            <a:ext cx="3027680" cy="3357879"/>
            <a:chOff x="843533" y="3500626"/>
            <a:chExt cx="3027680" cy="3357879"/>
          </a:xfrm>
        </p:grpSpPr>
        <p:pic>
          <p:nvPicPr>
            <p:cNvPr id="7" name="object 7"/>
            <p:cNvPicPr/>
            <p:nvPr/>
          </p:nvPicPr>
          <p:blipFill>
            <a:blip r:embed="rId4" cstate="print"/>
            <a:stretch>
              <a:fillRect/>
            </a:stretch>
          </p:blipFill>
          <p:spPr>
            <a:xfrm>
              <a:off x="843533" y="6063995"/>
              <a:ext cx="3027425" cy="794004"/>
            </a:xfrm>
            <a:prstGeom prst="rect">
              <a:avLst/>
            </a:prstGeom>
          </p:spPr>
        </p:pic>
        <p:pic>
          <p:nvPicPr>
            <p:cNvPr id="8" name="object 8"/>
            <p:cNvPicPr/>
            <p:nvPr/>
          </p:nvPicPr>
          <p:blipFill>
            <a:blip r:embed="rId5" cstate="print"/>
            <a:stretch>
              <a:fillRect/>
            </a:stretch>
          </p:blipFill>
          <p:spPr>
            <a:xfrm>
              <a:off x="857249" y="3500626"/>
              <a:ext cx="2999994" cy="2571750"/>
            </a:xfrm>
            <a:prstGeom prst="rect">
              <a:avLst/>
            </a:prstGeom>
          </p:spPr>
        </p:pic>
      </p:grpSp>
      <p:sp>
        <p:nvSpPr>
          <p:cNvPr id="9" name="object 9"/>
          <p:cNvSpPr/>
          <p:nvPr/>
        </p:nvSpPr>
        <p:spPr>
          <a:xfrm>
            <a:off x="3973067" y="4649026"/>
            <a:ext cx="2280920" cy="704215"/>
          </a:xfrm>
          <a:custGeom>
            <a:avLst/>
            <a:gdLst/>
            <a:ahLst/>
            <a:cxnLst/>
            <a:rect l="l" t="t" r="r" b="b"/>
            <a:pathLst>
              <a:path w="2280920" h="704214">
                <a:moveTo>
                  <a:pt x="27431" y="181673"/>
                </a:moveTo>
                <a:lnTo>
                  <a:pt x="0" y="181673"/>
                </a:lnTo>
                <a:lnTo>
                  <a:pt x="0" y="522287"/>
                </a:lnTo>
                <a:lnTo>
                  <a:pt x="1928621" y="522287"/>
                </a:lnTo>
                <a:lnTo>
                  <a:pt x="1928621" y="703960"/>
                </a:lnTo>
                <a:lnTo>
                  <a:pt x="2008098" y="624484"/>
                </a:lnTo>
                <a:lnTo>
                  <a:pt x="1961540" y="624484"/>
                </a:lnTo>
                <a:lnTo>
                  <a:pt x="1961540" y="489369"/>
                </a:lnTo>
                <a:lnTo>
                  <a:pt x="32918" y="489369"/>
                </a:lnTo>
                <a:lnTo>
                  <a:pt x="32918" y="214591"/>
                </a:lnTo>
                <a:lnTo>
                  <a:pt x="27431" y="181673"/>
                </a:lnTo>
                <a:close/>
              </a:path>
              <a:path w="2280920" h="704214">
                <a:moveTo>
                  <a:pt x="2008098" y="79476"/>
                </a:moveTo>
                <a:lnTo>
                  <a:pt x="1961540" y="79476"/>
                </a:lnTo>
                <a:lnTo>
                  <a:pt x="2234044" y="351980"/>
                </a:lnTo>
                <a:lnTo>
                  <a:pt x="1961540" y="624484"/>
                </a:lnTo>
                <a:lnTo>
                  <a:pt x="2008098" y="624484"/>
                </a:lnTo>
                <a:lnTo>
                  <a:pt x="2280602" y="351980"/>
                </a:lnTo>
                <a:lnTo>
                  <a:pt x="2008098" y="79476"/>
                </a:lnTo>
                <a:close/>
              </a:path>
              <a:path w="2280920" h="704214">
                <a:moveTo>
                  <a:pt x="43891" y="225564"/>
                </a:moveTo>
                <a:lnTo>
                  <a:pt x="43891" y="478396"/>
                </a:lnTo>
                <a:lnTo>
                  <a:pt x="1972513" y="478396"/>
                </a:lnTo>
                <a:lnTo>
                  <a:pt x="1972513" y="597992"/>
                </a:lnTo>
                <a:lnTo>
                  <a:pt x="1999005" y="571499"/>
                </a:lnTo>
                <a:lnTo>
                  <a:pt x="1983486" y="571499"/>
                </a:lnTo>
                <a:lnTo>
                  <a:pt x="1983486" y="467423"/>
                </a:lnTo>
                <a:lnTo>
                  <a:pt x="54863" y="467423"/>
                </a:lnTo>
                <a:lnTo>
                  <a:pt x="54863" y="236537"/>
                </a:lnTo>
                <a:lnTo>
                  <a:pt x="43891" y="225564"/>
                </a:lnTo>
                <a:close/>
              </a:path>
              <a:path w="2280920" h="704214">
                <a:moveTo>
                  <a:pt x="1999005" y="132460"/>
                </a:moveTo>
                <a:lnTo>
                  <a:pt x="1983486" y="132460"/>
                </a:lnTo>
                <a:lnTo>
                  <a:pt x="2203005" y="351980"/>
                </a:lnTo>
                <a:lnTo>
                  <a:pt x="1983486" y="571499"/>
                </a:lnTo>
                <a:lnTo>
                  <a:pt x="1999005" y="571499"/>
                </a:lnTo>
                <a:lnTo>
                  <a:pt x="2218524" y="351980"/>
                </a:lnTo>
                <a:lnTo>
                  <a:pt x="1999005" y="132460"/>
                </a:lnTo>
                <a:close/>
              </a:path>
              <a:path w="2280920" h="704214">
                <a:moveTo>
                  <a:pt x="1972513" y="105968"/>
                </a:moveTo>
                <a:lnTo>
                  <a:pt x="1972513" y="225564"/>
                </a:lnTo>
                <a:lnTo>
                  <a:pt x="43891" y="225564"/>
                </a:lnTo>
                <a:lnTo>
                  <a:pt x="54863" y="236537"/>
                </a:lnTo>
                <a:lnTo>
                  <a:pt x="1983486" y="236537"/>
                </a:lnTo>
                <a:lnTo>
                  <a:pt x="1983486" y="132460"/>
                </a:lnTo>
                <a:lnTo>
                  <a:pt x="1999005" y="132460"/>
                </a:lnTo>
                <a:lnTo>
                  <a:pt x="1972513" y="105968"/>
                </a:lnTo>
                <a:close/>
              </a:path>
              <a:path w="2280920" h="704214">
                <a:moveTo>
                  <a:pt x="1928621" y="0"/>
                </a:moveTo>
                <a:lnTo>
                  <a:pt x="1928621" y="181673"/>
                </a:lnTo>
                <a:lnTo>
                  <a:pt x="27431" y="181673"/>
                </a:lnTo>
                <a:lnTo>
                  <a:pt x="32918" y="214591"/>
                </a:lnTo>
                <a:lnTo>
                  <a:pt x="1961540" y="214591"/>
                </a:lnTo>
                <a:lnTo>
                  <a:pt x="1961540" y="79476"/>
                </a:lnTo>
                <a:lnTo>
                  <a:pt x="2008098" y="79476"/>
                </a:lnTo>
                <a:lnTo>
                  <a:pt x="1928621" y="0"/>
                </a:lnTo>
                <a:close/>
              </a:path>
            </a:pathLst>
          </a:custGeom>
          <a:solidFill>
            <a:srgbClr val="AC66BA"/>
          </a:solidFill>
        </p:spPr>
        <p:txBody>
          <a:bodyPr wrap="square" lIns="0" tIns="0" rIns="0" bIns="0" rtlCol="0"/>
          <a:lstStyle/>
          <a:p>
            <a:endParaRPr/>
          </a:p>
        </p:txBody>
      </p:sp>
      <p:sp>
        <p:nvSpPr>
          <p:cNvPr id="10" name="object 10"/>
          <p:cNvSpPr txBox="1"/>
          <p:nvPr/>
        </p:nvSpPr>
        <p:spPr>
          <a:xfrm>
            <a:off x="4114929" y="4843918"/>
            <a:ext cx="1842770"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Times New Roman"/>
                <a:cs typeface="Times New Roman"/>
              </a:rPr>
              <a:t>Quantité</a:t>
            </a:r>
            <a:r>
              <a:rPr sz="1600" spc="-30" dirty="0">
                <a:latin typeface="Times New Roman"/>
                <a:cs typeface="Times New Roman"/>
              </a:rPr>
              <a:t> </a:t>
            </a:r>
            <a:r>
              <a:rPr sz="1600" dirty="0">
                <a:latin typeface="Times New Roman"/>
                <a:cs typeface="Times New Roman"/>
              </a:rPr>
              <a:t>de</a:t>
            </a:r>
            <a:r>
              <a:rPr sz="1600" spc="-45" dirty="0">
                <a:latin typeface="Times New Roman"/>
                <a:cs typeface="Times New Roman"/>
              </a:rPr>
              <a:t> </a:t>
            </a:r>
            <a:r>
              <a:rPr sz="1600" dirty="0">
                <a:latin typeface="Times New Roman"/>
                <a:cs typeface="Times New Roman"/>
              </a:rPr>
              <a:t>la</a:t>
            </a:r>
            <a:r>
              <a:rPr sz="1600" spc="-25" dirty="0">
                <a:latin typeface="Times New Roman"/>
                <a:cs typeface="Times New Roman"/>
              </a:rPr>
              <a:t> </a:t>
            </a:r>
            <a:r>
              <a:rPr sz="1600" spc="-10" dirty="0">
                <a:latin typeface="Times New Roman"/>
                <a:cs typeface="Times New Roman"/>
              </a:rPr>
              <a:t>lumière</a:t>
            </a:r>
            <a:endParaRPr sz="1600">
              <a:latin typeface="Times New Roman"/>
              <a:cs typeface="Times New Roman"/>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1412776"/>
            <a:ext cx="6781800" cy="1600200"/>
          </a:xfrm>
        </p:spPr>
        <p:txBody>
          <a:bodyPr>
            <a:normAutofit fontScale="90000"/>
          </a:bodyPr>
          <a:lstStyle/>
          <a:p>
            <a:r>
              <a:rPr lang="fr-FR" b="1" dirty="0" smtClean="0"/>
              <a:t>3.7-Le confort ergonomique :</a:t>
            </a:r>
            <a:r>
              <a:rPr lang="fr-FR" dirty="0" smtClean="0"/>
              <a:t/>
            </a:r>
            <a:br>
              <a:rPr lang="fr-FR" dirty="0" smtClean="0"/>
            </a:br>
            <a:endParaRPr lang="fr-FR" dirty="0"/>
          </a:p>
        </p:txBody>
      </p:sp>
      <p:sp>
        <p:nvSpPr>
          <p:cNvPr id="3" name="Espace réservé du contenu 2"/>
          <p:cNvSpPr>
            <a:spLocks noGrp="1"/>
          </p:cNvSpPr>
          <p:nvPr>
            <p:ph sz="half" idx="1"/>
          </p:nvPr>
        </p:nvSpPr>
        <p:spPr>
          <a:xfrm>
            <a:off x="827584" y="3090672"/>
            <a:ext cx="3657600" cy="3767328"/>
          </a:xfrm>
        </p:spPr>
        <p:txBody>
          <a:bodyPr>
            <a:normAutofit fontScale="92500"/>
          </a:bodyPr>
          <a:lstStyle/>
          <a:p>
            <a:r>
              <a:rPr lang="fr-FR" dirty="0" smtClean="0"/>
              <a:t>C’est le confort dans les lieux de travails, il consiste à étudier les conditions de travail et des relations entre l’homme et la machine. </a:t>
            </a:r>
            <a:endParaRPr lang="fr-FR" dirty="0"/>
          </a:p>
        </p:txBody>
      </p:sp>
      <p:sp>
        <p:nvSpPr>
          <p:cNvPr id="4" name="Espace réservé du contenu 3"/>
          <p:cNvSpPr>
            <a:spLocks noGrp="1"/>
          </p:cNvSpPr>
          <p:nvPr>
            <p:ph sz="half" idx="2"/>
          </p:nvPr>
        </p:nvSpPr>
        <p:spPr/>
        <p:txBody>
          <a:bodyPr>
            <a:normAutofit fontScale="92500"/>
          </a:bodyPr>
          <a:lstStyle/>
          <a:p>
            <a:r>
              <a:rPr lang="en" b="1" dirty="0"/>
              <a:t>3.7-Ergonomic comfort:</a:t>
            </a:r>
            <a:r>
              <a:rPr lang="fr-FR" dirty="0"/>
              <a:t/>
            </a:r>
            <a:br>
              <a:rPr lang="fr-FR" dirty="0"/>
            </a:br>
            <a:endParaRPr lang="en" dirty="0" smtClean="0"/>
          </a:p>
          <a:p>
            <a:r>
              <a:rPr lang="en" dirty="0" smtClean="0"/>
              <a:t>It </a:t>
            </a:r>
            <a:r>
              <a:rPr lang="en" dirty="0"/>
              <a:t>is comfort in workplaces, it consists of studying working conditions and relationships between man and machine.</a:t>
            </a:r>
            <a:endParaRPr lang="fr-FR" dirty="0"/>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04664"/>
            <a:ext cx="8064896" cy="1600200"/>
          </a:xfrm>
        </p:spPr>
        <p:txBody>
          <a:bodyPr>
            <a:normAutofit fontScale="90000"/>
          </a:bodyPr>
          <a:lstStyle/>
          <a:p>
            <a:r>
              <a:rPr lang="fr-FR" b="1" dirty="0" smtClean="0"/>
              <a:t>B. Le confort à l’extérieur</a:t>
            </a:r>
            <a:r>
              <a:rPr lang="fr-FR" dirty="0" smtClean="0"/>
              <a:t/>
            </a:r>
            <a:br>
              <a:rPr lang="fr-FR" dirty="0" smtClean="0"/>
            </a:br>
            <a:r>
              <a:rPr lang="fr-FR" b="1" dirty="0" smtClean="0"/>
              <a:t>(dans les espaces extérieurs)</a:t>
            </a:r>
            <a:endParaRPr lang="fr-FR" dirty="0"/>
          </a:p>
        </p:txBody>
      </p:sp>
      <p:sp>
        <p:nvSpPr>
          <p:cNvPr id="3" name="Espace réservé du contenu 2"/>
          <p:cNvSpPr>
            <a:spLocks noGrp="1"/>
          </p:cNvSpPr>
          <p:nvPr>
            <p:ph sz="half" idx="1"/>
          </p:nvPr>
        </p:nvSpPr>
        <p:spPr>
          <a:xfrm>
            <a:off x="467544" y="2348880"/>
            <a:ext cx="3657600" cy="3767328"/>
          </a:xfrm>
        </p:spPr>
        <p:txBody>
          <a:bodyPr>
            <a:normAutofit fontScale="92500" lnSpcReduction="10000"/>
          </a:bodyPr>
          <a:lstStyle/>
          <a:p>
            <a:r>
              <a:rPr lang="fr-FR" b="1" dirty="0" smtClean="0"/>
              <a:t>Généralités :</a:t>
            </a:r>
            <a:endParaRPr lang="fr-FR" dirty="0" smtClean="0"/>
          </a:p>
          <a:p>
            <a:r>
              <a:rPr lang="fr-FR" dirty="0" smtClean="0"/>
              <a:t> Les conditions confortables sont très différentes à l’intérieur et à l’extérieur des bâtiments :</a:t>
            </a:r>
          </a:p>
          <a:p>
            <a:pPr lvl="0"/>
            <a:r>
              <a:rPr lang="fr-FR" dirty="0" smtClean="0"/>
              <a:t>Les conditions météorologiques</a:t>
            </a:r>
          </a:p>
          <a:p>
            <a:pPr lvl="0"/>
            <a:r>
              <a:rPr lang="fr-FR" dirty="0" smtClean="0"/>
              <a:t>Habillement/activités</a:t>
            </a:r>
            <a:endParaRPr lang="fr-FR" dirty="0"/>
          </a:p>
        </p:txBody>
      </p:sp>
      <p:sp>
        <p:nvSpPr>
          <p:cNvPr id="4" name="Espace réservé du contenu 3"/>
          <p:cNvSpPr>
            <a:spLocks noGrp="1"/>
          </p:cNvSpPr>
          <p:nvPr>
            <p:ph sz="half" idx="2"/>
          </p:nvPr>
        </p:nvSpPr>
        <p:spPr>
          <a:xfrm>
            <a:off x="4788024" y="2060848"/>
            <a:ext cx="3657600" cy="3767328"/>
          </a:xfrm>
        </p:spPr>
        <p:txBody>
          <a:bodyPr>
            <a:normAutofit fontScale="92500" lnSpcReduction="10000"/>
          </a:bodyPr>
          <a:lstStyle/>
          <a:p>
            <a:r>
              <a:rPr lang="en" b="1" dirty="0"/>
              <a:t>B. Comfort outside</a:t>
            </a:r>
            <a:r>
              <a:rPr lang="en" dirty="0"/>
              <a:t> </a:t>
            </a:r>
            <a:r>
              <a:rPr lang="fr-FR" dirty="0"/>
              <a:t/>
            </a:r>
            <a:br>
              <a:rPr lang="fr-FR" dirty="0"/>
            </a:br>
            <a:r>
              <a:rPr lang="en" b="1" dirty="0"/>
              <a:t>(in outdoor spaces)</a:t>
            </a:r>
            <a:r>
              <a:rPr lang="fr-FR" dirty="0"/>
              <a:t/>
            </a:r>
            <a:br>
              <a:rPr lang="fr-FR" dirty="0"/>
            </a:br>
            <a:r>
              <a:rPr lang="en" b="1" dirty="0"/>
              <a:t> General:</a:t>
            </a:r>
            <a:endParaRPr lang="fr-FR" dirty="0"/>
          </a:p>
          <a:p>
            <a:r>
              <a:rPr lang="en" dirty="0"/>
              <a:t>Comfortable conditions are very different inside and outside buildings:</a:t>
            </a:r>
          </a:p>
          <a:p>
            <a:pPr lvl="0"/>
            <a:r>
              <a:rPr lang="en" dirty="0"/>
              <a:t>Weather conditions</a:t>
            </a:r>
          </a:p>
          <a:p>
            <a:pPr lvl="0"/>
            <a:r>
              <a:rPr lang="en" dirty="0"/>
              <a:t>Clothing/activities</a:t>
            </a:r>
            <a:endParaRPr lang="fr-FR" dirty="0"/>
          </a:p>
          <a:p>
            <a:endParaRPr lang="en-US" dirty="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572000"/>
            <a:ext cx="9073008" cy="1600200"/>
          </a:xfrm>
        </p:spPr>
        <p:txBody>
          <a:bodyPr>
            <a:normAutofit fontScale="90000"/>
          </a:bodyPr>
          <a:lstStyle/>
          <a:p>
            <a:r>
              <a:rPr lang="fr-FR" b="1" dirty="0" smtClean="0"/>
              <a:t>Les types de confort en extérieur :</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467544" y="620688"/>
            <a:ext cx="8352928" cy="4752528"/>
          </a:xfrm>
          <a:prstGeom prst="rect">
            <a:avLst/>
          </a:prstGeom>
          <a:noFill/>
          <a:ln w="9525">
            <a:noFill/>
            <a:miter lim="800000"/>
            <a:headEnd/>
            <a:tailEnd/>
          </a:ln>
          <a:effectLst/>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4572000"/>
            <a:ext cx="3600400" cy="1600200"/>
          </a:xfrm>
        </p:spPr>
        <p:txBody>
          <a:bodyPr>
            <a:normAutofit fontScale="90000"/>
          </a:bodyPr>
          <a:lstStyle/>
          <a:p>
            <a:r>
              <a:rPr lang="fr-FR" b="1" dirty="0" smtClean="0"/>
              <a:t>Confort thermique :</a:t>
            </a:r>
            <a:endParaRPr lang="fr-FR" dirty="0"/>
          </a:p>
        </p:txBody>
      </p:sp>
      <p:sp>
        <p:nvSpPr>
          <p:cNvPr id="3" name="Espace réservé du contenu 2"/>
          <p:cNvSpPr>
            <a:spLocks noGrp="1"/>
          </p:cNvSpPr>
          <p:nvPr>
            <p:ph sz="half" idx="1"/>
          </p:nvPr>
        </p:nvSpPr>
        <p:spPr>
          <a:xfrm>
            <a:off x="0" y="609601"/>
            <a:ext cx="3563888" cy="3767328"/>
          </a:xfrm>
        </p:spPr>
        <p:txBody>
          <a:bodyPr>
            <a:normAutofit fontScale="85000" lnSpcReduction="20000"/>
          </a:bodyPr>
          <a:lstStyle/>
          <a:p>
            <a:r>
              <a:rPr lang="fr-FR" dirty="0" smtClean="0"/>
              <a:t>Des arbres à feuilles caduques offrent de l’ombre en été et, s’ils sont sélectionnés de façon appropriée, peuvent accroître le refroidissement par évapotranspiration. En hiver, ils permettent l’exposition du site au soleil.</a:t>
            </a:r>
            <a:endParaRPr lang="fr-FR" dirty="0"/>
          </a:p>
        </p:txBody>
      </p:sp>
      <p:sp>
        <p:nvSpPr>
          <p:cNvPr id="5" name="Espace réservé du contenu 4"/>
          <p:cNvSpPr>
            <a:spLocks noGrp="1"/>
          </p:cNvSpPr>
          <p:nvPr>
            <p:ph sz="half" idx="2"/>
          </p:nvPr>
        </p:nvSpPr>
        <p:spPr>
          <a:xfrm>
            <a:off x="4067944" y="609601"/>
            <a:ext cx="4237856" cy="2891407"/>
          </a:xfrm>
        </p:spPr>
        <p:txBody>
          <a:bodyPr>
            <a:normAutofit fontScale="85000" lnSpcReduction="20000"/>
          </a:bodyPr>
          <a:lstStyle/>
          <a:p>
            <a:endParaRPr lang="en" dirty="0" smtClean="0"/>
          </a:p>
          <a:p>
            <a:r>
              <a:rPr lang="en" b="1" dirty="0"/>
              <a:t>Thermal comfort :</a:t>
            </a:r>
            <a:endParaRPr lang="en" dirty="0"/>
          </a:p>
          <a:p>
            <a:r>
              <a:rPr lang="en" dirty="0" smtClean="0"/>
              <a:t>Deciduous </a:t>
            </a:r>
            <a:r>
              <a:rPr lang="en" dirty="0"/>
              <a:t>trees provide shade in summer and, if selected appropriately, can increase cooling through evapotranspiration. In winter, they allow the site to be exposed to the sun.</a:t>
            </a:r>
            <a:endParaRPr lang="fr-FR" dirty="0"/>
          </a:p>
          <a:p>
            <a:endParaRPr lang="en-US" dirty="0"/>
          </a:p>
        </p:txBody>
      </p:sp>
      <p:pic>
        <p:nvPicPr>
          <p:cNvPr id="4" name="Image 3"/>
          <p:cNvPicPr/>
          <p:nvPr/>
        </p:nvPicPr>
        <p:blipFill>
          <a:blip r:embed="rId2" cstate="print"/>
          <a:srcRect/>
          <a:stretch>
            <a:fillRect/>
          </a:stretch>
        </p:blipFill>
        <p:spPr bwMode="auto">
          <a:xfrm>
            <a:off x="3779912" y="3717032"/>
            <a:ext cx="4935492" cy="3140968"/>
          </a:xfrm>
          <a:prstGeom prst="rect">
            <a:avLst/>
          </a:prstGeom>
          <a:noFill/>
          <a:ln w="9525">
            <a:solidFill>
              <a:schemeClr val="tx1"/>
            </a:solidFill>
            <a:miter lim="800000"/>
            <a:headEnd/>
            <a:tailEnd/>
          </a:ln>
          <a:effectLst/>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77500" lnSpcReduction="20000"/>
          </a:bodyPr>
          <a:lstStyle/>
          <a:p>
            <a:pPr>
              <a:buNone/>
            </a:pPr>
            <a:r>
              <a:rPr lang="fr-FR" dirty="0" smtClean="0"/>
              <a:t>Les espaces extérieurs semi enterrés sont des solutions intéressantes pour la protection contre le bruit et le vent.</a:t>
            </a:r>
          </a:p>
          <a:p>
            <a:pPr>
              <a:buNone/>
            </a:pPr>
            <a:r>
              <a:rPr lang="fr-FR" dirty="0" smtClean="0"/>
              <a:t> De grandes installations d’ombrage peuvent être employées sans pour autant nuire à la vue en dehors. </a:t>
            </a:r>
          </a:p>
          <a:p>
            <a:r>
              <a:rPr lang="fr-FR" dirty="0" smtClean="0"/>
              <a:t>-Des galeries le long d’une zone piétonne peuvent offrir ombre et protection contre la pluie </a:t>
            </a:r>
          </a:p>
          <a:p>
            <a:endParaRPr lang="fr-FR" dirty="0"/>
          </a:p>
        </p:txBody>
      </p:sp>
      <p:sp>
        <p:nvSpPr>
          <p:cNvPr id="5" name="Espace réservé du contenu 4"/>
          <p:cNvSpPr>
            <a:spLocks noGrp="1"/>
          </p:cNvSpPr>
          <p:nvPr>
            <p:ph sz="half" idx="2"/>
          </p:nvPr>
        </p:nvSpPr>
        <p:spPr/>
        <p:txBody>
          <a:bodyPr>
            <a:normAutofit fontScale="77500" lnSpcReduction="20000"/>
          </a:bodyPr>
          <a:lstStyle/>
          <a:p>
            <a:pPr>
              <a:buNone/>
            </a:pPr>
            <a:r>
              <a:rPr lang="en" dirty="0"/>
              <a:t>Semi-buried outdoor spaces are interesting solutions for protection against noise and wind.</a:t>
            </a:r>
          </a:p>
          <a:p>
            <a:pPr>
              <a:buNone/>
            </a:pPr>
            <a:r>
              <a:rPr lang="en" dirty="0"/>
              <a:t>Large shading installations can be used without impairing the view outside.</a:t>
            </a:r>
          </a:p>
          <a:p>
            <a:r>
              <a:rPr lang="en" dirty="0"/>
              <a:t>-Galleries along a pedestrian zone can provide shade and protection from rain</a:t>
            </a:r>
          </a:p>
        </p:txBody>
      </p:sp>
      <p:pic>
        <p:nvPicPr>
          <p:cNvPr id="4" name="Espace réservé du contenu 3"/>
          <p:cNvPicPr>
            <a:picLocks/>
          </p:cNvPicPr>
          <p:nvPr/>
        </p:nvPicPr>
        <p:blipFill>
          <a:blip r:embed="rId2" cstate="print"/>
          <a:srcRect/>
          <a:stretch>
            <a:fillRect/>
          </a:stretch>
        </p:blipFill>
        <p:spPr bwMode="auto">
          <a:xfrm>
            <a:off x="500034" y="4357694"/>
            <a:ext cx="7528350" cy="250030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62000" y="609600"/>
            <a:ext cx="3657600" cy="5627711"/>
          </a:xfrm>
        </p:spPr>
        <p:txBody>
          <a:bodyPr>
            <a:normAutofit fontScale="70000" lnSpcReduction="20000"/>
          </a:bodyPr>
          <a:lstStyle/>
          <a:p>
            <a:pPr lvl="0"/>
            <a:r>
              <a:rPr lang="fr-FR" b="1" dirty="0" smtClean="0"/>
              <a:t>La vitesse de l'air, </a:t>
            </a:r>
            <a:r>
              <a:rPr lang="fr-FR" dirty="0" smtClean="0"/>
              <a:t>qui influence les échanges de chaleur par convection. Dans le bâtiment, les vitesses de l'air ne dépassent généralement pas</a:t>
            </a:r>
            <a:r>
              <a:rPr lang="fr-FR" b="1" dirty="0" smtClean="0"/>
              <a:t> 0,2 m/s</a:t>
            </a:r>
            <a:endParaRPr lang="fr-FR" dirty="0" smtClean="0"/>
          </a:p>
          <a:p>
            <a:pPr lvl="0"/>
            <a:r>
              <a:rPr lang="fr-FR" b="1" dirty="0" smtClean="0"/>
              <a:t>Le métabolisme</a:t>
            </a:r>
            <a:r>
              <a:rPr lang="fr-FR" dirty="0" smtClean="0"/>
              <a:t>, qui est la production de chaleur interne au corps humain permettant de maintenir celui-ci autour de 36,7°C. Un métabolisme de travail correspondant à une activité particulière s’ajoute au métabolisme de base du corps au repos.</a:t>
            </a:r>
          </a:p>
          <a:p>
            <a:pPr lvl="0"/>
            <a:r>
              <a:rPr lang="fr-FR" b="1" dirty="0" smtClean="0"/>
              <a:t>L'habillement, </a:t>
            </a:r>
            <a:r>
              <a:rPr lang="fr-FR" dirty="0" smtClean="0"/>
              <a:t> représente une résistance thermique aux échanges de chaleur entre la surface de la peau et l'environnement. </a:t>
            </a:r>
          </a:p>
          <a:p>
            <a:endParaRPr lang="fr-FR" dirty="0"/>
          </a:p>
        </p:txBody>
      </p:sp>
      <p:sp>
        <p:nvSpPr>
          <p:cNvPr id="4" name="Espace réservé du contenu 3"/>
          <p:cNvSpPr>
            <a:spLocks noGrp="1"/>
          </p:cNvSpPr>
          <p:nvPr>
            <p:ph sz="half" idx="2"/>
          </p:nvPr>
        </p:nvSpPr>
        <p:spPr>
          <a:xfrm>
            <a:off x="4648200" y="609600"/>
            <a:ext cx="3657600" cy="5699719"/>
          </a:xfrm>
        </p:spPr>
        <p:txBody>
          <a:bodyPr>
            <a:normAutofit fontScale="70000" lnSpcReduction="20000"/>
          </a:bodyPr>
          <a:lstStyle/>
          <a:p>
            <a:pPr lvl="0"/>
            <a:r>
              <a:rPr lang="en" b="1" dirty="0"/>
              <a:t>Air speed, </a:t>
            </a:r>
            <a:r>
              <a:rPr lang="en" dirty="0"/>
              <a:t>which influences heat exchange by convection. In buildings, air speeds generally do not exceed </a:t>
            </a:r>
            <a:r>
              <a:rPr lang="en" b="1" dirty="0"/>
              <a:t>0.2 m/s</a:t>
            </a:r>
            <a:endParaRPr lang="fr-FR" dirty="0"/>
          </a:p>
          <a:p>
            <a:pPr lvl="0"/>
            <a:r>
              <a:rPr lang="en" b="1" dirty="0"/>
              <a:t>Metabolism </a:t>
            </a:r>
            <a:r>
              <a:rPr lang="en" dirty="0"/>
              <a:t>, which is the production of internal heat in the human body to maintain it around 36.7°C. A working metabolism corresponding to a particular activity is added to the body's basic metabolism at rest.</a:t>
            </a:r>
          </a:p>
          <a:p>
            <a:pPr lvl="0"/>
            <a:r>
              <a:rPr lang="en" b="1" dirty="0"/>
              <a:t>Clothing </a:t>
            </a:r>
            <a:r>
              <a:rPr lang="en" dirty="0"/>
              <a:t>represents thermal resistance to heat exchange between the surface of the skin and the environment.</a:t>
            </a:r>
          </a:p>
          <a:p>
            <a:endParaRPr lang="en-US"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572000"/>
            <a:ext cx="4392488" cy="1600200"/>
          </a:xfrm>
        </p:spPr>
        <p:txBody>
          <a:bodyPr>
            <a:normAutofit fontScale="90000"/>
          </a:bodyPr>
          <a:lstStyle/>
          <a:p>
            <a:r>
              <a:rPr lang="fr-FR" b="1" dirty="0" smtClean="0"/>
              <a:t>Confort au vent :</a:t>
            </a:r>
            <a:endParaRPr lang="fr-FR" dirty="0"/>
          </a:p>
        </p:txBody>
      </p:sp>
      <p:sp>
        <p:nvSpPr>
          <p:cNvPr id="4" name="Espace réservé du contenu 3"/>
          <p:cNvSpPr>
            <a:spLocks noGrp="1"/>
          </p:cNvSpPr>
          <p:nvPr>
            <p:ph sz="half" idx="2"/>
          </p:nvPr>
        </p:nvSpPr>
        <p:spPr>
          <a:xfrm>
            <a:off x="4648200" y="609601"/>
            <a:ext cx="3657600" cy="2312493"/>
          </a:xfrm>
        </p:spPr>
        <p:txBody>
          <a:bodyPr>
            <a:normAutofit fontScale="92500" lnSpcReduction="10000"/>
          </a:bodyPr>
          <a:lstStyle/>
          <a:p>
            <a:r>
              <a:rPr lang="en" b="1" dirty="0"/>
              <a:t>Comfort in the wind:</a:t>
            </a:r>
            <a:endParaRPr lang="en" b="1" dirty="0" smtClean="0"/>
          </a:p>
          <a:p>
            <a:r>
              <a:rPr lang="en" b="1" dirty="0" smtClean="0"/>
              <a:t>A </a:t>
            </a:r>
            <a:r>
              <a:rPr lang="en" dirty="0"/>
              <a:t>dense tree cover acts as a windbreak when placed facing the dominant wind direction in winter.</a:t>
            </a:r>
            <a:endParaRPr lang="fr-FR" dirty="0"/>
          </a:p>
        </p:txBody>
      </p:sp>
      <p:pic>
        <p:nvPicPr>
          <p:cNvPr id="5" name="Image 4"/>
          <p:cNvPicPr/>
          <p:nvPr/>
        </p:nvPicPr>
        <p:blipFill>
          <a:blip r:embed="rId2" cstate="print"/>
          <a:srcRect/>
          <a:stretch>
            <a:fillRect/>
          </a:stretch>
        </p:blipFill>
        <p:spPr bwMode="auto">
          <a:xfrm>
            <a:off x="4860032" y="2922094"/>
            <a:ext cx="4032448" cy="3650178"/>
          </a:xfrm>
          <a:prstGeom prst="rect">
            <a:avLst/>
          </a:prstGeom>
          <a:noFill/>
          <a:ln w="9525">
            <a:noFill/>
            <a:miter lim="800000"/>
            <a:headEnd/>
            <a:tailEnd/>
          </a:ln>
          <a:effectLst/>
        </p:spPr>
      </p:pic>
      <p:pic>
        <p:nvPicPr>
          <p:cNvPr id="6" name="Image 5"/>
          <p:cNvPicPr/>
          <p:nvPr/>
        </p:nvPicPr>
        <p:blipFill>
          <a:blip r:embed="rId3" cstate="print"/>
          <a:srcRect/>
          <a:stretch>
            <a:fillRect/>
          </a:stretch>
        </p:blipFill>
        <p:spPr bwMode="auto">
          <a:xfrm>
            <a:off x="89793" y="31806"/>
            <a:ext cx="4143404" cy="3929090"/>
          </a:xfrm>
          <a:prstGeom prst="rect">
            <a:avLst/>
          </a:prstGeom>
          <a:noFill/>
          <a:ln w="9525">
            <a:noFill/>
            <a:miter lim="800000"/>
            <a:headEnd/>
            <a:tailEnd/>
          </a:ln>
          <a:effectLst/>
        </p:spPr>
      </p:pic>
      <p:sp>
        <p:nvSpPr>
          <p:cNvPr id="7" name="ZoneTexte 6"/>
          <p:cNvSpPr txBox="1"/>
          <p:nvPr/>
        </p:nvSpPr>
        <p:spPr>
          <a:xfrm>
            <a:off x="417767" y="4147018"/>
            <a:ext cx="4000528" cy="1200329"/>
          </a:xfrm>
          <a:prstGeom prst="rect">
            <a:avLst/>
          </a:prstGeom>
          <a:noFill/>
        </p:spPr>
        <p:txBody>
          <a:bodyPr wrap="square" rtlCol="0">
            <a:spAutoFit/>
          </a:bodyPr>
          <a:lstStyle/>
          <a:p>
            <a:r>
              <a:rPr lang="fr-FR" b="1" dirty="0" smtClean="0"/>
              <a:t>u</a:t>
            </a:r>
            <a:r>
              <a:rPr lang="fr-FR" dirty="0" smtClean="0"/>
              <a:t>n couvert arborescent dense agit comme coupe vent lorsqu’il est placé face à la direction dominante du vent en hiver. </a:t>
            </a:r>
            <a:endParaRPr lang="fr-FR"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Confort acoustique :</a:t>
            </a:r>
            <a:endParaRPr lang="fr-FR" dirty="0"/>
          </a:p>
        </p:txBody>
      </p:sp>
      <p:sp>
        <p:nvSpPr>
          <p:cNvPr id="3" name="Espace réservé du contenu 2"/>
          <p:cNvSpPr>
            <a:spLocks noGrp="1"/>
          </p:cNvSpPr>
          <p:nvPr>
            <p:ph sz="half" idx="1"/>
          </p:nvPr>
        </p:nvSpPr>
        <p:spPr/>
        <p:txBody>
          <a:bodyPr>
            <a:normAutofit fontScale="77500" lnSpcReduction="20000"/>
          </a:bodyPr>
          <a:lstStyle/>
          <a:p>
            <a:r>
              <a:rPr lang="fr-FR" dirty="0" smtClean="0"/>
              <a:t>Acoustique urbaine ou des bruit des transports (train, voitures, avions) vis-à-vis des riverains : cela renvoie à la question de la protection des riverains du bruit de ces infrastructures. </a:t>
            </a:r>
          </a:p>
          <a:p>
            <a:r>
              <a:rPr lang="fr-FR" dirty="0" smtClean="0"/>
              <a:t>Niveaux sonores recommandés par l’OMS</a:t>
            </a:r>
          </a:p>
          <a:p>
            <a:r>
              <a:rPr lang="fr-FR" dirty="0" smtClean="0"/>
              <a:t>Le jour : L&lt;50 dB</a:t>
            </a:r>
          </a:p>
          <a:p>
            <a:r>
              <a:rPr lang="fr-FR" dirty="0" smtClean="0"/>
              <a:t>La nuit : L&lt;45 dB</a:t>
            </a:r>
            <a:endParaRPr lang="fr-FR" dirty="0"/>
          </a:p>
        </p:txBody>
      </p:sp>
      <p:sp>
        <p:nvSpPr>
          <p:cNvPr id="4" name="Espace réservé du contenu 3"/>
          <p:cNvSpPr>
            <a:spLocks noGrp="1"/>
          </p:cNvSpPr>
          <p:nvPr>
            <p:ph sz="half" idx="2"/>
          </p:nvPr>
        </p:nvSpPr>
        <p:spPr/>
        <p:txBody>
          <a:bodyPr>
            <a:normAutofit fontScale="77500" lnSpcReduction="20000"/>
          </a:bodyPr>
          <a:lstStyle/>
          <a:p>
            <a:r>
              <a:rPr lang="en" b="1" dirty="0"/>
              <a:t>Acoustic comfort:</a:t>
            </a:r>
            <a:endParaRPr lang="en" dirty="0" smtClean="0"/>
          </a:p>
          <a:p>
            <a:r>
              <a:rPr lang="en" dirty="0" smtClean="0"/>
              <a:t>Urban </a:t>
            </a:r>
            <a:r>
              <a:rPr lang="en" dirty="0"/>
              <a:t>acoustics or transport noise (train, cars, planes) vis-à-vis local residents: this refers to the question of protecting local residents from the noise of these infrastructures.</a:t>
            </a:r>
          </a:p>
          <a:p>
            <a:r>
              <a:rPr lang="en" dirty="0"/>
              <a:t>Sound levels recommended by WHO</a:t>
            </a:r>
          </a:p>
          <a:p>
            <a:r>
              <a:rPr lang="en" dirty="0"/>
              <a:t>During the day: L&lt;50 dB</a:t>
            </a:r>
          </a:p>
          <a:p>
            <a:r>
              <a:rPr lang="en" dirty="0"/>
              <a:t>At night: L&lt;45 dB</a:t>
            </a:r>
            <a:endParaRPr lang="fr-FR" dirty="0"/>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Confort visuel :</a:t>
            </a:r>
            <a:endParaRPr lang="fr-FR" dirty="0"/>
          </a:p>
        </p:txBody>
      </p:sp>
      <p:sp>
        <p:nvSpPr>
          <p:cNvPr id="3" name="Espace réservé du contenu 2"/>
          <p:cNvSpPr>
            <a:spLocks noGrp="1"/>
          </p:cNvSpPr>
          <p:nvPr>
            <p:ph sz="half" idx="1"/>
          </p:nvPr>
        </p:nvSpPr>
        <p:spPr/>
        <p:txBody>
          <a:bodyPr>
            <a:normAutofit fontScale="92500" lnSpcReduction="10000"/>
          </a:bodyPr>
          <a:lstStyle/>
          <a:p>
            <a:r>
              <a:rPr lang="fr-FR" b="1" dirty="0" smtClean="0"/>
              <a:t>Confort </a:t>
            </a:r>
            <a:r>
              <a:rPr lang="fr-FR" dirty="0" smtClean="0"/>
              <a:t>Du point de vue des niveaux d’éclairement, la lumière naturelle est généralement suffisante dans les espaces publics urbains.</a:t>
            </a:r>
          </a:p>
          <a:p>
            <a:r>
              <a:rPr lang="fr-FR" dirty="0" smtClean="0"/>
              <a:t>Problèmes majeurs sont liés aux risques d’éblouissement</a:t>
            </a:r>
            <a:r>
              <a:rPr lang="fr-FR" b="1" dirty="0" smtClean="0"/>
              <a:t> :</a:t>
            </a:r>
            <a:endParaRPr lang="fr-FR" dirty="0"/>
          </a:p>
        </p:txBody>
      </p:sp>
      <p:sp>
        <p:nvSpPr>
          <p:cNvPr id="4" name="Espace réservé du contenu 3"/>
          <p:cNvSpPr>
            <a:spLocks noGrp="1"/>
          </p:cNvSpPr>
          <p:nvPr>
            <p:ph sz="half" idx="2"/>
          </p:nvPr>
        </p:nvSpPr>
        <p:spPr/>
        <p:txBody>
          <a:bodyPr>
            <a:normAutofit fontScale="92500" lnSpcReduction="10000"/>
          </a:bodyPr>
          <a:lstStyle/>
          <a:p>
            <a:r>
              <a:rPr lang="en" b="1" dirty="0"/>
              <a:t>Visual comfort:</a:t>
            </a:r>
            <a:endParaRPr lang="en" b="1" dirty="0" smtClean="0"/>
          </a:p>
          <a:p>
            <a:r>
              <a:rPr lang="en" b="1" dirty="0" smtClean="0"/>
              <a:t>Comfort </a:t>
            </a:r>
            <a:r>
              <a:rPr lang="en" dirty="0"/>
              <a:t>In terms of lighting levels, natural light is generally sufficient in urban public spaces.</a:t>
            </a:r>
          </a:p>
          <a:p>
            <a:r>
              <a:rPr lang="en" dirty="0"/>
              <a:t>Major problems are linked to the risk of glare </a:t>
            </a:r>
            <a:r>
              <a:rPr lang="en" b="1" dirty="0"/>
              <a:t>:</a:t>
            </a:r>
            <a:endParaRPr lang="fr-FR" dirty="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Confort olfactif </a:t>
            </a:r>
            <a:endParaRPr lang="fr-FR" dirty="0"/>
          </a:p>
        </p:txBody>
      </p:sp>
      <p:sp>
        <p:nvSpPr>
          <p:cNvPr id="3" name="Espace réservé du contenu 2"/>
          <p:cNvSpPr>
            <a:spLocks noGrp="1"/>
          </p:cNvSpPr>
          <p:nvPr>
            <p:ph sz="half" idx="1"/>
          </p:nvPr>
        </p:nvSpPr>
        <p:spPr/>
        <p:txBody>
          <a:bodyPr/>
          <a:lstStyle/>
          <a:p>
            <a:r>
              <a:rPr lang="fr-FR" dirty="0" smtClean="0"/>
              <a:t>l’espace vert peut améliorer la qualité de l’air en extérieur, et l’éloignement des poubelles par rapport aux espaces de vie extérieur (jardins, les terrasses, square…) </a:t>
            </a:r>
            <a:endParaRPr lang="fr-FR" dirty="0"/>
          </a:p>
        </p:txBody>
      </p:sp>
      <p:sp>
        <p:nvSpPr>
          <p:cNvPr id="4" name="Espace réservé du contenu 3"/>
          <p:cNvSpPr>
            <a:spLocks noGrp="1"/>
          </p:cNvSpPr>
          <p:nvPr>
            <p:ph sz="half" idx="2"/>
          </p:nvPr>
        </p:nvSpPr>
        <p:spPr/>
        <p:txBody>
          <a:bodyPr/>
          <a:lstStyle/>
          <a:p>
            <a:r>
              <a:rPr lang="en" b="1" dirty="0"/>
              <a:t>Olfactory </a:t>
            </a:r>
            <a:r>
              <a:rPr lang="en" b="1" dirty="0" smtClean="0"/>
              <a:t>comfort</a:t>
            </a:r>
          </a:p>
          <a:p>
            <a:r>
              <a:rPr lang="en" dirty="0" smtClean="0"/>
              <a:t>green </a:t>
            </a:r>
            <a:r>
              <a:rPr lang="en" dirty="0"/>
              <a:t>space can improve outdoor air quality, and the distance from trash cans to outdoor living spaces (gardens, terraces, squares, etc.)</a:t>
            </a:r>
            <a:endParaRPr lang="fr-FR" dirty="0"/>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Confort par rapport aux intempéries :</a:t>
            </a:r>
            <a:endParaRPr lang="fr-FR" dirty="0"/>
          </a:p>
        </p:txBody>
      </p:sp>
      <p:sp>
        <p:nvSpPr>
          <p:cNvPr id="3" name="Espace réservé du contenu 2"/>
          <p:cNvSpPr>
            <a:spLocks noGrp="1"/>
          </p:cNvSpPr>
          <p:nvPr>
            <p:ph sz="half" idx="1"/>
          </p:nvPr>
        </p:nvSpPr>
        <p:spPr/>
        <p:txBody>
          <a:bodyPr/>
          <a:lstStyle/>
          <a:p>
            <a:r>
              <a:rPr lang="fr-FR" dirty="0" smtClean="0"/>
              <a:t>Les protections contre les intempéries dans les espaces publics extérieurs sont toujours bienvenues dans les zones climatiques à fortes précipitations. </a:t>
            </a:r>
            <a:endParaRPr lang="fr-FR" dirty="0"/>
          </a:p>
        </p:txBody>
      </p:sp>
      <p:sp>
        <p:nvSpPr>
          <p:cNvPr id="4" name="Espace réservé du contenu 3"/>
          <p:cNvSpPr>
            <a:spLocks noGrp="1"/>
          </p:cNvSpPr>
          <p:nvPr>
            <p:ph sz="half" idx="2"/>
          </p:nvPr>
        </p:nvSpPr>
        <p:spPr/>
        <p:txBody>
          <a:bodyPr/>
          <a:lstStyle/>
          <a:p>
            <a:r>
              <a:rPr lang="en" b="1" dirty="0"/>
              <a:t>Comfort in bad weather:</a:t>
            </a:r>
            <a:endParaRPr lang="en" dirty="0" smtClean="0"/>
          </a:p>
          <a:p>
            <a:r>
              <a:rPr lang="en" dirty="0" smtClean="0"/>
              <a:t>Weather </a:t>
            </a:r>
            <a:r>
              <a:rPr lang="en" dirty="0"/>
              <a:t>protection in outdoor public spaces is always welcome in climate zones with high rainfall.</a:t>
            </a:r>
            <a:endParaRPr lang="fr-FR" dirty="0"/>
          </a:p>
          <a:p>
            <a:endParaRPr lang="en-US"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srcRect/>
          <a:stretch>
            <a:fillRect/>
          </a:stretch>
        </p:blipFill>
        <p:spPr bwMode="auto">
          <a:xfrm>
            <a:off x="0" y="285728"/>
            <a:ext cx="9144000" cy="6215106"/>
          </a:xfrm>
          <a:prstGeom prst="rect">
            <a:avLst/>
          </a:prstGeom>
          <a:noFill/>
          <a:ln w="9525">
            <a:solidFill>
              <a:schemeClr val="tx1"/>
            </a:solidFill>
            <a:miter lim="800000"/>
            <a:headEnd/>
            <a:tailEnd/>
          </a:ln>
          <a:effectLst/>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p:cNvPicPr>
          <p:nvPr>
            <p:ph sz="half" idx="1"/>
          </p:nvPr>
        </p:nvPicPr>
        <p:blipFill>
          <a:blip r:embed="rId2" cstate="print"/>
          <a:stretch>
            <a:fillRect/>
          </a:stretch>
        </p:blipFill>
        <p:spPr bwMode="auto">
          <a:xfrm>
            <a:off x="539552" y="764704"/>
            <a:ext cx="7704856" cy="5400600"/>
          </a:xfrm>
          <a:prstGeom prst="rect">
            <a:avLst/>
          </a:prstGeom>
          <a:noFill/>
          <a:ln w="9525">
            <a:solidFill>
              <a:schemeClr val="tx1"/>
            </a:solidFill>
            <a:miter lim="800000"/>
            <a:headEnd/>
            <a:tailEnd/>
          </a:ln>
          <a:effectLst/>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normAutofit fontScale="90000"/>
          </a:bodyPr>
          <a:lstStyle/>
          <a:p>
            <a:r>
              <a:rPr lang="fr-FR" dirty="0" smtClean="0"/>
              <a:t> </a:t>
            </a:r>
            <a:r>
              <a:rPr lang="fr-FR" dirty="0" err="1" smtClean="0"/>
              <a:t>thank</a:t>
            </a:r>
            <a:r>
              <a:rPr lang="fr-FR" dirty="0" smtClean="0"/>
              <a:t> </a:t>
            </a:r>
            <a:r>
              <a:rPr lang="fr-FR" dirty="0" err="1" smtClean="0"/>
              <a:t>you</a:t>
            </a:r>
            <a:r>
              <a:rPr lang="fr-FR" dirty="0" smtClean="0"/>
              <a:t> for </a:t>
            </a:r>
            <a:r>
              <a:rPr lang="fr-FR" dirty="0" err="1" smtClean="0"/>
              <a:t>your</a:t>
            </a:r>
            <a:r>
              <a:rPr lang="fr-FR" dirty="0" smtClean="0"/>
              <a:t> ATTENTION</a:t>
            </a:r>
            <a:endParaRPr lang="fr-FR" dirty="0"/>
          </a:p>
        </p:txBody>
      </p:sp>
      <p:pic>
        <p:nvPicPr>
          <p:cNvPr id="9" name="Espace réservé du contenu 3"/>
          <p:cNvPicPr>
            <a:picLocks noGrp="1"/>
          </p:cNvPicPr>
          <p:nvPr>
            <p:ph sz="half" idx="1"/>
          </p:nvPr>
        </p:nvPicPr>
        <p:blipFill>
          <a:blip r:embed="rId3" cstate="print"/>
          <a:stretch>
            <a:fillRect/>
          </a:stretch>
        </p:blipFill>
        <p:spPr bwMode="auto">
          <a:xfrm>
            <a:off x="762000" y="1382000"/>
            <a:ext cx="3657600" cy="2222338"/>
          </a:xfrm>
          <a:prstGeom prst="rect">
            <a:avLst/>
          </a:prstGeom>
          <a:noFill/>
          <a:ln w="9525">
            <a:noFill/>
            <a:miter lim="800000"/>
            <a:headEnd/>
            <a:tailEnd/>
          </a:ln>
        </p:spPr>
      </p:pic>
      <p:sp>
        <p:nvSpPr>
          <p:cNvPr id="8" name="Espace réservé du texte 7"/>
          <p:cNvSpPr>
            <a:spLocks noGrp="1"/>
          </p:cNvSpPr>
          <p:nvPr>
            <p:ph sz="half" idx="2"/>
          </p:nvPr>
        </p:nvSpPr>
        <p:spPr/>
        <p:txBody>
          <a:bodyPr>
            <a:prstTxWarp prst="textCurveUp">
              <a:avLst>
                <a:gd name="adj" fmla="val 50905"/>
              </a:avLst>
            </a:prstTxWarp>
          </a:bodyPr>
          <a:lstStyle/>
          <a:p>
            <a:r>
              <a:rPr lang="fr-FR" dirty="0" smtClean="0"/>
              <a:t>MERCI POUR VOTRE ATTENTION</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157192"/>
            <a:ext cx="7482408" cy="1152128"/>
          </a:xfrm>
        </p:spPr>
        <p:txBody>
          <a:bodyPr>
            <a:normAutofit fontScale="90000"/>
          </a:bodyPr>
          <a:lstStyle/>
          <a:p>
            <a:r>
              <a:rPr lang="fr-FR" dirty="0" smtClean="0"/>
              <a:t> les paramètres du confort thermique</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827584" y="476672"/>
            <a:ext cx="7488832" cy="4320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572000"/>
            <a:ext cx="7148264" cy="1600200"/>
          </a:xfrm>
        </p:spPr>
        <p:txBody>
          <a:bodyPr>
            <a:normAutofit fontScale="90000"/>
          </a:bodyPr>
          <a:lstStyle/>
          <a:p>
            <a:r>
              <a:rPr lang="fr-FR" dirty="0" smtClean="0"/>
              <a:t>Zone de confort en fonction de la vitesse de l’air </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395536" y="188640"/>
            <a:ext cx="8136904" cy="4608512"/>
          </a:xfrm>
          <a:prstGeom prst="rect">
            <a:avLst/>
          </a:prstGeom>
          <a:noFill/>
          <a:ln w="9525">
            <a:noFill/>
            <a:miter lim="800000"/>
            <a:headEnd/>
            <a:tailEnd/>
          </a:ln>
          <a:effectLst/>
        </p:spPr>
      </p:pic>
      <p:sp>
        <p:nvSpPr>
          <p:cNvPr id="5" name="Titre 1"/>
          <p:cNvSpPr txBox="1">
            <a:spLocks/>
          </p:cNvSpPr>
          <p:nvPr/>
        </p:nvSpPr>
        <p:spPr>
          <a:xfrm>
            <a:off x="457200" y="0"/>
            <a:ext cx="8686800" cy="914400"/>
          </a:xfrm>
          <a:prstGeom prst="rect">
            <a:avLst/>
          </a:prstGeom>
        </p:spPr>
        <p:txBody>
          <a:bodyPr vert="horz" lIns="91440" tIns="45720" rIns="91440" bIns="45720" rtlCol="0" anchor="b" anchorCtr="0">
            <a:normAutofit fontScale="60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smtClean="0"/>
              <a:t>Comfort zone depending on air speed</a:t>
            </a:r>
            <a:r>
              <a:rPr lang="fr-FR" smtClean="0"/>
              <a:t/>
            </a:r>
            <a:br>
              <a:rPr lang="fr-FR" smtClean="0"/>
            </a:b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611560" y="692696"/>
            <a:ext cx="8424936" cy="5256584"/>
          </a:xfrm>
        </p:spPr>
        <p:txBody>
          <a:bodyPr>
            <a:prstTxWarp prst="textArchDownPour">
              <a:avLst/>
            </a:prstTxWarp>
          </a:bodyPr>
          <a:lstStyle/>
          <a:p>
            <a:r>
              <a:rPr lang="fr-FR" dirty="0" smtClean="0"/>
              <a:t>Le confort visuel</a:t>
            </a:r>
            <a:endParaRPr lang="fr-F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3.2-Le confort visuel (lumineux) : </a:t>
            </a:r>
            <a:endParaRPr lang="fr-FR" dirty="0"/>
          </a:p>
        </p:txBody>
      </p:sp>
      <p:sp>
        <p:nvSpPr>
          <p:cNvPr id="3" name="Espace réservé du contenu 2"/>
          <p:cNvSpPr>
            <a:spLocks noGrp="1"/>
          </p:cNvSpPr>
          <p:nvPr>
            <p:ph sz="half" idx="1"/>
          </p:nvPr>
        </p:nvSpPr>
        <p:spPr>
          <a:xfrm>
            <a:off x="762000" y="609600"/>
            <a:ext cx="3657600" cy="4115543"/>
          </a:xfrm>
        </p:spPr>
        <p:txBody>
          <a:bodyPr>
            <a:normAutofit fontScale="70000" lnSpcReduction="20000"/>
          </a:bodyPr>
          <a:lstStyle/>
          <a:p>
            <a:r>
              <a:rPr lang="fr-FR" dirty="0" smtClean="0"/>
              <a:t>Le confort visuel est une impression subjective liée à la quantité, la distribution, et la qualité de la lumière. L’environnement visuel doit permettre de voir les objets nettement et sans fatigue dans une ambiance coloré agréable. </a:t>
            </a:r>
          </a:p>
          <a:p>
            <a:r>
              <a:rPr lang="fr-FR" b="1" dirty="0" smtClean="0"/>
              <a:t>N.B :</a:t>
            </a:r>
            <a:r>
              <a:rPr lang="fr-FR" dirty="0" smtClean="0"/>
              <a:t> Pour qu’un espace soit bien éclairer, il faut que le rapport entre la surface des ouvertures et la surface de la pièce ≥1/8  </a:t>
            </a:r>
          </a:p>
          <a:p>
            <a:endParaRPr lang="fr-FR" dirty="0"/>
          </a:p>
        </p:txBody>
      </p:sp>
      <p:sp>
        <p:nvSpPr>
          <p:cNvPr id="4" name="Espace réservé du contenu 3"/>
          <p:cNvSpPr>
            <a:spLocks noGrp="1"/>
          </p:cNvSpPr>
          <p:nvPr>
            <p:ph sz="half" idx="2"/>
          </p:nvPr>
        </p:nvSpPr>
        <p:spPr>
          <a:xfrm>
            <a:off x="4648200" y="609600"/>
            <a:ext cx="3657600" cy="4043535"/>
          </a:xfrm>
        </p:spPr>
        <p:txBody>
          <a:bodyPr>
            <a:normAutofit fontScale="70000" lnSpcReduction="20000"/>
          </a:bodyPr>
          <a:lstStyle/>
          <a:p>
            <a:r>
              <a:rPr lang="en" b="1" dirty="0"/>
              <a:t>3.2-Visual comfort (light):</a:t>
            </a:r>
            <a:endParaRPr lang="en" dirty="0" smtClean="0"/>
          </a:p>
          <a:p>
            <a:r>
              <a:rPr lang="en" dirty="0" smtClean="0"/>
              <a:t>Visual </a:t>
            </a:r>
            <a:r>
              <a:rPr lang="en" dirty="0"/>
              <a:t>comfort is a subjective impression linked to the quantity, distribution, and quality of light. The visual environment must allow objects to be seen clearly and without fatigue in a pleasant, colorful atmosphere.</a:t>
            </a:r>
          </a:p>
          <a:p>
            <a:r>
              <a:rPr lang="en" b="1" dirty="0"/>
              <a:t>NB: </a:t>
            </a:r>
            <a:r>
              <a:rPr lang="en" dirty="0"/>
              <a:t>For a space to be well lit, the ratio between the surface of the openings and the surface of the room must be ≥1/8</a:t>
            </a:r>
          </a:p>
          <a:p>
            <a:endParaRPr lang="fr-F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Les paramètres du confort visuel : </a:t>
            </a:r>
            <a:endParaRPr lang="fr-FR" dirty="0"/>
          </a:p>
        </p:txBody>
      </p:sp>
      <p:sp>
        <p:nvSpPr>
          <p:cNvPr id="3" name="Espace réservé du contenu 2"/>
          <p:cNvSpPr>
            <a:spLocks noGrp="1"/>
          </p:cNvSpPr>
          <p:nvPr>
            <p:ph sz="half" idx="1"/>
          </p:nvPr>
        </p:nvSpPr>
        <p:spPr>
          <a:xfrm>
            <a:off x="762000" y="332656"/>
            <a:ext cx="3882008" cy="4464496"/>
          </a:xfrm>
        </p:spPr>
        <p:txBody>
          <a:bodyPr>
            <a:noAutofit/>
          </a:bodyPr>
          <a:lstStyle/>
          <a:p>
            <a:r>
              <a:rPr lang="fr-FR" sz="2400" dirty="0" smtClean="0"/>
              <a:t>Éclairement suffisant (quantité de la lumière mesurée en lux)</a:t>
            </a:r>
          </a:p>
          <a:p>
            <a:r>
              <a:rPr lang="fr-FR" sz="2400" dirty="0" smtClean="0"/>
              <a:t>-Éclairement uniforme</a:t>
            </a:r>
          </a:p>
          <a:p>
            <a:r>
              <a:rPr lang="fr-FR" sz="2400" dirty="0" smtClean="0"/>
              <a:t>-Rendu des couleurs suffisant</a:t>
            </a:r>
          </a:p>
          <a:p>
            <a:r>
              <a:rPr lang="fr-FR" sz="2400" dirty="0" smtClean="0"/>
              <a:t>-Absence de l’ombre</a:t>
            </a:r>
          </a:p>
          <a:p>
            <a:r>
              <a:rPr lang="fr-FR" sz="2400" dirty="0" smtClean="0"/>
              <a:t>-Absence d’éblouissement</a:t>
            </a:r>
          </a:p>
          <a:p>
            <a:r>
              <a:rPr lang="fr-FR" sz="2400" dirty="0" smtClean="0"/>
              <a:t>-Absence de réfection</a:t>
            </a:r>
          </a:p>
          <a:p>
            <a:r>
              <a:rPr lang="fr-FR" sz="2400" dirty="0" smtClean="0"/>
              <a:t>Trouble de la vue causé par une lumière trop forte</a:t>
            </a:r>
            <a:endParaRPr lang="fr-FR" sz="2400" dirty="0"/>
          </a:p>
        </p:txBody>
      </p:sp>
      <p:sp>
        <p:nvSpPr>
          <p:cNvPr id="4" name="Espace réservé du contenu 3"/>
          <p:cNvSpPr>
            <a:spLocks noGrp="1"/>
          </p:cNvSpPr>
          <p:nvPr>
            <p:ph sz="half" idx="2"/>
          </p:nvPr>
        </p:nvSpPr>
        <p:spPr/>
        <p:txBody>
          <a:bodyPr>
            <a:normAutofit fontScale="70000" lnSpcReduction="20000"/>
          </a:bodyPr>
          <a:lstStyle/>
          <a:p>
            <a:r>
              <a:rPr lang="en" b="1" u="sng" dirty="0"/>
              <a:t>Visual comfort parameters:</a:t>
            </a:r>
            <a:endParaRPr lang="en" dirty="0" smtClean="0"/>
          </a:p>
          <a:p>
            <a:r>
              <a:rPr lang="en" dirty="0" smtClean="0"/>
              <a:t>Sufficient </a:t>
            </a:r>
            <a:r>
              <a:rPr lang="en" dirty="0"/>
              <a:t>illuminance (amount of light measured in lux)</a:t>
            </a:r>
          </a:p>
          <a:p>
            <a:r>
              <a:rPr lang="en" dirty="0"/>
              <a:t>-Uniform illumination</a:t>
            </a:r>
          </a:p>
          <a:p>
            <a:r>
              <a:rPr lang="en" dirty="0"/>
              <a:t>-Sufficient color rendering</a:t>
            </a:r>
          </a:p>
          <a:p>
            <a:r>
              <a:rPr lang="en" dirty="0"/>
              <a:t>-Absence of shadow</a:t>
            </a:r>
          </a:p>
          <a:p>
            <a:r>
              <a:rPr lang="en" dirty="0"/>
              <a:t>-Absence of glare</a:t>
            </a:r>
          </a:p>
          <a:p>
            <a:r>
              <a:rPr lang="en" dirty="0"/>
              <a:t>-No repair</a:t>
            </a:r>
          </a:p>
          <a:p>
            <a:r>
              <a:rPr lang="en" dirty="0"/>
              <a:t>Vision problems caused by too strong light</a:t>
            </a:r>
            <a:endParaRPr lang="fr-FR" dirty="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572000"/>
            <a:ext cx="8640960" cy="1600200"/>
          </a:xfrm>
        </p:spPr>
        <p:txBody>
          <a:bodyPr>
            <a:normAutofit fontScale="90000"/>
          </a:bodyPr>
          <a:lstStyle/>
          <a:p>
            <a:r>
              <a:rPr lang="fr-FR" b="1" dirty="0" smtClean="0"/>
              <a:t>les paramètres du confort visuel</a:t>
            </a:r>
            <a:endParaRPr lang="fr-FR" dirty="0"/>
          </a:p>
        </p:txBody>
      </p:sp>
      <p:pic>
        <p:nvPicPr>
          <p:cNvPr id="4" name="Espace réservé du contenu 3" descr="C:\Documents and Settings\fatima\Bureau\le confort\www-energie.arch.ucl.ac.be\CDRom\eclairage\images\conflum.GIF"/>
          <p:cNvPicPr>
            <a:picLocks noGrp="1"/>
          </p:cNvPicPr>
          <p:nvPr>
            <p:ph sz="half" idx="1"/>
          </p:nvPr>
        </p:nvPicPr>
        <p:blipFill>
          <a:blip r:embed="rId2" r:link="rId3" cstate="print"/>
          <a:stretch>
            <a:fillRect/>
          </a:stretch>
        </p:blipFill>
        <p:spPr bwMode="auto">
          <a:xfrm>
            <a:off x="762000" y="404664"/>
            <a:ext cx="7698432" cy="496855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t>1-Définitions</a:t>
            </a:r>
            <a:endParaRPr lang="fr-FR" dirty="0"/>
          </a:p>
        </p:txBody>
      </p:sp>
      <p:sp>
        <p:nvSpPr>
          <p:cNvPr id="3" name="Espace réservé du contenu 2"/>
          <p:cNvSpPr>
            <a:spLocks noGrp="1"/>
          </p:cNvSpPr>
          <p:nvPr>
            <p:ph sz="half" idx="1"/>
          </p:nvPr>
        </p:nvSpPr>
        <p:spPr/>
        <p:txBody>
          <a:bodyPr>
            <a:normAutofit fontScale="62500" lnSpcReduction="20000"/>
          </a:bodyPr>
          <a:lstStyle/>
          <a:p>
            <a:r>
              <a:rPr lang="fr-FR" dirty="0" smtClean="0"/>
              <a:t>Le confort : une notion en perpétuelle redéfinition</a:t>
            </a:r>
          </a:p>
          <a:p>
            <a:r>
              <a:rPr lang="fr-FR" dirty="0" smtClean="0"/>
              <a:t>– elle est définie par sa négative : l’inconfort (seuils)</a:t>
            </a:r>
          </a:p>
          <a:p>
            <a:r>
              <a:rPr lang="fr-FR" dirty="0" smtClean="0"/>
              <a:t>– elle est évolutive dans le temps </a:t>
            </a:r>
          </a:p>
          <a:p>
            <a:r>
              <a:rPr lang="fr-FR" dirty="0" smtClean="0"/>
              <a:t>–Les conditions pour lesquelles les mécanismes d’autorégulation du corps sont à un niveau minimum d’activité.</a:t>
            </a:r>
          </a:p>
          <a:p>
            <a:r>
              <a:rPr lang="fr-FR" dirty="0" smtClean="0"/>
              <a:t>– elle varie selon les géographies et les sociétés. </a:t>
            </a:r>
          </a:p>
          <a:p>
            <a:r>
              <a:rPr lang="fr-FR" dirty="0" smtClean="0"/>
              <a:t>–Une sensation de bien-être général</a:t>
            </a:r>
          </a:p>
          <a:p>
            <a:endParaRPr lang="fr-FR" dirty="0"/>
          </a:p>
        </p:txBody>
      </p:sp>
      <p:sp>
        <p:nvSpPr>
          <p:cNvPr id="4" name="Espace réservé du contenu 3"/>
          <p:cNvSpPr>
            <a:spLocks noGrp="1"/>
          </p:cNvSpPr>
          <p:nvPr>
            <p:ph sz="half" idx="2"/>
          </p:nvPr>
        </p:nvSpPr>
        <p:spPr/>
        <p:txBody>
          <a:bodyPr>
            <a:normAutofit fontScale="62500" lnSpcReduction="20000"/>
          </a:bodyPr>
          <a:lstStyle/>
          <a:p>
            <a:r>
              <a:rPr lang="en" dirty="0"/>
              <a:t>Comfort: a concept in perpetual redefinition</a:t>
            </a:r>
          </a:p>
          <a:p>
            <a:r>
              <a:rPr lang="en" dirty="0"/>
              <a:t>– it is defined by its negative: discomfort (thresholds)</a:t>
            </a:r>
          </a:p>
          <a:p>
            <a:r>
              <a:rPr lang="en" dirty="0"/>
              <a:t>– it evolves over time</a:t>
            </a:r>
          </a:p>
          <a:p>
            <a:r>
              <a:rPr lang="en" dirty="0"/>
              <a:t>–Conditions in which the body's self-regulatory mechanisms are at a minimum level of activity.</a:t>
            </a:r>
          </a:p>
          <a:p>
            <a:r>
              <a:rPr lang="en" dirty="0"/>
              <a:t>– it varies according to geography and society.</a:t>
            </a:r>
          </a:p>
          <a:p>
            <a:r>
              <a:rPr lang="en" dirty="0"/>
              <a:t>–A feeling of general well-being</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572000"/>
            <a:ext cx="9144000" cy="2097360"/>
          </a:xfrm>
        </p:spPr>
        <p:txBody>
          <a:bodyPr>
            <a:normAutofit fontScale="90000"/>
          </a:bodyPr>
          <a:lstStyle/>
          <a:p>
            <a:r>
              <a:rPr lang="fr-FR" b="1" u="sng" dirty="0" smtClean="0"/>
              <a:t>La performance de l’éclairage, confort local et agrément du local : </a:t>
            </a:r>
            <a:endParaRPr lang="fr-FR" dirty="0"/>
          </a:p>
        </p:txBody>
      </p:sp>
      <p:pic>
        <p:nvPicPr>
          <p:cNvPr id="3074" name="Picture 2"/>
          <p:cNvPicPr>
            <a:picLocks noGrp="1" noChangeAspect="1" noChangeArrowheads="1"/>
          </p:cNvPicPr>
          <p:nvPr>
            <p:ph sz="half" idx="1"/>
          </p:nvPr>
        </p:nvPicPr>
        <p:blipFill rotWithShape="1">
          <a:blip r:embed="rId2" cstate="print"/>
          <a:srcRect l="13096" t="37713" r="13333" b="20048"/>
          <a:stretch/>
        </p:blipFill>
        <p:spPr bwMode="auto">
          <a:xfrm>
            <a:off x="-612576" y="1772816"/>
            <a:ext cx="8388630" cy="3300968"/>
          </a:xfrm>
          <a:prstGeom prst="rect">
            <a:avLst/>
          </a:prstGeom>
          <a:noFill/>
          <a:ln w="9525">
            <a:noFill/>
            <a:miter lim="800000"/>
            <a:headEnd/>
            <a:tailEnd/>
          </a:ln>
          <a:effectLst/>
        </p:spPr>
      </p:pic>
      <p:sp>
        <p:nvSpPr>
          <p:cNvPr id="5" name="Titre 1"/>
          <p:cNvSpPr txBox="1">
            <a:spLocks/>
          </p:cNvSpPr>
          <p:nvPr/>
        </p:nvSpPr>
        <p:spPr>
          <a:xfrm>
            <a:off x="285720" y="0"/>
            <a:ext cx="8401080" cy="1426464"/>
          </a:xfrm>
          <a:prstGeom prst="rect">
            <a:avLst/>
          </a:prstGeom>
        </p:spPr>
        <p:txBody>
          <a:bodyPr vert="horz" lIns="91440" tIns="45720" rIns="91440" bIns="45720" rtlCol="0" anchor="b" anchorCtr="0">
            <a:normAutofit fontScale="7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b="1" u="sng" smtClean="0"/>
              <a:t>Lighting performance, local comfort and convenience of the premises:</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b="1" dirty="0" smtClean="0"/>
              <a:t>La permanence de l’éclairage : </a:t>
            </a:r>
            <a:endParaRPr lang="fr-FR" dirty="0"/>
          </a:p>
        </p:txBody>
      </p:sp>
      <p:sp>
        <p:nvSpPr>
          <p:cNvPr id="3" name="Espace réservé du contenu 2"/>
          <p:cNvSpPr>
            <a:spLocks noGrp="1"/>
          </p:cNvSpPr>
          <p:nvPr>
            <p:ph sz="half" idx="1"/>
          </p:nvPr>
        </p:nvSpPr>
        <p:spPr>
          <a:xfrm>
            <a:off x="251520" y="188640"/>
            <a:ext cx="4168080" cy="4536504"/>
          </a:xfrm>
        </p:spPr>
        <p:txBody>
          <a:bodyPr>
            <a:normAutofit fontScale="92500" lnSpcReduction="20000"/>
          </a:bodyPr>
          <a:lstStyle/>
          <a:p>
            <a:r>
              <a:rPr lang="fr-FR" dirty="0" smtClean="0"/>
              <a:t>-</a:t>
            </a:r>
            <a:r>
              <a:rPr lang="fr-FR" b="1" dirty="0" smtClean="0"/>
              <a:t>Le niveau d'éclairement de la surface de travail</a:t>
            </a:r>
            <a:r>
              <a:rPr lang="fr-FR" dirty="0" smtClean="0"/>
              <a:t>,</a:t>
            </a:r>
          </a:p>
          <a:p>
            <a:r>
              <a:rPr lang="fr-FR" b="1" dirty="0" smtClean="0"/>
              <a:t>L'éclairement </a:t>
            </a:r>
            <a:r>
              <a:rPr lang="fr-FR" dirty="0" smtClean="0"/>
              <a:t>est l'effet produit par le flux lumineux tombant d'une source lumineuse naturelle ou artificielle sur une surface donnée (Il s'exprime en Lux)</a:t>
            </a:r>
            <a:endParaRPr lang="fr-FR" dirty="0"/>
          </a:p>
        </p:txBody>
      </p:sp>
      <p:sp>
        <p:nvSpPr>
          <p:cNvPr id="4" name="Espace réservé du contenu 3"/>
          <p:cNvSpPr>
            <a:spLocks noGrp="1"/>
          </p:cNvSpPr>
          <p:nvPr>
            <p:ph sz="half" idx="2"/>
          </p:nvPr>
        </p:nvSpPr>
        <p:spPr>
          <a:xfrm>
            <a:off x="4499992" y="609601"/>
            <a:ext cx="3805808" cy="3767328"/>
          </a:xfrm>
        </p:spPr>
        <p:txBody>
          <a:bodyPr>
            <a:normAutofit fontScale="92500" lnSpcReduction="20000"/>
          </a:bodyPr>
          <a:lstStyle/>
          <a:p>
            <a:r>
              <a:rPr lang="en" b="1" dirty="0"/>
              <a:t>The permanence of the lighting</a:t>
            </a:r>
            <a:r>
              <a:rPr lang="en" b="1" dirty="0" smtClean="0"/>
              <a:t>:</a:t>
            </a:r>
          </a:p>
          <a:p>
            <a:r>
              <a:rPr lang="en" b="1" dirty="0"/>
              <a:t>The lighting level of the work surface </a:t>
            </a:r>
            <a:r>
              <a:rPr lang="en" dirty="0"/>
              <a:t>,</a:t>
            </a:r>
          </a:p>
          <a:p>
            <a:r>
              <a:rPr lang="en" b="1" dirty="0"/>
              <a:t>Illumination </a:t>
            </a:r>
            <a:r>
              <a:rPr lang="en" dirty="0"/>
              <a:t>is the effect produced by the luminous flux falling from a natural or artificial light source on a given surface (It is expressed in Lux)</a:t>
            </a:r>
            <a:endParaRPr lang="fr-FR" dirty="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23528" y="609600"/>
            <a:ext cx="4096072" cy="5123655"/>
          </a:xfrm>
        </p:spPr>
        <p:txBody>
          <a:bodyPr>
            <a:normAutofit/>
          </a:bodyPr>
          <a:lstStyle/>
          <a:p>
            <a:pPr lvl="0"/>
            <a:r>
              <a:rPr lang="fr-FR" b="1" dirty="0" smtClean="0"/>
              <a:t>Confort lumineux :</a:t>
            </a:r>
            <a:r>
              <a:rPr lang="fr-FR" dirty="0" smtClean="0"/>
              <a:t> </a:t>
            </a:r>
            <a:r>
              <a:rPr lang="fr-FR" b="1" dirty="0" smtClean="0"/>
              <a:t>dépend du contraste de luminance entre l'objet observé et son support</a:t>
            </a:r>
            <a:r>
              <a:rPr lang="fr-FR" dirty="0" smtClean="0"/>
              <a:t>,  l</a:t>
            </a:r>
            <a:r>
              <a:rPr lang="fr-FR" b="1" dirty="0" smtClean="0"/>
              <a:t>a luminance </a:t>
            </a:r>
            <a:r>
              <a:rPr lang="fr-FR" dirty="0" smtClean="0"/>
              <a:t>caractérise le flux lumineux quittant une surface vers l'œil de l'observateur, elle s'exprime en candelas par m²</a:t>
            </a:r>
          </a:p>
        </p:txBody>
      </p:sp>
      <p:sp>
        <p:nvSpPr>
          <p:cNvPr id="4" name="Espace réservé du contenu 3"/>
          <p:cNvSpPr>
            <a:spLocks noGrp="1"/>
          </p:cNvSpPr>
          <p:nvPr>
            <p:ph sz="half" idx="2"/>
          </p:nvPr>
        </p:nvSpPr>
        <p:spPr>
          <a:xfrm>
            <a:off x="4648200" y="609600"/>
            <a:ext cx="3956248" cy="5411687"/>
          </a:xfrm>
        </p:spPr>
        <p:txBody>
          <a:bodyPr>
            <a:normAutofit/>
          </a:bodyPr>
          <a:lstStyle/>
          <a:p>
            <a:pPr lvl="0"/>
            <a:r>
              <a:rPr lang="en" b="1" dirty="0"/>
              <a:t>Bright comfort:</a:t>
            </a:r>
            <a:r>
              <a:rPr lang="en" dirty="0"/>
              <a:t> </a:t>
            </a:r>
            <a:r>
              <a:rPr lang="en" b="1" dirty="0"/>
              <a:t>depends on the luminance contrast between the observed object and its support </a:t>
            </a:r>
            <a:r>
              <a:rPr lang="en" dirty="0"/>
              <a:t>, the </a:t>
            </a:r>
            <a:r>
              <a:rPr lang="en" b="1" dirty="0"/>
              <a:t>luminance </a:t>
            </a:r>
            <a:r>
              <a:rPr lang="en" dirty="0"/>
              <a:t>characterizes the luminous flux leaving a surface towards the observer's eye, it is expressed in candelas per m²</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62000" y="609600"/>
            <a:ext cx="3657600" cy="5339679"/>
          </a:xfrm>
        </p:spPr>
        <p:txBody>
          <a:bodyPr>
            <a:normAutofit fontScale="85000" lnSpcReduction="10000"/>
          </a:bodyPr>
          <a:lstStyle/>
          <a:p>
            <a:pPr lvl="0"/>
            <a:r>
              <a:rPr lang="fr-FR" b="1" dirty="0" smtClean="0"/>
              <a:t>L'agrément visuel </a:t>
            </a:r>
            <a:r>
              <a:rPr lang="fr-FR" dirty="0" smtClean="0"/>
              <a:t>est une notion subjective qu'on associe généralement :</a:t>
            </a:r>
          </a:p>
          <a:p>
            <a:r>
              <a:rPr lang="fr-FR" dirty="0" smtClean="0"/>
              <a:t>-A la présence de lumière naturelle (rendu des couleurs)</a:t>
            </a:r>
          </a:p>
          <a:p>
            <a:r>
              <a:rPr lang="fr-FR" dirty="0" smtClean="0"/>
              <a:t>- A la variation dans le temps de cette lumière,</a:t>
            </a:r>
          </a:p>
          <a:p>
            <a:r>
              <a:rPr lang="fr-FR" dirty="0" smtClean="0"/>
              <a:t>-A certains effets d'éclairage artificiel et à l'harmonie des couleurs,</a:t>
            </a:r>
          </a:p>
          <a:p>
            <a:endParaRPr lang="fr-FR" dirty="0"/>
          </a:p>
        </p:txBody>
      </p:sp>
      <p:sp>
        <p:nvSpPr>
          <p:cNvPr id="4" name="Espace réservé du contenu 3"/>
          <p:cNvSpPr>
            <a:spLocks noGrp="1"/>
          </p:cNvSpPr>
          <p:nvPr>
            <p:ph sz="half" idx="2"/>
          </p:nvPr>
        </p:nvSpPr>
        <p:spPr/>
        <p:txBody>
          <a:bodyPr>
            <a:normAutofit fontScale="85000" lnSpcReduction="10000"/>
          </a:bodyPr>
          <a:lstStyle/>
          <a:p>
            <a:pPr lvl="0"/>
            <a:r>
              <a:rPr lang="en" b="1" dirty="0"/>
              <a:t>Visual pleasure </a:t>
            </a:r>
            <a:r>
              <a:rPr lang="en" dirty="0"/>
              <a:t>is a subjective notion that is generally associated with:</a:t>
            </a:r>
          </a:p>
          <a:p>
            <a:r>
              <a:rPr lang="en" dirty="0"/>
              <a:t>-In the presence of natural light (color rendering)</a:t>
            </a:r>
          </a:p>
          <a:p>
            <a:r>
              <a:rPr lang="en" dirty="0"/>
              <a:t>- To the variation over time of this light,</a:t>
            </a:r>
          </a:p>
          <a:p>
            <a:r>
              <a:rPr lang="en" dirty="0"/>
              <a:t>-Has certain artificial lighting effects and color harmony,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5373216"/>
            <a:ext cx="7842448" cy="943000"/>
          </a:xfrm>
        </p:spPr>
        <p:txBody>
          <a:bodyPr>
            <a:normAutofit fontScale="90000"/>
          </a:bodyPr>
          <a:lstStyle/>
          <a:p>
            <a:r>
              <a:rPr lang="fr-FR" b="1" dirty="0" smtClean="0"/>
              <a:t>Éclairement et la luminance </a:t>
            </a:r>
            <a:endParaRPr lang="fr-FR" dirty="0"/>
          </a:p>
        </p:txBody>
      </p:sp>
      <p:pic>
        <p:nvPicPr>
          <p:cNvPr id="4" name="Espace réservé du contenu 3"/>
          <p:cNvPicPr>
            <a:picLocks noGrp="1"/>
          </p:cNvPicPr>
          <p:nvPr>
            <p:ph sz="half" idx="1"/>
          </p:nvPr>
        </p:nvPicPr>
        <p:blipFill rotWithShape="1">
          <a:blip r:embed="rId2" cstate="print"/>
          <a:srcRect r="7900" b="8238"/>
          <a:stretch/>
        </p:blipFill>
        <p:spPr bwMode="auto">
          <a:xfrm>
            <a:off x="539552" y="404664"/>
            <a:ext cx="8064896" cy="489654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775" y="5373216"/>
            <a:ext cx="9073008" cy="1168152"/>
          </a:xfrm>
        </p:spPr>
        <p:txBody>
          <a:bodyPr>
            <a:normAutofit fontScale="90000"/>
          </a:bodyPr>
          <a:lstStyle/>
          <a:p>
            <a:r>
              <a:rPr lang="fr-FR" b="1" u="sng" dirty="0" smtClean="0"/>
              <a:t>Les quantités de lumière pour quelques espaces :</a:t>
            </a:r>
            <a:endParaRPr lang="fr-FR" dirty="0"/>
          </a:p>
        </p:txBody>
      </p:sp>
      <p:pic>
        <p:nvPicPr>
          <p:cNvPr id="4" name="Espace réservé du contenu 3"/>
          <p:cNvPicPr>
            <a:picLocks noGrp="1"/>
          </p:cNvPicPr>
          <p:nvPr>
            <p:ph sz="half" idx="1"/>
          </p:nvPr>
        </p:nvPicPr>
        <p:blipFill rotWithShape="1">
          <a:blip r:embed="rId2" cstate="print"/>
          <a:srcRect l="9861" t="8502" r="6142" b="3981"/>
          <a:stretch/>
        </p:blipFill>
        <p:spPr bwMode="auto">
          <a:xfrm>
            <a:off x="179512" y="1628800"/>
            <a:ext cx="6624736" cy="3535405"/>
          </a:xfrm>
          <a:prstGeom prst="rect">
            <a:avLst/>
          </a:prstGeom>
          <a:noFill/>
          <a:ln w="9525">
            <a:noFill/>
            <a:miter lim="800000"/>
            <a:headEnd/>
            <a:tailEnd/>
          </a:ln>
          <a:effectLst/>
        </p:spPr>
      </p:pic>
      <p:sp>
        <p:nvSpPr>
          <p:cNvPr id="3" name="Espace réservé du contenu 2"/>
          <p:cNvSpPr>
            <a:spLocks noGrp="1"/>
          </p:cNvSpPr>
          <p:nvPr>
            <p:ph sz="half" idx="2"/>
          </p:nvPr>
        </p:nvSpPr>
        <p:spPr>
          <a:xfrm>
            <a:off x="6732240" y="1340768"/>
            <a:ext cx="2304256" cy="3767328"/>
          </a:xfrm>
        </p:spPr>
        <p:txBody>
          <a:bodyPr>
            <a:normAutofit fontScale="77500" lnSpcReduction="20000"/>
          </a:bodyPr>
          <a:lstStyle/>
          <a:p>
            <a:r>
              <a:rPr lang="en" b="1" u="sng" dirty="0"/>
              <a:t>Quantities of light for some spaces</a:t>
            </a:r>
            <a:r>
              <a:rPr lang="en" b="1" u="sng" dirty="0" smtClean="0"/>
              <a:t>:</a:t>
            </a:r>
          </a:p>
          <a:p>
            <a:r>
              <a:rPr lang="en" dirty="0"/>
              <a:t>Natural light can illuminate a space directly or indirectly, lateral or overhead. It can also be controlled or filtered.</a:t>
            </a:r>
            <a:endParaRPr lang="fr-FR" dirty="0"/>
          </a:p>
          <a:p>
            <a:endParaRPr lang="en-US" dirty="0"/>
          </a:p>
        </p:txBody>
      </p:sp>
      <p:sp>
        <p:nvSpPr>
          <p:cNvPr id="5" name="Rectangle 4"/>
          <p:cNvSpPr/>
          <p:nvPr/>
        </p:nvSpPr>
        <p:spPr>
          <a:xfrm>
            <a:off x="395536" y="332656"/>
            <a:ext cx="9001188" cy="1200329"/>
          </a:xfrm>
          <a:prstGeom prst="rect">
            <a:avLst/>
          </a:prstGeom>
        </p:spPr>
        <p:txBody>
          <a:bodyPr wrap="square">
            <a:spAutoFit/>
          </a:bodyPr>
          <a:lstStyle/>
          <a:p>
            <a:r>
              <a:rPr lang="fr-FR" sz="2400" dirty="0" smtClean="0"/>
              <a:t>Lumière naturelle peut éclairer un espace de manière directe ou indirecte, latérale ou zénithale. Elle peut être également être contrôlée ou filtrée. </a:t>
            </a:r>
            <a:endParaRPr lang="fr-FR" sz="24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a:t>
            </a:r>
            <a:r>
              <a:rPr lang="fr-FR" b="1" u="sng" dirty="0" smtClean="0"/>
              <a:t>Typologie de la lumière, espaces et dispositifs : </a:t>
            </a:r>
            <a:endParaRPr lang="fr-FR" dirty="0"/>
          </a:p>
        </p:txBody>
      </p:sp>
      <p:sp>
        <p:nvSpPr>
          <p:cNvPr id="3" name="Espace réservé du contenu 2"/>
          <p:cNvSpPr>
            <a:spLocks noGrp="1"/>
          </p:cNvSpPr>
          <p:nvPr>
            <p:ph sz="half" idx="1"/>
          </p:nvPr>
        </p:nvSpPr>
        <p:spPr>
          <a:xfrm>
            <a:off x="762000" y="116632"/>
            <a:ext cx="3657600" cy="5112567"/>
          </a:xfrm>
        </p:spPr>
        <p:txBody>
          <a:bodyPr>
            <a:normAutofit fontScale="55000" lnSpcReduction="20000"/>
          </a:bodyPr>
          <a:lstStyle/>
          <a:p>
            <a:r>
              <a:rPr lang="fr-FR" dirty="0" smtClean="0"/>
              <a:t>En se basant sur la luminosité d’un espace et le rapport entre la lumière et l’ombre, on peut distinguer trois catégories fondamentales d’ambiances lumineuses</a:t>
            </a:r>
          </a:p>
          <a:p>
            <a:r>
              <a:rPr lang="fr-FR" dirty="0" smtClean="0"/>
              <a:t>-</a:t>
            </a:r>
            <a:r>
              <a:rPr lang="fr-FR" b="1" i="1" dirty="0" smtClean="0"/>
              <a:t>La pénombre </a:t>
            </a:r>
            <a:r>
              <a:rPr lang="fr-FR" dirty="0" smtClean="0"/>
              <a:t>: dialogue entre l’ombre et une lumière « solide » qui transperce par endroits</a:t>
            </a:r>
          </a:p>
          <a:p>
            <a:r>
              <a:rPr lang="fr-FR" dirty="0" smtClean="0"/>
              <a:t>-</a:t>
            </a:r>
            <a:r>
              <a:rPr lang="fr-FR" b="1" i="1" dirty="0" smtClean="0"/>
              <a:t>L’ambiance luminescente : </a:t>
            </a:r>
            <a:r>
              <a:rPr lang="fr-FR" dirty="0" smtClean="0"/>
              <a:t>clarté ambiante, omniprésente d’une lumière qui tend à disparaitre parce qu’elle est partout</a:t>
            </a:r>
          </a:p>
          <a:p>
            <a:r>
              <a:rPr lang="fr-FR" dirty="0" smtClean="0"/>
              <a:t>-</a:t>
            </a:r>
            <a:r>
              <a:rPr lang="fr-FR" b="1" i="1" dirty="0" smtClean="0"/>
              <a:t>L’ambiance inondée </a:t>
            </a:r>
            <a:r>
              <a:rPr lang="fr-FR" dirty="0" smtClean="0"/>
              <a:t>: exaltation de la lumière qui embrasse tout l’espace, trop d’une lumière envahissante parfois écrasante. </a:t>
            </a:r>
            <a:endParaRPr lang="fr-FR" dirty="0"/>
          </a:p>
        </p:txBody>
      </p:sp>
      <p:sp>
        <p:nvSpPr>
          <p:cNvPr id="4" name="Espace réservé du contenu 3"/>
          <p:cNvSpPr>
            <a:spLocks noGrp="1"/>
          </p:cNvSpPr>
          <p:nvPr>
            <p:ph sz="half" idx="2"/>
          </p:nvPr>
        </p:nvSpPr>
        <p:spPr/>
        <p:txBody>
          <a:bodyPr>
            <a:normAutofit fontScale="55000" lnSpcReduction="20000"/>
          </a:bodyPr>
          <a:lstStyle/>
          <a:p>
            <a:r>
              <a:rPr lang="en" b="1" u="sng" dirty="0"/>
              <a:t>Typology of light, spaces and devices</a:t>
            </a:r>
            <a:r>
              <a:rPr lang="en" b="1" u="sng" dirty="0" smtClean="0"/>
              <a:t>:</a:t>
            </a:r>
          </a:p>
          <a:p>
            <a:r>
              <a:rPr lang="en" dirty="0"/>
              <a:t>Based on the brightness of a space and the relationship between light and shadow, we can distinguish three fundamental categories of lighting ambiances</a:t>
            </a:r>
          </a:p>
          <a:p>
            <a:r>
              <a:rPr lang="en" dirty="0"/>
              <a:t>- </a:t>
            </a:r>
            <a:r>
              <a:rPr lang="en" b="1" i="1" dirty="0"/>
              <a:t>Penumbra </a:t>
            </a:r>
            <a:r>
              <a:rPr lang="en" dirty="0"/>
              <a:t>: dialogue between shadow and a “solid” light which pierces in places</a:t>
            </a:r>
          </a:p>
          <a:p>
            <a:r>
              <a:rPr lang="en" dirty="0"/>
              <a:t>- </a:t>
            </a:r>
            <a:r>
              <a:rPr lang="en" b="1" i="1" dirty="0"/>
              <a:t>The luminescent atmosphere: </a:t>
            </a:r>
            <a:r>
              <a:rPr lang="en" dirty="0"/>
              <a:t>ambient, omnipresent clarity of a light which tends to disappear because it is everywhere</a:t>
            </a:r>
          </a:p>
          <a:p>
            <a:r>
              <a:rPr lang="en" dirty="0"/>
              <a:t>- </a:t>
            </a:r>
            <a:r>
              <a:rPr lang="en" b="1" i="1" dirty="0"/>
              <a:t>The flooded atmosphere </a:t>
            </a:r>
            <a:r>
              <a:rPr lang="en" dirty="0"/>
              <a:t>: exaltation of the light which embraces the entire space, too much of an invading light which is sometimes overwhelming.</a:t>
            </a:r>
            <a:endParaRPr lang="fr-FR" dirty="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 b="1" u="sng" dirty="0"/>
              <a:t>Typology of light, spaces and devices:</a:t>
            </a:r>
            <a:endParaRPr lang="en-US" dirty="0"/>
          </a:p>
        </p:txBody>
      </p:sp>
      <p:pic>
        <p:nvPicPr>
          <p:cNvPr id="4" name="Espace réservé du contenu 3"/>
          <p:cNvPicPr>
            <a:picLocks noGrp="1"/>
          </p:cNvPicPr>
          <p:nvPr>
            <p:ph sz="half" idx="1"/>
          </p:nvPr>
        </p:nvPicPr>
        <p:blipFill rotWithShape="1">
          <a:blip r:embed="rId2" cstate="print"/>
          <a:srcRect l="2875" t="50148" r="6411"/>
          <a:stretch/>
        </p:blipFill>
        <p:spPr bwMode="auto">
          <a:xfrm>
            <a:off x="827584" y="404664"/>
            <a:ext cx="7776864" cy="403244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idx="4294967295"/>
          </p:nvPr>
        </p:nvSpPr>
        <p:spPr>
          <a:xfrm>
            <a:off x="0" y="692696"/>
            <a:ext cx="8604448" cy="5479504"/>
          </a:xfrm>
        </p:spPr>
        <p:txBody>
          <a:bodyPr>
            <a:prstTxWarp prst="textArchUpPour">
              <a:avLst/>
            </a:prstTxWarp>
          </a:bodyPr>
          <a:lstStyle/>
          <a:p>
            <a:r>
              <a:rPr lang="fr-FR" dirty="0" smtClean="0"/>
              <a:t>Le confort acoustique</a:t>
            </a:r>
            <a:endParaRPr lang="fr-F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052736"/>
            <a:ext cx="7220272" cy="1600200"/>
          </a:xfrm>
        </p:spPr>
        <p:txBody>
          <a:bodyPr>
            <a:normAutofit fontScale="90000"/>
          </a:bodyPr>
          <a:lstStyle/>
          <a:p>
            <a:r>
              <a:rPr lang="fr-FR" dirty="0" smtClean="0"/>
              <a:t>Qu’est-ce que l’acoustique architecturale ?</a:t>
            </a:r>
            <a:endParaRPr lang="fr-FR" dirty="0"/>
          </a:p>
        </p:txBody>
      </p:sp>
      <p:sp>
        <p:nvSpPr>
          <p:cNvPr id="3" name="Espace réservé du contenu 2"/>
          <p:cNvSpPr>
            <a:spLocks noGrp="1"/>
          </p:cNvSpPr>
          <p:nvPr>
            <p:ph idx="1"/>
          </p:nvPr>
        </p:nvSpPr>
        <p:spPr>
          <a:xfrm>
            <a:off x="539552" y="2564904"/>
            <a:ext cx="7543800" cy="3886200"/>
          </a:xfrm>
        </p:spPr>
        <p:txBody>
          <a:bodyPr/>
          <a:lstStyle/>
          <a:p>
            <a:r>
              <a:rPr lang="fr-FR" dirty="0" smtClean="0"/>
              <a:t>L’acoustique architecturale étudie comment les constructions influent sur la propagation et la résonance des sons. </a:t>
            </a:r>
          </a:p>
          <a:p>
            <a:r>
              <a:rPr lang="fr-FR" dirty="0" smtClean="0"/>
              <a:t>Cette étude est faite dans un but précis, par exemple la </a:t>
            </a:r>
            <a:r>
              <a:rPr lang="fr-FR" b="1" dirty="0" smtClean="0"/>
              <a:t>protection des locaux contre les bruits et vibrations (isolation acoustique</a:t>
            </a:r>
            <a:r>
              <a:rPr lang="fr-FR" dirty="0" smtClean="0"/>
              <a:t>) </a:t>
            </a:r>
            <a:r>
              <a:rPr lang="fr-FR" b="1" dirty="0" smtClean="0"/>
              <a:t>ou l’optimisation des conditions d’émission et de réception des ondes sonores en fonction de l’utilisation du local ( correction acoustique).</a:t>
            </a:r>
            <a:endParaRPr lang="fr-F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half" idx="1"/>
            <p:extLst>
              <p:ext uri="{D42A27DB-BD31-4B8C-83A1-F6EECF244321}">
                <p14:modId xmlns:p14="http://schemas.microsoft.com/office/powerpoint/2010/main" xmlns="" val="2782709297"/>
              </p:ext>
            </p:extLst>
          </p:nvPr>
        </p:nvGraphicFramePr>
        <p:xfrm>
          <a:off x="251520" y="609600"/>
          <a:ext cx="4168080" cy="5339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Espace réservé du contenu 3"/>
          <p:cNvGraphicFramePr>
            <a:graphicFrameLocks noGrp="1"/>
          </p:cNvGraphicFramePr>
          <p:nvPr>
            <p:ph sz="half" idx="2"/>
            <p:extLst>
              <p:ext uri="{D42A27DB-BD31-4B8C-83A1-F6EECF244321}">
                <p14:modId xmlns:p14="http://schemas.microsoft.com/office/powerpoint/2010/main" xmlns="" val="1689298889"/>
              </p:ext>
            </p:extLst>
          </p:nvPr>
        </p:nvGraphicFramePr>
        <p:xfrm>
          <a:off x="4648200" y="609600"/>
          <a:ext cx="3657600" cy="56277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8058472" cy="1600200"/>
          </a:xfrm>
        </p:spPr>
        <p:txBody>
          <a:bodyPr>
            <a:normAutofit/>
          </a:bodyPr>
          <a:lstStyle/>
          <a:p>
            <a:r>
              <a:rPr lang="fr-FR" b="1" dirty="0" smtClean="0"/>
              <a:t>3.3-Le confort acoustique  : </a:t>
            </a:r>
            <a:endParaRPr lang="fr-FR" dirty="0"/>
          </a:p>
        </p:txBody>
      </p:sp>
      <p:sp>
        <p:nvSpPr>
          <p:cNvPr id="3" name="Espace réservé du contenu 2"/>
          <p:cNvSpPr>
            <a:spLocks noGrp="1"/>
          </p:cNvSpPr>
          <p:nvPr>
            <p:ph sz="half" idx="1"/>
          </p:nvPr>
        </p:nvSpPr>
        <p:spPr>
          <a:xfrm>
            <a:off x="611560" y="1700808"/>
            <a:ext cx="4392488" cy="5157192"/>
          </a:xfrm>
        </p:spPr>
        <p:txBody>
          <a:bodyPr>
            <a:normAutofit fontScale="70000" lnSpcReduction="20000"/>
          </a:bodyPr>
          <a:lstStyle/>
          <a:p>
            <a:r>
              <a:rPr lang="fr-FR" sz="3400" dirty="0" smtClean="0"/>
              <a:t>il consiste en un environnement pas trop bruyant et dans lequel les sons sont clairement audibles.  </a:t>
            </a:r>
          </a:p>
          <a:p>
            <a:endParaRPr lang="fr-FR" sz="3400" b="1" dirty="0" smtClean="0"/>
          </a:p>
          <a:p>
            <a:r>
              <a:rPr lang="fr-FR" sz="3400" b="1" dirty="0" smtClean="0"/>
              <a:t>L’acoustique : </a:t>
            </a:r>
            <a:r>
              <a:rPr lang="fr-FR" sz="3400" dirty="0" smtClean="0"/>
              <a:t>science qui a pour but d’étudier les problèmes </a:t>
            </a:r>
            <a:r>
              <a:rPr lang="fr-FR" sz="3400" b="1" dirty="0" smtClean="0"/>
              <a:t>physiques, physiologiques et psychologiques</a:t>
            </a:r>
            <a:r>
              <a:rPr lang="fr-FR" sz="3400" dirty="0" smtClean="0"/>
              <a:t> liés à </a:t>
            </a:r>
            <a:r>
              <a:rPr lang="fr-FR" sz="3400" b="1" dirty="0" smtClean="0"/>
              <a:t>l’émission, la propagation et la réception d</a:t>
            </a:r>
            <a:r>
              <a:rPr lang="fr-FR" sz="3400" dirty="0" smtClean="0"/>
              <a:t>es sons</a:t>
            </a:r>
            <a:r>
              <a:rPr lang="fr-FR" sz="3400" b="1" dirty="0" smtClean="0"/>
              <a:t>. </a:t>
            </a:r>
          </a:p>
          <a:p>
            <a:endParaRPr lang="fr-FR" sz="3400" b="1" dirty="0" smtClean="0"/>
          </a:p>
          <a:p>
            <a:r>
              <a:rPr lang="fr-FR" sz="3400" b="1" dirty="0" smtClean="0"/>
              <a:t>Elle traite deux phénomènes :</a:t>
            </a:r>
            <a:endParaRPr lang="fr-FR" dirty="0"/>
          </a:p>
        </p:txBody>
      </p:sp>
      <p:sp>
        <p:nvSpPr>
          <p:cNvPr id="4" name="Espace réservé du contenu 3"/>
          <p:cNvSpPr>
            <a:spLocks noGrp="1"/>
          </p:cNvSpPr>
          <p:nvPr>
            <p:ph sz="half" idx="2"/>
          </p:nvPr>
        </p:nvSpPr>
        <p:spPr>
          <a:xfrm>
            <a:off x="5004048" y="2420888"/>
            <a:ext cx="3657600" cy="3767328"/>
          </a:xfrm>
        </p:spPr>
        <p:txBody>
          <a:bodyPr>
            <a:normAutofit fontScale="70000" lnSpcReduction="20000"/>
          </a:bodyPr>
          <a:lstStyle/>
          <a:p>
            <a:r>
              <a:rPr lang="en" b="1" dirty="0"/>
              <a:t>3.3-Acoustic comfort:</a:t>
            </a:r>
            <a:endParaRPr lang="en" dirty="0" smtClean="0"/>
          </a:p>
          <a:p>
            <a:r>
              <a:rPr lang="en" dirty="0" smtClean="0"/>
              <a:t>it </a:t>
            </a:r>
            <a:r>
              <a:rPr lang="en" dirty="0"/>
              <a:t>consists of an environment that is not too noisy and in which sounds are clearly audible.</a:t>
            </a:r>
          </a:p>
          <a:p>
            <a:endParaRPr lang="fr-FR" b="1" dirty="0"/>
          </a:p>
          <a:p>
            <a:r>
              <a:rPr lang="en" b="1" dirty="0"/>
              <a:t>Acoustics: </a:t>
            </a:r>
            <a:r>
              <a:rPr lang="en" dirty="0"/>
              <a:t>science which aims to study the physical, physiological and psychological problems linked to the emission, propagation and reception of sounds </a:t>
            </a:r>
            <a:r>
              <a:rPr lang="en" b="1" dirty="0"/>
              <a:t>. It deals with two phenomena:</a:t>
            </a:r>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611560" y="609600"/>
            <a:ext cx="3808040" cy="5627711"/>
          </a:xfrm>
        </p:spPr>
        <p:txBody>
          <a:bodyPr>
            <a:noAutofit/>
          </a:bodyPr>
          <a:lstStyle/>
          <a:p>
            <a:pPr>
              <a:buNone/>
            </a:pPr>
            <a:r>
              <a:rPr lang="fr-FR" b="1" dirty="0" smtClean="0"/>
              <a:t>L'isolation acoustique :</a:t>
            </a:r>
            <a:r>
              <a:rPr lang="fr-FR" dirty="0" smtClean="0"/>
              <a:t>protéger les occupants du bruit  extérieur, et les voisins du bruit généré à l'intérieur,</a:t>
            </a:r>
          </a:p>
          <a:p>
            <a:endParaRPr lang="fr-FR" dirty="0" smtClean="0"/>
          </a:p>
          <a:p>
            <a:endParaRPr lang="fr-FR" dirty="0" smtClean="0"/>
          </a:p>
          <a:p>
            <a:pPr>
              <a:buNone/>
            </a:pPr>
            <a:r>
              <a:rPr lang="fr-FR" dirty="0" smtClean="0"/>
              <a:t> </a:t>
            </a:r>
            <a:r>
              <a:rPr lang="fr-FR" b="1" dirty="0" smtClean="0"/>
              <a:t>La correction acoustique </a:t>
            </a:r>
            <a:r>
              <a:rPr lang="fr-FR" dirty="0" smtClean="0"/>
              <a:t>:corriger de façon harmonieuse les réverbérations du son dans le local</a:t>
            </a:r>
            <a:endParaRPr lang="fr-FR" dirty="0"/>
          </a:p>
        </p:txBody>
      </p:sp>
      <p:sp>
        <p:nvSpPr>
          <p:cNvPr id="4" name="Espace réservé du contenu 3"/>
          <p:cNvSpPr>
            <a:spLocks noGrp="1"/>
          </p:cNvSpPr>
          <p:nvPr>
            <p:ph sz="half" idx="2"/>
          </p:nvPr>
        </p:nvSpPr>
        <p:spPr>
          <a:xfrm>
            <a:off x="4644008" y="1844824"/>
            <a:ext cx="3657600" cy="3767328"/>
          </a:xfrm>
        </p:spPr>
        <p:txBody>
          <a:bodyPr>
            <a:normAutofit fontScale="85000" lnSpcReduction="20000"/>
          </a:bodyPr>
          <a:lstStyle/>
          <a:p>
            <a:r>
              <a:rPr lang="en" dirty="0"/>
              <a:t>* </a:t>
            </a:r>
            <a:r>
              <a:rPr lang="en" b="1" dirty="0"/>
              <a:t>Acoustic insulation: </a:t>
            </a:r>
            <a:r>
              <a:rPr lang="en" dirty="0"/>
              <a:t>protect occupants from outside noise, and neighbors from noise generated inside,</a:t>
            </a:r>
          </a:p>
          <a:p>
            <a:endParaRPr lang="fr-FR" dirty="0"/>
          </a:p>
          <a:p>
            <a:endParaRPr lang="fr-FR" dirty="0"/>
          </a:p>
          <a:p>
            <a:r>
              <a:rPr lang="en" dirty="0"/>
              <a:t>* </a:t>
            </a:r>
            <a:r>
              <a:rPr lang="en" b="1" dirty="0"/>
              <a:t>Acoustic correction </a:t>
            </a:r>
            <a:r>
              <a:rPr lang="en" dirty="0"/>
              <a:t>: harmoniously correct sound reverberations in the room</a:t>
            </a: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0"/>
            <a:ext cx="6781800" cy="1600200"/>
          </a:xfrm>
        </p:spPr>
        <p:txBody>
          <a:bodyPr/>
          <a:lstStyle/>
          <a:p>
            <a:r>
              <a:rPr lang="fr-FR" b="1" dirty="0" smtClean="0"/>
              <a:t>Le son  :</a:t>
            </a:r>
            <a:endParaRPr lang="fr-FR" dirty="0"/>
          </a:p>
        </p:txBody>
      </p:sp>
      <p:sp>
        <p:nvSpPr>
          <p:cNvPr id="3" name="Espace réservé du contenu 2"/>
          <p:cNvSpPr>
            <a:spLocks noGrp="1"/>
          </p:cNvSpPr>
          <p:nvPr>
            <p:ph sz="half" idx="1"/>
          </p:nvPr>
        </p:nvSpPr>
        <p:spPr>
          <a:xfrm>
            <a:off x="467544" y="1412776"/>
            <a:ext cx="4608512" cy="4763616"/>
          </a:xfrm>
        </p:spPr>
        <p:txBody>
          <a:bodyPr>
            <a:normAutofit fontScale="92500" lnSpcReduction="20000"/>
          </a:bodyPr>
          <a:lstStyle/>
          <a:p>
            <a:r>
              <a:rPr lang="fr-FR" dirty="0" smtClean="0"/>
              <a:t>une sensation auditive engendrée par la fluctuation périodique de la pression de l’air au niveau de l’oreille </a:t>
            </a:r>
          </a:p>
          <a:p>
            <a:r>
              <a:rPr lang="fr-FR" dirty="0" smtClean="0"/>
              <a:t>elle est caractérisée par son </a:t>
            </a:r>
            <a:r>
              <a:rPr lang="fr-FR" b="1" i="1" dirty="0" smtClean="0"/>
              <a:t>intensité (niveau sonore en décibel dB), </a:t>
            </a:r>
          </a:p>
          <a:p>
            <a:r>
              <a:rPr lang="fr-FR" b="1" i="1" dirty="0" smtClean="0"/>
              <a:t>sa fréquence (comprise entre 20 et 20 000 Hz pour l’être humain</a:t>
            </a:r>
            <a:r>
              <a:rPr lang="fr-FR" i="1" dirty="0" smtClean="0"/>
              <a:t>)</a:t>
            </a:r>
          </a:p>
          <a:p>
            <a:r>
              <a:rPr lang="fr-FR" i="1" dirty="0" smtClean="0"/>
              <a:t> </a:t>
            </a:r>
            <a:r>
              <a:rPr lang="fr-FR" dirty="0" smtClean="0"/>
              <a:t>et son </a:t>
            </a:r>
            <a:r>
              <a:rPr lang="fr-FR" b="1" dirty="0" smtClean="0"/>
              <a:t>timbre (différence qualitative liée à la forme de la vibration)</a:t>
            </a:r>
            <a:r>
              <a:rPr lang="fr-FR" dirty="0" smtClean="0"/>
              <a:t> </a:t>
            </a:r>
            <a:endParaRPr lang="fr-FR" dirty="0"/>
          </a:p>
        </p:txBody>
      </p:sp>
      <p:sp>
        <p:nvSpPr>
          <p:cNvPr id="4" name="Espace réservé du contenu 3"/>
          <p:cNvSpPr>
            <a:spLocks noGrp="1"/>
          </p:cNvSpPr>
          <p:nvPr>
            <p:ph sz="half" idx="2"/>
          </p:nvPr>
        </p:nvSpPr>
        <p:spPr>
          <a:xfrm>
            <a:off x="4932040" y="609600"/>
            <a:ext cx="3816424" cy="5411687"/>
          </a:xfrm>
        </p:spPr>
        <p:txBody>
          <a:bodyPr>
            <a:normAutofit fontScale="92500" lnSpcReduction="20000"/>
          </a:bodyPr>
          <a:lstStyle/>
          <a:p>
            <a:r>
              <a:rPr lang="en" dirty="0"/>
              <a:t>an auditory sensation generated by the periodic fluctuation of air pressure at the level of the ear it is characterized by its intensity (sound level in decibel dB), its frequency (between 20 and 20,000 Hz for humans ) and its timbre (qualitative difference linked to the form of the vibration)</a:t>
            </a:r>
          </a:p>
          <a:p>
            <a:r>
              <a:rPr lang="en" dirty="0"/>
              <a:t> </a:t>
            </a:r>
            <a:endParaRPr lang="fr-F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0"/>
            <a:ext cx="6781800" cy="1600200"/>
          </a:xfrm>
        </p:spPr>
        <p:txBody>
          <a:bodyPr/>
          <a:lstStyle/>
          <a:p>
            <a:r>
              <a:rPr lang="fr-FR" b="1" dirty="0" smtClean="0"/>
              <a:t>Le bruit :</a:t>
            </a:r>
            <a:endParaRPr lang="fr-FR" dirty="0"/>
          </a:p>
        </p:txBody>
      </p:sp>
      <p:sp>
        <p:nvSpPr>
          <p:cNvPr id="3" name="Espace réservé du contenu 2"/>
          <p:cNvSpPr>
            <a:spLocks noGrp="1"/>
          </p:cNvSpPr>
          <p:nvPr>
            <p:ph sz="half" idx="1"/>
          </p:nvPr>
        </p:nvSpPr>
        <p:spPr>
          <a:xfrm>
            <a:off x="539552" y="1628800"/>
            <a:ext cx="4392488" cy="4775440"/>
          </a:xfrm>
        </p:spPr>
        <p:txBody>
          <a:bodyPr/>
          <a:lstStyle/>
          <a:p>
            <a:pPr lvl="0"/>
            <a:r>
              <a:rPr lang="fr-FR" b="1" dirty="0" smtClean="0"/>
              <a:t>physiquement </a:t>
            </a:r>
            <a:r>
              <a:rPr lang="fr-FR" dirty="0" smtClean="0"/>
              <a:t>le bruit est un mélange de sons.</a:t>
            </a:r>
          </a:p>
          <a:p>
            <a:pPr lvl="0"/>
            <a:endParaRPr lang="fr-FR" dirty="0" smtClean="0"/>
          </a:p>
          <a:p>
            <a:pPr lvl="0">
              <a:buNone/>
            </a:pPr>
            <a:endParaRPr lang="fr-FR" dirty="0" smtClean="0"/>
          </a:p>
          <a:p>
            <a:pPr lvl="0"/>
            <a:r>
              <a:rPr lang="fr-FR" b="1" dirty="0" smtClean="0"/>
              <a:t>physiologiquement</a:t>
            </a:r>
            <a:r>
              <a:rPr lang="fr-FR" dirty="0" smtClean="0"/>
              <a:t> on attribue au mot "Bruit" un caractère gênant.</a:t>
            </a:r>
            <a:endParaRPr lang="fr-FR" dirty="0"/>
          </a:p>
        </p:txBody>
      </p:sp>
      <p:sp>
        <p:nvSpPr>
          <p:cNvPr id="4" name="Espace réservé du contenu 3"/>
          <p:cNvSpPr>
            <a:spLocks noGrp="1"/>
          </p:cNvSpPr>
          <p:nvPr>
            <p:ph sz="half" idx="2"/>
          </p:nvPr>
        </p:nvSpPr>
        <p:spPr>
          <a:xfrm>
            <a:off x="5004048" y="609601"/>
            <a:ext cx="3301752" cy="3767328"/>
          </a:xfrm>
        </p:spPr>
        <p:txBody>
          <a:bodyPr/>
          <a:lstStyle/>
          <a:p>
            <a:pPr lvl="0"/>
            <a:r>
              <a:rPr lang="en" b="1" dirty="0"/>
              <a:t>The noise :</a:t>
            </a:r>
            <a:endParaRPr lang="en" dirty="0" smtClean="0"/>
          </a:p>
          <a:p>
            <a:pPr lvl="0"/>
            <a:r>
              <a:rPr lang="en" dirty="0" smtClean="0"/>
              <a:t>Physically </a:t>
            </a:r>
            <a:r>
              <a:rPr lang="en" dirty="0"/>
              <a:t>noise is a mixture of sounds.</a:t>
            </a:r>
          </a:p>
          <a:p>
            <a:pPr lvl="0"/>
            <a:r>
              <a:rPr lang="en" dirty="0"/>
              <a:t>Physiologically we attribute to the word “Noise” an annoying character.</a:t>
            </a:r>
            <a:endParaRPr lang="fr-FR"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 son et le bruit</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762000" y="620688"/>
            <a:ext cx="7986464" cy="4608511"/>
          </a:xfrm>
          <a:prstGeom prst="rect">
            <a:avLst/>
          </a:prstGeom>
          <a:noFill/>
          <a:ln w="9525">
            <a:noFill/>
            <a:miter lim="800000"/>
            <a:headEnd/>
            <a:tailEnd/>
          </a:ln>
        </p:spPr>
      </p:pic>
      <p:sp>
        <p:nvSpPr>
          <p:cNvPr id="5" name="Titre 1"/>
          <p:cNvSpPr txBox="1">
            <a:spLocks/>
          </p:cNvSpPr>
          <p:nvPr/>
        </p:nvSpPr>
        <p:spPr>
          <a:xfrm>
            <a:off x="2987824" y="54864"/>
            <a:ext cx="7772400" cy="9144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b="1" smtClean="0"/>
              <a:t>Sound and noise</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536" y="4572000"/>
            <a:ext cx="9073008" cy="1600200"/>
          </a:xfrm>
        </p:spPr>
        <p:txBody>
          <a:bodyPr>
            <a:normAutofit fontScale="90000"/>
          </a:bodyPr>
          <a:lstStyle/>
          <a:p>
            <a:r>
              <a:rPr lang="fr-FR" dirty="0" smtClean="0"/>
              <a:t>Diagramme de Fletcher et </a:t>
            </a:r>
            <a:r>
              <a:rPr lang="fr-FR" dirty="0" err="1" smtClean="0"/>
              <a:t>Munson</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251520" y="1340768"/>
            <a:ext cx="8280920" cy="4104456"/>
          </a:xfrm>
          <a:prstGeom prst="rect">
            <a:avLst/>
          </a:prstGeom>
          <a:noFill/>
          <a:ln w="9525">
            <a:noFill/>
            <a:miter lim="800000"/>
            <a:headEnd/>
            <a:tailEnd/>
          </a:ln>
        </p:spPr>
      </p:pic>
      <p:sp>
        <p:nvSpPr>
          <p:cNvPr id="5" name="Titre 1"/>
          <p:cNvSpPr txBox="1">
            <a:spLocks/>
          </p:cNvSpPr>
          <p:nvPr/>
        </p:nvSpPr>
        <p:spPr>
          <a:xfrm>
            <a:off x="0" y="512064"/>
            <a:ext cx="8686800" cy="9144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smtClean="0"/>
              <a:t>Fletcher and Munson diagram</a:t>
            </a:r>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77500" lnSpcReduction="20000"/>
          </a:bodyPr>
          <a:lstStyle/>
          <a:p>
            <a:r>
              <a:rPr lang="fr-FR" dirty="0" smtClean="0"/>
              <a:t>-Selon sa fréquence, l'oreille humaine perçoit des sons graves (fréquence longue) ou aigus (fréquence courte) sur une plage comprise entre 20 et 20 000 Hz</a:t>
            </a:r>
          </a:p>
          <a:p>
            <a:endParaRPr lang="fr-FR" dirty="0" smtClean="0"/>
          </a:p>
          <a:p>
            <a:r>
              <a:rPr lang="fr-FR" dirty="0" smtClean="0"/>
              <a:t>-La clarté du son dépend du chemin parcouru par l'onde sonore, la géométrie du lieu détermine le temps de réverbération</a:t>
            </a:r>
            <a:endParaRPr lang="fr-FR" dirty="0"/>
          </a:p>
        </p:txBody>
      </p:sp>
      <p:sp>
        <p:nvSpPr>
          <p:cNvPr id="4" name="Espace réservé du contenu 3"/>
          <p:cNvSpPr>
            <a:spLocks noGrp="1"/>
          </p:cNvSpPr>
          <p:nvPr>
            <p:ph sz="half" idx="2"/>
          </p:nvPr>
        </p:nvSpPr>
        <p:spPr/>
        <p:txBody>
          <a:bodyPr>
            <a:normAutofit fontScale="77500" lnSpcReduction="20000"/>
          </a:bodyPr>
          <a:lstStyle/>
          <a:p>
            <a:r>
              <a:rPr lang="en" dirty="0"/>
              <a:t>Depending on its frequency, the human ear perceives low (long frequency) or high (short frequency) sounds over a range between 20 and 20,000 Hz</a:t>
            </a:r>
          </a:p>
          <a:p>
            <a:endParaRPr lang="fr-FR" dirty="0"/>
          </a:p>
          <a:p>
            <a:r>
              <a:rPr lang="en" dirty="0"/>
              <a:t>-The clarity of the sound depends on the path traveled by the sound wave, the geometry of the place determines the reverberation time</a:t>
            </a:r>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Grp="1" noChangeAspect="1" noChangeArrowheads="1"/>
          </p:cNvPicPr>
          <p:nvPr>
            <p:ph idx="1"/>
          </p:nvPr>
        </p:nvPicPr>
        <p:blipFill>
          <a:blip r:embed="rId2" cstate="print"/>
          <a:srcRect/>
          <a:stretch>
            <a:fillRect/>
          </a:stretch>
        </p:blipFill>
        <p:spPr bwMode="auto">
          <a:xfrm>
            <a:off x="179898" y="260648"/>
            <a:ext cx="8640574" cy="576064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Grp="1" noChangeAspect="1" noChangeArrowheads="1"/>
          </p:cNvPicPr>
          <p:nvPr>
            <p:ph idx="1"/>
          </p:nvPr>
        </p:nvPicPr>
        <p:blipFill>
          <a:blip r:embed="rId2" cstate="print"/>
          <a:srcRect/>
          <a:stretch>
            <a:fillRect/>
          </a:stretch>
        </p:blipFill>
        <p:spPr bwMode="auto">
          <a:xfrm>
            <a:off x="23978" y="260648"/>
            <a:ext cx="8868502" cy="5760639"/>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0"/>
            <a:ext cx="6781800" cy="1600200"/>
          </a:xfrm>
        </p:spPr>
        <p:txBody>
          <a:bodyPr/>
          <a:lstStyle/>
          <a:p>
            <a:r>
              <a:rPr lang="fr-FR" dirty="0" smtClean="0"/>
              <a:t>Isolation acoustique</a:t>
            </a:r>
            <a:endParaRPr lang="fr-FR" dirty="0"/>
          </a:p>
        </p:txBody>
      </p:sp>
      <p:sp>
        <p:nvSpPr>
          <p:cNvPr id="5" name="Espace réservé du contenu 4"/>
          <p:cNvSpPr>
            <a:spLocks noGrp="1"/>
          </p:cNvSpPr>
          <p:nvPr>
            <p:ph idx="1"/>
          </p:nvPr>
        </p:nvSpPr>
        <p:spPr>
          <a:xfrm>
            <a:off x="683568" y="2060848"/>
            <a:ext cx="7543800" cy="3886200"/>
          </a:xfrm>
        </p:spPr>
        <p:txBody>
          <a:bodyPr>
            <a:normAutofit/>
          </a:bodyPr>
          <a:lstStyle/>
          <a:p>
            <a:r>
              <a:rPr lang="fr-FR" b="1" dirty="0" smtClean="0"/>
              <a:t>Définition</a:t>
            </a:r>
            <a:r>
              <a:rPr lang="fr-FR" dirty="0" smtClean="0"/>
              <a:t> </a:t>
            </a:r>
          </a:p>
          <a:p>
            <a:r>
              <a:rPr lang="fr-FR" dirty="0" smtClean="0"/>
              <a:t>La fonction de l’isolation acoustique est d’empêcher la propagation du son d’une salle à l’autre. Cette conduction entre deux pièces peut se faire par</a:t>
            </a:r>
          </a:p>
          <a:p>
            <a:r>
              <a:rPr lang="fr-FR" dirty="0" smtClean="0"/>
              <a:t> - </a:t>
            </a:r>
            <a:r>
              <a:rPr lang="fr-FR" b="1" dirty="0" smtClean="0"/>
              <a:t>Conduction aérienne </a:t>
            </a:r>
            <a:r>
              <a:rPr lang="fr-FR" dirty="0" smtClean="0"/>
              <a:t>(identique qu’on soit en plein air ou dans une pièce close)</a:t>
            </a:r>
          </a:p>
          <a:p>
            <a:r>
              <a:rPr lang="fr-FR" dirty="0" smtClean="0"/>
              <a:t> - </a:t>
            </a:r>
            <a:r>
              <a:rPr lang="fr-FR" b="1" dirty="0" smtClean="0"/>
              <a:t>Conduction </a:t>
            </a:r>
            <a:r>
              <a:rPr lang="fr-FR" b="1" dirty="0" err="1" smtClean="0"/>
              <a:t>solidienne</a:t>
            </a:r>
            <a:r>
              <a:rPr lang="fr-FR" b="1" dirty="0" smtClean="0"/>
              <a:t> </a:t>
            </a:r>
            <a:r>
              <a:rPr lang="fr-FR" dirty="0" smtClean="0"/>
              <a:t>- Conduction par effet de vibration de paroi (semblable à celle d’une peau de tambour)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
            </a:r>
            <a:br>
              <a:rPr lang="fr-FR" b="1" u="sng" dirty="0" smtClean="0"/>
            </a:br>
            <a:r>
              <a:rPr lang="fr-FR" b="1" u="sng" dirty="0"/>
              <a:t/>
            </a:r>
            <a:br>
              <a:rPr lang="fr-FR" b="1" u="sng" dirty="0"/>
            </a:br>
            <a:r>
              <a:rPr lang="fr-FR" b="1" u="sng" dirty="0" smtClean="0"/>
              <a:t/>
            </a:r>
            <a:br>
              <a:rPr lang="fr-FR" b="1" u="sng" dirty="0" smtClean="0"/>
            </a:br>
            <a:r>
              <a:rPr lang="fr-FR" b="1" u="sng" dirty="0" smtClean="0"/>
              <a:t>2. Évolution de la notion du confort : </a:t>
            </a:r>
            <a:endParaRPr lang="fr-FR" dirty="0"/>
          </a:p>
        </p:txBody>
      </p:sp>
      <p:sp>
        <p:nvSpPr>
          <p:cNvPr id="3" name="Espace réservé du contenu 2"/>
          <p:cNvSpPr>
            <a:spLocks noGrp="1"/>
          </p:cNvSpPr>
          <p:nvPr>
            <p:ph sz="half" idx="1"/>
          </p:nvPr>
        </p:nvSpPr>
        <p:spPr/>
        <p:txBody>
          <a:bodyPr>
            <a:normAutofit fontScale="85000" lnSpcReduction="20000"/>
          </a:bodyPr>
          <a:lstStyle/>
          <a:p>
            <a:pPr>
              <a:buNone/>
            </a:pPr>
            <a:endParaRPr lang="fr-FR" dirty="0" smtClean="0"/>
          </a:p>
          <a:p>
            <a:r>
              <a:rPr lang="fr-FR" dirty="0" smtClean="0"/>
              <a:t>Le confort de l'Antiquité et du Moyen Age était celui de l'espace. ensuite il est devenu celui de l'ornement, aujourd’hui IL est celui de l'économie des corvées ménagères mais aussi son autonomie et la plénitude de son être</a:t>
            </a:r>
            <a:endParaRPr lang="fr-FR" dirty="0"/>
          </a:p>
        </p:txBody>
      </p:sp>
      <p:sp>
        <p:nvSpPr>
          <p:cNvPr id="4" name="Espace réservé du contenu 3"/>
          <p:cNvSpPr>
            <a:spLocks noGrp="1"/>
          </p:cNvSpPr>
          <p:nvPr>
            <p:ph sz="half" idx="2"/>
          </p:nvPr>
        </p:nvSpPr>
        <p:spPr/>
        <p:txBody>
          <a:bodyPr>
            <a:normAutofit fontScale="85000" lnSpcReduction="20000"/>
          </a:bodyPr>
          <a:lstStyle/>
          <a:p>
            <a:r>
              <a:rPr lang="en" b="1" u="sng" dirty="0"/>
              <a:t>2. Evolution of the notion of comfort:</a:t>
            </a:r>
            <a:endParaRPr lang="en" dirty="0" smtClean="0"/>
          </a:p>
          <a:p>
            <a:r>
              <a:rPr lang="en" dirty="0" smtClean="0"/>
              <a:t>The </a:t>
            </a:r>
            <a:r>
              <a:rPr lang="en" dirty="0"/>
              <a:t>comfort of Antiquity and the Middle Ages was that of space. then it became that of ornament, today IT is that of the economy of household chores but also its autonomy and the fullness of its being</a:t>
            </a:r>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1"/>
          </p:nvPr>
        </p:nvSpPr>
        <p:spPr>
          <a:xfrm>
            <a:off x="762000" y="609600"/>
            <a:ext cx="3657600" cy="5555703"/>
          </a:xfrm>
        </p:spPr>
        <p:txBody>
          <a:bodyPr>
            <a:normAutofit fontScale="85000" lnSpcReduction="10000"/>
          </a:bodyPr>
          <a:lstStyle/>
          <a:p>
            <a:r>
              <a:rPr lang="fr-FR" b="1" dirty="0" smtClean="0"/>
              <a:t>Le Schéma 1 </a:t>
            </a:r>
            <a:r>
              <a:rPr lang="fr-FR" dirty="0" smtClean="0"/>
              <a:t>ci-contre montre la répartition des différentes énergies </a:t>
            </a:r>
          </a:p>
          <a:p>
            <a:r>
              <a:rPr lang="fr-FR" dirty="0" smtClean="0"/>
              <a:t>I = énergie incidente sur la paroi </a:t>
            </a:r>
          </a:p>
          <a:p>
            <a:r>
              <a:rPr lang="fr-FR" dirty="0" smtClean="0"/>
              <a:t>ER = énergie réfléchie par la paroi</a:t>
            </a:r>
          </a:p>
          <a:p>
            <a:r>
              <a:rPr lang="fr-FR" dirty="0" smtClean="0"/>
              <a:t> A = énergie absorbée dans la paroi </a:t>
            </a:r>
          </a:p>
          <a:p>
            <a:r>
              <a:rPr lang="fr-FR" dirty="0" smtClean="0"/>
              <a:t>TA = énergie due à la vibration de la paroi, transmise par voie aérienne </a:t>
            </a:r>
          </a:p>
          <a:p>
            <a:r>
              <a:rPr lang="fr-FR" dirty="0" smtClean="0"/>
              <a:t>TS = énergie transmise par conduction </a:t>
            </a:r>
            <a:r>
              <a:rPr lang="fr-FR" dirty="0" err="1" smtClean="0"/>
              <a:t>solidienne</a:t>
            </a:r>
            <a:endParaRPr lang="fr-FR" dirty="0" smtClean="0"/>
          </a:p>
          <a:p>
            <a:endParaRPr lang="fr-FR" dirty="0"/>
          </a:p>
        </p:txBody>
      </p:sp>
      <p:pic>
        <p:nvPicPr>
          <p:cNvPr id="3075" name="Picture 3"/>
          <p:cNvPicPr>
            <a:picLocks noGrp="1" noChangeAspect="1" noChangeArrowheads="1"/>
          </p:cNvPicPr>
          <p:nvPr>
            <p:ph sz="half" idx="2"/>
          </p:nvPr>
        </p:nvPicPr>
        <p:blipFill>
          <a:blip r:embed="rId2" cstate="print"/>
          <a:srcRect/>
          <a:stretch>
            <a:fillRect/>
          </a:stretch>
        </p:blipFill>
        <p:spPr bwMode="auto">
          <a:xfrm>
            <a:off x="4648200" y="404664"/>
            <a:ext cx="4244280" cy="583264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581128"/>
            <a:ext cx="6781800" cy="1600200"/>
          </a:xfrm>
        </p:spPr>
        <p:txBody>
          <a:bodyPr/>
          <a:lstStyle/>
          <a:p>
            <a:r>
              <a:rPr lang="fr-FR" dirty="0" smtClean="0"/>
              <a:t>Conduction aérienne </a:t>
            </a:r>
            <a:endParaRPr lang="fr-FR" dirty="0"/>
          </a:p>
        </p:txBody>
      </p:sp>
      <p:sp>
        <p:nvSpPr>
          <p:cNvPr id="5" name="Espace réservé du contenu 4"/>
          <p:cNvSpPr>
            <a:spLocks noGrp="1"/>
          </p:cNvSpPr>
          <p:nvPr>
            <p:ph sz="half" idx="1"/>
          </p:nvPr>
        </p:nvSpPr>
        <p:spPr>
          <a:xfrm>
            <a:off x="467544" y="609600"/>
            <a:ext cx="4176464" cy="4835623"/>
          </a:xfrm>
        </p:spPr>
        <p:txBody>
          <a:bodyPr>
            <a:normAutofit fontScale="77500" lnSpcReduction="20000"/>
          </a:bodyPr>
          <a:lstStyle/>
          <a:p>
            <a:r>
              <a:rPr lang="fr-FR" dirty="0" smtClean="0"/>
              <a:t>• Dans le cas d’une conduction aérienne en champ libre, le niveau sonore diminue de 6 dB lorsque la distance à la source double.</a:t>
            </a:r>
          </a:p>
          <a:p>
            <a:r>
              <a:rPr lang="fr-FR" dirty="0" smtClean="0"/>
              <a:t> Dans le cas d’une pièce, ce n’est plus valable car on devra prendre en compte le champ réverbéré.</a:t>
            </a:r>
          </a:p>
          <a:p>
            <a:r>
              <a:rPr lang="fr-FR" dirty="0" smtClean="0"/>
              <a:t>  On constate également que les sons aigus s’amortissent plus rapidement que les sons médium. </a:t>
            </a:r>
          </a:p>
          <a:p>
            <a:r>
              <a:rPr lang="fr-FR" dirty="0" smtClean="0"/>
              <a:t> La </a:t>
            </a:r>
            <a:r>
              <a:rPr lang="fr-FR" dirty="0" err="1" smtClean="0"/>
              <a:t>remédiation</a:t>
            </a:r>
            <a:r>
              <a:rPr lang="fr-FR" dirty="0" smtClean="0"/>
              <a:t> à la conduction aérienne utilise des panneaux suspendus (signalétique), boxes et cabines </a:t>
            </a:r>
          </a:p>
        </p:txBody>
      </p:sp>
      <p:sp>
        <p:nvSpPr>
          <p:cNvPr id="4100" name="AutoShape 4" descr="Panneau acoustique suspendu CAT - Isolation phonique Plafond - Capteur,  Insonorisation - DECIBEL FRANC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4101" name="Picture 5"/>
          <p:cNvPicPr>
            <a:picLocks noChangeAspect="1" noChangeArrowheads="1"/>
          </p:cNvPicPr>
          <p:nvPr/>
        </p:nvPicPr>
        <p:blipFill>
          <a:blip r:embed="rId2" cstate="print"/>
          <a:srcRect/>
          <a:stretch>
            <a:fillRect/>
          </a:stretch>
        </p:blipFill>
        <p:spPr bwMode="auto">
          <a:xfrm>
            <a:off x="5004048" y="836712"/>
            <a:ext cx="3845375" cy="424847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l="14870" t="19748" r="11211" b="23133"/>
          <a:stretch>
            <a:fillRect/>
          </a:stretch>
        </p:blipFill>
        <p:spPr bwMode="auto">
          <a:xfrm>
            <a:off x="1331640" y="404664"/>
            <a:ext cx="6840760" cy="5286042"/>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ChangeAspect="1" noChangeArrowheads="1"/>
          </p:cNvPicPr>
          <p:nvPr/>
        </p:nvPicPr>
        <p:blipFill>
          <a:blip r:embed="rId2" cstate="print"/>
          <a:srcRect/>
          <a:stretch>
            <a:fillRect/>
          </a:stretch>
        </p:blipFill>
        <p:spPr bwMode="auto">
          <a:xfrm>
            <a:off x="198921" y="980728"/>
            <a:ext cx="8333519" cy="5475453"/>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6781800" cy="1600200"/>
          </a:xfrm>
        </p:spPr>
        <p:txBody>
          <a:bodyPr/>
          <a:lstStyle/>
          <a:p>
            <a:r>
              <a:rPr lang="fr-FR" dirty="0" smtClean="0"/>
              <a:t>Conduction aérienne </a:t>
            </a:r>
            <a:endParaRPr lang="fr-FR" dirty="0"/>
          </a:p>
        </p:txBody>
      </p:sp>
      <p:sp>
        <p:nvSpPr>
          <p:cNvPr id="5" name="Espace réservé du contenu 4"/>
          <p:cNvSpPr>
            <a:spLocks noGrp="1"/>
          </p:cNvSpPr>
          <p:nvPr>
            <p:ph idx="1"/>
          </p:nvPr>
        </p:nvSpPr>
        <p:spPr>
          <a:xfrm>
            <a:off x="683568" y="1412776"/>
            <a:ext cx="7543800" cy="4759424"/>
          </a:xfrm>
        </p:spPr>
        <p:txBody>
          <a:bodyPr>
            <a:normAutofit/>
          </a:bodyPr>
          <a:lstStyle/>
          <a:p>
            <a:r>
              <a:rPr lang="fr-FR" dirty="0" smtClean="0"/>
              <a:t>• Dans le cas de la conduction aérienne due à des petites ouvertures, - Le niveau sonore (dB) augmente comme le logarithme de l’ouverture</a:t>
            </a:r>
          </a:p>
          <a:p>
            <a:r>
              <a:rPr lang="fr-FR" dirty="0" smtClean="0"/>
              <a:t> - Le phénomène de diffraction créé par les ouvertures qui se comportent comme autant de sources, a pour conséquence une plus mauvaise transmission des sons graves que des sons aigus.</a:t>
            </a:r>
          </a:p>
          <a:p>
            <a:r>
              <a:rPr lang="fr-FR" dirty="0" smtClean="0"/>
              <a:t> • La décroissance de 6 dB observée lorsque la distance à la source double n’est valable que pour une propagation sphérique à l’air libre ou en chambre </a:t>
            </a:r>
            <a:r>
              <a:rPr lang="fr-FR" dirty="0" err="1" smtClean="0"/>
              <a:t>anéchoïde</a:t>
            </a:r>
            <a:r>
              <a:rPr lang="fr-FR" dirty="0" smtClean="0"/>
              <a:t>. Dans le cas d’une propagation en lieu clos, il faut y ajouter la composante réverbérée . </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32656"/>
            <a:ext cx="6781800" cy="1600200"/>
          </a:xfrm>
        </p:spPr>
        <p:txBody>
          <a:bodyPr/>
          <a:lstStyle/>
          <a:p>
            <a:r>
              <a:rPr lang="fr-FR" dirty="0" smtClean="0"/>
              <a:t>Conduction </a:t>
            </a:r>
            <a:r>
              <a:rPr lang="fr-FR" dirty="0" err="1" smtClean="0"/>
              <a:t>solidienne</a:t>
            </a:r>
            <a:endParaRPr lang="fr-FR" dirty="0"/>
          </a:p>
        </p:txBody>
      </p:sp>
      <p:sp>
        <p:nvSpPr>
          <p:cNvPr id="3" name="Espace réservé du contenu 2"/>
          <p:cNvSpPr>
            <a:spLocks noGrp="1"/>
          </p:cNvSpPr>
          <p:nvPr>
            <p:ph idx="1"/>
          </p:nvPr>
        </p:nvSpPr>
        <p:spPr>
          <a:xfrm>
            <a:off x="755576" y="2204864"/>
            <a:ext cx="7543800" cy="3886200"/>
          </a:xfrm>
        </p:spPr>
        <p:txBody>
          <a:bodyPr/>
          <a:lstStyle/>
          <a:p>
            <a:r>
              <a:rPr lang="fr-FR" dirty="0" smtClean="0"/>
              <a:t>Ce phénomène est perceptible surtout dans le cas de bruits d’impact riches en harmoniques.</a:t>
            </a:r>
          </a:p>
          <a:p>
            <a:r>
              <a:rPr lang="fr-FR" dirty="0" smtClean="0"/>
              <a:t> La conduction </a:t>
            </a:r>
            <a:r>
              <a:rPr lang="fr-FR" dirty="0" err="1" smtClean="0"/>
              <a:t>solidienne</a:t>
            </a:r>
            <a:r>
              <a:rPr lang="fr-FR" dirty="0" smtClean="0"/>
              <a:t> peut répercuter des bruits d’un bout à l’autre d’une bâtisse. Pour cette raison, elle est combattue par </a:t>
            </a:r>
            <a:r>
              <a:rPr lang="fr-FR" i="1" dirty="0" smtClean="0"/>
              <a:t>l’emploi de dalles flottantes, l’insertion de </a:t>
            </a:r>
            <a:r>
              <a:rPr lang="fr-FR" i="1" dirty="0" err="1" smtClean="0"/>
              <a:t>silent</a:t>
            </a:r>
            <a:r>
              <a:rPr lang="fr-FR" i="1" dirty="0" smtClean="0"/>
              <a:t> blocks ou le découplage du sol des machines au moyen de pieds composés de pointes métalliques + cuvettes métalliques + feutre</a:t>
            </a:r>
            <a:r>
              <a:rPr lang="fr-FR" dirty="0" smtClean="0"/>
              <a:t>. </a:t>
            </a:r>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572000"/>
            <a:ext cx="8424936" cy="1600200"/>
          </a:xfrm>
        </p:spPr>
        <p:txBody>
          <a:bodyPr>
            <a:normAutofit fontScale="90000"/>
          </a:bodyPr>
          <a:lstStyle/>
          <a:p>
            <a:r>
              <a:rPr lang="fr-FR" dirty="0" smtClean="0">
                <a:hlinkClick r:id="rId2"/>
              </a:rPr>
              <a:t>Pieds de machines, </a:t>
            </a:r>
            <a:r>
              <a:rPr lang="fr-FR" dirty="0" err="1" smtClean="0">
                <a:hlinkClick r:id="rId2"/>
              </a:rPr>
              <a:t>Silent</a:t>
            </a:r>
            <a:r>
              <a:rPr lang="fr-FR" dirty="0" smtClean="0">
                <a:hlinkClick r:id="rId2"/>
              </a:rPr>
              <a:t> blocs et plots antivibratoires</a:t>
            </a:r>
            <a:endParaRPr lang="fr-FR" dirty="0"/>
          </a:p>
        </p:txBody>
      </p:sp>
      <p:pic>
        <p:nvPicPr>
          <p:cNvPr id="90114" name="Picture 2"/>
          <p:cNvPicPr>
            <a:picLocks noGrp="1" noChangeAspect="1" noChangeArrowheads="1"/>
          </p:cNvPicPr>
          <p:nvPr>
            <p:ph idx="1"/>
          </p:nvPr>
        </p:nvPicPr>
        <p:blipFill>
          <a:blip r:embed="rId3" cstate="print"/>
          <a:srcRect/>
          <a:stretch>
            <a:fillRect/>
          </a:stretch>
        </p:blipFill>
        <p:spPr bwMode="auto">
          <a:xfrm>
            <a:off x="1" y="2773470"/>
            <a:ext cx="5940152" cy="1641541"/>
          </a:xfrm>
          <a:prstGeom prst="rect">
            <a:avLst/>
          </a:prstGeom>
          <a:noFill/>
          <a:ln w="9525">
            <a:noFill/>
            <a:miter lim="800000"/>
            <a:headEnd/>
            <a:tailEnd/>
          </a:ln>
          <a:effectLst/>
        </p:spPr>
      </p:pic>
      <p:pic>
        <p:nvPicPr>
          <p:cNvPr id="90115" name="Picture 3"/>
          <p:cNvPicPr>
            <a:picLocks noChangeAspect="1" noChangeArrowheads="1"/>
          </p:cNvPicPr>
          <p:nvPr/>
        </p:nvPicPr>
        <p:blipFill>
          <a:blip r:embed="rId4" cstate="print"/>
          <a:srcRect t="12807"/>
          <a:stretch>
            <a:fillRect/>
          </a:stretch>
        </p:blipFill>
        <p:spPr bwMode="auto">
          <a:xfrm>
            <a:off x="4139952" y="0"/>
            <a:ext cx="4654123" cy="2637756"/>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hlinkClick r:id="rId2"/>
              </a:rPr>
              <a:t>Chambre </a:t>
            </a:r>
            <a:r>
              <a:rPr lang="fr-FR" dirty="0" err="1" smtClean="0">
                <a:hlinkClick r:id="rId2"/>
              </a:rPr>
              <a:t>Anéchoïque</a:t>
            </a:r>
            <a:r>
              <a:rPr lang="fr-FR" dirty="0" smtClean="0"/>
              <a:t/>
            </a:r>
            <a:br>
              <a:rPr lang="fr-FR" dirty="0" smtClean="0"/>
            </a:br>
            <a:r>
              <a:rPr lang="fr-FR" dirty="0" smtClean="0"/>
              <a:t>(chambre sourde)</a:t>
            </a:r>
            <a:endParaRPr lang="fr-FR" dirty="0"/>
          </a:p>
        </p:txBody>
      </p:sp>
      <p:pic>
        <p:nvPicPr>
          <p:cNvPr id="89090" name="Picture 2"/>
          <p:cNvPicPr>
            <a:picLocks noGrp="1" noChangeAspect="1" noChangeArrowheads="1"/>
          </p:cNvPicPr>
          <p:nvPr>
            <p:ph idx="1"/>
          </p:nvPr>
        </p:nvPicPr>
        <p:blipFill>
          <a:blip r:embed="rId3" cstate="print"/>
          <a:srcRect/>
          <a:stretch>
            <a:fillRect/>
          </a:stretch>
        </p:blipFill>
        <p:spPr bwMode="auto">
          <a:xfrm>
            <a:off x="683568" y="692696"/>
            <a:ext cx="7920880" cy="3728244"/>
          </a:xfrm>
          <a:prstGeom prst="rect">
            <a:avLst/>
          </a:prstGeom>
          <a:noFill/>
          <a:ln w="9525">
            <a:noFill/>
            <a:miter lim="800000"/>
            <a:headEnd/>
            <a:tailEnd/>
          </a:ln>
          <a:effec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60648"/>
            <a:ext cx="6781800" cy="1600200"/>
          </a:xfrm>
        </p:spPr>
        <p:txBody>
          <a:bodyPr/>
          <a:lstStyle/>
          <a:p>
            <a:r>
              <a:rPr lang="fr-FR" b="1" dirty="0" smtClean="0"/>
              <a:t>chambre </a:t>
            </a:r>
            <a:r>
              <a:rPr lang="fr-FR" b="1" dirty="0" err="1" smtClean="0"/>
              <a:t>anéchoïque</a:t>
            </a:r>
            <a:endParaRPr lang="fr-FR" dirty="0"/>
          </a:p>
        </p:txBody>
      </p:sp>
      <p:sp>
        <p:nvSpPr>
          <p:cNvPr id="3" name="Espace réservé du contenu 2"/>
          <p:cNvSpPr>
            <a:spLocks noGrp="1"/>
          </p:cNvSpPr>
          <p:nvPr>
            <p:ph idx="1"/>
          </p:nvPr>
        </p:nvSpPr>
        <p:spPr>
          <a:xfrm>
            <a:off x="467544" y="2204864"/>
            <a:ext cx="7543800" cy="3886200"/>
          </a:xfrm>
        </p:spPr>
        <p:txBody>
          <a:bodyPr/>
          <a:lstStyle/>
          <a:p>
            <a:r>
              <a:rPr lang="fr-FR" dirty="0" smtClean="0"/>
              <a:t>Une </a:t>
            </a:r>
            <a:r>
              <a:rPr lang="fr-FR" b="1" dirty="0" smtClean="0"/>
              <a:t>chambre </a:t>
            </a:r>
            <a:r>
              <a:rPr lang="fr-FR" b="1" dirty="0" err="1" smtClean="0"/>
              <a:t>anéchoïque</a:t>
            </a:r>
            <a:r>
              <a:rPr lang="fr-FR" dirty="0" smtClean="0"/>
              <a:t> (ou « chambre sourde ») est une salle d'expérimentation dont les parois absorbent les </a:t>
            </a:r>
            <a:r>
              <a:rPr lang="fr-FR" dirty="0" smtClean="0">
                <a:hlinkClick r:id="rId2" tooltip="Électromagnétisme"/>
              </a:rPr>
              <a:t>ondes sonores </a:t>
            </a:r>
            <a:r>
              <a:rPr lang="fr-FR" dirty="0" smtClean="0"/>
              <a:t>ou </a:t>
            </a:r>
            <a:r>
              <a:rPr lang="fr-FR" dirty="0" smtClean="0">
                <a:hlinkClick r:id="rId2" tooltip="Électromagnétisme"/>
              </a:rPr>
              <a:t>électromagnétiques</a:t>
            </a:r>
            <a:r>
              <a:rPr lang="fr-FR" dirty="0" smtClean="0"/>
              <a:t>, en reproduisant des conditions de champ libre et ne provoquant donc pas d'</a:t>
            </a:r>
            <a:r>
              <a:rPr lang="fr-FR" i="1" dirty="0" smtClean="0">
                <a:hlinkClick r:id="rId3" tooltip="Écho (acoustique)"/>
              </a:rPr>
              <a:t>écho</a:t>
            </a:r>
            <a:r>
              <a:rPr lang="fr-FR" dirty="0" smtClean="0"/>
              <a:t> pouvant perturber les mesures. </a:t>
            </a:r>
          </a:p>
          <a:p>
            <a:r>
              <a:rPr lang="fr-FR" dirty="0" smtClean="0"/>
              <a:t>De telles chambres sont utilisées pour mesurer des ondes acoustiques ou électromagnétiques dans des conditions de champ libre, c'est-à-dire en l'absence de composantes ayant subi une </a:t>
            </a:r>
            <a:r>
              <a:rPr lang="fr-FR" dirty="0" smtClean="0">
                <a:hlinkClick r:id="rId4" tooltip="Réverbération (acoustique)"/>
              </a:rPr>
              <a:t>réverbération</a:t>
            </a:r>
            <a:r>
              <a:rPr lang="fr-FR" dirty="0" smtClean="0"/>
              <a:t> sur des parois.</a:t>
            </a:r>
            <a:endParaRPr lang="fr-FR"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lnSpcReduction="10000"/>
          </a:bodyPr>
          <a:lstStyle/>
          <a:p>
            <a:r>
              <a:rPr lang="fr-FR" dirty="0" smtClean="0"/>
              <a:t>« </a:t>
            </a:r>
            <a:r>
              <a:rPr lang="fr-FR" i="1" dirty="0" smtClean="0"/>
              <a:t>Nous défions les gens de s’y asseoir dans le noir […] Dans le silence, les oreilles s’adaptent. Plus la chambre est silencieuse, plus vous entendrez de choses. Vous entendrez battre votre cœur, parfois vous pourrez entendre vos poumons, votre estomac gargouillant bruyamment. Dans une chambre </a:t>
            </a:r>
            <a:r>
              <a:rPr lang="fr-FR" i="1" dirty="0" err="1" smtClean="0"/>
              <a:t>anéchoïque</a:t>
            </a:r>
            <a:r>
              <a:rPr lang="fr-FR" i="1" dirty="0" smtClean="0"/>
              <a:t>, vous devenez le son […]</a:t>
            </a:r>
            <a:r>
              <a:rPr lang="fr-FR" dirty="0" smtClean="0"/>
              <a:t> »</a:t>
            </a:r>
          </a:p>
          <a:p>
            <a:r>
              <a:rPr lang="fr-FR" dirty="0" smtClean="0"/>
              <a:t>Selon son créateur, personne ne peut rester dans cette pièce plus de 45 minutes sans perdre ses repères, en proie à des hallucinations. Cependant, d'autres témoignages ne rapportent pas de tels effets</a:t>
            </a:r>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Architecture et confort : </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smtClean="0"/>
              <a:t> ce n'est pas le plan qui commande la mentalité, mais la mentalité qui commande le plan.</a:t>
            </a:r>
          </a:p>
          <a:p>
            <a:r>
              <a:rPr lang="fr-FR" dirty="0" smtClean="0"/>
              <a:t> De sorte que l'évolution des plans de résidences nous permet de suivre l'évolution de la mentalité des époques auxquelles ils ont été construits. </a:t>
            </a:r>
            <a:endParaRPr lang="fr-FR" dirty="0"/>
          </a:p>
        </p:txBody>
      </p:sp>
      <p:sp>
        <p:nvSpPr>
          <p:cNvPr id="4" name="Espace réservé du contenu 3"/>
          <p:cNvSpPr>
            <a:spLocks noGrp="1"/>
          </p:cNvSpPr>
          <p:nvPr>
            <p:ph sz="half" idx="2"/>
          </p:nvPr>
        </p:nvSpPr>
        <p:spPr/>
        <p:txBody>
          <a:bodyPr>
            <a:normAutofit fontScale="85000" lnSpcReduction="20000"/>
          </a:bodyPr>
          <a:lstStyle/>
          <a:p>
            <a:r>
              <a:rPr lang="en" b="1" dirty="0"/>
              <a:t>Architecture and </a:t>
            </a:r>
            <a:r>
              <a:rPr lang="en" b="1" dirty="0" smtClean="0"/>
              <a:t>comfort</a:t>
            </a:r>
          </a:p>
          <a:p>
            <a:r>
              <a:rPr lang="en" dirty="0"/>
              <a:t>it is not the plan that controls the mentality, but the mentality that controls the plan.</a:t>
            </a:r>
          </a:p>
          <a:p>
            <a:r>
              <a:rPr lang="en" dirty="0"/>
              <a:t>So the evolution of residence plans allows us to follow the evolution of the mentality of the times in which they were built.</a:t>
            </a:r>
            <a:endParaRPr lang="fr-FR" dirty="0"/>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32656"/>
            <a:ext cx="9144000" cy="1152128"/>
          </a:xfrm>
        </p:spPr>
        <p:txBody>
          <a:bodyPr>
            <a:normAutofit fontScale="90000"/>
          </a:bodyPr>
          <a:lstStyle/>
          <a:p>
            <a:r>
              <a:rPr lang="fr-FR" dirty="0" smtClean="0"/>
              <a:t>4 Correction acoustique </a:t>
            </a:r>
            <a:br>
              <a:rPr lang="fr-FR" dirty="0" smtClean="0"/>
            </a:br>
            <a:r>
              <a:rPr lang="fr-FR" dirty="0" smtClean="0"/>
              <a:t>Notion de temps de réverbération</a:t>
            </a:r>
            <a:endParaRPr lang="fr-FR" dirty="0"/>
          </a:p>
        </p:txBody>
      </p:sp>
      <p:sp>
        <p:nvSpPr>
          <p:cNvPr id="3" name="Espace réservé du contenu 2"/>
          <p:cNvSpPr>
            <a:spLocks noGrp="1"/>
          </p:cNvSpPr>
          <p:nvPr>
            <p:ph idx="1"/>
          </p:nvPr>
        </p:nvSpPr>
        <p:spPr>
          <a:xfrm>
            <a:off x="395536" y="1556792"/>
            <a:ext cx="8208912" cy="4750296"/>
          </a:xfrm>
        </p:spPr>
        <p:txBody>
          <a:bodyPr>
            <a:normAutofit fontScale="92500" lnSpcReduction="10000"/>
          </a:bodyPr>
          <a:lstStyle/>
          <a:p>
            <a:r>
              <a:rPr lang="fr-FR" dirty="0" smtClean="0"/>
              <a:t>La réverbération est due à de multiples réflexions du son sur les parois d’une pièce. Le son direct est alors temporellement suivi de plusieurs « sons réfléchis » La réverbération se manifeste donc par une diminution progressive du niveau sonore après que la source a cessé d’émettre.</a:t>
            </a:r>
          </a:p>
          <a:p>
            <a:r>
              <a:rPr lang="fr-FR" dirty="0" smtClean="0"/>
              <a:t>Ce temps de réverbération, sera noté T</a:t>
            </a:r>
          </a:p>
          <a:p>
            <a:r>
              <a:rPr lang="fr-FR" dirty="0" smtClean="0"/>
              <a:t>La correction acoustique d’une salle consiste à amener T à une valeur optimale, fonction de son utilisation. </a:t>
            </a:r>
          </a:p>
          <a:p>
            <a:r>
              <a:rPr lang="fr-FR" dirty="0" smtClean="0"/>
              <a:t>Le plus souvent, il s’agit de diminuer T en augmentant les surfaces absorbantes. </a:t>
            </a:r>
          </a:p>
          <a:p>
            <a:r>
              <a:rPr lang="fr-FR" dirty="0" smtClean="0"/>
              <a:t>On peut remarquer que l’isolation acoustique lutte contre la propagation du son entre les salles tandis que la correction acoustique a pour but de contrôler la propagation du son à l’intérieur d’une salle.</a:t>
            </a:r>
            <a:endParaRPr lang="fr-FR"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23528" y="5257800"/>
            <a:ext cx="6781800" cy="1600200"/>
          </a:xfrm>
        </p:spPr>
        <p:txBody>
          <a:bodyPr>
            <a:normAutofit/>
          </a:bodyPr>
          <a:lstStyle/>
          <a:p>
            <a:r>
              <a:rPr lang="fr-FR" dirty="0" smtClean="0"/>
              <a:t>Valeurs optimales de T</a:t>
            </a:r>
            <a:endParaRPr lang="fr-FR" dirty="0"/>
          </a:p>
        </p:txBody>
      </p:sp>
      <p:sp>
        <p:nvSpPr>
          <p:cNvPr id="5" name="Espace réservé du contenu 4"/>
          <p:cNvSpPr>
            <a:spLocks noGrp="1"/>
          </p:cNvSpPr>
          <p:nvPr>
            <p:ph sz="half" idx="1"/>
          </p:nvPr>
        </p:nvSpPr>
        <p:spPr>
          <a:xfrm>
            <a:off x="251520" y="609600"/>
            <a:ext cx="4032448" cy="5411688"/>
          </a:xfrm>
        </p:spPr>
        <p:txBody>
          <a:bodyPr>
            <a:noAutofit/>
          </a:bodyPr>
          <a:lstStyle/>
          <a:p>
            <a:r>
              <a:rPr lang="fr-FR" sz="2000" dirty="0" smtClean="0"/>
              <a:t>Les valeurs optimales de T sont fonction de</a:t>
            </a:r>
            <a:r>
              <a:rPr lang="fr-FR" sz="2000" b="1" dirty="0" smtClean="0"/>
              <a:t> l’usage </a:t>
            </a:r>
            <a:r>
              <a:rPr lang="fr-FR" sz="2000" dirty="0" smtClean="0"/>
              <a:t>de la pièce, de son </a:t>
            </a:r>
            <a:r>
              <a:rPr lang="fr-FR" sz="2000" b="1" dirty="0" smtClean="0"/>
              <a:t>volume</a:t>
            </a:r>
            <a:r>
              <a:rPr lang="fr-FR" sz="2000" dirty="0" smtClean="0"/>
              <a:t> et du </a:t>
            </a:r>
            <a:r>
              <a:rPr lang="fr-FR" sz="2000" b="1" dirty="0" smtClean="0"/>
              <a:t>nombre de personnes </a:t>
            </a:r>
            <a:r>
              <a:rPr lang="fr-FR" sz="2000" dirty="0" smtClean="0"/>
              <a:t>qui l’occupent. </a:t>
            </a:r>
          </a:p>
          <a:p>
            <a:r>
              <a:rPr lang="fr-FR" sz="2000" dirty="0" smtClean="0"/>
              <a:t>De nombreuses formules existent mais aucune d’elles n’est satisfaisante.</a:t>
            </a:r>
          </a:p>
          <a:p>
            <a:r>
              <a:rPr lang="fr-FR" sz="2000" dirty="0" smtClean="0"/>
              <a:t> Le meilleur outil dont on dispose, est l’abaque multiple rassemblant les données empiriques traitées statistiquement depuis le début du XX </a:t>
            </a:r>
            <a:r>
              <a:rPr lang="fr-FR" sz="2000" dirty="0" err="1" smtClean="0"/>
              <a:t>ème</a:t>
            </a:r>
            <a:r>
              <a:rPr lang="fr-FR" sz="2000" dirty="0" smtClean="0"/>
              <a:t> siècle, (car les goûts ont changé au cours des époques). Les formules modélisant le mieux cet abaque sont :</a:t>
            </a:r>
            <a:endParaRPr lang="fr-FR" sz="2000" dirty="0"/>
          </a:p>
        </p:txBody>
      </p:sp>
      <p:pic>
        <p:nvPicPr>
          <p:cNvPr id="93186" name="Picture 2"/>
          <p:cNvPicPr>
            <a:picLocks noGrp="1" noChangeAspect="1" noChangeArrowheads="1"/>
          </p:cNvPicPr>
          <p:nvPr>
            <p:ph sz="half" idx="2"/>
          </p:nvPr>
        </p:nvPicPr>
        <p:blipFill>
          <a:blip r:embed="rId2" cstate="print"/>
          <a:srcRect/>
          <a:stretch>
            <a:fillRect/>
          </a:stretch>
        </p:blipFill>
        <p:spPr bwMode="auto">
          <a:xfrm>
            <a:off x="4211960" y="0"/>
            <a:ext cx="4932040" cy="6093296"/>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7842448" cy="1600200"/>
          </a:xfrm>
        </p:spPr>
        <p:txBody>
          <a:bodyPr>
            <a:normAutofit fontScale="90000"/>
          </a:bodyPr>
          <a:lstStyle/>
          <a:p>
            <a:r>
              <a:rPr lang="fr-FR" dirty="0" smtClean="0"/>
              <a:t>Notion de coefficient d’absorption d’une surface</a:t>
            </a:r>
            <a:endParaRPr lang="fr-FR" dirty="0"/>
          </a:p>
        </p:txBody>
      </p:sp>
      <p:sp>
        <p:nvSpPr>
          <p:cNvPr id="5" name="Espace réservé du contenu 4"/>
          <p:cNvSpPr>
            <a:spLocks noGrp="1"/>
          </p:cNvSpPr>
          <p:nvPr>
            <p:ph idx="1"/>
          </p:nvPr>
        </p:nvSpPr>
        <p:spPr>
          <a:xfrm>
            <a:off x="827584" y="1772816"/>
            <a:ext cx="7543800" cy="4534272"/>
          </a:xfrm>
        </p:spPr>
        <p:txBody>
          <a:bodyPr>
            <a:normAutofit/>
          </a:bodyPr>
          <a:lstStyle/>
          <a:p>
            <a:r>
              <a:rPr lang="fr-FR" dirty="0" smtClean="0"/>
              <a:t>Le phénomène d’absorption est lié à la structure des matériaux. L’absorption d’un son par un matériau s’accompagne toujours de sa transformation en énergie thermique généralement négligeable.</a:t>
            </a:r>
          </a:p>
          <a:p>
            <a:endParaRPr lang="fr-FR" dirty="0" smtClean="0"/>
          </a:p>
          <a:p>
            <a:r>
              <a:rPr lang="fr-FR" dirty="0" smtClean="0"/>
              <a:t>Toutes les fréquences ne sont pas également absorbées par les matériaux. C’est sur cette différence de comportement en fréquence qu’on joue lorsqu’on corrige acoustiquement une pièce, pour obtenir l’ambiance sonore désirée.</a:t>
            </a:r>
            <a:endParaRPr lang="fr-FR"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Grp="1" noChangeAspect="1" noChangeArrowheads="1"/>
          </p:cNvPicPr>
          <p:nvPr>
            <p:ph idx="4294967295"/>
          </p:nvPr>
        </p:nvPicPr>
        <p:blipFill>
          <a:blip r:embed="rId2" cstate="print"/>
          <a:srcRect/>
          <a:stretch>
            <a:fillRect/>
          </a:stretch>
        </p:blipFill>
        <p:spPr bwMode="auto">
          <a:xfrm>
            <a:off x="0" y="260648"/>
            <a:ext cx="8686749" cy="576064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323528" y="764704"/>
            <a:ext cx="8424936" cy="5256583"/>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p:txBody>
          <a:bodyPr/>
          <a:lstStyle/>
          <a:p>
            <a:r>
              <a:rPr lang="fr-FR" dirty="0" smtClean="0"/>
              <a:t>Une onde sonore lors de sa propagation (figure 1) est soumise à des phénomènes de </a:t>
            </a:r>
            <a:r>
              <a:rPr lang="fr-FR" b="1" dirty="0" smtClean="0"/>
              <a:t>réflexion, diffraction, diffusion ou absorption </a:t>
            </a:r>
            <a:r>
              <a:rPr lang="fr-FR" dirty="0" smtClean="0"/>
              <a:t>par les obstacles rencontrés (sol, murs et plafond, mobilier …).</a:t>
            </a:r>
          </a:p>
          <a:p>
            <a:r>
              <a:rPr lang="fr-FR" dirty="0" smtClean="0"/>
              <a:t> L’onde directe et les ondes réfléchies se superposent et contribuent à la qualité du son perçu (figure 2).</a:t>
            </a:r>
            <a:endParaRPr lang="fr-F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9512" y="476672"/>
            <a:ext cx="8964488" cy="532859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0"/>
            <a:ext cx="6781800" cy="1600200"/>
          </a:xfrm>
        </p:spPr>
        <p:txBody>
          <a:bodyPr/>
          <a:lstStyle/>
          <a:p>
            <a:r>
              <a:rPr lang="fr-FR" b="1" dirty="0" smtClean="0"/>
              <a:t>Acoustique des salles :</a:t>
            </a:r>
            <a:endParaRPr lang="fr-FR" dirty="0"/>
          </a:p>
        </p:txBody>
      </p:sp>
      <p:sp>
        <p:nvSpPr>
          <p:cNvPr id="3" name="Espace réservé du contenu 2"/>
          <p:cNvSpPr>
            <a:spLocks noGrp="1"/>
          </p:cNvSpPr>
          <p:nvPr>
            <p:ph sz="half" idx="1"/>
          </p:nvPr>
        </p:nvSpPr>
        <p:spPr>
          <a:xfrm>
            <a:off x="611560" y="1700808"/>
            <a:ext cx="3657600" cy="4487408"/>
          </a:xfrm>
        </p:spPr>
        <p:txBody>
          <a:bodyPr>
            <a:normAutofit fontScale="85000" lnSpcReduction="20000"/>
          </a:bodyPr>
          <a:lstStyle/>
          <a:p>
            <a:r>
              <a:rPr lang="fr-FR" dirty="0" smtClean="0"/>
              <a:t>vise à offrir la meilleure qualité possible d’écoute à différents lieux dédiés au spectacle : salle de concert, théâtre, opéra, mais aussi des lieux publics comme des halls d’entrée, des gymnases, des piscines, des réfectoires…</a:t>
            </a:r>
          </a:p>
          <a:p>
            <a:pPr>
              <a:buNone/>
            </a:pPr>
            <a:endParaRPr lang="fr-FR" dirty="0"/>
          </a:p>
        </p:txBody>
      </p:sp>
      <p:sp>
        <p:nvSpPr>
          <p:cNvPr id="4" name="Espace réservé du contenu 3"/>
          <p:cNvSpPr>
            <a:spLocks noGrp="1"/>
          </p:cNvSpPr>
          <p:nvPr>
            <p:ph sz="half" idx="2"/>
          </p:nvPr>
        </p:nvSpPr>
        <p:spPr>
          <a:xfrm>
            <a:off x="4716016" y="2204864"/>
            <a:ext cx="3657600" cy="3767328"/>
          </a:xfrm>
        </p:spPr>
        <p:txBody>
          <a:bodyPr>
            <a:normAutofit fontScale="85000" lnSpcReduction="20000"/>
          </a:bodyPr>
          <a:lstStyle/>
          <a:p>
            <a:r>
              <a:rPr lang="en" b="1" dirty="0"/>
              <a:t>Room acoustics:</a:t>
            </a:r>
            <a:endParaRPr lang="en" dirty="0" smtClean="0"/>
          </a:p>
          <a:p>
            <a:r>
              <a:rPr lang="en" dirty="0" smtClean="0"/>
              <a:t>aims </a:t>
            </a:r>
            <a:r>
              <a:rPr lang="en" dirty="0"/>
              <a:t>to offer the best possible listening quality to different places dedicated to shows: concert halls, theaters, opera houses, but also public places such as entrance halls, gymnasiums, swimming pools, refectories, etc.</a:t>
            </a:r>
          </a:p>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idx="1"/>
          </p:nvPr>
        </p:nvSpPr>
        <p:spPr>
          <a:xfrm>
            <a:off x="762000" y="685800"/>
            <a:ext cx="7543800" cy="5479504"/>
          </a:xfrm>
        </p:spPr>
        <p:txBody>
          <a:bodyPr>
            <a:normAutofit fontScale="92500" lnSpcReduction="10000"/>
          </a:bodyPr>
          <a:lstStyle/>
          <a:p>
            <a:r>
              <a:rPr lang="fr-FR" dirty="0" smtClean="0"/>
              <a:t>Une salle d’opéra est avant tout un théâtre, Les distances entre acteurs et spectateurs sont aussi réduites que possible, d’où la présence de nombreux niveaux de balcons ; pour favoriser la bonne compréhension des textes chantés, la réverbération  du son doit être courte. </a:t>
            </a:r>
          </a:p>
          <a:p>
            <a:r>
              <a:rPr lang="fr-FR" dirty="0" smtClean="0"/>
              <a:t>- Une salle de concert  privilégie les sons riches et volumineux, avec un volume acoustique conséquent et une réverbération latérale (</a:t>
            </a:r>
            <a:r>
              <a:rPr lang="fr-FR" b="1" dirty="0" smtClean="0"/>
              <a:t>concept « boîte à chaussure ». </a:t>
            </a:r>
            <a:r>
              <a:rPr lang="fr-FR" dirty="0" smtClean="0"/>
              <a:t>La distance entre auditeurs et musiciens est a priori moins critique que pour un opéra.</a:t>
            </a:r>
          </a:p>
          <a:p>
            <a:r>
              <a:rPr lang="fr-FR" dirty="0" smtClean="0"/>
              <a:t> Néanmoins, il existe des limites aux dimensions des grandes salles de concert du fait de la puissance d’un orchestre symphonique non expansive et de l’écho désagréable généré par une salle trop vaste. </a:t>
            </a:r>
          </a:p>
          <a:p>
            <a:r>
              <a:rPr lang="fr-FR" dirty="0" smtClean="0"/>
              <a:t>De plus, lorsque la capacité d’une salle est augmentée, les murs sont écartés et les réflexions sonores diminuent ; le son manque alors de réflexions donc de présence et de puissance.</a:t>
            </a:r>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types de confort : </a:t>
            </a:r>
            <a:br>
              <a:rPr lang="fr-FR" b="1" dirty="0" smtClean="0"/>
            </a:br>
            <a:r>
              <a:rPr lang="fr-FR" b="1" dirty="0" smtClean="0"/>
              <a:t>selon les espaces </a:t>
            </a:r>
            <a:endParaRPr lang="fr-FR" dirty="0"/>
          </a:p>
        </p:txBody>
      </p:sp>
      <p:sp>
        <p:nvSpPr>
          <p:cNvPr id="3" name="Espace réservé du contenu 2"/>
          <p:cNvSpPr>
            <a:spLocks noGrp="1"/>
          </p:cNvSpPr>
          <p:nvPr>
            <p:ph sz="half" idx="1"/>
          </p:nvPr>
        </p:nvSpPr>
        <p:spPr/>
        <p:txBody>
          <a:bodyPr>
            <a:normAutofit lnSpcReduction="10000"/>
          </a:bodyPr>
          <a:lstStyle/>
          <a:p>
            <a:pPr lvl="0"/>
            <a:r>
              <a:rPr lang="fr-FR" dirty="0" smtClean="0"/>
              <a:t>Le confort dans les espaces intérieurs (dans le bâtiment) </a:t>
            </a:r>
          </a:p>
          <a:p>
            <a:pPr lvl="0"/>
            <a:r>
              <a:rPr lang="fr-FR" dirty="0" smtClean="0"/>
              <a:t>Le confort dans les espaces extérieurs : Placette, square,…  </a:t>
            </a:r>
            <a:endParaRPr lang="fr-FR" dirty="0"/>
          </a:p>
        </p:txBody>
      </p:sp>
      <p:sp>
        <p:nvSpPr>
          <p:cNvPr id="4" name="Espace réservé du contenu 3"/>
          <p:cNvSpPr>
            <a:spLocks noGrp="1"/>
          </p:cNvSpPr>
          <p:nvPr>
            <p:ph sz="half" idx="2"/>
          </p:nvPr>
        </p:nvSpPr>
        <p:spPr/>
        <p:txBody>
          <a:bodyPr>
            <a:normAutofit lnSpcReduction="10000"/>
          </a:bodyPr>
          <a:lstStyle/>
          <a:p>
            <a:pPr lvl="0"/>
            <a:r>
              <a:rPr lang="en" b="1" dirty="0"/>
              <a:t>Types of comfort: </a:t>
            </a:r>
            <a:r>
              <a:rPr lang="fr-FR" b="1" dirty="0"/>
              <a:t/>
            </a:r>
            <a:br>
              <a:rPr lang="fr-FR" b="1" dirty="0"/>
            </a:br>
            <a:r>
              <a:rPr lang="en" b="1" dirty="0"/>
              <a:t>depending on the space</a:t>
            </a:r>
            <a:endParaRPr lang="en" dirty="0" smtClean="0"/>
          </a:p>
          <a:p>
            <a:pPr lvl="0"/>
            <a:r>
              <a:rPr lang="en" dirty="0" smtClean="0"/>
              <a:t>Comfort </a:t>
            </a:r>
            <a:r>
              <a:rPr lang="en" dirty="0"/>
              <a:t>in interior spaces (in the building)</a:t>
            </a:r>
          </a:p>
          <a:p>
            <a:pPr lvl="0"/>
            <a:r>
              <a:rPr lang="en" dirty="0"/>
              <a:t>Comfort in outdoor spaces: Square, square, etc.</a:t>
            </a:r>
            <a:endParaRPr lang="fr-FR" dirty="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323528" y="548680"/>
            <a:ext cx="8568951" cy="576064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251520" y="548680"/>
            <a:ext cx="8640960" cy="5616624"/>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7842448" cy="1600200"/>
          </a:xfrm>
        </p:spPr>
        <p:txBody>
          <a:bodyPr>
            <a:normAutofit/>
          </a:bodyPr>
          <a:lstStyle/>
          <a:p>
            <a:r>
              <a:rPr lang="fr-FR" b="1" dirty="0" smtClean="0"/>
              <a:t>Les sources de nuisances : </a:t>
            </a:r>
            <a:endParaRPr lang="fr-FR" dirty="0"/>
          </a:p>
        </p:txBody>
      </p:sp>
      <p:sp>
        <p:nvSpPr>
          <p:cNvPr id="3" name="Espace réservé du contenu 2"/>
          <p:cNvSpPr>
            <a:spLocks noGrp="1"/>
          </p:cNvSpPr>
          <p:nvPr>
            <p:ph sz="half" idx="1"/>
          </p:nvPr>
        </p:nvSpPr>
        <p:spPr>
          <a:xfrm>
            <a:off x="827584" y="2132856"/>
            <a:ext cx="3657600" cy="3888431"/>
          </a:xfrm>
        </p:spPr>
        <p:txBody>
          <a:bodyPr>
            <a:normAutofit fontScale="77500" lnSpcReduction="20000"/>
          </a:bodyPr>
          <a:lstStyle/>
          <a:p>
            <a:r>
              <a:rPr lang="fr-FR" b="1" dirty="0" smtClean="0"/>
              <a:t>Intérieurs : </a:t>
            </a:r>
            <a:endParaRPr lang="fr-FR" dirty="0" smtClean="0"/>
          </a:p>
          <a:p>
            <a:r>
              <a:rPr lang="fr-FR" dirty="0" smtClean="0"/>
              <a:t>-Les bruits aériens intérieurs sont émis dans un local et se propagent dans l'air (chaînes hi fi, .télévision, conversation, etc.)</a:t>
            </a:r>
          </a:p>
          <a:p>
            <a:r>
              <a:rPr lang="fr-FR" dirty="0" smtClean="0"/>
              <a:t>-Les bruits des solides (d’impact ou de choc : </a:t>
            </a:r>
          </a:p>
          <a:p>
            <a:pPr>
              <a:buNone/>
            </a:pPr>
            <a:r>
              <a:rPr lang="fr-FR" dirty="0" smtClean="0"/>
              <a:t>; chute et déplacement d’objets)</a:t>
            </a:r>
          </a:p>
          <a:p>
            <a:r>
              <a:rPr lang="fr-FR" b="1" dirty="0" smtClean="0"/>
              <a:t>-</a:t>
            </a:r>
            <a:r>
              <a:rPr lang="fr-FR" dirty="0" smtClean="0"/>
              <a:t>Les bruis d'équipements :</a:t>
            </a:r>
            <a:r>
              <a:rPr lang="fr-FR" b="1" dirty="0" smtClean="0"/>
              <a:t> </a:t>
            </a:r>
            <a:r>
              <a:rPr lang="fr-FR" dirty="0" smtClean="0"/>
              <a:t>(machine à laver….) </a:t>
            </a:r>
          </a:p>
          <a:p>
            <a:endParaRPr lang="fr-FR" dirty="0" smtClean="0"/>
          </a:p>
          <a:p>
            <a:endParaRPr lang="fr-FR" dirty="0" smtClean="0"/>
          </a:p>
          <a:p>
            <a:endParaRPr lang="fr-FR" dirty="0" smtClean="0"/>
          </a:p>
          <a:p>
            <a:endParaRPr lang="fr-FR" dirty="0"/>
          </a:p>
        </p:txBody>
      </p:sp>
      <p:sp>
        <p:nvSpPr>
          <p:cNvPr id="4" name="Espace réservé du contenu 3"/>
          <p:cNvSpPr>
            <a:spLocks noGrp="1"/>
          </p:cNvSpPr>
          <p:nvPr>
            <p:ph sz="half" idx="2"/>
          </p:nvPr>
        </p:nvSpPr>
        <p:spPr>
          <a:xfrm>
            <a:off x="4788024" y="2132856"/>
            <a:ext cx="3657600" cy="3767328"/>
          </a:xfrm>
        </p:spPr>
        <p:txBody>
          <a:bodyPr>
            <a:normAutofit fontScale="77500" lnSpcReduction="20000"/>
          </a:bodyPr>
          <a:lstStyle/>
          <a:p>
            <a:r>
              <a:rPr lang="en" b="1" dirty="0"/>
              <a:t>Interiors:</a:t>
            </a:r>
            <a:endParaRPr lang="fr-FR" dirty="0"/>
          </a:p>
          <a:p>
            <a:r>
              <a:rPr lang="en" dirty="0"/>
              <a:t>-Indoor airborne noise is emitted in a room and propagate through the air (hi-fi systems, television, conversation, etc.)</a:t>
            </a:r>
          </a:p>
          <a:p>
            <a:r>
              <a:rPr lang="en" dirty="0"/>
              <a:t>-Sounds of solids (impact or shock:</a:t>
            </a:r>
          </a:p>
          <a:p>
            <a:pPr>
              <a:buNone/>
            </a:pPr>
            <a:r>
              <a:rPr lang="en" dirty="0"/>
              <a:t>; falling and moving objects)</a:t>
            </a:r>
          </a:p>
          <a:p>
            <a:r>
              <a:rPr lang="en" b="1" dirty="0"/>
              <a:t>- </a:t>
            </a:r>
            <a:r>
              <a:rPr lang="en" dirty="0"/>
              <a:t>Equipment noise:</a:t>
            </a:r>
            <a:r>
              <a:rPr lang="en" b="1" dirty="0"/>
              <a:t> </a:t>
            </a:r>
            <a:r>
              <a:rPr lang="en" dirty="0"/>
              <a:t>(washing machine….)</a:t>
            </a:r>
          </a:p>
          <a:p>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p:txBody>
          <a:bodyPr>
            <a:normAutofit fontScale="85000" lnSpcReduction="20000"/>
          </a:bodyPr>
          <a:lstStyle/>
          <a:p>
            <a:r>
              <a:rPr lang="fr-FR" b="1" dirty="0" smtClean="0"/>
              <a:t>Extérieurs : </a:t>
            </a:r>
            <a:endParaRPr lang="fr-FR" dirty="0" smtClean="0"/>
          </a:p>
          <a:p>
            <a:r>
              <a:rPr lang="fr-FR" dirty="0" smtClean="0"/>
              <a:t>-Les bruits aériens extérieurs sont émis à l'extérieur de l’immeuble et se propagent dans l'air (circulation automobile, train, avions).</a:t>
            </a:r>
          </a:p>
          <a:p>
            <a:r>
              <a:rPr lang="fr-FR" dirty="0" smtClean="0"/>
              <a:t>-Les bruis d'équipements</a:t>
            </a:r>
            <a:r>
              <a:rPr lang="fr-FR" b="1" dirty="0" smtClean="0"/>
              <a:t> : </a:t>
            </a:r>
            <a:r>
              <a:rPr lang="fr-FR" dirty="0" smtClean="0"/>
              <a:t>soit hors du logement (ascenseurs, tuyauteries…)</a:t>
            </a:r>
          </a:p>
        </p:txBody>
      </p:sp>
      <p:sp>
        <p:nvSpPr>
          <p:cNvPr id="4" name="Espace réservé du contenu 3"/>
          <p:cNvSpPr>
            <a:spLocks noGrp="1"/>
          </p:cNvSpPr>
          <p:nvPr>
            <p:ph sz="half" idx="2"/>
          </p:nvPr>
        </p:nvSpPr>
        <p:spPr/>
        <p:txBody>
          <a:bodyPr>
            <a:normAutofit fontScale="85000" lnSpcReduction="20000"/>
          </a:bodyPr>
          <a:lstStyle/>
          <a:p>
            <a:r>
              <a:rPr lang="en" b="1" dirty="0"/>
              <a:t>Exteriors:</a:t>
            </a:r>
            <a:endParaRPr lang="fr-FR" dirty="0"/>
          </a:p>
          <a:p>
            <a:r>
              <a:rPr lang="en" dirty="0"/>
              <a:t>-External airborne noise is emitted outside the building and propagate through the air (vehicle traffic, trains, planes).</a:t>
            </a:r>
          </a:p>
          <a:p>
            <a:r>
              <a:rPr lang="en" dirty="0"/>
              <a:t>-Equipment noise </a:t>
            </a:r>
            <a:r>
              <a:rPr lang="en" b="1" dirty="0"/>
              <a:t>: </a:t>
            </a:r>
            <a:r>
              <a:rPr lang="en" dirty="0"/>
              <a:t>either outside the accommodation (elevators, pipes, etc.)</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459432"/>
            <a:ext cx="6781800" cy="1600200"/>
          </a:xfrm>
        </p:spPr>
        <p:txBody>
          <a:bodyPr/>
          <a:lstStyle/>
          <a:p>
            <a:r>
              <a:rPr lang="fr-FR" b="1" dirty="0" smtClean="0"/>
              <a:t>Quelques solutions :</a:t>
            </a:r>
            <a:endParaRPr lang="fr-FR" dirty="0"/>
          </a:p>
        </p:txBody>
      </p:sp>
      <p:sp>
        <p:nvSpPr>
          <p:cNvPr id="3" name="Espace réservé du contenu 2"/>
          <p:cNvSpPr>
            <a:spLocks noGrp="1"/>
          </p:cNvSpPr>
          <p:nvPr>
            <p:ph sz="half" idx="1"/>
          </p:nvPr>
        </p:nvSpPr>
        <p:spPr>
          <a:xfrm>
            <a:off x="467544" y="1340768"/>
            <a:ext cx="4968552" cy="4775440"/>
          </a:xfrm>
        </p:spPr>
        <p:txBody>
          <a:bodyPr>
            <a:noAutofit/>
          </a:bodyPr>
          <a:lstStyle/>
          <a:p>
            <a:r>
              <a:rPr lang="fr-FR" sz="2400" dirty="0" smtClean="0"/>
              <a:t>il convient d’assurer L’isolation acoustique Avec les matériaux absorbants.</a:t>
            </a:r>
          </a:p>
          <a:p>
            <a:r>
              <a:rPr lang="fr-FR" sz="2400" dirty="0" smtClean="0"/>
              <a:t> Par exemple : afin de réduire les bruits d’impact  il est recommandé d’utiliser des produits élastiques : le liège, le caoutchoute, les laines minérales, les mousses plastique. </a:t>
            </a:r>
          </a:p>
          <a:p>
            <a:r>
              <a:rPr lang="fr-FR" sz="2400" dirty="0" smtClean="0"/>
              <a:t>La pose  de joints de dilatation des parois, d’escaliers non encastrés, ou encore le prolongement des parois séparatives dans les combles</a:t>
            </a:r>
            <a:endParaRPr lang="fr-FR" sz="2400" dirty="0"/>
          </a:p>
        </p:txBody>
      </p:sp>
      <p:sp>
        <p:nvSpPr>
          <p:cNvPr id="4" name="Espace réservé du contenu 3"/>
          <p:cNvSpPr>
            <a:spLocks noGrp="1"/>
          </p:cNvSpPr>
          <p:nvPr>
            <p:ph sz="half" idx="2"/>
          </p:nvPr>
        </p:nvSpPr>
        <p:spPr>
          <a:xfrm>
            <a:off x="5486400" y="1628800"/>
            <a:ext cx="3657600" cy="3767328"/>
          </a:xfrm>
        </p:spPr>
        <p:txBody>
          <a:bodyPr>
            <a:normAutofit fontScale="70000" lnSpcReduction="20000"/>
          </a:bodyPr>
          <a:lstStyle/>
          <a:p>
            <a:r>
              <a:rPr lang="en" b="1" dirty="0"/>
              <a:t>Some solutions:</a:t>
            </a:r>
            <a:endParaRPr lang="en" dirty="0" smtClean="0"/>
          </a:p>
          <a:p>
            <a:r>
              <a:rPr lang="en" dirty="0" smtClean="0"/>
              <a:t>Acoustic </a:t>
            </a:r>
            <a:r>
              <a:rPr lang="en" dirty="0"/>
              <a:t>insulation must be ensured with absorbent materials. For example: in order to reduce impact noise, it is recommended to use elastic products: cork, rubber, mineral wool, plastic foam. The installation of wall expansion joints, non-recessed staircases, or the extension of dividing walls in the attic</a:t>
            </a:r>
            <a:endParaRPr lang="fr-FR"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762000" y="609600"/>
            <a:ext cx="3657600" cy="5123655"/>
          </a:xfrm>
        </p:spPr>
        <p:txBody>
          <a:bodyPr>
            <a:normAutofit fontScale="85000" lnSpcReduction="20000"/>
          </a:bodyPr>
          <a:lstStyle/>
          <a:p>
            <a:pPr lvl="0"/>
            <a:r>
              <a:rPr lang="fr-FR" dirty="0" smtClean="0">
                <a:solidFill>
                  <a:srgbClr val="FF0000"/>
                </a:solidFill>
              </a:rPr>
              <a:t>L’affaiblissement des bruits de chocs et d’équipements </a:t>
            </a:r>
            <a:r>
              <a:rPr lang="fr-FR" dirty="0" smtClean="0"/>
              <a:t>: les écrans, les murs, et les obstacles naturels, limitent la propagation des bruits. Ils ne doivent pas en contrepartie limiter les flux de la ventilation  </a:t>
            </a:r>
          </a:p>
          <a:p>
            <a:pPr lvl="0"/>
            <a:r>
              <a:rPr lang="fr-FR" dirty="0" smtClean="0">
                <a:solidFill>
                  <a:srgbClr val="FF0000"/>
                </a:solidFill>
              </a:rPr>
              <a:t>Le zonage acoustique </a:t>
            </a:r>
            <a:r>
              <a:rPr lang="fr-FR" dirty="0" smtClean="0"/>
              <a:t>pour certains locaux pour répondre à la variété des activités des usagers</a:t>
            </a:r>
          </a:p>
        </p:txBody>
      </p:sp>
      <p:sp>
        <p:nvSpPr>
          <p:cNvPr id="4" name="Espace réservé du contenu 3"/>
          <p:cNvSpPr>
            <a:spLocks noGrp="1"/>
          </p:cNvSpPr>
          <p:nvPr>
            <p:ph sz="half" idx="2"/>
          </p:nvPr>
        </p:nvSpPr>
        <p:spPr/>
        <p:txBody>
          <a:bodyPr>
            <a:normAutofit fontScale="85000" lnSpcReduction="20000"/>
          </a:bodyPr>
          <a:lstStyle/>
          <a:p>
            <a:pPr lvl="0"/>
            <a:r>
              <a:rPr lang="en" dirty="0">
                <a:solidFill>
                  <a:srgbClr val="FF0000"/>
                </a:solidFill>
              </a:rPr>
              <a:t>Reduction of impact and equipment noise </a:t>
            </a:r>
            <a:r>
              <a:rPr lang="en" dirty="0"/>
              <a:t>: screens, walls, and natural obstacles limit the propagation of noise. In return, they must not limit ventilation flows.</a:t>
            </a:r>
          </a:p>
          <a:p>
            <a:pPr lvl="0"/>
            <a:r>
              <a:rPr lang="en" dirty="0">
                <a:solidFill>
                  <a:srgbClr val="FF0000"/>
                </a:solidFill>
              </a:rPr>
              <a:t>Acoustic zoning </a:t>
            </a:r>
            <a:r>
              <a:rPr lang="en" dirty="0"/>
              <a:t>for certain premises to respond to the variety of user activities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 Bibliographie</a:t>
            </a:r>
            <a:endParaRPr lang="fr-FR" dirty="0"/>
          </a:p>
        </p:txBody>
      </p:sp>
      <p:sp>
        <p:nvSpPr>
          <p:cNvPr id="6" name="Espace réservé du contenu 5"/>
          <p:cNvSpPr>
            <a:spLocks noGrp="1"/>
          </p:cNvSpPr>
          <p:nvPr>
            <p:ph idx="1"/>
          </p:nvPr>
        </p:nvSpPr>
        <p:spPr/>
        <p:txBody>
          <a:bodyPr>
            <a:normAutofit fontScale="85000" lnSpcReduction="20000"/>
          </a:bodyPr>
          <a:lstStyle/>
          <a:p>
            <a:r>
              <a:rPr lang="fr-FR" dirty="0" smtClean="0"/>
              <a:t>• [1] </a:t>
            </a:r>
            <a:r>
              <a:rPr lang="fr-FR" dirty="0" err="1" smtClean="0"/>
              <a:t>Encyclopaedia</a:t>
            </a:r>
            <a:r>
              <a:rPr lang="fr-FR" dirty="0" smtClean="0"/>
              <a:t> </a:t>
            </a:r>
            <a:r>
              <a:rPr lang="fr-FR" dirty="0" err="1" smtClean="0"/>
              <a:t>Universalis</a:t>
            </a:r>
            <a:r>
              <a:rPr lang="fr-FR" dirty="0" smtClean="0"/>
              <a:t> aux entrées « acoustique, acoustique architecturale »</a:t>
            </a:r>
          </a:p>
          <a:p>
            <a:r>
              <a:rPr lang="fr-FR" dirty="0" smtClean="0"/>
              <a:t> • [2] Haute Fidélité n° 50 Avril/mai 2000 </a:t>
            </a:r>
          </a:p>
          <a:p>
            <a:r>
              <a:rPr lang="fr-FR" dirty="0" smtClean="0"/>
              <a:t>• [3] L’acoustique des bâtiments René Lehmann Que sais-je n° 930 PUF</a:t>
            </a:r>
          </a:p>
          <a:p>
            <a:r>
              <a:rPr lang="fr-FR" dirty="0" smtClean="0"/>
              <a:t> • [4] L’acoustique des salles de concert La recherche n°211 juin 1999 Page 736 : </a:t>
            </a:r>
          </a:p>
          <a:p>
            <a:r>
              <a:rPr lang="fr-FR" dirty="0" smtClean="0"/>
              <a:t>• [5] Notions expérimentales sur la mesure des sons Jacques Avril, ENNA Toulouse, 1988 </a:t>
            </a:r>
          </a:p>
          <a:p>
            <a:r>
              <a:rPr lang="fr-FR" dirty="0" smtClean="0"/>
              <a:t>• [6] Techniques de prise de son Editions fréquences, diffusion </a:t>
            </a:r>
            <a:r>
              <a:rPr lang="fr-FR" dirty="0" err="1" smtClean="0"/>
              <a:t>Eyrolles</a:t>
            </a:r>
            <a:endParaRPr lang="fr-FR" dirty="0" smtClean="0"/>
          </a:p>
          <a:p>
            <a:r>
              <a:rPr lang="fr-FR" dirty="0" smtClean="0"/>
              <a:t> • [7] Guide technologique Finition confort de l’habitat J. Baudry, F. Fauchard, B. Guichard, Y. </a:t>
            </a:r>
            <a:r>
              <a:rPr lang="fr-FR" dirty="0" err="1" smtClean="0"/>
              <a:t>Tastayre</a:t>
            </a:r>
            <a:r>
              <a:rPr lang="fr-FR" dirty="0" smtClean="0"/>
              <a:t>, H. Dupont; LP Michelet Nantes </a:t>
            </a:r>
            <a:endParaRPr lang="fr-FR"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1196752"/>
            <a:ext cx="8568952" cy="4320480"/>
          </a:xfrm>
          <a:prstGeom prst="rect">
            <a:avLst/>
          </a:prstGeom>
        </p:spPr>
        <p:txBody>
          <a:bodyPr wrap="none">
            <a:prstTxWarp prst="textTriangle">
              <a:avLst/>
            </a:prstTxWarp>
            <a:spAutoFit/>
          </a:bodyPr>
          <a:lstStyle/>
          <a:p>
            <a:r>
              <a:rPr lang="fr-FR" b="1" dirty="0" smtClean="0"/>
              <a:t>Le confort olfactif (respiratoire)  </a:t>
            </a:r>
            <a:endParaRPr lang="fr-F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404664"/>
            <a:ext cx="9144000" cy="1600200"/>
          </a:xfrm>
        </p:spPr>
        <p:txBody>
          <a:bodyPr>
            <a:normAutofit fontScale="90000"/>
          </a:bodyPr>
          <a:lstStyle/>
          <a:p>
            <a:r>
              <a:rPr lang="fr-FR" b="1" dirty="0" smtClean="0"/>
              <a:t>3.4-Le confort olfactif (respiratoire) : </a:t>
            </a:r>
            <a:endParaRPr lang="fr-FR" dirty="0"/>
          </a:p>
        </p:txBody>
      </p:sp>
      <p:sp>
        <p:nvSpPr>
          <p:cNvPr id="3" name="Espace réservé du contenu 2"/>
          <p:cNvSpPr>
            <a:spLocks noGrp="1"/>
          </p:cNvSpPr>
          <p:nvPr>
            <p:ph sz="half" idx="1"/>
          </p:nvPr>
        </p:nvSpPr>
        <p:spPr>
          <a:xfrm>
            <a:off x="611560" y="2204864"/>
            <a:ext cx="4248472" cy="3767328"/>
          </a:xfrm>
        </p:spPr>
        <p:txBody>
          <a:bodyPr>
            <a:normAutofit fontScale="85000" lnSpcReduction="20000"/>
          </a:bodyPr>
          <a:lstStyle/>
          <a:p>
            <a:r>
              <a:rPr lang="fr-FR" dirty="0" smtClean="0"/>
              <a:t>On vise à diminuer et réduire l’inconfort olfactif en éliminant les sources d’odeur qui peuvent présenter une réelle nuisance pour les habitants.</a:t>
            </a:r>
          </a:p>
          <a:p>
            <a:r>
              <a:rPr lang="fr-FR" dirty="0" smtClean="0"/>
              <a:t> La bonne qualité de l’air intérieur est importante pour les processus </a:t>
            </a:r>
            <a:r>
              <a:rPr lang="fr-FR" b="1" dirty="0" smtClean="0"/>
              <a:t>métaboliques</a:t>
            </a:r>
            <a:r>
              <a:rPr lang="fr-FR" dirty="0" smtClean="0"/>
              <a:t> et pour </a:t>
            </a:r>
            <a:r>
              <a:rPr lang="fr-FR" b="1" dirty="0" smtClean="0"/>
              <a:t>l’hygiène.</a:t>
            </a:r>
            <a:r>
              <a:rPr lang="fr-FR" dirty="0" smtClean="0"/>
              <a:t> </a:t>
            </a:r>
            <a:endParaRPr lang="fr-FR" dirty="0"/>
          </a:p>
        </p:txBody>
      </p:sp>
      <p:sp>
        <p:nvSpPr>
          <p:cNvPr id="4" name="Espace réservé du contenu 3"/>
          <p:cNvSpPr>
            <a:spLocks noGrp="1"/>
          </p:cNvSpPr>
          <p:nvPr>
            <p:ph sz="half" idx="2"/>
          </p:nvPr>
        </p:nvSpPr>
        <p:spPr>
          <a:xfrm>
            <a:off x="4716016" y="2348880"/>
            <a:ext cx="3657600" cy="3767328"/>
          </a:xfrm>
        </p:spPr>
        <p:txBody>
          <a:bodyPr>
            <a:normAutofit fontScale="85000" lnSpcReduction="20000"/>
          </a:bodyPr>
          <a:lstStyle/>
          <a:p>
            <a:r>
              <a:rPr lang="en" b="1" dirty="0"/>
              <a:t>3.4-Olfactory (respiratory) comfort:</a:t>
            </a:r>
            <a:endParaRPr lang="en" dirty="0" smtClean="0"/>
          </a:p>
          <a:p>
            <a:r>
              <a:rPr lang="en" dirty="0" smtClean="0"/>
              <a:t>The </a:t>
            </a:r>
            <a:r>
              <a:rPr lang="en" dirty="0"/>
              <a:t>aim is to reduce and reduce olfactory discomfort by eliminating sources of odor which can present a real nuisance for residents. Good indoor air quality is important for metabolic processes and hygiene.</a:t>
            </a:r>
            <a:endParaRPr lang="fr-F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20688"/>
            <a:ext cx="6781800" cy="1600200"/>
          </a:xfrm>
        </p:spPr>
        <p:txBody>
          <a:bodyPr>
            <a:normAutofit fontScale="90000"/>
          </a:bodyPr>
          <a:lstStyle/>
          <a:p>
            <a:r>
              <a:rPr lang="fr-FR" b="1" dirty="0" smtClean="0"/>
              <a:t>Les objectifs d’une bonne ventilation :</a:t>
            </a:r>
            <a:endParaRPr lang="fr-FR" dirty="0"/>
          </a:p>
        </p:txBody>
      </p:sp>
      <p:sp>
        <p:nvSpPr>
          <p:cNvPr id="3" name="Espace réservé du contenu 2"/>
          <p:cNvSpPr>
            <a:spLocks noGrp="1"/>
          </p:cNvSpPr>
          <p:nvPr>
            <p:ph sz="half" idx="1"/>
          </p:nvPr>
        </p:nvSpPr>
        <p:spPr>
          <a:xfrm>
            <a:off x="683568" y="2204864"/>
            <a:ext cx="3657600" cy="3767328"/>
          </a:xfrm>
        </p:spPr>
        <p:txBody>
          <a:bodyPr>
            <a:normAutofit fontScale="85000" lnSpcReduction="20000"/>
          </a:bodyPr>
          <a:lstStyle/>
          <a:p>
            <a:r>
              <a:rPr lang="fr-FR" dirty="0" smtClean="0"/>
              <a:t>Éliminer les </a:t>
            </a:r>
            <a:r>
              <a:rPr lang="fr-FR" b="1" dirty="0" smtClean="0"/>
              <a:t>pollutions de l’air nocives ou toxiques </a:t>
            </a:r>
          </a:p>
          <a:p>
            <a:r>
              <a:rPr lang="fr-FR" dirty="0" smtClean="0"/>
              <a:t>- Préserver la santé et le </a:t>
            </a:r>
            <a:r>
              <a:rPr lang="fr-FR" b="1" dirty="0" smtClean="0"/>
              <a:t>confort des occupants </a:t>
            </a:r>
          </a:p>
          <a:p>
            <a:r>
              <a:rPr lang="fr-FR" dirty="0" smtClean="0"/>
              <a:t>-Prévenir certaines </a:t>
            </a:r>
            <a:r>
              <a:rPr lang="fr-FR" b="1" dirty="0" smtClean="0"/>
              <a:t>pathologies du bâtiment liées à l’humidité</a:t>
            </a:r>
          </a:p>
          <a:p>
            <a:endParaRPr lang="fr-FR" dirty="0"/>
          </a:p>
        </p:txBody>
      </p:sp>
      <p:sp>
        <p:nvSpPr>
          <p:cNvPr id="4" name="Espace réservé du contenu 3"/>
          <p:cNvSpPr>
            <a:spLocks noGrp="1"/>
          </p:cNvSpPr>
          <p:nvPr>
            <p:ph sz="half" idx="2"/>
          </p:nvPr>
        </p:nvSpPr>
        <p:spPr>
          <a:xfrm>
            <a:off x="4716016" y="2276872"/>
            <a:ext cx="3657600" cy="3767328"/>
          </a:xfrm>
        </p:spPr>
        <p:txBody>
          <a:bodyPr>
            <a:normAutofit fontScale="85000" lnSpcReduction="20000"/>
          </a:bodyPr>
          <a:lstStyle/>
          <a:p>
            <a:r>
              <a:rPr lang="en" b="1" dirty="0"/>
              <a:t>3.4-Olfactory (respiratory) comfort:</a:t>
            </a:r>
            <a:endParaRPr lang="en" dirty="0" smtClean="0"/>
          </a:p>
          <a:p>
            <a:r>
              <a:rPr lang="en" dirty="0" smtClean="0"/>
              <a:t>The </a:t>
            </a:r>
            <a:r>
              <a:rPr lang="en" dirty="0"/>
              <a:t>aim is to reduce and reduce olfactory discomfort by eliminating sources of odor which can present a real nuisance for residents. Good indoor air quality is important for metabolic processes and hygiene.</a:t>
            </a:r>
            <a:endParaRPr lang="fr-FR"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869160"/>
            <a:ext cx="7292280" cy="1600200"/>
          </a:xfrm>
        </p:spPr>
        <p:txBody>
          <a:bodyPr>
            <a:normAutofit fontScale="90000"/>
          </a:bodyPr>
          <a:lstStyle/>
          <a:p>
            <a:r>
              <a:rPr lang="fr-FR" b="1" dirty="0" smtClean="0"/>
              <a:t>. Le confort dans les espaces intérieurs (dans le bâtiment) </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smtClean="0"/>
              <a:t> Le confort d’un usager à l’intérieur d’un bâtiment est la combinaison de différentes ambiances  :</a:t>
            </a:r>
          </a:p>
          <a:p>
            <a:r>
              <a:rPr lang="fr-FR" dirty="0" smtClean="0"/>
              <a:t> thermique,</a:t>
            </a:r>
          </a:p>
          <a:p>
            <a:r>
              <a:rPr lang="fr-FR" dirty="0" smtClean="0"/>
              <a:t> visuelle,</a:t>
            </a:r>
          </a:p>
          <a:p>
            <a:r>
              <a:rPr lang="fr-FR" dirty="0" smtClean="0"/>
              <a:t> acoustique,</a:t>
            </a:r>
          </a:p>
          <a:p>
            <a:r>
              <a:rPr lang="fr-FR" dirty="0" smtClean="0"/>
              <a:t> olfactive, </a:t>
            </a:r>
          </a:p>
          <a:p>
            <a:r>
              <a:rPr lang="fr-FR" dirty="0" smtClean="0"/>
              <a:t>ergonomique et aéraulique. </a:t>
            </a:r>
            <a:endParaRPr lang="fr-FR" dirty="0"/>
          </a:p>
        </p:txBody>
      </p:sp>
      <p:sp>
        <p:nvSpPr>
          <p:cNvPr id="4" name="Espace réservé du contenu 3"/>
          <p:cNvSpPr>
            <a:spLocks noGrp="1"/>
          </p:cNvSpPr>
          <p:nvPr>
            <p:ph sz="half" idx="2"/>
          </p:nvPr>
        </p:nvSpPr>
        <p:spPr/>
        <p:txBody>
          <a:bodyPr>
            <a:normAutofit fontScale="85000" lnSpcReduction="20000"/>
          </a:bodyPr>
          <a:lstStyle/>
          <a:p>
            <a:r>
              <a:rPr lang="en" b="1" dirty="0"/>
              <a:t>Comfort in interior spaces (in the building)</a:t>
            </a:r>
            <a:endParaRPr lang="en" dirty="0" smtClean="0"/>
          </a:p>
          <a:p>
            <a:r>
              <a:rPr lang="en" dirty="0" smtClean="0"/>
              <a:t>The </a:t>
            </a:r>
            <a:r>
              <a:rPr lang="en" dirty="0"/>
              <a:t>comfort of a user inside a building is the combination of different atmospheres:</a:t>
            </a:r>
          </a:p>
          <a:p>
            <a:r>
              <a:rPr lang="en" dirty="0"/>
              <a:t>thermal,</a:t>
            </a:r>
          </a:p>
          <a:p>
            <a:r>
              <a:rPr lang="en" dirty="0"/>
              <a:t>visual,</a:t>
            </a:r>
          </a:p>
          <a:p>
            <a:r>
              <a:rPr lang="en" dirty="0"/>
              <a:t>acoustic,</a:t>
            </a:r>
          </a:p>
          <a:p>
            <a:r>
              <a:rPr lang="en" dirty="0"/>
              <a:t>olfactory,</a:t>
            </a:r>
          </a:p>
          <a:p>
            <a:r>
              <a:rPr lang="en" dirty="0"/>
              <a:t>ergonomic and aeraulic.</a:t>
            </a:r>
            <a:endParaRPr lang="fr-FR" dirty="0"/>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971600" y="476672"/>
            <a:ext cx="6781800" cy="1600200"/>
          </a:xfrm>
        </p:spPr>
        <p:txBody>
          <a:bodyPr/>
          <a:lstStyle/>
          <a:p>
            <a:r>
              <a:rPr lang="fr-FR" dirty="0" smtClean="0"/>
              <a:t>Les polluants de l’air</a:t>
            </a:r>
            <a:endParaRPr lang="fr-FR" dirty="0"/>
          </a:p>
        </p:txBody>
      </p:sp>
      <p:sp>
        <p:nvSpPr>
          <p:cNvPr id="6" name="Espace réservé du contenu 5"/>
          <p:cNvSpPr>
            <a:spLocks noGrp="1"/>
          </p:cNvSpPr>
          <p:nvPr>
            <p:ph idx="1"/>
          </p:nvPr>
        </p:nvSpPr>
        <p:spPr>
          <a:xfrm>
            <a:off x="683568" y="2060848"/>
            <a:ext cx="7543800" cy="3886200"/>
          </a:xfrm>
        </p:spPr>
        <p:txBody>
          <a:bodyPr>
            <a:normAutofit fontScale="92500"/>
          </a:bodyPr>
          <a:lstStyle/>
          <a:p>
            <a:r>
              <a:rPr lang="fr-FR" dirty="0" smtClean="0"/>
              <a:t>La qualité de l'air peut être modifiée par des polluants qui peuvent être </a:t>
            </a:r>
            <a:r>
              <a:rPr lang="fr-FR" b="1" dirty="0" smtClean="0"/>
              <a:t>d’origine naturelle </a:t>
            </a:r>
            <a:r>
              <a:rPr lang="fr-FR" dirty="0" smtClean="0"/>
              <a:t>ou </a:t>
            </a:r>
            <a:r>
              <a:rPr lang="fr-FR" b="1" dirty="0" smtClean="0"/>
              <a:t>d’origine anthropique</a:t>
            </a:r>
            <a:r>
              <a:rPr lang="fr-FR" dirty="0" smtClean="0"/>
              <a:t>. </a:t>
            </a:r>
          </a:p>
          <a:p>
            <a:r>
              <a:rPr lang="fr-FR" dirty="0" smtClean="0"/>
              <a:t>La pollution de l’air a des effets significatifs sur la </a:t>
            </a:r>
            <a:r>
              <a:rPr lang="fr-FR" b="1" dirty="0" smtClean="0"/>
              <a:t>santé et l’environnement, q</a:t>
            </a:r>
            <a:r>
              <a:rPr lang="fr-FR" dirty="0" smtClean="0"/>
              <a:t>ui engendrent des </a:t>
            </a:r>
            <a:r>
              <a:rPr lang="fr-FR" b="1" dirty="0" smtClean="0"/>
              <a:t>coûts importants </a:t>
            </a:r>
            <a:r>
              <a:rPr lang="fr-FR" dirty="0" smtClean="0"/>
              <a:t>pour la société.</a:t>
            </a:r>
          </a:p>
          <a:p>
            <a:r>
              <a:rPr lang="fr-FR" dirty="0" smtClean="0"/>
              <a:t>Les phénomènes naturels comme les </a:t>
            </a:r>
            <a:r>
              <a:rPr lang="fr-FR" b="1" dirty="0" smtClean="0"/>
              <a:t>éruptions volcaniques, les brumes de sable, les incendies de forêts</a:t>
            </a:r>
            <a:r>
              <a:rPr lang="fr-FR" dirty="0" smtClean="0"/>
              <a:t>, etc. et les activités humaines comme </a:t>
            </a:r>
            <a:r>
              <a:rPr lang="fr-FR" b="1" dirty="0" smtClean="0"/>
              <a:t>les industries, les transports, l’agriculture, le chauffage résidentiel,</a:t>
            </a:r>
            <a:r>
              <a:rPr lang="fr-FR" dirty="0" smtClean="0"/>
              <a:t> etc. sont à l’origine d’émissions de gaz et de particules dans l’atmosphère.</a:t>
            </a:r>
            <a:endParaRPr lang="fr-FR"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0" y="980728"/>
            <a:ext cx="9144000" cy="1600200"/>
          </a:xfrm>
        </p:spPr>
        <p:txBody>
          <a:bodyPr>
            <a:normAutofit fontScale="90000"/>
          </a:bodyPr>
          <a:lstStyle/>
          <a:p>
            <a:r>
              <a:rPr lang="fr-FR" b="1" dirty="0" smtClean="0"/>
              <a:t>Nuisances olfactives </a:t>
            </a:r>
            <a:r>
              <a:rPr lang="fr-FR" dirty="0" smtClean="0"/>
              <a:t/>
            </a:r>
            <a:br>
              <a:rPr lang="fr-FR" dirty="0" smtClean="0"/>
            </a:br>
            <a:r>
              <a:rPr lang="fr-FR" b="1" dirty="0" smtClean="0"/>
              <a:t>En milieu extérieur :</a:t>
            </a:r>
            <a:r>
              <a:rPr lang="fr-FR" dirty="0" smtClean="0"/>
              <a:t> </a:t>
            </a:r>
            <a:br>
              <a:rPr lang="fr-FR" dirty="0" smtClean="0"/>
            </a:br>
            <a:endParaRPr lang="fr-FR" dirty="0"/>
          </a:p>
        </p:txBody>
      </p:sp>
      <p:sp>
        <p:nvSpPr>
          <p:cNvPr id="3" name="Espace réservé du contenu 2"/>
          <p:cNvSpPr>
            <a:spLocks noGrp="1"/>
          </p:cNvSpPr>
          <p:nvPr>
            <p:ph sz="half" idx="1"/>
          </p:nvPr>
        </p:nvSpPr>
        <p:spPr>
          <a:xfrm>
            <a:off x="251520" y="1700808"/>
            <a:ext cx="5112568" cy="4487408"/>
          </a:xfrm>
        </p:spPr>
        <p:txBody>
          <a:bodyPr>
            <a:normAutofit fontScale="85000" lnSpcReduction="10000"/>
          </a:bodyPr>
          <a:lstStyle/>
          <a:p>
            <a:r>
              <a:rPr lang="fr-FR" dirty="0" smtClean="0"/>
              <a:t>-</a:t>
            </a:r>
            <a:r>
              <a:rPr lang="fr-FR" b="1" dirty="0" smtClean="0"/>
              <a:t>les polluants primaires </a:t>
            </a:r>
            <a:r>
              <a:rPr lang="fr-FR" dirty="0" smtClean="0"/>
              <a:t>sont émis directement dans l’atmosphère SO2, NO2, les particules en suspension </a:t>
            </a:r>
          </a:p>
          <a:p>
            <a:r>
              <a:rPr lang="fr-FR" dirty="0" smtClean="0"/>
              <a:t>-</a:t>
            </a:r>
            <a:r>
              <a:rPr lang="fr-FR" b="1" dirty="0" smtClean="0"/>
              <a:t>les polluants secondaires </a:t>
            </a:r>
            <a:r>
              <a:rPr lang="fr-FR" dirty="0" smtClean="0"/>
              <a:t>issus de transformations physico-chimiques de gaz sous l’effet de conditions météorologiques particulières  qui sont à l’ origine des pluies acides et de la pollution chimique CO2, CH4, O3.</a:t>
            </a:r>
          </a:p>
          <a:p>
            <a:endParaRPr lang="fr-FR" dirty="0"/>
          </a:p>
        </p:txBody>
      </p:sp>
      <p:sp>
        <p:nvSpPr>
          <p:cNvPr id="4" name="Espace réservé du contenu 3"/>
          <p:cNvSpPr>
            <a:spLocks noGrp="1"/>
          </p:cNvSpPr>
          <p:nvPr>
            <p:ph sz="half" idx="2"/>
          </p:nvPr>
        </p:nvSpPr>
        <p:spPr>
          <a:xfrm>
            <a:off x="5292080" y="2060848"/>
            <a:ext cx="3657600" cy="3767328"/>
          </a:xfrm>
        </p:spPr>
        <p:txBody>
          <a:bodyPr>
            <a:normAutofit fontScale="85000" lnSpcReduction="10000"/>
          </a:bodyPr>
          <a:lstStyle/>
          <a:p>
            <a:r>
              <a:rPr lang="en" b="1" dirty="0"/>
              <a:t>Olfactory nuisances</a:t>
            </a:r>
            <a:endParaRPr lang="fr-FR" dirty="0"/>
          </a:p>
          <a:p>
            <a:r>
              <a:rPr lang="en" b="1" dirty="0"/>
              <a:t>Outdoors:</a:t>
            </a:r>
            <a:r>
              <a:rPr lang="en" dirty="0"/>
              <a:t> </a:t>
            </a:r>
          </a:p>
          <a:p>
            <a:r>
              <a:rPr lang="en" dirty="0"/>
              <a:t>-primary pollutants are emitted directly into the atmosphere SO2, NO2, suspended particles</a:t>
            </a:r>
          </a:p>
          <a:p>
            <a:r>
              <a:rPr lang="en" dirty="0"/>
              <a:t>-secondary pollutants which are the cause of acid rain and chemical pollution CO2, CH4, O3.</a:t>
            </a:r>
          </a:p>
          <a:p>
            <a:endParaRPr lang="fr-FR"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27584" y="260648"/>
            <a:ext cx="8064896" cy="1600200"/>
          </a:xfrm>
        </p:spPr>
        <p:txBody>
          <a:bodyPr>
            <a:normAutofit fontScale="90000"/>
          </a:bodyPr>
          <a:lstStyle/>
          <a:p>
            <a:r>
              <a:rPr lang="fr-FR" b="1" dirty="0" smtClean="0"/>
              <a:t>En milieu intérieur :</a:t>
            </a:r>
            <a:r>
              <a:rPr lang="fr-FR" dirty="0" smtClean="0"/>
              <a:t/>
            </a:r>
            <a:br>
              <a:rPr lang="fr-FR" dirty="0" smtClean="0"/>
            </a:br>
            <a:endParaRPr lang="fr-FR" dirty="0"/>
          </a:p>
        </p:txBody>
      </p:sp>
      <p:sp>
        <p:nvSpPr>
          <p:cNvPr id="3" name="Espace réservé du contenu 2"/>
          <p:cNvSpPr>
            <a:spLocks noGrp="1"/>
          </p:cNvSpPr>
          <p:nvPr>
            <p:ph sz="half" idx="1"/>
          </p:nvPr>
        </p:nvSpPr>
        <p:spPr>
          <a:xfrm>
            <a:off x="611560" y="1124744"/>
            <a:ext cx="4464496" cy="5135480"/>
          </a:xfrm>
        </p:spPr>
        <p:txBody>
          <a:bodyPr>
            <a:normAutofit fontScale="77500" lnSpcReduction="20000"/>
          </a:bodyPr>
          <a:lstStyle/>
          <a:p>
            <a:r>
              <a:rPr lang="fr-FR" b="1" dirty="0" smtClean="0"/>
              <a:t>l’activité humaine :</a:t>
            </a:r>
            <a:endParaRPr lang="fr-FR" dirty="0" smtClean="0"/>
          </a:p>
          <a:p>
            <a:r>
              <a:rPr lang="fr-FR" dirty="0" smtClean="0"/>
              <a:t>cuisine, tabac, poussières et particules, travaux de bricolage, produits d’entretien, nettoyage, hygiène du lieu de vie, matériaux de construction et équipement aérauliques.</a:t>
            </a:r>
          </a:p>
          <a:p>
            <a:r>
              <a:rPr lang="fr-FR" dirty="0" smtClean="0"/>
              <a:t/>
            </a:r>
            <a:br>
              <a:rPr lang="fr-FR" dirty="0" smtClean="0"/>
            </a:br>
            <a:r>
              <a:rPr lang="fr-FR" b="1" dirty="0" smtClean="0"/>
              <a:t>plantes et animaux :</a:t>
            </a:r>
          </a:p>
          <a:p>
            <a:r>
              <a:rPr lang="fr-FR" b="1" dirty="0" smtClean="0"/>
              <a:t> </a:t>
            </a:r>
            <a:r>
              <a:rPr lang="fr-FR" dirty="0" smtClean="0"/>
              <a:t>moisissures, pollens, allergènes d’animaux domestiques comme les chats, les chiens, les oiseaux et bien sûr les acariens. </a:t>
            </a:r>
            <a:endParaRPr lang="fr-FR" dirty="0"/>
          </a:p>
        </p:txBody>
      </p:sp>
      <p:sp>
        <p:nvSpPr>
          <p:cNvPr id="4" name="Espace réservé du contenu 3"/>
          <p:cNvSpPr>
            <a:spLocks noGrp="1"/>
          </p:cNvSpPr>
          <p:nvPr>
            <p:ph sz="half" idx="2"/>
          </p:nvPr>
        </p:nvSpPr>
        <p:spPr>
          <a:xfrm>
            <a:off x="5220072" y="2420888"/>
            <a:ext cx="3657600" cy="3767328"/>
          </a:xfrm>
        </p:spPr>
        <p:txBody>
          <a:bodyPr>
            <a:normAutofit fontScale="77500" lnSpcReduction="20000"/>
          </a:bodyPr>
          <a:lstStyle/>
          <a:p>
            <a:r>
              <a:rPr lang="en" b="1" dirty="0"/>
              <a:t>In an indoor environment:</a:t>
            </a:r>
            <a:endParaRPr lang="fr-FR" dirty="0"/>
          </a:p>
          <a:p>
            <a:r>
              <a:rPr lang="en" b="1" dirty="0"/>
              <a:t>human activity: </a:t>
            </a:r>
            <a:r>
              <a:rPr lang="en" dirty="0"/>
              <a:t>cooking, tobacco, dust and particles, DIY work, maintenance products, cleaning, hygiene of the living space, construction materials and ventilation equipment. </a:t>
            </a:r>
            <a:r>
              <a:rPr lang="fr-FR" dirty="0"/>
              <a:t/>
            </a:r>
            <a:br>
              <a:rPr lang="fr-FR" dirty="0"/>
            </a:br>
            <a:r>
              <a:rPr lang="en" b="1" dirty="0"/>
              <a:t>plants and animals: </a:t>
            </a:r>
            <a:r>
              <a:rPr lang="en" dirty="0"/>
              <a:t>mold, pollen, allergens from domestic animals such as cats, dogs, birds and of course dust mites.</a:t>
            </a:r>
            <a:endParaRPr lang="fr-FR" dirty="0"/>
          </a:p>
          <a:p>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les nuisances olfactives </a:t>
            </a:r>
            <a:endParaRPr lang="fr-FR" dirty="0"/>
          </a:p>
        </p:txBody>
      </p:sp>
      <p:pic>
        <p:nvPicPr>
          <p:cNvPr id="4" name="Espace réservé du contenu 3"/>
          <p:cNvPicPr>
            <a:picLocks noGrp="1"/>
          </p:cNvPicPr>
          <p:nvPr>
            <p:ph sz="half" idx="1"/>
          </p:nvPr>
        </p:nvPicPr>
        <p:blipFill>
          <a:blip r:embed="rId2" cstate="print"/>
          <a:stretch>
            <a:fillRect/>
          </a:stretch>
        </p:blipFill>
        <p:spPr bwMode="auto">
          <a:xfrm>
            <a:off x="762000" y="260648"/>
            <a:ext cx="8058472" cy="5256584"/>
          </a:xfrm>
          <a:prstGeom prst="rect">
            <a:avLst/>
          </a:prstGeom>
          <a:noFill/>
          <a:ln w="9525">
            <a:noFill/>
            <a:miter lim="800000"/>
            <a:headEnd/>
            <a:tailEnd/>
          </a:ln>
          <a:effectLst/>
        </p:spPr>
      </p:pic>
      <p:sp>
        <p:nvSpPr>
          <p:cNvPr id="5" name="Titre 1"/>
          <p:cNvSpPr txBox="1">
            <a:spLocks/>
          </p:cNvSpPr>
          <p:nvPr/>
        </p:nvSpPr>
        <p:spPr>
          <a:xfrm>
            <a:off x="683568" y="6262464"/>
            <a:ext cx="6336704" cy="457200"/>
          </a:xfrm>
          <a:prstGeom prst="rect">
            <a:avLst/>
          </a:prstGeom>
        </p:spPr>
        <p:txBody>
          <a:bodyPr vert="horz" lIns="91440" tIns="45720" rIns="91440" bIns="45720" rtlCol="0" anchor="b" anchorCtr="0">
            <a:normAutofit fontScale="55000" lnSpcReduction="20000"/>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 b="1" dirty="0" smtClean="0"/>
              <a:t>olfactory nuisances</a:t>
            </a:r>
            <a:endParaRPr lang="fr-FR"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332656"/>
            <a:ext cx="7344816" cy="4896544"/>
          </a:xfrm>
          <a:prstGeom prst="rect">
            <a:avLst/>
          </a:prstGeom>
        </p:spPr>
        <p:txBody>
          <a:bodyPr wrap="none">
            <a:prstTxWarp prst="textChevronInverted">
              <a:avLst/>
            </a:prstTxWarp>
            <a:spAutoFit/>
          </a:bodyPr>
          <a:lstStyle/>
          <a:p>
            <a:r>
              <a:rPr lang="fr-FR" b="1" dirty="0" smtClean="0"/>
              <a:t>Le confort aéraulique</a:t>
            </a:r>
            <a:r>
              <a:rPr lang="fr-FR" dirty="0" smtClean="0"/>
              <a:t> </a:t>
            </a:r>
            <a:r>
              <a:rPr lang="fr-FR" b="1" dirty="0" smtClean="0"/>
              <a:t>:</a:t>
            </a:r>
            <a:endParaRPr lang="fr-FR"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531440"/>
            <a:ext cx="8388424" cy="1600200"/>
          </a:xfrm>
        </p:spPr>
        <p:txBody>
          <a:bodyPr>
            <a:normAutofit/>
          </a:bodyPr>
          <a:lstStyle/>
          <a:p>
            <a:r>
              <a:rPr lang="fr-FR" b="1" dirty="0" smtClean="0"/>
              <a:t>3.5-Le confort aéraulique</a:t>
            </a:r>
            <a:r>
              <a:rPr lang="fr-FR" dirty="0" smtClean="0"/>
              <a:t> </a:t>
            </a:r>
            <a:r>
              <a:rPr lang="fr-FR" b="1" dirty="0" smtClean="0"/>
              <a:t>:</a:t>
            </a:r>
            <a:endParaRPr lang="fr-FR" dirty="0"/>
          </a:p>
        </p:txBody>
      </p:sp>
      <p:sp>
        <p:nvSpPr>
          <p:cNvPr id="3" name="Espace réservé du contenu 2"/>
          <p:cNvSpPr>
            <a:spLocks noGrp="1"/>
          </p:cNvSpPr>
          <p:nvPr>
            <p:ph sz="half" idx="1"/>
          </p:nvPr>
        </p:nvSpPr>
        <p:spPr>
          <a:xfrm>
            <a:off x="323528" y="980728"/>
            <a:ext cx="5040560" cy="5328592"/>
          </a:xfrm>
        </p:spPr>
        <p:txBody>
          <a:bodyPr>
            <a:normAutofit fontScale="77500" lnSpcReduction="20000"/>
          </a:bodyPr>
          <a:lstStyle/>
          <a:p>
            <a:r>
              <a:rPr lang="fr-FR" b="1" dirty="0" smtClean="0"/>
              <a:t>Renouveler</a:t>
            </a:r>
            <a:r>
              <a:rPr lang="fr-FR" dirty="0" smtClean="0"/>
              <a:t> l’air ambiant à l’intérieur en évacuant l’air vicié et on fait appel à l’air propre. </a:t>
            </a:r>
          </a:p>
          <a:p>
            <a:r>
              <a:rPr lang="fr-FR" dirty="0" smtClean="0"/>
              <a:t>La ventilation et la réduction des pollutions à la source sont les garantes d’un meilleur confort aéraulique.</a:t>
            </a:r>
          </a:p>
          <a:p>
            <a:r>
              <a:rPr lang="fr-FR" dirty="0" smtClean="0"/>
              <a:t> Elle est mise en œuvre dans les lieux où l'oxygène risque de manquer, ou bien où des polluants et autres substances indésirables (humidité, par exemple) risqueraient de s'accumuler en son absence :</a:t>
            </a:r>
          </a:p>
          <a:p>
            <a:r>
              <a:rPr lang="fr-FR" dirty="0" smtClean="0"/>
              <a:t> </a:t>
            </a:r>
            <a:r>
              <a:rPr lang="fr-FR" b="1" dirty="0" smtClean="0"/>
              <a:t>logements, bureaux, magasins, salles de spectacles, d'enseignement, ouvrages souterrains, tunnel routier, atelier industriel, mine…</a:t>
            </a:r>
          </a:p>
        </p:txBody>
      </p:sp>
      <p:sp>
        <p:nvSpPr>
          <p:cNvPr id="4" name="Espace réservé du contenu 3"/>
          <p:cNvSpPr>
            <a:spLocks noGrp="1"/>
          </p:cNvSpPr>
          <p:nvPr>
            <p:ph sz="half" idx="2"/>
          </p:nvPr>
        </p:nvSpPr>
        <p:spPr>
          <a:xfrm>
            <a:off x="5076056" y="1988840"/>
            <a:ext cx="3657600" cy="3767328"/>
          </a:xfrm>
        </p:spPr>
        <p:txBody>
          <a:bodyPr>
            <a:normAutofit fontScale="77500" lnSpcReduction="20000"/>
          </a:bodyPr>
          <a:lstStyle/>
          <a:p>
            <a:r>
              <a:rPr lang="en" b="1" dirty="0"/>
              <a:t>3.5-Aeraulic comfort</a:t>
            </a:r>
            <a:r>
              <a:rPr lang="en" dirty="0"/>
              <a:t> </a:t>
            </a:r>
            <a:r>
              <a:rPr lang="en" b="1" dirty="0"/>
              <a:t>:</a:t>
            </a:r>
            <a:endParaRPr lang="en" b="1" dirty="0" smtClean="0"/>
          </a:p>
          <a:p>
            <a:r>
              <a:rPr lang="en" b="1" dirty="0" smtClean="0"/>
              <a:t>Renew </a:t>
            </a:r>
            <a:r>
              <a:rPr lang="en" dirty="0"/>
              <a:t>the ambient air inside by evacuating stale air and using clean air. Ventilation and reduction of pollution at source guarantee better air comfort.</a:t>
            </a:r>
          </a:p>
          <a:p>
            <a:r>
              <a:rPr lang="en" b="1" dirty="0"/>
              <a:t>NB: </a:t>
            </a:r>
            <a:r>
              <a:rPr lang="en" dirty="0"/>
              <a:t>For a space to be well ventilated, the ratio between the surface of the openings and the surface of the room must be ≥1/6.</a:t>
            </a:r>
            <a:endParaRPr lang="fr-FR"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31440"/>
            <a:ext cx="6781800" cy="1600200"/>
          </a:xfrm>
        </p:spPr>
        <p:txBody>
          <a:bodyPr/>
          <a:lstStyle/>
          <a:p>
            <a:r>
              <a:rPr lang="fr-FR" b="1" dirty="0" smtClean="0"/>
              <a:t>Pourquoi ventiler ?</a:t>
            </a:r>
            <a:endParaRPr lang="fr-FR" dirty="0"/>
          </a:p>
        </p:txBody>
      </p:sp>
      <p:sp>
        <p:nvSpPr>
          <p:cNvPr id="3" name="Espace réservé du contenu 2"/>
          <p:cNvSpPr>
            <a:spLocks noGrp="1"/>
          </p:cNvSpPr>
          <p:nvPr>
            <p:ph sz="half" idx="1"/>
          </p:nvPr>
        </p:nvSpPr>
        <p:spPr>
          <a:xfrm>
            <a:off x="683568" y="980728"/>
            <a:ext cx="4680520" cy="5472607"/>
          </a:xfrm>
        </p:spPr>
        <p:txBody>
          <a:bodyPr>
            <a:noAutofit/>
          </a:bodyPr>
          <a:lstStyle/>
          <a:p>
            <a:r>
              <a:rPr lang="fr-FR" sz="2000" dirty="0" smtClean="0"/>
              <a:t>La ventilation consiste à renouveler l’air d’une pièce ou d’un bâtiment.</a:t>
            </a:r>
          </a:p>
          <a:p>
            <a:r>
              <a:rPr lang="fr-FR" sz="2000" dirty="0" smtClean="0"/>
              <a:t>-Elle agit directement sur la température de l’air, puisqu’on remplace un volume d’air à la température intérieur par un volume d’air équivalent à la température extérieur.</a:t>
            </a:r>
          </a:p>
          <a:p>
            <a:r>
              <a:rPr lang="fr-FR" sz="2000" dirty="0" smtClean="0"/>
              <a:t>-Elle agit indirectement, donc plus lentement, sur les températures de surface des parois, car ces dernières peuvent se refroidir ou se réchauffer par convection au contact d’un air plus froid ou plus chaud.</a:t>
            </a:r>
          </a:p>
          <a:p>
            <a:endParaRPr lang="fr-FR" sz="2000" dirty="0" smtClean="0"/>
          </a:p>
          <a:p>
            <a:pPr>
              <a:buNone/>
            </a:pPr>
            <a:endParaRPr lang="fr-FR" sz="2000" dirty="0"/>
          </a:p>
        </p:txBody>
      </p:sp>
      <p:sp>
        <p:nvSpPr>
          <p:cNvPr id="4" name="Espace réservé du contenu 3"/>
          <p:cNvSpPr>
            <a:spLocks noGrp="1"/>
          </p:cNvSpPr>
          <p:nvPr>
            <p:ph sz="half" idx="2"/>
          </p:nvPr>
        </p:nvSpPr>
        <p:spPr>
          <a:xfrm>
            <a:off x="5076056" y="620688"/>
            <a:ext cx="3657600" cy="3767328"/>
          </a:xfrm>
        </p:spPr>
        <p:txBody>
          <a:bodyPr>
            <a:normAutofit fontScale="55000" lnSpcReduction="20000"/>
          </a:bodyPr>
          <a:lstStyle/>
          <a:p>
            <a:r>
              <a:rPr lang="en" b="1" dirty="0"/>
              <a:t>Why ventilate?</a:t>
            </a:r>
            <a:endParaRPr lang="en" dirty="0" smtClean="0"/>
          </a:p>
          <a:p>
            <a:r>
              <a:rPr lang="en" dirty="0" smtClean="0"/>
              <a:t>Ventilation </a:t>
            </a:r>
            <a:r>
              <a:rPr lang="en" dirty="0"/>
              <a:t>consists of renewing the air in a room or building.</a:t>
            </a:r>
          </a:p>
          <a:p>
            <a:r>
              <a:rPr lang="en" dirty="0"/>
              <a:t>-It acts directly on the air temperature, since a volume of air at the inside temperature is replaced by a volume of air equivalent to the outside temperature.</a:t>
            </a:r>
          </a:p>
          <a:p>
            <a:r>
              <a:rPr lang="en" dirty="0"/>
              <a:t>-It acts indirectly, therefore more slowly, on the surface temperatures of the walls, because the latter can cool or heat up by convection on contact with colder or warmer air.</a:t>
            </a:r>
          </a:p>
          <a:p>
            <a:r>
              <a:rPr lang="en" dirty="0"/>
              <a:t>-Evacuate harmful odors</a:t>
            </a:r>
            <a:endParaRPr lang="fr-FR"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611560" y="-387424"/>
            <a:ext cx="6781800" cy="1600200"/>
          </a:xfrm>
        </p:spPr>
        <p:txBody>
          <a:bodyPr/>
          <a:lstStyle/>
          <a:p>
            <a:r>
              <a:rPr lang="fr-FR" b="1" dirty="0" smtClean="0"/>
              <a:t>Pourquoi ventiler</a:t>
            </a:r>
            <a:endParaRPr lang="fr-FR" dirty="0"/>
          </a:p>
        </p:txBody>
      </p:sp>
      <p:sp>
        <p:nvSpPr>
          <p:cNvPr id="6" name="Espace réservé du contenu 5"/>
          <p:cNvSpPr>
            <a:spLocks noGrp="1"/>
          </p:cNvSpPr>
          <p:nvPr>
            <p:ph idx="1"/>
          </p:nvPr>
        </p:nvSpPr>
        <p:spPr>
          <a:xfrm>
            <a:off x="755576" y="1484784"/>
            <a:ext cx="7543800" cy="3886200"/>
          </a:xfrm>
        </p:spPr>
        <p:txBody>
          <a:bodyPr>
            <a:normAutofit fontScale="92500"/>
          </a:bodyPr>
          <a:lstStyle/>
          <a:p>
            <a:r>
              <a:rPr lang="fr-FR" dirty="0" smtClean="0"/>
              <a:t>Pour évacuer la vapeur d’eau afin de maintenir un taux d’humidité dans des proportions favorisant le bien-être en évitant la condensation.</a:t>
            </a:r>
          </a:p>
          <a:p>
            <a:r>
              <a:rPr lang="fr-FR" dirty="0" smtClean="0"/>
              <a:t> •Pour évacuer les polluants tels que les CO2. </a:t>
            </a:r>
          </a:p>
          <a:p>
            <a:r>
              <a:rPr lang="fr-FR" dirty="0" smtClean="0"/>
              <a:t>•Pour évacuer le radon dans les régions concernées.</a:t>
            </a:r>
          </a:p>
          <a:p>
            <a:r>
              <a:rPr lang="fr-FR" dirty="0" smtClean="0"/>
              <a:t> •Pour apporter de l’air neuf extérieur, moins vicié que l’air intérieur.</a:t>
            </a:r>
          </a:p>
          <a:p>
            <a:r>
              <a:rPr lang="fr-FR" dirty="0" smtClean="0"/>
              <a:t>Évacuer les odeurs néfastes</a:t>
            </a:r>
          </a:p>
          <a:p>
            <a:r>
              <a:rPr lang="fr-FR" b="1" dirty="0" smtClean="0"/>
              <a:t>N.B :</a:t>
            </a:r>
            <a:r>
              <a:rPr lang="fr-FR" dirty="0" smtClean="0"/>
              <a:t> Pour qu’un espace soit bien aérer, il faut que le rapport entre la surface des ouvertures et la surface de la pièce ≥1/6.</a:t>
            </a:r>
          </a:p>
          <a:p>
            <a:endParaRPr lang="fr-FR"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60648"/>
            <a:ext cx="6781800" cy="1600200"/>
          </a:xfrm>
        </p:spPr>
        <p:txBody>
          <a:bodyPr>
            <a:normAutofit fontScale="90000"/>
          </a:bodyPr>
          <a:lstStyle/>
          <a:p>
            <a:r>
              <a:rPr lang="fr-FR" b="1" dirty="0" smtClean="0"/>
              <a:t>le radon</a:t>
            </a:r>
            <a:br>
              <a:rPr lang="fr-FR" b="1" dirty="0" smtClean="0"/>
            </a:br>
            <a:endParaRPr lang="fr-FR" dirty="0"/>
          </a:p>
        </p:txBody>
      </p:sp>
      <p:sp>
        <p:nvSpPr>
          <p:cNvPr id="3" name="Espace réservé du contenu 2"/>
          <p:cNvSpPr>
            <a:spLocks noGrp="1"/>
          </p:cNvSpPr>
          <p:nvPr>
            <p:ph idx="1"/>
          </p:nvPr>
        </p:nvSpPr>
        <p:spPr>
          <a:xfrm>
            <a:off x="899592" y="1700808"/>
            <a:ext cx="7543800" cy="3886200"/>
          </a:xfrm>
        </p:spPr>
        <p:txBody>
          <a:bodyPr>
            <a:normAutofit fontScale="85000" lnSpcReduction="10000"/>
          </a:bodyPr>
          <a:lstStyle/>
          <a:p>
            <a:r>
              <a:rPr lang="fr-FR" b="1" dirty="0" smtClean="0"/>
              <a:t>Le radon est un gaz radioactif naturel que l’on peut retrouver dans les environnements clos comme les habitations, les écoles ou les lieux de travail.</a:t>
            </a:r>
          </a:p>
          <a:p>
            <a:r>
              <a:rPr lang="fr-FR" b="1" dirty="0" smtClean="0"/>
              <a:t>Le radon est l’une des principales causes de cancer du poumon.</a:t>
            </a:r>
          </a:p>
          <a:p>
            <a:r>
              <a:rPr lang="fr-FR" dirty="0" smtClean="0"/>
              <a:t>Dans un bâtiment, la concentration en radon dépend :</a:t>
            </a:r>
          </a:p>
          <a:p>
            <a:r>
              <a:rPr lang="fr-FR" dirty="0" smtClean="0"/>
              <a:t>des caractéristiques géologiques de l’endroit, comme la teneur en uranium et la perméabilité des roches et des sols sous-jacents ;</a:t>
            </a:r>
          </a:p>
          <a:p>
            <a:r>
              <a:rPr lang="fr-FR" dirty="0" smtClean="0"/>
              <a:t>des voies d’exfiltration par lesquelles le radon peut s’échapper du sol pour pénétrer dans le bâtiment ;</a:t>
            </a:r>
          </a:p>
          <a:p>
            <a:r>
              <a:rPr lang="fr-FR" dirty="0" smtClean="0"/>
              <a:t>de l’exhalation du radon à partir des matériaux de construction ; et</a:t>
            </a:r>
          </a:p>
          <a:p>
            <a:r>
              <a:rPr lang="fr-FR" dirty="0" smtClean="0"/>
              <a:t>des échanges d’air entre l’intérieur et l’extérieur,</a:t>
            </a:r>
          </a:p>
          <a:p>
            <a:endParaRPr lang="fr-FR"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32656"/>
            <a:ext cx="6781800" cy="1600200"/>
          </a:xfrm>
        </p:spPr>
        <p:txBody>
          <a:bodyPr>
            <a:normAutofit fontScale="90000"/>
          </a:bodyPr>
          <a:lstStyle/>
          <a:p>
            <a:r>
              <a:rPr lang="fr-FR" b="1" dirty="0" smtClean="0">
                <a:hlinkClick r:id="rId2"/>
              </a:rPr>
              <a:t>Distinguer aération et </a:t>
            </a:r>
            <a:r>
              <a:rPr lang="fr-FR" dirty="0" smtClean="0"/>
              <a:t>ventilation</a:t>
            </a:r>
            <a:endParaRPr lang="fr-FR" dirty="0"/>
          </a:p>
        </p:txBody>
      </p:sp>
      <p:sp>
        <p:nvSpPr>
          <p:cNvPr id="3" name="Espace réservé du contenu 2"/>
          <p:cNvSpPr>
            <a:spLocks noGrp="1"/>
          </p:cNvSpPr>
          <p:nvPr>
            <p:ph idx="1"/>
          </p:nvPr>
        </p:nvSpPr>
        <p:spPr>
          <a:xfrm>
            <a:off x="539552" y="2204864"/>
            <a:ext cx="7543800" cy="3886200"/>
          </a:xfrm>
        </p:spPr>
        <p:txBody>
          <a:bodyPr/>
          <a:lstStyle/>
          <a:p>
            <a:r>
              <a:rPr lang="fr-FR" b="1" dirty="0" smtClean="0"/>
              <a:t>Aération : </a:t>
            </a:r>
          </a:p>
          <a:p>
            <a:r>
              <a:rPr lang="fr-FR" dirty="0" smtClean="0"/>
              <a:t>C’est l'ouverture des portes et des fenêtres. Cette action volontaire participe à l'amélioration de la qualité de l'air intérieur des locaux.</a:t>
            </a:r>
          </a:p>
          <a:p>
            <a:r>
              <a:rPr lang="fr-FR" dirty="0" smtClean="0"/>
              <a:t> On parle aussi à tort de « ventilation naturelle » par défaut D’étanchéité de l’enveloppe des bâtiments et ouverture des fenêtres</a:t>
            </a:r>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1"/>
          </p:nvPr>
        </p:nvPicPr>
        <p:blipFill rotWithShape="1">
          <a:blip r:embed="rId2" cstate="print"/>
          <a:srcRect l="13095" t="25296" r="12977" b="10296"/>
          <a:stretch/>
        </p:blipFill>
        <p:spPr bwMode="auto">
          <a:xfrm>
            <a:off x="274669" y="404664"/>
            <a:ext cx="8070789" cy="5688631"/>
          </a:xfrm>
          <a:prstGeom prst="rect">
            <a:avLst/>
          </a:prstGeom>
          <a:noFill/>
          <a:ln w="9525">
            <a:noFill/>
            <a:miter lim="800000"/>
            <a:headEnd/>
            <a:tailEnd/>
          </a:ln>
          <a:effec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332656"/>
            <a:ext cx="6781800" cy="1600200"/>
          </a:xfrm>
        </p:spPr>
        <p:txBody>
          <a:bodyPr>
            <a:normAutofit fontScale="90000"/>
          </a:bodyPr>
          <a:lstStyle/>
          <a:p>
            <a:r>
              <a:rPr lang="fr-FR" b="1" dirty="0" smtClean="0">
                <a:hlinkClick r:id="rId2"/>
              </a:rPr>
              <a:t>Distinguer aération et </a:t>
            </a:r>
            <a:r>
              <a:rPr lang="fr-FR" dirty="0" smtClean="0"/>
              <a:t>ventilation</a:t>
            </a:r>
            <a:endParaRPr lang="fr-FR" dirty="0"/>
          </a:p>
        </p:txBody>
      </p:sp>
      <p:sp>
        <p:nvSpPr>
          <p:cNvPr id="3" name="Espace réservé du contenu 2"/>
          <p:cNvSpPr>
            <a:spLocks noGrp="1"/>
          </p:cNvSpPr>
          <p:nvPr>
            <p:ph idx="1"/>
          </p:nvPr>
        </p:nvSpPr>
        <p:spPr>
          <a:xfrm>
            <a:off x="539552" y="2204864"/>
            <a:ext cx="7543800" cy="3886200"/>
          </a:xfrm>
        </p:spPr>
        <p:txBody>
          <a:bodyPr/>
          <a:lstStyle/>
          <a:p>
            <a:r>
              <a:rPr lang="fr-FR" b="1" dirty="0" smtClean="0">
                <a:solidFill>
                  <a:schemeClr val="tx1"/>
                </a:solidFill>
                <a:hlinkClick r:id="rId2"/>
              </a:rPr>
              <a:t>Ventilation </a:t>
            </a:r>
          </a:p>
          <a:p>
            <a:r>
              <a:rPr lang="fr-FR" dirty="0" smtClean="0">
                <a:solidFill>
                  <a:schemeClr val="tx1"/>
                </a:solidFill>
                <a:hlinkClick r:id="rId2"/>
              </a:rPr>
              <a:t>C’est le renouvellement </a:t>
            </a:r>
            <a:r>
              <a:rPr lang="fr-FR" dirty="0" smtClean="0"/>
              <a:t>général d’air dans un bâtiment par entrée d’air neuf extérieur et sortie d’air intérieur vicié, grâce à un dispositif naturel ou mécanique, lequel assure en permanence des débits d’air minimaux.</a:t>
            </a:r>
          </a:p>
          <a:p>
            <a:r>
              <a:rPr lang="fr-FR" dirty="0" smtClean="0"/>
              <a:t> Une ventilation insuffisante est l’une des causes principales de la mauvaise qualité de l’air intérieur d’un bâtiment.</a:t>
            </a:r>
            <a:endParaRPr lang="fr-FR"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7626424" cy="1600200"/>
          </a:xfrm>
        </p:spPr>
        <p:txBody>
          <a:bodyPr>
            <a:normAutofit fontScale="90000"/>
          </a:bodyPr>
          <a:lstStyle/>
          <a:p>
            <a:r>
              <a:rPr lang="fr-FR" b="1" u="sng" dirty="0" smtClean="0"/>
              <a:t>Ventiler l’espace intérieur se fait par deux manières : </a:t>
            </a:r>
            <a:endParaRPr lang="fr-FR" dirty="0"/>
          </a:p>
        </p:txBody>
      </p:sp>
      <p:sp>
        <p:nvSpPr>
          <p:cNvPr id="3" name="Espace réservé du contenu 2"/>
          <p:cNvSpPr>
            <a:spLocks noGrp="1"/>
          </p:cNvSpPr>
          <p:nvPr>
            <p:ph sz="half" idx="1"/>
          </p:nvPr>
        </p:nvSpPr>
        <p:spPr>
          <a:xfrm>
            <a:off x="251520" y="1844824"/>
            <a:ext cx="4680520" cy="4271384"/>
          </a:xfrm>
        </p:spPr>
        <p:txBody>
          <a:bodyPr>
            <a:noAutofit/>
          </a:bodyPr>
          <a:lstStyle/>
          <a:p>
            <a:r>
              <a:rPr lang="fr-FR" sz="2000" b="1" u="sng" dirty="0" smtClean="0"/>
              <a:t>Ventilation naturelle :</a:t>
            </a:r>
            <a:endParaRPr lang="fr-FR" sz="2000" dirty="0" smtClean="0"/>
          </a:p>
          <a:p>
            <a:r>
              <a:rPr lang="fr-FR" sz="2000" dirty="0" smtClean="0"/>
              <a:t>elle utilise les forces du vent et la poussée d'Archimède due aux différences de masse volumique de l'air c'est-à-dire elle est celle ou aucun ventilateur n'intervient. </a:t>
            </a:r>
          </a:p>
          <a:p>
            <a:r>
              <a:rPr lang="fr-FR" sz="2000" i="1" dirty="0" smtClean="0"/>
              <a:t>Il existe de nombreux types d'écoulement de ventilation naturelle dans les bâtiments, les trois principaux sont :</a:t>
            </a:r>
          </a:p>
          <a:p>
            <a:r>
              <a:rPr lang="fr-FR" sz="2000" dirty="0" smtClean="0"/>
              <a:t>-La ventilation transversale,</a:t>
            </a:r>
          </a:p>
          <a:p>
            <a:r>
              <a:rPr lang="fr-FR" sz="2000" dirty="0" smtClean="0"/>
              <a:t>-La ventilation de simple exposition,</a:t>
            </a:r>
          </a:p>
          <a:p>
            <a:r>
              <a:rPr lang="fr-FR" sz="2000" dirty="0" smtClean="0"/>
              <a:t>-La ventilation par tirage thermique.</a:t>
            </a:r>
            <a:endParaRPr lang="fr-FR" sz="2000" dirty="0"/>
          </a:p>
        </p:txBody>
      </p:sp>
      <p:sp>
        <p:nvSpPr>
          <p:cNvPr id="4" name="Espace réservé du contenu 3"/>
          <p:cNvSpPr>
            <a:spLocks noGrp="1"/>
          </p:cNvSpPr>
          <p:nvPr>
            <p:ph sz="half" idx="2"/>
          </p:nvPr>
        </p:nvSpPr>
        <p:spPr>
          <a:xfrm>
            <a:off x="4788024" y="2492896"/>
            <a:ext cx="3657600" cy="3767328"/>
          </a:xfrm>
        </p:spPr>
        <p:txBody>
          <a:bodyPr>
            <a:normAutofit fontScale="62500" lnSpcReduction="20000"/>
          </a:bodyPr>
          <a:lstStyle/>
          <a:p>
            <a:r>
              <a:rPr lang="en" b="1" u="sng" dirty="0"/>
              <a:t>Ventilating the interior space is done in two ways:</a:t>
            </a:r>
            <a:endParaRPr lang="en" b="1" u="sng" dirty="0" smtClean="0"/>
          </a:p>
          <a:p>
            <a:r>
              <a:rPr lang="en" b="1" u="sng" dirty="0" smtClean="0"/>
              <a:t>Natural </a:t>
            </a:r>
            <a:r>
              <a:rPr lang="en" b="1" u="sng" dirty="0"/>
              <a:t>ventilation:</a:t>
            </a:r>
            <a:endParaRPr lang="fr-FR" dirty="0"/>
          </a:p>
          <a:p>
            <a:r>
              <a:rPr lang="en" dirty="0"/>
              <a:t>it uses the forces of the wind and the Archimedean thrust due to differences in density of the air, that is to say it is the one where no fan intervenes.</a:t>
            </a:r>
          </a:p>
          <a:p>
            <a:r>
              <a:rPr lang="en" dirty="0"/>
              <a:t>There are many types of natural ventilation flow in buildings, the three main ones are:</a:t>
            </a:r>
          </a:p>
          <a:p>
            <a:r>
              <a:rPr lang="en" dirty="0"/>
              <a:t>-Transversal ventilation,</a:t>
            </a:r>
          </a:p>
          <a:p>
            <a:r>
              <a:rPr lang="en" dirty="0"/>
              <a:t>-Simple exposure ventilation,</a:t>
            </a:r>
          </a:p>
          <a:p>
            <a:r>
              <a:rPr lang="en" dirty="0"/>
              <a:t>-Ventilation by thermal draft.</a:t>
            </a:r>
            <a:endParaRPr lang="fr-FR" dirty="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827584" y="260648"/>
            <a:ext cx="6781800" cy="1600200"/>
          </a:xfrm>
        </p:spPr>
        <p:txBody>
          <a:bodyPr>
            <a:normAutofit fontScale="90000"/>
          </a:bodyPr>
          <a:lstStyle/>
          <a:p>
            <a:r>
              <a:rPr lang="fr-FR" dirty="0" smtClean="0"/>
              <a:t>Ventilation unilatérale</a:t>
            </a:r>
            <a:br>
              <a:rPr lang="fr-FR" dirty="0" smtClean="0"/>
            </a:br>
            <a:endParaRPr lang="fr-FR" dirty="0"/>
          </a:p>
        </p:txBody>
      </p:sp>
      <p:sp>
        <p:nvSpPr>
          <p:cNvPr id="6" name="Espace réservé du contenu 5"/>
          <p:cNvSpPr>
            <a:spLocks noGrp="1"/>
          </p:cNvSpPr>
          <p:nvPr>
            <p:ph idx="1"/>
          </p:nvPr>
        </p:nvSpPr>
        <p:spPr>
          <a:xfrm>
            <a:off x="762000" y="685800"/>
            <a:ext cx="4746104" cy="5479504"/>
          </a:xfrm>
        </p:spPr>
        <p:txBody>
          <a:bodyPr/>
          <a:lstStyle/>
          <a:p>
            <a:r>
              <a:rPr lang="fr-FR" dirty="0" smtClean="0"/>
              <a:t>L’air circule dès que les  fenêtre assurent l’entrée d’air frais d’un côté de la pièce. </a:t>
            </a:r>
          </a:p>
          <a:p>
            <a:r>
              <a:rPr lang="fr-FR" dirty="0" smtClean="0"/>
              <a:t>Le renouvellement d’air étant limité, ce type de ventilation fonctionne uniquement dans de petites pièces avec peu de personnes à l’intérieur.</a:t>
            </a:r>
          </a:p>
          <a:p>
            <a:endParaRPr lang="fr-FR" dirty="0"/>
          </a:p>
        </p:txBody>
      </p:sp>
      <p:pic>
        <p:nvPicPr>
          <p:cNvPr id="1026" name="Picture 2"/>
          <p:cNvPicPr>
            <a:picLocks noChangeAspect="1" noChangeArrowheads="1"/>
          </p:cNvPicPr>
          <p:nvPr/>
        </p:nvPicPr>
        <p:blipFill>
          <a:blip r:embed="rId2" cstate="print"/>
          <a:srcRect/>
          <a:stretch>
            <a:fillRect/>
          </a:stretch>
        </p:blipFill>
        <p:spPr bwMode="auto">
          <a:xfrm>
            <a:off x="5364088" y="1916832"/>
            <a:ext cx="3528392"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6781800" cy="1600200"/>
          </a:xfrm>
        </p:spPr>
        <p:txBody>
          <a:bodyPr>
            <a:normAutofit fontScale="90000"/>
          </a:bodyPr>
          <a:lstStyle/>
          <a:p>
            <a:r>
              <a:rPr lang="fr-FR" dirty="0" smtClean="0"/>
              <a:t>Ventilation transversale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La ventilation s’opère grâce aux différences de pression du vent au niveau des façades, par des fenêtres sur au moins deux des côtés donnant sur l’extérieur.</a:t>
            </a:r>
          </a:p>
          <a:p>
            <a:r>
              <a:rPr lang="fr-FR" dirty="0" smtClean="0"/>
              <a:t> L’air frais entre très rapidement, même dans les grandes pièces dont la profondeur est importante.</a:t>
            </a:r>
          </a:p>
          <a:p>
            <a:endParaRPr lang="fr-FR" dirty="0"/>
          </a:p>
        </p:txBody>
      </p:sp>
      <p:pic>
        <p:nvPicPr>
          <p:cNvPr id="2050" name="Picture 2"/>
          <p:cNvPicPr>
            <a:picLocks noChangeAspect="1" noChangeArrowheads="1"/>
          </p:cNvPicPr>
          <p:nvPr/>
        </p:nvPicPr>
        <p:blipFill>
          <a:blip r:embed="rId2" cstate="print"/>
          <a:srcRect/>
          <a:stretch>
            <a:fillRect/>
          </a:stretch>
        </p:blipFill>
        <p:spPr bwMode="auto">
          <a:xfrm>
            <a:off x="1043608" y="3645024"/>
            <a:ext cx="6912768" cy="28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15616" y="260648"/>
            <a:ext cx="6781800" cy="1600200"/>
          </a:xfrm>
        </p:spPr>
        <p:txBody>
          <a:bodyPr>
            <a:normAutofit fontScale="90000"/>
          </a:bodyPr>
          <a:lstStyle/>
          <a:p>
            <a:r>
              <a:rPr lang="fr-FR" dirty="0" smtClean="0"/>
              <a:t>Ventilation hybride</a:t>
            </a:r>
            <a:br>
              <a:rPr lang="fr-FR" dirty="0" smtClean="0"/>
            </a:br>
            <a:endParaRPr lang="fr-FR" dirty="0"/>
          </a:p>
        </p:txBody>
      </p:sp>
      <p:sp>
        <p:nvSpPr>
          <p:cNvPr id="3" name="Espace réservé du contenu 2"/>
          <p:cNvSpPr>
            <a:spLocks noGrp="1"/>
          </p:cNvSpPr>
          <p:nvPr>
            <p:ph idx="1"/>
          </p:nvPr>
        </p:nvSpPr>
        <p:spPr/>
        <p:txBody>
          <a:bodyPr/>
          <a:lstStyle/>
          <a:p>
            <a:r>
              <a:rPr lang="fr-FR" dirty="0" smtClean="0"/>
              <a:t>La ventilation s’effectue par des fenêtres commandées par un moteur électrique et combinées avec un ventilateur d’évacuation. Ce système permet de faire pénétrer l’air frais, même dans les pièces dont les conditions climatiques sont complexes.</a:t>
            </a:r>
          </a:p>
          <a:p>
            <a:endParaRPr lang="fr-FR" dirty="0"/>
          </a:p>
        </p:txBody>
      </p:sp>
      <p:pic>
        <p:nvPicPr>
          <p:cNvPr id="3074" name="Picture 2"/>
          <p:cNvPicPr>
            <a:picLocks noChangeAspect="1" noChangeArrowheads="1"/>
          </p:cNvPicPr>
          <p:nvPr/>
        </p:nvPicPr>
        <p:blipFill>
          <a:blip r:embed="rId2" cstate="print"/>
          <a:srcRect/>
          <a:stretch>
            <a:fillRect/>
          </a:stretch>
        </p:blipFill>
        <p:spPr bwMode="auto">
          <a:xfrm>
            <a:off x="683568" y="3429000"/>
            <a:ext cx="7344816" cy="33554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6781800" cy="1600200"/>
          </a:xfrm>
        </p:spPr>
        <p:txBody>
          <a:bodyPr/>
          <a:lstStyle/>
          <a:p>
            <a:r>
              <a:rPr lang="fr-FR" b="1" u="sng" dirty="0" smtClean="0"/>
              <a:t>Ventilation mécanique</a:t>
            </a:r>
            <a:endParaRPr lang="fr-FR" dirty="0"/>
          </a:p>
        </p:txBody>
      </p:sp>
      <p:sp>
        <p:nvSpPr>
          <p:cNvPr id="3" name="Espace réservé du contenu 2"/>
          <p:cNvSpPr>
            <a:spLocks noGrp="1"/>
          </p:cNvSpPr>
          <p:nvPr>
            <p:ph sz="half" idx="1"/>
          </p:nvPr>
        </p:nvSpPr>
        <p:spPr>
          <a:xfrm>
            <a:off x="755576" y="1844824"/>
            <a:ext cx="3657600" cy="4547591"/>
          </a:xfrm>
        </p:spPr>
        <p:txBody>
          <a:bodyPr>
            <a:normAutofit fontScale="92500" lnSpcReduction="20000"/>
          </a:bodyPr>
          <a:lstStyle/>
          <a:p>
            <a:r>
              <a:rPr lang="fr-FR" dirty="0" smtClean="0"/>
              <a:t>La ventilation mécanique permet d’éviter les irrégularités de l’aération naturelle. On distingue plusieurs types de ventilations mécaniques.</a:t>
            </a:r>
          </a:p>
          <a:p>
            <a:r>
              <a:rPr lang="fr-FR" dirty="0" smtClean="0"/>
              <a:t> </a:t>
            </a:r>
            <a:endParaRPr lang="fr-FR" dirty="0"/>
          </a:p>
        </p:txBody>
      </p:sp>
      <p:sp>
        <p:nvSpPr>
          <p:cNvPr id="4" name="Espace réservé du contenu 3"/>
          <p:cNvSpPr>
            <a:spLocks noGrp="1"/>
          </p:cNvSpPr>
          <p:nvPr>
            <p:ph sz="half" idx="2"/>
          </p:nvPr>
        </p:nvSpPr>
        <p:spPr>
          <a:xfrm>
            <a:off x="4788024" y="2204864"/>
            <a:ext cx="3657600" cy="3767328"/>
          </a:xfrm>
        </p:spPr>
        <p:txBody>
          <a:bodyPr>
            <a:normAutofit fontScale="92500" lnSpcReduction="20000"/>
          </a:bodyPr>
          <a:lstStyle/>
          <a:p>
            <a:endParaRPr lang="en" dirty="0" smtClean="0"/>
          </a:p>
          <a:p>
            <a:r>
              <a:rPr lang="en" b="1" u="sng" dirty="0"/>
              <a:t>Mechanical ventilation</a:t>
            </a:r>
            <a:endParaRPr lang="en" dirty="0"/>
          </a:p>
          <a:p>
            <a:r>
              <a:rPr lang="en" dirty="0" smtClean="0"/>
              <a:t>Mechanical </a:t>
            </a:r>
            <a:r>
              <a:rPr lang="en" dirty="0"/>
              <a:t>ventilation helps avoid irregularities in natural ventilation. There are several types of mechanical ventilation.</a:t>
            </a:r>
          </a:p>
          <a:p>
            <a:r>
              <a:rPr lang="en" dirty="0"/>
              <a:t> </a:t>
            </a:r>
            <a:endParaRPr lang="fr-FR" dirty="0"/>
          </a:p>
          <a:p>
            <a:endParaRPr lang="en-US"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5257800"/>
            <a:ext cx="6781800" cy="1600200"/>
          </a:xfrm>
        </p:spPr>
        <p:txBody>
          <a:bodyPr>
            <a:normAutofit fontScale="90000"/>
          </a:bodyPr>
          <a:lstStyle/>
          <a:p>
            <a:r>
              <a:rPr lang="fr-FR" b="1" dirty="0" smtClean="0"/>
              <a:t>VMC SIMPLE FLUX</a:t>
            </a:r>
            <a:br>
              <a:rPr lang="fr-FR" b="1" dirty="0" smtClean="0"/>
            </a:br>
            <a:endParaRPr lang="fr-FR" dirty="0"/>
          </a:p>
        </p:txBody>
      </p:sp>
      <p:sp>
        <p:nvSpPr>
          <p:cNvPr id="4" name="Espace réservé du contenu 3"/>
          <p:cNvSpPr>
            <a:spLocks noGrp="1"/>
          </p:cNvSpPr>
          <p:nvPr>
            <p:ph sz="half" idx="2"/>
          </p:nvPr>
        </p:nvSpPr>
        <p:spPr>
          <a:xfrm>
            <a:off x="5580112" y="609601"/>
            <a:ext cx="2725688" cy="3767328"/>
          </a:xfrm>
        </p:spPr>
        <p:txBody>
          <a:bodyPr>
            <a:normAutofit fontScale="85000" lnSpcReduction="10000"/>
          </a:bodyPr>
          <a:lstStyle/>
          <a:p>
            <a:r>
              <a:rPr lang="fr-FR" dirty="0" smtClean="0"/>
              <a:t>Pertes thermiques importantes</a:t>
            </a:r>
          </a:p>
          <a:p>
            <a:r>
              <a:rPr lang="fr-FR" dirty="0" smtClean="0"/>
              <a:t>+ Matériel peu onéreux</a:t>
            </a:r>
          </a:p>
          <a:p>
            <a:r>
              <a:rPr lang="fr-FR" dirty="0" smtClean="0"/>
              <a:t>– Nuisances acoustiques et esthétiques</a:t>
            </a:r>
          </a:p>
          <a:p>
            <a:r>
              <a:rPr lang="fr-FR" dirty="0" smtClean="0"/>
              <a:t>– Aucune conservation de l’énergie</a:t>
            </a:r>
          </a:p>
          <a:p>
            <a:endParaRPr lang="fr-FR"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116589" y="548680"/>
            <a:ext cx="5247499" cy="45365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6494512"/>
            <a:ext cx="6781800" cy="726976"/>
          </a:xfrm>
        </p:spPr>
        <p:txBody>
          <a:bodyPr>
            <a:normAutofit fontScale="90000"/>
          </a:bodyPr>
          <a:lstStyle/>
          <a:p>
            <a:r>
              <a:rPr lang="fr-FR" b="1" dirty="0" smtClean="0"/>
              <a:t>VMC Double Flux Statique</a:t>
            </a:r>
            <a:br>
              <a:rPr lang="fr-FR" b="1" dirty="0" smtClean="0"/>
            </a:br>
            <a:endParaRPr lang="fr-FR" dirty="0"/>
          </a:p>
        </p:txBody>
      </p:sp>
      <p:sp>
        <p:nvSpPr>
          <p:cNvPr id="4" name="Espace réservé du contenu 3"/>
          <p:cNvSpPr>
            <a:spLocks noGrp="1"/>
          </p:cNvSpPr>
          <p:nvPr>
            <p:ph sz="half" idx="2"/>
          </p:nvPr>
        </p:nvSpPr>
        <p:spPr>
          <a:xfrm>
            <a:off x="4932040" y="609600"/>
            <a:ext cx="4211960" cy="5555704"/>
          </a:xfrm>
        </p:spPr>
        <p:txBody>
          <a:bodyPr>
            <a:normAutofit fontScale="77500" lnSpcReduction="20000"/>
          </a:bodyPr>
          <a:lstStyle/>
          <a:p>
            <a:r>
              <a:rPr lang="fr-FR" b="1" dirty="0" smtClean="0"/>
              <a:t>Avantages</a:t>
            </a:r>
            <a:endParaRPr lang="fr-FR" dirty="0" smtClean="0"/>
          </a:p>
          <a:p>
            <a:r>
              <a:rPr lang="fr-FR" dirty="0" smtClean="0"/>
              <a:t>+ Peu de pertes thermiques lié à la ventilation</a:t>
            </a:r>
          </a:p>
          <a:p>
            <a:r>
              <a:rPr lang="fr-FR" dirty="0" smtClean="0"/>
              <a:t>+ Filtration de l’air neuf</a:t>
            </a:r>
          </a:p>
          <a:p>
            <a:r>
              <a:rPr lang="fr-FR" dirty="0" smtClean="0"/>
              <a:t>+ Pas de nuisances acoustiques ni esthétiques</a:t>
            </a:r>
          </a:p>
          <a:p>
            <a:pPr>
              <a:buNone/>
            </a:pPr>
            <a:endParaRPr lang="fr-FR" dirty="0" smtClean="0"/>
          </a:p>
          <a:p>
            <a:r>
              <a:rPr lang="fr-FR" b="1" dirty="0" smtClean="0"/>
              <a:t>Inconvénients</a:t>
            </a:r>
            <a:endParaRPr lang="fr-FR" dirty="0" smtClean="0"/>
          </a:p>
          <a:p>
            <a:r>
              <a:rPr lang="fr-FR" dirty="0" smtClean="0"/>
              <a:t>– Installation plus complexe</a:t>
            </a:r>
          </a:p>
          <a:p>
            <a:r>
              <a:rPr lang="fr-FR" dirty="0" smtClean="0"/>
              <a:t>– Matériel plus onéreux</a:t>
            </a:r>
          </a:p>
          <a:p>
            <a:r>
              <a:rPr lang="fr-FR" dirty="0" smtClean="0"/>
              <a:t>– Beaucoup de références</a:t>
            </a:r>
          </a:p>
          <a:p>
            <a:r>
              <a:rPr lang="fr-FR" dirty="0" smtClean="0"/>
              <a:t>– Entretien régulier</a:t>
            </a:r>
          </a:p>
          <a:p>
            <a:r>
              <a:rPr lang="fr-FR" dirty="0" smtClean="0"/>
              <a:t>– Risque de gel de l’échangeur</a:t>
            </a:r>
          </a:p>
          <a:p>
            <a:r>
              <a:rPr lang="fr-FR" dirty="0" smtClean="0"/>
              <a:t>– Rendement de l’échangeur variable en fonction des températures et du débit qui le traverse</a:t>
            </a:r>
          </a:p>
          <a:p>
            <a:pPr>
              <a:buNone/>
            </a:pPr>
            <a:endParaRPr lang="fr-FR" dirty="0"/>
          </a:p>
        </p:txBody>
      </p:sp>
      <p:pic>
        <p:nvPicPr>
          <p:cNvPr id="5122" name="Picture 2"/>
          <p:cNvPicPr>
            <a:picLocks noGrp="1" noChangeAspect="1" noChangeArrowheads="1"/>
          </p:cNvPicPr>
          <p:nvPr>
            <p:ph sz="half" idx="1"/>
          </p:nvPr>
        </p:nvPicPr>
        <p:blipFill>
          <a:blip r:embed="rId2" cstate="print"/>
          <a:srcRect/>
          <a:stretch>
            <a:fillRect/>
          </a:stretch>
        </p:blipFill>
        <p:spPr bwMode="auto">
          <a:xfrm>
            <a:off x="-36793" y="548680"/>
            <a:ext cx="4968833"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980728"/>
            <a:ext cx="8892480" cy="1600200"/>
          </a:xfrm>
        </p:spPr>
        <p:txBody>
          <a:bodyPr>
            <a:normAutofit fontScale="90000"/>
          </a:bodyPr>
          <a:lstStyle/>
          <a:p>
            <a:r>
              <a:rPr lang="fr-FR" b="1" dirty="0" err="1" smtClean="0"/>
              <a:t>Vmc</a:t>
            </a:r>
            <a:r>
              <a:rPr lang="fr-FR" b="1" dirty="0" smtClean="0"/>
              <a:t> double flux thermodynamique</a:t>
            </a:r>
            <a:br>
              <a:rPr lang="fr-FR" b="1" dirty="0" smtClean="0"/>
            </a:br>
            <a:endParaRPr lang="fr-FR" dirty="0"/>
          </a:p>
        </p:txBody>
      </p:sp>
      <p:sp>
        <p:nvSpPr>
          <p:cNvPr id="4" name="Espace réservé du contenu 3"/>
          <p:cNvSpPr>
            <a:spLocks noGrp="1"/>
          </p:cNvSpPr>
          <p:nvPr>
            <p:ph sz="half" idx="2"/>
          </p:nvPr>
        </p:nvSpPr>
        <p:spPr>
          <a:xfrm>
            <a:off x="827584" y="1988840"/>
            <a:ext cx="7185992" cy="4487408"/>
          </a:xfrm>
        </p:spPr>
        <p:txBody>
          <a:bodyPr>
            <a:normAutofit fontScale="92500" lnSpcReduction="10000"/>
          </a:bodyPr>
          <a:lstStyle/>
          <a:p>
            <a:r>
              <a:rPr lang="fr-FR" dirty="0" smtClean="0"/>
              <a:t>La VMC Thermodynamique a de nombreux avantages : </a:t>
            </a:r>
          </a:p>
          <a:p>
            <a:r>
              <a:rPr lang="fr-FR" dirty="0" smtClean="0"/>
              <a:t>elle </a:t>
            </a:r>
            <a:r>
              <a:rPr lang="fr-FR" b="1" dirty="0" smtClean="0"/>
              <a:t>ventile</a:t>
            </a:r>
            <a:r>
              <a:rPr lang="fr-FR" dirty="0" smtClean="0"/>
              <a:t>, </a:t>
            </a:r>
            <a:r>
              <a:rPr lang="fr-FR" b="1" dirty="0" smtClean="0"/>
              <a:t>chauffe </a:t>
            </a:r>
            <a:r>
              <a:rPr lang="fr-FR" dirty="0" smtClean="0"/>
              <a:t>et </a:t>
            </a:r>
            <a:r>
              <a:rPr lang="fr-FR" b="1" dirty="0" smtClean="0"/>
              <a:t>rafraîchit </a:t>
            </a:r>
            <a:r>
              <a:rPr lang="fr-FR" dirty="0" smtClean="0"/>
              <a:t>selon les besoins du logement</a:t>
            </a:r>
          </a:p>
          <a:p>
            <a:r>
              <a:rPr lang="fr-FR" dirty="0" smtClean="0"/>
              <a:t>elle est </a:t>
            </a:r>
            <a:r>
              <a:rPr lang="fr-FR" b="1" dirty="0" smtClean="0"/>
              <a:t>écologique</a:t>
            </a:r>
            <a:r>
              <a:rPr lang="fr-FR" dirty="0" smtClean="0"/>
              <a:t>, elle diminue significativement les dépenses de chauffage</a:t>
            </a:r>
          </a:p>
          <a:p>
            <a:r>
              <a:rPr lang="fr-FR" dirty="0" smtClean="0"/>
              <a:t>elle </a:t>
            </a:r>
            <a:r>
              <a:rPr lang="fr-FR" b="1" dirty="0" smtClean="0"/>
              <a:t>augmente la qualité de l'air</a:t>
            </a:r>
            <a:endParaRPr lang="fr-FR" dirty="0" smtClean="0"/>
          </a:p>
          <a:p>
            <a:r>
              <a:rPr lang="fr-FR" dirty="0" smtClean="0"/>
              <a:t>elle bénéficie du même encombrement qu'une VMC double flux</a:t>
            </a:r>
          </a:p>
          <a:p>
            <a:r>
              <a:rPr lang="fr-FR" dirty="0" smtClean="0"/>
              <a:t>elle représente un dispositif de ventilation idéal pour une </a:t>
            </a:r>
            <a:r>
              <a:rPr lang="fr-FR" u="sng" dirty="0" smtClean="0">
                <a:hlinkClick r:id="rId2"/>
              </a:rPr>
              <a:t>maison passive</a:t>
            </a:r>
            <a:endParaRPr lang="fr-FR" dirty="0" smtClean="0"/>
          </a:p>
          <a:p>
            <a:endParaRPr lang="fr-FR"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476672"/>
            <a:ext cx="8892480" cy="1600200"/>
          </a:xfrm>
        </p:spPr>
        <p:txBody>
          <a:bodyPr>
            <a:normAutofit fontScale="90000"/>
          </a:bodyPr>
          <a:lstStyle/>
          <a:p>
            <a:r>
              <a:rPr lang="fr-FR" b="1" dirty="0" err="1" smtClean="0"/>
              <a:t>Vmc</a:t>
            </a:r>
            <a:r>
              <a:rPr lang="fr-FR" b="1" dirty="0" smtClean="0"/>
              <a:t> double flux thermodynamique</a:t>
            </a:r>
            <a:br>
              <a:rPr lang="fr-FR" b="1" dirty="0" smtClean="0"/>
            </a:br>
            <a:endParaRPr lang="fr-FR" dirty="0"/>
          </a:p>
        </p:txBody>
      </p:sp>
      <p:sp>
        <p:nvSpPr>
          <p:cNvPr id="3" name="Espace réservé du contenu 2"/>
          <p:cNvSpPr>
            <a:spLocks noGrp="1"/>
          </p:cNvSpPr>
          <p:nvPr>
            <p:ph sz="half" idx="1"/>
          </p:nvPr>
        </p:nvSpPr>
        <p:spPr>
          <a:xfrm>
            <a:off x="251520" y="1484784"/>
            <a:ext cx="7992888" cy="5135480"/>
          </a:xfrm>
        </p:spPr>
        <p:txBody>
          <a:bodyPr>
            <a:normAutofit/>
          </a:bodyPr>
          <a:lstStyle/>
          <a:p>
            <a:r>
              <a:rPr lang="fr-FR" b="1" dirty="0" smtClean="0"/>
              <a:t>Principaux inconvénients</a:t>
            </a:r>
            <a:endParaRPr lang="fr-FR" dirty="0" smtClean="0"/>
          </a:p>
          <a:p>
            <a:r>
              <a:rPr lang="fr-FR" b="1" dirty="0" smtClean="0"/>
              <a:t>la VMC Thermodynamique a aussi des limites :</a:t>
            </a:r>
            <a:endParaRPr lang="fr-FR" dirty="0" smtClean="0"/>
          </a:p>
          <a:p>
            <a:r>
              <a:rPr lang="fr-FR" dirty="0" smtClean="0"/>
              <a:t>son </a:t>
            </a:r>
            <a:r>
              <a:rPr lang="fr-FR" b="1" dirty="0" smtClean="0"/>
              <a:t>installation </a:t>
            </a:r>
            <a:r>
              <a:rPr lang="fr-FR" dirty="0" smtClean="0"/>
              <a:t>est compliquée, le recours à un installateur spécialisé est indispensable : une VMC mal posée peut être très bruyante et surtout inefficace</a:t>
            </a:r>
          </a:p>
          <a:p>
            <a:r>
              <a:rPr lang="fr-FR" dirty="0" smtClean="0"/>
              <a:t>elle n'est efficace que dans un </a:t>
            </a:r>
            <a:r>
              <a:rPr lang="fr-FR" b="1" dirty="0" smtClean="0"/>
              <a:t>logement parfaitement isolé</a:t>
            </a:r>
            <a:endParaRPr lang="fr-FR" dirty="0" smtClean="0"/>
          </a:p>
          <a:p>
            <a:r>
              <a:rPr lang="fr-FR" dirty="0" smtClean="0"/>
              <a:t>son </a:t>
            </a:r>
            <a:r>
              <a:rPr lang="fr-FR" b="1" dirty="0" smtClean="0"/>
              <a:t>entretien</a:t>
            </a:r>
            <a:r>
              <a:rPr lang="fr-FR" dirty="0" smtClean="0"/>
              <a:t> doit être </a:t>
            </a:r>
            <a:r>
              <a:rPr lang="fr-FR" b="1" dirty="0" smtClean="0"/>
              <a:t>très régulier</a:t>
            </a:r>
            <a:r>
              <a:rPr lang="fr-FR" dirty="0" smtClean="0"/>
              <a:t>, notamment au niveau des filtres, afin d'assurer une qualité d'air optimum</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u="sng" dirty="0" smtClean="0"/>
              <a:t>3.1-Le confort thermique :</a:t>
            </a:r>
            <a:endParaRPr lang="fr-FR" dirty="0"/>
          </a:p>
        </p:txBody>
      </p:sp>
      <p:sp>
        <p:nvSpPr>
          <p:cNvPr id="3" name="Espace réservé du contenu 2"/>
          <p:cNvSpPr>
            <a:spLocks noGrp="1"/>
          </p:cNvSpPr>
          <p:nvPr>
            <p:ph sz="half" idx="1"/>
          </p:nvPr>
        </p:nvSpPr>
        <p:spPr/>
        <p:txBody>
          <a:bodyPr>
            <a:normAutofit fontScale="85000" lnSpcReduction="20000"/>
          </a:bodyPr>
          <a:lstStyle/>
          <a:p>
            <a:r>
              <a:rPr lang="fr-FR" dirty="0" smtClean="0"/>
              <a:t>Le </a:t>
            </a:r>
            <a:r>
              <a:rPr lang="fr-FR" b="1" dirty="0" smtClean="0"/>
              <a:t>confort thermique </a:t>
            </a:r>
            <a:r>
              <a:rPr lang="fr-FR" dirty="0" smtClean="0"/>
              <a:t>est le bilan équilibré entre les échanges thermiques du corps humain et de l’ambiance environnante</a:t>
            </a:r>
          </a:p>
          <a:p>
            <a:r>
              <a:rPr lang="fr-FR" dirty="0" smtClean="0"/>
              <a:t>C’est la condition dans laquelle aucune contrainte significative n'est imposée aux mécanismes thermorégulateurs du corps humain. </a:t>
            </a:r>
            <a:r>
              <a:rPr lang="fr-FR" b="1" dirty="0" smtClean="0"/>
              <a:t>Il est lié :</a:t>
            </a:r>
            <a:r>
              <a:rPr lang="fr-FR" dirty="0" smtClean="0"/>
              <a:t>  </a:t>
            </a:r>
            <a:endParaRPr lang="fr-FR" dirty="0"/>
          </a:p>
        </p:txBody>
      </p:sp>
      <p:sp>
        <p:nvSpPr>
          <p:cNvPr id="4" name="Espace réservé du contenu 3"/>
          <p:cNvSpPr>
            <a:spLocks noGrp="1"/>
          </p:cNvSpPr>
          <p:nvPr>
            <p:ph sz="half" idx="2"/>
          </p:nvPr>
        </p:nvSpPr>
        <p:spPr/>
        <p:txBody>
          <a:bodyPr>
            <a:normAutofit fontScale="85000" lnSpcReduction="20000"/>
          </a:bodyPr>
          <a:lstStyle/>
          <a:p>
            <a:r>
              <a:rPr lang="en" b="1" dirty="0"/>
              <a:t>Thermal comfort </a:t>
            </a:r>
            <a:r>
              <a:rPr lang="en" dirty="0"/>
              <a:t>is the balanced balance between the thermal exchanges of the human body and the surrounding environment.</a:t>
            </a:r>
          </a:p>
          <a:p>
            <a:r>
              <a:rPr lang="en" dirty="0"/>
              <a:t>It is the condition in which no significant stress is imposed on the thermoregulatory mechanisms of the human body. </a:t>
            </a:r>
            <a:r>
              <a:rPr lang="en" b="1" dirty="0"/>
              <a:t>He is linked :</a:t>
            </a:r>
            <a:r>
              <a:rPr lang="en" dirty="0"/>
              <a:t>  </a:t>
            </a:r>
            <a:endParaRPr lang="fr-FR" dirty="0"/>
          </a:p>
          <a:p>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1340768"/>
            <a:ext cx="8208912" cy="4896544"/>
          </a:xfrm>
          <a:prstGeom prst="rect">
            <a:avLst/>
          </a:prstGeom>
        </p:spPr>
        <p:txBody>
          <a:bodyPr wrap="none">
            <a:prstTxWarp prst="textChevronInverted">
              <a:avLst/>
            </a:prstTxWarp>
            <a:spAutoFit/>
          </a:bodyPr>
          <a:lstStyle/>
          <a:p>
            <a:r>
              <a:rPr lang="fr-FR" b="1" dirty="0" smtClean="0"/>
              <a:t>Le confort (psycho-spatiale)</a:t>
            </a:r>
            <a:endParaRPr lang="fr-FR"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332656"/>
            <a:ext cx="6781800" cy="1600200"/>
          </a:xfrm>
        </p:spPr>
        <p:txBody>
          <a:bodyPr>
            <a:normAutofit fontScale="90000"/>
          </a:bodyPr>
          <a:lstStyle/>
          <a:p>
            <a:r>
              <a:rPr lang="fr-FR" b="1" dirty="0" smtClean="0"/>
              <a:t>3.6-Le confort (psycho-spatiale) :</a:t>
            </a:r>
            <a:endParaRPr lang="fr-FR" dirty="0"/>
          </a:p>
        </p:txBody>
      </p:sp>
      <p:sp>
        <p:nvSpPr>
          <p:cNvPr id="3" name="Espace réservé du contenu 2"/>
          <p:cNvSpPr>
            <a:spLocks noGrp="1"/>
          </p:cNvSpPr>
          <p:nvPr>
            <p:ph sz="half" idx="1"/>
          </p:nvPr>
        </p:nvSpPr>
        <p:spPr>
          <a:xfrm>
            <a:off x="899592" y="2420888"/>
            <a:ext cx="3657600" cy="3612225"/>
          </a:xfrm>
        </p:spPr>
        <p:txBody>
          <a:bodyPr>
            <a:normAutofit fontScale="92500" lnSpcReduction="20000"/>
          </a:bodyPr>
          <a:lstStyle/>
          <a:p>
            <a:r>
              <a:rPr lang="fr-FR" dirty="0" smtClean="0"/>
              <a:t>Le confort  est une sensation subjective qui rassemble un groupe de paramètres lié à l’espace à savoir : les dimensions, les proportions, l’aménagement et les couleurs de l’environnement habité.</a:t>
            </a:r>
          </a:p>
          <a:p>
            <a:endParaRPr lang="fr-FR" dirty="0" smtClean="0"/>
          </a:p>
          <a:p>
            <a:endParaRPr lang="fr-FR" dirty="0" smtClean="0"/>
          </a:p>
          <a:p>
            <a:endParaRPr lang="fr-FR" dirty="0"/>
          </a:p>
        </p:txBody>
      </p:sp>
      <p:sp>
        <p:nvSpPr>
          <p:cNvPr id="4" name="Espace réservé du contenu 3"/>
          <p:cNvSpPr>
            <a:spLocks noGrp="1"/>
          </p:cNvSpPr>
          <p:nvPr>
            <p:ph sz="half" idx="2"/>
          </p:nvPr>
        </p:nvSpPr>
        <p:spPr>
          <a:xfrm>
            <a:off x="4932040" y="2060848"/>
            <a:ext cx="3657600" cy="3767328"/>
          </a:xfrm>
        </p:spPr>
        <p:txBody>
          <a:bodyPr>
            <a:normAutofit fontScale="92500" lnSpcReduction="20000"/>
          </a:bodyPr>
          <a:lstStyle/>
          <a:p>
            <a:r>
              <a:rPr lang="en" b="1" dirty="0"/>
              <a:t>3.6-Comfort (psycho-spatial):</a:t>
            </a:r>
            <a:endParaRPr lang="en" dirty="0" smtClean="0"/>
          </a:p>
          <a:p>
            <a:r>
              <a:rPr lang="en" dirty="0" smtClean="0"/>
              <a:t>Comfort </a:t>
            </a:r>
            <a:r>
              <a:rPr lang="en" dirty="0"/>
              <a:t>is a subjective sensation which brings together a group of parameters linked to space, namely: the dimensions, proportions, layout and colors of the inhabited environment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548680"/>
            <a:ext cx="6781800" cy="1600200"/>
          </a:xfrm>
        </p:spPr>
        <p:txBody>
          <a:bodyPr/>
          <a:lstStyle/>
          <a:p>
            <a:r>
              <a:rPr lang="fr-FR" b="1" dirty="0" smtClean="0"/>
              <a:t>La psychologie</a:t>
            </a:r>
            <a:endParaRPr lang="fr-FR" dirty="0"/>
          </a:p>
        </p:txBody>
      </p:sp>
      <p:sp>
        <p:nvSpPr>
          <p:cNvPr id="3" name="Espace réservé du contenu 2"/>
          <p:cNvSpPr>
            <a:spLocks noGrp="1"/>
          </p:cNvSpPr>
          <p:nvPr>
            <p:ph sz="quarter" idx="1"/>
          </p:nvPr>
        </p:nvSpPr>
        <p:spPr>
          <a:xfrm>
            <a:off x="395536" y="1988840"/>
            <a:ext cx="8219256" cy="3925416"/>
          </a:xfrm>
        </p:spPr>
        <p:txBody>
          <a:bodyPr>
            <a:normAutofit/>
          </a:bodyPr>
          <a:lstStyle/>
          <a:p>
            <a:r>
              <a:rPr lang="fr-FR" dirty="0" smtClean="0"/>
              <a:t>l’étude des faits qui concernent la vie humaine dans ses aspects conscients et inconscients.</a:t>
            </a:r>
          </a:p>
          <a:p>
            <a:r>
              <a:rPr lang="fr-FR" dirty="0" smtClean="0"/>
              <a:t> </a:t>
            </a:r>
            <a:r>
              <a:rPr lang="fr-FR" b="1" dirty="0" smtClean="0"/>
              <a:t>Elle tente de comprendre mais aussi d’expliquer les comportements</a:t>
            </a:r>
            <a:r>
              <a:rPr lang="fr-FR" dirty="0" smtClean="0"/>
              <a:t> et de résoudre différents problèmes.</a:t>
            </a:r>
          </a:p>
          <a:p>
            <a:r>
              <a:rPr lang="fr-FR" dirty="0" smtClean="0"/>
              <a:t> Observe les comportements humains intérieurs et extérieurs.</a:t>
            </a:r>
          </a:p>
          <a:p>
            <a:r>
              <a:rPr lang="fr-FR" dirty="0" smtClean="0"/>
              <a:t> </a:t>
            </a:r>
            <a:r>
              <a:rPr lang="fr-FR" b="1" dirty="0" smtClean="0"/>
              <a:t>Recherche les motifs intérieurs ou extérieurs de ces comportements.</a:t>
            </a:r>
          </a:p>
          <a:p>
            <a:endParaRPr lang="fr-F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8662" y="0"/>
            <a:ext cx="7772400" cy="1143000"/>
          </a:xfrm>
        </p:spPr>
        <p:txBody>
          <a:bodyPr/>
          <a:lstStyle/>
          <a:p>
            <a:r>
              <a:rPr lang="fr-FR" b="1" dirty="0" smtClean="0"/>
              <a:t>DEFINITION DE L’ESPACE</a:t>
            </a:r>
            <a:endParaRPr lang="fr-FR" dirty="0"/>
          </a:p>
        </p:txBody>
      </p:sp>
      <p:graphicFrame>
        <p:nvGraphicFramePr>
          <p:cNvPr id="4" name="Espace réservé du contenu 3"/>
          <p:cNvGraphicFramePr>
            <a:graphicFrameLocks noGrp="1"/>
          </p:cNvGraphicFramePr>
          <p:nvPr>
            <p:ph sz="quarter" idx="1"/>
          </p:nvPr>
        </p:nvGraphicFramePr>
        <p:xfrm>
          <a:off x="785786" y="1071546"/>
          <a:ext cx="7772400" cy="5572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7664" y="260648"/>
            <a:ext cx="6781800" cy="1600200"/>
          </a:xfrm>
        </p:spPr>
        <p:txBody>
          <a:bodyPr/>
          <a:lstStyle/>
          <a:p>
            <a:r>
              <a:rPr lang="fr-FR" b="1" dirty="0" smtClean="0"/>
              <a:t>L’ESPACE</a:t>
            </a:r>
            <a:endParaRPr lang="fr-FR" dirty="0"/>
          </a:p>
        </p:txBody>
      </p:sp>
      <p:sp>
        <p:nvSpPr>
          <p:cNvPr id="3" name="Espace réservé du contenu 2"/>
          <p:cNvSpPr>
            <a:spLocks noGrp="1"/>
          </p:cNvSpPr>
          <p:nvPr>
            <p:ph sz="quarter" idx="1"/>
          </p:nvPr>
        </p:nvSpPr>
        <p:spPr>
          <a:xfrm>
            <a:off x="755576" y="1844824"/>
            <a:ext cx="7543800" cy="3886200"/>
          </a:xfrm>
        </p:spPr>
        <p:txBody>
          <a:bodyPr>
            <a:normAutofit lnSpcReduction="10000"/>
          </a:bodyPr>
          <a:lstStyle/>
          <a:p>
            <a:r>
              <a:rPr lang="fr-FR" dirty="0" smtClean="0"/>
              <a:t>Aristote : l’espace comme « contenant de choses ». l’espace est nécessairement un creux limité à l’extérieur et rempli à l’intérieur. </a:t>
            </a:r>
          </a:p>
          <a:p>
            <a:r>
              <a:rPr lang="fr-FR" dirty="0" smtClean="0"/>
              <a:t>Kant: « une représentation nécessaire a priori qui sert de fondement à toutes les intuitions extérieures.» </a:t>
            </a:r>
          </a:p>
          <a:p>
            <a:r>
              <a:rPr lang="fr-FR" dirty="0" smtClean="0"/>
              <a:t>Newton fait de l’espace un être réel, une réalité absolue qui existe indépendamment de tout contenu. </a:t>
            </a:r>
          </a:p>
          <a:p>
            <a:r>
              <a:rPr lang="fr-FR" dirty="0" smtClean="0"/>
              <a:t>Contrairement à Newton, Leibniz considère que l’espace est un système de relation entre les corps. Car, s’il n’y avait pas de corps, la notion d’espace perdrait son sens. </a:t>
            </a:r>
          </a:p>
          <a:p>
            <a:endParaRPr lang="fr-F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91264" cy="1152128"/>
          </a:xfrm>
          <a:solidFill>
            <a:schemeClr val="accent6">
              <a:lumMod val="40000"/>
              <a:lumOff val="60000"/>
            </a:schemeClr>
          </a:solidFill>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L’espace </a:t>
            </a:r>
            <a:r>
              <a:rPr lang="fr-FR" b="1" dirty="0" smtClean="0"/>
              <a:t>architectural</a:t>
            </a:r>
            <a:r>
              <a:rPr lang="fr-FR" dirty="0" smtClean="0"/>
              <a:t> </a:t>
            </a:r>
            <a:endParaRPr lang="fr-FR" dirty="0"/>
          </a:p>
        </p:txBody>
      </p:sp>
      <p:sp>
        <p:nvSpPr>
          <p:cNvPr id="3" name="Espace réservé du contenu 2"/>
          <p:cNvSpPr>
            <a:spLocks noGrp="1"/>
          </p:cNvSpPr>
          <p:nvPr>
            <p:ph sz="quarter" idx="1"/>
          </p:nvPr>
        </p:nvSpPr>
        <p:spPr>
          <a:xfrm>
            <a:off x="0" y="1124744"/>
            <a:ext cx="8686800" cy="5733256"/>
          </a:xfrm>
        </p:spPr>
        <p:txBody>
          <a:bodyPr>
            <a:normAutofit/>
          </a:bodyPr>
          <a:lstStyle/>
          <a:p>
            <a:r>
              <a:rPr lang="fr-FR" dirty="0" smtClean="0"/>
              <a:t>la relation entre des objets et des plans qui définissent une limite. En effet pour l’architecte son activité est de créer le creux, pour contenir, il lui donnera une forme concrète pour offrir un lieu de séjour et une relative liberté de mouvement dont l’homme a besoin (Von </a:t>
            </a:r>
            <a:r>
              <a:rPr lang="fr-FR" dirty="0" err="1" smtClean="0"/>
              <a:t>Meiss</a:t>
            </a:r>
            <a:r>
              <a:rPr lang="fr-FR" dirty="0" smtClean="0"/>
              <a:t>, 1985). </a:t>
            </a:r>
          </a:p>
          <a:p>
            <a:r>
              <a:rPr lang="fr-FR" dirty="0" smtClean="0"/>
              <a:t>Le concept d’espace montrera que toute la structure d’interaction entre les hommes est marquée par le contexte spatial. </a:t>
            </a:r>
            <a:endParaRPr lang="fr-FR" dirty="0" smtClean="0"/>
          </a:p>
          <a:p>
            <a:r>
              <a:rPr lang="fr-FR" dirty="0" smtClean="0"/>
              <a:t>L’espace </a:t>
            </a:r>
            <a:r>
              <a:rPr lang="fr-FR" dirty="0" smtClean="0"/>
              <a:t>n’est donc pas un milieu objectif, mais une réalité psychologique vivante. Il ne s’impose pas à nous comme une contrainte absolue, il peut et doit être modelé au gré de notre personnalité (</a:t>
            </a:r>
            <a:r>
              <a:rPr lang="fr-FR" dirty="0" err="1" smtClean="0"/>
              <a:t>Mesmin</a:t>
            </a:r>
            <a:r>
              <a:rPr lang="fr-FR" dirty="0" smtClean="0"/>
              <a:t>, 1973).</a:t>
            </a:r>
          </a:p>
          <a:p>
            <a:endParaRPr lang="fr-FR"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15416"/>
            <a:ext cx="8291264" cy="1152128"/>
          </a:xfrm>
          <a:solidFill>
            <a:schemeClr val="accent6">
              <a:lumMod val="40000"/>
              <a:lumOff val="60000"/>
            </a:schemeClr>
          </a:solidFill>
        </p:spPr>
        <p:txBody>
          <a:bodyPr>
            <a:normAutofit fontScale="90000"/>
          </a:bodyPr>
          <a:lstStyle/>
          <a:p>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
            </a:r>
            <a:br>
              <a:rPr lang="fr-FR" b="1" dirty="0" smtClean="0"/>
            </a:br>
            <a:r>
              <a:rPr lang="fr-FR" b="1" dirty="0" smtClean="0"/>
              <a:t>L’espace </a:t>
            </a:r>
            <a:r>
              <a:rPr lang="fr-FR" b="1" dirty="0" smtClean="0"/>
              <a:t>architectural</a:t>
            </a:r>
            <a:r>
              <a:rPr lang="fr-FR" dirty="0" smtClean="0"/>
              <a:t> </a:t>
            </a:r>
            <a:endParaRPr lang="fr-FR" dirty="0"/>
          </a:p>
        </p:txBody>
      </p:sp>
      <p:sp>
        <p:nvSpPr>
          <p:cNvPr id="3" name="Espace réservé du contenu 2"/>
          <p:cNvSpPr>
            <a:spLocks noGrp="1"/>
          </p:cNvSpPr>
          <p:nvPr>
            <p:ph sz="quarter" idx="1"/>
          </p:nvPr>
        </p:nvSpPr>
        <p:spPr>
          <a:xfrm>
            <a:off x="0" y="1124744"/>
            <a:ext cx="8686800" cy="5733256"/>
          </a:xfrm>
        </p:spPr>
        <p:txBody>
          <a:bodyPr>
            <a:normAutofit/>
          </a:bodyPr>
          <a:lstStyle/>
          <a:p>
            <a:r>
              <a:rPr lang="fr-FR" b="1" dirty="0" smtClean="0"/>
              <a:t>La </a:t>
            </a:r>
            <a:r>
              <a:rPr lang="fr-FR" b="1" dirty="0" smtClean="0"/>
              <a:t>relation homme/espace et espace/homme est l’objet d’étude de la psychologie de l’espace</a:t>
            </a:r>
            <a:r>
              <a:rPr lang="fr-FR" dirty="0" smtClean="0"/>
              <a:t>. Elle traite l’espace sur deux plans: </a:t>
            </a:r>
            <a:endParaRPr lang="fr-FR" dirty="0" smtClean="0"/>
          </a:p>
          <a:p>
            <a:endParaRPr lang="fr-FR" dirty="0" smtClean="0"/>
          </a:p>
          <a:p>
            <a:pPr>
              <a:buFont typeface="Wingdings" pitchFamily="2" charset="2"/>
              <a:buChar char="q"/>
            </a:pPr>
            <a:r>
              <a:rPr lang="fr-FR" dirty="0" smtClean="0"/>
              <a:t>l’espace en tant que contexte du comportement (Influence de l’espace sur notre comportement). </a:t>
            </a:r>
            <a:endParaRPr lang="fr-FR" dirty="0" smtClean="0"/>
          </a:p>
          <a:p>
            <a:pPr>
              <a:buNone/>
            </a:pPr>
            <a:endParaRPr lang="fr-FR" dirty="0" smtClean="0"/>
          </a:p>
          <a:p>
            <a:pPr>
              <a:buFont typeface="Wingdings" pitchFamily="2" charset="2"/>
              <a:buChar char="q"/>
            </a:pPr>
            <a:r>
              <a:rPr lang="fr-FR" dirty="0" smtClean="0"/>
              <a:t>Elle est concernée par les conséquences du comportement sur l’espace (Problèmes environnementaux, la pollution de l’air, la pollution de l’eau, les bruits). </a:t>
            </a:r>
          </a:p>
          <a:p>
            <a:endParaRPr lang="fr-FR"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54032"/>
          </a:xfrm>
          <a:solidFill>
            <a:schemeClr val="accent6">
              <a:lumMod val="40000"/>
              <a:lumOff val="60000"/>
            </a:schemeClr>
          </a:solidFill>
        </p:spPr>
        <p:txBody>
          <a:bodyPr>
            <a:normAutofit/>
          </a:bodyPr>
          <a:lstStyle/>
          <a:p>
            <a:r>
              <a:rPr lang="fr-FR" sz="2400" b="1" dirty="0" smtClean="0"/>
              <a:t>LA PSYCHOLOGIE DE L’ESPACE</a:t>
            </a:r>
            <a:endParaRPr lang="fr-FR" sz="2400" dirty="0"/>
          </a:p>
        </p:txBody>
      </p:sp>
      <p:sp>
        <p:nvSpPr>
          <p:cNvPr id="3" name="Espace réservé du contenu 2"/>
          <p:cNvSpPr>
            <a:spLocks noGrp="1"/>
          </p:cNvSpPr>
          <p:nvPr>
            <p:ph sz="quarter" idx="1"/>
          </p:nvPr>
        </p:nvSpPr>
        <p:spPr>
          <a:xfrm>
            <a:off x="467544" y="1484784"/>
            <a:ext cx="8219256" cy="4873174"/>
          </a:xfrm>
        </p:spPr>
        <p:txBody>
          <a:bodyPr>
            <a:noAutofit/>
          </a:bodyPr>
          <a:lstStyle/>
          <a:p>
            <a:pPr>
              <a:tabLst>
                <a:tab pos="1970088" algn="l"/>
              </a:tabLst>
            </a:pPr>
            <a:r>
              <a:rPr lang="fr-FR" dirty="0" smtClean="0"/>
              <a:t>est l'étude des </a:t>
            </a:r>
            <a:r>
              <a:rPr lang="fr-FR" b="1" dirty="0" smtClean="0"/>
              <a:t>interrelations entre l'individu et son et son environnement physique et social, dans ses dimensions spatiales et temporelles.</a:t>
            </a:r>
            <a:r>
              <a:rPr lang="fr-FR" dirty="0" smtClean="0"/>
              <a:t> </a:t>
            </a:r>
            <a:endParaRPr lang="fr-FR" dirty="0" smtClean="0"/>
          </a:p>
          <a:p>
            <a:pPr>
              <a:tabLst>
                <a:tab pos="1970088" algn="l"/>
              </a:tabLst>
            </a:pPr>
            <a:r>
              <a:rPr lang="fr-FR" dirty="0" smtClean="0"/>
              <a:t>Elle </a:t>
            </a:r>
            <a:r>
              <a:rPr lang="fr-FR" dirty="0" smtClean="0"/>
              <a:t>s'intéresse aussi bien aux effets des conditions environnementales sur les comportements, cognitions et émotions de l’individu qu’à la manière dont celui-ci perçoit ou agit sur l‘espace </a:t>
            </a:r>
          </a:p>
          <a:p>
            <a:pPr>
              <a:tabLst>
                <a:tab pos="1970088" algn="l"/>
              </a:tabLst>
            </a:pPr>
            <a:r>
              <a:rPr lang="fr-FR" dirty="0" smtClean="0"/>
              <a:t> L’influence d’un bâtiment physique sur le comportement ne peut être dissociée de sa fonction sociale </a:t>
            </a:r>
            <a:endParaRPr lang="fr-FR" dirty="0" smtClean="0"/>
          </a:p>
          <a:p>
            <a:pPr>
              <a:tabLst>
                <a:tab pos="1970088" algn="l"/>
              </a:tabLst>
            </a:pPr>
            <a:r>
              <a:rPr lang="fr-FR" dirty="0" smtClean="0"/>
              <a:t>Le </a:t>
            </a:r>
            <a:r>
              <a:rPr lang="fr-FR" dirty="0" smtClean="0"/>
              <a:t>comportement est fonction de la </a:t>
            </a:r>
            <a:r>
              <a:rPr lang="fr-FR" b="1" dirty="0" smtClean="0"/>
              <a:t>personne</a:t>
            </a:r>
            <a:r>
              <a:rPr lang="fr-FR" dirty="0" smtClean="0"/>
              <a:t>, de </a:t>
            </a:r>
            <a:r>
              <a:rPr lang="fr-FR" b="1" dirty="0" smtClean="0"/>
              <a:t>l’environnement </a:t>
            </a:r>
            <a:r>
              <a:rPr lang="fr-FR" dirty="0" smtClean="0"/>
              <a:t>et de l’interaction entre les deux.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274638"/>
            <a:ext cx="7772400" cy="654032"/>
          </a:xfrm>
          <a:solidFill>
            <a:schemeClr val="accent6">
              <a:lumMod val="40000"/>
              <a:lumOff val="60000"/>
            </a:schemeClr>
          </a:solidFill>
        </p:spPr>
        <p:txBody>
          <a:bodyPr>
            <a:normAutofit/>
          </a:bodyPr>
          <a:lstStyle/>
          <a:p>
            <a:r>
              <a:rPr lang="fr-FR" sz="2400" b="1" dirty="0" smtClean="0"/>
              <a:t>LA PSYCHOLOGIE DE L’ESPACE</a:t>
            </a:r>
            <a:endParaRPr lang="fr-FR" sz="2400" dirty="0"/>
          </a:p>
        </p:txBody>
      </p:sp>
      <p:sp>
        <p:nvSpPr>
          <p:cNvPr id="3" name="Espace réservé du contenu 2"/>
          <p:cNvSpPr>
            <a:spLocks noGrp="1"/>
          </p:cNvSpPr>
          <p:nvPr>
            <p:ph sz="quarter" idx="1"/>
          </p:nvPr>
        </p:nvSpPr>
        <p:spPr>
          <a:xfrm>
            <a:off x="467544" y="1071546"/>
            <a:ext cx="8219256" cy="5286412"/>
          </a:xfrm>
        </p:spPr>
        <p:txBody>
          <a:bodyPr>
            <a:noAutofit/>
          </a:bodyPr>
          <a:lstStyle/>
          <a:p>
            <a:pPr>
              <a:tabLst>
                <a:tab pos="1970088" algn="l"/>
              </a:tabLst>
            </a:pPr>
            <a:r>
              <a:rPr lang="fr-FR" dirty="0" smtClean="0"/>
              <a:t>Ces </a:t>
            </a:r>
            <a:r>
              <a:rPr lang="fr-FR" dirty="0" smtClean="0"/>
              <a:t>rapports ne sont pas seulement </a:t>
            </a:r>
            <a:r>
              <a:rPr lang="fr-FR" b="1" dirty="0" smtClean="0"/>
              <a:t>fonctionnels</a:t>
            </a:r>
            <a:r>
              <a:rPr lang="fr-FR" dirty="0" smtClean="0"/>
              <a:t> mais aussi </a:t>
            </a:r>
            <a:r>
              <a:rPr lang="fr-FR" b="1" dirty="0" smtClean="0"/>
              <a:t>d'ordre sensoriel, émotionnel, imaginaire ou symbolique. </a:t>
            </a:r>
          </a:p>
          <a:p>
            <a:pPr marL="342900" indent="-342900">
              <a:buNone/>
              <a:tabLst>
                <a:tab pos="1970088" algn="l"/>
              </a:tabLst>
            </a:pPr>
            <a:r>
              <a:rPr lang="fr-FR" dirty="0" smtClean="0"/>
              <a:t>Son rôle :</a:t>
            </a:r>
          </a:p>
          <a:p>
            <a:pPr marL="342900" indent="-342900">
              <a:buFont typeface="Wingdings" pitchFamily="2" charset="2"/>
              <a:buChar char="v"/>
              <a:tabLst>
                <a:tab pos="1970088" algn="l"/>
              </a:tabLst>
            </a:pPr>
            <a:r>
              <a:rPr lang="fr-FR" dirty="0" smtClean="0"/>
              <a:t> la mise à disposition de savoir-faire et d'outils d'intervention au niveau de </a:t>
            </a:r>
            <a:r>
              <a:rPr lang="fr-FR" b="1" dirty="0" smtClean="0"/>
              <a:t>l'habitat, du quartier </a:t>
            </a:r>
            <a:r>
              <a:rPr lang="fr-FR" dirty="0" smtClean="0"/>
              <a:t>, de </a:t>
            </a:r>
            <a:r>
              <a:rPr lang="fr-FR" b="1" dirty="0" smtClean="0"/>
              <a:t>la ville et de l'environnement global dans le cadre du développement durable</a:t>
            </a:r>
            <a:r>
              <a:rPr lang="fr-FR" dirty="0" smtClean="0"/>
              <a:t>.</a:t>
            </a:r>
          </a:p>
          <a:p>
            <a:pPr marL="342900" indent="-342900">
              <a:buFont typeface="Wingdings" pitchFamily="2" charset="2"/>
              <a:buChar char="v"/>
              <a:tabLst>
                <a:tab pos="1970088" algn="l"/>
              </a:tabLst>
            </a:pPr>
            <a:r>
              <a:rPr lang="fr-FR" dirty="0" smtClean="0"/>
              <a:t>mettre l’accent sur la </a:t>
            </a:r>
            <a:r>
              <a:rPr lang="fr-FR" b="1" dirty="0" smtClean="0"/>
              <a:t>dimension humaine dans les projets et réalisations concernant l’espace</a:t>
            </a:r>
            <a:r>
              <a:rPr lang="fr-FR" dirty="0" smtClean="0"/>
              <a:t>.</a:t>
            </a:r>
          </a:p>
          <a:p>
            <a:pPr marL="342900" indent="-342900">
              <a:buFont typeface="Wingdings" pitchFamily="2" charset="2"/>
              <a:buChar char="v"/>
              <a:tabLst>
                <a:tab pos="1970088" algn="l"/>
              </a:tabLst>
            </a:pPr>
            <a:r>
              <a:rPr lang="fr-FR" dirty="0" smtClean="0"/>
              <a:t> Proposer des </a:t>
            </a:r>
            <a:r>
              <a:rPr lang="fr-FR" b="1" dirty="0" smtClean="0"/>
              <a:t>plans d’action et des aménagements adéquats</a:t>
            </a:r>
            <a:r>
              <a:rPr lang="fr-FR" dirty="0" smtClean="0"/>
              <a:t>. </a:t>
            </a:r>
          </a:p>
          <a:p>
            <a:pPr marL="342900" indent="-342900">
              <a:buNone/>
              <a:tabLst>
                <a:tab pos="1970088" algn="l"/>
              </a:tabLst>
            </a:pPr>
            <a:r>
              <a:rPr lang="fr-FR" dirty="0" smtClean="0"/>
              <a:t>(</a:t>
            </a:r>
            <a:r>
              <a:rPr lang="fr-FR" b="1" dirty="0" smtClean="0"/>
              <a:t>le stress urbain, les nuisances urbaines, les comportements pro-environnementaux. </a:t>
            </a:r>
            <a:r>
              <a:rPr lang="fr-FR" dirty="0" smtClean="0"/>
              <a:t>)</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42852"/>
            <a:ext cx="8686800" cy="1143000"/>
          </a:xfrm>
        </p:spPr>
        <p:txBody>
          <a:bodyPr>
            <a:normAutofit/>
          </a:bodyPr>
          <a:lstStyle/>
          <a:p>
            <a:r>
              <a:rPr lang="fr-FR" sz="3200" dirty="0" smtClean="0"/>
              <a:t>Qualifier la relation de l’individu à son cadre de vie a travers des concepts comme:</a:t>
            </a:r>
            <a:endParaRPr lang="fr-FR" sz="3200" dirty="0"/>
          </a:p>
        </p:txBody>
      </p:sp>
      <p:graphicFrame>
        <p:nvGraphicFramePr>
          <p:cNvPr id="5" name="Espace réservé du contenu 4"/>
          <p:cNvGraphicFramePr>
            <a:graphicFrameLocks noGrp="1"/>
          </p:cNvGraphicFramePr>
          <p:nvPr>
            <p:ph sz="quarter" idx="1"/>
          </p:nvPr>
        </p:nvGraphicFramePr>
        <p:xfrm>
          <a:off x="914400" y="1447800"/>
          <a:ext cx="7772400" cy="5195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20578</TotalTime>
  <Words>7440</Words>
  <Application>Microsoft Office PowerPoint</Application>
  <PresentationFormat>Affichage à l'écran (4:3)</PresentationFormat>
  <Paragraphs>693</Paragraphs>
  <Slides>137</Slides>
  <Notes>1</Notes>
  <HiddenSlides>0</HiddenSlides>
  <MMClips>0</MMClips>
  <ScaleCrop>false</ScaleCrop>
  <HeadingPairs>
    <vt:vector size="4" baseType="variant">
      <vt:variant>
        <vt:lpstr>Thème</vt:lpstr>
      </vt:variant>
      <vt:variant>
        <vt:i4>1</vt:i4>
      </vt:variant>
      <vt:variant>
        <vt:lpstr>Titres des diapositives</vt:lpstr>
      </vt:variant>
      <vt:variant>
        <vt:i4>137</vt:i4>
      </vt:variant>
    </vt:vector>
  </HeadingPairs>
  <TitlesOfParts>
    <vt:vector size="138" baseType="lpstr">
      <vt:lpstr>NewsPrint</vt:lpstr>
      <vt:lpstr>Le Confort </vt:lpstr>
      <vt:lpstr>1-Définitions</vt:lpstr>
      <vt:lpstr>Diapositive 3</vt:lpstr>
      <vt:lpstr>   2. Évolution de la notion du confort : </vt:lpstr>
      <vt:lpstr>Architecture et confort : </vt:lpstr>
      <vt:lpstr>Les types de confort :  selon les espaces </vt:lpstr>
      <vt:lpstr>. Le confort dans les espaces intérieurs (dans le bâtiment) </vt:lpstr>
      <vt:lpstr>Diapositive 8</vt:lpstr>
      <vt:lpstr>3.1-Le confort thermique :</vt:lpstr>
      <vt:lpstr>Diapositive 10</vt:lpstr>
      <vt:lpstr>L'humidité relative de l'air (HR):</vt:lpstr>
      <vt:lpstr>Diapositive 12</vt:lpstr>
      <vt:lpstr>Diapositive 13</vt:lpstr>
      <vt:lpstr> les paramètres du confort thermique</vt:lpstr>
      <vt:lpstr>Zone de confort en fonction de la vitesse de l’air </vt:lpstr>
      <vt:lpstr>Le confort visuel</vt:lpstr>
      <vt:lpstr>3.2-Le confort visuel (lumineux) : </vt:lpstr>
      <vt:lpstr>Les paramètres du confort visuel : </vt:lpstr>
      <vt:lpstr>les paramètres du confort visuel</vt:lpstr>
      <vt:lpstr>La performance de l’éclairage, confort local et agrément du local : </vt:lpstr>
      <vt:lpstr>La permanence de l’éclairage : </vt:lpstr>
      <vt:lpstr>Diapositive 22</vt:lpstr>
      <vt:lpstr>Diapositive 23</vt:lpstr>
      <vt:lpstr>Éclairement et la luminance </vt:lpstr>
      <vt:lpstr>Les quantités de lumière pour quelques espaces :</vt:lpstr>
      <vt:lpstr> Typologie de la lumière, espaces et dispositifs : </vt:lpstr>
      <vt:lpstr>Typology of light, spaces and devices:</vt:lpstr>
      <vt:lpstr>Le confort acoustique</vt:lpstr>
      <vt:lpstr>Qu’est-ce que l’acoustique architecturale ?</vt:lpstr>
      <vt:lpstr>3.3-Le confort acoustique  : </vt:lpstr>
      <vt:lpstr>Diapositive 31</vt:lpstr>
      <vt:lpstr>Le son  :</vt:lpstr>
      <vt:lpstr>Le bruit :</vt:lpstr>
      <vt:lpstr>Le son et le bruit</vt:lpstr>
      <vt:lpstr>Diagramme de Fletcher et Munson</vt:lpstr>
      <vt:lpstr>Diapositive 36</vt:lpstr>
      <vt:lpstr>Diapositive 37</vt:lpstr>
      <vt:lpstr>Diapositive 38</vt:lpstr>
      <vt:lpstr>Isolation acoustique</vt:lpstr>
      <vt:lpstr>Diapositive 40</vt:lpstr>
      <vt:lpstr>Conduction aérienne </vt:lpstr>
      <vt:lpstr>Diapositive 42</vt:lpstr>
      <vt:lpstr>Diapositive 43</vt:lpstr>
      <vt:lpstr>Conduction aérienne </vt:lpstr>
      <vt:lpstr>Conduction solidienne</vt:lpstr>
      <vt:lpstr>Pieds de machines, Silent blocs et plots antivibratoires</vt:lpstr>
      <vt:lpstr>Chambre Anéchoïque (chambre sourde)</vt:lpstr>
      <vt:lpstr>chambre anéchoïque</vt:lpstr>
      <vt:lpstr>Diapositive 49</vt:lpstr>
      <vt:lpstr>4 Correction acoustique  Notion de temps de réverbération</vt:lpstr>
      <vt:lpstr>Valeurs optimales de T</vt:lpstr>
      <vt:lpstr>Notion de coefficient d’absorption d’une surface</vt:lpstr>
      <vt:lpstr>Diapositive 53</vt:lpstr>
      <vt:lpstr>Diapositive 54</vt:lpstr>
      <vt:lpstr>Diapositive 55</vt:lpstr>
      <vt:lpstr>Diapositive 56</vt:lpstr>
      <vt:lpstr>Diapositive 57</vt:lpstr>
      <vt:lpstr>Acoustique des salles :</vt:lpstr>
      <vt:lpstr>Diapositive 59</vt:lpstr>
      <vt:lpstr>Diapositive 60</vt:lpstr>
      <vt:lpstr>Diapositive 61</vt:lpstr>
      <vt:lpstr>Les sources de nuisances : </vt:lpstr>
      <vt:lpstr>Diapositive 63</vt:lpstr>
      <vt:lpstr>Quelques solutions :</vt:lpstr>
      <vt:lpstr>Diapositive 65</vt:lpstr>
      <vt:lpstr> Bibliographie</vt:lpstr>
      <vt:lpstr>Diapositive 67</vt:lpstr>
      <vt:lpstr>3.4-Le confort olfactif (respiratoire) : </vt:lpstr>
      <vt:lpstr>Les objectifs d’une bonne ventilation :</vt:lpstr>
      <vt:lpstr>Les polluants de l’air</vt:lpstr>
      <vt:lpstr>Nuisances olfactives  En milieu extérieur :  </vt:lpstr>
      <vt:lpstr>En milieu intérieur : </vt:lpstr>
      <vt:lpstr>les nuisances olfactives </vt:lpstr>
      <vt:lpstr>Diapositive 74</vt:lpstr>
      <vt:lpstr>3.5-Le confort aéraulique :</vt:lpstr>
      <vt:lpstr>Pourquoi ventiler ?</vt:lpstr>
      <vt:lpstr>Pourquoi ventiler</vt:lpstr>
      <vt:lpstr>le radon </vt:lpstr>
      <vt:lpstr>Distinguer aération et ventilation</vt:lpstr>
      <vt:lpstr>Distinguer aération et ventilation</vt:lpstr>
      <vt:lpstr>Ventiler l’espace intérieur se fait par deux manières : </vt:lpstr>
      <vt:lpstr>Ventilation unilatérale </vt:lpstr>
      <vt:lpstr>Ventilation transversale </vt:lpstr>
      <vt:lpstr>Ventilation hybride </vt:lpstr>
      <vt:lpstr>Ventilation mécanique</vt:lpstr>
      <vt:lpstr>VMC SIMPLE FLUX </vt:lpstr>
      <vt:lpstr>VMC Double Flux Statique </vt:lpstr>
      <vt:lpstr>Vmc double flux thermodynamique </vt:lpstr>
      <vt:lpstr>Vmc double flux thermodynamique </vt:lpstr>
      <vt:lpstr>Diapositive 90</vt:lpstr>
      <vt:lpstr>3.6-Le confort (psycho-spatiale) :</vt:lpstr>
      <vt:lpstr>La psychologie</vt:lpstr>
      <vt:lpstr>DEFINITION DE L’ESPACE</vt:lpstr>
      <vt:lpstr>L’ESPACE</vt:lpstr>
      <vt:lpstr>          L’espace architectural </vt:lpstr>
      <vt:lpstr>          L’espace architectural </vt:lpstr>
      <vt:lpstr>LA PSYCHOLOGIE DE L’ESPACE</vt:lpstr>
      <vt:lpstr>LA PSYCHOLOGIE DE L’ESPACE</vt:lpstr>
      <vt:lpstr>Qualifier la relation de l’individu à son cadre de vie a travers des concepts comme:</vt:lpstr>
      <vt:lpstr>LE CONTEXTE DES RELATIONS INDIVIDU ESPACE</vt:lpstr>
      <vt:lpstr>La relation donc entre l’espace physique et psychologique peut se faire à partir des caractéristiques particulières à l’humain qui sont liées au développement d’un certain nombre de stimulations qui sont nécessaires à son apprentissage</vt:lpstr>
      <vt:lpstr>Classification de notre entourage en trois niveaux</vt:lpstr>
      <vt:lpstr>perception et représentation.</vt:lpstr>
      <vt:lpstr>une représentation individuelle est unique et dépend de</vt:lpstr>
      <vt:lpstr>  Modèle cognitif de l’espace :</vt:lpstr>
      <vt:lpstr>Facteurs influençant la construction de la cognition spatiale  Cauvin (1999).</vt:lpstr>
      <vt:lpstr>Carte mentale et image  de l’espace </vt:lpstr>
      <vt:lpstr>De l’espace chorotaxique aux espaces cognitifs</vt:lpstr>
      <vt:lpstr>Diapositive 109</vt:lpstr>
      <vt:lpstr>On peut ainsi distinguer quatre niveaux de référence socio spatiaux</vt:lpstr>
      <vt:lpstr>LE TRAVAIL DU PSYCHOLOGUE DE L’ESPACE</vt:lpstr>
      <vt:lpstr>Evolution de la discipline </vt:lpstr>
      <vt:lpstr>caractéristiques de la pluridisciplinarité</vt:lpstr>
      <vt:lpstr>caractéristiques de la pluridisciplinarité</vt:lpstr>
      <vt:lpstr>Diapositive 115</vt:lpstr>
      <vt:lpstr>couleur</vt:lpstr>
      <vt:lpstr>Le bleu</vt:lpstr>
      <vt:lpstr>Diapositive 118</vt:lpstr>
      <vt:lpstr>La notion d'échelle est très souvent utilisée dans la conception architecturale et dans la perception de l'objet bâti. C'est une notion empirique (expérimentale) qui sert à rendre compte de la taille des objets en rapport avec leur usage (utilisation) leur contexte (emplacement aux autres objet).</vt:lpstr>
      <vt:lpstr>Diapositive 120</vt:lpstr>
      <vt:lpstr>Diapositive 121</vt:lpstr>
      <vt:lpstr>Diapositive 122</vt:lpstr>
      <vt:lpstr>Il est stable, les formes familières et autoritaires sont chirales, rationnelles et formelles. Conformité et symétrie, sérénité, solidité, sécurité et égalité, il n'attire pas l'attention.</vt:lpstr>
      <vt:lpstr>La lumière joue encore un rôle psychologique, elle est le support informationnel le plus important pour l'homme, étant donné l'extrême richesse des perceptions visuelles. Elle détermine une grande partie de l'action psychologique du milieu (confort visuel, esthétique, sentiment de sécurité)...etc. En plus, la lumière naturelle est indispensable à notre équilibre vital, à notre santé, notre bien être et plus encore.</vt:lpstr>
      <vt:lpstr>3.7-Le confort ergonomique : </vt:lpstr>
      <vt:lpstr>B. Le confort à l’extérieur (dans les espaces extérieurs)</vt:lpstr>
      <vt:lpstr>Les types de confort en extérieur :</vt:lpstr>
      <vt:lpstr>Confort thermique :</vt:lpstr>
      <vt:lpstr>Diapositive 129</vt:lpstr>
      <vt:lpstr>Confort au vent :</vt:lpstr>
      <vt:lpstr>Confort acoustique :</vt:lpstr>
      <vt:lpstr>Confort visuel :</vt:lpstr>
      <vt:lpstr>Confort olfactif </vt:lpstr>
      <vt:lpstr>Confort par rapport aux intempéries :</vt:lpstr>
      <vt:lpstr>Diapositive 135</vt:lpstr>
      <vt:lpstr>Diapositive 136</vt:lpstr>
      <vt:lpstr> 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Habitat et ses typologies </dc:title>
  <dc:creator>OUARI MOUNIA</dc:creator>
  <cp:lastModifiedBy>afak</cp:lastModifiedBy>
  <cp:revision>140</cp:revision>
  <dcterms:created xsi:type="dcterms:W3CDTF">2013-11-01T13:44:48Z</dcterms:created>
  <dcterms:modified xsi:type="dcterms:W3CDTF">2023-12-01T22:46:16Z</dcterms:modified>
</cp:coreProperties>
</file>