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2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pPr/>
              <a:t>13/11/2022</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4668DC-857F-487D-BFFA-8C0CA5037977}" type="slidenum">
              <a:rPr lang="fr-BE" smtClean="0"/>
              <a:pPr/>
              <a:t>‹N°›</a:t>
            </a:fld>
            <a:endParaRPr lang="fr-BE"/>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13/11/2022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CF4668DC-857F-487D-BFFA-8C0CA5037977}" type="slidenum">
              <a:rPr lang="fr-BE" smtClean="0"/>
              <a:pPr/>
              <a:t>‹N°›</a:t>
            </a:fld>
            <a:endParaRPr lang="fr-BE"/>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13/11/2022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13/11/2022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4361688" y="1026372"/>
            <a:ext cx="457200" cy="441325"/>
          </a:xfrm>
        </p:spPr>
        <p:txBody>
          <a:body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13/11/2022</a:t>
            </a:fld>
            <a:endParaRPr lang="fr-BE"/>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4668DC-857F-487D-BFFA-8C0CA5037977}" type="slidenum">
              <a:rPr lang="fr-BE" smtClean="0"/>
              <a:pPr/>
              <a:t>‹N°›</a:t>
            </a:fld>
            <a:endParaRPr lang="fr-BE"/>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AA309A6D-C09C-4548-B29A-6CF363A7E532}" type="datetimeFigureOut">
              <a:rPr lang="fr-FR" smtClean="0"/>
              <a:pPr/>
              <a:t>13/11/2022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13/11/2022</a:t>
            </a:fld>
            <a:endParaRPr lang="fr-BE"/>
          </a:p>
        </p:txBody>
      </p:sp>
      <p:sp>
        <p:nvSpPr>
          <p:cNvPr id="8" name="Espace réservé du pied de page 7"/>
          <p:cNvSpPr>
            <a:spLocks noGrp="1"/>
          </p:cNvSpPr>
          <p:nvPr>
            <p:ph type="ftr" sz="quarter" idx="11"/>
          </p:nvPr>
        </p:nvSpPr>
        <p:spPr>
          <a:xfrm>
            <a:off x="304800" y="6409944"/>
            <a:ext cx="3581400" cy="365760"/>
          </a:xfrm>
        </p:spPr>
        <p:txBody>
          <a:bodyPr/>
          <a:lstStyle/>
          <a:p>
            <a:endParaRPr lang="fr-BE"/>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CF4668DC-857F-487D-BFFA-8C0CA5037977}" type="slidenum">
              <a:rPr lang="fr-BE" smtClean="0"/>
              <a:pPr/>
              <a:t>‹N°›</a:t>
            </a:fld>
            <a:endParaRPr lang="fr-BE"/>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13/11/2022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a:xfrm>
            <a:off x="4343400" y="1036020"/>
            <a:ext cx="457200" cy="441325"/>
          </a:xfrm>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AA309A6D-C09C-4548-B29A-6CF363A7E532}" type="datetimeFigureOut">
              <a:rPr lang="fr-FR" smtClean="0"/>
              <a:pPr/>
              <a:t>13/11/2022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F4668DC-857F-487D-BFFA-8C0CA5037977}" type="slidenum">
              <a:rPr lang="fr-BE" smtClean="0"/>
              <a:pPr/>
              <a:t>‹N°›</a:t>
            </a:fld>
            <a:endParaRPr lang="fr-BE"/>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13/11/2022</a:t>
            </a:fld>
            <a:endParaRPr lang="fr-BE"/>
          </a:p>
        </p:txBody>
      </p:sp>
      <p:sp>
        <p:nvSpPr>
          <p:cNvPr id="6" name="Espace réservé du pied de page 5"/>
          <p:cNvSpPr>
            <a:spLocks noGrp="1"/>
          </p:cNvSpPr>
          <p:nvPr>
            <p:ph type="ftr" sz="quarter" idx="11"/>
          </p:nvPr>
        </p:nvSpPr>
        <p:spPr>
          <a:xfrm>
            <a:off x="301752" y="6410848"/>
            <a:ext cx="3383280" cy="365760"/>
          </a:xfrm>
        </p:spPr>
        <p:txBody>
          <a:bodyPr/>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CF4668DC-857F-487D-BFFA-8C0CA5037977}" type="slidenum">
              <a:rPr lang="fr-BE" smtClean="0"/>
              <a:pPr/>
              <a:t>‹N°›</a:t>
            </a:fld>
            <a:endParaRPr lang="fr-BE"/>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AA309A6D-C09C-4548-B29A-6CF363A7E532}" type="datetimeFigureOut">
              <a:rPr lang="fr-FR" smtClean="0"/>
              <a:pPr/>
              <a:t>13/11/2022</a:t>
            </a:fld>
            <a:endParaRPr lang="fr-BE"/>
          </a:p>
        </p:txBody>
      </p:sp>
      <p:sp>
        <p:nvSpPr>
          <p:cNvPr id="6" name="Espace réservé du pied de page 5"/>
          <p:cNvSpPr>
            <a:spLocks noGrp="1"/>
          </p:cNvSpPr>
          <p:nvPr>
            <p:ph type="ftr" sz="quarter" idx="11"/>
          </p:nvPr>
        </p:nvSpPr>
        <p:spPr>
          <a:xfrm>
            <a:off x="301752" y="6410848"/>
            <a:ext cx="3584448" cy="365760"/>
          </a:xfrm>
        </p:spPr>
        <p:txBody>
          <a:bodyPr/>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A309A6D-C09C-4548-B29A-6CF363A7E532}" type="datetimeFigureOut">
              <a:rPr lang="fr-FR" smtClean="0"/>
              <a:pPr/>
              <a:t>13/11/2022</a:t>
            </a:fld>
            <a:endParaRPr lang="fr-BE"/>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BE"/>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F4668DC-857F-487D-BFFA-8C0CA5037977}" type="slidenum">
              <a:rPr lang="fr-BE" smtClean="0"/>
              <a:pPr/>
              <a:t>‹N°›</a:t>
            </a:fld>
            <a:endParaRPr lang="fr-BE"/>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2819400"/>
            <a:ext cx="6400800" cy="3609996"/>
          </a:xfrm>
        </p:spPr>
        <p:txBody>
          <a:bodyPr>
            <a:normAutofit/>
          </a:bodyPr>
          <a:lstStyle/>
          <a:p>
            <a:r>
              <a:rPr lang="fr-FR" dirty="0" smtClean="0"/>
              <a:t>2</a:t>
            </a:r>
            <a:r>
              <a:rPr lang="fr-FR" baseline="30000" dirty="0" smtClean="0"/>
              <a:t>ème</a:t>
            </a:r>
            <a:r>
              <a:rPr lang="fr-FR" dirty="0" smtClean="0"/>
              <a:t> année architecture LMD</a:t>
            </a:r>
          </a:p>
          <a:p>
            <a:r>
              <a:rPr lang="fr-FR" u="sng" dirty="0" smtClean="0"/>
              <a:t>Module: théorie du projet</a:t>
            </a:r>
          </a:p>
          <a:p>
            <a:r>
              <a:rPr lang="fr-FR" u="sng" dirty="0" smtClean="0"/>
              <a:t>Semestre:1</a:t>
            </a:r>
          </a:p>
          <a:p>
            <a:endParaRPr lang="fr-FR" dirty="0" smtClean="0"/>
          </a:p>
          <a:p>
            <a:r>
              <a:rPr lang="fr-FR" dirty="0" smtClean="0"/>
              <a:t>Mme M. OUARI </a:t>
            </a:r>
          </a:p>
          <a:p>
            <a:r>
              <a:rPr lang="fr-FR" dirty="0" smtClean="0"/>
              <a:t>Maitre assistante</a:t>
            </a:r>
          </a:p>
          <a:p>
            <a:r>
              <a:rPr lang="fr-FR" dirty="0" smtClean="0"/>
              <a:t>Département d’architecture, faculté des sciences </a:t>
            </a:r>
          </a:p>
          <a:p>
            <a:r>
              <a:rPr lang="fr-FR" dirty="0" smtClean="0"/>
              <a:t>et de la technologie</a:t>
            </a:r>
          </a:p>
          <a:p>
            <a:r>
              <a:rPr lang="fr-FR" dirty="0" smtClean="0"/>
              <a:t>Université Mohammed Seddik BENYAHIA de JIJEL</a:t>
            </a:r>
          </a:p>
          <a:p>
            <a:r>
              <a:rPr lang="fr-FR" dirty="0" smtClean="0"/>
              <a:t>2023-2022</a:t>
            </a:r>
          </a:p>
          <a:p>
            <a:endParaRPr lang="fr-FR" dirty="0"/>
          </a:p>
        </p:txBody>
      </p:sp>
      <p:sp>
        <p:nvSpPr>
          <p:cNvPr id="2" name="Titre 1"/>
          <p:cNvSpPr>
            <a:spLocks noGrp="1"/>
          </p:cNvSpPr>
          <p:nvPr>
            <p:ph type="ctrTitle"/>
          </p:nvPr>
        </p:nvSpPr>
        <p:spPr/>
        <p:txBody>
          <a:bodyPr/>
          <a:lstStyle/>
          <a:p>
            <a:r>
              <a:rPr lang="fr-FR" dirty="0" smtClean="0"/>
              <a:t>Intégration au site </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srcRect l="26831" t="44722" r="37714" b="33403"/>
          <a:stretch>
            <a:fillRect/>
          </a:stretch>
        </p:blipFill>
        <p:spPr bwMode="auto">
          <a:xfrm>
            <a:off x="0" y="357166"/>
            <a:ext cx="8643966" cy="621510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 Les différents niveaux scalaires : </a:t>
            </a:r>
            <a:endParaRPr lang="fr-FR" dirty="0"/>
          </a:p>
        </p:txBody>
      </p:sp>
      <p:sp>
        <p:nvSpPr>
          <p:cNvPr id="3" name="Espace réservé du contenu 2"/>
          <p:cNvSpPr>
            <a:spLocks noGrp="1"/>
          </p:cNvSpPr>
          <p:nvPr>
            <p:ph sz="quarter" idx="1"/>
          </p:nvPr>
        </p:nvSpPr>
        <p:spPr/>
        <p:txBody>
          <a:bodyPr anchor="ctr">
            <a:normAutofit/>
          </a:bodyPr>
          <a:lstStyle/>
          <a:p>
            <a:r>
              <a:rPr lang="fr-FR" dirty="0" smtClean="0"/>
              <a:t>L’organisation du paysage obéit à quatre niveaux et qui sont :  </a:t>
            </a:r>
            <a:endParaRPr lang="fr-FR" dirty="0" smtClean="0"/>
          </a:p>
          <a:p>
            <a:r>
              <a:rPr lang="fr-FR" b="1" dirty="0" smtClean="0"/>
              <a:t>Trame primaire</a:t>
            </a:r>
            <a:r>
              <a:rPr lang="fr-FR" dirty="0" smtClean="0"/>
              <a:t> </a:t>
            </a:r>
            <a:r>
              <a:rPr lang="fr-FR" b="1" dirty="0" smtClean="0"/>
              <a:t>:</a:t>
            </a:r>
            <a:r>
              <a:rPr lang="fr-FR" dirty="0" smtClean="0"/>
              <a:t> est constituée par les principales lignes de forces qui peuvent être directrices. </a:t>
            </a:r>
          </a:p>
          <a:p>
            <a:r>
              <a:rPr lang="fr-FR" b="1" dirty="0" smtClean="0"/>
              <a:t>Trame secondaire :</a:t>
            </a:r>
            <a:r>
              <a:rPr lang="fr-FR" dirty="0" smtClean="0"/>
              <a:t> comprend les enveloppes des constructions dans leurs rapports globaux avec lignes de </a:t>
            </a:r>
            <a:r>
              <a:rPr lang="fr-FR" dirty="0" smtClean="0"/>
              <a:t>forces</a:t>
            </a:r>
            <a:endParaRPr lang="fr-FR" dirty="0" smtClean="0"/>
          </a:p>
          <a:p>
            <a:r>
              <a:rPr lang="fr-FR" b="1" dirty="0" smtClean="0"/>
              <a:t>Trame tertiaire : </a:t>
            </a:r>
            <a:r>
              <a:rPr lang="fr-FR" dirty="0" smtClean="0"/>
              <a:t>étudie la façade avec ses percements </a:t>
            </a:r>
          </a:p>
          <a:p>
            <a:r>
              <a:rPr lang="fr-FR" b="1" dirty="0" smtClean="0"/>
              <a:t>Trame quaternaire : </a:t>
            </a:r>
            <a:r>
              <a:rPr lang="fr-FR" dirty="0" smtClean="0"/>
              <a:t>étudie la texture </a:t>
            </a:r>
          </a:p>
          <a:p>
            <a:endParaRPr lang="fr-FR"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sz="quarter" idx="1"/>
          </p:nvPr>
        </p:nvPicPr>
        <p:blipFill>
          <a:blip r:embed="rId2" cstate="print"/>
          <a:srcRect l="23803" t="26563" r="22180" b="10937"/>
          <a:stretch>
            <a:fillRect/>
          </a:stretch>
        </p:blipFill>
        <p:spPr bwMode="auto">
          <a:xfrm>
            <a:off x="0" y="1357298"/>
            <a:ext cx="9144000" cy="5500702"/>
          </a:xfrm>
          <a:prstGeom prst="rect">
            <a:avLst/>
          </a:prstGeom>
          <a:noFill/>
          <a:ln w="9525">
            <a:noFill/>
            <a:miter lim="800000"/>
            <a:headEnd/>
            <a:tailEnd/>
          </a:ln>
          <a:effectLst/>
        </p:spPr>
      </p:pic>
      <p:sp>
        <p:nvSpPr>
          <p:cNvPr id="3" name="Rectangle 2"/>
          <p:cNvSpPr/>
          <p:nvPr/>
        </p:nvSpPr>
        <p:spPr>
          <a:xfrm>
            <a:off x="0" y="0"/>
            <a:ext cx="9501222" cy="1200329"/>
          </a:xfrm>
          <a:prstGeom prst="rect">
            <a:avLst/>
          </a:prstGeom>
        </p:spPr>
        <p:txBody>
          <a:bodyPr wrap="square">
            <a:spAutoFit/>
          </a:bodyPr>
          <a:lstStyle/>
          <a:p>
            <a:r>
              <a:rPr lang="fr-FR" b="1" dirty="0" smtClean="0"/>
              <a:t>Trame primaire</a:t>
            </a:r>
            <a:r>
              <a:rPr lang="fr-FR" dirty="0" smtClean="0"/>
              <a:t> </a:t>
            </a:r>
            <a:r>
              <a:rPr lang="fr-FR" b="1" dirty="0" smtClean="0"/>
              <a:t>:</a:t>
            </a:r>
            <a:r>
              <a:rPr lang="fr-FR" dirty="0" smtClean="0"/>
              <a:t> est constituée par les principales lignes de forces qui peuvent être directrices. </a:t>
            </a:r>
          </a:p>
          <a:p>
            <a:r>
              <a:rPr lang="fr-FR" b="1" dirty="0" smtClean="0"/>
              <a:t>Trame secondaire :</a:t>
            </a:r>
            <a:r>
              <a:rPr lang="fr-FR" dirty="0" smtClean="0"/>
              <a:t> comprend les enveloppes des constructions dans leurs rapports globaux avec lignes de forces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sz="quarter" idx="1"/>
          </p:nvPr>
        </p:nvPicPr>
        <p:blipFill>
          <a:blip r:embed="rId2" cstate="print"/>
          <a:srcRect l="23683" t="29097" r="23216" b="9965"/>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0" y="0"/>
            <a:ext cx="9858412" cy="646331"/>
          </a:xfrm>
          <a:prstGeom prst="rect">
            <a:avLst/>
          </a:prstGeom>
        </p:spPr>
        <p:txBody>
          <a:bodyPr wrap="square">
            <a:spAutoFit/>
          </a:bodyPr>
          <a:lstStyle/>
          <a:p>
            <a:r>
              <a:rPr lang="fr-FR" b="1" dirty="0" smtClean="0"/>
              <a:t>Trame tertiaire : </a:t>
            </a:r>
            <a:r>
              <a:rPr lang="fr-FR" dirty="0" smtClean="0"/>
              <a:t>étudie la façade avec ses percements </a:t>
            </a:r>
          </a:p>
          <a:p>
            <a:r>
              <a:rPr lang="fr-FR" b="1" dirty="0" smtClean="0"/>
              <a:t>Trame quaternaire : </a:t>
            </a:r>
            <a:r>
              <a:rPr lang="fr-FR" dirty="0" smtClean="0"/>
              <a:t>étudie la texture </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Intégration au site :</a:t>
            </a:r>
            <a:endParaRPr lang="fr-FR" dirty="0"/>
          </a:p>
        </p:txBody>
      </p:sp>
      <p:sp>
        <p:nvSpPr>
          <p:cNvPr id="3" name="Espace réservé du contenu 2"/>
          <p:cNvSpPr>
            <a:spLocks noGrp="1"/>
          </p:cNvSpPr>
          <p:nvPr>
            <p:ph sz="quarter" idx="1"/>
          </p:nvPr>
        </p:nvSpPr>
        <p:spPr/>
        <p:txBody>
          <a:bodyPr/>
          <a:lstStyle/>
          <a:p>
            <a:pPr>
              <a:buNone/>
            </a:pPr>
            <a:endParaRPr lang="fr-FR" dirty="0" smtClean="0"/>
          </a:p>
          <a:p>
            <a:r>
              <a:rPr lang="fr-FR" b="1" dirty="0" smtClean="0"/>
              <a:t>Intégrer = incorporer</a:t>
            </a:r>
            <a:endParaRPr lang="fr-FR" dirty="0" smtClean="0"/>
          </a:p>
          <a:p>
            <a:r>
              <a:rPr lang="fr-FR" dirty="0" smtClean="0"/>
              <a:t>Coordination de plusieurs trames, profil, plan, tissu urbain permettant un fonctionnement harmonieux. </a:t>
            </a:r>
          </a:p>
          <a:p>
            <a:pPr>
              <a:buNone/>
            </a:pP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 Nature d’intégration :</a:t>
            </a:r>
            <a:endParaRPr lang="fr-FR" b="1" dirty="0"/>
          </a:p>
        </p:txBody>
      </p:sp>
      <p:sp>
        <p:nvSpPr>
          <p:cNvPr id="3" name="Espace réservé du contenu 2"/>
          <p:cNvSpPr>
            <a:spLocks noGrp="1"/>
          </p:cNvSpPr>
          <p:nvPr>
            <p:ph sz="quarter" idx="1"/>
          </p:nvPr>
        </p:nvSpPr>
        <p:spPr/>
        <p:txBody>
          <a:bodyPr/>
          <a:lstStyle/>
          <a:p>
            <a:r>
              <a:rPr lang="fr-FR" b="1" dirty="0" smtClean="0"/>
              <a:t>. Intégration en site urbanisé :</a:t>
            </a:r>
          </a:p>
          <a:p>
            <a:pPr>
              <a:buNone/>
            </a:pPr>
            <a:r>
              <a:rPr lang="fr-FR" dirty="0" smtClean="0"/>
              <a:t>l’intégration s’impose d’elle-même. En effet, tout y est préalablement déterminé : volume, aspect architectural, couleurs, toiture, etc.</a:t>
            </a:r>
            <a:endParaRPr lang="fr-FR" dirty="0"/>
          </a:p>
        </p:txBody>
      </p:sp>
      <p:pic>
        <p:nvPicPr>
          <p:cNvPr id="3074" name="Picture 2"/>
          <p:cNvPicPr>
            <a:picLocks noChangeAspect="1" noChangeArrowheads="1"/>
          </p:cNvPicPr>
          <p:nvPr/>
        </p:nvPicPr>
        <p:blipFill>
          <a:blip r:embed="rId2" cstate="print"/>
          <a:srcRect l="44678" t="22500" r="41406" b="23750"/>
          <a:stretch>
            <a:fillRect/>
          </a:stretch>
        </p:blipFill>
        <p:spPr bwMode="auto">
          <a:xfrm rot="5400000">
            <a:off x="3040848" y="1401519"/>
            <a:ext cx="3344295" cy="756866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67544" y="285728"/>
            <a:ext cx="7632848" cy="6572272"/>
          </a:xfrm>
        </p:spPr>
        <p:txBody>
          <a:bodyPr anchor="ctr">
            <a:normAutofit/>
          </a:bodyPr>
          <a:lstStyle/>
          <a:p>
            <a:pPr>
              <a:buNone/>
            </a:pPr>
            <a:r>
              <a:rPr lang="fr-FR" b="1" dirty="0" smtClean="0"/>
              <a:t> </a:t>
            </a:r>
            <a:r>
              <a:rPr lang="fr-FR" b="1" dirty="0" smtClean="0"/>
              <a:t>Intégration en site vierge :</a:t>
            </a:r>
          </a:p>
          <a:p>
            <a:endParaRPr lang="fr-FR" b="1" dirty="0" smtClean="0"/>
          </a:p>
          <a:p>
            <a:pPr>
              <a:buNone/>
            </a:pPr>
            <a:r>
              <a:rPr lang="fr-FR" dirty="0" smtClean="0"/>
              <a:t> elle de type topographique, </a:t>
            </a:r>
            <a:endParaRPr lang="fr-FR" dirty="0" smtClean="0"/>
          </a:p>
          <a:p>
            <a:pPr>
              <a:buNone/>
            </a:pPr>
            <a:r>
              <a:rPr lang="fr-FR" dirty="0" smtClean="0"/>
              <a:t>L’unique </a:t>
            </a:r>
            <a:r>
              <a:rPr lang="fr-FR" dirty="0" smtClean="0"/>
              <a:t>contrainte réside à épouser la forme des courbes de niveaux, avec  une grande liberté dans le choix ( la forme géométrique, type de toiture , matériaux , la couleur, </a:t>
            </a:r>
            <a:r>
              <a:rPr lang="fr-FR" dirty="0" err="1" smtClean="0"/>
              <a:t>etc</a:t>
            </a:r>
            <a:endParaRPr lang="fr-FR" dirty="0" smtClean="0"/>
          </a:p>
          <a:p>
            <a:pPr lvl="0">
              <a:buNone/>
            </a:pPr>
            <a:endParaRPr lang="fr-FR"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2.3. Intégration en site plat :</a:t>
            </a:r>
            <a:endParaRPr lang="fr-FR" b="1" dirty="0"/>
          </a:p>
        </p:txBody>
      </p:sp>
      <p:sp>
        <p:nvSpPr>
          <p:cNvPr id="3" name="Espace réservé du contenu 2"/>
          <p:cNvSpPr>
            <a:spLocks noGrp="1"/>
          </p:cNvSpPr>
          <p:nvPr>
            <p:ph sz="quarter" idx="1"/>
          </p:nvPr>
        </p:nvSpPr>
        <p:spPr/>
        <p:txBody>
          <a:bodyPr anchor="ctr"/>
          <a:lstStyle/>
          <a:p>
            <a:r>
              <a:rPr lang="fr-FR" dirty="0" smtClean="0"/>
              <a:t>L’intégration pourrait y être par contraste (volume vertical par rapport à son environnement) ou alors intégration parfaite (volume horizontal).</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2.4. Intégration au climat </a:t>
            </a:r>
            <a:endParaRPr lang="fr-FR" dirty="0"/>
          </a:p>
        </p:txBody>
      </p:sp>
      <p:sp>
        <p:nvSpPr>
          <p:cNvPr id="3" name="Espace réservé du contenu 2"/>
          <p:cNvSpPr>
            <a:spLocks noGrp="1"/>
          </p:cNvSpPr>
          <p:nvPr>
            <p:ph sz="quarter" idx="1"/>
          </p:nvPr>
        </p:nvSpPr>
        <p:spPr/>
        <p:txBody>
          <a:bodyPr/>
          <a:lstStyle/>
          <a:p>
            <a:r>
              <a:rPr lang="fr-FR" dirty="0" smtClean="0"/>
              <a:t>L’insertion d’un projet dans un contexte climatique donné nécessite une collecte de données climatiques de la région considérée. </a:t>
            </a:r>
          </a:p>
          <a:p>
            <a:endParaRPr lang="fr-FR" dirty="0"/>
          </a:p>
        </p:txBody>
      </p:sp>
      <p:pic>
        <p:nvPicPr>
          <p:cNvPr id="2050" name="Picture 2"/>
          <p:cNvPicPr>
            <a:picLocks noChangeAspect="1" noChangeArrowheads="1"/>
          </p:cNvPicPr>
          <p:nvPr/>
        </p:nvPicPr>
        <p:blipFill>
          <a:blip r:embed="rId2" cstate="print"/>
          <a:srcRect l="37354" t="23750" r="34814" b="20000"/>
          <a:stretch>
            <a:fillRect/>
          </a:stretch>
        </p:blipFill>
        <p:spPr bwMode="auto">
          <a:xfrm>
            <a:off x="4714844" y="2786058"/>
            <a:ext cx="4429156" cy="407194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l="30957" t="23750" r="28760" b="15000"/>
          <a:stretch>
            <a:fillRect/>
          </a:stretch>
        </p:blipFill>
        <p:spPr bwMode="auto">
          <a:xfrm>
            <a:off x="357158" y="2786058"/>
            <a:ext cx="4286280" cy="381868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57166"/>
            <a:ext cx="8534400" cy="758952"/>
          </a:xfrm>
        </p:spPr>
        <p:txBody>
          <a:bodyPr>
            <a:normAutofit fontScale="90000"/>
          </a:bodyPr>
          <a:lstStyle/>
          <a:p>
            <a:r>
              <a:rPr lang="fr-FR" b="1" dirty="0" smtClean="0"/>
              <a:t>. Intégration par la forme</a:t>
            </a:r>
            <a:br>
              <a:rPr lang="fr-FR" b="1" dirty="0" smtClean="0"/>
            </a:br>
            <a:r>
              <a:rPr lang="fr-FR" b="1" dirty="0" smtClean="0"/>
              <a:t> (aspect architectural) :</a:t>
            </a:r>
            <a:endParaRPr lang="fr-FR" b="1" dirty="0"/>
          </a:p>
        </p:txBody>
      </p:sp>
      <p:sp>
        <p:nvSpPr>
          <p:cNvPr id="3" name="Espace réservé du contenu 2"/>
          <p:cNvSpPr>
            <a:spLocks noGrp="1"/>
          </p:cNvSpPr>
          <p:nvPr>
            <p:ph sz="quarter" idx="1"/>
          </p:nvPr>
        </p:nvSpPr>
        <p:spPr>
          <a:xfrm>
            <a:off x="357158" y="2286000"/>
            <a:ext cx="8503920" cy="4572000"/>
          </a:xfrm>
        </p:spPr>
        <p:txBody>
          <a:bodyPr/>
          <a:lstStyle/>
          <a:p>
            <a:r>
              <a:rPr lang="fr-FR" dirty="0" smtClean="0"/>
              <a:t> il s’agit  de ne pas ignorer la morphologie générale de toutes les composantes solides et organiques présentes dans l’environnement  du projet.</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Définitions et généralités </a:t>
            </a:r>
            <a:endParaRPr lang="fr-FR" dirty="0"/>
          </a:p>
        </p:txBody>
      </p:sp>
      <p:sp>
        <p:nvSpPr>
          <p:cNvPr id="3" name="Espace réservé du contenu 2"/>
          <p:cNvSpPr>
            <a:spLocks noGrp="1"/>
          </p:cNvSpPr>
          <p:nvPr>
            <p:ph sz="quarter" idx="1"/>
          </p:nvPr>
        </p:nvSpPr>
        <p:spPr/>
        <p:txBody>
          <a:bodyPr>
            <a:normAutofit/>
          </a:bodyPr>
          <a:lstStyle/>
          <a:p>
            <a:r>
              <a:rPr lang="fr-FR" dirty="0" smtClean="0"/>
              <a:t>Le « </a:t>
            </a:r>
            <a:r>
              <a:rPr lang="fr-FR" b="1" dirty="0" smtClean="0"/>
              <a:t>site</a:t>
            </a:r>
            <a:r>
              <a:rPr lang="fr-FR" dirty="0" smtClean="0"/>
              <a:t> » désigne les caractéristiques du lieu géographique dans lequel est établie une ville. </a:t>
            </a:r>
          </a:p>
          <a:p>
            <a:endParaRPr lang="fr-FR" dirty="0" smtClean="0"/>
          </a:p>
          <a:p>
            <a:r>
              <a:rPr lang="fr-FR" dirty="0" smtClean="0"/>
              <a:t>Il peut être sauvage, vierge, naturel, rural, urbain, semi urbain, comme il peut être pittoresque, historique, touristique et culturel. </a:t>
            </a:r>
          </a:p>
          <a:p>
            <a:pPr>
              <a:buNone/>
            </a:pPr>
            <a:endParaRPr lang="fr-FR"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2.6. Intégration par la couleur :</a:t>
            </a:r>
            <a:endParaRPr lang="fr-FR" b="1" dirty="0"/>
          </a:p>
        </p:txBody>
      </p:sp>
      <p:sp>
        <p:nvSpPr>
          <p:cNvPr id="3" name="Espace réservé du contenu 2"/>
          <p:cNvSpPr>
            <a:spLocks noGrp="1"/>
          </p:cNvSpPr>
          <p:nvPr>
            <p:ph sz="quarter" idx="1"/>
          </p:nvPr>
        </p:nvSpPr>
        <p:spPr/>
        <p:txBody>
          <a:bodyPr anchor="ctr"/>
          <a:lstStyle/>
          <a:p>
            <a:r>
              <a:rPr lang="fr-FR" dirty="0" smtClean="0"/>
              <a:t>tenir compte de l’environnement du projet de par les différentes nuances de couleurs prédominantes.</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2.7. Intégration par les matériaux :</a:t>
            </a:r>
            <a:endParaRPr lang="fr-FR" b="1" dirty="0"/>
          </a:p>
        </p:txBody>
      </p:sp>
      <p:sp>
        <p:nvSpPr>
          <p:cNvPr id="3" name="Espace réservé du contenu 2"/>
          <p:cNvSpPr>
            <a:spLocks noGrp="1"/>
          </p:cNvSpPr>
          <p:nvPr>
            <p:ph sz="quarter" idx="1"/>
          </p:nvPr>
        </p:nvSpPr>
        <p:spPr/>
        <p:txBody>
          <a:bodyPr/>
          <a:lstStyle/>
          <a:p>
            <a:r>
              <a:rPr lang="fr-FR" dirty="0" smtClean="0"/>
              <a:t>on doit adopter la même gamme de matériaux de telle sorte à marquer le site par une typologie spécifique des matériaux. </a:t>
            </a:r>
            <a:endParaRPr lang="fr-FR" dirty="0"/>
          </a:p>
        </p:txBody>
      </p:sp>
      <p:pic>
        <p:nvPicPr>
          <p:cNvPr id="1026" name="Picture 2"/>
          <p:cNvPicPr>
            <a:picLocks noChangeAspect="1" noChangeArrowheads="1"/>
          </p:cNvPicPr>
          <p:nvPr/>
        </p:nvPicPr>
        <p:blipFill>
          <a:blip r:embed="rId2" cstate="print"/>
          <a:srcRect l="30029" t="26250" r="26758" b="20000"/>
          <a:stretch>
            <a:fillRect/>
          </a:stretch>
        </p:blipFill>
        <p:spPr bwMode="auto">
          <a:xfrm>
            <a:off x="428596" y="2786058"/>
            <a:ext cx="8215370" cy="3971468"/>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2.8. Intégration des fonctions :</a:t>
            </a:r>
            <a:endParaRPr lang="fr-FR" b="1" dirty="0"/>
          </a:p>
        </p:txBody>
      </p:sp>
      <p:sp>
        <p:nvSpPr>
          <p:cNvPr id="3" name="Espace réservé du contenu 2"/>
          <p:cNvSpPr>
            <a:spLocks noGrp="1"/>
          </p:cNvSpPr>
          <p:nvPr>
            <p:ph sz="quarter" idx="1"/>
          </p:nvPr>
        </p:nvSpPr>
        <p:spPr/>
        <p:txBody>
          <a:bodyPr anchor="ctr"/>
          <a:lstStyle/>
          <a:p>
            <a:r>
              <a:rPr lang="fr-FR" dirty="0" smtClean="0"/>
              <a:t>La projection dans un site obéit à un ensemble de règles dont notamment celle correspondant à la compatibilité des fonctions projetées avec celles existantes. </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57166"/>
            <a:ext cx="9858412" cy="758952"/>
          </a:xfrm>
        </p:spPr>
        <p:txBody>
          <a:bodyPr>
            <a:normAutofit fontScale="90000"/>
          </a:bodyPr>
          <a:lstStyle/>
          <a:p>
            <a:r>
              <a:rPr lang="fr-FR" b="1" dirty="0" smtClean="0"/>
              <a:t>2.9. Intégration au site naturel : </a:t>
            </a:r>
            <a:r>
              <a:rPr lang="fr-FR" dirty="0" smtClean="0"/>
              <a:t/>
            </a:r>
            <a:br>
              <a:rPr lang="fr-FR" dirty="0" smtClean="0"/>
            </a:br>
            <a:r>
              <a:rPr lang="fr-FR" b="1" dirty="0" smtClean="0"/>
              <a:t>A. Intégration en plan (Aux courbes de niveaux) :</a:t>
            </a:r>
            <a:endParaRPr lang="fr-FR" dirty="0"/>
          </a:p>
        </p:txBody>
      </p:sp>
      <p:sp>
        <p:nvSpPr>
          <p:cNvPr id="3" name="Espace réservé du contenu 2"/>
          <p:cNvSpPr>
            <a:spLocks noGrp="1"/>
          </p:cNvSpPr>
          <p:nvPr>
            <p:ph sz="quarter" idx="1"/>
          </p:nvPr>
        </p:nvSpPr>
        <p:spPr/>
        <p:txBody>
          <a:bodyPr/>
          <a:lstStyle/>
          <a:p>
            <a:r>
              <a:rPr lang="fr-FR" dirty="0" smtClean="0"/>
              <a:t>Les premiers éléments à examiner en plan sont les </a:t>
            </a:r>
            <a:r>
              <a:rPr lang="fr-FR" u="sng" dirty="0" smtClean="0"/>
              <a:t>courbes de nivea</a:t>
            </a:r>
            <a:r>
              <a:rPr lang="fr-FR" dirty="0" smtClean="0"/>
              <a:t>ux. Ces derniers donnent beaucoup d’informations sur la </a:t>
            </a:r>
            <a:r>
              <a:rPr lang="fr-FR" u="sng" dirty="0" smtClean="0"/>
              <a:t>composition spatiales et morphologiques</a:t>
            </a:r>
            <a:r>
              <a:rPr lang="fr-FR" dirty="0" smtClean="0"/>
              <a:t>. </a:t>
            </a:r>
          </a:p>
        </p:txBody>
      </p:sp>
      <p:pic>
        <p:nvPicPr>
          <p:cNvPr id="4" name="Espace réservé du contenu 3" descr="Dessin 3.wmf"/>
          <p:cNvPicPr>
            <a:picLocks/>
          </p:cNvPicPr>
          <p:nvPr/>
        </p:nvPicPr>
        <p:blipFill>
          <a:blip r:embed="rId2" cstate="print"/>
          <a:srcRect l="18331" t="13103" r="25859" b="16552"/>
          <a:stretch>
            <a:fillRect/>
          </a:stretch>
        </p:blipFill>
        <p:spPr>
          <a:xfrm>
            <a:off x="1214414" y="2357430"/>
            <a:ext cx="7500990" cy="4000527"/>
          </a:xfrm>
          <a:prstGeom prst="rect">
            <a:avLst/>
          </a:prstGeom>
          <a:ln>
            <a:noFill/>
          </a:ln>
        </p:spPr>
      </p:pic>
      <p:sp>
        <p:nvSpPr>
          <p:cNvPr id="5" name="Titre 1"/>
          <p:cNvSpPr txBox="1">
            <a:spLocks/>
          </p:cNvSpPr>
          <p:nvPr/>
        </p:nvSpPr>
        <p:spPr>
          <a:xfrm>
            <a:off x="0" y="5500702"/>
            <a:ext cx="8534400" cy="758952"/>
          </a:xfrm>
          <a:prstGeom prst="rect">
            <a:avLst/>
          </a:prstGeom>
        </p:spPr>
        <p:txBody>
          <a:bodyPr vert="horz" anchor="b">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300" b="0" i="0" u="none" strike="noStrike" kern="1200" cap="none" spc="0" normalizeH="0" baseline="0" noProof="0" smtClean="0">
                <a:ln>
                  <a:noFill/>
                </a:ln>
                <a:solidFill>
                  <a:schemeClr val="accent3">
                    <a:shade val="75000"/>
                  </a:schemeClr>
                </a:solidFill>
                <a:effectLst/>
                <a:uLnTx/>
                <a:uFillTx/>
                <a:latin typeface="+mj-lt"/>
                <a:ea typeface="+mj-ea"/>
                <a:cs typeface="+mj-cs"/>
              </a:rPr>
              <a:t>Hameaux de maisons le long de courbes de niveau</a:t>
            </a:r>
            <a:endParaRPr kumimoji="0" lang="fr-FR"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357166"/>
            <a:ext cx="8534400" cy="758952"/>
          </a:xfrm>
        </p:spPr>
        <p:txBody>
          <a:bodyPr>
            <a:normAutofit fontScale="90000"/>
          </a:bodyPr>
          <a:lstStyle/>
          <a:p>
            <a:r>
              <a:rPr lang="fr-FR" b="1" dirty="0" smtClean="0"/>
              <a:t>B. Intégration en élévation</a:t>
            </a:r>
            <a:br>
              <a:rPr lang="fr-FR" b="1" dirty="0" smtClean="0"/>
            </a:br>
            <a:r>
              <a:rPr lang="fr-FR" b="1" dirty="0" smtClean="0"/>
              <a:t> (intégration au profil) </a:t>
            </a:r>
            <a:endParaRPr lang="fr-FR" dirty="0"/>
          </a:p>
        </p:txBody>
      </p:sp>
      <p:sp>
        <p:nvSpPr>
          <p:cNvPr id="3" name="Espace réservé du contenu 2"/>
          <p:cNvSpPr>
            <a:spLocks noGrp="1"/>
          </p:cNvSpPr>
          <p:nvPr>
            <p:ph sz="quarter" idx="1"/>
          </p:nvPr>
        </p:nvSpPr>
        <p:spPr>
          <a:xfrm>
            <a:off x="285720" y="1428736"/>
            <a:ext cx="8503920" cy="4572000"/>
          </a:xfrm>
        </p:spPr>
        <p:txBody>
          <a:bodyPr/>
          <a:lstStyle/>
          <a:p>
            <a:r>
              <a:rPr lang="fr-FR" dirty="0" smtClean="0"/>
              <a:t>L’intégration au profil se fait par des coupes sur le terrain en respectant les pentes et l’allure générale tout e n respectant les vues et le droit à l’ensoleillement. </a:t>
            </a:r>
            <a:endParaRPr lang="fr-FR" dirty="0"/>
          </a:p>
        </p:txBody>
      </p:sp>
      <p:pic>
        <p:nvPicPr>
          <p:cNvPr id="4" name="Image 3" descr="Dessin1.wmf"/>
          <p:cNvPicPr/>
          <p:nvPr/>
        </p:nvPicPr>
        <p:blipFill>
          <a:blip r:embed="rId2" cstate="print"/>
          <a:srcRect l="3601" t="20345" r="11784" b="21034"/>
          <a:stretch>
            <a:fillRect/>
          </a:stretch>
        </p:blipFill>
        <p:spPr>
          <a:xfrm>
            <a:off x="0" y="3000372"/>
            <a:ext cx="9144000" cy="1863306"/>
          </a:xfrm>
          <a:prstGeom prst="rect">
            <a:avLst/>
          </a:prstGeom>
        </p:spPr>
      </p:pic>
      <p:sp>
        <p:nvSpPr>
          <p:cNvPr id="5122" name="Text Box 2"/>
          <p:cNvSpPr txBox="1">
            <a:spLocks noChangeArrowheads="1"/>
          </p:cNvSpPr>
          <p:nvPr/>
        </p:nvSpPr>
        <p:spPr bwMode="auto">
          <a:xfrm>
            <a:off x="285720" y="4786322"/>
            <a:ext cx="3714776" cy="1500174"/>
          </a:xfrm>
          <a:prstGeom prst="rect">
            <a:avLst/>
          </a:prstGeom>
          <a:noFill/>
          <a:ln w="9525">
            <a:solidFill>
              <a:srgbClr val="000000"/>
            </a:solidFill>
            <a:prstDash val="dash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Arial" pitchFamily="34" charset="0"/>
                <a:cs typeface="Arial" pitchFamily="34" charset="0"/>
              </a:rPr>
              <a:t>*Déséquilibre entre déblai et remblai.</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Arial" pitchFamily="34" charset="0"/>
                <a:cs typeface="Arial" pitchFamily="34" charset="0"/>
              </a:rPr>
              <a:t>*Certaines bâtisses privées d’ensoleillement.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Arial" pitchFamily="34" charset="0"/>
                <a:cs typeface="Arial" pitchFamily="34" charset="0"/>
              </a:rPr>
              <a:t>*Vues limitées pour d’autres.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3" name="Text Box 3"/>
          <p:cNvSpPr txBox="1">
            <a:spLocks noChangeArrowheads="1"/>
          </p:cNvSpPr>
          <p:nvPr/>
        </p:nvSpPr>
        <p:spPr bwMode="auto">
          <a:xfrm>
            <a:off x="5429224" y="4786322"/>
            <a:ext cx="3714776" cy="1643074"/>
          </a:xfrm>
          <a:prstGeom prst="rect">
            <a:avLst/>
          </a:prstGeom>
          <a:noFill/>
          <a:ln w="9525">
            <a:solidFill>
              <a:srgbClr val="000000"/>
            </a:solidFill>
            <a:prstDash val="dash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Arial" pitchFamily="34" charset="0"/>
                <a:cs typeface="Arial" pitchFamily="34" charset="0"/>
              </a:rPr>
              <a:t>*Equilibre entre déblai et remblai</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Arial" pitchFamily="34" charset="0"/>
                <a:cs typeface="Arial" pitchFamily="34" charset="0"/>
              </a:rPr>
              <a:t>*Aucune bâtisse privée d’ensoleillement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Arial" pitchFamily="34" charset="0"/>
                <a:cs typeface="Arial" pitchFamily="34" charset="0"/>
              </a:rPr>
              <a:t>*Vues libres</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 Intégration à la vue de face : </a:t>
            </a:r>
            <a:endParaRPr lang="fr-FR" dirty="0"/>
          </a:p>
        </p:txBody>
      </p:sp>
      <p:sp>
        <p:nvSpPr>
          <p:cNvPr id="3" name="Espace réservé du contenu 2"/>
          <p:cNvSpPr>
            <a:spLocks noGrp="1"/>
          </p:cNvSpPr>
          <p:nvPr>
            <p:ph sz="quarter" idx="1"/>
          </p:nvPr>
        </p:nvSpPr>
        <p:spPr/>
        <p:txBody>
          <a:bodyPr/>
          <a:lstStyle/>
          <a:p>
            <a:r>
              <a:rPr lang="fr-FR" dirty="0" smtClean="0"/>
              <a:t>Intégration à la vue de face doit tenir compte de la structure du site, résultat de l’étude des trames et notamment les lignes de force et les points de convergence.  </a:t>
            </a:r>
            <a:endParaRPr lang="fr-FR" dirty="0"/>
          </a:p>
        </p:txBody>
      </p:sp>
      <p:pic>
        <p:nvPicPr>
          <p:cNvPr id="4" name="Image 3" descr="2.wmf"/>
          <p:cNvPicPr/>
          <p:nvPr/>
        </p:nvPicPr>
        <p:blipFill>
          <a:blip r:embed="rId2" cstate="print"/>
          <a:srcRect l="18822" t="23410" r="23568" b="11074"/>
          <a:stretch>
            <a:fillRect/>
          </a:stretch>
        </p:blipFill>
        <p:spPr>
          <a:xfrm>
            <a:off x="785786" y="3357562"/>
            <a:ext cx="8001056" cy="2786082"/>
          </a:xfrm>
          <a:prstGeom prst="rect">
            <a:avLst/>
          </a:prstGeom>
        </p:spPr>
      </p:pic>
      <p:sp>
        <p:nvSpPr>
          <p:cNvPr id="5" name="Rectangle 4"/>
          <p:cNvSpPr/>
          <p:nvPr/>
        </p:nvSpPr>
        <p:spPr>
          <a:xfrm>
            <a:off x="857224" y="6211669"/>
            <a:ext cx="6500858" cy="369332"/>
          </a:xfrm>
          <a:prstGeom prst="rect">
            <a:avLst/>
          </a:prstGeom>
        </p:spPr>
        <p:txBody>
          <a:bodyPr wrap="square">
            <a:spAutoFit/>
          </a:bodyPr>
          <a:lstStyle/>
          <a:p>
            <a:r>
              <a:rPr lang="fr-FR" dirty="0" smtClean="0"/>
              <a:t>: intégration du projet par rapport à la forme des montagnes</a:t>
            </a: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prstTxWarp prst="textRingInside">
              <a:avLst/>
            </a:prstTxWarp>
          </a:bodyPr>
          <a:lstStyle/>
          <a:p>
            <a:r>
              <a:rPr lang="fr-FR" dirty="0" smtClean="0"/>
              <a:t>Merci pour votre attention</a:t>
            </a:r>
          </a:p>
          <a:p>
            <a:endParaRPr lang="fr-F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428604"/>
            <a:ext cx="8534400" cy="758952"/>
          </a:xfrm>
        </p:spPr>
        <p:txBody>
          <a:bodyPr>
            <a:normAutofit fontScale="90000"/>
          </a:bodyPr>
          <a:lstStyle/>
          <a:p>
            <a:r>
              <a:rPr lang="fr-FR" b="1" dirty="0" smtClean="0"/>
              <a:t>. Typologie des sites :   </a:t>
            </a:r>
            <a:r>
              <a:rPr lang="fr-FR" dirty="0" smtClean="0"/>
              <a:t/>
            </a:r>
            <a:br>
              <a:rPr lang="fr-FR" dirty="0" smtClean="0"/>
            </a:br>
            <a:r>
              <a:rPr lang="fr-FR" dirty="0" smtClean="0"/>
              <a:t>2.1. Site à caractère résidentiel </a:t>
            </a:r>
            <a:endParaRPr lang="fr-FR" dirty="0"/>
          </a:p>
        </p:txBody>
      </p:sp>
      <p:sp>
        <p:nvSpPr>
          <p:cNvPr id="3" name="Espace réservé du contenu 2"/>
          <p:cNvSpPr>
            <a:spLocks noGrp="1"/>
          </p:cNvSpPr>
          <p:nvPr>
            <p:ph sz="quarter" idx="1"/>
          </p:nvPr>
        </p:nvSpPr>
        <p:spPr/>
        <p:txBody>
          <a:bodyPr anchor="ctr"/>
          <a:lstStyle/>
          <a:p>
            <a:r>
              <a:rPr lang="fr-FR" dirty="0" smtClean="0"/>
              <a:t>la composante essentielle est la fonction « habitat ». D’autres composantes peuvent, cependant, y figurer, mais d’importance secondaire. </a:t>
            </a:r>
          </a:p>
          <a:p>
            <a:pPr>
              <a:buNone/>
            </a:pP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t>
            </a:r>
            <a:br>
              <a:rPr lang="fr-FR" dirty="0" smtClean="0"/>
            </a:br>
            <a:r>
              <a:rPr lang="fr-FR" b="1" dirty="0" smtClean="0"/>
              <a:t>2.2. Site à caractère mixte :</a:t>
            </a:r>
            <a:endParaRPr lang="fr-FR" b="1" dirty="0"/>
          </a:p>
        </p:txBody>
      </p:sp>
      <p:sp>
        <p:nvSpPr>
          <p:cNvPr id="3" name="Espace réservé du contenu 2"/>
          <p:cNvSpPr>
            <a:spLocks noGrp="1"/>
          </p:cNvSpPr>
          <p:nvPr>
            <p:ph sz="quarter" idx="1"/>
          </p:nvPr>
        </p:nvSpPr>
        <p:spPr/>
        <p:txBody>
          <a:bodyPr anchor="ctr"/>
          <a:lstStyle/>
          <a:p>
            <a:r>
              <a:rPr lang="fr-FR" dirty="0" smtClean="0"/>
              <a:t>	Celui-ci présente à la fois, de l’habitat ainsi que d’autres composantes urbaines comme des équipements (siège A.P.C, écoles…), des commerces.</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Site à caractère d’activités </a:t>
            </a:r>
            <a:endParaRPr lang="fr-FR" dirty="0"/>
          </a:p>
        </p:txBody>
      </p:sp>
      <p:sp>
        <p:nvSpPr>
          <p:cNvPr id="3" name="Espace réservé du contenu 2"/>
          <p:cNvSpPr>
            <a:spLocks noGrp="1"/>
          </p:cNvSpPr>
          <p:nvPr>
            <p:ph sz="quarter" idx="1"/>
          </p:nvPr>
        </p:nvSpPr>
        <p:spPr/>
        <p:txBody>
          <a:bodyPr anchor="ctr"/>
          <a:lstStyle/>
          <a:p>
            <a:r>
              <a:rPr lang="fr-FR" dirty="0" smtClean="0"/>
              <a:t>C’est un site dont la seule composante autorisée est l’activité (de service ou artisanale). </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 Notion de terrain </a:t>
            </a:r>
            <a:endParaRPr lang="fr-FR" dirty="0"/>
          </a:p>
        </p:txBody>
      </p:sp>
      <p:sp>
        <p:nvSpPr>
          <p:cNvPr id="3" name="Espace réservé du contenu 2"/>
          <p:cNvSpPr>
            <a:spLocks noGrp="1"/>
          </p:cNvSpPr>
          <p:nvPr>
            <p:ph sz="quarter" idx="1"/>
          </p:nvPr>
        </p:nvSpPr>
        <p:spPr/>
        <p:txBody>
          <a:bodyPr anchor="ctr"/>
          <a:lstStyle/>
          <a:p>
            <a:r>
              <a:rPr lang="fr-FR" dirty="0" smtClean="0"/>
              <a:t>L’analyse d’un terrain commence par une étude globale (l’analyse de l’environnement), ensuite, on examine le site et ses particularités et enfin on analyse les caractéristiques du terrain.  Ce dernier est une portion de sol et donc appartient à un site, à un environnement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l="37537" t="50551" r="37864" b="27153"/>
          <a:stretch>
            <a:fillRect/>
          </a:stretch>
        </p:blipFill>
        <p:spPr bwMode="auto">
          <a:xfrm>
            <a:off x="235773" y="285728"/>
            <a:ext cx="8908227" cy="619578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Caractère du site :</a:t>
            </a:r>
            <a:endParaRPr lang="fr-FR" dirty="0"/>
          </a:p>
        </p:txBody>
      </p:sp>
      <p:sp>
        <p:nvSpPr>
          <p:cNvPr id="3" name="Espace réservé du contenu 2"/>
          <p:cNvSpPr>
            <a:spLocks noGrp="1"/>
          </p:cNvSpPr>
          <p:nvPr>
            <p:ph sz="quarter" idx="1"/>
          </p:nvPr>
        </p:nvSpPr>
        <p:spPr/>
        <p:txBody>
          <a:bodyPr anchor="ctr"/>
          <a:lstStyle/>
          <a:p>
            <a:r>
              <a:rPr lang="fr-FR" dirty="0" smtClean="0"/>
              <a:t>Comprendre le caractère d’un site revient à observer minutieusement un certain nombre d’éléments comme </a:t>
            </a:r>
            <a:r>
              <a:rPr lang="fr-FR" b="1" u="sng" dirty="0" smtClean="0"/>
              <a:t>la forme</a:t>
            </a:r>
            <a:r>
              <a:rPr lang="fr-FR" dirty="0" smtClean="0"/>
              <a:t>. </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Structure du site : </a:t>
            </a:r>
            <a:endParaRPr lang="fr-FR" dirty="0"/>
          </a:p>
        </p:txBody>
      </p:sp>
      <p:sp>
        <p:nvSpPr>
          <p:cNvPr id="3" name="Espace réservé du contenu 2"/>
          <p:cNvSpPr>
            <a:spLocks noGrp="1"/>
          </p:cNvSpPr>
          <p:nvPr>
            <p:ph sz="quarter" idx="1"/>
          </p:nvPr>
        </p:nvSpPr>
        <p:spPr/>
        <p:txBody>
          <a:bodyPr>
            <a:normAutofit/>
          </a:bodyPr>
          <a:lstStyle/>
          <a:p>
            <a:r>
              <a:rPr lang="fr-FR" dirty="0" smtClean="0"/>
              <a:t> composée des courbes génératrices qui constituent l’ossature. Elle est aussi jalonnée de plans différents. La silhouette et les contours peuvent facilement être lus</a:t>
            </a:r>
          </a:p>
          <a:p>
            <a:r>
              <a:rPr lang="fr-FR" dirty="0" smtClean="0"/>
              <a:t>les axes  sont les principaux supports du mouvement. Les points de convergence sont les points fictifs vers les quels les axes se convergent.   </a:t>
            </a:r>
          </a:p>
          <a:p>
            <a:endParaRPr lang="fr-F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888</TotalTime>
  <Words>597</Words>
  <Application>Microsoft Office PowerPoint</Application>
  <PresentationFormat>Affichage à l'écran (4:3)</PresentationFormat>
  <Paragraphs>76</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Civil</vt:lpstr>
      <vt:lpstr>Intégration au site </vt:lpstr>
      <vt:lpstr>Définitions et généralités </vt:lpstr>
      <vt:lpstr>. Typologie des sites :    2.1. Site à caractère résidentiel </vt:lpstr>
      <vt:lpstr>  2.2. Site à caractère mixte :</vt:lpstr>
      <vt:lpstr>Site à caractère d’activités </vt:lpstr>
      <vt:lpstr>. Notion de terrain </vt:lpstr>
      <vt:lpstr>Diapositive 7</vt:lpstr>
      <vt:lpstr>Caractère du site :</vt:lpstr>
      <vt:lpstr>Structure du site : </vt:lpstr>
      <vt:lpstr>Diapositive 10</vt:lpstr>
      <vt:lpstr>. Les différents niveaux scalaires : </vt:lpstr>
      <vt:lpstr>Diapositive 12</vt:lpstr>
      <vt:lpstr>Diapositive 13</vt:lpstr>
      <vt:lpstr>Intégration au site :</vt:lpstr>
      <vt:lpstr>. Nature d’intégration :</vt:lpstr>
      <vt:lpstr>Diapositive 16</vt:lpstr>
      <vt:lpstr>2.3. Intégration en site plat :</vt:lpstr>
      <vt:lpstr>2.4. Intégration au climat </vt:lpstr>
      <vt:lpstr>. Intégration par la forme  (aspect architectural) :</vt:lpstr>
      <vt:lpstr>2.6. Intégration par la couleur :</vt:lpstr>
      <vt:lpstr>2.7. Intégration par les matériaux :</vt:lpstr>
      <vt:lpstr>2.8. Intégration des fonctions :</vt:lpstr>
      <vt:lpstr>2.9. Intégration au site naturel :  A. Intégration en plan (Aux courbes de niveaux) :</vt:lpstr>
      <vt:lpstr>B. Intégration en élévation  (intégration au profil) </vt:lpstr>
      <vt:lpstr>C. Intégration à la vue de face : </vt:lpstr>
      <vt:lpstr>Diapositive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Intégration au site </dc:title>
  <dc:creator>afak</dc:creator>
  <cp:lastModifiedBy>afak</cp:lastModifiedBy>
  <cp:revision>31</cp:revision>
  <dcterms:created xsi:type="dcterms:W3CDTF">2013-12-30T20:25:55Z</dcterms:created>
  <dcterms:modified xsi:type="dcterms:W3CDTF">2022-11-13T22:04:33Z</dcterms:modified>
</cp:coreProperties>
</file>