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6C00A4-E3E7-41FB-AF11-5D1C43C4A0ED}" type="datetimeFigureOut">
              <a:rPr lang="fr-FR" smtClean="0"/>
              <a:pPr/>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FEA41-5551-4D31-9CE1-EBCE30D7D8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C00A4-E3E7-41FB-AF11-5D1C43C4A0ED}" type="datetimeFigureOut">
              <a:rPr lang="fr-FR" smtClean="0"/>
              <a:pPr/>
              <a:t>09/02/2024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FEA41-5551-4D31-9CE1-EBCE30D7D8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643182"/>
            <a:ext cx="6829114" cy="144655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none">
            <a:spAutoFit/>
          </a:bodyPr>
          <a:lstStyle/>
          <a:p>
            <a:pPr algn="ctr"/>
            <a:r>
              <a:rPr lang="fr-FR" sz="4400" b="1" dirty="0">
                <a:latin typeface="Times New Roman" pitchFamily="18" charset="0"/>
                <a:cs typeface="Times New Roman" pitchFamily="18" charset="0"/>
              </a:rPr>
              <a:t>Préparation opérationnelle </a:t>
            </a:r>
            <a:endParaRPr lang="fr-FR" sz="4400" b="1" dirty="0" smtClean="0">
              <a:latin typeface="Times New Roman" pitchFamily="18" charset="0"/>
              <a:cs typeface="Times New Roman" pitchFamily="18" charset="0"/>
            </a:endParaRPr>
          </a:p>
          <a:p>
            <a:pPr algn="ctr"/>
            <a:r>
              <a:rPr lang="fr-FR" sz="4400" b="1" dirty="0" smtClean="0">
                <a:latin typeface="Times New Roman" pitchFamily="18" charset="0"/>
                <a:cs typeface="Times New Roman" pitchFamily="18" charset="0"/>
              </a:rPr>
              <a:t>à </a:t>
            </a:r>
            <a:r>
              <a:rPr lang="fr-FR" sz="4400" b="1" dirty="0">
                <a:latin typeface="Times New Roman" pitchFamily="18" charset="0"/>
                <a:cs typeface="Times New Roman" pitchFamily="18" charset="0"/>
              </a:rPr>
              <a:t>l’emploi</a:t>
            </a:r>
            <a:endParaRPr lang="fr-FR" sz="4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14546" y="428604"/>
            <a:ext cx="4723601"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Entretien individuel en face à face </a:t>
            </a:r>
            <a:endParaRPr kumimoji="0" lang="fr-FR" sz="2400" b="0" i="0"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0" name="Rectangle 2"/>
          <p:cNvSpPr>
            <a:spLocks noChangeArrowheads="1"/>
          </p:cNvSpPr>
          <p:nvPr/>
        </p:nvSpPr>
        <p:spPr bwMode="auto">
          <a:xfrm>
            <a:off x="285720" y="3786190"/>
            <a:ext cx="8572560" cy="2308324"/>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C’est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l’occasion généralement unique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 vous avez pour vous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présenter</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et pour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convaincre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Il faut savoir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écouter</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convaincre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être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spontané</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avoir de la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concentration</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décontraction</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 name="Rectangle 3"/>
          <p:cNvSpPr/>
          <p:nvPr/>
        </p:nvSpPr>
        <p:spPr>
          <a:xfrm>
            <a:off x="285720" y="1428736"/>
            <a:ext cx="8572560" cy="1754326"/>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C’est l’entretien « </a:t>
            </a:r>
            <a:r>
              <a:rPr lang="fr-FR" sz="2400" b="1" dirty="0" smtClean="0">
                <a:solidFill>
                  <a:srgbClr val="000000"/>
                </a:solidFill>
                <a:latin typeface="Times New Roman" pitchFamily="18" charset="0"/>
                <a:ea typeface="Calibri" pitchFamily="34" charset="0"/>
                <a:cs typeface="Times New Roman" pitchFamily="18" charset="0"/>
              </a:rPr>
              <a:t>phare</a:t>
            </a:r>
            <a:r>
              <a:rPr lang="fr-FR" sz="2400" dirty="0" smtClean="0">
                <a:solidFill>
                  <a:srgbClr val="000000"/>
                </a:solidFill>
                <a:latin typeface="Times New Roman" pitchFamily="18" charset="0"/>
                <a:ea typeface="Calibri" pitchFamily="34" charset="0"/>
                <a:cs typeface="Times New Roman" pitchFamily="18" charset="0"/>
              </a:rPr>
              <a:t> » et </a:t>
            </a:r>
            <a:r>
              <a:rPr lang="fr-FR" sz="2400" b="1" dirty="0" smtClean="0">
                <a:solidFill>
                  <a:srgbClr val="000000"/>
                </a:solidFill>
                <a:latin typeface="Times New Roman" pitchFamily="18" charset="0"/>
                <a:ea typeface="Calibri" pitchFamily="34" charset="0"/>
                <a:cs typeface="Times New Roman" pitchFamily="18" charset="0"/>
              </a:rPr>
              <a:t>incontournable</a:t>
            </a:r>
            <a:r>
              <a:rPr lang="fr-FR" sz="2400" dirty="0" smtClean="0">
                <a:solidFill>
                  <a:srgbClr val="000000"/>
                </a:solidFill>
                <a:latin typeface="Times New Roman" pitchFamily="18" charset="0"/>
                <a:ea typeface="Calibri" pitchFamily="34" charset="0"/>
                <a:cs typeface="Times New Roman" pitchFamily="18" charset="0"/>
              </a:rPr>
              <a:t> en entretien.              Il se fait très souvent avec le responsable de recrutement (Responsable RH).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530">
                                            <p:bg/>
                                          </p:spTgt>
                                        </p:tgtEl>
                                        <p:attrNameLst>
                                          <p:attrName>style.visibility</p:attrName>
                                        </p:attrNameLst>
                                      </p:cBhvr>
                                      <p:to>
                                        <p:strVal val="visible"/>
                                      </p:to>
                                    </p:set>
                                    <p:anim calcmode="lin" valueType="num">
                                      <p:cBhvr additive="base">
                                        <p:cTn id="17" dur="500" fill="hold"/>
                                        <p:tgtEl>
                                          <p:spTgt spid="22530">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0">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30">
                                            <p:txEl>
                                              <p:pRg st="0" end="0"/>
                                            </p:txEl>
                                          </p:spTgt>
                                        </p:tgtEl>
                                        <p:attrNameLst>
                                          <p:attrName>style.visibility</p:attrName>
                                        </p:attrNameLst>
                                      </p:cBhvr>
                                      <p:to>
                                        <p:strVal val="visible"/>
                                      </p:to>
                                    </p:set>
                                    <p:anim calcmode="lin" valueType="num">
                                      <p:cBhvr additive="base">
                                        <p:cTn id="21"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0">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530">
                                            <p:txEl>
                                              <p:pRg st="1" end="1"/>
                                            </p:txEl>
                                          </p:spTgt>
                                        </p:tgtEl>
                                        <p:attrNameLst>
                                          <p:attrName>style.visibility</p:attrName>
                                        </p:attrNameLst>
                                      </p:cBhvr>
                                      <p:to>
                                        <p:strVal val="visible"/>
                                      </p:to>
                                    </p:set>
                                    <p:anim calcmode="lin" valueType="num">
                                      <p:cBhvr additive="base">
                                        <p:cTn id="25"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allAtOnce" animBg="1"/>
      <p:bldP spid="4"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395567"/>
            <a:ext cx="7215238"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a:spAutoFit/>
          </a:bodyPr>
          <a:lstStyle/>
          <a:p>
            <a:r>
              <a:rPr lang="fr-FR" sz="2400" b="1" dirty="0">
                <a:latin typeface="Times New Roman" pitchFamily="18" charset="0"/>
                <a:cs typeface="Times New Roman" pitchFamily="18" charset="0"/>
              </a:rPr>
              <a:t>Entretien face à plusieurs personnes ou face à un jury </a:t>
            </a:r>
            <a:endParaRPr lang="fr-FR" sz="2400" dirty="0">
              <a:latin typeface="Times New Roman" pitchFamily="18" charset="0"/>
              <a:cs typeface="Times New Roman" pitchFamily="18" charset="0"/>
            </a:endParaRPr>
          </a:p>
        </p:txBody>
      </p:sp>
      <p:sp>
        <p:nvSpPr>
          <p:cNvPr id="23553" name="Rectangle 1"/>
          <p:cNvSpPr>
            <a:spLocks noChangeArrowheads="1"/>
          </p:cNvSpPr>
          <p:nvPr/>
        </p:nvSpPr>
        <p:spPr bwMode="auto">
          <a:xfrm>
            <a:off x="285720" y="5366869"/>
            <a:ext cx="8572528" cy="1133965"/>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Pour cela il est conseillé de se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concentrer</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sur une seule personne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mais de répondre et de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s’adresser à tous les interlocuteurs</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85720" y="1442853"/>
            <a:ext cx="8501122"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Dans ce type d’entretien, les </a:t>
            </a:r>
            <a:r>
              <a:rPr lang="fr-FR" sz="2400" b="1" dirty="0" smtClean="0">
                <a:solidFill>
                  <a:srgbClr val="000000"/>
                </a:solidFill>
                <a:latin typeface="Times New Roman" pitchFamily="18" charset="0"/>
                <a:ea typeface="Calibri" pitchFamily="34" charset="0"/>
                <a:cs typeface="Times New Roman" pitchFamily="18" charset="0"/>
              </a:rPr>
              <a:t>principaux responsables </a:t>
            </a:r>
            <a:r>
              <a:rPr lang="fr-FR" sz="2400" dirty="0" smtClean="0">
                <a:solidFill>
                  <a:srgbClr val="000000"/>
                </a:solidFill>
                <a:latin typeface="Times New Roman" pitchFamily="18" charset="0"/>
                <a:ea typeface="Calibri" pitchFamily="34" charset="0"/>
                <a:cs typeface="Times New Roman" pitchFamily="18" charset="0"/>
              </a:rPr>
              <a:t>du recrutement </a:t>
            </a:r>
            <a:r>
              <a:rPr lang="fr-FR" sz="2400" b="1" dirty="0" smtClean="0">
                <a:solidFill>
                  <a:srgbClr val="000000"/>
                </a:solidFill>
                <a:latin typeface="Times New Roman" pitchFamily="18" charset="0"/>
                <a:ea typeface="Calibri" pitchFamily="34" charset="0"/>
                <a:cs typeface="Times New Roman" pitchFamily="18" charset="0"/>
              </a:rPr>
              <a:t>sont</a:t>
            </a:r>
            <a:r>
              <a:rPr lang="fr-FR" sz="2400" dirty="0" smtClean="0">
                <a:solidFill>
                  <a:srgbClr val="000000"/>
                </a:solidFill>
                <a:latin typeface="Times New Roman" pitchFamily="18" charset="0"/>
                <a:ea typeface="Calibri" pitchFamily="34" charset="0"/>
                <a:cs typeface="Times New Roman" pitchFamily="18" charset="0"/>
              </a:rPr>
              <a:t> </a:t>
            </a:r>
            <a:r>
              <a:rPr lang="fr-FR" sz="2400" b="1" dirty="0" smtClean="0">
                <a:solidFill>
                  <a:srgbClr val="000000"/>
                </a:solidFill>
                <a:latin typeface="Times New Roman" pitchFamily="18" charset="0"/>
                <a:ea typeface="Calibri" pitchFamily="34" charset="0"/>
                <a:cs typeface="Times New Roman" pitchFamily="18" charset="0"/>
              </a:rPr>
              <a:t>présents</a:t>
            </a:r>
            <a:r>
              <a:rPr lang="fr-FR" sz="2400" dirty="0" smtClean="0">
                <a:solidFill>
                  <a:srgbClr val="000000"/>
                </a:solidFill>
                <a:latin typeface="Times New Roman" pitchFamily="18" charset="0"/>
                <a:ea typeface="Calibri" pitchFamily="34" charset="0"/>
                <a:cs typeface="Times New Roman" pitchFamily="18" charset="0"/>
              </a:rPr>
              <a:t>. </a:t>
            </a:r>
            <a:endParaRPr lang="fr-FR" sz="2400" dirty="0" smtClean="0">
              <a:latin typeface="Times New Roman" pitchFamily="18" charset="0"/>
              <a:cs typeface="Times New Roman" pitchFamily="18" charset="0"/>
            </a:endParaRPr>
          </a:p>
        </p:txBody>
      </p:sp>
      <p:sp>
        <p:nvSpPr>
          <p:cNvPr id="6" name="Rectangle 5"/>
          <p:cNvSpPr/>
          <p:nvPr/>
        </p:nvSpPr>
        <p:spPr>
          <a:xfrm>
            <a:off x="285720" y="2943051"/>
            <a:ext cx="8572560"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 type d’entretien est souvent utilisé pour </a:t>
            </a:r>
            <a:r>
              <a:rPr lang="fr-FR" sz="2400" b="1" dirty="0" smtClean="0">
                <a:solidFill>
                  <a:srgbClr val="000000"/>
                </a:solidFill>
                <a:latin typeface="Times New Roman" pitchFamily="18" charset="0"/>
                <a:ea typeface="Calibri" pitchFamily="34" charset="0"/>
                <a:cs typeface="Times New Roman" pitchFamily="18" charset="0"/>
              </a:rPr>
              <a:t>gagner</a:t>
            </a:r>
            <a:r>
              <a:rPr lang="fr-FR" sz="2400" dirty="0" smtClean="0">
                <a:solidFill>
                  <a:srgbClr val="000000"/>
                </a:solidFill>
                <a:latin typeface="Times New Roman" pitchFamily="18" charset="0"/>
                <a:ea typeface="Calibri" pitchFamily="34" charset="0"/>
                <a:cs typeface="Times New Roman" pitchFamily="18" charset="0"/>
              </a:rPr>
              <a:t> </a:t>
            </a:r>
            <a:r>
              <a:rPr lang="fr-FR" sz="2400" b="1" dirty="0" smtClean="0">
                <a:solidFill>
                  <a:srgbClr val="000000"/>
                </a:solidFill>
                <a:latin typeface="Times New Roman" pitchFamily="18" charset="0"/>
                <a:ea typeface="Calibri" pitchFamily="34" charset="0"/>
                <a:cs typeface="Times New Roman" pitchFamily="18" charset="0"/>
              </a:rPr>
              <a:t>du temps </a:t>
            </a:r>
            <a:r>
              <a:rPr lang="fr-FR" sz="2400" dirty="0" smtClean="0">
                <a:solidFill>
                  <a:srgbClr val="000000"/>
                </a:solidFill>
                <a:latin typeface="Times New Roman" pitchFamily="18" charset="0"/>
                <a:ea typeface="Calibri" pitchFamily="34" charset="0"/>
                <a:cs typeface="Times New Roman" pitchFamily="18" charset="0"/>
              </a:rPr>
              <a:t>dans le recrutement. </a:t>
            </a:r>
            <a:endParaRPr lang="fr-FR" sz="2400" dirty="0" smtClean="0">
              <a:latin typeface="Times New Roman" pitchFamily="18" charset="0"/>
              <a:cs typeface="Times New Roman" pitchFamily="18" charset="0"/>
            </a:endParaRPr>
          </a:p>
        </p:txBody>
      </p:sp>
      <p:sp>
        <p:nvSpPr>
          <p:cNvPr id="8" name="Rectangle 7"/>
          <p:cNvSpPr/>
          <p:nvPr/>
        </p:nvSpPr>
        <p:spPr>
          <a:xfrm>
            <a:off x="285720" y="4425743"/>
            <a:ext cx="8572560"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 type d’entretien demande au candidat une </a:t>
            </a:r>
            <a:r>
              <a:rPr lang="fr-FR" sz="2400" b="1" dirty="0" smtClean="0">
                <a:solidFill>
                  <a:srgbClr val="000000"/>
                </a:solidFill>
                <a:latin typeface="Times New Roman" pitchFamily="18" charset="0"/>
                <a:ea typeface="Calibri" pitchFamily="34" charset="0"/>
                <a:cs typeface="Times New Roman" pitchFamily="18" charset="0"/>
              </a:rPr>
              <a:t>bonne concentration</a:t>
            </a:r>
            <a:r>
              <a:rPr lang="fr-FR" sz="2400" dirty="0" smtClean="0">
                <a:solidFill>
                  <a:srgbClr val="000000"/>
                </a:solidFill>
                <a:latin typeface="Times New Roman" pitchFamily="18" charset="0"/>
                <a:ea typeface="Calibri" pitchFamily="34" charset="0"/>
                <a:cs typeface="Times New Roman" pitchFamily="18" charset="0"/>
              </a:rPr>
              <a:t>.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wipe(down)">
                                      <p:cBhvr>
                                        <p:cTn id="17" dur="500"/>
                                        <p:tgtEl>
                                          <p:spTgt spid="6">
                                            <p:bg/>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down)">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bg/>
                                          </p:spTgt>
                                        </p:tgtEl>
                                        <p:attrNameLst>
                                          <p:attrName>style.visibility</p:attrName>
                                        </p:attrNameLst>
                                      </p:cBhvr>
                                      <p:to>
                                        <p:strVal val="visible"/>
                                      </p:to>
                                    </p:set>
                                    <p:anim calcmode="lin" valueType="num">
                                      <p:cBhvr additive="base">
                                        <p:cTn id="25" dur="500" fill="hold"/>
                                        <p:tgtEl>
                                          <p:spTgt spid="8">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8">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553">
                                            <p:bg/>
                                          </p:spTgt>
                                        </p:tgtEl>
                                        <p:attrNameLst>
                                          <p:attrName>style.visibility</p:attrName>
                                        </p:attrNameLst>
                                      </p:cBhvr>
                                      <p:to>
                                        <p:strVal val="visible"/>
                                      </p:to>
                                    </p:set>
                                    <p:anim calcmode="lin" valueType="num">
                                      <p:cBhvr additive="base">
                                        <p:cTn id="35" dur="500" fill="hold"/>
                                        <p:tgtEl>
                                          <p:spTgt spid="23553">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3">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3553">
                                            <p:txEl>
                                              <p:pRg st="0" end="0"/>
                                            </p:txEl>
                                          </p:spTgt>
                                        </p:tgtEl>
                                        <p:attrNameLst>
                                          <p:attrName>style.visibility</p:attrName>
                                        </p:attrNameLst>
                                      </p:cBhvr>
                                      <p:to>
                                        <p:strVal val="visible"/>
                                      </p:to>
                                    </p:set>
                                    <p:anim calcmode="lin" valueType="num">
                                      <p:cBhvr additive="base">
                                        <p:cTn id="39" dur="500" fill="hold"/>
                                        <p:tgtEl>
                                          <p:spTgt spid="2355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355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build="allAtOnce" animBg="1"/>
      <p:bldP spid="5" grpId="0" build="allAtOnce" animBg="1"/>
      <p:bldP spid="6" grpId="0" build="allAtOnce" animBg="1"/>
      <p:bldP spid="8"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2024" y="214290"/>
            <a:ext cx="3615926" cy="830997"/>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fr-FR" sz="2400" b="1" dirty="0">
                <a:latin typeface="Times New Roman" pitchFamily="18" charset="0"/>
                <a:cs typeface="Times New Roman" pitchFamily="18" charset="0"/>
              </a:rPr>
              <a:t>La succession </a:t>
            </a:r>
            <a:r>
              <a:rPr lang="fr-FR" sz="2400" b="1" dirty="0" smtClean="0">
                <a:latin typeface="Times New Roman" pitchFamily="18" charset="0"/>
                <a:cs typeface="Times New Roman" pitchFamily="18" charset="0"/>
              </a:rPr>
              <a:t>d’entretiens</a:t>
            </a:r>
          </a:p>
          <a:p>
            <a:pPr algn="ctr"/>
            <a:r>
              <a:rPr lang="fr-FR" sz="2400" b="1" dirty="0" smtClean="0">
                <a:latin typeface="Times New Roman" pitchFamily="18" charset="0"/>
                <a:cs typeface="Times New Roman" pitchFamily="18" charset="0"/>
              </a:rPr>
              <a:t>(série d’entretien) </a:t>
            </a:r>
            <a:endParaRPr lang="fr-FR" sz="2400" dirty="0">
              <a:latin typeface="Times New Roman" pitchFamily="18" charset="0"/>
              <a:cs typeface="Times New Roman" pitchFamily="18" charset="0"/>
            </a:endParaRPr>
          </a:p>
        </p:txBody>
      </p:sp>
      <p:sp>
        <p:nvSpPr>
          <p:cNvPr id="24577" name="Rectangle 1"/>
          <p:cNvSpPr>
            <a:spLocks noChangeArrowheads="1"/>
          </p:cNvSpPr>
          <p:nvPr/>
        </p:nvSpPr>
        <p:spPr bwMode="auto">
          <a:xfrm>
            <a:off x="285720" y="4643446"/>
            <a:ext cx="8429684" cy="1687963"/>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En général, le candidat rencontre le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directeur des Ressources Humaines</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son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responsables supérieur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et le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directeur du département du poste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85720" y="1357298"/>
            <a:ext cx="8429684"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 type d’entretien d’embauche est </a:t>
            </a:r>
            <a:r>
              <a:rPr lang="fr-FR" sz="2400" b="1" dirty="0" smtClean="0">
                <a:solidFill>
                  <a:srgbClr val="000000"/>
                </a:solidFill>
                <a:latin typeface="Times New Roman" pitchFamily="18" charset="0"/>
                <a:ea typeface="Calibri" pitchFamily="34" charset="0"/>
                <a:cs typeface="Times New Roman" pitchFamily="18" charset="0"/>
              </a:rPr>
              <a:t>très éprouvant </a:t>
            </a:r>
            <a:r>
              <a:rPr lang="fr-FR" sz="2400" dirty="0" smtClean="0">
                <a:solidFill>
                  <a:srgbClr val="000000"/>
                </a:solidFill>
                <a:latin typeface="Times New Roman" pitchFamily="18" charset="0"/>
                <a:ea typeface="Calibri" pitchFamily="34" charset="0"/>
                <a:cs typeface="Times New Roman" pitchFamily="18" charset="0"/>
              </a:rPr>
              <a:t>pour le candidat. </a:t>
            </a:r>
            <a:endParaRPr lang="fr-FR" sz="2400" dirty="0" smtClean="0">
              <a:latin typeface="Times New Roman" pitchFamily="18" charset="0"/>
              <a:cs typeface="Times New Roman" pitchFamily="18" charset="0"/>
            </a:endParaRPr>
          </a:p>
        </p:txBody>
      </p:sp>
      <p:sp>
        <p:nvSpPr>
          <p:cNvPr id="6" name="Rectangle 5"/>
          <p:cNvSpPr/>
          <p:nvPr/>
        </p:nvSpPr>
        <p:spPr>
          <a:xfrm>
            <a:off x="285720" y="3000372"/>
            <a:ext cx="8429684"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Dans une </a:t>
            </a:r>
            <a:r>
              <a:rPr lang="fr-FR" sz="2400" b="1" dirty="0" smtClean="0">
                <a:solidFill>
                  <a:srgbClr val="000000"/>
                </a:solidFill>
                <a:latin typeface="Times New Roman" pitchFamily="18" charset="0"/>
                <a:ea typeface="Calibri" pitchFamily="34" charset="0"/>
                <a:cs typeface="Times New Roman" pitchFamily="18" charset="0"/>
              </a:rPr>
              <a:t>journée</a:t>
            </a:r>
            <a:r>
              <a:rPr lang="fr-FR" sz="2400" dirty="0" smtClean="0">
                <a:solidFill>
                  <a:srgbClr val="000000"/>
                </a:solidFill>
                <a:latin typeface="Times New Roman" pitchFamily="18" charset="0"/>
                <a:ea typeface="Calibri" pitchFamily="34" charset="0"/>
                <a:cs typeface="Times New Roman" pitchFamily="18" charset="0"/>
              </a:rPr>
              <a:t> ou </a:t>
            </a:r>
            <a:r>
              <a:rPr lang="fr-FR" sz="2400" b="1" dirty="0" smtClean="0">
                <a:solidFill>
                  <a:srgbClr val="000000"/>
                </a:solidFill>
                <a:latin typeface="Times New Roman" pitchFamily="18" charset="0"/>
                <a:ea typeface="Calibri" pitchFamily="34" charset="0"/>
                <a:cs typeface="Times New Roman" pitchFamily="18" charset="0"/>
              </a:rPr>
              <a:t>demi-journée</a:t>
            </a:r>
            <a:r>
              <a:rPr lang="fr-FR" sz="2400" dirty="0" smtClean="0">
                <a:solidFill>
                  <a:srgbClr val="000000"/>
                </a:solidFill>
                <a:latin typeface="Times New Roman" pitchFamily="18" charset="0"/>
                <a:ea typeface="Calibri" pitchFamily="34" charset="0"/>
                <a:cs typeface="Times New Roman" pitchFamily="18" charset="0"/>
              </a:rPr>
              <a:t> le candidat rencontre </a:t>
            </a:r>
            <a:r>
              <a:rPr lang="fr-FR" sz="2400" b="1" dirty="0" smtClean="0">
                <a:solidFill>
                  <a:srgbClr val="000000"/>
                </a:solidFill>
                <a:latin typeface="Times New Roman" pitchFamily="18" charset="0"/>
                <a:ea typeface="Calibri" pitchFamily="34" charset="0"/>
                <a:cs typeface="Times New Roman" pitchFamily="18" charset="0"/>
              </a:rPr>
              <a:t>à tour de rôles</a:t>
            </a:r>
            <a:r>
              <a:rPr lang="fr-FR" sz="2400" dirty="0" smtClean="0">
                <a:solidFill>
                  <a:srgbClr val="000000"/>
                </a:solidFill>
                <a:latin typeface="Times New Roman" pitchFamily="18" charset="0"/>
                <a:ea typeface="Calibri" pitchFamily="34" charset="0"/>
                <a:cs typeface="Times New Roman" pitchFamily="18" charset="0"/>
              </a:rPr>
              <a:t> les différents </a:t>
            </a:r>
            <a:r>
              <a:rPr lang="fr-FR" sz="2400" b="1" dirty="0" smtClean="0">
                <a:solidFill>
                  <a:srgbClr val="000000"/>
                </a:solidFill>
                <a:latin typeface="Times New Roman" pitchFamily="18" charset="0"/>
                <a:ea typeface="Calibri" pitchFamily="34" charset="0"/>
                <a:cs typeface="Times New Roman" pitchFamily="18" charset="0"/>
              </a:rPr>
              <a:t>acteurs du recrutement</a:t>
            </a:r>
            <a:r>
              <a:rPr lang="fr-FR" sz="2400" dirty="0" smtClean="0">
                <a:solidFill>
                  <a:srgbClr val="000000"/>
                </a:solidFill>
                <a:latin typeface="Times New Roman" pitchFamily="18" charset="0"/>
                <a:ea typeface="Calibri" pitchFamily="34" charset="0"/>
                <a:cs typeface="Times New Roman" pitchFamily="18" charset="0"/>
              </a:rPr>
              <a:t>.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 calcmode="lin" valueType="num">
                                      <p:cBhvr additive="base">
                                        <p:cTn id="1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6">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577">
                                            <p:bg/>
                                          </p:spTgt>
                                        </p:tgtEl>
                                        <p:attrNameLst>
                                          <p:attrName>style.visibility</p:attrName>
                                        </p:attrNameLst>
                                      </p:cBhvr>
                                      <p:to>
                                        <p:strVal val="visible"/>
                                      </p:to>
                                    </p:set>
                                    <p:anim calcmode="lin" valueType="num">
                                      <p:cBhvr additive="base">
                                        <p:cTn id="27" dur="500" fill="hold"/>
                                        <p:tgtEl>
                                          <p:spTgt spid="24577">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7">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4577">
                                            <p:txEl>
                                              <p:pRg st="0" end="0"/>
                                            </p:txEl>
                                          </p:spTgt>
                                        </p:tgtEl>
                                        <p:attrNameLst>
                                          <p:attrName>style.visibility</p:attrName>
                                        </p:attrNameLst>
                                      </p:cBhvr>
                                      <p:to>
                                        <p:strVal val="visible"/>
                                      </p:to>
                                    </p:set>
                                    <p:anim calcmode="lin" valueType="num">
                                      <p:cBhvr additive="base">
                                        <p:cTn id="31" dur="500" fill="hold"/>
                                        <p:tgtEl>
                                          <p:spTgt spid="2457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build="allAtOnce" animBg="1"/>
      <p:bldP spid="5" grpId="0" build="allAtOnce" animBg="1"/>
      <p:bldP spid="6"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8926" y="357166"/>
            <a:ext cx="3093154"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fr-FR" sz="2400" b="1" dirty="0">
                <a:latin typeface="Times New Roman" pitchFamily="18" charset="0"/>
                <a:cs typeface="Times New Roman" pitchFamily="18" charset="0"/>
              </a:rPr>
              <a:t>L’entretien de groupe </a:t>
            </a:r>
            <a:endParaRPr lang="fr-FR" sz="2400" dirty="0">
              <a:latin typeface="Times New Roman" pitchFamily="18" charset="0"/>
              <a:cs typeface="Times New Roman" pitchFamily="18" charset="0"/>
            </a:endParaRPr>
          </a:p>
        </p:txBody>
      </p:sp>
      <p:sp>
        <p:nvSpPr>
          <p:cNvPr id="25601" name="Rectangle 1"/>
          <p:cNvSpPr>
            <a:spLocks noChangeArrowheads="1"/>
          </p:cNvSpPr>
          <p:nvPr/>
        </p:nvSpPr>
        <p:spPr bwMode="auto">
          <a:xfrm>
            <a:off x="285720" y="3429000"/>
            <a:ext cx="8358246" cy="1133965"/>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 type d’entretien d’embauche est souvent employé pour recruter des jeunes diplômés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dans le domaine commercial</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857224" y="1785926"/>
            <a:ext cx="7252306"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 type d’entretien</a:t>
            </a:r>
            <a:r>
              <a:rPr lang="fr-FR" sz="2400" b="1" dirty="0" smtClean="0">
                <a:solidFill>
                  <a:srgbClr val="000000"/>
                </a:solidFill>
                <a:latin typeface="Times New Roman" pitchFamily="18" charset="0"/>
                <a:ea typeface="Calibri" pitchFamily="34" charset="0"/>
                <a:cs typeface="Times New Roman" pitchFamily="18" charset="0"/>
              </a:rPr>
              <a:t> n’est pas le plus usuel (existantes )</a:t>
            </a:r>
            <a:r>
              <a:rPr lang="fr-FR" sz="2400" dirty="0" smtClean="0">
                <a:solidFill>
                  <a:srgbClr val="000000"/>
                </a:solidFill>
                <a:latin typeface="Times New Roman" pitchFamily="18" charset="0"/>
                <a:ea typeface="Calibri" pitchFamily="34" charset="0"/>
                <a:cs typeface="Times New Roman" pitchFamily="18" charset="0"/>
              </a:rPr>
              <a:t>.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601">
                                            <p:bg/>
                                          </p:spTgt>
                                        </p:tgtEl>
                                        <p:attrNameLst>
                                          <p:attrName>style.visibility</p:attrName>
                                        </p:attrNameLst>
                                      </p:cBhvr>
                                      <p:to>
                                        <p:strVal val="visible"/>
                                      </p:to>
                                    </p:set>
                                    <p:anim calcmode="lin" valueType="num">
                                      <p:cBhvr additive="base">
                                        <p:cTn id="17" dur="500" fill="hold"/>
                                        <p:tgtEl>
                                          <p:spTgt spid="25601">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1">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5601">
                                            <p:txEl>
                                              <p:pRg st="0" end="0"/>
                                            </p:txEl>
                                          </p:spTgt>
                                        </p:tgtEl>
                                        <p:attrNameLst>
                                          <p:attrName>style.visibility</p:attrName>
                                        </p:attrNameLst>
                                      </p:cBhvr>
                                      <p:to>
                                        <p:strVal val="visible"/>
                                      </p:to>
                                    </p:set>
                                    <p:anim calcmode="lin" valueType="num">
                                      <p:cBhvr additive="base">
                                        <p:cTn id="21" dur="500" fill="hold"/>
                                        <p:tgtEl>
                                          <p:spTgt spid="2560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allAtOnce" animBg="1"/>
      <p:bldP spid="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00034" y="2786058"/>
            <a:ext cx="8229600" cy="1143000"/>
          </a:xfr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a:lstStyle/>
          <a:p>
            <a:r>
              <a:rPr lang="fr-FR" b="1" i="1" dirty="0" smtClean="0">
                <a:latin typeface="Times New Roman" pitchFamily="18" charset="0"/>
                <a:cs typeface="Times New Roman" pitchFamily="18" charset="0"/>
              </a:rPr>
              <a:t>Merci pour votre attention</a:t>
            </a:r>
            <a:endParaRPr lang="fr-FR"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57224" y="2571744"/>
            <a:ext cx="7332135" cy="1754326"/>
          </a:xfrm>
          <a:prstGeom prst="rect">
            <a:avLst/>
          </a:prstGeom>
          <a:solidFill>
            <a:schemeClr val="bg1">
              <a:lumMod val="85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BE"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Rédaction de la lettre de motivation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BE"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BE"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élaboration du CV</a:t>
            </a:r>
            <a:endParaRPr kumimoji="0" lang="fr-BE"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786050" y="571480"/>
            <a:ext cx="3323346" cy="523220"/>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curriculum vitae </a:t>
            </a:r>
            <a:endParaRPr kumimoji="0" lang="fr-FR" sz="2800" b="0" i="0" strike="noStrike" cap="none" normalizeH="0" baseline="0" dirty="0" smtClean="0">
              <a:ln>
                <a:noFill/>
              </a:ln>
              <a:solidFill>
                <a:srgbClr val="FF0000"/>
              </a:solidFill>
              <a:effectLst/>
              <a:latin typeface="Arial" pitchFamily="34" charset="0"/>
              <a:cs typeface="Arial" pitchFamily="34" charset="0"/>
            </a:endParaRPr>
          </a:p>
        </p:txBody>
      </p:sp>
      <p:sp>
        <p:nvSpPr>
          <p:cNvPr id="15362" name="Rectangle 2"/>
          <p:cNvSpPr>
            <a:spLocks noChangeArrowheads="1"/>
          </p:cNvSpPr>
          <p:nvPr/>
        </p:nvSpPr>
        <p:spPr bwMode="auto">
          <a:xfrm>
            <a:off x="428596" y="2143116"/>
            <a:ext cx="8286808" cy="2862322"/>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CV</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représente le moyen le plus utilisé pour poser sa candidature et se faire connaître auprès des employeurs qui recherchent systématiquement dans les curriculum vitae des mots clés correspondant au profil demandé.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 curriculum vitae est un outil stratégique de communication.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bg/>
                                          </p:spTgt>
                                        </p:tgtEl>
                                        <p:attrNameLst>
                                          <p:attrName>style.visibility</p:attrName>
                                        </p:attrNameLst>
                                      </p:cBhvr>
                                      <p:to>
                                        <p:strVal val="visible"/>
                                      </p:to>
                                    </p:set>
                                    <p:anim calcmode="lin" valueType="num">
                                      <p:cBhvr additive="base">
                                        <p:cTn id="7" dur="500" fill="hold"/>
                                        <p:tgtEl>
                                          <p:spTgt spid="1536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2">
                                            <p:txEl>
                                              <p:pRg st="0" end="0"/>
                                            </p:txEl>
                                          </p:spTgt>
                                        </p:tgtEl>
                                        <p:attrNameLst>
                                          <p:attrName>style.visibility</p:attrName>
                                        </p:attrNameLst>
                                      </p:cBhvr>
                                      <p:to>
                                        <p:strVal val="visible"/>
                                      </p:to>
                                    </p:set>
                                    <p:anim calcmode="lin" valueType="num">
                                      <p:cBhvr additive="base">
                                        <p:cTn id="11"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178088" y="285728"/>
            <a:ext cx="2660537" cy="461665"/>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contenu du CV </a:t>
            </a:r>
            <a:endParaRPr kumimoji="0" lang="fr-FR" sz="2400" b="0" i="0"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6386" name="Rectangle 2"/>
          <p:cNvSpPr>
            <a:spLocks noChangeArrowheads="1"/>
          </p:cNvSpPr>
          <p:nvPr/>
        </p:nvSpPr>
        <p:spPr bwMode="auto">
          <a:xfrm>
            <a:off x="214282" y="6072206"/>
            <a:ext cx="2962671" cy="579967"/>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Qualités et aptitudes.</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285720" y="1000108"/>
            <a:ext cx="4227439" cy="57996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fontAlgn="base">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 Identification et coordonnées. </a:t>
            </a:r>
            <a:endParaRPr lang="fr-FR" sz="2400" b="1" dirty="0" smtClean="0">
              <a:latin typeface="Times New Roman" pitchFamily="18" charset="0"/>
              <a:cs typeface="Times New Roman" pitchFamily="18" charset="0"/>
            </a:endParaRPr>
          </a:p>
        </p:txBody>
      </p:sp>
      <p:sp>
        <p:nvSpPr>
          <p:cNvPr id="5" name="Rectangle 4"/>
          <p:cNvSpPr/>
          <p:nvPr/>
        </p:nvSpPr>
        <p:spPr>
          <a:xfrm>
            <a:off x="285720" y="1785926"/>
            <a:ext cx="7000924"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fontAlgn="base">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Profil professionnel ou Sommaire des compétences.</a:t>
            </a:r>
            <a:endParaRPr lang="fr-FR" sz="2400" b="1" dirty="0" smtClean="0">
              <a:latin typeface="Times New Roman" pitchFamily="18" charset="0"/>
              <a:cs typeface="Times New Roman" pitchFamily="18" charset="0"/>
            </a:endParaRPr>
          </a:p>
        </p:txBody>
      </p:sp>
      <p:sp>
        <p:nvSpPr>
          <p:cNvPr id="6" name="Rectangle 5"/>
          <p:cNvSpPr/>
          <p:nvPr/>
        </p:nvSpPr>
        <p:spPr>
          <a:xfrm>
            <a:off x="285720" y="2714620"/>
            <a:ext cx="1662635" cy="57996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Formation.</a:t>
            </a:r>
            <a:endParaRPr lang="fr-FR" sz="2400" b="1" dirty="0" smtClean="0">
              <a:latin typeface="Times New Roman" pitchFamily="18" charset="0"/>
              <a:cs typeface="Times New Roman" pitchFamily="18" charset="0"/>
            </a:endParaRPr>
          </a:p>
        </p:txBody>
      </p:sp>
      <p:sp>
        <p:nvSpPr>
          <p:cNvPr id="7" name="Rectangle 6"/>
          <p:cNvSpPr/>
          <p:nvPr/>
        </p:nvSpPr>
        <p:spPr>
          <a:xfrm>
            <a:off x="2786050" y="2643182"/>
            <a:ext cx="2495427"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Autre formation. </a:t>
            </a:r>
            <a:endParaRPr lang="fr-FR" sz="2400" b="1" dirty="0" smtClean="0">
              <a:latin typeface="Times New Roman" pitchFamily="18" charset="0"/>
              <a:cs typeface="Times New Roman" pitchFamily="18" charset="0"/>
            </a:endParaRPr>
          </a:p>
        </p:txBody>
      </p:sp>
      <p:sp>
        <p:nvSpPr>
          <p:cNvPr id="8" name="Rectangle 7"/>
          <p:cNvSpPr/>
          <p:nvPr/>
        </p:nvSpPr>
        <p:spPr>
          <a:xfrm>
            <a:off x="214282" y="3571876"/>
            <a:ext cx="3139001"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Expérience de travail. </a:t>
            </a:r>
            <a:endParaRPr lang="fr-FR" sz="2400" b="1" dirty="0" smtClean="0">
              <a:latin typeface="Times New Roman" pitchFamily="18" charset="0"/>
              <a:cs typeface="Times New Roman" pitchFamily="18" charset="0"/>
            </a:endParaRPr>
          </a:p>
        </p:txBody>
      </p:sp>
      <p:sp>
        <p:nvSpPr>
          <p:cNvPr id="9" name="Rectangle 8"/>
          <p:cNvSpPr/>
          <p:nvPr/>
        </p:nvSpPr>
        <p:spPr>
          <a:xfrm>
            <a:off x="3786182" y="3571876"/>
            <a:ext cx="4151329" cy="651405"/>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Autres expériences de travail. </a:t>
            </a:r>
            <a:endParaRPr lang="fr-FR" sz="2400" b="1" dirty="0" smtClean="0">
              <a:latin typeface="Times New Roman" pitchFamily="18" charset="0"/>
              <a:cs typeface="Times New Roman" pitchFamily="18" charset="0"/>
            </a:endParaRPr>
          </a:p>
        </p:txBody>
      </p:sp>
      <p:sp>
        <p:nvSpPr>
          <p:cNvPr id="10" name="Rectangle 9"/>
          <p:cNvSpPr/>
          <p:nvPr/>
        </p:nvSpPr>
        <p:spPr>
          <a:xfrm>
            <a:off x="214282" y="4429132"/>
            <a:ext cx="1851789" cy="57996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Réalisations.</a:t>
            </a:r>
            <a:endParaRPr lang="fr-FR" sz="2400" b="1" dirty="0" smtClean="0">
              <a:latin typeface="Times New Roman" pitchFamily="18" charset="0"/>
              <a:cs typeface="Times New Roman" pitchFamily="18" charset="0"/>
            </a:endParaRPr>
          </a:p>
        </p:txBody>
      </p:sp>
      <p:sp>
        <p:nvSpPr>
          <p:cNvPr id="11" name="Rectangle 10"/>
          <p:cNvSpPr/>
          <p:nvPr/>
        </p:nvSpPr>
        <p:spPr>
          <a:xfrm>
            <a:off x="214282" y="5214950"/>
            <a:ext cx="6286544"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Compétences ou connaissances informatiques.</a:t>
            </a: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 calcmode="lin" valueType="num">
                                      <p:cBhvr additive="base">
                                        <p:cTn id="2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6">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 calcmode="lin" valueType="num">
                                      <p:cBhvr additive="base">
                                        <p:cTn id="3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7">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additive="base">
                                        <p:cTn id="4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anim calcmode="lin" valueType="num">
                                      <p:cBhvr additive="base">
                                        <p:cTn id="4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8">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 calcmode="lin" valueType="num">
                                      <p:cBhvr additive="base">
                                        <p:cTn id="5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9">
                                            <p:bg/>
                                          </p:spTgt>
                                        </p:tgtEl>
                                        <p:attrNameLst>
                                          <p:attrName>style.visibility</p:attrName>
                                        </p:attrNameLst>
                                      </p:cBhvr>
                                      <p:to>
                                        <p:strVal val="visible"/>
                                      </p:to>
                                    </p:set>
                                    <p:anim calcmode="lin" valueType="num">
                                      <p:cBhvr additive="base">
                                        <p:cTn id="5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9">
                                            <p:bg/>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additive="base">
                                        <p:cTn id="6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bg/>
                                          </p:spTgt>
                                        </p:tgtEl>
                                        <p:attrNameLst>
                                          <p:attrName>style.visibility</p:attrName>
                                        </p:attrNameLst>
                                      </p:cBhvr>
                                      <p:to>
                                        <p:strVal val="visible"/>
                                      </p:to>
                                    </p:set>
                                    <p:anim calcmode="lin" valueType="num">
                                      <p:cBhvr additive="base">
                                        <p:cTn id="6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bg/>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0">
                                            <p:txEl>
                                              <p:pRg st="0" end="0"/>
                                            </p:txEl>
                                          </p:spTgt>
                                        </p:tgtEl>
                                        <p:attrNameLst>
                                          <p:attrName>style.visibility</p:attrName>
                                        </p:attrNameLst>
                                      </p:cBhvr>
                                      <p:to>
                                        <p:strVal val="visible"/>
                                      </p:to>
                                    </p:set>
                                    <p:anim calcmode="lin" valueType="num">
                                      <p:cBhvr additive="base">
                                        <p:cTn id="7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1">
                                            <p:bg/>
                                          </p:spTgt>
                                        </p:tgtEl>
                                        <p:attrNameLst>
                                          <p:attrName>style.visibility</p:attrName>
                                        </p:attrNameLst>
                                      </p:cBhvr>
                                      <p:to>
                                        <p:strVal val="visible"/>
                                      </p:to>
                                    </p:set>
                                    <p:anim calcmode="lin" valueType="num">
                                      <p:cBhvr additive="base">
                                        <p:cTn id="7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78" dur="500" fill="hold"/>
                                        <p:tgtEl>
                                          <p:spTgt spid="11">
                                            <p:bg/>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1">
                                            <p:txEl>
                                              <p:pRg st="0" end="0"/>
                                            </p:txEl>
                                          </p:spTgt>
                                        </p:tgtEl>
                                        <p:attrNameLst>
                                          <p:attrName>style.visibility</p:attrName>
                                        </p:attrNameLst>
                                      </p:cBhvr>
                                      <p:to>
                                        <p:strVal val="visible"/>
                                      </p:to>
                                    </p:set>
                                    <p:anim calcmode="lin" valueType="num">
                                      <p:cBhvr additive="base">
                                        <p:cTn id="8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6386">
                                            <p:bg/>
                                          </p:spTgt>
                                        </p:tgtEl>
                                        <p:attrNameLst>
                                          <p:attrName>style.visibility</p:attrName>
                                        </p:attrNameLst>
                                      </p:cBhvr>
                                      <p:to>
                                        <p:strVal val="visible"/>
                                      </p:to>
                                    </p:set>
                                    <p:anim calcmode="lin" valueType="num">
                                      <p:cBhvr additive="base">
                                        <p:cTn id="87" dur="500" fill="hold"/>
                                        <p:tgtEl>
                                          <p:spTgt spid="16386">
                                            <p:bg/>
                                          </p:spTgt>
                                        </p:tgtEl>
                                        <p:attrNameLst>
                                          <p:attrName>ppt_x</p:attrName>
                                        </p:attrNameLst>
                                      </p:cBhvr>
                                      <p:tavLst>
                                        <p:tav tm="0">
                                          <p:val>
                                            <p:strVal val="#ppt_x"/>
                                          </p:val>
                                        </p:tav>
                                        <p:tav tm="100000">
                                          <p:val>
                                            <p:strVal val="#ppt_x"/>
                                          </p:val>
                                        </p:tav>
                                      </p:tavLst>
                                    </p:anim>
                                    <p:anim calcmode="lin" valueType="num">
                                      <p:cBhvr additive="base">
                                        <p:cTn id="88" dur="500" fill="hold"/>
                                        <p:tgtEl>
                                          <p:spTgt spid="16386">
                                            <p:bg/>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6386">
                                            <p:txEl>
                                              <p:pRg st="0" end="0"/>
                                            </p:txEl>
                                          </p:spTgt>
                                        </p:tgtEl>
                                        <p:attrNameLst>
                                          <p:attrName>style.visibility</p:attrName>
                                        </p:attrNameLst>
                                      </p:cBhvr>
                                      <p:to>
                                        <p:strVal val="visible"/>
                                      </p:to>
                                    </p:set>
                                    <p:anim calcmode="lin" valueType="num">
                                      <p:cBhvr additive="base">
                                        <p:cTn id="91"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allAtOnce" animBg="1"/>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1"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055354" y="214290"/>
            <a:ext cx="2963504" cy="461665"/>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Lettre De Motivation</a:t>
            </a:r>
            <a:endParaRPr kumimoji="0" lang="fr-FR" sz="2400" b="0" i="0" strike="noStrike" cap="none" normalizeH="0" baseline="0" dirty="0" smtClean="0">
              <a:ln>
                <a:noFill/>
              </a:ln>
              <a:solidFill>
                <a:srgbClr val="FF0000"/>
              </a:solidFill>
              <a:effectLst/>
              <a:latin typeface="Arial" pitchFamily="34" charset="0"/>
              <a:cs typeface="Arial" pitchFamily="34" charset="0"/>
            </a:endParaRPr>
          </a:p>
        </p:txBody>
      </p:sp>
      <p:sp>
        <p:nvSpPr>
          <p:cNvPr id="17410" name="Rectangle 2"/>
          <p:cNvSpPr>
            <a:spLocks noChangeArrowheads="1"/>
          </p:cNvSpPr>
          <p:nvPr/>
        </p:nvSpPr>
        <p:spPr bwMode="auto">
          <a:xfrm>
            <a:off x="1928794" y="857232"/>
            <a:ext cx="4930389" cy="461665"/>
          </a:xfrm>
          <a:prstGeom prst="rect">
            <a:avLst/>
          </a:prstGeom>
          <a:solidFill>
            <a:schemeClr val="accent3">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Une lettre de motivation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efficace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doit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1" name="Rectangle 3"/>
          <p:cNvSpPr>
            <a:spLocks noChangeArrowheads="1"/>
          </p:cNvSpPr>
          <p:nvPr/>
        </p:nvSpPr>
        <p:spPr bwMode="auto">
          <a:xfrm>
            <a:off x="214282" y="5143512"/>
            <a:ext cx="8429684" cy="646331"/>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Donner des arguments sur vos qualités, votre savoir-faire.</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14282" y="1928802"/>
            <a:ext cx="5670591" cy="579967"/>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lvl="0" algn="just" fontAlgn="base">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 Donner envie de lire le C.V., s’il est joint. </a:t>
            </a:r>
            <a:endParaRPr lang="fr-FR" sz="2400" b="1" dirty="0" smtClean="0">
              <a:latin typeface="Times New Roman" pitchFamily="18" charset="0"/>
              <a:cs typeface="Times New Roman" pitchFamily="18" charset="0"/>
            </a:endParaRPr>
          </a:p>
        </p:txBody>
      </p:sp>
      <p:sp>
        <p:nvSpPr>
          <p:cNvPr id="6" name="Rectangle 5"/>
          <p:cNvSpPr/>
          <p:nvPr/>
        </p:nvSpPr>
        <p:spPr>
          <a:xfrm>
            <a:off x="214282" y="2928934"/>
            <a:ext cx="8429684" cy="1754326"/>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b="1" dirty="0" smtClean="0">
                <a:solidFill>
                  <a:srgbClr val="000000"/>
                </a:solidFill>
                <a:latin typeface="Times New Roman" pitchFamily="18" charset="0"/>
                <a:ea typeface="Calibri" pitchFamily="34" charset="0"/>
                <a:cs typeface="Times New Roman" pitchFamily="18" charset="0"/>
              </a:rPr>
              <a:t>Aider à la lecture de ce C.V en soulignant les aspects forts de votre expérience (formation, emplois antérieurs, activités extraprofessionnelles).</a:t>
            </a: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 calcmode="lin" valueType="num">
                                      <p:cBhvr additive="base">
                                        <p:cTn id="1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6">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411">
                                            <p:bg/>
                                          </p:spTgt>
                                        </p:tgtEl>
                                        <p:attrNameLst>
                                          <p:attrName>style.visibility</p:attrName>
                                        </p:attrNameLst>
                                      </p:cBhvr>
                                      <p:to>
                                        <p:strVal val="visible"/>
                                      </p:to>
                                    </p:set>
                                    <p:anim calcmode="lin" valueType="num">
                                      <p:cBhvr additive="base">
                                        <p:cTn id="27" dur="500" fill="hold"/>
                                        <p:tgtEl>
                                          <p:spTgt spid="17411">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411">
                                            <p:txEl>
                                              <p:pRg st="0" end="0"/>
                                            </p:txEl>
                                          </p:spTgt>
                                        </p:tgtEl>
                                        <p:attrNameLst>
                                          <p:attrName>style.visibility</p:attrName>
                                        </p:attrNameLst>
                                      </p:cBhvr>
                                      <p:to>
                                        <p:strVal val="visible"/>
                                      </p:to>
                                    </p:set>
                                    <p:anim calcmode="lin" valueType="num">
                                      <p:cBhvr additive="base">
                                        <p:cTn id="31"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allAtOnce" animBg="1"/>
      <p:bldP spid="5" grpId="0" build="allAtOnce" animBg="1"/>
      <p:bldP spid="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789008" y="262574"/>
            <a:ext cx="3426066" cy="523220"/>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Erreurs À Éviter</a:t>
            </a:r>
            <a:endParaRPr kumimoji="0" lang="fr-FR" sz="2800" b="0"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4" name="Rectangle 2"/>
          <p:cNvSpPr>
            <a:spLocks noChangeArrowheads="1"/>
          </p:cNvSpPr>
          <p:nvPr/>
        </p:nvSpPr>
        <p:spPr bwMode="auto">
          <a:xfrm>
            <a:off x="214282" y="5467520"/>
            <a:ext cx="8715436" cy="1200329"/>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eaLnBrk="0" fontAlgn="base" hangingPunct="0">
              <a:lnSpc>
                <a:spcPct val="150000"/>
              </a:lnSpc>
              <a:spcBef>
                <a:spcPct val="0"/>
              </a:spcBef>
              <a:spcAft>
                <a:spcPct val="0"/>
              </a:spcAft>
            </a:pPr>
            <a:r>
              <a:rPr lang="fr-FR" sz="2400" dirty="0" smtClean="0">
                <a:latin typeface="Times New Roman" pitchFamily="18" charset="0"/>
                <a:cs typeface="Times New Roman" pitchFamily="18" charset="0"/>
              </a:rPr>
              <a:t>Des </a:t>
            </a:r>
            <a:r>
              <a:rPr lang="fr-FR" sz="2400" dirty="0">
                <a:latin typeface="Times New Roman" pitchFamily="18" charset="0"/>
                <a:cs typeface="Times New Roman" pitchFamily="18" charset="0"/>
              </a:rPr>
              <a:t>oublis importants : la </a:t>
            </a:r>
            <a:r>
              <a:rPr lang="fr-FR" sz="2400" b="1" dirty="0">
                <a:latin typeface="Times New Roman" pitchFamily="18" charset="0"/>
                <a:cs typeface="Times New Roman" pitchFamily="18" charset="0"/>
              </a:rPr>
              <a:t>signature</a:t>
            </a:r>
            <a:r>
              <a:rPr lang="fr-FR" sz="2400" dirty="0">
                <a:latin typeface="Times New Roman" pitchFamily="18" charset="0"/>
                <a:cs typeface="Times New Roman" pitchFamily="18" charset="0"/>
              </a:rPr>
              <a:t> l’indication de </a:t>
            </a:r>
            <a:r>
              <a:rPr lang="fr-FR" sz="2400" b="1" dirty="0" smtClean="0">
                <a:latin typeface="Times New Roman" pitchFamily="18" charset="0"/>
                <a:cs typeface="Times New Roman" pitchFamily="18" charset="0"/>
              </a:rPr>
              <a:t>vos coordonnées </a:t>
            </a:r>
            <a:r>
              <a:rPr lang="fr-FR" sz="2400" dirty="0">
                <a:latin typeface="Times New Roman" pitchFamily="18" charset="0"/>
                <a:cs typeface="Times New Roman" pitchFamily="18" charset="0"/>
              </a:rPr>
              <a:t>(</a:t>
            </a:r>
            <a:r>
              <a:rPr lang="fr-FR" sz="2400" b="1" dirty="0">
                <a:latin typeface="Times New Roman" pitchFamily="18" charset="0"/>
                <a:cs typeface="Times New Roman" pitchFamily="18" charset="0"/>
              </a:rPr>
              <a:t>adresse</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téléphone</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
        <p:nvSpPr>
          <p:cNvPr id="4" name="Rectangle 3"/>
          <p:cNvSpPr/>
          <p:nvPr/>
        </p:nvSpPr>
        <p:spPr>
          <a:xfrm>
            <a:off x="214282" y="1282471"/>
            <a:ext cx="6715172"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La </a:t>
            </a:r>
            <a:r>
              <a:rPr lang="fr-FR" sz="2400" b="1" dirty="0" smtClean="0">
                <a:solidFill>
                  <a:srgbClr val="000000"/>
                </a:solidFill>
                <a:latin typeface="Times New Roman" pitchFamily="18" charset="0"/>
                <a:ea typeface="Calibri" pitchFamily="34" charset="0"/>
                <a:cs typeface="Times New Roman" pitchFamily="18" charset="0"/>
              </a:rPr>
              <a:t>lettre qui répète</a:t>
            </a:r>
            <a:r>
              <a:rPr lang="fr-FR" sz="2400" dirty="0" smtClean="0">
                <a:solidFill>
                  <a:srgbClr val="000000"/>
                </a:solidFill>
                <a:latin typeface="Times New Roman" pitchFamily="18" charset="0"/>
                <a:ea typeface="Calibri" pitchFamily="34" charset="0"/>
                <a:cs typeface="Times New Roman" pitchFamily="18" charset="0"/>
              </a:rPr>
              <a:t> ce qui est déjà écrit dans le C.V. </a:t>
            </a:r>
            <a:endParaRPr lang="fr-FR" sz="2400" dirty="0" smtClean="0">
              <a:latin typeface="Times New Roman" pitchFamily="18" charset="0"/>
              <a:cs typeface="Times New Roman" pitchFamily="18" charset="0"/>
            </a:endParaRPr>
          </a:p>
        </p:txBody>
      </p:sp>
      <p:sp>
        <p:nvSpPr>
          <p:cNvPr id="5" name="Rectangle 4"/>
          <p:cNvSpPr/>
          <p:nvPr/>
        </p:nvSpPr>
        <p:spPr>
          <a:xfrm>
            <a:off x="214282" y="2080721"/>
            <a:ext cx="8715436" cy="1133965"/>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Les formules de « demande d’emploi », qui présente les </a:t>
            </a:r>
            <a:r>
              <a:rPr lang="fr-FR" sz="2400" b="1" dirty="0" smtClean="0">
                <a:solidFill>
                  <a:srgbClr val="000000"/>
                </a:solidFill>
                <a:latin typeface="Times New Roman" pitchFamily="18" charset="0"/>
                <a:ea typeface="Calibri" pitchFamily="34" charset="0"/>
                <a:cs typeface="Times New Roman" pitchFamily="18" charset="0"/>
              </a:rPr>
              <a:t>difficultés</a:t>
            </a:r>
            <a:r>
              <a:rPr lang="fr-FR" sz="2400" dirty="0" smtClean="0">
                <a:solidFill>
                  <a:srgbClr val="000000"/>
                </a:solidFill>
                <a:latin typeface="Times New Roman" pitchFamily="18" charset="0"/>
                <a:ea typeface="Calibri" pitchFamily="34" charset="0"/>
                <a:cs typeface="Times New Roman" pitchFamily="18" charset="0"/>
              </a:rPr>
              <a:t> </a:t>
            </a:r>
            <a:r>
              <a:rPr lang="fr-FR" sz="2400" b="1" dirty="0" smtClean="0">
                <a:solidFill>
                  <a:srgbClr val="000000"/>
                </a:solidFill>
                <a:latin typeface="Times New Roman" pitchFamily="18" charset="0"/>
                <a:ea typeface="Calibri" pitchFamily="34" charset="0"/>
                <a:cs typeface="Times New Roman" pitchFamily="18" charset="0"/>
              </a:rPr>
              <a:t>de la situation</a:t>
            </a:r>
            <a:r>
              <a:rPr lang="fr-FR" sz="2400" dirty="0" smtClean="0">
                <a:solidFill>
                  <a:srgbClr val="000000"/>
                </a:solidFill>
                <a:latin typeface="Times New Roman" pitchFamily="18" charset="0"/>
                <a:ea typeface="Calibri" pitchFamily="34" charset="0"/>
                <a:cs typeface="Times New Roman" pitchFamily="18" charset="0"/>
              </a:rPr>
              <a:t>, </a:t>
            </a:r>
            <a:r>
              <a:rPr lang="fr-FR" sz="2400" b="1" dirty="0" smtClean="0">
                <a:solidFill>
                  <a:srgbClr val="000000"/>
                </a:solidFill>
                <a:latin typeface="Times New Roman" pitchFamily="18" charset="0"/>
                <a:ea typeface="Calibri" pitchFamily="34" charset="0"/>
                <a:cs typeface="Times New Roman" pitchFamily="18" charset="0"/>
              </a:rPr>
              <a:t>l’angoisse de la recherche</a:t>
            </a:r>
            <a:r>
              <a:rPr lang="fr-FR" sz="2400" dirty="0" smtClean="0">
                <a:solidFill>
                  <a:srgbClr val="000000"/>
                </a:solidFill>
                <a:latin typeface="Times New Roman" pitchFamily="18" charset="0"/>
                <a:ea typeface="Calibri" pitchFamily="34" charset="0"/>
                <a:cs typeface="Times New Roman" pitchFamily="18" charset="0"/>
              </a:rPr>
              <a:t>. </a:t>
            </a:r>
            <a:endParaRPr lang="fr-FR" sz="2400" dirty="0" smtClean="0">
              <a:latin typeface="Times New Roman" pitchFamily="18" charset="0"/>
              <a:cs typeface="Times New Roman" pitchFamily="18" charset="0"/>
            </a:endParaRPr>
          </a:p>
        </p:txBody>
      </p:sp>
      <p:sp>
        <p:nvSpPr>
          <p:cNvPr id="7" name="Rectangle 6"/>
          <p:cNvSpPr/>
          <p:nvPr/>
        </p:nvSpPr>
        <p:spPr>
          <a:xfrm>
            <a:off x="214282" y="3371679"/>
            <a:ext cx="8572592"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Les expressions </a:t>
            </a:r>
            <a:r>
              <a:rPr lang="fr-FR" sz="2400" b="1" dirty="0" smtClean="0">
                <a:solidFill>
                  <a:srgbClr val="000000"/>
                </a:solidFill>
                <a:latin typeface="Times New Roman" pitchFamily="18" charset="0"/>
                <a:ea typeface="Calibri" pitchFamily="34" charset="0"/>
                <a:cs typeface="Times New Roman" pitchFamily="18" charset="0"/>
              </a:rPr>
              <a:t>négatives</a:t>
            </a:r>
            <a:r>
              <a:rPr lang="fr-FR" sz="2400" dirty="0" smtClean="0">
                <a:solidFill>
                  <a:srgbClr val="000000"/>
                </a:solidFill>
                <a:latin typeface="Times New Roman" pitchFamily="18" charset="0"/>
                <a:ea typeface="Calibri" pitchFamily="34" charset="0"/>
                <a:cs typeface="Times New Roman" pitchFamily="18" charset="0"/>
              </a:rPr>
              <a:t> : « Je n’ai pas pu.. » « Il ne m’a pas été permis.. ». </a:t>
            </a:r>
            <a:endParaRPr lang="fr-FR" sz="2400" dirty="0" smtClean="0">
              <a:latin typeface="Times New Roman" pitchFamily="18" charset="0"/>
              <a:cs typeface="Times New Roman" pitchFamily="18" charset="0"/>
            </a:endParaRPr>
          </a:p>
        </p:txBody>
      </p:sp>
      <p:sp>
        <p:nvSpPr>
          <p:cNvPr id="8" name="Rectangle 7"/>
          <p:cNvSpPr/>
          <p:nvPr/>
        </p:nvSpPr>
        <p:spPr>
          <a:xfrm>
            <a:off x="214282" y="4711495"/>
            <a:ext cx="8572560" cy="646331"/>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La </a:t>
            </a:r>
            <a:r>
              <a:rPr lang="fr-FR" sz="2400" b="1" dirty="0" smtClean="0">
                <a:solidFill>
                  <a:srgbClr val="000000"/>
                </a:solidFill>
                <a:latin typeface="Times New Roman" pitchFamily="18" charset="0"/>
                <a:ea typeface="Calibri" pitchFamily="34" charset="0"/>
                <a:cs typeface="Times New Roman" pitchFamily="18" charset="0"/>
              </a:rPr>
              <a:t>lettre trop longue </a:t>
            </a:r>
            <a:r>
              <a:rPr lang="fr-FR" sz="2400" dirty="0" smtClean="0">
                <a:solidFill>
                  <a:srgbClr val="000000"/>
                </a:solidFill>
                <a:latin typeface="Times New Roman" pitchFamily="18" charset="0"/>
                <a:ea typeface="Calibri" pitchFamily="34" charset="0"/>
                <a:cs typeface="Times New Roman" pitchFamily="18" charset="0"/>
              </a:rPr>
              <a:t>et </a:t>
            </a:r>
            <a:r>
              <a:rPr lang="fr-FR" sz="2400" b="1" dirty="0" smtClean="0">
                <a:solidFill>
                  <a:srgbClr val="000000"/>
                </a:solidFill>
                <a:latin typeface="Times New Roman" pitchFamily="18" charset="0"/>
                <a:ea typeface="Calibri" pitchFamily="34" charset="0"/>
                <a:cs typeface="Times New Roman" pitchFamily="18" charset="0"/>
              </a:rPr>
              <a:t>trop tassée</a:t>
            </a:r>
            <a:r>
              <a:rPr lang="fr-FR" sz="2400" dirty="0" smtClean="0">
                <a:solidFill>
                  <a:srgbClr val="000000"/>
                </a:solidFill>
                <a:latin typeface="Times New Roman" pitchFamily="18" charset="0"/>
                <a:ea typeface="Calibri" pitchFamily="34" charset="0"/>
                <a:cs typeface="Times New Roman" pitchFamily="18" charset="0"/>
              </a:rPr>
              <a:t>, sans paragraphes, sans espace..</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additive="base">
                                        <p:cTn id="2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7">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 calcmode="lin" valueType="num">
                                      <p:cBhvr additive="base">
                                        <p:cTn id="3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8">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anim calcmode="lin" valueType="num">
                                      <p:cBhvr additive="base">
                                        <p:cTn id="4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434">
                                            <p:bg/>
                                          </p:spTgt>
                                        </p:tgtEl>
                                        <p:attrNameLst>
                                          <p:attrName>style.visibility</p:attrName>
                                        </p:attrNameLst>
                                      </p:cBhvr>
                                      <p:to>
                                        <p:strVal val="visible"/>
                                      </p:to>
                                    </p:set>
                                    <p:anim calcmode="lin" valueType="num">
                                      <p:cBhvr additive="base">
                                        <p:cTn id="47" dur="500" fill="hold"/>
                                        <p:tgtEl>
                                          <p:spTgt spid="18434">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4">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434">
                                            <p:txEl>
                                              <p:pRg st="0" end="0"/>
                                            </p:txEl>
                                          </p:spTgt>
                                        </p:tgtEl>
                                        <p:attrNameLst>
                                          <p:attrName>style.visibility</p:attrName>
                                        </p:attrNameLst>
                                      </p:cBhvr>
                                      <p:to>
                                        <p:strVal val="visible"/>
                                      </p:to>
                                    </p:set>
                                    <p:anim calcmode="lin" valueType="num">
                                      <p:cBhvr additive="base">
                                        <p:cTn id="51"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allAtOnce" animBg="1"/>
      <p:bldP spid="4" grpId="0" build="allAtOnce" animBg="1"/>
      <p:bldP spid="5" grpId="0" build="allAtOnce" animBg="1"/>
      <p:bldP spid="7" grpId="0" build="allAtOnce" animBg="1"/>
      <p:bldP spid="8"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8860" y="2214554"/>
            <a:ext cx="4085349" cy="584775"/>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wrap="none">
            <a:spAutoFit/>
          </a:bodyPr>
          <a:lstStyle/>
          <a:p>
            <a:r>
              <a:rPr lang="fr-BE" sz="3200" b="1" dirty="0">
                <a:solidFill>
                  <a:srgbClr val="FF0000"/>
                </a:solidFill>
                <a:latin typeface="Times New Roman" pitchFamily="18" charset="0"/>
                <a:cs typeface="Times New Roman" pitchFamily="18" charset="0"/>
              </a:rPr>
              <a:t>Entretien d’embauche</a:t>
            </a:r>
            <a:endParaRPr lang="fr-FR" sz="3200" dirty="0">
              <a:solidFill>
                <a:srgbClr val="FF0000"/>
              </a:solidFill>
              <a:latin typeface="Times New Roman" pitchFamily="18" charset="0"/>
              <a:cs typeface="Times New Roman" pitchFamily="18" charset="0"/>
            </a:endParaRPr>
          </a:p>
        </p:txBody>
      </p:sp>
      <p:sp>
        <p:nvSpPr>
          <p:cNvPr id="5" name="Rectangle 4"/>
          <p:cNvSpPr/>
          <p:nvPr/>
        </p:nvSpPr>
        <p:spPr>
          <a:xfrm>
            <a:off x="1928794" y="3786190"/>
            <a:ext cx="5143536" cy="461665"/>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fr-FR" sz="2400" b="1" dirty="0">
                <a:latin typeface="Times New Roman" pitchFamily="18" charset="0"/>
                <a:cs typeface="Times New Roman" pitchFamily="18" charset="0"/>
              </a:rPr>
              <a:t>il y a </a:t>
            </a:r>
            <a:r>
              <a:rPr lang="fr-FR" sz="2400" b="1" dirty="0" smtClean="0">
                <a:solidFill>
                  <a:srgbClr val="FF0000"/>
                </a:solidFill>
                <a:latin typeface="Times New Roman" pitchFamily="18" charset="0"/>
                <a:cs typeface="Times New Roman" pitchFamily="18" charset="0"/>
              </a:rPr>
              <a:t>6</a:t>
            </a:r>
            <a:r>
              <a:rPr lang="fr-FR" sz="2400" b="1" dirty="0" smtClean="0">
                <a:latin typeface="Times New Roman" pitchFamily="18" charset="0"/>
                <a:cs typeface="Times New Roman" pitchFamily="18" charset="0"/>
              </a:rPr>
              <a:t> types d’entretiens d’embauche</a:t>
            </a:r>
            <a:endParaRPr lang="fr-FR"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6050" y="357166"/>
            <a:ext cx="3483454"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fr-FR" sz="2400" b="1" dirty="0">
                <a:latin typeface="Times New Roman" pitchFamily="18" charset="0"/>
                <a:cs typeface="Times New Roman" pitchFamily="18" charset="0"/>
              </a:rPr>
              <a:t>L’entretien téléphonique </a:t>
            </a:r>
            <a:endParaRPr lang="fr-FR" sz="2400" dirty="0">
              <a:latin typeface="Times New Roman" pitchFamily="18" charset="0"/>
              <a:cs typeface="Times New Roman" pitchFamily="18" charset="0"/>
            </a:endParaRPr>
          </a:p>
        </p:txBody>
      </p:sp>
      <p:sp>
        <p:nvSpPr>
          <p:cNvPr id="19457" name="Rectangle 1"/>
          <p:cNvSpPr>
            <a:spLocks noChangeArrowheads="1"/>
          </p:cNvSpPr>
          <p:nvPr/>
        </p:nvSpPr>
        <p:spPr bwMode="auto">
          <a:xfrm>
            <a:off x="214282" y="5143512"/>
            <a:ext cx="8643998" cy="1200329"/>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Certains entretiens téléphoniques sont de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véritables entretiens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d’embauche.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14282" y="1428736"/>
            <a:ext cx="8643998"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fontAlgn="base">
              <a:lnSpc>
                <a:spcPct val="150000"/>
              </a:lnSpc>
              <a:spcBef>
                <a:spcPct val="0"/>
              </a:spcBef>
              <a:spcAft>
                <a:spcPct val="0"/>
              </a:spcAft>
            </a:pPr>
            <a:r>
              <a:rPr lang="fr-FR" sz="2400" dirty="0" smtClean="0">
                <a:solidFill>
                  <a:srgbClr val="000000"/>
                </a:solidFill>
                <a:latin typeface="Times New Roman" pitchFamily="18" charset="0"/>
                <a:ea typeface="Calibri" pitchFamily="34" charset="0"/>
                <a:cs typeface="Times New Roman" pitchFamily="18" charset="0"/>
              </a:rPr>
              <a:t>Ce type d’entretien d’embauche permet aux recruteurs de </a:t>
            </a:r>
            <a:r>
              <a:rPr lang="fr-FR" sz="2400" b="1" dirty="0" smtClean="0">
                <a:solidFill>
                  <a:srgbClr val="000000"/>
                </a:solidFill>
                <a:latin typeface="Times New Roman" pitchFamily="18" charset="0"/>
                <a:ea typeface="Calibri" pitchFamily="34" charset="0"/>
                <a:cs typeface="Times New Roman" pitchFamily="18" charset="0"/>
              </a:rPr>
              <a:t>confirmer des points </a:t>
            </a:r>
            <a:r>
              <a:rPr lang="fr-FR" sz="2400" dirty="0" smtClean="0">
                <a:solidFill>
                  <a:srgbClr val="000000"/>
                </a:solidFill>
                <a:latin typeface="Times New Roman" pitchFamily="18" charset="0"/>
                <a:ea typeface="Calibri" pitchFamily="34" charset="0"/>
                <a:cs typeface="Times New Roman" pitchFamily="18" charset="0"/>
              </a:rPr>
              <a:t>de votre CV. </a:t>
            </a:r>
            <a:endParaRPr lang="fr-FR" sz="2400" dirty="0" smtClean="0">
              <a:latin typeface="Times New Roman" pitchFamily="18" charset="0"/>
              <a:cs typeface="Times New Roman" pitchFamily="18" charset="0"/>
            </a:endParaRPr>
          </a:p>
        </p:txBody>
      </p:sp>
      <p:sp>
        <p:nvSpPr>
          <p:cNvPr id="7" name="Rectangle 6"/>
          <p:cNvSpPr/>
          <p:nvPr/>
        </p:nvSpPr>
        <p:spPr>
          <a:xfrm>
            <a:off x="214282" y="3286124"/>
            <a:ext cx="8643998" cy="1200329"/>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lgn="just" eaLnBrk="0" fontAlgn="base" hangingPunct="0">
              <a:lnSpc>
                <a:spcPct val="150000"/>
              </a:lnSpc>
              <a:spcBef>
                <a:spcPct val="0"/>
              </a:spcBef>
              <a:spcAft>
                <a:spcPct val="0"/>
              </a:spcAft>
            </a:pPr>
            <a:r>
              <a:rPr lang="fr-FR" sz="2400" dirty="0" smtClean="0">
                <a:latin typeface="Times New Roman" pitchFamily="18" charset="0"/>
                <a:ea typeface="Calibri" pitchFamily="34" charset="0"/>
                <a:cs typeface="Times New Roman" pitchFamily="18" charset="0"/>
              </a:rPr>
              <a:t>Certains recruteurs utilisent l’entretien téléphonique pour </a:t>
            </a:r>
            <a:r>
              <a:rPr lang="fr-FR" sz="2400" b="1" dirty="0" smtClean="0">
                <a:latin typeface="Times New Roman" pitchFamily="18" charset="0"/>
                <a:ea typeface="Calibri" pitchFamily="34" charset="0"/>
                <a:cs typeface="Times New Roman" pitchFamily="18" charset="0"/>
              </a:rPr>
              <a:t>effectuer un premier tri </a:t>
            </a:r>
            <a:r>
              <a:rPr lang="fr-FR" sz="2400" dirty="0" smtClean="0">
                <a:latin typeface="Times New Roman" pitchFamily="18" charset="0"/>
                <a:ea typeface="Calibri" pitchFamily="34" charset="0"/>
                <a:cs typeface="Times New Roman" pitchFamily="18" charset="0"/>
              </a:rPr>
              <a:t>dans les candidatures.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 calcmode="lin" valueType="num">
                                      <p:cBhvr additive="base">
                                        <p:cTn id="1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7">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additive="base">
                                        <p:cTn id="2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457">
                                            <p:bg/>
                                          </p:spTgt>
                                        </p:tgtEl>
                                        <p:attrNameLst>
                                          <p:attrName>style.visibility</p:attrName>
                                        </p:attrNameLst>
                                      </p:cBhvr>
                                      <p:to>
                                        <p:strVal val="visible"/>
                                      </p:to>
                                    </p:set>
                                    <p:anim calcmode="lin" valueType="num">
                                      <p:cBhvr additive="base">
                                        <p:cTn id="27" dur="500" fill="hold"/>
                                        <p:tgtEl>
                                          <p:spTgt spid="19457">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7">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457">
                                            <p:txEl>
                                              <p:pRg st="0" end="0"/>
                                            </p:txEl>
                                          </p:spTgt>
                                        </p:tgtEl>
                                        <p:attrNameLst>
                                          <p:attrName>style.visibility</p:attrName>
                                        </p:attrNameLst>
                                      </p:cBhvr>
                                      <p:to>
                                        <p:strVal val="visible"/>
                                      </p:to>
                                    </p:set>
                                    <p:anim calcmode="lin" valueType="num">
                                      <p:cBhvr additive="base">
                                        <p:cTn id="31" dur="500" fill="hold"/>
                                        <p:tgtEl>
                                          <p:spTgt spid="1945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build="allAtOnce" animBg="1"/>
      <p:bldP spid="5" grpId="0" build="allAtOnce" animBg="1"/>
      <p:bldP spid="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71802" y="357166"/>
            <a:ext cx="2614690" cy="461665"/>
          </a:xfrm>
          <a:prstGeom prst="rec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Entretien en Visio </a:t>
            </a:r>
            <a:endParaRPr kumimoji="0" lang="fr-FR" sz="2400" b="0" i="0"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357158" y="1500174"/>
            <a:ext cx="8358246" cy="2795958"/>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 type d’entretien est favorable pour les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demandeurs d’emploi éloignés</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5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Les recruteurs favorisent très souvent des entretiens via </a:t>
            </a:r>
            <a:r>
              <a:rPr kumimoji="0" lang="fr-FR" sz="24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Skype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ou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équivalent</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en raison de la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gratuité</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 l’outil, de sa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facilité</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d’utilisation et de sa </a:t>
            </a:r>
            <a:r>
              <a:rPr kumimoji="0" lang="fr-FR"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fiabilité</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bg/>
                                          </p:spTgt>
                                        </p:tgtEl>
                                        <p:attrNameLst>
                                          <p:attrName>style.visibility</p:attrName>
                                        </p:attrNameLst>
                                      </p:cBhvr>
                                      <p:to>
                                        <p:strVal val="visible"/>
                                      </p:to>
                                    </p:set>
                                    <p:anim calcmode="lin" valueType="num">
                                      <p:cBhvr additive="base">
                                        <p:cTn id="7" dur="500" fill="hold"/>
                                        <p:tgtEl>
                                          <p:spTgt spid="2150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6">
                                            <p:txEl>
                                              <p:pRg st="0" end="0"/>
                                            </p:txEl>
                                          </p:spTgt>
                                        </p:tgtEl>
                                        <p:attrNameLst>
                                          <p:attrName>style.visibility</p:attrName>
                                        </p:attrNameLst>
                                      </p:cBhvr>
                                      <p:to>
                                        <p:strVal val="visible"/>
                                      </p:to>
                                    </p:set>
                                    <p:anim calcmode="lin" valueType="num">
                                      <p:cBhvr additive="base">
                                        <p:cTn id="11"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506">
                                            <p:txEl>
                                              <p:pRg st="1" end="1"/>
                                            </p:txEl>
                                          </p:spTgt>
                                        </p:tgtEl>
                                        <p:attrNameLst>
                                          <p:attrName>style.visibility</p:attrName>
                                        </p:attrNameLst>
                                      </p:cBhvr>
                                      <p:to>
                                        <p:strVal val="visible"/>
                                      </p:to>
                                    </p:set>
                                    <p:anim calcmode="lin" valueType="num">
                                      <p:cBhvr additive="base">
                                        <p:cTn id="15" dur="5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allAtOnce"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559</Words>
  <Application>Microsoft Office PowerPoint</Application>
  <PresentationFormat>Affichage à l'écran (4:3)</PresentationFormat>
  <Paragraphs>55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 lenovo</dc:creator>
  <cp:lastModifiedBy>Windows</cp:lastModifiedBy>
  <cp:revision>16</cp:revision>
  <dcterms:created xsi:type="dcterms:W3CDTF">2023-03-11T14:53:05Z</dcterms:created>
  <dcterms:modified xsi:type="dcterms:W3CDTF">2024-02-09T23:00:11Z</dcterms:modified>
</cp:coreProperties>
</file>