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73" r:id="rId9"/>
    <p:sldId id="263" r:id="rId10"/>
    <p:sldId id="265" r:id="rId11"/>
    <p:sldId id="278" r:id="rId12"/>
    <p:sldId id="264" r:id="rId13"/>
    <p:sldId id="277" r:id="rId14"/>
    <p:sldId id="266" r:id="rId15"/>
    <p:sldId id="267" r:id="rId16"/>
    <p:sldId id="268" r:id="rId17"/>
    <p:sldId id="269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n.wikipedia.org/wiki/Julia_T._Woo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clearinfo.in/blog/what-is-informal-communic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B8B535D-A572-4B5B-AAEC-9F6A6444AC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462" y="3504012"/>
            <a:ext cx="6756538" cy="33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2">
            <a:extLst>
              <a:ext uri="{FF2B5EF4-FFF2-40B4-BE49-F238E27FC236}">
                <a16:creationId xmlns:a16="http://schemas.microsoft.com/office/drawing/2014/main" id="{D47AFED7-BDCA-43B7-9294-7E9B3927C400}"/>
              </a:ext>
            </a:extLst>
          </p:cNvPr>
          <p:cNvSpPr/>
          <p:nvPr/>
        </p:nvSpPr>
        <p:spPr>
          <a:xfrm>
            <a:off x="1113181" y="1572090"/>
            <a:ext cx="10774017" cy="168794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>
              <a:lnSpc>
                <a:spcPts val="6561"/>
              </a:lnSpc>
            </a:pPr>
            <a:r>
              <a:rPr lang="en-US" sz="5249" b="1" i="1" dirty="0">
                <a:solidFill>
                  <a:schemeClr val="tx1"/>
                </a:solidFill>
                <a:latin typeface="Times New Roman" panose="02020603050405020304" pitchFamily="18" charset="0"/>
                <a:ea typeface="Lora" pitchFamily="34" charset="-122"/>
                <a:cs typeface="Times New Roman" panose="02020603050405020304" pitchFamily="18" charset="0"/>
              </a:rPr>
              <a:t>Lecture 01: An Introduction to Oral Communication</a:t>
            </a:r>
            <a:endParaRPr lang="en-US" sz="5400" b="1" i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6561"/>
              </a:lnSpc>
              <a:buNone/>
            </a:pPr>
            <a:endParaRPr lang="en-US" sz="5249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07663B-2F76-46CD-A9E8-1FC71A6A04F0}"/>
              </a:ext>
            </a:extLst>
          </p:cNvPr>
          <p:cNvSpPr txBox="1"/>
          <p:nvPr/>
        </p:nvSpPr>
        <p:spPr>
          <a:xfrm>
            <a:off x="596349" y="112643"/>
            <a:ext cx="11092068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Year Communication Sciences     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University of Mohamed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Seddik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Ben Yahia,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Jijel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Teacher: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MANSOUR 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niversité Mohamed Seddik Ben Yahia de Jijel (@univ_msb_jijel) / X">
            <a:extLst>
              <a:ext uri="{FF2B5EF4-FFF2-40B4-BE49-F238E27FC236}">
                <a16:creationId xmlns:a16="http://schemas.microsoft.com/office/drawing/2014/main" id="{3B541213-4055-4EFF-BF52-60E80664C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76040"/>
            <a:ext cx="1007166" cy="76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47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B99FC49-C5ED-4C02-A1D7-4878CE865AFE}"/>
              </a:ext>
            </a:extLst>
          </p:cNvPr>
          <p:cNvSpPr txBox="1"/>
          <p:nvPr/>
        </p:nvSpPr>
        <p:spPr>
          <a:xfrm>
            <a:off x="3538330" y="605850"/>
            <a:ext cx="6096000" cy="5799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0" fontAlgn="base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Elements of Oral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ommunication 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013EB8A-4F72-4F9C-86F8-F288ABD2E38A}"/>
              </a:ext>
            </a:extLst>
          </p:cNvPr>
          <p:cNvSpPr txBox="1"/>
          <p:nvPr/>
        </p:nvSpPr>
        <p:spPr>
          <a:xfrm>
            <a:off x="1855305" y="1185817"/>
            <a:ext cx="8454886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are 8 elements that are essential to successful communication.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D12C3D-5533-4529-B69E-BC0DBED88699}"/>
              </a:ext>
            </a:extLst>
          </p:cNvPr>
          <p:cNvSpPr/>
          <p:nvPr/>
        </p:nvSpPr>
        <p:spPr>
          <a:xfrm>
            <a:off x="1192696" y="2516589"/>
            <a:ext cx="3008243" cy="4068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A-Speaker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B-Message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C-Listener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D-Feedback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E-Channel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F-Context</a:t>
            </a:r>
          </a:p>
          <a:p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G-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Noise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 Interference</a:t>
            </a:r>
            <a:endParaRPr lang="en-US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H-Purpose</a:t>
            </a:r>
          </a:p>
          <a:p>
            <a:pPr algn="ctr"/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4D949D2-CD50-4AE3-9B59-3FA093A7843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5750"/>
            <a:ext cx="6528352" cy="4068417"/>
          </a:xfrm>
          <a:prstGeom prst="rect">
            <a:avLst/>
          </a:prstGeom>
          <a:noFill/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B95F831-E204-46CB-AFD1-7DFDD80664C2}"/>
              </a:ext>
            </a:extLst>
          </p:cNvPr>
          <p:cNvSpPr/>
          <p:nvPr/>
        </p:nvSpPr>
        <p:spPr>
          <a:xfrm>
            <a:off x="5738191" y="6371534"/>
            <a:ext cx="4147931" cy="4269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communication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6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A1F5B1A1-CFE0-4216-9EA6-3D431F200791}"/>
              </a:ext>
            </a:extLst>
          </p:cNvPr>
          <p:cNvSpPr txBox="1"/>
          <p:nvPr/>
        </p:nvSpPr>
        <p:spPr>
          <a:xfrm>
            <a:off x="3511825" y="2516690"/>
            <a:ext cx="6818243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happens that causes the interruption of communication: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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noise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when a sender makes a mistake encoding a message or a receiver makes a mistake decoding the message (misspelling a word).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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noise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when something external (not in the control of sender or receiver) impedes the message.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834C91F-CD52-4E54-9A26-F6BAAEB15199}"/>
              </a:ext>
            </a:extLst>
          </p:cNvPr>
          <p:cNvSpPr txBox="1"/>
          <p:nvPr/>
        </p:nvSpPr>
        <p:spPr>
          <a:xfrm>
            <a:off x="2796209" y="948611"/>
            <a:ext cx="353833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G- Noise/ Interference</a:t>
            </a:r>
          </a:p>
        </p:txBody>
      </p:sp>
      <p:pic>
        <p:nvPicPr>
          <p:cNvPr id="1026" name="Picture 2" descr="Video: what is the role of 'noise' in communication? | HRZone">
            <a:extLst>
              <a:ext uri="{FF2B5EF4-FFF2-40B4-BE49-F238E27FC236}">
                <a16:creationId xmlns:a16="http://schemas.microsoft.com/office/drawing/2014/main" id="{374E1AAC-2AAC-4B63-819C-B01F6BAA9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80208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58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DCA4D83-D488-4372-AD78-4C9AD0F41AC7}"/>
              </a:ext>
            </a:extLst>
          </p:cNvPr>
          <p:cNvSpPr txBox="1"/>
          <p:nvPr/>
        </p:nvSpPr>
        <p:spPr>
          <a:xfrm>
            <a:off x="3392556" y="717741"/>
            <a:ext cx="6096000" cy="5799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0" fontAlgn="base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Characteristics of Oral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ommunication 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5AE2071-3784-495F-97AA-0B56B8F777F4}"/>
              </a:ext>
            </a:extLst>
          </p:cNvPr>
          <p:cNvSpPr/>
          <p:nvPr/>
        </p:nvSpPr>
        <p:spPr>
          <a:xfrm>
            <a:off x="3816626" y="1793546"/>
            <a:ext cx="4306956" cy="43467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a-Dynamic and interactive(a two-way exchange of information)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b-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Verbal and nonverbal cues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c-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Less formal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d-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Spoken Words (the primary medium)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e- </a:t>
            </a:r>
            <a:r>
              <a:rPr lang="en-US" sz="2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Contextual and Situational</a:t>
            </a:r>
            <a:endParaRPr lang="en-US" sz="2200" dirty="0">
              <a:highlight>
                <a:srgbClr val="FFFF00"/>
              </a:highlight>
            </a:endParaRPr>
          </a:p>
        </p:txBody>
      </p:sp>
      <p:pic>
        <p:nvPicPr>
          <p:cNvPr id="6146" name="Picture 2" descr="Non Verbal Cues | Business writing skills, Verbal communication skills, Verbal  cues">
            <a:extLst>
              <a:ext uri="{FF2B5EF4-FFF2-40B4-BE49-F238E27FC236}">
                <a16:creationId xmlns:a16="http://schemas.microsoft.com/office/drawing/2014/main" id="{DCDFABB1-99A7-4B82-BDD9-BF2651CC3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6" y="1434675"/>
            <a:ext cx="2796210" cy="506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B7E1389-58C0-4958-B0D6-88133997960C}"/>
              </a:ext>
            </a:extLst>
          </p:cNvPr>
          <p:cNvSpPr/>
          <p:nvPr/>
        </p:nvSpPr>
        <p:spPr>
          <a:xfrm>
            <a:off x="8984973" y="4359964"/>
            <a:ext cx="2729950" cy="24980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Factors such as the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audience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purpose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cultural background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influence the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tone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style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used by the speaker. </a:t>
            </a:r>
            <a:endParaRPr lang="en-US" sz="2000" dirty="0"/>
          </a:p>
        </p:txBody>
      </p:sp>
      <p:sp>
        <p:nvSpPr>
          <p:cNvPr id="10" name="Flèche : courbe vers le haut 9">
            <a:extLst>
              <a:ext uri="{FF2B5EF4-FFF2-40B4-BE49-F238E27FC236}">
                <a16:creationId xmlns:a16="http://schemas.microsoft.com/office/drawing/2014/main" id="{7ADFA31C-9030-4496-AF4B-18681E6E387A}"/>
              </a:ext>
            </a:extLst>
          </p:cNvPr>
          <p:cNvSpPr/>
          <p:nvPr/>
        </p:nvSpPr>
        <p:spPr>
          <a:xfrm>
            <a:off x="7407967" y="5380383"/>
            <a:ext cx="1577005" cy="11187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07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A4028CD-DAF9-4E7E-AF75-B8BB5D89293D}"/>
              </a:ext>
            </a:extLst>
          </p:cNvPr>
          <p:cNvSpPr txBox="1"/>
          <p:nvPr/>
        </p:nvSpPr>
        <p:spPr>
          <a:xfrm>
            <a:off x="2080591" y="797292"/>
            <a:ext cx="9713844" cy="1570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communication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not only the words used, but also various  elements of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non-verbal communication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Picture 2" descr="Non-Verbal Communication.">
            <a:extLst>
              <a:ext uri="{FF2B5EF4-FFF2-40B4-BE49-F238E27FC236}">
                <a16:creationId xmlns:a16="http://schemas.microsoft.com/office/drawing/2014/main" id="{E0FBD9E8-DE76-4063-8E63-E0F0D0BF1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888" y="2368171"/>
            <a:ext cx="7474226" cy="429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C90337B-FA77-46D7-AF58-6D525F5B5F44}"/>
              </a:ext>
            </a:extLst>
          </p:cNvPr>
          <p:cNvSpPr txBox="1"/>
          <p:nvPr/>
        </p:nvSpPr>
        <p:spPr>
          <a:xfrm>
            <a:off x="212035" y="3429000"/>
            <a:ext cx="3485323" cy="1133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0" fontAlgn="base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of non-verbal communication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3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7335895-2248-4C4C-9D1E-567E387CEC91}"/>
              </a:ext>
            </a:extLst>
          </p:cNvPr>
          <p:cNvSpPr txBox="1"/>
          <p:nvPr/>
        </p:nvSpPr>
        <p:spPr>
          <a:xfrm>
            <a:off x="2928729" y="717741"/>
            <a:ext cx="8004313" cy="5799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0" fontAlgn="base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Factors to consider while choosing oral communication 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BB0FD38-233D-4677-ACDB-AE79702B9825}"/>
              </a:ext>
            </a:extLst>
          </p:cNvPr>
          <p:cNvSpPr/>
          <p:nvPr/>
        </p:nvSpPr>
        <p:spPr>
          <a:xfrm>
            <a:off x="2928729" y="1590262"/>
            <a:ext cx="8004313" cy="52677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rtl="0" fontAlgn="base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Purpose and Audience: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Clearly define the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communication and identify the target audience.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 fontAlgn="base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Clarity: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Focus on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clarity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simplicity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your message.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 fontAlgn="base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Content and Structure: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Determine the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 points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information to be delivered.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 fontAlgn="base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Delivery Style: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Consider the appropriate delivery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style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based on the nature of the message, audience, and context.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 fontAlgn="base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Timing: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Consider the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appropriate timing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your communication.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 fontAlgn="base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Technology and Visual Aids: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Assess the need for technology or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visual aids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enhance your oral communication.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20 Key Differences between Oral and Written Communication">
            <a:extLst>
              <a:ext uri="{FF2B5EF4-FFF2-40B4-BE49-F238E27FC236}">
                <a16:creationId xmlns:a16="http://schemas.microsoft.com/office/drawing/2014/main" id="{D3D20232-FA95-426C-A4A3-5CFC716D9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05" y="2261981"/>
            <a:ext cx="1975818" cy="387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9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4ACAD3C-B37F-4001-97EB-6BDE2BE082A3}"/>
              </a:ext>
            </a:extLst>
          </p:cNvPr>
          <p:cNvSpPr txBox="1"/>
          <p:nvPr/>
        </p:nvSpPr>
        <p:spPr>
          <a:xfrm>
            <a:off x="2146852" y="128772"/>
            <a:ext cx="5035826" cy="5799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 rtl="0" fontAlgn="base">
              <a:lnSpc>
                <a:spcPct val="150000"/>
              </a:lnSpc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 communication skills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71821A9-E209-4C83-A3F6-CC7F12C54B07}"/>
              </a:ext>
            </a:extLst>
          </p:cNvPr>
          <p:cNvSpPr txBox="1"/>
          <p:nvPr/>
        </p:nvSpPr>
        <p:spPr>
          <a:xfrm>
            <a:off x="265043" y="1397278"/>
            <a:ext cx="3154017" cy="35863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 communication skills refer to the</a:t>
            </a: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abilities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enable individuals to effectively convey their ideas, thoughts, and messages through spoken words.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702220A9-4AB5-4FFC-B6F8-972D6A3C299F}"/>
              </a:ext>
            </a:extLst>
          </p:cNvPr>
          <p:cNvSpPr/>
          <p:nvPr/>
        </p:nvSpPr>
        <p:spPr>
          <a:xfrm>
            <a:off x="3710606" y="2461592"/>
            <a:ext cx="1736035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445073D-2792-41AD-977B-9F34AA6BF9B8}"/>
              </a:ext>
            </a:extLst>
          </p:cNvPr>
          <p:cNvSpPr/>
          <p:nvPr/>
        </p:nvSpPr>
        <p:spPr>
          <a:xfrm>
            <a:off x="5446642" y="708739"/>
            <a:ext cx="6745360" cy="63149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lnSpc>
                <a:spcPct val="150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 Active Listening skills: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They involve fully focusing on and understanding the speaker’s message,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responding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appropriately, and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providing feedback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necessary.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Presentation Skills: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Presentation skills involve effectively delivering information to an audience in a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well-organized manner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They encompass organizing content, using visual aids effectively, maintaining audience engagement, and delivering a confident and impactful presentation.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 Flexibility and Adaptability skills: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They involve being open to different communication styles, cultural differences, and unexpected changes in the communication context.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1E9577D8-1F81-4099-AD11-B536B71322EA}"/>
              </a:ext>
            </a:extLst>
          </p:cNvPr>
          <p:cNvSpPr/>
          <p:nvPr/>
        </p:nvSpPr>
        <p:spPr>
          <a:xfrm>
            <a:off x="11058939" y="6380922"/>
            <a:ext cx="1736035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5271989-C798-4881-B55C-D5132F891AC0}"/>
              </a:ext>
            </a:extLst>
          </p:cNvPr>
          <p:cNvSpPr/>
          <p:nvPr/>
        </p:nvSpPr>
        <p:spPr>
          <a:xfrm>
            <a:off x="5579166" y="419099"/>
            <a:ext cx="5764696" cy="6019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 Conversation Skills: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Conversation skills refer to the ability to engage in meaningful and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productive conversations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others. This involves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initiating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maintaining conversations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showing interest in others’ contributions.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5/ Discussion Skills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It involves participating in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structured group discussions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 involves contributing ideas, listening to others, and providing feedback or responses.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Flèche : courbe vers la droite 1">
            <a:extLst>
              <a:ext uri="{FF2B5EF4-FFF2-40B4-BE49-F238E27FC236}">
                <a16:creationId xmlns:a16="http://schemas.microsoft.com/office/drawing/2014/main" id="{69C1A995-A972-41C9-A48D-19DEDED33BBC}"/>
              </a:ext>
            </a:extLst>
          </p:cNvPr>
          <p:cNvSpPr/>
          <p:nvPr/>
        </p:nvSpPr>
        <p:spPr>
          <a:xfrm>
            <a:off x="3617843" y="357809"/>
            <a:ext cx="1046922" cy="1219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40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4E9D281-10B8-446A-81C6-2146BD36850C}"/>
              </a:ext>
            </a:extLst>
          </p:cNvPr>
          <p:cNvSpPr txBox="1"/>
          <p:nvPr/>
        </p:nvSpPr>
        <p:spPr>
          <a:xfrm>
            <a:off x="424070" y="-33668"/>
            <a:ext cx="7460974" cy="5871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 rtl="0" fontAlgn="base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improve oral communication skills </a:t>
            </a:r>
            <a:endParaRPr lang="en-US" sz="24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5592E91-6A58-4730-B933-CF6D76D48F75}"/>
              </a:ext>
            </a:extLst>
          </p:cNvPr>
          <p:cNvSpPr/>
          <p:nvPr/>
        </p:nvSpPr>
        <p:spPr>
          <a:xfrm>
            <a:off x="-13248" y="2081759"/>
            <a:ext cx="3167267" cy="23588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Practice Active Listening: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Practice focusing your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attention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the speaker, avoiding distractions can help you improve your oral communication skills. </a:t>
            </a:r>
            <a:endParaRPr lang="en-US" sz="2200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F03FEB3-11F3-4F8A-9F76-8C255C33C672}"/>
              </a:ext>
            </a:extLst>
          </p:cNvPr>
          <p:cNvSpPr/>
          <p:nvPr/>
        </p:nvSpPr>
        <p:spPr>
          <a:xfrm>
            <a:off x="2001079" y="4395872"/>
            <a:ext cx="3478698" cy="23588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0" fontAlgn="base">
              <a:lnSpc>
                <a:spcPct val="1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Expand Vocabulary: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Enhancing your vocabulary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improve your ability to express ideas accurately and precisely.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F2F291-4E4C-49E5-9847-D8D78D8E20B3}"/>
              </a:ext>
            </a:extLst>
          </p:cNvPr>
          <p:cNvSpPr/>
          <p:nvPr/>
        </p:nvSpPr>
        <p:spPr>
          <a:xfrm>
            <a:off x="5857462" y="4414046"/>
            <a:ext cx="2842591" cy="23588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0" fontAlgn="base">
              <a:lnSpc>
                <a:spcPct val="1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appropriate tone and pitch: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Adapt your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tone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pitch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match the context and audience.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D0FF884-A307-4A32-A2D8-3D8120E25009}"/>
              </a:ext>
            </a:extLst>
          </p:cNvPr>
          <p:cNvSpPr/>
          <p:nvPr/>
        </p:nvSpPr>
        <p:spPr>
          <a:xfrm>
            <a:off x="9051237" y="4453264"/>
            <a:ext cx="2994989" cy="23588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0" fontAlgn="base">
              <a:lnSpc>
                <a:spcPct val="1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Seek Opportunities for Conversations and Discussions: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Engage in conversations and discussions with others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much as possible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67D18D0-1065-42AD-BD45-90619C5E8E71}"/>
              </a:ext>
            </a:extLst>
          </p:cNvPr>
          <p:cNvSpPr/>
          <p:nvPr/>
        </p:nvSpPr>
        <p:spPr>
          <a:xfrm>
            <a:off x="9428922" y="2050769"/>
            <a:ext cx="2617304" cy="23588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0" fontAlgn="base">
              <a:lnSpc>
                <a:spcPct val="1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Visualization Techniques: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Visualize yourself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speaking confidently and effectively.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D84EF36-876F-4F32-8232-303D433CCAFA}"/>
              </a:ext>
            </a:extLst>
          </p:cNvPr>
          <p:cNvSpPr/>
          <p:nvPr/>
        </p:nvSpPr>
        <p:spPr>
          <a:xfrm>
            <a:off x="9356036" y="19342"/>
            <a:ext cx="2411894" cy="1960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0" fontAlgn="base">
              <a:lnSpc>
                <a:spcPct val="1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Seek feedback and practice: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Actively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seek feedback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trusted individuals.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3157AB8-B63B-4296-B91F-03C972B850A2}"/>
              </a:ext>
            </a:extLst>
          </p:cNvPr>
          <p:cNvSpPr/>
          <p:nvPr/>
        </p:nvSpPr>
        <p:spPr>
          <a:xfrm>
            <a:off x="4532247" y="637644"/>
            <a:ext cx="4823789" cy="2305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0" fontAlgn="base">
              <a:lnSpc>
                <a:spcPct val="1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Collaboration and teamwork: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They enable individuals to exchange ideas, provide feedback, and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 together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towards common goals.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5 ways to easily improve French oral communication - Mme R's French  Resources">
            <a:extLst>
              <a:ext uri="{FF2B5EF4-FFF2-40B4-BE49-F238E27FC236}">
                <a16:creationId xmlns:a16="http://schemas.microsoft.com/office/drawing/2014/main" id="{0F59E2EC-2099-469E-AB40-2CA52939E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47" y="2652713"/>
            <a:ext cx="482379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20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4470" y="680280"/>
            <a:ext cx="6400800" cy="2311399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THANK YOU</a:t>
            </a:r>
          </a:p>
          <a:p>
            <a:pPr algn="ctr">
              <a:spcBef>
                <a:spcPct val="0"/>
              </a:spcBef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</a:t>
            </a:r>
            <a:endParaRPr lang="en-GB" sz="80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9A8F-A589-4036-BC46-0DBA09EBD51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6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17DFFDC-6E08-46F8-B76D-FBBB379A60F5}"/>
              </a:ext>
            </a:extLst>
          </p:cNvPr>
          <p:cNvSpPr txBox="1"/>
          <p:nvPr/>
        </p:nvSpPr>
        <p:spPr>
          <a:xfrm>
            <a:off x="4545495" y="3240353"/>
            <a:ext cx="6096000" cy="3592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Communication generally refers to the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creating and sharing ideas. For Gaber (1957), it is a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social interaction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messages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It is done with the intention of influencing the audience. It can be either </a:t>
            </a: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oral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 </a:t>
            </a: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course is devoted for enhancing students’ oral communication skills.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arketing et communication pour les entrepreneurs">
            <a:extLst>
              <a:ext uri="{FF2B5EF4-FFF2-40B4-BE49-F238E27FC236}">
                <a16:creationId xmlns:a16="http://schemas.microsoft.com/office/drawing/2014/main" id="{D37DCE85-3172-4286-A75B-F53DB4626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69" y="24740"/>
            <a:ext cx="6096000" cy="323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9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4B5D5AA-68F2-4882-BD03-F826511BB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rganigramme : Bande perforée 4">
            <a:extLst>
              <a:ext uri="{FF2B5EF4-FFF2-40B4-BE49-F238E27FC236}">
                <a16:creationId xmlns:a16="http://schemas.microsoft.com/office/drawing/2014/main" id="{B2E5989F-52CC-483C-825D-43FD20318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851" y="4060711"/>
            <a:ext cx="9634330" cy="2464904"/>
          </a:xfrm>
          <a:prstGeom prst="flowChartPunchedTape">
            <a:avLst/>
          </a:prstGeom>
          <a:gradFill rotWithShape="1">
            <a:gsLst>
              <a:gs pos="0">
                <a:srgbClr val="D2D2D2"/>
              </a:gs>
              <a:gs pos="50000">
                <a:srgbClr val="C8C8C8"/>
              </a:gs>
              <a:gs pos="100000">
                <a:srgbClr val="C0C0C0"/>
              </a:gs>
            </a:gsLst>
            <a:lin ang="5400000"/>
          </a:gradFill>
          <a:ln w="635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 communication is the process of sharing information and creating meaning through the use of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spoken language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including both formal and informal interactions.” 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Julia T. Wood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2E3540-F892-45EA-9E5D-648CC3ABB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253" y="457200"/>
            <a:ext cx="501926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Definition of Oral communication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Oral Communication Test Questions With Answers - Quiz">
            <a:extLst>
              <a:ext uri="{FF2B5EF4-FFF2-40B4-BE49-F238E27FC236}">
                <a16:creationId xmlns:a16="http://schemas.microsoft.com/office/drawing/2014/main" id="{DA4AE199-C097-46E5-84EA-55C8D82E20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64" y="1298461"/>
            <a:ext cx="3381375" cy="2762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525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C29790C2-9AA0-4CC5-B2A8-E7357003767C}"/>
              </a:ext>
            </a:extLst>
          </p:cNvPr>
          <p:cNvSpPr txBox="1"/>
          <p:nvPr/>
        </p:nvSpPr>
        <p:spPr>
          <a:xfrm>
            <a:off x="1948069" y="476617"/>
            <a:ext cx="9727095" cy="2518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 communication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been described as the process of exchanging information, thoughts, and ideas through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spoken words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 allows individuals to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themselves, and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convey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messages directly to others using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speech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medium.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330E5E-9A07-4103-B4E8-3E80E91A1048}"/>
              </a:ext>
            </a:extLst>
          </p:cNvPr>
          <p:cNvSpPr txBox="1"/>
          <p:nvPr/>
        </p:nvSpPr>
        <p:spPr>
          <a:xfrm>
            <a:off x="4320208" y="3429000"/>
            <a:ext cx="7871791" cy="334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form of communication covers various aspects, including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Effective oral communication skills are vital in personal and professional settings as they enable individuals to express themselves,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 actively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 appropriately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others’ needs.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CACECBB-4195-4487-8261-914DF0E56D13}"/>
              </a:ext>
            </a:extLst>
          </p:cNvPr>
          <p:cNvSpPr txBox="1"/>
          <p:nvPr/>
        </p:nvSpPr>
        <p:spPr>
          <a:xfrm>
            <a:off x="4161183" y="427197"/>
            <a:ext cx="5155096" cy="5799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0" fontAlgn="base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2.Modes of oral communication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6BA6497-7D9A-4C21-82C9-FD7D46990FCC}"/>
              </a:ext>
            </a:extLst>
          </p:cNvPr>
          <p:cNvSpPr/>
          <p:nvPr/>
        </p:nvSpPr>
        <p:spPr>
          <a:xfrm>
            <a:off x="1895060" y="2279374"/>
            <a:ext cx="2358887" cy="45786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lnSpc>
                <a:spcPct val="150000"/>
              </a:lnSpc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 Intrapersonal communication: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 refers to the mode of communication that occurs within an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individual’s own mind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 involves the internal exchange and processing of thoughts and ideas.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95F6F06-015A-499A-B79B-FE053EEBCE64}"/>
              </a:ext>
            </a:extLst>
          </p:cNvPr>
          <p:cNvSpPr/>
          <p:nvPr/>
        </p:nvSpPr>
        <p:spPr>
          <a:xfrm>
            <a:off x="7427844" y="2279373"/>
            <a:ext cx="2537792" cy="45786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lnSpc>
                <a:spcPct val="150000"/>
              </a:lnSpc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 Interpersonal communication: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 involves communication between two or more people in a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face-to-face interaction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with each person taking turns to speak and listen. It can be either formal or informal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Flèche : courbe vers la droite 11">
            <a:extLst>
              <a:ext uri="{FF2B5EF4-FFF2-40B4-BE49-F238E27FC236}">
                <a16:creationId xmlns:a16="http://schemas.microsoft.com/office/drawing/2014/main" id="{8BF9872F-6958-4825-A114-A886FD7EAD82}"/>
              </a:ext>
            </a:extLst>
          </p:cNvPr>
          <p:cNvSpPr/>
          <p:nvPr/>
        </p:nvSpPr>
        <p:spPr>
          <a:xfrm>
            <a:off x="3339548" y="1007164"/>
            <a:ext cx="675861" cy="127220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èche : courbe vers la gauche 12">
            <a:extLst>
              <a:ext uri="{FF2B5EF4-FFF2-40B4-BE49-F238E27FC236}">
                <a16:creationId xmlns:a16="http://schemas.microsoft.com/office/drawing/2014/main" id="{BF18DC29-4181-463E-919B-88BEEF0CDB86}"/>
              </a:ext>
            </a:extLst>
          </p:cNvPr>
          <p:cNvSpPr/>
          <p:nvPr/>
        </p:nvSpPr>
        <p:spPr>
          <a:xfrm>
            <a:off x="9554817" y="1007165"/>
            <a:ext cx="675861" cy="12722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194" name="Picture 2" descr="Type of Speech Content: Intrapersonal Communication – Oral Communication">
            <a:extLst>
              <a:ext uri="{FF2B5EF4-FFF2-40B4-BE49-F238E27FC236}">
                <a16:creationId xmlns:a16="http://schemas.microsoft.com/office/drawing/2014/main" id="{43400324-F024-44CE-BDC6-17FC406A6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251" y="1921150"/>
            <a:ext cx="2141055" cy="209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nterpersonal communication skills that a financial advisor must practice">
            <a:extLst>
              <a:ext uri="{FF2B5EF4-FFF2-40B4-BE49-F238E27FC236}">
                <a16:creationId xmlns:a16="http://schemas.microsoft.com/office/drawing/2014/main" id="{7FE251DD-E0BC-4657-B576-7CBA03538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56" y="4478178"/>
            <a:ext cx="2663687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7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7BA5F9C-6270-471B-B974-5577BC61629E}"/>
              </a:ext>
            </a:extLst>
          </p:cNvPr>
          <p:cNvSpPr txBox="1"/>
          <p:nvPr/>
        </p:nvSpPr>
        <p:spPr>
          <a:xfrm>
            <a:off x="4598505" y="395939"/>
            <a:ext cx="6096000" cy="620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Types of oral communication </a:t>
            </a:r>
            <a:endParaRPr lang="en-US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E076C9D-CA87-4569-BCBC-0BA47C89C3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48" y="1242531"/>
            <a:ext cx="5382452" cy="27744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AutoShape 2" descr="7 Public Speaking Secrets You Wished You Knew Earlier | Presentation Guru">
            <a:extLst>
              <a:ext uri="{FF2B5EF4-FFF2-40B4-BE49-F238E27FC236}">
                <a16:creationId xmlns:a16="http://schemas.microsoft.com/office/drawing/2014/main" id="{BE801BEC-D932-4678-83F0-D9EB5E3AA4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7 Public Speaking Secrets You Wished You Knew Earlier | Presentation Guru">
            <a:extLst>
              <a:ext uri="{FF2B5EF4-FFF2-40B4-BE49-F238E27FC236}">
                <a16:creationId xmlns:a16="http://schemas.microsoft.com/office/drawing/2014/main" id="{33AA1175-7CB5-465A-BAE9-8D6B24995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76600"/>
            <a:ext cx="5839652" cy="318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B4989E2-0B90-47E6-970B-825093535390}"/>
              </a:ext>
            </a:extLst>
          </p:cNvPr>
          <p:cNvSpPr txBox="1"/>
          <p:nvPr/>
        </p:nvSpPr>
        <p:spPr>
          <a:xfrm>
            <a:off x="4293704" y="520365"/>
            <a:ext cx="7288696" cy="2616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discussion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participants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engaging in an exchange of ideas, opinions, and perspectives on a specific topic. This type of oral communication enhances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ollaboration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problem-solving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within a team.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F7E3134-67A9-4D81-8343-840774B48D0C}"/>
              </a:ext>
            </a:extLst>
          </p:cNvPr>
          <p:cNvSpPr txBox="1"/>
          <p:nvPr/>
        </p:nvSpPr>
        <p:spPr>
          <a:xfrm>
            <a:off x="4770784" y="4316063"/>
            <a:ext cx="6811616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 Public Speaking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Public speaking involves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individual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speaking to a large group of people. It is often used for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informative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persuasive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C111994-6F7A-4884-B05C-8340E7B4E2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22" y="362777"/>
            <a:ext cx="2871164" cy="2774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7 Public Speaking Secrets You Wished You Knew Earlier | Presentation Guru">
            <a:extLst>
              <a:ext uri="{FF2B5EF4-FFF2-40B4-BE49-F238E27FC236}">
                <a16:creationId xmlns:a16="http://schemas.microsoft.com/office/drawing/2014/main" id="{D30BDBD1-276E-44EC-B36C-B890FC8E7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49" y="4016231"/>
            <a:ext cx="3193774" cy="228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81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D9C0062-1B57-4C35-A66D-F2A594E7D1DD}"/>
              </a:ext>
            </a:extLst>
          </p:cNvPr>
          <p:cNvSpPr txBox="1"/>
          <p:nvPr/>
        </p:nvSpPr>
        <p:spPr>
          <a:xfrm>
            <a:off x="3644347" y="543874"/>
            <a:ext cx="7898295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 Interviewing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This type of communication involves one individual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asking questions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another individual.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9373CB-CD70-46C2-AE3E-A6E492B9358F}"/>
              </a:ext>
            </a:extLst>
          </p:cNvPr>
          <p:cNvSpPr txBox="1"/>
          <p:nvPr/>
        </p:nvSpPr>
        <p:spPr>
          <a:xfrm>
            <a:off x="3776870" y="1865975"/>
            <a:ext cx="7765772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3.4 Video Conferencing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This form of communication is similar to face-to-face communication but takes place over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video conferencing software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F0A863C-C8D7-49BE-9C7D-F405DDAA799D}"/>
              </a:ext>
            </a:extLst>
          </p:cNvPr>
          <p:cNvSpPr txBox="1"/>
          <p:nvPr/>
        </p:nvSpPr>
        <p:spPr>
          <a:xfrm>
            <a:off x="3922640" y="3742074"/>
            <a:ext cx="7898295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3.5 Telephonic Communication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 involves two or more participants communicating over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phone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Telephonic communication is useful for situations where face-to-face communication is not possible or practical, such as in long-distance relationships or business negotiations.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Interviewing is Subjective">
            <a:extLst>
              <a:ext uri="{FF2B5EF4-FFF2-40B4-BE49-F238E27FC236}">
                <a16:creationId xmlns:a16="http://schemas.microsoft.com/office/drawing/2014/main" id="{3DBF6E2C-951C-481A-9F1A-0D9C40A34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410612"/>
            <a:ext cx="2997476" cy="145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he Best Video Conferencing Software for 2023 | PCMag">
            <a:extLst>
              <a:ext uri="{FF2B5EF4-FFF2-40B4-BE49-F238E27FC236}">
                <a16:creationId xmlns:a16="http://schemas.microsoft.com/office/drawing/2014/main" id="{B71C3EDF-AF0E-4CE4-BC2A-9F3AB4A9F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58" y="214187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5 Essential Telephone Communication Skills for Customer Service">
            <a:extLst>
              <a:ext uri="{FF2B5EF4-FFF2-40B4-BE49-F238E27FC236}">
                <a16:creationId xmlns:a16="http://schemas.microsoft.com/office/drawing/2014/main" id="{C5837C6A-F878-4508-A98C-D3EE6C069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1" y="4465776"/>
            <a:ext cx="2619375" cy="19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50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512E15-5CEF-485D-A5A0-9EBFF5E59DAE}"/>
              </a:ext>
            </a:extLst>
          </p:cNvPr>
          <p:cNvSpPr txBox="1"/>
          <p:nvPr/>
        </p:nvSpPr>
        <p:spPr>
          <a:xfrm>
            <a:off x="4240696" y="3313183"/>
            <a:ext cx="7805530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3.6 Informal Conversations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They occur when individuals engage in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casual and unplanned discussions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each other.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Informal conversations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occur in everyday settings such as social gatherings,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 interactions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friendly conversations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Tips for a Small Talk - Informal Conversation - Success IELTS">
            <a:extLst>
              <a:ext uri="{FF2B5EF4-FFF2-40B4-BE49-F238E27FC236}">
                <a16:creationId xmlns:a16="http://schemas.microsoft.com/office/drawing/2014/main" id="{7BD47A6A-D6AA-4CC5-B9BD-5E0FE7050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828594"/>
            <a:ext cx="3129998" cy="230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51607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579</TotalTime>
  <Words>1059</Words>
  <Application>Microsoft Office PowerPoint</Application>
  <PresentationFormat>Grand écran</PresentationFormat>
  <Paragraphs>68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49</cp:revision>
  <dcterms:created xsi:type="dcterms:W3CDTF">2023-11-07T17:42:51Z</dcterms:created>
  <dcterms:modified xsi:type="dcterms:W3CDTF">2024-01-15T09:42:10Z</dcterms:modified>
</cp:coreProperties>
</file>