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9" r:id="rId3"/>
    <p:sldId id="380" r:id="rId4"/>
    <p:sldId id="381" r:id="rId5"/>
    <p:sldId id="382" r:id="rId6"/>
    <p:sldId id="383" r:id="rId7"/>
    <p:sldId id="384" r:id="rId8"/>
    <p:sldId id="385" r:id="rId9"/>
    <p:sldId id="386" r:id="rId10"/>
    <p:sldId id="387" r:id="rId11"/>
    <p:sldId id="388" r:id="rId12"/>
    <p:sldId id="389" r:id="rId13"/>
    <p:sldId id="390" r:id="rId14"/>
    <p:sldId id="391" r:id="rId15"/>
    <p:sldId id="392" r:id="rId16"/>
    <p:sldId id="398" r:id="rId17"/>
    <p:sldId id="404" r:id="rId18"/>
    <p:sldId id="400" r:id="rId19"/>
    <p:sldId id="402" r:id="rId20"/>
    <p:sldId id="403" r:id="rId21"/>
    <p:sldId id="257" r:id="rId22"/>
    <p:sldId id="258" r:id="rId23"/>
    <p:sldId id="259" r:id="rId24"/>
    <p:sldId id="260" r:id="rId25"/>
    <p:sldId id="261" r:id="rId26"/>
    <p:sldId id="262" r:id="rId27"/>
    <p:sldId id="263" r:id="rId28"/>
    <p:sldId id="264" r:id="rId29"/>
    <p:sldId id="266" r:id="rId30"/>
    <p:sldId id="269" r:id="rId31"/>
    <p:sldId id="267" r:id="rId32"/>
    <p:sldId id="268" r:id="rId33"/>
    <p:sldId id="271" r:id="rId34"/>
    <p:sldId id="272" r:id="rId35"/>
    <p:sldId id="273" r:id="rId36"/>
    <p:sldId id="274" r:id="rId37"/>
    <p:sldId id="275" r:id="rId38"/>
    <p:sldId id="276" r:id="rId39"/>
    <p:sldId id="277" r:id="rId40"/>
    <p:sldId id="278" r:id="rId41"/>
    <p:sldId id="279" r:id="rId42"/>
    <p:sldId id="280" r:id="rId43"/>
    <p:sldId id="282" r:id="rId44"/>
    <p:sldId id="284" r:id="rId45"/>
    <p:sldId id="283" r:id="rId46"/>
    <p:sldId id="287" r:id="rId47"/>
    <p:sldId id="286" r:id="rId48"/>
    <p:sldId id="288" r:id="rId49"/>
    <p:sldId id="289" r:id="rId50"/>
    <p:sldId id="290" r:id="rId51"/>
    <p:sldId id="291" r:id="rId52"/>
    <p:sldId id="292" r:id="rId53"/>
    <p:sldId id="293" r:id="rId54"/>
    <p:sldId id="294" r:id="rId55"/>
    <p:sldId id="295" r:id="rId56"/>
    <p:sldId id="296" r:id="rId57"/>
    <p:sldId id="297" r:id="rId58"/>
    <p:sldId id="298" r:id="rId59"/>
    <p:sldId id="300" r:id="rId60"/>
    <p:sldId id="301" r:id="rId61"/>
    <p:sldId id="302" r:id="rId62"/>
    <p:sldId id="303" r:id="rId63"/>
    <p:sldId id="304" r:id="rId64"/>
    <p:sldId id="305" r:id="rId65"/>
    <p:sldId id="306" r:id="rId66"/>
    <p:sldId id="307" r:id="rId67"/>
    <p:sldId id="299"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67" r:id="rId127"/>
    <p:sldId id="368" r:id="rId128"/>
    <p:sldId id="369" r:id="rId129"/>
    <p:sldId id="406" r:id="rId130"/>
    <p:sldId id="370" r:id="rId131"/>
    <p:sldId id="410" r:id="rId132"/>
    <p:sldId id="411" r:id="rId133"/>
    <p:sldId id="371" r:id="rId134"/>
    <p:sldId id="372" r:id="rId135"/>
    <p:sldId id="378" r:id="rId136"/>
    <p:sldId id="373" r:id="rId137"/>
    <p:sldId id="377" r:id="rId138"/>
    <p:sldId id="374" r:id="rId139"/>
    <p:sldId id="375" r:id="rId140"/>
    <p:sldId id="376" r:id="rId1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65" autoAdjust="0"/>
    <p:restoredTop sz="94660"/>
  </p:normalViewPr>
  <p:slideViewPr>
    <p:cSldViewPr>
      <p:cViewPr varScale="1">
        <p:scale>
          <a:sx n="68" d="100"/>
          <a:sy n="68" d="100"/>
        </p:scale>
        <p:origin x="-8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96112-0161-4A10-9003-E86E64398B7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3521B764-6797-4292-8AF6-C8960C572D3F}">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t>La lithosphère </a:t>
          </a:r>
          <a:endParaRPr lang="fr-FR" sz="2000" b="1" dirty="0"/>
        </a:p>
      </dgm:t>
    </dgm:pt>
    <dgm:pt modelId="{AA640106-611E-49F8-80AF-33DCA5721D02}" type="parTrans" cxnId="{1FA231BF-B779-4A11-B36C-CCF1543F015D}">
      <dgm:prSet/>
      <dgm:spPr/>
      <dgm:t>
        <a:bodyPr/>
        <a:lstStyle/>
        <a:p>
          <a:endParaRPr lang="fr-FR"/>
        </a:p>
      </dgm:t>
    </dgm:pt>
    <dgm:pt modelId="{C72730BC-CD7B-4D9F-80B2-AADE41437DD9}" type="sibTrans" cxnId="{1FA231BF-B779-4A11-B36C-CCF1543F015D}">
      <dgm:prSet/>
      <dgm:spPr/>
      <dgm:t>
        <a:bodyPr/>
        <a:lstStyle/>
        <a:p>
          <a:endParaRPr lang="fr-FR"/>
        </a:p>
      </dgm:t>
    </dgm:pt>
    <dgm:pt modelId="{D5965A4C-8ED8-441F-A5ED-67E91374D1F8}">
      <dgm:prSet phldrT="[Texte]" custT="1">
        <dgm:style>
          <a:lnRef idx="2">
            <a:schemeClr val="accent4"/>
          </a:lnRef>
          <a:fillRef idx="1">
            <a:schemeClr val="lt1"/>
          </a:fillRef>
          <a:effectRef idx="0">
            <a:schemeClr val="accent4"/>
          </a:effectRef>
          <a:fontRef idx="minor">
            <a:schemeClr val="dk1"/>
          </a:fontRef>
        </dgm:style>
      </dgm:prSet>
      <dgm:spPr/>
      <dgm:t>
        <a:bodyPr/>
        <a:lstStyle/>
        <a:p>
          <a:pPr algn="just"/>
          <a:r>
            <a:rPr lang="fr-FR" sz="2000" dirty="0" smtClean="0"/>
            <a:t>terme pris au sens restrictif c’est–à–dire limité aux couches les plus superficielles de </a:t>
          </a:r>
          <a:r>
            <a:rPr lang="fr-FR" sz="2000" dirty="0" smtClean="0"/>
            <a:t>l’écorce terrestre constituant les roches mères des sols ou le plancher océanique</a:t>
          </a:r>
          <a:endParaRPr lang="fr-FR" sz="2000" dirty="0"/>
        </a:p>
      </dgm:t>
    </dgm:pt>
    <dgm:pt modelId="{F9FCAD96-0E64-41BD-A698-090EB469F8A4}" type="parTrans" cxnId="{5B055871-A442-406A-9D1E-A1892BBFB068}">
      <dgm:prSet/>
      <dgm:spPr/>
      <dgm:t>
        <a:bodyPr/>
        <a:lstStyle/>
        <a:p>
          <a:endParaRPr lang="fr-FR"/>
        </a:p>
      </dgm:t>
    </dgm:pt>
    <dgm:pt modelId="{339F2DA6-0A6D-4F3C-BCE6-D8D41AF82033}" type="sibTrans" cxnId="{5B055871-A442-406A-9D1E-A1892BBFB068}">
      <dgm:prSet/>
      <dgm:spPr/>
      <dgm:t>
        <a:bodyPr/>
        <a:lstStyle/>
        <a:p>
          <a:endParaRPr lang="fr-FR"/>
        </a:p>
      </dgm:t>
    </dgm:pt>
    <dgm:pt modelId="{DCC0C53A-2967-4EE1-8417-3140C5AB9415}">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t>L’hydrosphère</a:t>
          </a:r>
          <a:r>
            <a:rPr lang="fr-FR" sz="3300" b="1" dirty="0" smtClean="0"/>
            <a:t> </a:t>
          </a:r>
          <a:endParaRPr lang="fr-FR" sz="3300" b="1" dirty="0"/>
        </a:p>
      </dgm:t>
    </dgm:pt>
    <dgm:pt modelId="{D09F3465-FBB2-47C0-AF5D-61CAEEA01437}" type="parTrans" cxnId="{025C1F94-0B5F-43D3-8B6B-DB147B13C441}">
      <dgm:prSet/>
      <dgm:spPr/>
      <dgm:t>
        <a:bodyPr/>
        <a:lstStyle/>
        <a:p>
          <a:endParaRPr lang="fr-FR"/>
        </a:p>
      </dgm:t>
    </dgm:pt>
    <dgm:pt modelId="{E740BA3D-A455-4BBE-9122-A52A6281570C}" type="sibTrans" cxnId="{025C1F94-0B5F-43D3-8B6B-DB147B13C441}">
      <dgm:prSet/>
      <dgm:spPr/>
      <dgm:t>
        <a:bodyPr/>
        <a:lstStyle/>
        <a:p>
          <a:endParaRPr lang="fr-FR"/>
        </a:p>
      </dgm:t>
    </dgm:pt>
    <dgm:pt modelId="{018CD802-0600-4BB4-8447-8348C8C1A840}">
      <dgm:prSet phldrT="[Texte]">
        <dgm:style>
          <a:lnRef idx="2">
            <a:schemeClr val="accent4"/>
          </a:lnRef>
          <a:fillRef idx="1">
            <a:schemeClr val="lt1"/>
          </a:fillRef>
          <a:effectRef idx="0">
            <a:schemeClr val="accent4"/>
          </a:effectRef>
          <a:fontRef idx="minor">
            <a:schemeClr val="dk1"/>
          </a:fontRef>
        </dgm:style>
      </dgm:prSet>
      <dgm:spPr/>
      <dgm:t>
        <a:bodyPr/>
        <a:lstStyle/>
        <a:p>
          <a:pPr algn="just"/>
          <a:r>
            <a:rPr lang="fr-FR" dirty="0" smtClean="0"/>
            <a:t>constituée essentiellement par l’océan mondial, mais à laquelle se rattache aussi en </a:t>
          </a:r>
          <a:r>
            <a:rPr lang="fr-FR" dirty="0" smtClean="0"/>
            <a:t>principe les eaux continentales</a:t>
          </a:r>
          <a:endParaRPr lang="fr-FR" dirty="0"/>
        </a:p>
      </dgm:t>
    </dgm:pt>
    <dgm:pt modelId="{154271FB-693E-4E39-9C42-D4E7FDDA5779}" type="parTrans" cxnId="{674694F2-2046-41C7-99F6-87165E44327D}">
      <dgm:prSet/>
      <dgm:spPr/>
      <dgm:t>
        <a:bodyPr/>
        <a:lstStyle/>
        <a:p>
          <a:endParaRPr lang="fr-FR"/>
        </a:p>
      </dgm:t>
    </dgm:pt>
    <dgm:pt modelId="{3408BFB3-26D3-4879-AA78-2AA88D050352}" type="sibTrans" cxnId="{674694F2-2046-41C7-99F6-87165E44327D}">
      <dgm:prSet/>
      <dgm:spPr/>
      <dgm:t>
        <a:bodyPr/>
        <a:lstStyle/>
        <a:p>
          <a:endParaRPr lang="fr-FR"/>
        </a:p>
      </dgm:t>
    </dgm:pt>
    <dgm:pt modelId="{F11F1EC5-A534-48AF-A1E0-86281AA026D6}">
      <dgm:prSet phldrT="[Texte]" custT="1">
        <dgm:style>
          <a:lnRef idx="2">
            <a:schemeClr val="accent4"/>
          </a:lnRef>
          <a:fillRef idx="1">
            <a:schemeClr val="lt1"/>
          </a:fillRef>
          <a:effectRef idx="0">
            <a:schemeClr val="accent4"/>
          </a:effectRef>
          <a:fontRef idx="minor">
            <a:schemeClr val="dk1"/>
          </a:fontRef>
        </dgm:style>
      </dgm:prSet>
      <dgm:spPr/>
      <dgm:t>
        <a:bodyPr/>
        <a:lstStyle/>
        <a:p>
          <a:r>
            <a:rPr lang="fr-FR" sz="2000" b="1" dirty="0" smtClean="0"/>
            <a:t>L’atmosphère</a:t>
          </a:r>
          <a:r>
            <a:rPr lang="fr-FR" sz="2000" dirty="0" smtClean="0"/>
            <a:t> </a:t>
          </a:r>
          <a:endParaRPr lang="fr-FR" sz="2000" dirty="0"/>
        </a:p>
      </dgm:t>
    </dgm:pt>
    <dgm:pt modelId="{B1BA28D0-4CC2-42D6-AAD4-217C18D4B3C6}" type="parTrans" cxnId="{5C8CE9F8-4554-4748-A06A-9460CF8C6B7C}">
      <dgm:prSet/>
      <dgm:spPr/>
      <dgm:t>
        <a:bodyPr/>
        <a:lstStyle/>
        <a:p>
          <a:endParaRPr lang="fr-FR"/>
        </a:p>
      </dgm:t>
    </dgm:pt>
    <dgm:pt modelId="{496EA293-B9A6-4175-9C83-6B47E77D8296}" type="sibTrans" cxnId="{5C8CE9F8-4554-4748-A06A-9460CF8C6B7C}">
      <dgm:prSet/>
      <dgm:spPr/>
      <dgm:t>
        <a:bodyPr/>
        <a:lstStyle/>
        <a:p>
          <a:endParaRPr lang="fr-FR"/>
        </a:p>
      </dgm:t>
    </dgm:pt>
    <dgm:pt modelId="{E2F14F7E-BFA8-401C-8602-240BFA17DDF8}">
      <dgm:prSet phldrT="[Texte]">
        <dgm:style>
          <a:lnRef idx="2">
            <a:schemeClr val="accent4"/>
          </a:lnRef>
          <a:fillRef idx="1">
            <a:schemeClr val="lt1"/>
          </a:fillRef>
          <a:effectRef idx="0">
            <a:schemeClr val="accent4"/>
          </a:effectRef>
          <a:fontRef idx="minor">
            <a:schemeClr val="dk1"/>
          </a:fontRef>
        </dgm:style>
      </dgm:prSet>
      <dgm:spPr/>
      <dgm:t>
        <a:bodyPr/>
        <a:lstStyle/>
        <a:p>
          <a:pPr algn="just"/>
          <a:r>
            <a:rPr lang="fr-FR" dirty="0" smtClean="0"/>
            <a:t>l’enveloppe externe et gazeuse, actuellement d’origine biologique pour une </a:t>
          </a:r>
          <a:r>
            <a:rPr lang="fr-FR" dirty="0" smtClean="0"/>
            <a:t>grande part</a:t>
          </a:r>
          <a:endParaRPr lang="fr-FR" dirty="0"/>
        </a:p>
      </dgm:t>
    </dgm:pt>
    <dgm:pt modelId="{042BE9AB-B4B9-48AF-B8AA-6E49CCDD8B9B}" type="parTrans" cxnId="{776E03E2-C278-469F-A976-6BEC2CC5298E}">
      <dgm:prSet/>
      <dgm:spPr/>
      <dgm:t>
        <a:bodyPr/>
        <a:lstStyle/>
        <a:p>
          <a:endParaRPr lang="fr-FR"/>
        </a:p>
      </dgm:t>
    </dgm:pt>
    <dgm:pt modelId="{B38F8C7A-3A87-4698-8E06-5302EAF4B9A2}" type="sibTrans" cxnId="{776E03E2-C278-469F-A976-6BEC2CC5298E}">
      <dgm:prSet/>
      <dgm:spPr/>
      <dgm:t>
        <a:bodyPr/>
        <a:lstStyle/>
        <a:p>
          <a:endParaRPr lang="fr-FR"/>
        </a:p>
      </dgm:t>
    </dgm:pt>
    <dgm:pt modelId="{9E073EC9-84E4-43CA-A613-2005D884FA19}" type="pres">
      <dgm:prSet presAssocID="{7EB96112-0161-4A10-9003-E86E64398B77}" presName="Name0" presStyleCnt="0">
        <dgm:presLayoutVars>
          <dgm:dir/>
          <dgm:animLvl val="lvl"/>
          <dgm:resizeHandles val="exact"/>
        </dgm:presLayoutVars>
      </dgm:prSet>
      <dgm:spPr/>
      <dgm:t>
        <a:bodyPr/>
        <a:lstStyle/>
        <a:p>
          <a:endParaRPr lang="fr-FR"/>
        </a:p>
      </dgm:t>
    </dgm:pt>
    <dgm:pt modelId="{6DAFB1AE-CB95-4FF3-824C-ADF8C8AC3B43}" type="pres">
      <dgm:prSet presAssocID="{3521B764-6797-4292-8AF6-C8960C572D3F}" presName="linNode" presStyleCnt="0"/>
      <dgm:spPr/>
    </dgm:pt>
    <dgm:pt modelId="{2BFB4AC7-571E-404A-847B-6251D9955D42}" type="pres">
      <dgm:prSet presAssocID="{3521B764-6797-4292-8AF6-C8960C572D3F}" presName="parentText" presStyleLbl="node1" presStyleIdx="0" presStyleCnt="3" custScaleX="66476" custScaleY="55176">
        <dgm:presLayoutVars>
          <dgm:chMax val="1"/>
          <dgm:bulletEnabled val="1"/>
        </dgm:presLayoutVars>
      </dgm:prSet>
      <dgm:spPr/>
      <dgm:t>
        <a:bodyPr/>
        <a:lstStyle/>
        <a:p>
          <a:endParaRPr lang="fr-FR"/>
        </a:p>
      </dgm:t>
    </dgm:pt>
    <dgm:pt modelId="{066802F2-AF7C-4003-90F6-FF5367B4332B}" type="pres">
      <dgm:prSet presAssocID="{3521B764-6797-4292-8AF6-C8960C572D3F}" presName="descendantText" presStyleLbl="alignAccFollowNode1" presStyleIdx="0" presStyleCnt="3" custScaleX="115809" custLinFactX="302151" custLinFactNeighborX="400000" custLinFactNeighborY="4883">
        <dgm:presLayoutVars>
          <dgm:bulletEnabled val="1"/>
        </dgm:presLayoutVars>
      </dgm:prSet>
      <dgm:spPr/>
      <dgm:t>
        <a:bodyPr/>
        <a:lstStyle/>
        <a:p>
          <a:endParaRPr lang="fr-FR"/>
        </a:p>
      </dgm:t>
    </dgm:pt>
    <dgm:pt modelId="{982F0097-0C3C-42C6-A8A0-3963151A4E71}" type="pres">
      <dgm:prSet presAssocID="{C72730BC-CD7B-4D9F-80B2-AADE41437DD9}" presName="sp" presStyleCnt="0"/>
      <dgm:spPr/>
    </dgm:pt>
    <dgm:pt modelId="{9B12B13F-9ABB-4732-A417-9FBB70950D28}" type="pres">
      <dgm:prSet presAssocID="{DCC0C53A-2967-4EE1-8417-3140C5AB9415}" presName="linNode" presStyleCnt="0"/>
      <dgm:spPr/>
    </dgm:pt>
    <dgm:pt modelId="{75BECE3F-40D1-40C3-8231-6E508CECCA51}" type="pres">
      <dgm:prSet presAssocID="{DCC0C53A-2967-4EE1-8417-3140C5AB9415}" presName="parentText" presStyleLbl="node1" presStyleIdx="1" presStyleCnt="3" custScaleX="61550" custScaleY="42215">
        <dgm:presLayoutVars>
          <dgm:chMax val="1"/>
          <dgm:bulletEnabled val="1"/>
        </dgm:presLayoutVars>
      </dgm:prSet>
      <dgm:spPr/>
      <dgm:t>
        <a:bodyPr/>
        <a:lstStyle/>
        <a:p>
          <a:endParaRPr lang="fr-FR"/>
        </a:p>
      </dgm:t>
    </dgm:pt>
    <dgm:pt modelId="{8CE203E4-B12D-47F0-9C87-23D406B005A3}" type="pres">
      <dgm:prSet presAssocID="{DCC0C53A-2967-4EE1-8417-3140C5AB9415}" presName="descendantText" presStyleLbl="alignAccFollowNode1" presStyleIdx="1" presStyleCnt="3" custScaleX="114657" custLinFactNeighborX="7894" custLinFactNeighborY="5839">
        <dgm:presLayoutVars>
          <dgm:bulletEnabled val="1"/>
        </dgm:presLayoutVars>
      </dgm:prSet>
      <dgm:spPr/>
      <dgm:t>
        <a:bodyPr/>
        <a:lstStyle/>
        <a:p>
          <a:endParaRPr lang="fr-FR"/>
        </a:p>
      </dgm:t>
    </dgm:pt>
    <dgm:pt modelId="{B44FDD56-6251-441A-8D1F-CFF7B39FD1EE}" type="pres">
      <dgm:prSet presAssocID="{E740BA3D-A455-4BBE-9122-A52A6281570C}" presName="sp" presStyleCnt="0"/>
      <dgm:spPr/>
    </dgm:pt>
    <dgm:pt modelId="{70726F20-5CDC-45E7-9C87-5AB9F70DDA77}" type="pres">
      <dgm:prSet presAssocID="{F11F1EC5-A534-48AF-A1E0-86281AA026D6}" presName="linNode" presStyleCnt="0"/>
      <dgm:spPr/>
    </dgm:pt>
    <dgm:pt modelId="{7498B991-7E97-42BD-9ABD-D2807D70976C}" type="pres">
      <dgm:prSet presAssocID="{F11F1EC5-A534-48AF-A1E0-86281AA026D6}" presName="parentText" presStyleLbl="node1" presStyleIdx="2" presStyleCnt="3" custScaleX="63690" custScaleY="75963">
        <dgm:presLayoutVars>
          <dgm:chMax val="1"/>
          <dgm:bulletEnabled val="1"/>
        </dgm:presLayoutVars>
      </dgm:prSet>
      <dgm:spPr/>
      <dgm:t>
        <a:bodyPr/>
        <a:lstStyle/>
        <a:p>
          <a:endParaRPr lang="fr-FR"/>
        </a:p>
      </dgm:t>
    </dgm:pt>
    <dgm:pt modelId="{F5A2C164-8E2C-45C2-A292-C7E4C14F3566}" type="pres">
      <dgm:prSet presAssocID="{F11F1EC5-A534-48AF-A1E0-86281AA026D6}" presName="descendantText" presStyleLbl="alignAccFollowNode1" presStyleIdx="2" presStyleCnt="3" custScaleX="114704" custScaleY="80168" custLinFactNeighborX="15556" custLinFactNeighborY="3024">
        <dgm:presLayoutVars>
          <dgm:bulletEnabled val="1"/>
        </dgm:presLayoutVars>
      </dgm:prSet>
      <dgm:spPr/>
      <dgm:t>
        <a:bodyPr/>
        <a:lstStyle/>
        <a:p>
          <a:endParaRPr lang="fr-FR"/>
        </a:p>
      </dgm:t>
    </dgm:pt>
  </dgm:ptLst>
  <dgm:cxnLst>
    <dgm:cxn modelId="{8B840508-EBAD-4E27-BEFD-4655504AD968}" type="presOf" srcId="{018CD802-0600-4BB4-8447-8348C8C1A840}" destId="{8CE203E4-B12D-47F0-9C87-23D406B005A3}" srcOrd="0" destOrd="0" presId="urn:microsoft.com/office/officeart/2005/8/layout/vList5"/>
    <dgm:cxn modelId="{ED754776-6836-43EE-98EC-974C83EFB383}" type="presOf" srcId="{D5965A4C-8ED8-441F-A5ED-67E91374D1F8}" destId="{066802F2-AF7C-4003-90F6-FF5367B4332B}" srcOrd="0" destOrd="0" presId="urn:microsoft.com/office/officeart/2005/8/layout/vList5"/>
    <dgm:cxn modelId="{EAC5341A-700F-452D-850D-779300903A4F}" type="presOf" srcId="{DCC0C53A-2967-4EE1-8417-3140C5AB9415}" destId="{75BECE3F-40D1-40C3-8231-6E508CECCA51}" srcOrd="0" destOrd="0" presId="urn:microsoft.com/office/officeart/2005/8/layout/vList5"/>
    <dgm:cxn modelId="{776E03E2-C278-469F-A976-6BEC2CC5298E}" srcId="{F11F1EC5-A534-48AF-A1E0-86281AA026D6}" destId="{E2F14F7E-BFA8-401C-8602-240BFA17DDF8}" srcOrd="0" destOrd="0" parTransId="{042BE9AB-B4B9-48AF-B8AA-6E49CCDD8B9B}" sibTransId="{B38F8C7A-3A87-4698-8E06-5302EAF4B9A2}"/>
    <dgm:cxn modelId="{1FA231BF-B779-4A11-B36C-CCF1543F015D}" srcId="{7EB96112-0161-4A10-9003-E86E64398B77}" destId="{3521B764-6797-4292-8AF6-C8960C572D3F}" srcOrd="0" destOrd="0" parTransId="{AA640106-611E-49F8-80AF-33DCA5721D02}" sibTransId="{C72730BC-CD7B-4D9F-80B2-AADE41437DD9}"/>
    <dgm:cxn modelId="{64FD2C6B-C255-43A1-89DB-3098DC07B3DA}" type="presOf" srcId="{3521B764-6797-4292-8AF6-C8960C572D3F}" destId="{2BFB4AC7-571E-404A-847B-6251D9955D42}" srcOrd="0" destOrd="0" presId="urn:microsoft.com/office/officeart/2005/8/layout/vList5"/>
    <dgm:cxn modelId="{674694F2-2046-41C7-99F6-87165E44327D}" srcId="{DCC0C53A-2967-4EE1-8417-3140C5AB9415}" destId="{018CD802-0600-4BB4-8447-8348C8C1A840}" srcOrd="0" destOrd="0" parTransId="{154271FB-693E-4E39-9C42-D4E7FDDA5779}" sibTransId="{3408BFB3-26D3-4879-AA78-2AA88D050352}"/>
    <dgm:cxn modelId="{DFF45C38-27CB-4521-971E-D9F502E4884E}" type="presOf" srcId="{E2F14F7E-BFA8-401C-8602-240BFA17DDF8}" destId="{F5A2C164-8E2C-45C2-A292-C7E4C14F3566}" srcOrd="0" destOrd="0" presId="urn:microsoft.com/office/officeart/2005/8/layout/vList5"/>
    <dgm:cxn modelId="{9E77B930-0734-4788-B0A1-10748EC4ACF7}" type="presOf" srcId="{7EB96112-0161-4A10-9003-E86E64398B77}" destId="{9E073EC9-84E4-43CA-A613-2005D884FA19}" srcOrd="0" destOrd="0" presId="urn:microsoft.com/office/officeart/2005/8/layout/vList5"/>
    <dgm:cxn modelId="{025C1F94-0B5F-43D3-8B6B-DB147B13C441}" srcId="{7EB96112-0161-4A10-9003-E86E64398B77}" destId="{DCC0C53A-2967-4EE1-8417-3140C5AB9415}" srcOrd="1" destOrd="0" parTransId="{D09F3465-FBB2-47C0-AF5D-61CAEEA01437}" sibTransId="{E740BA3D-A455-4BBE-9122-A52A6281570C}"/>
    <dgm:cxn modelId="{5C8CE9F8-4554-4748-A06A-9460CF8C6B7C}" srcId="{7EB96112-0161-4A10-9003-E86E64398B77}" destId="{F11F1EC5-A534-48AF-A1E0-86281AA026D6}" srcOrd="2" destOrd="0" parTransId="{B1BA28D0-4CC2-42D6-AAD4-217C18D4B3C6}" sibTransId="{496EA293-B9A6-4175-9C83-6B47E77D8296}"/>
    <dgm:cxn modelId="{5B055871-A442-406A-9D1E-A1892BBFB068}" srcId="{3521B764-6797-4292-8AF6-C8960C572D3F}" destId="{D5965A4C-8ED8-441F-A5ED-67E91374D1F8}" srcOrd="0" destOrd="0" parTransId="{F9FCAD96-0E64-41BD-A698-090EB469F8A4}" sibTransId="{339F2DA6-0A6D-4F3C-BCE6-D8D41AF82033}"/>
    <dgm:cxn modelId="{0DD5B615-57D2-4F45-B503-7545A362A3E7}" type="presOf" srcId="{F11F1EC5-A534-48AF-A1E0-86281AA026D6}" destId="{7498B991-7E97-42BD-9ABD-D2807D70976C}" srcOrd="0" destOrd="0" presId="urn:microsoft.com/office/officeart/2005/8/layout/vList5"/>
    <dgm:cxn modelId="{7D6E3F90-07C9-4620-A0B7-69C02C7B738E}" type="presParOf" srcId="{9E073EC9-84E4-43CA-A613-2005D884FA19}" destId="{6DAFB1AE-CB95-4FF3-824C-ADF8C8AC3B43}" srcOrd="0" destOrd="0" presId="urn:microsoft.com/office/officeart/2005/8/layout/vList5"/>
    <dgm:cxn modelId="{10C8EAFC-9E31-4B0E-89BC-A136545BF882}" type="presParOf" srcId="{6DAFB1AE-CB95-4FF3-824C-ADF8C8AC3B43}" destId="{2BFB4AC7-571E-404A-847B-6251D9955D42}" srcOrd="0" destOrd="0" presId="urn:microsoft.com/office/officeart/2005/8/layout/vList5"/>
    <dgm:cxn modelId="{8BAC5BE0-142E-48FB-95DE-611A5ADA50EE}" type="presParOf" srcId="{6DAFB1AE-CB95-4FF3-824C-ADF8C8AC3B43}" destId="{066802F2-AF7C-4003-90F6-FF5367B4332B}" srcOrd="1" destOrd="0" presId="urn:microsoft.com/office/officeart/2005/8/layout/vList5"/>
    <dgm:cxn modelId="{CDB1E388-F01B-4AD2-AA34-153081BC4FA7}" type="presParOf" srcId="{9E073EC9-84E4-43CA-A613-2005D884FA19}" destId="{982F0097-0C3C-42C6-A8A0-3963151A4E71}" srcOrd="1" destOrd="0" presId="urn:microsoft.com/office/officeart/2005/8/layout/vList5"/>
    <dgm:cxn modelId="{AC3D00DB-8131-4F77-9558-AB22466242DD}" type="presParOf" srcId="{9E073EC9-84E4-43CA-A613-2005D884FA19}" destId="{9B12B13F-9ABB-4732-A417-9FBB70950D28}" srcOrd="2" destOrd="0" presId="urn:microsoft.com/office/officeart/2005/8/layout/vList5"/>
    <dgm:cxn modelId="{68DB35E7-455D-4430-899D-6729A65D67E3}" type="presParOf" srcId="{9B12B13F-9ABB-4732-A417-9FBB70950D28}" destId="{75BECE3F-40D1-40C3-8231-6E508CECCA51}" srcOrd="0" destOrd="0" presId="urn:microsoft.com/office/officeart/2005/8/layout/vList5"/>
    <dgm:cxn modelId="{1529A462-E36C-41CB-A4B7-0F68D48ADD99}" type="presParOf" srcId="{9B12B13F-9ABB-4732-A417-9FBB70950D28}" destId="{8CE203E4-B12D-47F0-9C87-23D406B005A3}" srcOrd="1" destOrd="0" presId="urn:microsoft.com/office/officeart/2005/8/layout/vList5"/>
    <dgm:cxn modelId="{1E45EC76-11EE-4388-8FEB-1CD0AAC6F845}" type="presParOf" srcId="{9E073EC9-84E4-43CA-A613-2005D884FA19}" destId="{B44FDD56-6251-441A-8D1F-CFF7B39FD1EE}" srcOrd="3" destOrd="0" presId="urn:microsoft.com/office/officeart/2005/8/layout/vList5"/>
    <dgm:cxn modelId="{28726744-7C21-4DF7-BB15-5F53E5D9D488}" type="presParOf" srcId="{9E073EC9-84E4-43CA-A613-2005D884FA19}" destId="{70726F20-5CDC-45E7-9C87-5AB9F70DDA77}" srcOrd="4" destOrd="0" presId="urn:microsoft.com/office/officeart/2005/8/layout/vList5"/>
    <dgm:cxn modelId="{6A25F55B-A8CD-4FC9-A6F3-D9EBDB2A5F87}" type="presParOf" srcId="{70726F20-5CDC-45E7-9C87-5AB9F70DDA77}" destId="{7498B991-7E97-42BD-9ABD-D2807D70976C}" srcOrd="0" destOrd="0" presId="urn:microsoft.com/office/officeart/2005/8/layout/vList5"/>
    <dgm:cxn modelId="{71EF156E-B993-4631-9C0D-EA9216A93857}" type="presParOf" srcId="{70726F20-5CDC-45E7-9C87-5AB9F70DDA77}" destId="{F5A2C164-8E2C-45C2-A292-C7E4C14F3566}" srcOrd="1" destOrd="0" presId="urn:microsoft.com/office/officeart/2005/8/layout/vList5"/>
  </dgm:cxnLst>
  <dgm:bg/>
  <dgm:whole/>
</dgm:dataModel>
</file>

<file path=ppt/diagrams/data2.xml><?xml version="1.0" encoding="utf-8"?>
<dgm:dataModel xmlns:dgm="http://schemas.openxmlformats.org/drawingml/2006/diagram" xmlns:a="http://schemas.openxmlformats.org/drawingml/2006/main">
  <dgm:ptLst>
    <dgm:pt modelId="{34F5F553-9E2B-4169-8495-0B43D81F6F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50A9634-A0BE-43CA-93DF-4CA35C77E580}">
      <dgm:prSet phldrT="[Texte]" custT="1"/>
      <dgm:spPr>
        <a:solidFill>
          <a:srgbClr val="FF0000"/>
        </a:solidFill>
      </dgm:spPr>
      <dgm:t>
        <a:bodyPr/>
        <a:lstStyle/>
        <a:p>
          <a:r>
            <a:rPr lang="fr-FR" sz="3600" dirty="0" smtClean="0">
              <a:solidFill>
                <a:schemeClr val="tx1"/>
              </a:solidFill>
            </a:rPr>
            <a:t>F. climatiques </a:t>
          </a:r>
          <a:endParaRPr lang="fr-FR" sz="3600" dirty="0">
            <a:solidFill>
              <a:schemeClr val="tx1"/>
            </a:solidFill>
          </a:endParaRPr>
        </a:p>
      </dgm:t>
    </dgm:pt>
    <dgm:pt modelId="{CA401A0B-6F98-40AE-9727-61E5D5D95E65}" type="parTrans" cxnId="{7CF027A8-B885-4EE7-8668-A1A109F38E09}">
      <dgm:prSet/>
      <dgm:spPr/>
      <dgm:t>
        <a:bodyPr/>
        <a:lstStyle/>
        <a:p>
          <a:endParaRPr lang="fr-FR"/>
        </a:p>
      </dgm:t>
    </dgm:pt>
    <dgm:pt modelId="{45A9F40A-E1DA-405E-8E67-F7BC433A0C0F}" type="sibTrans" cxnId="{7CF027A8-B885-4EE7-8668-A1A109F38E09}">
      <dgm:prSet/>
      <dgm:spPr/>
      <dgm:t>
        <a:bodyPr/>
        <a:lstStyle/>
        <a:p>
          <a:endParaRPr lang="fr-FR"/>
        </a:p>
      </dgm:t>
    </dgm:pt>
    <dgm:pt modelId="{EF6297F0-6BD0-4F1E-BF9A-D21CDB8FF922}">
      <dgm:prSet phldrT="[Texte]" custT="1"/>
      <dgm:spPr/>
      <dgm:t>
        <a:bodyPr/>
        <a:lstStyle/>
        <a:p>
          <a:r>
            <a:rPr lang="fr-FR" sz="2000" dirty="0" smtClean="0"/>
            <a:t>température, éclairement, pluviométrie, hygrométrie, vent, </a:t>
          </a:r>
          <a:r>
            <a:rPr lang="fr-FR" sz="2000" dirty="0" err="1" smtClean="0"/>
            <a:t>etc</a:t>
          </a:r>
          <a:endParaRPr lang="fr-FR" sz="2000" dirty="0"/>
        </a:p>
      </dgm:t>
    </dgm:pt>
    <dgm:pt modelId="{09CA783B-7F8C-452D-8DAA-B381D72537E9}" type="parTrans" cxnId="{2A8EC823-DA36-4A2B-993B-FC6375843330}">
      <dgm:prSet/>
      <dgm:spPr/>
      <dgm:t>
        <a:bodyPr/>
        <a:lstStyle/>
        <a:p>
          <a:endParaRPr lang="fr-FR"/>
        </a:p>
      </dgm:t>
    </dgm:pt>
    <dgm:pt modelId="{61043E70-5DD6-4FA2-B768-4F54E6AA6568}" type="sibTrans" cxnId="{2A8EC823-DA36-4A2B-993B-FC6375843330}">
      <dgm:prSet/>
      <dgm:spPr/>
      <dgm:t>
        <a:bodyPr/>
        <a:lstStyle/>
        <a:p>
          <a:endParaRPr lang="fr-FR"/>
        </a:p>
      </dgm:t>
    </dgm:pt>
    <dgm:pt modelId="{74A5173D-542D-44B8-9A58-C2854E02A329}">
      <dgm:prSet phldrT="[Texte]"/>
      <dgm:spPr>
        <a:solidFill>
          <a:srgbClr val="FF0000"/>
        </a:solidFill>
      </dgm:spPr>
      <dgm:t>
        <a:bodyPr/>
        <a:lstStyle/>
        <a:p>
          <a:r>
            <a:rPr lang="fr-FR" dirty="0" smtClean="0">
              <a:solidFill>
                <a:schemeClr val="tx1"/>
              </a:solidFill>
            </a:rPr>
            <a:t>F. édaphiques, spécifiques des sols </a:t>
          </a:r>
          <a:endParaRPr lang="fr-FR" dirty="0">
            <a:solidFill>
              <a:schemeClr val="tx1"/>
            </a:solidFill>
          </a:endParaRPr>
        </a:p>
      </dgm:t>
    </dgm:pt>
    <dgm:pt modelId="{7088530C-C2E2-424D-8B8E-822F6D22D8CC}" type="parTrans" cxnId="{CFE61C6A-19A7-4AD2-92C6-BA625A939679}">
      <dgm:prSet/>
      <dgm:spPr/>
      <dgm:t>
        <a:bodyPr/>
        <a:lstStyle/>
        <a:p>
          <a:endParaRPr lang="fr-FR"/>
        </a:p>
      </dgm:t>
    </dgm:pt>
    <dgm:pt modelId="{02B22805-ED02-498C-8EDA-4BF771C6D2FD}" type="sibTrans" cxnId="{CFE61C6A-19A7-4AD2-92C6-BA625A939679}">
      <dgm:prSet/>
      <dgm:spPr/>
      <dgm:t>
        <a:bodyPr/>
        <a:lstStyle/>
        <a:p>
          <a:endParaRPr lang="fr-FR"/>
        </a:p>
      </dgm:t>
    </dgm:pt>
    <dgm:pt modelId="{9A740DC8-66F8-4826-883F-C243E0197E0E}" type="pres">
      <dgm:prSet presAssocID="{34F5F553-9E2B-4169-8495-0B43D81F6F0A}" presName="linear" presStyleCnt="0">
        <dgm:presLayoutVars>
          <dgm:animLvl val="lvl"/>
          <dgm:resizeHandles val="exact"/>
        </dgm:presLayoutVars>
      </dgm:prSet>
      <dgm:spPr/>
      <dgm:t>
        <a:bodyPr/>
        <a:lstStyle/>
        <a:p>
          <a:endParaRPr lang="fr-FR"/>
        </a:p>
      </dgm:t>
    </dgm:pt>
    <dgm:pt modelId="{1FAC52C6-4F1C-4F77-8C7C-9201F5D18F8D}" type="pres">
      <dgm:prSet presAssocID="{650A9634-A0BE-43CA-93DF-4CA35C77E580}" presName="parentText" presStyleLbl="node1" presStyleIdx="0" presStyleCnt="2">
        <dgm:presLayoutVars>
          <dgm:chMax val="0"/>
          <dgm:bulletEnabled val="1"/>
        </dgm:presLayoutVars>
      </dgm:prSet>
      <dgm:spPr/>
      <dgm:t>
        <a:bodyPr/>
        <a:lstStyle/>
        <a:p>
          <a:endParaRPr lang="fr-FR"/>
        </a:p>
      </dgm:t>
    </dgm:pt>
    <dgm:pt modelId="{26986BD9-4ABD-4E2A-91D9-BFAE2C716010}" type="pres">
      <dgm:prSet presAssocID="{650A9634-A0BE-43CA-93DF-4CA35C77E580}" presName="childText" presStyleLbl="revTx" presStyleIdx="0" presStyleCnt="1">
        <dgm:presLayoutVars>
          <dgm:bulletEnabled val="1"/>
        </dgm:presLayoutVars>
      </dgm:prSet>
      <dgm:spPr/>
      <dgm:t>
        <a:bodyPr/>
        <a:lstStyle/>
        <a:p>
          <a:endParaRPr lang="fr-FR"/>
        </a:p>
      </dgm:t>
    </dgm:pt>
    <dgm:pt modelId="{84262B28-726C-4F5E-94A8-46308E57781E}" type="pres">
      <dgm:prSet presAssocID="{74A5173D-542D-44B8-9A58-C2854E02A329}" presName="parentText" presStyleLbl="node1" presStyleIdx="1" presStyleCnt="2">
        <dgm:presLayoutVars>
          <dgm:chMax val="0"/>
          <dgm:bulletEnabled val="1"/>
        </dgm:presLayoutVars>
      </dgm:prSet>
      <dgm:spPr/>
      <dgm:t>
        <a:bodyPr/>
        <a:lstStyle/>
        <a:p>
          <a:endParaRPr lang="fr-FR"/>
        </a:p>
      </dgm:t>
    </dgm:pt>
  </dgm:ptLst>
  <dgm:cxnLst>
    <dgm:cxn modelId="{A283456D-824F-46B2-ADC0-897582F42676}" type="presOf" srcId="{34F5F553-9E2B-4169-8495-0B43D81F6F0A}" destId="{9A740DC8-66F8-4826-883F-C243E0197E0E}" srcOrd="0" destOrd="0" presId="urn:microsoft.com/office/officeart/2005/8/layout/vList2"/>
    <dgm:cxn modelId="{CFE61C6A-19A7-4AD2-92C6-BA625A939679}" srcId="{34F5F553-9E2B-4169-8495-0B43D81F6F0A}" destId="{74A5173D-542D-44B8-9A58-C2854E02A329}" srcOrd="1" destOrd="0" parTransId="{7088530C-C2E2-424D-8B8E-822F6D22D8CC}" sibTransId="{02B22805-ED02-498C-8EDA-4BF771C6D2FD}"/>
    <dgm:cxn modelId="{2A8EC823-DA36-4A2B-993B-FC6375843330}" srcId="{650A9634-A0BE-43CA-93DF-4CA35C77E580}" destId="{EF6297F0-6BD0-4F1E-BF9A-D21CDB8FF922}" srcOrd="0" destOrd="0" parTransId="{09CA783B-7F8C-452D-8DAA-B381D72537E9}" sibTransId="{61043E70-5DD6-4FA2-B768-4F54E6AA6568}"/>
    <dgm:cxn modelId="{387D37B3-0F43-4991-9690-7E5BF6025FB1}" type="presOf" srcId="{650A9634-A0BE-43CA-93DF-4CA35C77E580}" destId="{1FAC52C6-4F1C-4F77-8C7C-9201F5D18F8D}" srcOrd="0" destOrd="0" presId="urn:microsoft.com/office/officeart/2005/8/layout/vList2"/>
    <dgm:cxn modelId="{9AC689C3-BE33-4924-B9E1-B5B70D8C397D}" type="presOf" srcId="{74A5173D-542D-44B8-9A58-C2854E02A329}" destId="{84262B28-726C-4F5E-94A8-46308E57781E}" srcOrd="0" destOrd="0" presId="urn:microsoft.com/office/officeart/2005/8/layout/vList2"/>
    <dgm:cxn modelId="{7CCC6F2B-C7EB-4DDA-8961-FB1C4E520DED}" type="presOf" srcId="{EF6297F0-6BD0-4F1E-BF9A-D21CDB8FF922}" destId="{26986BD9-4ABD-4E2A-91D9-BFAE2C716010}" srcOrd="0" destOrd="0" presId="urn:microsoft.com/office/officeart/2005/8/layout/vList2"/>
    <dgm:cxn modelId="{7CF027A8-B885-4EE7-8668-A1A109F38E09}" srcId="{34F5F553-9E2B-4169-8495-0B43D81F6F0A}" destId="{650A9634-A0BE-43CA-93DF-4CA35C77E580}" srcOrd="0" destOrd="0" parTransId="{CA401A0B-6F98-40AE-9727-61E5D5D95E65}" sibTransId="{45A9F40A-E1DA-405E-8E67-F7BC433A0C0F}"/>
    <dgm:cxn modelId="{FB4A3897-FEC7-4030-958D-E31964EA4B99}" type="presParOf" srcId="{9A740DC8-66F8-4826-883F-C243E0197E0E}" destId="{1FAC52C6-4F1C-4F77-8C7C-9201F5D18F8D}" srcOrd="0" destOrd="0" presId="urn:microsoft.com/office/officeart/2005/8/layout/vList2"/>
    <dgm:cxn modelId="{D601689C-A6BC-40EC-ADC7-6CB1BFCA6F26}" type="presParOf" srcId="{9A740DC8-66F8-4826-883F-C243E0197E0E}" destId="{26986BD9-4ABD-4E2A-91D9-BFAE2C716010}" srcOrd="1" destOrd="0" presId="urn:microsoft.com/office/officeart/2005/8/layout/vList2"/>
    <dgm:cxn modelId="{463FFBC6-1B4D-484A-9D8E-781C50744948}" type="presParOf" srcId="{9A740DC8-66F8-4826-883F-C243E0197E0E}" destId="{84262B28-726C-4F5E-94A8-46308E57781E}" srcOrd="2"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F144747F-AE74-4B52-8FCA-302C2E8A58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7739DC3-1ECE-4FCB-8E23-6664997581DB}">
      <dgm:prSet phldrT="[Texte]"/>
      <dgm:spPr>
        <a:solidFill>
          <a:srgbClr val="FF0000"/>
        </a:solidFill>
      </dgm:spPr>
      <dgm:t>
        <a:bodyPr/>
        <a:lstStyle/>
        <a:p>
          <a:r>
            <a:rPr lang="fr-FR" dirty="0" smtClean="0">
              <a:solidFill>
                <a:schemeClr val="tx1"/>
              </a:solidFill>
            </a:rPr>
            <a:t>F. topographiques</a:t>
          </a:r>
          <a:endParaRPr lang="fr-FR" dirty="0">
            <a:solidFill>
              <a:schemeClr val="tx1"/>
            </a:solidFill>
          </a:endParaRPr>
        </a:p>
      </dgm:t>
    </dgm:pt>
    <dgm:pt modelId="{B6D4AD53-1780-4DCE-BDE7-3B5B7406E23A}" type="parTrans" cxnId="{7B02C0AE-8329-4A86-9BCB-C360CF85D48F}">
      <dgm:prSet/>
      <dgm:spPr/>
      <dgm:t>
        <a:bodyPr/>
        <a:lstStyle/>
        <a:p>
          <a:endParaRPr lang="fr-FR"/>
        </a:p>
      </dgm:t>
    </dgm:pt>
    <dgm:pt modelId="{07A1F72A-ECB9-4391-B624-06A295F0E28D}" type="sibTrans" cxnId="{7B02C0AE-8329-4A86-9BCB-C360CF85D48F}">
      <dgm:prSet/>
      <dgm:spPr/>
      <dgm:t>
        <a:bodyPr/>
        <a:lstStyle/>
        <a:p>
          <a:endParaRPr lang="fr-FR"/>
        </a:p>
      </dgm:t>
    </dgm:pt>
    <dgm:pt modelId="{A203B374-3C31-4471-B7C3-DB4611D06BD9}">
      <dgm:prSet phldrT="[Texte]"/>
      <dgm:spPr/>
      <dgm:t>
        <a:bodyPr/>
        <a:lstStyle/>
        <a:p>
          <a:r>
            <a:rPr lang="fr-FR" dirty="0" smtClean="0"/>
            <a:t>liés au relief</a:t>
          </a:r>
          <a:endParaRPr lang="fr-FR" dirty="0"/>
        </a:p>
      </dgm:t>
    </dgm:pt>
    <dgm:pt modelId="{67A14E50-B1F3-4962-807C-ABD77F9E7618}" type="parTrans" cxnId="{67C13B41-F5E4-4EDE-8EFD-C612B039F23D}">
      <dgm:prSet/>
      <dgm:spPr/>
      <dgm:t>
        <a:bodyPr/>
        <a:lstStyle/>
        <a:p>
          <a:endParaRPr lang="fr-FR"/>
        </a:p>
      </dgm:t>
    </dgm:pt>
    <dgm:pt modelId="{8C05311E-89DA-4B86-9FDD-934471085827}" type="sibTrans" cxnId="{67C13B41-F5E4-4EDE-8EFD-C612B039F23D}">
      <dgm:prSet/>
      <dgm:spPr/>
      <dgm:t>
        <a:bodyPr/>
        <a:lstStyle/>
        <a:p>
          <a:endParaRPr lang="fr-FR"/>
        </a:p>
      </dgm:t>
    </dgm:pt>
    <dgm:pt modelId="{12944915-6BE9-4514-9FD0-AE3F342E60F3}">
      <dgm:prSet phldrT="[Texte]"/>
      <dgm:spPr>
        <a:solidFill>
          <a:srgbClr val="FF0000"/>
        </a:solidFill>
      </dgm:spPr>
      <dgm:t>
        <a:bodyPr/>
        <a:lstStyle/>
        <a:p>
          <a:r>
            <a:rPr lang="fr-FR" dirty="0" smtClean="0">
              <a:solidFill>
                <a:schemeClr val="tx1"/>
              </a:solidFill>
            </a:rPr>
            <a:t>F. hydrologiques </a:t>
          </a:r>
          <a:endParaRPr lang="fr-FR" dirty="0">
            <a:solidFill>
              <a:schemeClr val="tx1"/>
            </a:solidFill>
          </a:endParaRPr>
        </a:p>
      </dgm:t>
    </dgm:pt>
    <dgm:pt modelId="{1F7BC8E1-2538-4D0C-A8D0-12C578A82AAE}" type="parTrans" cxnId="{FFE64299-F610-4325-AB50-1141E37D0102}">
      <dgm:prSet/>
      <dgm:spPr/>
      <dgm:t>
        <a:bodyPr/>
        <a:lstStyle/>
        <a:p>
          <a:endParaRPr lang="fr-FR"/>
        </a:p>
      </dgm:t>
    </dgm:pt>
    <dgm:pt modelId="{03EAA409-47E3-41E7-9BA3-10680AF0C9F2}" type="sibTrans" cxnId="{FFE64299-F610-4325-AB50-1141E37D0102}">
      <dgm:prSet/>
      <dgm:spPr/>
      <dgm:t>
        <a:bodyPr/>
        <a:lstStyle/>
        <a:p>
          <a:endParaRPr lang="fr-FR"/>
        </a:p>
      </dgm:t>
    </dgm:pt>
    <dgm:pt modelId="{1FDA16BD-762B-457A-A120-99087375EF95}">
      <dgm:prSet phldrT="[Texte]"/>
      <dgm:spPr/>
      <dgm:t>
        <a:bodyPr/>
        <a:lstStyle/>
        <a:p>
          <a:r>
            <a:rPr lang="fr-FR" dirty="0" smtClean="0"/>
            <a:t>la teneur des eaux en sels minéraux, oxygène et autre gaz dissous, par le courant, le pH des eaux, etc.).</a:t>
          </a:r>
          <a:endParaRPr lang="fr-FR" dirty="0"/>
        </a:p>
      </dgm:t>
    </dgm:pt>
    <dgm:pt modelId="{2FF688B2-B2A8-44A7-9C76-3A6A919BC076}" type="parTrans" cxnId="{D645F4DA-52F5-4828-9B04-DBB9FE4468D1}">
      <dgm:prSet/>
      <dgm:spPr/>
      <dgm:t>
        <a:bodyPr/>
        <a:lstStyle/>
        <a:p>
          <a:endParaRPr lang="fr-FR"/>
        </a:p>
      </dgm:t>
    </dgm:pt>
    <dgm:pt modelId="{98A46049-BA09-4A11-91C5-A7CCA333B246}" type="sibTrans" cxnId="{D645F4DA-52F5-4828-9B04-DBB9FE4468D1}">
      <dgm:prSet/>
      <dgm:spPr/>
      <dgm:t>
        <a:bodyPr/>
        <a:lstStyle/>
        <a:p>
          <a:endParaRPr lang="fr-FR"/>
        </a:p>
      </dgm:t>
    </dgm:pt>
    <dgm:pt modelId="{10FCF139-E005-48B6-AF89-CDD7E5AED768}" type="pres">
      <dgm:prSet presAssocID="{F144747F-AE74-4B52-8FCA-302C2E8A58A6}" presName="linear" presStyleCnt="0">
        <dgm:presLayoutVars>
          <dgm:animLvl val="lvl"/>
          <dgm:resizeHandles val="exact"/>
        </dgm:presLayoutVars>
      </dgm:prSet>
      <dgm:spPr/>
      <dgm:t>
        <a:bodyPr/>
        <a:lstStyle/>
        <a:p>
          <a:endParaRPr lang="fr-FR"/>
        </a:p>
      </dgm:t>
    </dgm:pt>
    <dgm:pt modelId="{3B8A4764-2ADA-43B8-875F-854E422B1AD2}" type="pres">
      <dgm:prSet presAssocID="{47739DC3-1ECE-4FCB-8E23-6664997581DB}" presName="parentText" presStyleLbl="node1" presStyleIdx="0" presStyleCnt="2">
        <dgm:presLayoutVars>
          <dgm:chMax val="0"/>
          <dgm:bulletEnabled val="1"/>
        </dgm:presLayoutVars>
      </dgm:prSet>
      <dgm:spPr/>
      <dgm:t>
        <a:bodyPr/>
        <a:lstStyle/>
        <a:p>
          <a:endParaRPr lang="fr-FR"/>
        </a:p>
      </dgm:t>
    </dgm:pt>
    <dgm:pt modelId="{C2FA35A6-C660-41D5-B31C-396C9621A140}" type="pres">
      <dgm:prSet presAssocID="{47739DC3-1ECE-4FCB-8E23-6664997581DB}" presName="childText" presStyleLbl="revTx" presStyleIdx="0" presStyleCnt="2">
        <dgm:presLayoutVars>
          <dgm:bulletEnabled val="1"/>
        </dgm:presLayoutVars>
      </dgm:prSet>
      <dgm:spPr/>
      <dgm:t>
        <a:bodyPr/>
        <a:lstStyle/>
        <a:p>
          <a:endParaRPr lang="fr-FR"/>
        </a:p>
      </dgm:t>
    </dgm:pt>
    <dgm:pt modelId="{AF520F60-D030-499D-9B4C-1767A7D3D011}" type="pres">
      <dgm:prSet presAssocID="{12944915-6BE9-4514-9FD0-AE3F342E60F3}" presName="parentText" presStyleLbl="node1" presStyleIdx="1" presStyleCnt="2">
        <dgm:presLayoutVars>
          <dgm:chMax val="0"/>
          <dgm:bulletEnabled val="1"/>
        </dgm:presLayoutVars>
      </dgm:prSet>
      <dgm:spPr/>
      <dgm:t>
        <a:bodyPr/>
        <a:lstStyle/>
        <a:p>
          <a:endParaRPr lang="fr-FR"/>
        </a:p>
      </dgm:t>
    </dgm:pt>
    <dgm:pt modelId="{23590E50-5D82-4CB2-9DFD-085338088E71}" type="pres">
      <dgm:prSet presAssocID="{12944915-6BE9-4514-9FD0-AE3F342E60F3}" presName="childText" presStyleLbl="revTx" presStyleIdx="1" presStyleCnt="2">
        <dgm:presLayoutVars>
          <dgm:bulletEnabled val="1"/>
        </dgm:presLayoutVars>
      </dgm:prSet>
      <dgm:spPr/>
      <dgm:t>
        <a:bodyPr/>
        <a:lstStyle/>
        <a:p>
          <a:endParaRPr lang="fr-FR"/>
        </a:p>
      </dgm:t>
    </dgm:pt>
  </dgm:ptLst>
  <dgm:cxnLst>
    <dgm:cxn modelId="{1F32821D-4078-4E14-8A4E-0DDB324836D9}" type="presOf" srcId="{12944915-6BE9-4514-9FD0-AE3F342E60F3}" destId="{AF520F60-D030-499D-9B4C-1767A7D3D011}" srcOrd="0" destOrd="0" presId="urn:microsoft.com/office/officeart/2005/8/layout/vList2"/>
    <dgm:cxn modelId="{FE1C901D-167B-401B-B96F-1595D787C6C2}" type="presOf" srcId="{1FDA16BD-762B-457A-A120-99087375EF95}" destId="{23590E50-5D82-4CB2-9DFD-085338088E71}" srcOrd="0" destOrd="0" presId="urn:microsoft.com/office/officeart/2005/8/layout/vList2"/>
    <dgm:cxn modelId="{4BBF2737-9C92-4FC6-BC72-7CF7F8182B5F}" type="presOf" srcId="{A203B374-3C31-4471-B7C3-DB4611D06BD9}" destId="{C2FA35A6-C660-41D5-B31C-396C9621A140}" srcOrd="0" destOrd="0" presId="urn:microsoft.com/office/officeart/2005/8/layout/vList2"/>
    <dgm:cxn modelId="{91A32AFC-3475-43AB-B7F9-D4FC07646404}" type="presOf" srcId="{47739DC3-1ECE-4FCB-8E23-6664997581DB}" destId="{3B8A4764-2ADA-43B8-875F-854E422B1AD2}" srcOrd="0" destOrd="0" presId="urn:microsoft.com/office/officeart/2005/8/layout/vList2"/>
    <dgm:cxn modelId="{D645F4DA-52F5-4828-9B04-DBB9FE4468D1}" srcId="{12944915-6BE9-4514-9FD0-AE3F342E60F3}" destId="{1FDA16BD-762B-457A-A120-99087375EF95}" srcOrd="0" destOrd="0" parTransId="{2FF688B2-B2A8-44A7-9C76-3A6A919BC076}" sibTransId="{98A46049-BA09-4A11-91C5-A7CCA333B246}"/>
    <dgm:cxn modelId="{FFE64299-F610-4325-AB50-1141E37D0102}" srcId="{F144747F-AE74-4B52-8FCA-302C2E8A58A6}" destId="{12944915-6BE9-4514-9FD0-AE3F342E60F3}" srcOrd="1" destOrd="0" parTransId="{1F7BC8E1-2538-4D0C-A8D0-12C578A82AAE}" sibTransId="{03EAA409-47E3-41E7-9BA3-10680AF0C9F2}"/>
    <dgm:cxn modelId="{2AD4CF94-26B7-4791-AC52-E7A69FB486BF}" type="presOf" srcId="{F144747F-AE74-4B52-8FCA-302C2E8A58A6}" destId="{10FCF139-E005-48B6-AF89-CDD7E5AED768}" srcOrd="0" destOrd="0" presId="urn:microsoft.com/office/officeart/2005/8/layout/vList2"/>
    <dgm:cxn modelId="{7B02C0AE-8329-4A86-9BCB-C360CF85D48F}" srcId="{F144747F-AE74-4B52-8FCA-302C2E8A58A6}" destId="{47739DC3-1ECE-4FCB-8E23-6664997581DB}" srcOrd="0" destOrd="0" parTransId="{B6D4AD53-1780-4DCE-BDE7-3B5B7406E23A}" sibTransId="{07A1F72A-ECB9-4391-B624-06A295F0E28D}"/>
    <dgm:cxn modelId="{67C13B41-F5E4-4EDE-8EFD-C612B039F23D}" srcId="{47739DC3-1ECE-4FCB-8E23-6664997581DB}" destId="{A203B374-3C31-4471-B7C3-DB4611D06BD9}" srcOrd="0" destOrd="0" parTransId="{67A14E50-B1F3-4962-807C-ABD77F9E7618}" sibTransId="{8C05311E-89DA-4B86-9FDD-934471085827}"/>
    <dgm:cxn modelId="{1CF29C27-0283-49D4-B128-D5BC210E3BEF}" type="presParOf" srcId="{10FCF139-E005-48B6-AF89-CDD7E5AED768}" destId="{3B8A4764-2ADA-43B8-875F-854E422B1AD2}" srcOrd="0" destOrd="0" presId="urn:microsoft.com/office/officeart/2005/8/layout/vList2"/>
    <dgm:cxn modelId="{9FD36FFB-4511-4510-B4BF-E8DD5EA96C95}" type="presParOf" srcId="{10FCF139-E005-48B6-AF89-CDD7E5AED768}" destId="{C2FA35A6-C660-41D5-B31C-396C9621A140}" srcOrd="1" destOrd="0" presId="urn:microsoft.com/office/officeart/2005/8/layout/vList2"/>
    <dgm:cxn modelId="{789BCFD6-6823-4EEC-AD04-2C372C27DB39}" type="presParOf" srcId="{10FCF139-E005-48B6-AF89-CDD7E5AED768}" destId="{AF520F60-D030-499D-9B4C-1767A7D3D011}" srcOrd="2" destOrd="0" presId="urn:microsoft.com/office/officeart/2005/8/layout/vList2"/>
    <dgm:cxn modelId="{5D726D8E-D5D0-42D8-9893-7FFA061FAADF}" type="presParOf" srcId="{10FCF139-E005-48B6-AF89-CDD7E5AED768}" destId="{23590E50-5D82-4CB2-9DFD-085338088E71}" srcOrd="3"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476AD8E-6D8D-4070-AD5D-36A96503D6A2}" type="datetimeFigureOut">
              <a:rPr lang="fr-FR" smtClean="0"/>
              <a:pPr/>
              <a:t>16/03/2024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DC04A1-3888-4564-8C57-B448D8BB498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6AD8E-6D8D-4070-AD5D-36A96503D6A2}" type="datetimeFigureOut">
              <a:rPr lang="fr-FR" smtClean="0"/>
              <a:pPr/>
              <a:t>16/03/2024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C04A1-3888-4564-8C57-B448D8BB498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utura-sciences.com/planete/definitions/environnement-biocenose-2206/" TargetMode="External"/><Relationship Id="rId2" Type="http://schemas.openxmlformats.org/officeDocument/2006/relationships/hyperlink" Target="https://www.futura-sciences.com/planete/dossiers/botanique-foret-structure-ecosysteme-1088/page/5/" TargetMode="External"/><Relationship Id="rId1" Type="http://schemas.openxmlformats.org/officeDocument/2006/relationships/slideLayout" Target="../slideLayouts/slideLayout2.xml"/><Relationship Id="rId4" Type="http://schemas.openxmlformats.org/officeDocument/2006/relationships/hyperlink" Target="https://www.futura-sciences.com/planete/definitions/environnement-ecosysteme-135/"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google.com/url?sa=i&amp;url=https://www.researchgate.net/figure/Diagramme-ombrothermique-de-Gausen-sud-est-de-Guelma_fig1_288474346&amp;psig=AOvVaw3_NuYzqMLann0ma4C629ec&amp;ust=1710023760101000&amp;source=images&amp;cd=vfe&amp;opi=89978449&amp;ved=0CBUQjhxqFwoTCODulIjd5YQDFQAAAAAdAAAAABA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oogle.com/url?sa=i&amp;url=https://www.researchgate.net/figure/La-rose-des-vents-de-Annaba-etablie-sur-une-moyenne-de-10-ans-1995-2004-The-wind-rose_fig1_286930367&amp;psig=AOvVaw1eK-Kl3E9I_RYu3SPq0_Pi&amp;ust=1710024496212000&amp;source=images&amp;cd=vfe&amp;opi=89978449&amp;ved=0CBUQjhxqFwoTCJC3luff5YQDFQAAAAAdAAAAABA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57290" y="2143116"/>
            <a:ext cx="6400800" cy="1752600"/>
          </a:xfrm>
        </p:spPr>
        <p:txBody>
          <a:bodyPr>
            <a:normAutofit/>
          </a:bodyPr>
          <a:lstStyle/>
          <a:p>
            <a:r>
              <a:rPr lang="fr-FR" sz="4400" i="1" dirty="0" smtClean="0">
                <a:solidFill>
                  <a:schemeClr val="tx1"/>
                </a:solidFill>
              </a:rPr>
              <a:t>Cours Ecologie générale </a:t>
            </a:r>
            <a:br>
              <a:rPr lang="fr-FR" sz="4400" i="1" dirty="0" smtClean="0">
                <a:solidFill>
                  <a:schemeClr val="tx1"/>
                </a:solidFill>
              </a:rPr>
            </a:br>
            <a:r>
              <a:rPr lang="fr-FR" sz="4400" i="1" dirty="0" smtClean="0">
                <a:solidFill>
                  <a:schemeClr val="tx1"/>
                </a:solidFill>
              </a:rPr>
              <a:t>2</a:t>
            </a:r>
            <a:r>
              <a:rPr lang="fr-FR" sz="4400" i="1" baseline="30000" dirty="0" smtClean="0">
                <a:solidFill>
                  <a:schemeClr val="tx1"/>
                </a:solidFill>
              </a:rPr>
              <a:t>ème</a:t>
            </a:r>
            <a:r>
              <a:rPr lang="fr-FR" sz="4400" i="1" dirty="0" smtClean="0">
                <a:solidFill>
                  <a:schemeClr val="tx1"/>
                </a:solidFill>
              </a:rPr>
              <a:t> année tronc commun </a:t>
            </a:r>
          </a:p>
          <a:p>
            <a:endParaRPr lang="fr-FR" sz="4400" i="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t>4.Compartiments  </a:t>
            </a:r>
            <a:r>
              <a:rPr lang="fr-FR" sz="4000" b="1" dirty="0" smtClean="0"/>
              <a:t>de la biosphère </a:t>
            </a:r>
            <a:endParaRPr lang="fr-FR" sz="4000" b="1" dirty="0"/>
          </a:p>
        </p:txBody>
      </p:sp>
      <p:graphicFrame>
        <p:nvGraphicFramePr>
          <p:cNvPr id="4" name="Espace réservé du contenu 3"/>
          <p:cNvGraphicFramePr>
            <a:graphicFrameLocks noGrp="1"/>
          </p:cNvGraphicFramePr>
          <p:nvPr>
            <p:ph idx="1"/>
            <p:extLst>
              <p:ext uri="{D42A27DB-BD31-4B8C-83A1-F6EECF244321}">
                <p14:modId xmlns="" xmlns:p14="http://schemas.microsoft.com/office/powerpoint/2010/main" val="1458726605"/>
              </p:ext>
            </p:extLst>
          </p:nvPr>
        </p:nvGraphicFramePr>
        <p:xfrm>
          <a:off x="285720" y="1357298"/>
          <a:ext cx="8401080"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just"/>
            <a:r>
              <a:rPr lang="fr-FR" dirty="0" smtClean="0"/>
              <a:t>La relation prédateurs-proie montre que le taux de prédation est rarement constant mais </a:t>
            </a:r>
            <a:r>
              <a:rPr lang="fr-FR" dirty="0" smtClean="0"/>
              <a:t>varie en </a:t>
            </a:r>
            <a:r>
              <a:rPr lang="fr-FR" dirty="0" smtClean="0"/>
              <a:t>fonction de la densité de la proie (réponse fonctionnelle), cette dernière régulant de </a:t>
            </a:r>
            <a:r>
              <a:rPr lang="fr-FR" dirty="0" smtClean="0"/>
              <a:t>la même </a:t>
            </a:r>
            <a:r>
              <a:rPr lang="fr-FR" dirty="0" smtClean="0"/>
              <a:t>façon la densité des effectifs du prédateur au travers de la quantité de </a:t>
            </a:r>
            <a:r>
              <a:rPr lang="fr-FR" dirty="0" smtClean="0"/>
              <a:t>nourriture disponible.</a:t>
            </a:r>
            <a:endParaRPr lang="fr-FR" dirty="0" smtClean="0"/>
          </a:p>
          <a:p>
            <a:endParaRPr lang="fr-F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82594"/>
          </a:xfrm>
        </p:spPr>
        <p:txBody>
          <a:bodyPr>
            <a:normAutofit fontScale="90000"/>
          </a:bodyPr>
          <a:lstStyle/>
          <a:p>
            <a:r>
              <a:rPr lang="fr-FR" sz="4000" b="1" dirty="0" smtClean="0"/>
              <a:t>II.4.Loi </a:t>
            </a:r>
            <a:r>
              <a:rPr lang="fr-FR" sz="4000" b="1" dirty="0" smtClean="0"/>
              <a:t>de tolérance de </a:t>
            </a:r>
            <a:r>
              <a:rPr lang="fr-FR" sz="4000" b="1" dirty="0" err="1" smtClean="0"/>
              <a:t>Shelford</a:t>
            </a:r>
            <a:r>
              <a:rPr lang="fr-FR" sz="4000" b="1" dirty="0" smtClean="0"/>
              <a:t> </a:t>
            </a:r>
            <a:endParaRPr lang="fr-FR" sz="4000" b="1" dirty="0"/>
          </a:p>
        </p:txBody>
      </p:sp>
      <p:sp>
        <p:nvSpPr>
          <p:cNvPr id="3" name="Espace réservé du contenu 2"/>
          <p:cNvSpPr>
            <a:spLocks noGrp="1"/>
          </p:cNvSpPr>
          <p:nvPr>
            <p:ph idx="1"/>
          </p:nvPr>
        </p:nvSpPr>
        <p:spPr>
          <a:xfrm>
            <a:off x="457200" y="857232"/>
            <a:ext cx="8229600" cy="5643602"/>
          </a:xfrm>
        </p:spPr>
        <p:txBody>
          <a:bodyPr>
            <a:normAutofit fontScale="85000" lnSpcReduction="10000"/>
          </a:bodyPr>
          <a:lstStyle/>
          <a:p>
            <a:pPr algn="just"/>
            <a:r>
              <a:rPr lang="fr-FR" dirty="0" smtClean="0"/>
              <a:t>Établie par </a:t>
            </a:r>
            <a:r>
              <a:rPr lang="fr-FR" dirty="0" err="1" smtClean="0"/>
              <a:t>Shelford</a:t>
            </a:r>
            <a:r>
              <a:rPr lang="fr-FR" dirty="0" smtClean="0"/>
              <a:t> Victor, écologue américain, la loi stipule qu’il existe pour tout </a:t>
            </a:r>
            <a:r>
              <a:rPr lang="fr-FR" b="1" dirty="0" smtClean="0"/>
              <a:t>facteur écologique </a:t>
            </a:r>
            <a:r>
              <a:rPr lang="fr-FR" dirty="0" smtClean="0"/>
              <a:t>un </a:t>
            </a:r>
            <a:r>
              <a:rPr lang="fr-FR" b="1" dirty="0" smtClean="0"/>
              <a:t>intervalle</a:t>
            </a:r>
            <a:r>
              <a:rPr lang="fr-FR" dirty="0" smtClean="0"/>
              <a:t> dit </a:t>
            </a:r>
            <a:r>
              <a:rPr lang="fr-FR" b="1" dirty="0" smtClean="0"/>
              <a:t>de tolérance </a:t>
            </a:r>
            <a:r>
              <a:rPr lang="fr-FR" dirty="0" smtClean="0"/>
              <a:t>pour lequel </a:t>
            </a:r>
            <a:r>
              <a:rPr lang="fr-FR" b="1" dirty="0" smtClean="0"/>
              <a:t>l’activité physiologique </a:t>
            </a:r>
            <a:r>
              <a:rPr lang="fr-FR" dirty="0" smtClean="0"/>
              <a:t>d’un organisme </a:t>
            </a:r>
            <a:r>
              <a:rPr lang="fr-FR" b="1" dirty="0" smtClean="0"/>
              <a:t>est possible</a:t>
            </a:r>
            <a:r>
              <a:rPr lang="fr-FR" dirty="0" smtClean="0"/>
              <a:t>, dont la valeur des bornes supérieure et inférieure dépend de l’espèce vivante considérée.</a:t>
            </a:r>
          </a:p>
          <a:p>
            <a:pPr algn="just"/>
            <a:r>
              <a:rPr lang="fr-FR" dirty="0" smtClean="0"/>
              <a:t>En deçà et au-delà de ces bornes existe un domaine de valeurs du facteur où l’individu entre en torpeur (diminution de la sensibilité, de l’activité sans perdre de conscience ou vie ralentie) puis où la mort survient par défaut ou par excès du facteur considéré.</a:t>
            </a:r>
          </a:p>
          <a:p>
            <a:pPr algn="just"/>
            <a:r>
              <a:rPr lang="fr-FR" dirty="0" smtClean="0"/>
              <a:t>La tolérance peut donc, être définie comme </a:t>
            </a:r>
            <a:r>
              <a:rPr lang="fr-FR" b="1" dirty="0" smtClean="0"/>
              <a:t>l’aptitude</a:t>
            </a:r>
            <a:r>
              <a:rPr lang="fr-FR" dirty="0" smtClean="0"/>
              <a:t> d’un être vivant </a:t>
            </a:r>
            <a:r>
              <a:rPr lang="fr-FR" b="1" dirty="0" smtClean="0"/>
              <a:t>à supporter </a:t>
            </a:r>
            <a:r>
              <a:rPr lang="fr-FR" dirty="0" smtClean="0"/>
              <a:t>des  facteurs écologiques abiotiques de </a:t>
            </a:r>
            <a:r>
              <a:rPr lang="fr-FR" b="1" dirty="0" smtClean="0"/>
              <a:t>valeurs extrêmes</a:t>
            </a:r>
            <a:r>
              <a:rPr lang="fr-FR" dirty="0" smtClean="0"/>
              <a:t>.</a:t>
            </a:r>
          </a:p>
          <a:p>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4546" y="5357826"/>
            <a:ext cx="4857784" cy="428628"/>
          </a:xfrm>
        </p:spPr>
        <p:txBody>
          <a:bodyPr>
            <a:normAutofit fontScale="90000"/>
          </a:bodyPr>
          <a:lstStyle/>
          <a:p>
            <a:r>
              <a:rPr lang="fr-FR" sz="2400" b="1" dirty="0" smtClean="0"/>
              <a:t>Figure : Loi de </a:t>
            </a:r>
            <a:r>
              <a:rPr lang="fr-FR" sz="2400" b="1" dirty="0" err="1" smtClean="0"/>
              <a:t>schelford</a:t>
            </a:r>
            <a:r>
              <a:rPr lang="fr-FR" sz="2400" b="1" dirty="0" smtClean="0"/>
              <a:t> (</a:t>
            </a:r>
            <a:r>
              <a:rPr lang="fr-FR" sz="2400" b="1" dirty="0" err="1" smtClean="0"/>
              <a:t>Ramade</a:t>
            </a:r>
            <a:r>
              <a:rPr lang="fr-FR" sz="2400" b="1" dirty="0" smtClean="0"/>
              <a:t>, 2009)</a:t>
            </a:r>
            <a:endParaRPr lang="fr-FR" sz="2400" b="1" dirty="0"/>
          </a:p>
        </p:txBody>
      </p:sp>
      <p:pic>
        <p:nvPicPr>
          <p:cNvPr id="4" name="Espace réservé du contenu 3" descr="7. Représentation graphique de la loi de tolérance de Shelford (Ramade, 2009)"/>
          <p:cNvPicPr>
            <a:picLocks noGrp="1"/>
          </p:cNvPicPr>
          <p:nvPr>
            <p:ph idx="1"/>
          </p:nvPr>
        </p:nvPicPr>
        <p:blipFill>
          <a:blip r:embed="rId2"/>
          <a:srcRect/>
          <a:stretch>
            <a:fillRect/>
          </a:stretch>
        </p:blipFill>
        <p:spPr bwMode="auto">
          <a:xfrm>
            <a:off x="1000100" y="642918"/>
            <a:ext cx="7643866"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39784"/>
          </a:xfrm>
        </p:spPr>
        <p:txBody>
          <a:bodyPr/>
          <a:lstStyle/>
          <a:p>
            <a:r>
              <a:rPr lang="fr-FR" b="1" dirty="0" smtClean="0"/>
              <a:t>II.5. Notion </a:t>
            </a:r>
            <a:r>
              <a:rPr lang="fr-FR" b="1" dirty="0" smtClean="0"/>
              <a:t>d’optimum écologique</a:t>
            </a:r>
            <a:endParaRPr lang="fr-FR" b="1" dirty="0"/>
          </a:p>
        </p:txBody>
      </p:sp>
      <p:sp>
        <p:nvSpPr>
          <p:cNvPr id="3" name="Espace réservé du contenu 2"/>
          <p:cNvSpPr>
            <a:spLocks noGrp="1"/>
          </p:cNvSpPr>
          <p:nvPr>
            <p:ph idx="1"/>
          </p:nvPr>
        </p:nvSpPr>
        <p:spPr/>
        <p:txBody>
          <a:bodyPr/>
          <a:lstStyle/>
          <a:p>
            <a:pPr algn="just"/>
            <a:r>
              <a:rPr lang="fr-FR" dirty="0" smtClean="0"/>
              <a:t>L’optimum écologique correspond aux </a:t>
            </a:r>
            <a:r>
              <a:rPr lang="fr-FR" b="1" dirty="0" smtClean="0"/>
              <a:t>valeurs</a:t>
            </a:r>
            <a:r>
              <a:rPr lang="fr-FR" dirty="0" smtClean="0"/>
              <a:t> des </a:t>
            </a:r>
            <a:r>
              <a:rPr lang="fr-FR" b="1" dirty="0" smtClean="0"/>
              <a:t>facteurs</a:t>
            </a:r>
            <a:r>
              <a:rPr lang="fr-FR" dirty="0" smtClean="0"/>
              <a:t> </a:t>
            </a:r>
            <a:r>
              <a:rPr lang="fr-FR" dirty="0" err="1" smtClean="0"/>
              <a:t>limitants</a:t>
            </a:r>
            <a:r>
              <a:rPr lang="fr-FR" dirty="0" smtClean="0"/>
              <a:t> pour lesquelles </a:t>
            </a:r>
            <a:r>
              <a:rPr lang="fr-FR" dirty="0" smtClean="0"/>
              <a:t>un individu</a:t>
            </a:r>
            <a:r>
              <a:rPr lang="fr-FR" dirty="0" smtClean="0"/>
              <a:t>, une population ou une communauté présente une </a:t>
            </a:r>
            <a:r>
              <a:rPr lang="fr-FR" b="1" dirty="0" smtClean="0"/>
              <a:t>réponse écologique maximale.</a:t>
            </a:r>
          </a:p>
          <a:p>
            <a:pPr algn="just"/>
            <a:endParaRPr lang="fr-F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582594"/>
          </a:xfrm>
        </p:spPr>
        <p:txBody>
          <a:bodyPr>
            <a:normAutofit fontScale="90000"/>
          </a:bodyPr>
          <a:lstStyle/>
          <a:p>
            <a:r>
              <a:rPr lang="fr-FR" b="1" dirty="0" smtClean="0"/>
              <a:t>II.6. Valence </a:t>
            </a:r>
            <a:r>
              <a:rPr lang="fr-FR" b="1" dirty="0" smtClean="0"/>
              <a:t>écologique</a:t>
            </a:r>
            <a:endParaRPr lang="fr-FR" dirty="0"/>
          </a:p>
        </p:txBody>
      </p:sp>
      <p:sp>
        <p:nvSpPr>
          <p:cNvPr id="3" name="Espace réservé du contenu 2"/>
          <p:cNvSpPr>
            <a:spLocks noGrp="1"/>
          </p:cNvSpPr>
          <p:nvPr>
            <p:ph idx="1"/>
          </p:nvPr>
        </p:nvSpPr>
        <p:spPr>
          <a:xfrm>
            <a:off x="457200" y="857232"/>
            <a:ext cx="8229600" cy="6000768"/>
          </a:xfrm>
        </p:spPr>
        <p:txBody>
          <a:bodyPr>
            <a:normAutofit fontScale="85000" lnSpcReduction="10000"/>
          </a:bodyPr>
          <a:lstStyle/>
          <a:p>
            <a:pPr algn="just"/>
            <a:r>
              <a:rPr lang="fr-FR" dirty="0" smtClean="0"/>
              <a:t>La valence écologique désigne la tolérance d’une espèce vis-à-vis des différents facteurs du milieu. </a:t>
            </a:r>
            <a:endParaRPr lang="fr-FR" dirty="0" smtClean="0"/>
          </a:p>
          <a:p>
            <a:pPr algn="just"/>
            <a:r>
              <a:rPr lang="fr-FR" dirty="0" smtClean="0"/>
              <a:t>On </a:t>
            </a:r>
            <a:r>
              <a:rPr lang="fr-FR" dirty="0" smtClean="0"/>
              <a:t>dit qu’une espèce a une </a:t>
            </a:r>
            <a:r>
              <a:rPr lang="fr-FR" b="1" dirty="0" smtClean="0"/>
              <a:t>très grande valence </a:t>
            </a:r>
            <a:r>
              <a:rPr lang="fr-FR" dirty="0" smtClean="0"/>
              <a:t>écologique quand elle est </a:t>
            </a:r>
            <a:r>
              <a:rPr lang="fr-FR" b="1" dirty="0" smtClean="0"/>
              <a:t>très tolérante </a:t>
            </a:r>
            <a:r>
              <a:rPr lang="fr-FR" dirty="0" smtClean="0"/>
              <a:t>par rapport aux différents facteurs du milieu et qu’elle peut peupler des </a:t>
            </a:r>
            <a:r>
              <a:rPr lang="fr-FR" b="1" dirty="0" smtClean="0"/>
              <a:t>habitats très variés. </a:t>
            </a:r>
          </a:p>
          <a:p>
            <a:pPr algn="just"/>
            <a:r>
              <a:rPr lang="fr-FR" dirty="0" smtClean="0"/>
              <a:t>On mesure la valence écologique par l’amplitude de l’habitat.</a:t>
            </a:r>
          </a:p>
          <a:p>
            <a:pPr algn="just"/>
            <a:r>
              <a:rPr lang="fr-FR" dirty="0" smtClean="0"/>
              <a:t>Par conséquent, une espèce de </a:t>
            </a:r>
            <a:r>
              <a:rPr lang="fr-FR" b="1" dirty="0" smtClean="0"/>
              <a:t>forte valence </a:t>
            </a:r>
            <a:r>
              <a:rPr lang="fr-FR" dirty="0" smtClean="0"/>
              <a:t>écologique pourra se développer dans des biotopes dont les </a:t>
            </a:r>
            <a:r>
              <a:rPr lang="fr-FR" b="1" dirty="0" smtClean="0"/>
              <a:t>facteurs écologiques</a:t>
            </a:r>
            <a:r>
              <a:rPr lang="fr-FR" dirty="0" smtClean="0"/>
              <a:t> pourront subir </a:t>
            </a:r>
            <a:r>
              <a:rPr lang="fr-FR" b="1" dirty="0" smtClean="0"/>
              <a:t>d’importantes variations </a:t>
            </a:r>
            <a:r>
              <a:rPr lang="fr-FR" dirty="0" smtClean="0"/>
              <a:t>ou coloniser des écosystèmes présentant des différences importantes par rapport aux conditions environnementales moyennes des facteurs écologiques qui les caractérisent (espèce dite </a:t>
            </a:r>
            <a:r>
              <a:rPr lang="fr-FR" b="1" dirty="0" err="1" smtClean="0">
                <a:solidFill>
                  <a:srgbClr val="FF0000"/>
                </a:solidFill>
              </a:rPr>
              <a:t>Euryèce</a:t>
            </a:r>
            <a:r>
              <a:rPr lang="fr-FR" dirty="0" smtClean="0"/>
              <a:t>).</a:t>
            </a:r>
          </a:p>
          <a:p>
            <a:endParaRPr lang="fr-F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714356"/>
            <a:ext cx="8229600" cy="4525963"/>
          </a:xfrm>
        </p:spPr>
        <p:txBody>
          <a:bodyPr/>
          <a:lstStyle/>
          <a:p>
            <a:pPr algn="just"/>
            <a:r>
              <a:rPr lang="fr-FR" dirty="0" smtClean="0"/>
              <a:t>À l’opposé, une espèce de faible valence écologique ne pourra vivre que dans un habitat aux conditions environnementales stables, caractérisées par de faibles variations des facteurs écologiques </a:t>
            </a:r>
            <a:r>
              <a:rPr lang="fr-FR" dirty="0" err="1" smtClean="0"/>
              <a:t>limitants</a:t>
            </a:r>
            <a:r>
              <a:rPr lang="fr-FR" dirty="0" smtClean="0"/>
              <a:t>, car elle présente un intervalle de tolérance très étroit à ces facteurs (espèce dite </a:t>
            </a:r>
            <a:r>
              <a:rPr lang="fr-FR" dirty="0" err="1" smtClean="0">
                <a:solidFill>
                  <a:srgbClr val="FF0000"/>
                </a:solidFill>
              </a:rPr>
              <a:t>sténoèce</a:t>
            </a:r>
            <a:endParaRPr lang="fr-FR" dirty="0" smtClean="0">
              <a:solidFill>
                <a:srgbClr val="FF0000"/>
              </a:solidFill>
            </a:endParaRPr>
          </a:p>
          <a:p>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654032"/>
          </a:xfrm>
        </p:spPr>
        <p:txBody>
          <a:bodyPr>
            <a:normAutofit fontScale="90000"/>
          </a:bodyPr>
          <a:lstStyle/>
          <a:p>
            <a:r>
              <a:rPr lang="fr-FR" b="1" dirty="0" smtClean="0"/>
              <a:t>II.7. Facteur </a:t>
            </a:r>
            <a:r>
              <a:rPr lang="fr-FR" b="1" dirty="0" smtClean="0"/>
              <a:t>limitant</a:t>
            </a:r>
            <a:endParaRPr lang="fr-FR" b="1" dirty="0"/>
          </a:p>
        </p:txBody>
      </p:sp>
      <p:sp>
        <p:nvSpPr>
          <p:cNvPr id="3" name="Espace réservé du contenu 2"/>
          <p:cNvSpPr>
            <a:spLocks noGrp="1"/>
          </p:cNvSpPr>
          <p:nvPr>
            <p:ph idx="1"/>
          </p:nvPr>
        </p:nvSpPr>
        <p:spPr>
          <a:xfrm>
            <a:off x="457200" y="1071546"/>
            <a:ext cx="8472518" cy="5500726"/>
          </a:xfrm>
        </p:spPr>
        <p:txBody>
          <a:bodyPr>
            <a:normAutofit/>
          </a:bodyPr>
          <a:lstStyle/>
          <a:p>
            <a:pPr algn="just"/>
            <a:r>
              <a:rPr lang="fr-FR" dirty="0" smtClean="0"/>
              <a:t>Un facteur limitant désigne un </a:t>
            </a:r>
            <a:r>
              <a:rPr lang="fr-FR" b="1" dirty="0" smtClean="0"/>
              <a:t>facteur</a:t>
            </a:r>
            <a:r>
              <a:rPr lang="fr-FR" dirty="0" smtClean="0"/>
              <a:t> écologique dont </a:t>
            </a:r>
            <a:r>
              <a:rPr lang="fr-FR" b="1" dirty="0" smtClean="0"/>
              <a:t>l’absence</a:t>
            </a:r>
            <a:r>
              <a:rPr lang="fr-FR" dirty="0" smtClean="0"/>
              <a:t> ou la carence, réduit au-dessous d’un minimum critique ou s’il excède le niveau maximum tolérable, </a:t>
            </a:r>
            <a:r>
              <a:rPr lang="fr-FR" b="1" dirty="0" smtClean="0"/>
              <a:t>entrave</a:t>
            </a:r>
            <a:r>
              <a:rPr lang="fr-FR" dirty="0" smtClean="0"/>
              <a:t> ou </a:t>
            </a:r>
            <a:r>
              <a:rPr lang="fr-FR" b="1" dirty="0" smtClean="0"/>
              <a:t>empêche</a:t>
            </a:r>
            <a:r>
              <a:rPr lang="fr-FR" dirty="0" smtClean="0"/>
              <a:t> un </a:t>
            </a:r>
            <a:r>
              <a:rPr lang="fr-FR" b="1" dirty="0" smtClean="0"/>
              <a:t>phénomène biologique </a:t>
            </a:r>
            <a:r>
              <a:rPr lang="fr-FR" dirty="0" smtClean="0"/>
              <a:t>(la croissance ou le développement) ou la vie d'un organisme, ou de la population.</a:t>
            </a:r>
          </a:p>
          <a:p>
            <a:pPr algn="just"/>
            <a:r>
              <a:rPr lang="fr-FR" dirty="0" smtClean="0"/>
              <a:t>C'est le cas de la température. Lorsqu'elle est très basse ou très forte, elle agit négativement sur les êtres vivants.</a:t>
            </a:r>
          </a:p>
          <a:p>
            <a:endParaRPr lang="fr-F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582594"/>
          </a:xfrm>
        </p:spPr>
        <p:txBody>
          <a:bodyPr>
            <a:normAutofit fontScale="90000"/>
          </a:bodyPr>
          <a:lstStyle/>
          <a:p>
            <a:r>
              <a:rPr lang="fr-FR" b="1" dirty="0" smtClean="0"/>
              <a:t>II.8. Niche </a:t>
            </a:r>
            <a:r>
              <a:rPr lang="fr-FR" b="1" dirty="0" smtClean="0"/>
              <a:t>écologique</a:t>
            </a:r>
            <a:endParaRPr lang="fr-FR" b="1" dirty="0"/>
          </a:p>
        </p:txBody>
      </p:sp>
      <p:sp>
        <p:nvSpPr>
          <p:cNvPr id="3" name="Espace réservé du contenu 2"/>
          <p:cNvSpPr>
            <a:spLocks noGrp="1"/>
          </p:cNvSpPr>
          <p:nvPr>
            <p:ph idx="1"/>
          </p:nvPr>
        </p:nvSpPr>
        <p:spPr>
          <a:xfrm>
            <a:off x="457200" y="857232"/>
            <a:ext cx="8229600" cy="5715040"/>
          </a:xfrm>
        </p:spPr>
        <p:txBody>
          <a:bodyPr>
            <a:normAutofit fontScale="70000" lnSpcReduction="20000"/>
          </a:bodyPr>
          <a:lstStyle/>
          <a:p>
            <a:pPr algn="just"/>
            <a:r>
              <a:rPr lang="fr-FR" sz="4000" dirty="0" smtClean="0"/>
              <a:t>Le terme de niche écologique, créé par </a:t>
            </a:r>
            <a:r>
              <a:rPr lang="fr-FR" sz="4000" dirty="0" err="1" smtClean="0"/>
              <a:t>Grinell</a:t>
            </a:r>
            <a:r>
              <a:rPr lang="fr-FR" sz="4000" dirty="0" smtClean="0"/>
              <a:t> en 1917, a été en fait vulgarisé par Elton (1927). </a:t>
            </a:r>
            <a:endParaRPr lang="fr-FR" sz="4000" dirty="0" smtClean="0"/>
          </a:p>
          <a:p>
            <a:pPr algn="just"/>
            <a:r>
              <a:rPr lang="fr-FR" sz="4000" dirty="0" smtClean="0"/>
              <a:t>La </a:t>
            </a:r>
            <a:r>
              <a:rPr lang="fr-FR" sz="4000" dirty="0" smtClean="0"/>
              <a:t>niche écologique peut se définir de la façon la plus simple comme </a:t>
            </a:r>
            <a:r>
              <a:rPr lang="fr-FR" sz="4000" b="1" dirty="0" smtClean="0"/>
              <a:t>la place </a:t>
            </a:r>
            <a:r>
              <a:rPr lang="fr-FR" sz="4000" dirty="0" smtClean="0"/>
              <a:t>et </a:t>
            </a:r>
            <a:r>
              <a:rPr lang="fr-FR" sz="4000" b="1" dirty="0" smtClean="0"/>
              <a:t>la spécialisation </a:t>
            </a:r>
            <a:r>
              <a:rPr lang="fr-FR" sz="4000" dirty="0" smtClean="0"/>
              <a:t>d’une espèce à l’intérieur d’un peuplement.</a:t>
            </a:r>
          </a:p>
          <a:p>
            <a:pPr algn="just"/>
            <a:r>
              <a:rPr lang="fr-FR" sz="4000" dirty="0" smtClean="0"/>
              <a:t>Elle correspond à l’ensemble des paramètres qui caractérisent les exigences </a:t>
            </a:r>
            <a:r>
              <a:rPr lang="fr-FR" sz="4000" dirty="0" smtClean="0"/>
              <a:t>écologiques </a:t>
            </a:r>
            <a:r>
              <a:rPr lang="fr-FR" sz="4000" dirty="0" smtClean="0"/>
              <a:t>(climatiques, alimentaires, reproductives, etc.) propres à une espèce vivante et qui la différencient des espèces voisines d’un même peuplement. </a:t>
            </a:r>
            <a:endParaRPr lang="fr-FR" sz="4000" dirty="0" smtClean="0"/>
          </a:p>
          <a:p>
            <a:pPr algn="just"/>
            <a:r>
              <a:rPr lang="fr-FR" sz="4000" dirty="0" smtClean="0"/>
              <a:t>Une </a:t>
            </a:r>
            <a:r>
              <a:rPr lang="fr-FR" sz="4000" dirty="0" smtClean="0"/>
              <a:t>confusion fréquente est faite entre niche écologique et habitat. Ce dernier correspond aux emplacements particuliers où l’espèce considérée se rencontre. La niche, elle, représente </a:t>
            </a:r>
            <a:r>
              <a:rPr lang="fr-FR" sz="4000" b="1" dirty="0" smtClean="0"/>
              <a:t>la fonction </a:t>
            </a:r>
            <a:r>
              <a:rPr lang="fr-FR" sz="4000" dirty="0" smtClean="0"/>
              <a:t>de l’espèce dans un écosystème.</a:t>
            </a:r>
          </a:p>
          <a:p>
            <a:endParaRPr lang="fr-F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2357382"/>
          </a:xfrm>
          <a:solidFill>
            <a:schemeClr val="tx1"/>
          </a:solidFill>
        </p:spPr>
        <p:txBody>
          <a:bodyPr>
            <a:normAutofit fontScale="90000"/>
          </a:bodyPr>
          <a:lstStyle/>
          <a:p>
            <a:r>
              <a:rPr lang="fr-FR" b="1" dirty="0" smtClean="0">
                <a:solidFill>
                  <a:schemeClr val="bg1"/>
                </a:solidFill>
              </a:rPr>
              <a:t>CHAPITRE </a:t>
            </a:r>
            <a:r>
              <a:rPr lang="fr-FR" b="1" dirty="0" smtClean="0">
                <a:solidFill>
                  <a:schemeClr val="bg1"/>
                </a:solidFill>
              </a:rPr>
              <a:t>4</a:t>
            </a:r>
            <a:br>
              <a:rPr lang="fr-FR" b="1" dirty="0" smtClean="0">
                <a:solidFill>
                  <a:schemeClr val="bg1"/>
                </a:solidFill>
              </a:rPr>
            </a:br>
            <a:r>
              <a:rPr lang="fr-FR" b="1" dirty="0" smtClean="0">
                <a:solidFill>
                  <a:schemeClr val="bg1"/>
                </a:solidFill>
              </a:rPr>
              <a:t>Organisation </a:t>
            </a:r>
            <a:r>
              <a:rPr lang="fr-FR" b="1" dirty="0" smtClean="0">
                <a:solidFill>
                  <a:schemeClr val="bg1"/>
                </a:solidFill>
              </a:rPr>
              <a:t>de la biosphère</a:t>
            </a:r>
            <a:br>
              <a:rPr lang="fr-FR" b="1" dirty="0" smtClean="0">
                <a:solidFill>
                  <a:schemeClr val="bg1"/>
                </a:solidFill>
              </a:rPr>
            </a:br>
            <a:r>
              <a:rPr lang="fr-FR" b="1" dirty="0" smtClean="0">
                <a:solidFill>
                  <a:schemeClr val="bg1"/>
                </a:solidFill>
              </a:rPr>
              <a:t/>
            </a:r>
            <a:br>
              <a:rPr lang="fr-FR" b="1" dirty="0" smtClean="0">
                <a:solidFill>
                  <a:schemeClr val="bg1"/>
                </a:solidFill>
              </a:rPr>
            </a:br>
            <a:endParaRPr lang="fr-FR" b="1" dirty="0">
              <a:solidFill>
                <a:schemeClr val="bg1"/>
              </a:solidFill>
            </a:endParaRPr>
          </a:p>
        </p:txBody>
      </p:sp>
      <p:sp>
        <p:nvSpPr>
          <p:cNvPr id="3" name="Espace réservé du contenu 2"/>
          <p:cNvSpPr>
            <a:spLocks noGrp="1"/>
          </p:cNvSpPr>
          <p:nvPr>
            <p:ph idx="1"/>
          </p:nvPr>
        </p:nvSpPr>
        <p:spPr>
          <a:xfrm>
            <a:off x="214282" y="2500306"/>
            <a:ext cx="8929718" cy="3625857"/>
          </a:xfrm>
        </p:spPr>
        <p:txBody>
          <a:bodyPr>
            <a:normAutofit lnSpcReduction="10000"/>
          </a:bodyPr>
          <a:lstStyle/>
          <a:p>
            <a:r>
              <a:rPr lang="fr-FR" dirty="0" smtClean="0"/>
              <a:t>Le niveau le plus élémentaire d’organisation du vivant est </a:t>
            </a:r>
            <a:r>
              <a:rPr lang="fr-FR" b="1" dirty="0" smtClean="0"/>
              <a:t>la cellule</a:t>
            </a:r>
            <a:r>
              <a:rPr lang="fr-FR" dirty="0" smtClean="0"/>
              <a:t>. Celle–ci est intégrée dans </a:t>
            </a:r>
            <a:r>
              <a:rPr lang="fr-FR" b="1" dirty="0" smtClean="0"/>
              <a:t>l’individu</a:t>
            </a:r>
            <a:r>
              <a:rPr lang="fr-FR" dirty="0" smtClean="0"/>
              <a:t> qui s’intègre dans une </a:t>
            </a:r>
            <a:r>
              <a:rPr lang="fr-FR" b="1" dirty="0" smtClean="0"/>
              <a:t>population</a:t>
            </a:r>
            <a:r>
              <a:rPr lang="fr-FR" dirty="0" smtClean="0"/>
              <a:t>. La population fait partie d’une </a:t>
            </a:r>
            <a:r>
              <a:rPr lang="fr-FR" b="1" dirty="0" smtClean="0"/>
              <a:t>communauté ou biocénose</a:t>
            </a:r>
            <a:r>
              <a:rPr lang="fr-FR" dirty="0" smtClean="0"/>
              <a:t>. La biocénose s’intègre à son tour dans </a:t>
            </a:r>
            <a:r>
              <a:rPr lang="fr-FR" b="1" dirty="0" smtClean="0"/>
              <a:t>l’écosystème</a:t>
            </a:r>
            <a:r>
              <a:rPr lang="fr-FR" dirty="0" smtClean="0"/>
              <a:t>. L’ensemble des écosystèmes forment la </a:t>
            </a:r>
            <a:r>
              <a:rPr lang="fr-FR" b="1" dirty="0" smtClean="0"/>
              <a:t>biosphère</a:t>
            </a:r>
            <a:r>
              <a:rPr lang="fr-FR" dirty="0" smtClean="0"/>
              <a:t> qui est le niveau le plus élevé du vivant.</a:t>
            </a:r>
          </a:p>
          <a:p>
            <a:endParaRPr lang="fr-FR" b="1" dirty="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5857892"/>
            <a:ext cx="6786610" cy="582594"/>
          </a:xfrm>
        </p:spPr>
        <p:txBody>
          <a:bodyPr>
            <a:normAutofit/>
          </a:bodyPr>
          <a:lstStyle/>
          <a:p>
            <a:pPr algn="l"/>
            <a:r>
              <a:rPr lang="fr-FR" sz="2400" b="1" dirty="0" smtClean="0"/>
              <a:t>Figure : Les niveaux d’organisation de la biosphère </a:t>
            </a:r>
            <a:endParaRPr lang="fr-FR" sz="2400" b="1" dirty="0"/>
          </a:p>
        </p:txBody>
      </p:sp>
      <p:pic>
        <p:nvPicPr>
          <p:cNvPr id="4" name="Espace réservé du contenu 3" descr="Levels of Ecological Organization"/>
          <p:cNvPicPr>
            <a:picLocks noGrp="1"/>
          </p:cNvPicPr>
          <p:nvPr>
            <p:ph idx="1"/>
          </p:nvPr>
        </p:nvPicPr>
        <p:blipFill>
          <a:blip r:embed="rId2"/>
          <a:srcRect/>
          <a:stretch>
            <a:fillRect/>
          </a:stretch>
        </p:blipFill>
        <p:spPr bwMode="auto">
          <a:xfrm>
            <a:off x="785786" y="285728"/>
            <a:ext cx="7572428" cy="53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857892"/>
            <a:ext cx="7572428" cy="368280"/>
          </a:xfrm>
        </p:spPr>
        <p:txBody>
          <a:bodyPr>
            <a:normAutofit/>
          </a:bodyPr>
          <a:lstStyle/>
          <a:p>
            <a:pPr algn="l"/>
            <a:r>
              <a:rPr lang="fr-FR" sz="1800" b="1" dirty="0" smtClean="0"/>
              <a:t>Figure 02: </a:t>
            </a:r>
            <a:r>
              <a:rPr lang="fr-FR" sz="1800" b="1" dirty="0" err="1" smtClean="0"/>
              <a:t>Zonation</a:t>
            </a:r>
            <a:r>
              <a:rPr lang="fr-FR" sz="1800" b="1" dirty="0" smtClean="0"/>
              <a:t> de la biosphère et répartition des </a:t>
            </a:r>
            <a:r>
              <a:rPr lang="fr-FR" sz="1800" b="1" dirty="0" err="1" smtClean="0"/>
              <a:t>macroécosystèmes</a:t>
            </a:r>
            <a:r>
              <a:rPr lang="fr-FR" sz="1800" b="1" dirty="0" smtClean="0"/>
              <a:t> </a:t>
            </a:r>
            <a:endParaRPr lang="fr-FR" sz="1800" b="1"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28596" y="142852"/>
            <a:ext cx="8358246" cy="56436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7166"/>
            <a:ext cx="8229600" cy="6500834"/>
          </a:xfrm>
        </p:spPr>
        <p:txBody>
          <a:bodyPr>
            <a:normAutofit fontScale="85000" lnSpcReduction="20000"/>
          </a:bodyPr>
          <a:lstStyle/>
          <a:p>
            <a:pPr algn="just"/>
            <a:r>
              <a:rPr lang="fr-FR" dirty="0" smtClean="0"/>
              <a:t>Un écosystème est constitué par l’ensemble des êtres vivants (biocénose) et du milieu dans lequel ils vivent (biotope).</a:t>
            </a:r>
          </a:p>
          <a:p>
            <a:pPr algn="just"/>
            <a:r>
              <a:rPr lang="fr-FR" dirty="0" smtClean="0"/>
              <a:t>Le biotope fournit l’énergie, la matière organique et inorganique d’origine abiotique. </a:t>
            </a:r>
            <a:endParaRPr lang="fr-FR" dirty="0" smtClean="0"/>
          </a:p>
          <a:p>
            <a:pPr algn="just"/>
            <a:r>
              <a:rPr lang="fr-FR" dirty="0" smtClean="0"/>
              <a:t>La </a:t>
            </a:r>
            <a:r>
              <a:rPr lang="fr-FR" dirty="0" smtClean="0"/>
              <a:t>biocénose comporte </a:t>
            </a:r>
            <a:r>
              <a:rPr lang="fr-FR" b="1" dirty="0" smtClean="0"/>
              <a:t>trois</a:t>
            </a:r>
            <a:r>
              <a:rPr lang="fr-FR" dirty="0" smtClean="0"/>
              <a:t> catégories d’organismes : </a:t>
            </a:r>
            <a:r>
              <a:rPr lang="fr-FR" b="1" dirty="0" smtClean="0"/>
              <a:t>des producteurs </a:t>
            </a:r>
            <a:r>
              <a:rPr lang="fr-FR" dirty="0" smtClean="0"/>
              <a:t>de matières organiques, </a:t>
            </a:r>
            <a:r>
              <a:rPr lang="fr-FR" b="1" dirty="0" smtClean="0"/>
              <a:t>des consommateurs</a:t>
            </a:r>
            <a:r>
              <a:rPr lang="fr-FR" dirty="0" smtClean="0"/>
              <a:t> de cette matière et </a:t>
            </a:r>
            <a:r>
              <a:rPr lang="fr-FR" b="1" dirty="0" smtClean="0"/>
              <a:t>des décomposeurs </a:t>
            </a:r>
            <a:r>
              <a:rPr lang="fr-FR" dirty="0" smtClean="0"/>
              <a:t>qui la recyclent. </a:t>
            </a:r>
            <a:endParaRPr lang="fr-FR" dirty="0" smtClean="0"/>
          </a:p>
          <a:p>
            <a:pPr algn="just"/>
            <a:r>
              <a:rPr lang="fr-FR" dirty="0" smtClean="0"/>
              <a:t>Les </a:t>
            </a:r>
            <a:r>
              <a:rPr lang="fr-FR" dirty="0" smtClean="0"/>
              <a:t>végétaux captent l’énergie solaire et fabriquent des </a:t>
            </a:r>
            <a:r>
              <a:rPr lang="fr-FR" b="1" dirty="0" smtClean="0"/>
              <a:t>glucides</a:t>
            </a:r>
            <a:r>
              <a:rPr lang="fr-FR" dirty="0" smtClean="0"/>
              <a:t> qui seront transformés en d’autres catégories de produits, ils seront broutés par </a:t>
            </a:r>
            <a:r>
              <a:rPr lang="fr-FR" b="1" dirty="0" smtClean="0"/>
              <a:t>les herbivores </a:t>
            </a:r>
            <a:r>
              <a:rPr lang="fr-FR" dirty="0" smtClean="0"/>
              <a:t>qui seront dévorés par </a:t>
            </a:r>
            <a:r>
              <a:rPr lang="fr-FR" b="1" dirty="0" smtClean="0"/>
              <a:t>des carnivores</a:t>
            </a:r>
            <a:r>
              <a:rPr lang="fr-FR" dirty="0" smtClean="0"/>
              <a:t>. </a:t>
            </a:r>
            <a:endParaRPr lang="fr-FR" dirty="0" smtClean="0"/>
          </a:p>
          <a:p>
            <a:pPr algn="just"/>
            <a:r>
              <a:rPr lang="fr-FR" dirty="0" smtClean="0"/>
              <a:t>Les </a:t>
            </a:r>
            <a:r>
              <a:rPr lang="fr-FR" b="1" dirty="0" smtClean="0"/>
              <a:t>décomposeurs</a:t>
            </a:r>
            <a:r>
              <a:rPr lang="fr-FR" dirty="0" smtClean="0"/>
              <a:t> consomment les déchets et les cadavres de tous et permettent ainsi le retour au milieu de diverses substances. Par son unité, son organisation et son fonctionnement, l’écosystème apparaît comme le </a:t>
            </a:r>
            <a:r>
              <a:rPr lang="fr-FR" b="1" dirty="0" smtClean="0"/>
              <a:t>maillon de base de la biosphère</a:t>
            </a:r>
            <a:r>
              <a:rPr lang="fr-FR" dirty="0" smtClean="0"/>
              <a:t>.</a:t>
            </a:r>
            <a:endParaRPr lang="fr-FR" dirty="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60000"/>
              <a:lumOff val="40000"/>
            </a:schemeClr>
          </a:solidFill>
        </p:spPr>
        <p:txBody>
          <a:bodyPr>
            <a:normAutofit/>
          </a:bodyPr>
          <a:lstStyle/>
          <a:p>
            <a:r>
              <a:rPr lang="fr-FR" sz="4000" b="1" dirty="0" smtClean="0"/>
              <a:t>I. Structure </a:t>
            </a:r>
            <a:r>
              <a:rPr lang="fr-FR" sz="4000" b="1" dirty="0" smtClean="0"/>
              <a:t>des écosystèmes </a:t>
            </a:r>
            <a:endParaRPr lang="fr-FR" sz="4000" b="1" dirty="0"/>
          </a:p>
        </p:txBody>
      </p:sp>
      <p:sp>
        <p:nvSpPr>
          <p:cNvPr id="3" name="Espace réservé du contenu 2"/>
          <p:cNvSpPr>
            <a:spLocks noGrp="1"/>
          </p:cNvSpPr>
          <p:nvPr>
            <p:ph idx="1"/>
          </p:nvPr>
        </p:nvSpPr>
        <p:spPr/>
        <p:txBody>
          <a:bodyPr/>
          <a:lstStyle/>
          <a:p>
            <a:pPr algn="ctr"/>
            <a:r>
              <a:rPr lang="fr-FR" b="1" dirty="0" smtClean="0"/>
              <a:t>1. </a:t>
            </a:r>
            <a:r>
              <a:rPr lang="fr-FR" b="1" dirty="0" smtClean="0"/>
              <a:t>chaîne </a:t>
            </a:r>
            <a:r>
              <a:rPr lang="fr-FR" b="1" dirty="0" smtClean="0"/>
              <a:t>trophique </a:t>
            </a:r>
          </a:p>
          <a:p>
            <a:pPr algn="just"/>
            <a:r>
              <a:rPr lang="fr-FR" dirty="0" smtClean="0"/>
              <a:t>Une </a:t>
            </a:r>
            <a:r>
              <a:rPr lang="fr-FR" b="1" dirty="0" smtClean="0"/>
              <a:t>chaîne </a:t>
            </a:r>
            <a:r>
              <a:rPr lang="fr-FR" b="1" dirty="0" smtClean="0"/>
              <a:t>trophique </a:t>
            </a:r>
            <a:r>
              <a:rPr lang="fr-FR" dirty="0" smtClean="0"/>
              <a:t>ou </a:t>
            </a:r>
            <a:r>
              <a:rPr lang="fr-FR" b="1" dirty="0" smtClean="0"/>
              <a:t>chaîne alimentaire </a:t>
            </a:r>
            <a:r>
              <a:rPr lang="fr-FR" dirty="0" smtClean="0"/>
              <a:t>est une succession d’organismes dont chacun vit au dépend du précédent. </a:t>
            </a:r>
            <a:endParaRPr lang="fr-FR" dirty="0" smtClean="0"/>
          </a:p>
          <a:p>
            <a:pPr algn="just"/>
            <a:r>
              <a:rPr lang="fr-FR" dirty="0" smtClean="0"/>
              <a:t>Tout </a:t>
            </a:r>
            <a:r>
              <a:rPr lang="fr-FR" dirty="0" smtClean="0"/>
              <a:t>écosystème comporte un ensemble d’espèces animales et végétales qui peuvent être réparties en trois groupes : producteurs, consommateurs, décomposeurs </a:t>
            </a:r>
          </a:p>
          <a:p>
            <a:pPr>
              <a:buNone/>
            </a:pPr>
            <a:endParaRPr lang="fr-F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725470"/>
          </a:xfrm>
        </p:spPr>
        <p:txBody>
          <a:bodyPr>
            <a:normAutofit fontScale="90000"/>
          </a:bodyPr>
          <a:lstStyle/>
          <a:p>
            <a:r>
              <a:rPr lang="fr-FR" b="1" dirty="0" smtClean="0"/>
              <a:t>a. Producteurs </a:t>
            </a:r>
            <a:r>
              <a:rPr lang="fr-FR" b="1" dirty="0" smtClean="0"/>
              <a:t>autotrophes</a:t>
            </a:r>
            <a:endParaRPr lang="fr-FR" b="1" dirty="0"/>
          </a:p>
        </p:txBody>
      </p:sp>
      <p:sp>
        <p:nvSpPr>
          <p:cNvPr id="3" name="Espace réservé du contenu 2"/>
          <p:cNvSpPr>
            <a:spLocks noGrp="1"/>
          </p:cNvSpPr>
          <p:nvPr>
            <p:ph idx="1"/>
          </p:nvPr>
        </p:nvSpPr>
        <p:spPr>
          <a:xfrm>
            <a:off x="457200" y="928670"/>
            <a:ext cx="8229600" cy="5197493"/>
          </a:xfrm>
        </p:spPr>
        <p:txBody>
          <a:bodyPr>
            <a:normAutofit/>
          </a:bodyPr>
          <a:lstStyle/>
          <a:p>
            <a:pPr algn="just">
              <a:buFont typeface="Wingdings" pitchFamily="2" charset="2"/>
              <a:buChar char="Ø"/>
            </a:pPr>
            <a:r>
              <a:rPr lang="fr-FR" b="1" u="sng" dirty="0" smtClean="0"/>
              <a:t>Producteurs </a:t>
            </a:r>
            <a:r>
              <a:rPr lang="fr-FR" b="1" u="sng" dirty="0" smtClean="0"/>
              <a:t>primaires </a:t>
            </a:r>
            <a:r>
              <a:rPr lang="fr-FR" dirty="0" smtClean="0"/>
              <a:t>constituent </a:t>
            </a:r>
            <a:r>
              <a:rPr lang="fr-FR" dirty="0" smtClean="0"/>
              <a:t>le </a:t>
            </a:r>
            <a:r>
              <a:rPr lang="fr-FR" b="1" dirty="0" smtClean="0"/>
              <a:t>1 er niveau trophique </a:t>
            </a:r>
            <a:r>
              <a:rPr lang="fr-FR" dirty="0" smtClean="0"/>
              <a:t>de l’écosystème </a:t>
            </a:r>
            <a:r>
              <a:rPr lang="fr-FR" dirty="0" smtClean="0"/>
              <a:t>. </a:t>
            </a:r>
            <a:r>
              <a:rPr lang="fr-FR" dirty="0" smtClean="0"/>
              <a:t>Ce sont les végétaux autotrophes </a:t>
            </a:r>
            <a:r>
              <a:rPr lang="fr-FR" b="1" dirty="0" smtClean="0"/>
              <a:t>photosynthétiques</a:t>
            </a:r>
            <a:r>
              <a:rPr lang="fr-FR" dirty="0" smtClean="0"/>
              <a:t> (Phototrophes). </a:t>
            </a:r>
          </a:p>
          <a:p>
            <a:pPr algn="just">
              <a:buFont typeface="Wingdings" pitchFamily="2" charset="2"/>
              <a:buChar char="Ø"/>
            </a:pPr>
            <a:r>
              <a:rPr lang="fr-FR" dirty="0" smtClean="0"/>
              <a:t>Ex: </a:t>
            </a:r>
            <a:r>
              <a:rPr lang="fr-FR" dirty="0" smtClean="0"/>
              <a:t>Plantes vertes, phytoplanctons, cyanobactéries.</a:t>
            </a:r>
          </a:p>
          <a:p>
            <a:pPr algn="just">
              <a:buFont typeface="Wingdings" pitchFamily="2" charset="2"/>
              <a:buChar char="Ø"/>
            </a:pPr>
            <a:r>
              <a:rPr lang="fr-FR" dirty="0" smtClean="0"/>
              <a:t> Grâce à la photosynthèse, ils élaborent la </a:t>
            </a:r>
            <a:r>
              <a:rPr lang="fr-FR" b="1" dirty="0" smtClean="0"/>
              <a:t>matière organique </a:t>
            </a:r>
            <a:r>
              <a:rPr lang="fr-FR" dirty="0" smtClean="0"/>
              <a:t>à partir de matières strictement minérales fournies par le milieu extérieur </a:t>
            </a:r>
            <a:r>
              <a:rPr lang="fr-FR" dirty="0" smtClean="0"/>
              <a:t>abiotique.</a:t>
            </a:r>
            <a:endParaRPr lang="fr-FR" dirty="0" smtClean="0"/>
          </a:p>
          <a:p>
            <a:endParaRPr lang="fr-FR"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t>b. Consommateurs </a:t>
            </a:r>
            <a:r>
              <a:rPr lang="fr-FR" b="1" dirty="0" smtClean="0"/>
              <a:t>hétérotrophes </a:t>
            </a:r>
            <a:endParaRPr lang="fr-FR" b="1" dirty="0"/>
          </a:p>
        </p:txBody>
      </p:sp>
      <p:sp>
        <p:nvSpPr>
          <p:cNvPr id="3" name="Espace réservé du contenu 2"/>
          <p:cNvSpPr>
            <a:spLocks noGrp="1"/>
          </p:cNvSpPr>
          <p:nvPr>
            <p:ph idx="1"/>
          </p:nvPr>
        </p:nvSpPr>
        <p:spPr/>
        <p:txBody>
          <a:bodyPr/>
          <a:lstStyle/>
          <a:p>
            <a:pPr algn="just">
              <a:buFont typeface="Wingdings" pitchFamily="2" charset="2"/>
              <a:buChar char="Ø"/>
            </a:pPr>
            <a:r>
              <a:rPr lang="fr-FR" dirty="0" smtClean="0"/>
              <a:t>Êtres vivants se nourrissant des matières organiques complexes déjà élaborées qu’ils prélèvent sur d’autres êtres vivants. </a:t>
            </a:r>
          </a:p>
          <a:p>
            <a:pPr algn="just">
              <a:buFont typeface="Wingdings" pitchFamily="2" charset="2"/>
              <a:buChar char="Ø"/>
            </a:pPr>
            <a:r>
              <a:rPr lang="fr-FR" dirty="0" smtClean="0"/>
              <a:t>Considérés comme </a:t>
            </a:r>
            <a:r>
              <a:rPr lang="fr-FR" dirty="0" smtClean="0"/>
              <a:t>étant des </a:t>
            </a:r>
            <a:r>
              <a:rPr lang="fr-FR" b="1" dirty="0" smtClean="0"/>
              <a:t>producteurs secondaires. </a:t>
            </a:r>
          </a:p>
          <a:p>
            <a:pPr algn="just">
              <a:buFont typeface="Wingdings" pitchFamily="2" charset="2"/>
              <a:buChar char="Ø"/>
            </a:pPr>
            <a:r>
              <a:rPr lang="fr-FR" dirty="0" smtClean="0"/>
              <a:t>Les consommateurs occupent un niveau </a:t>
            </a:r>
            <a:r>
              <a:rPr lang="fr-FR" b="1" dirty="0" smtClean="0"/>
              <a:t>trophique différent </a:t>
            </a:r>
            <a:r>
              <a:rPr lang="fr-FR" dirty="0" smtClean="0"/>
              <a:t>en fonction de leur </a:t>
            </a:r>
            <a:r>
              <a:rPr lang="fr-FR" b="1" dirty="0" smtClean="0"/>
              <a:t>régime </a:t>
            </a:r>
            <a:r>
              <a:rPr lang="fr-FR" b="1" dirty="0" smtClean="0"/>
              <a:t>alimentaire.</a:t>
            </a:r>
            <a:endParaRPr lang="fr-FR" b="1" dirty="0" smtClean="0"/>
          </a:p>
          <a:p>
            <a:endParaRPr lang="fr-F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00042"/>
            <a:ext cx="8229600" cy="6143668"/>
          </a:xfrm>
        </p:spPr>
        <p:txBody>
          <a:bodyPr>
            <a:normAutofit fontScale="85000" lnSpcReduction="20000"/>
          </a:bodyPr>
          <a:lstStyle/>
          <a:p>
            <a:pPr marL="0" indent="0">
              <a:buNone/>
            </a:pPr>
            <a:r>
              <a:rPr lang="fr-FR" dirty="0" smtClean="0"/>
              <a:t>Les consommateurs de matière fraiche, il s’agit de :</a:t>
            </a:r>
          </a:p>
          <a:p>
            <a:pPr algn="just">
              <a:buFont typeface="Wingdings" pitchFamily="2" charset="2"/>
              <a:buChar char="Ø"/>
            </a:pPr>
            <a:r>
              <a:rPr lang="fr-FR" dirty="0" smtClean="0"/>
              <a:t>– </a:t>
            </a:r>
            <a:r>
              <a:rPr lang="fr-FR" dirty="0" smtClean="0">
                <a:solidFill>
                  <a:srgbClr val="FF0000"/>
                </a:solidFill>
              </a:rPr>
              <a:t>Consommateurs primaires (C1) </a:t>
            </a:r>
            <a:r>
              <a:rPr lang="fr-FR" dirty="0" smtClean="0"/>
              <a:t>: Ce sont les phytophages qui mangent les producteurs. Ce sont en  général des animaux, appelés herbivores (mammifères herbivores, insectes, crustacés : crevette),mais aussi plus rarement des parasites végétaux et animaux des plantes vertes.</a:t>
            </a:r>
          </a:p>
          <a:p>
            <a:pPr algn="just">
              <a:buFont typeface="Wingdings" pitchFamily="2" charset="2"/>
              <a:buChar char="Ø"/>
            </a:pPr>
            <a:r>
              <a:rPr lang="fr-FR" dirty="0" smtClean="0"/>
              <a:t>– </a:t>
            </a:r>
            <a:r>
              <a:rPr lang="fr-FR" dirty="0" smtClean="0">
                <a:solidFill>
                  <a:srgbClr val="FF0000"/>
                </a:solidFill>
              </a:rPr>
              <a:t>Consommateurs secondaires (C2</a:t>
            </a:r>
            <a:r>
              <a:rPr lang="fr-FR" dirty="0" smtClean="0"/>
              <a:t>) : Prédateurs de C1. Il s’agit de carnivores se nourrissant d’herbivores (mammifères carnassiers, rapaces, insectes,…).</a:t>
            </a:r>
          </a:p>
          <a:p>
            <a:pPr algn="just">
              <a:buFont typeface="Wingdings" pitchFamily="2" charset="2"/>
              <a:buChar char="Ø"/>
            </a:pPr>
            <a:r>
              <a:rPr lang="fr-FR" dirty="0" smtClean="0"/>
              <a:t>– </a:t>
            </a:r>
            <a:r>
              <a:rPr lang="fr-FR" dirty="0" smtClean="0">
                <a:solidFill>
                  <a:srgbClr val="FF0000"/>
                </a:solidFill>
              </a:rPr>
              <a:t>Consommateurs tertiaires (C3) </a:t>
            </a:r>
            <a:r>
              <a:rPr lang="fr-FR" dirty="0" smtClean="0"/>
              <a:t>: Prédateurs de C2. Ce sont donc des carnivores qui se nourrissent de carnivores (oiseaux insectivores, rapaces, insectes,…). Le plus souvent, un consommateur </a:t>
            </a:r>
            <a:r>
              <a:rPr lang="fr-FR" dirty="0" smtClean="0">
                <a:solidFill>
                  <a:srgbClr val="FF0000"/>
                </a:solidFill>
              </a:rPr>
              <a:t>est omnivore </a:t>
            </a:r>
            <a:r>
              <a:rPr lang="fr-FR" dirty="0" smtClean="0"/>
              <a:t>et appartient donc à plusieurs niveaux trophiques. Les C2 et les C3 sont soit des prédateurs qui capturent leurs proies, soit des parasites d'animaux</a:t>
            </a:r>
          </a:p>
          <a:p>
            <a:endParaRPr lang="fr-F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4291"/>
            <a:ext cx="8229600" cy="2714643"/>
          </a:xfrm>
        </p:spPr>
        <p:txBody>
          <a:bodyPr>
            <a:normAutofit/>
          </a:bodyPr>
          <a:lstStyle/>
          <a:p>
            <a:pPr algn="just"/>
            <a:r>
              <a:rPr lang="fr-FR" dirty="0" smtClean="0"/>
              <a:t>Les consommateurs de cadavres d’animaux : les </a:t>
            </a:r>
            <a:r>
              <a:rPr lang="fr-FR" b="1" dirty="0" smtClean="0"/>
              <a:t>charognards</a:t>
            </a:r>
            <a:r>
              <a:rPr lang="fr-FR" dirty="0" smtClean="0"/>
              <a:t> ou nécrophages désignent les espèces qui se nourrissent des cadavres d’animaux frais ou décomposés. Ils terminent souvent le travail des carnivores.</a:t>
            </a:r>
          </a:p>
          <a:p>
            <a:pPr>
              <a:buNone/>
            </a:pPr>
            <a:endParaRPr lang="fr-FR" dirty="0"/>
          </a:p>
        </p:txBody>
      </p:sp>
      <p:pic>
        <p:nvPicPr>
          <p:cNvPr id="4" name="Image 3" descr="Charognards, ces animaux mal-aimés • Le blog du hérisson"/>
          <p:cNvPicPr/>
          <p:nvPr/>
        </p:nvPicPr>
        <p:blipFill>
          <a:blip r:embed="rId2"/>
          <a:srcRect/>
          <a:stretch>
            <a:fillRect/>
          </a:stretch>
        </p:blipFill>
        <p:spPr bwMode="auto">
          <a:xfrm>
            <a:off x="4240536" y="3000372"/>
            <a:ext cx="4903464" cy="3629561"/>
          </a:xfrm>
          <a:prstGeom prst="rect">
            <a:avLst/>
          </a:prstGeom>
          <a:noFill/>
          <a:ln w="9525">
            <a:noFill/>
            <a:miter lim="800000"/>
            <a:headEnd/>
            <a:tailEnd/>
          </a:ln>
        </p:spPr>
      </p:pic>
      <p:sp>
        <p:nvSpPr>
          <p:cNvPr id="5" name="ZoneTexte 4"/>
          <p:cNvSpPr txBox="1"/>
          <p:nvPr/>
        </p:nvSpPr>
        <p:spPr>
          <a:xfrm>
            <a:off x="6143636" y="6143644"/>
            <a:ext cx="2729914" cy="461665"/>
          </a:xfrm>
          <a:prstGeom prst="rect">
            <a:avLst/>
          </a:prstGeom>
          <a:noFill/>
        </p:spPr>
        <p:txBody>
          <a:bodyPr wrap="none" rtlCol="0">
            <a:spAutoFit/>
          </a:bodyPr>
          <a:lstStyle/>
          <a:p>
            <a:r>
              <a:rPr lang="fr-FR" sz="2400" b="1" dirty="0" smtClean="0"/>
              <a:t>Vautour charognard</a:t>
            </a:r>
            <a:endParaRPr lang="fr-FR" sz="2400" b="1" dirty="0"/>
          </a:p>
        </p:txBody>
      </p:sp>
      <p:pic>
        <p:nvPicPr>
          <p:cNvPr id="6" name="Image 5" descr="Aperçu à plusieurs reprises, le chacal doré fait preuve de sa présence en  France - Le Messager"/>
          <p:cNvPicPr/>
          <p:nvPr/>
        </p:nvPicPr>
        <p:blipFill>
          <a:blip r:embed="rId3"/>
          <a:srcRect/>
          <a:stretch>
            <a:fillRect/>
          </a:stretch>
        </p:blipFill>
        <p:spPr bwMode="auto">
          <a:xfrm>
            <a:off x="0" y="3000372"/>
            <a:ext cx="4214810" cy="3643338"/>
          </a:xfrm>
          <a:prstGeom prst="rect">
            <a:avLst/>
          </a:prstGeom>
          <a:noFill/>
          <a:ln w="9525">
            <a:noFill/>
            <a:miter lim="800000"/>
            <a:headEnd/>
            <a:tailEnd/>
          </a:ln>
        </p:spPr>
      </p:pic>
      <p:sp>
        <p:nvSpPr>
          <p:cNvPr id="7" name="Rectangle 6"/>
          <p:cNvSpPr/>
          <p:nvPr/>
        </p:nvSpPr>
        <p:spPr>
          <a:xfrm>
            <a:off x="2428860" y="6000768"/>
            <a:ext cx="1643074" cy="584775"/>
          </a:xfrm>
          <a:prstGeom prst="rect">
            <a:avLst/>
          </a:prstGeom>
        </p:spPr>
        <p:txBody>
          <a:bodyPr wrap="square">
            <a:spAutoFit/>
          </a:bodyPr>
          <a:lstStyle/>
          <a:p>
            <a:pPr marL="342900" lvl="0" indent="-342900" algn="just">
              <a:spcBef>
                <a:spcPct val="20000"/>
              </a:spcBef>
            </a:pPr>
            <a:r>
              <a:rPr lang="fr-FR" sz="3200" b="1" dirty="0" smtClean="0">
                <a:solidFill>
                  <a:prstClr val="black"/>
                </a:solidFill>
              </a:rPr>
              <a:t>Chacal</a:t>
            </a:r>
            <a:endParaRPr lang="fr-FR" sz="3200" b="1" dirty="0" smtClean="0">
              <a:solidFill>
                <a:prstClr val="black"/>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571504"/>
          </a:xfrm>
        </p:spPr>
        <p:txBody>
          <a:bodyPr>
            <a:normAutofit fontScale="90000"/>
          </a:bodyPr>
          <a:lstStyle/>
          <a:p>
            <a:r>
              <a:rPr lang="fr-FR" b="1" dirty="0" smtClean="0"/>
              <a:t>c. Décomposeurs </a:t>
            </a:r>
            <a:r>
              <a:rPr lang="fr-FR" b="1" dirty="0" smtClean="0"/>
              <a:t>et détritivores </a:t>
            </a:r>
            <a:endParaRPr lang="fr-FR" b="1" dirty="0"/>
          </a:p>
        </p:txBody>
      </p:sp>
      <p:sp>
        <p:nvSpPr>
          <p:cNvPr id="3" name="Espace réservé du contenu 2"/>
          <p:cNvSpPr>
            <a:spLocks noGrp="1"/>
          </p:cNvSpPr>
          <p:nvPr>
            <p:ph idx="1"/>
          </p:nvPr>
        </p:nvSpPr>
        <p:spPr>
          <a:xfrm>
            <a:off x="457200" y="1000108"/>
            <a:ext cx="8329642" cy="5126055"/>
          </a:xfrm>
        </p:spPr>
        <p:txBody>
          <a:bodyPr/>
          <a:lstStyle/>
          <a:p>
            <a:pPr algn="just"/>
            <a:r>
              <a:rPr lang="fr-FR" dirty="0" smtClean="0"/>
              <a:t>Différents organismes et </a:t>
            </a:r>
            <a:r>
              <a:rPr lang="fr-FR" b="1" dirty="0" smtClean="0"/>
              <a:t>microorganismes</a:t>
            </a:r>
            <a:r>
              <a:rPr lang="fr-FR" dirty="0" smtClean="0"/>
              <a:t> qui s’attaquent </a:t>
            </a:r>
            <a:r>
              <a:rPr lang="fr-FR" b="1" dirty="0" smtClean="0"/>
              <a:t>aux cadavres et aux excrétas </a:t>
            </a:r>
            <a:r>
              <a:rPr lang="fr-FR" dirty="0" smtClean="0"/>
              <a:t>et les </a:t>
            </a:r>
            <a:r>
              <a:rPr lang="fr-FR" b="1" dirty="0" smtClean="0"/>
              <a:t>décomposent</a:t>
            </a:r>
            <a:r>
              <a:rPr lang="fr-FR" dirty="0" smtClean="0"/>
              <a:t> peu à peu en assurant le retour progressif au monde </a:t>
            </a:r>
            <a:r>
              <a:rPr lang="fr-FR" b="1" dirty="0" smtClean="0"/>
              <a:t>minéral</a:t>
            </a:r>
            <a:r>
              <a:rPr lang="fr-FR" dirty="0" smtClean="0"/>
              <a:t> des éléments contenus dans la matière organique.</a:t>
            </a:r>
          </a:p>
          <a:p>
            <a:endParaRPr lang="fr-F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85728"/>
            <a:ext cx="8229600" cy="5840435"/>
          </a:xfrm>
        </p:spPr>
        <p:txBody>
          <a:bodyPr>
            <a:normAutofit fontScale="92500"/>
          </a:bodyPr>
          <a:lstStyle/>
          <a:p>
            <a:pPr>
              <a:buFont typeface="Wingdings" pitchFamily="2" charset="2"/>
              <a:buChar char="Ø"/>
            </a:pPr>
            <a:r>
              <a:rPr lang="fr-FR" b="1" dirty="0" smtClean="0"/>
              <a:t>Saprophyte</a:t>
            </a:r>
            <a:r>
              <a:rPr lang="fr-FR" dirty="0" smtClean="0"/>
              <a:t> : Organisme végétal se nourrissant de matières organiques en cours de décomposition.</a:t>
            </a:r>
          </a:p>
          <a:p>
            <a:pPr>
              <a:buNone/>
            </a:pPr>
            <a:r>
              <a:rPr lang="fr-FR" dirty="0" smtClean="0"/>
              <a:t>Exemple: </a:t>
            </a:r>
            <a:r>
              <a:rPr lang="fr-FR" b="1" dirty="0" smtClean="0"/>
              <a:t>Champignons.</a:t>
            </a:r>
          </a:p>
          <a:p>
            <a:pPr>
              <a:buFont typeface="Wingdings" pitchFamily="2" charset="2"/>
              <a:buChar char="Ø"/>
            </a:pPr>
            <a:r>
              <a:rPr lang="fr-FR" dirty="0" smtClean="0"/>
              <a:t> </a:t>
            </a:r>
            <a:r>
              <a:rPr lang="fr-FR" b="1" dirty="0" smtClean="0"/>
              <a:t>Saprophage</a:t>
            </a:r>
            <a:r>
              <a:rPr lang="fr-FR" dirty="0" smtClean="0"/>
              <a:t> : Organisme  qui se nourrit de matières organiques en cours de décomposition.</a:t>
            </a:r>
          </a:p>
          <a:p>
            <a:pPr>
              <a:buNone/>
            </a:pPr>
            <a:r>
              <a:rPr lang="fr-FR" dirty="0" smtClean="0"/>
              <a:t>Exemple : Bactéries.</a:t>
            </a:r>
          </a:p>
          <a:p>
            <a:pPr>
              <a:buFont typeface="Wingdings" pitchFamily="2" charset="2"/>
              <a:buChar char="Ø"/>
            </a:pPr>
            <a:r>
              <a:rPr lang="fr-FR" b="1" dirty="0" smtClean="0"/>
              <a:t>Détritivore</a:t>
            </a:r>
            <a:r>
              <a:rPr lang="fr-FR" dirty="0" smtClean="0"/>
              <a:t> </a:t>
            </a:r>
            <a:r>
              <a:rPr lang="fr-FR" dirty="0" smtClean="0"/>
              <a:t>: Invertébré qui se nourrit de détritus ou débris d’animaux et/ou de végétaux.</a:t>
            </a:r>
          </a:p>
          <a:p>
            <a:pPr>
              <a:buNone/>
            </a:pPr>
            <a:r>
              <a:rPr lang="fr-FR" dirty="0" smtClean="0"/>
              <a:t>Exemple : Protozoaires, lombrics, </a:t>
            </a:r>
            <a:r>
              <a:rPr lang="fr-FR" dirty="0" smtClean="0"/>
              <a:t>nématodes,</a:t>
            </a:r>
          </a:p>
          <a:p>
            <a:pPr>
              <a:buFont typeface="Wingdings" pitchFamily="2" charset="2"/>
              <a:buChar char="Ø"/>
            </a:pPr>
            <a:r>
              <a:rPr lang="fr-FR" dirty="0" smtClean="0"/>
              <a:t>Coprophage </a:t>
            </a:r>
            <a:r>
              <a:rPr lang="fr-FR" dirty="0" smtClean="0"/>
              <a:t>: Animal qui se nourrit d’excréments.</a:t>
            </a:r>
          </a:p>
          <a:p>
            <a:pPr>
              <a:buFont typeface="Wingdings" pitchFamily="2" charset="2"/>
              <a:buChar char="Ø"/>
            </a:pPr>
            <a:r>
              <a:rPr lang="fr-FR" dirty="0" smtClean="0"/>
              <a:t>Exemple : </a:t>
            </a:r>
            <a:r>
              <a:rPr lang="fr-FR" b="1" dirty="0" smtClean="0"/>
              <a:t>Bousier.</a:t>
            </a:r>
          </a:p>
          <a:p>
            <a:endParaRPr lang="fr-F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84" y="5429264"/>
            <a:ext cx="3714776" cy="725470"/>
          </a:xfrm>
        </p:spPr>
        <p:txBody>
          <a:bodyPr>
            <a:normAutofit fontScale="90000"/>
          </a:bodyPr>
          <a:lstStyle/>
          <a:p>
            <a:r>
              <a:rPr lang="fr-FR" dirty="0" smtClean="0"/>
              <a:t>Bousier </a:t>
            </a:r>
            <a:endParaRPr lang="fr-FR" dirty="0"/>
          </a:p>
        </p:txBody>
      </p:sp>
      <p:pic>
        <p:nvPicPr>
          <p:cNvPr id="4" name="Picture 2" descr="Image"/>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556778" y="1571612"/>
            <a:ext cx="4920222" cy="373936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543956" cy="796908"/>
          </a:xfrm>
        </p:spPr>
        <p:txBody>
          <a:bodyPr>
            <a:normAutofit fontScale="90000"/>
          </a:bodyPr>
          <a:lstStyle/>
          <a:p>
            <a:pPr algn="l"/>
            <a:r>
              <a:rPr lang="fr-FR" b="1" dirty="0" smtClean="0"/>
              <a:t>2</a:t>
            </a:r>
            <a:r>
              <a:rPr lang="fr-FR" sz="4000" b="1" dirty="0" smtClean="0"/>
              <a:t>. Différents </a:t>
            </a:r>
            <a:r>
              <a:rPr lang="fr-FR" sz="4000" b="1" dirty="0" smtClean="0"/>
              <a:t>types de chaînes trophiques</a:t>
            </a:r>
            <a:endParaRPr lang="fr-FR" sz="4000" b="1" dirty="0"/>
          </a:p>
        </p:txBody>
      </p:sp>
      <p:sp>
        <p:nvSpPr>
          <p:cNvPr id="3" name="Espace réservé du contenu 2"/>
          <p:cNvSpPr>
            <a:spLocks noGrp="1"/>
          </p:cNvSpPr>
          <p:nvPr>
            <p:ph idx="1"/>
          </p:nvPr>
        </p:nvSpPr>
        <p:spPr>
          <a:xfrm>
            <a:off x="457200" y="1214422"/>
            <a:ext cx="8229600" cy="4911741"/>
          </a:xfrm>
        </p:spPr>
        <p:txBody>
          <a:bodyPr/>
          <a:lstStyle/>
          <a:p>
            <a:r>
              <a:rPr lang="fr-FR" sz="2800" b="1" u="sng" dirty="0" smtClean="0"/>
              <a:t>A. </a:t>
            </a:r>
            <a:r>
              <a:rPr lang="fr-FR" sz="2800" b="1" u="sng" dirty="0" smtClean="0"/>
              <a:t>Chaîne de prédateurs : </a:t>
            </a:r>
          </a:p>
          <a:p>
            <a:pPr algn="just"/>
            <a:r>
              <a:rPr lang="fr-FR" sz="2800" dirty="0" smtClean="0"/>
              <a:t>Dans cette chaîne, le nombre d’individus diminue d’un niveau trophique à </a:t>
            </a:r>
            <a:r>
              <a:rPr lang="fr-FR" sz="2800" dirty="0" smtClean="0"/>
              <a:t>l’autre, mais </a:t>
            </a:r>
            <a:r>
              <a:rPr lang="fr-FR" sz="2800" dirty="0" smtClean="0"/>
              <a:t>leurs tailles augmentent (règle d’Elton énoncée en 1921). </a:t>
            </a:r>
            <a:endParaRPr lang="fr-FR" sz="2800" dirty="0" smtClean="0"/>
          </a:p>
          <a:p>
            <a:pPr algn="just"/>
            <a:r>
              <a:rPr lang="fr-FR" sz="2800" dirty="0" smtClean="0"/>
              <a:t>Exemple </a:t>
            </a:r>
            <a:r>
              <a:rPr lang="fr-FR" sz="2800" dirty="0" smtClean="0"/>
              <a:t>: </a:t>
            </a:r>
            <a:r>
              <a:rPr lang="fr-FR" sz="2800" b="1" dirty="0" smtClean="0"/>
              <a:t>(100) Producteurs + (3) Herbivores </a:t>
            </a:r>
            <a:r>
              <a:rPr lang="fr-FR" sz="2800" b="1" dirty="0" smtClean="0"/>
              <a:t>+ (</a:t>
            </a:r>
            <a:r>
              <a:rPr lang="fr-FR" sz="2800" b="1" dirty="0" smtClean="0"/>
              <a:t>1) Carnivore</a:t>
            </a:r>
            <a:r>
              <a:rPr lang="fr-FR" sz="2800" b="1" dirty="0" smtClean="0"/>
              <a:t>.</a:t>
            </a:r>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t>5.La </a:t>
            </a:r>
            <a:r>
              <a:rPr lang="fr-FR" b="1" dirty="0" smtClean="0"/>
              <a:t>structure de la biosphère</a:t>
            </a:r>
            <a:endParaRPr lang="fr-FR" b="1" dirty="0"/>
          </a:p>
        </p:txBody>
      </p:sp>
      <p:sp>
        <p:nvSpPr>
          <p:cNvPr id="4" name="Espace réservé du contenu 3"/>
          <p:cNvSpPr>
            <a:spLocks noGrp="1"/>
          </p:cNvSpPr>
          <p:nvPr>
            <p:ph idx="1"/>
          </p:nvPr>
        </p:nvSpPr>
        <p:spPr>
          <a:xfrm>
            <a:off x="457200" y="1600201"/>
            <a:ext cx="8229600" cy="971543"/>
          </a:xfrm>
          <a:prstGeom prst="rect">
            <a:avLst/>
          </a:prstGeom>
        </p:spPr>
        <p:style>
          <a:lnRef idx="2">
            <a:schemeClr val="accent1"/>
          </a:lnRef>
          <a:fillRef idx="1">
            <a:schemeClr val="lt1"/>
          </a:fillRef>
          <a:effectRef idx="0">
            <a:schemeClr val="accent1"/>
          </a:effectRef>
          <a:fontRef idx="minor">
            <a:schemeClr val="dk1"/>
          </a:fontRef>
        </p:style>
        <p:txBody>
          <a:bodyPr rtlCol="0" anchor="ctr">
            <a:normAutofit fontScale="77500" lnSpcReduction="20000"/>
          </a:bodyPr>
          <a:lstStyle/>
          <a:p>
            <a:pPr algn="ctr">
              <a:buNone/>
            </a:pPr>
            <a:r>
              <a:rPr lang="fr-FR" dirty="0" smtClean="0"/>
              <a:t>Les écosystèmes présents dans la biosphère se répartissent en </a:t>
            </a:r>
            <a:r>
              <a:rPr lang="fr-FR" b="1" dirty="0" smtClean="0"/>
              <a:t>deux</a:t>
            </a:r>
            <a:r>
              <a:rPr lang="fr-FR" dirty="0" smtClean="0"/>
              <a:t> groupes fondamentalement distincts :</a:t>
            </a:r>
            <a:endParaRPr lang="fr-FR" dirty="0"/>
          </a:p>
        </p:txBody>
      </p:sp>
      <p:sp>
        <p:nvSpPr>
          <p:cNvPr id="5" name="Flèche vers le bas 4"/>
          <p:cNvSpPr/>
          <p:nvPr/>
        </p:nvSpPr>
        <p:spPr>
          <a:xfrm>
            <a:off x="2000232" y="2643182"/>
            <a:ext cx="504056" cy="785818"/>
          </a:xfrm>
          <a:prstGeom prst="downArrow">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 name="Rectangle à coins arrondis 5"/>
          <p:cNvSpPr/>
          <p:nvPr/>
        </p:nvSpPr>
        <p:spPr>
          <a:xfrm>
            <a:off x="0" y="3571876"/>
            <a:ext cx="3528392" cy="23762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dirty="0" smtClean="0">
                <a:solidFill>
                  <a:srgbClr val="FF0000"/>
                </a:solidFill>
              </a:rPr>
              <a:t> </a:t>
            </a:r>
            <a:r>
              <a:rPr lang="fr-FR" sz="2400" b="1" dirty="0" smtClean="0">
                <a:solidFill>
                  <a:srgbClr val="FF0000"/>
                </a:solidFill>
              </a:rPr>
              <a:t>Les écosystèmes </a:t>
            </a:r>
            <a:r>
              <a:rPr lang="fr-FR" sz="2400" b="1" dirty="0" smtClean="0">
                <a:solidFill>
                  <a:srgbClr val="FF0000"/>
                </a:solidFill>
              </a:rPr>
              <a:t>terrestres</a:t>
            </a:r>
            <a:r>
              <a:rPr lang="fr-FR" sz="2400" b="1" dirty="0" smtClean="0"/>
              <a:t>, </a:t>
            </a:r>
          </a:p>
          <a:p>
            <a:pPr algn="ctr"/>
            <a:r>
              <a:rPr lang="fr-FR" sz="2400" b="1" dirty="0" smtClean="0"/>
              <a:t>associés aux continents émergés </a:t>
            </a:r>
            <a:endParaRPr lang="fr-FR" sz="2400" b="1" dirty="0"/>
          </a:p>
        </p:txBody>
      </p:sp>
      <p:sp>
        <p:nvSpPr>
          <p:cNvPr id="7" name="Rectangle à coins arrondis 6"/>
          <p:cNvSpPr/>
          <p:nvPr/>
        </p:nvSpPr>
        <p:spPr>
          <a:xfrm>
            <a:off x="3857620" y="3500438"/>
            <a:ext cx="4964562" cy="28530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fr-FR" sz="2400" dirty="0" smtClean="0">
                <a:solidFill>
                  <a:srgbClr val="FF0000"/>
                </a:solidFill>
              </a:rPr>
              <a:t>  </a:t>
            </a:r>
            <a:r>
              <a:rPr lang="fr-FR" sz="2000" b="1" dirty="0" smtClean="0">
                <a:solidFill>
                  <a:srgbClr val="FF0000"/>
                </a:solidFill>
              </a:rPr>
              <a:t>Les écosystèmes </a:t>
            </a:r>
            <a:r>
              <a:rPr lang="fr-FR" sz="2000" b="1" dirty="0" smtClean="0">
                <a:solidFill>
                  <a:srgbClr val="FF0000"/>
                </a:solidFill>
              </a:rPr>
              <a:t>aquatiques</a:t>
            </a:r>
            <a:r>
              <a:rPr lang="fr-FR" sz="2000" dirty="0" smtClean="0">
                <a:solidFill>
                  <a:srgbClr val="FF0000"/>
                </a:solidFill>
              </a:rPr>
              <a:t>, </a:t>
            </a:r>
            <a:r>
              <a:rPr lang="fr-FR" sz="2000" b="1" dirty="0" smtClean="0">
                <a:solidFill>
                  <a:schemeClr val="tx1"/>
                </a:solidFill>
              </a:rPr>
              <a:t>qui pris dans leur ensemble constituent l’hydrosphère. </a:t>
            </a:r>
            <a:endParaRPr lang="fr-FR" sz="2000" b="1" dirty="0" smtClean="0">
              <a:solidFill>
                <a:schemeClr val="tx1"/>
              </a:solidFill>
            </a:endParaRPr>
          </a:p>
          <a:p>
            <a:pPr algn="just"/>
            <a:r>
              <a:rPr lang="fr-FR" sz="2000" b="1" dirty="0" smtClean="0">
                <a:solidFill>
                  <a:schemeClr val="tx1"/>
                </a:solidFill>
              </a:rPr>
              <a:t>Celle–ci </a:t>
            </a:r>
            <a:r>
              <a:rPr lang="fr-FR" sz="2000" b="1" dirty="0" smtClean="0">
                <a:solidFill>
                  <a:schemeClr val="tx1"/>
                </a:solidFill>
              </a:rPr>
              <a:t>peut </a:t>
            </a:r>
            <a:r>
              <a:rPr lang="fr-FR" sz="2000" b="1" dirty="0" smtClean="0">
                <a:solidFill>
                  <a:schemeClr val="tx1"/>
                </a:solidFill>
              </a:rPr>
              <a:t>se subdiviser </a:t>
            </a:r>
            <a:r>
              <a:rPr lang="fr-FR" sz="2000" b="1" dirty="0" smtClean="0">
                <a:solidFill>
                  <a:schemeClr val="tx1"/>
                </a:solidFill>
              </a:rPr>
              <a:t>en </a:t>
            </a:r>
            <a:r>
              <a:rPr lang="fr-FR" sz="2000" b="1" u="sng" dirty="0" smtClean="0">
                <a:solidFill>
                  <a:schemeClr val="tx1"/>
                </a:solidFill>
              </a:rPr>
              <a:t>écosystèmes limniques</a:t>
            </a:r>
            <a:r>
              <a:rPr lang="fr-FR" sz="2000" b="1" dirty="0" smtClean="0">
                <a:solidFill>
                  <a:schemeClr val="tx1"/>
                </a:solidFill>
              </a:rPr>
              <a:t> (fleuves et lacs), en </a:t>
            </a:r>
            <a:r>
              <a:rPr lang="fr-FR" sz="2000" b="1" u="sng" dirty="0" smtClean="0">
                <a:solidFill>
                  <a:schemeClr val="tx1"/>
                </a:solidFill>
              </a:rPr>
              <a:t>écosystèmes aquatiques littoraux </a:t>
            </a:r>
            <a:r>
              <a:rPr lang="fr-FR" sz="2000" b="1" dirty="0" smtClean="0">
                <a:solidFill>
                  <a:schemeClr val="tx1"/>
                </a:solidFill>
              </a:rPr>
              <a:t>(lagunes, </a:t>
            </a:r>
            <a:r>
              <a:rPr lang="fr-FR" sz="2000" b="1" dirty="0" smtClean="0">
                <a:solidFill>
                  <a:schemeClr val="tx1"/>
                </a:solidFill>
              </a:rPr>
              <a:t>estuaires, mangroves</a:t>
            </a:r>
            <a:r>
              <a:rPr lang="fr-FR" sz="2000" b="1" dirty="0" smtClean="0">
                <a:solidFill>
                  <a:schemeClr val="tx1"/>
                </a:solidFill>
              </a:rPr>
              <a:t>), enfin et surtout </a:t>
            </a:r>
            <a:r>
              <a:rPr lang="fr-FR" sz="2000" b="1" u="sng" dirty="0" smtClean="0">
                <a:solidFill>
                  <a:schemeClr val="tx1"/>
                </a:solidFill>
              </a:rPr>
              <a:t>écosystèmes marin</a:t>
            </a:r>
            <a:endParaRPr lang="fr-FR" sz="2000" b="1" u="sng" dirty="0">
              <a:solidFill>
                <a:schemeClr val="tx1"/>
              </a:solidFill>
            </a:endParaRPr>
          </a:p>
        </p:txBody>
      </p:sp>
      <p:sp>
        <p:nvSpPr>
          <p:cNvPr id="8" name="Flèche vers le bas 7"/>
          <p:cNvSpPr/>
          <p:nvPr/>
        </p:nvSpPr>
        <p:spPr>
          <a:xfrm>
            <a:off x="6072198" y="2643182"/>
            <a:ext cx="504056" cy="714380"/>
          </a:xfrm>
          <a:prstGeom prst="downArrow">
            <a:avLst/>
          </a:prstGeom>
          <a:solidFill>
            <a:srgbClr val="00B0F0"/>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85728"/>
            <a:ext cx="6829444" cy="774720"/>
          </a:xfrm>
        </p:spPr>
        <p:txBody>
          <a:bodyPr>
            <a:normAutofit/>
          </a:bodyPr>
          <a:lstStyle/>
          <a:p>
            <a:pPr algn="l"/>
            <a:r>
              <a:rPr lang="fr-FR" sz="4000" b="1" u="sng" dirty="0" smtClean="0"/>
              <a:t>B. Chaîne </a:t>
            </a:r>
            <a:r>
              <a:rPr lang="fr-FR" sz="4000" b="1" u="sng" dirty="0" smtClean="0"/>
              <a:t>de parasites </a:t>
            </a:r>
            <a:endParaRPr lang="fr-FR" sz="4000" b="1" u="sng" dirty="0"/>
          </a:p>
        </p:txBody>
      </p:sp>
      <p:sp>
        <p:nvSpPr>
          <p:cNvPr id="3" name="Espace réservé du contenu 2"/>
          <p:cNvSpPr>
            <a:spLocks noGrp="1"/>
          </p:cNvSpPr>
          <p:nvPr>
            <p:ph idx="1"/>
          </p:nvPr>
        </p:nvSpPr>
        <p:spPr>
          <a:xfrm>
            <a:off x="457200" y="1000108"/>
            <a:ext cx="8401080" cy="5126055"/>
          </a:xfrm>
        </p:spPr>
        <p:txBody>
          <a:bodyPr/>
          <a:lstStyle/>
          <a:p>
            <a:r>
              <a:rPr lang="fr-FR" dirty="0" smtClean="0"/>
              <a:t>Cela </a:t>
            </a:r>
            <a:r>
              <a:rPr lang="fr-FR" dirty="0" smtClean="0"/>
              <a:t>va au contraire d’organismes </a:t>
            </a:r>
            <a:r>
              <a:rPr lang="fr-FR" b="1" dirty="0" smtClean="0"/>
              <a:t>de grandes </a:t>
            </a:r>
            <a:r>
              <a:rPr lang="fr-FR" dirty="0" smtClean="0"/>
              <a:t>tailles vers des organismes </a:t>
            </a:r>
            <a:r>
              <a:rPr lang="fr-FR" b="1" dirty="0" smtClean="0"/>
              <a:t>plus </a:t>
            </a:r>
            <a:r>
              <a:rPr lang="fr-FR" b="1" dirty="0" smtClean="0"/>
              <a:t>petits</a:t>
            </a:r>
            <a:r>
              <a:rPr lang="fr-FR" dirty="0" smtClean="0"/>
              <a:t>, mais </a:t>
            </a:r>
            <a:r>
              <a:rPr lang="fr-FR" dirty="0" smtClean="0"/>
              <a:t>de plus en plus nombreux (la règle d’Elton n’est pas vérifiée dans ce cas). </a:t>
            </a:r>
            <a:endParaRPr lang="fr-FR" dirty="0" smtClean="0"/>
          </a:p>
          <a:p>
            <a:r>
              <a:rPr lang="fr-FR" b="1" dirty="0" smtClean="0"/>
              <a:t>Exemple</a:t>
            </a:r>
            <a:r>
              <a:rPr lang="fr-FR" dirty="0" smtClean="0"/>
              <a:t> </a:t>
            </a:r>
            <a:r>
              <a:rPr lang="fr-FR" dirty="0" smtClean="0"/>
              <a:t>: (</a:t>
            </a:r>
            <a:r>
              <a:rPr lang="fr-FR" b="1" dirty="0" smtClean="0"/>
              <a:t>50</a:t>
            </a:r>
            <a:r>
              <a:rPr lang="fr-FR" dirty="0" smtClean="0"/>
              <a:t>) Herbes + (</a:t>
            </a:r>
            <a:r>
              <a:rPr lang="fr-FR" b="1" dirty="0" smtClean="0"/>
              <a:t>2) Mammifères </a:t>
            </a:r>
            <a:r>
              <a:rPr lang="fr-FR" dirty="0" smtClean="0"/>
              <a:t>herbivores + (</a:t>
            </a:r>
            <a:r>
              <a:rPr lang="fr-FR" b="1" dirty="0" smtClean="0"/>
              <a:t>80</a:t>
            </a:r>
            <a:r>
              <a:rPr lang="fr-FR" dirty="0" smtClean="0"/>
              <a:t>) Puces + (150) </a:t>
            </a:r>
            <a:r>
              <a:rPr lang="fr-FR" dirty="0" err="1" smtClean="0"/>
              <a:t>Leptomonas</a:t>
            </a:r>
            <a:r>
              <a:rPr lang="fr-FR" dirty="0" smtClean="0"/>
              <a:t> (protozoaire flagellé, parasite de certains animaux et certaines plantes).</a:t>
            </a:r>
          </a:p>
          <a:p>
            <a:endParaRPr lang="fr-F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b="1" u="sng" dirty="0" smtClean="0"/>
              <a:t>C. Chaîne </a:t>
            </a:r>
            <a:r>
              <a:rPr lang="fr-FR" sz="3600" b="1" u="sng" dirty="0" smtClean="0"/>
              <a:t>de détritivores : </a:t>
            </a:r>
            <a:endParaRPr lang="fr-FR" sz="3600" b="1" u="sng" dirty="0"/>
          </a:p>
        </p:txBody>
      </p:sp>
      <p:sp>
        <p:nvSpPr>
          <p:cNvPr id="3" name="Espace réservé du contenu 2"/>
          <p:cNvSpPr>
            <a:spLocks noGrp="1"/>
          </p:cNvSpPr>
          <p:nvPr>
            <p:ph idx="1"/>
          </p:nvPr>
        </p:nvSpPr>
        <p:spPr/>
        <p:txBody>
          <a:bodyPr/>
          <a:lstStyle/>
          <a:p>
            <a:pPr algn="just"/>
            <a:r>
              <a:rPr lang="fr-FR" dirty="0" smtClean="0"/>
              <a:t>va de la matière organique morte vers des organismes de plus en plus </a:t>
            </a:r>
            <a:r>
              <a:rPr lang="fr-FR" dirty="0" smtClean="0"/>
              <a:t>petits (microscopiques</a:t>
            </a:r>
            <a:r>
              <a:rPr lang="fr-FR" dirty="0" smtClean="0"/>
              <a:t>) et nombreux (la règle d’Elton n’est pas vérifiée dans ce cas). </a:t>
            </a:r>
            <a:r>
              <a:rPr lang="fr-FR" b="1" dirty="0" smtClean="0"/>
              <a:t>Exemple : (1) Cadavre + (80) Nématodes + (250) Bactérie</a:t>
            </a:r>
          </a:p>
          <a:p>
            <a:endParaRPr lang="fr-F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357166"/>
            <a:ext cx="8301038" cy="1071570"/>
          </a:xfrm>
        </p:spPr>
        <p:txBody>
          <a:bodyPr>
            <a:normAutofit fontScale="90000"/>
          </a:bodyPr>
          <a:lstStyle/>
          <a:p>
            <a:pPr algn="l"/>
            <a:r>
              <a:rPr lang="fr-FR" sz="4000" b="1" dirty="0" smtClean="0"/>
              <a:t>3.Représentation </a:t>
            </a:r>
            <a:r>
              <a:rPr lang="fr-FR" sz="4000" b="1" dirty="0" smtClean="0"/>
              <a:t>graphique des chaînes trophiques</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lnSpcReduction="10000"/>
          </a:bodyPr>
          <a:lstStyle/>
          <a:p>
            <a:pPr algn="just"/>
            <a:r>
              <a:rPr lang="fr-FR" dirty="0" smtClean="0"/>
              <a:t>La schématisation de la structure des biocénoses est généralement conçue à l’aide de pyramides écologiques définis comme superposition de rectangles horizontaux de même hauteur, mais de longueurs proportionnelles au nombre d’individus, à la biomasse ou à la quantité d’énergie présents dans chaque niveau trophique. On parle alors de </a:t>
            </a:r>
            <a:r>
              <a:rPr lang="fr-FR" b="1" dirty="0" smtClean="0"/>
              <a:t>pyramide des nombres (a</a:t>
            </a:r>
            <a:r>
              <a:rPr lang="fr-FR" dirty="0" smtClean="0"/>
              <a:t>), </a:t>
            </a:r>
            <a:r>
              <a:rPr lang="fr-FR" b="1" dirty="0" smtClean="0"/>
              <a:t>des biomasses (b) </a:t>
            </a:r>
            <a:r>
              <a:rPr lang="fr-FR" dirty="0" smtClean="0"/>
              <a:t>et/ou </a:t>
            </a:r>
            <a:r>
              <a:rPr lang="fr-FR" b="1" dirty="0" smtClean="0"/>
              <a:t>des énergies (c).</a:t>
            </a:r>
          </a:p>
          <a:p>
            <a:endParaRPr lang="fr-F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2910" y="6000768"/>
            <a:ext cx="8229600" cy="642942"/>
          </a:xfrm>
        </p:spPr>
        <p:txBody>
          <a:bodyPr>
            <a:normAutofit fontScale="90000"/>
          </a:bodyPr>
          <a:lstStyle/>
          <a:p>
            <a:r>
              <a:rPr lang="fr-FR" b="1" dirty="0" smtClean="0"/>
              <a:t>a. Pyramide </a:t>
            </a:r>
            <a:r>
              <a:rPr lang="fr-FR" b="1" dirty="0" smtClean="0"/>
              <a:t>des nombres </a:t>
            </a:r>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428728" y="1428736"/>
            <a:ext cx="6643734" cy="45632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5857892"/>
            <a:ext cx="8229600" cy="725470"/>
          </a:xfrm>
        </p:spPr>
        <p:txBody>
          <a:bodyPr>
            <a:normAutofit fontScale="90000"/>
          </a:bodyPr>
          <a:lstStyle/>
          <a:p>
            <a:r>
              <a:rPr lang="fr-FR" dirty="0" smtClean="0"/>
              <a:t>B</a:t>
            </a:r>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785918" y="571480"/>
            <a:ext cx="5559441" cy="5389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5918" y="5715016"/>
            <a:ext cx="5329246" cy="654032"/>
          </a:xfrm>
        </p:spPr>
        <p:txBody>
          <a:bodyPr>
            <a:normAutofit fontScale="90000"/>
          </a:bodyPr>
          <a:lstStyle/>
          <a:p>
            <a:r>
              <a:rPr lang="fr-FR" dirty="0" smtClean="0"/>
              <a:t>C</a:t>
            </a:r>
            <a:endParaRPr lang="fr-FR" dirty="0"/>
          </a:p>
        </p:txBody>
      </p:sp>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0100" y="357166"/>
            <a:ext cx="5786478" cy="53774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4</a:t>
            </a:r>
            <a:r>
              <a:rPr lang="fr-FR" b="1" dirty="0" smtClean="0"/>
              <a:t>. Réseau </a:t>
            </a:r>
            <a:r>
              <a:rPr lang="fr-FR" b="1" dirty="0" smtClean="0"/>
              <a:t>trophique</a:t>
            </a:r>
            <a:endParaRPr lang="fr-FR" b="1" dirty="0"/>
          </a:p>
        </p:txBody>
      </p:sp>
      <p:sp>
        <p:nvSpPr>
          <p:cNvPr id="3" name="Espace réservé du contenu 2"/>
          <p:cNvSpPr>
            <a:spLocks noGrp="1"/>
          </p:cNvSpPr>
          <p:nvPr>
            <p:ph idx="1"/>
          </p:nvPr>
        </p:nvSpPr>
        <p:spPr>
          <a:xfrm>
            <a:off x="457200" y="1357298"/>
            <a:ext cx="8229600" cy="5214974"/>
          </a:xfrm>
        </p:spPr>
        <p:txBody>
          <a:bodyPr>
            <a:normAutofit/>
          </a:bodyPr>
          <a:lstStyle/>
          <a:p>
            <a:pPr algn="just"/>
            <a:r>
              <a:rPr lang="fr-FR" dirty="0" smtClean="0"/>
              <a:t>Le réseau trophique se définit comme un ensemble de chaînes alimentaires reliées entre elles au sein d’un écosystème et par lesquelles l’énergie et la matière circulent.</a:t>
            </a:r>
          </a:p>
          <a:p>
            <a:pPr algn="just"/>
            <a:r>
              <a:rPr lang="fr-FR" dirty="0" smtClean="0"/>
              <a:t> Il se définit également comme étant l’ensemble des relations trophiques existant à l’intérieur d’une biocénose entre les diverses catégories écologiques d’êtres vivants constituants cette dernière (producteurs, consommateurs et décomposeurs). </a:t>
            </a:r>
          </a:p>
          <a:p>
            <a:endParaRPr lang="fr-FR"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b="1" dirty="0" smtClean="0"/>
              <a:t>II. Fonctionnement </a:t>
            </a:r>
            <a:r>
              <a:rPr lang="fr-FR" b="1" dirty="0" smtClean="0"/>
              <a:t>des écosystèmes</a:t>
            </a:r>
            <a:br>
              <a:rPr lang="fr-FR" b="1" dirty="0" smtClean="0"/>
            </a:br>
            <a:r>
              <a:rPr lang="fr-FR" b="1" dirty="0" smtClean="0"/>
              <a:t>1.</a:t>
            </a:r>
            <a:r>
              <a:rPr lang="fr-FR" u="sng" dirty="0" smtClean="0"/>
              <a:t>Productivité</a:t>
            </a:r>
            <a:endParaRPr lang="fr-FR" u="sng" dirty="0"/>
          </a:p>
        </p:txBody>
      </p:sp>
      <p:sp>
        <p:nvSpPr>
          <p:cNvPr id="3" name="Espace réservé du contenu 2"/>
          <p:cNvSpPr>
            <a:spLocks noGrp="1"/>
          </p:cNvSpPr>
          <p:nvPr>
            <p:ph idx="1"/>
          </p:nvPr>
        </p:nvSpPr>
        <p:spPr/>
        <p:txBody>
          <a:bodyPr>
            <a:normAutofit fontScale="92500" lnSpcReduction="10000"/>
          </a:bodyPr>
          <a:lstStyle/>
          <a:p>
            <a:pPr algn="just"/>
            <a:r>
              <a:rPr lang="fr-FR" dirty="0" smtClean="0"/>
              <a:t>Dans chaque écosystème, une partie du flux d'énergie qui pénètre dans le réseau trophique n'est pas dissipée mais </a:t>
            </a:r>
            <a:r>
              <a:rPr lang="fr-FR" b="1" dirty="0" smtClean="0"/>
              <a:t>stockée</a:t>
            </a:r>
            <a:r>
              <a:rPr lang="fr-FR" dirty="0" smtClean="0"/>
              <a:t> sous forme de </a:t>
            </a:r>
            <a:r>
              <a:rPr lang="fr-FR" b="1" dirty="0" smtClean="0"/>
              <a:t>substances organiques</a:t>
            </a:r>
            <a:r>
              <a:rPr lang="fr-FR" dirty="0" smtClean="0"/>
              <a:t>. </a:t>
            </a:r>
            <a:endParaRPr lang="fr-FR" dirty="0" smtClean="0"/>
          </a:p>
          <a:p>
            <a:pPr algn="just"/>
            <a:r>
              <a:rPr lang="fr-FR" dirty="0" smtClean="0"/>
              <a:t>Cette </a:t>
            </a:r>
            <a:r>
              <a:rPr lang="fr-FR" dirty="0" smtClean="0"/>
              <a:t>production ininterrompue de matière vivante (</a:t>
            </a:r>
            <a:r>
              <a:rPr lang="fr-FR" b="1" dirty="0" smtClean="0"/>
              <a:t>Biomasse)</a:t>
            </a:r>
            <a:r>
              <a:rPr lang="fr-FR" dirty="0" smtClean="0"/>
              <a:t> constitue un des processus fondamentaux de la biosphère.</a:t>
            </a:r>
          </a:p>
          <a:p>
            <a:pPr algn="just"/>
            <a:r>
              <a:rPr lang="fr-FR" dirty="0" smtClean="0"/>
              <a:t> C'est en effet cette productivité des écosystèmes qui assure le renouvellement des ressources de la biosphère (Production primaire et secondaire).</a:t>
            </a:r>
          </a:p>
          <a:p>
            <a:endParaRPr lang="fr-F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85794"/>
            <a:ext cx="8229600" cy="5340369"/>
          </a:xfrm>
        </p:spPr>
        <p:txBody>
          <a:bodyPr>
            <a:normAutofit lnSpcReduction="10000"/>
          </a:bodyPr>
          <a:lstStyle/>
          <a:p>
            <a:r>
              <a:rPr lang="fr-FR" b="1" dirty="0" smtClean="0"/>
              <a:t>Productivité brute (PB</a:t>
            </a:r>
            <a:r>
              <a:rPr lang="fr-FR" dirty="0" smtClean="0"/>
              <a:t>): Quantité de matière vivante produite pendant une unité de temps, par un niveau trophique donné.</a:t>
            </a:r>
          </a:p>
          <a:p>
            <a:r>
              <a:rPr lang="fr-FR" dirty="0" smtClean="0"/>
              <a:t>-</a:t>
            </a:r>
            <a:r>
              <a:rPr lang="fr-FR" b="1" dirty="0" smtClean="0"/>
              <a:t>Productivité nette (PN</a:t>
            </a:r>
            <a:r>
              <a:rPr lang="fr-FR" dirty="0" smtClean="0"/>
              <a:t>): Productivité brute moins la quantité de matière vivante dégradée par la respiration. PN = PB – R.</a:t>
            </a:r>
          </a:p>
          <a:p>
            <a:r>
              <a:rPr lang="fr-FR" dirty="0" smtClean="0"/>
              <a:t>-</a:t>
            </a:r>
            <a:r>
              <a:rPr lang="fr-FR" b="1" dirty="0" smtClean="0"/>
              <a:t>Productivité primaire </a:t>
            </a:r>
            <a:r>
              <a:rPr lang="fr-FR" dirty="0" smtClean="0"/>
              <a:t>: Productivité nette des autotrophes chlorophylliens.</a:t>
            </a:r>
          </a:p>
          <a:p>
            <a:r>
              <a:rPr lang="fr-FR" dirty="0" smtClean="0"/>
              <a:t>-</a:t>
            </a:r>
            <a:r>
              <a:rPr lang="fr-FR" b="1" dirty="0" smtClean="0"/>
              <a:t>Productivité secondaire </a:t>
            </a:r>
            <a:r>
              <a:rPr lang="fr-FR" dirty="0" smtClean="0"/>
              <a:t>: Productivité nette des herbivores, des carnivores et des décomposeurs</a:t>
            </a:r>
            <a:endParaRPr lang="fr-FR"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500042"/>
            <a:ext cx="8229600" cy="5000660"/>
          </a:xfrm>
        </p:spPr>
        <p:txBody>
          <a:bodyPr>
            <a:normAutofit lnSpcReduction="10000"/>
          </a:bodyPr>
          <a:lstStyle/>
          <a:p>
            <a:pPr algn="just"/>
            <a:r>
              <a:rPr lang="fr-FR" dirty="0" smtClean="0"/>
              <a:t>Un écosystème consiste en une structure biologique traversée en permanence par un flux d’énergie qui actionne des transferts de matière entre le milieu physico–chimique et la biomasse, qui elle–même représente une forme transitoire de stockage de l’énergie</a:t>
            </a:r>
            <a:r>
              <a:rPr lang="fr-FR" dirty="0" smtClean="0"/>
              <a:t>.</a:t>
            </a:r>
          </a:p>
          <a:p>
            <a:pPr algn="just"/>
            <a:r>
              <a:rPr lang="fr-FR" dirty="0" smtClean="0"/>
              <a:t> </a:t>
            </a:r>
            <a:r>
              <a:rPr lang="fr-FR" dirty="0" smtClean="0"/>
              <a:t>Il constitue une entité en équilibre dynamique susceptible d’évoluer en fonction de variations des facteurs ambiants, climatiques ou autres.</a:t>
            </a:r>
          </a:p>
          <a:p>
            <a:pPr algn="just">
              <a:buNone/>
            </a:pP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normAutofit fontScale="90000"/>
          </a:bodyPr>
          <a:lstStyle/>
          <a:p>
            <a:r>
              <a:rPr lang="fr-FR" b="1" dirty="0" smtClean="0"/>
              <a:t>6.Ecosystèmes </a:t>
            </a:r>
            <a:r>
              <a:rPr lang="fr-FR" b="1" dirty="0" smtClean="0"/>
              <a:t>terrestres </a:t>
            </a:r>
            <a:endParaRPr lang="fr-FR" b="1" dirty="0"/>
          </a:p>
        </p:txBody>
      </p:sp>
      <p:sp>
        <p:nvSpPr>
          <p:cNvPr id="4" name="Espace réservé du contenu 2"/>
          <p:cNvSpPr>
            <a:spLocks noGrp="1"/>
          </p:cNvSpPr>
          <p:nvPr>
            <p:ph idx="1"/>
          </p:nvPr>
        </p:nvSpPr>
        <p:spPr>
          <a:xfrm>
            <a:off x="457200" y="1142984"/>
            <a:ext cx="8401080" cy="5286412"/>
          </a:xfrm>
        </p:spPr>
        <p:txBody>
          <a:bodyPr>
            <a:normAutofit fontScale="92500" lnSpcReduction="20000"/>
          </a:bodyPr>
          <a:lstStyle/>
          <a:p>
            <a:pPr algn="just"/>
            <a:r>
              <a:rPr lang="fr-FR" b="1" dirty="0" smtClean="0"/>
              <a:t>a. Ecosystème </a:t>
            </a:r>
            <a:r>
              <a:rPr lang="fr-FR" b="1" dirty="0" smtClean="0"/>
              <a:t>forestier (Forêt) </a:t>
            </a:r>
            <a:r>
              <a:rPr lang="fr-FR" dirty="0" smtClean="0"/>
              <a:t>: Terre avec un couvert arboré supérieur à 10% et d’une superficie supérieure à 0,5 hectare (ha). Les arbres doivent être capables d’atteindre une hauteur minimum de 5 m à maturité. </a:t>
            </a:r>
          </a:p>
          <a:p>
            <a:pPr algn="just"/>
            <a:r>
              <a:rPr lang="fr-FR" b="1" dirty="0" smtClean="0"/>
              <a:t>b. </a:t>
            </a:r>
            <a:r>
              <a:rPr lang="fr-FR" b="1" dirty="0" err="1" smtClean="0"/>
              <a:t>Agro-écosystème</a:t>
            </a:r>
            <a:r>
              <a:rPr lang="fr-FR" b="1" dirty="0" smtClean="0"/>
              <a:t> </a:t>
            </a:r>
            <a:r>
              <a:rPr lang="fr-FR" dirty="0" smtClean="0"/>
              <a:t>: Écosystème modifié par l’Homme afin d'exploiter une part de la matière organique qu'il produit, généralement à des fins alimentaires. </a:t>
            </a:r>
          </a:p>
          <a:p>
            <a:pPr algn="just"/>
            <a:r>
              <a:rPr lang="fr-FR" b="1" dirty="0" smtClean="0"/>
              <a:t>c. Ecosystème prairial (Prairie) </a:t>
            </a:r>
            <a:r>
              <a:rPr lang="fr-FR" dirty="0" smtClean="0"/>
              <a:t>: Formations végétales composées de plantes herbacées appartenant principalement à la famille des graminées (herbe, céréales).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b="1" dirty="0" smtClean="0"/>
              <a:t>2.Transfert </a:t>
            </a:r>
            <a:r>
              <a:rPr lang="fr-FR" b="1" dirty="0" smtClean="0"/>
              <a:t>et flux d’énergie</a:t>
            </a:r>
            <a:endParaRPr lang="fr-FR" b="1" dirty="0"/>
          </a:p>
        </p:txBody>
      </p:sp>
      <p:sp>
        <p:nvSpPr>
          <p:cNvPr id="3" name="Espace réservé du contenu 2"/>
          <p:cNvSpPr>
            <a:spLocks noGrp="1"/>
          </p:cNvSpPr>
          <p:nvPr>
            <p:ph idx="1"/>
          </p:nvPr>
        </p:nvSpPr>
        <p:spPr/>
        <p:txBody>
          <a:bodyPr/>
          <a:lstStyle/>
          <a:p>
            <a:r>
              <a:rPr lang="fr-FR" dirty="0" smtClean="0"/>
              <a:t>Les relations trophiques qui existent entre les niveaux d’une chaîne trophique se traduisent par des transferts  de la matière et d’énergie d’un niveau à l’autre</a:t>
            </a:r>
          </a:p>
          <a:p>
            <a:r>
              <a:rPr lang="fr-FR" dirty="0" smtClean="0"/>
              <a:t>Exemple: </a:t>
            </a:r>
            <a:r>
              <a:rPr lang="fr-FR" b="1" dirty="0" smtClean="0"/>
              <a:t>cycle de carbone</a:t>
            </a:r>
            <a:endParaRPr lang="fr-FR" b="1"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39784"/>
          </a:xfrm>
        </p:spPr>
        <p:txBody>
          <a:bodyPr>
            <a:normAutofit fontScale="90000"/>
          </a:bodyPr>
          <a:lstStyle/>
          <a:p>
            <a:pPr algn="l"/>
            <a:r>
              <a:rPr lang="fr-FR" b="1" dirty="0" smtClean="0"/>
              <a:t>3.Le </a:t>
            </a:r>
            <a:r>
              <a:rPr lang="fr-FR" b="1" dirty="0" smtClean="0"/>
              <a:t>flux d’énergie et le cycle de la matière dans les écosystèmes</a:t>
            </a:r>
            <a:endParaRPr lang="fr-FR" b="1" dirty="0"/>
          </a:p>
        </p:txBody>
      </p:sp>
      <p:sp>
        <p:nvSpPr>
          <p:cNvPr id="3" name="Espace réservé du contenu 2"/>
          <p:cNvSpPr>
            <a:spLocks noGrp="1"/>
          </p:cNvSpPr>
          <p:nvPr>
            <p:ph idx="1"/>
          </p:nvPr>
        </p:nvSpPr>
        <p:spPr>
          <a:xfrm>
            <a:off x="500034" y="1428736"/>
            <a:ext cx="8229600" cy="4972072"/>
          </a:xfrm>
        </p:spPr>
        <p:txBody>
          <a:bodyPr>
            <a:noAutofit/>
          </a:bodyPr>
          <a:lstStyle/>
          <a:p>
            <a:pPr algn="just"/>
            <a:r>
              <a:rPr lang="fr-FR" sz="2800" dirty="0" smtClean="0"/>
              <a:t>Le seul intrant énergétique des écosystèmes est constitué par l’énergie solaire dont une fraction est transformé en énergie biochimique par la fixation photosynthétique des autotrophes. À chaque étape de sa circulation dans les écosystèmes, une partie de l’énergie est transformé en travail cellulaire grâce à la respiration.</a:t>
            </a:r>
          </a:p>
          <a:p>
            <a:pPr algn="just"/>
            <a:r>
              <a:rPr lang="fr-FR" sz="2800" dirty="0" smtClean="0"/>
              <a:t>La circulation de l’énergie et ipso facto (par voie de conséquence ou automatiquement) celle de la matière s’effectuent dans les </a:t>
            </a:r>
            <a:r>
              <a:rPr lang="fr-FR" sz="2800" dirty="0" smtClean="0"/>
              <a:t>biocœnoses </a:t>
            </a:r>
            <a:r>
              <a:rPr lang="fr-FR" sz="2800" dirty="0" smtClean="0"/>
              <a:t>au travers des chaînes trophiques (alimentaires), interconnectées sous forme de réseaux trophiques</a:t>
            </a:r>
          </a:p>
          <a:p>
            <a:endParaRPr lang="fr-FR" sz="28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pb-imagine.com/Sharjah/5_C4_2016/53_Terre_Th1/53c_Ressources/media53c/Chap1/Cycle_Matiere_Energie_Bilan.png"/>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57200" y="785794"/>
            <a:ext cx="8229600" cy="564360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80" y="6072206"/>
            <a:ext cx="5143536" cy="511156"/>
          </a:xfrm>
        </p:spPr>
        <p:txBody>
          <a:bodyPr>
            <a:normAutofit fontScale="90000"/>
          </a:bodyPr>
          <a:lstStyle/>
          <a:p>
            <a:r>
              <a:rPr lang="fr-FR" b="1" dirty="0" smtClean="0"/>
              <a:t>cycle de carbone</a:t>
            </a:r>
            <a:endParaRPr lang="fr-FR" dirty="0"/>
          </a:p>
        </p:txBody>
      </p:sp>
      <p:pic>
        <p:nvPicPr>
          <p:cNvPr id="4" name="Picture 4"/>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571472" y="714356"/>
            <a:ext cx="7742500" cy="5411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582594"/>
          </a:xfrm>
        </p:spPr>
        <p:txBody>
          <a:bodyPr>
            <a:normAutofit fontScale="90000"/>
          </a:bodyPr>
          <a:lstStyle/>
          <a:p>
            <a:pPr algn="l"/>
            <a:r>
              <a:rPr lang="fr-FR" b="1" dirty="0" smtClean="0"/>
              <a:t>4.Stabilité </a:t>
            </a:r>
            <a:r>
              <a:rPr lang="fr-FR" b="1" dirty="0" smtClean="0"/>
              <a:t>des écosystèmes</a:t>
            </a:r>
            <a:endParaRPr lang="fr-FR" b="1" dirty="0"/>
          </a:p>
        </p:txBody>
      </p:sp>
      <p:sp>
        <p:nvSpPr>
          <p:cNvPr id="3" name="Espace réservé du contenu 2"/>
          <p:cNvSpPr>
            <a:spLocks noGrp="1"/>
          </p:cNvSpPr>
          <p:nvPr>
            <p:ph idx="1"/>
          </p:nvPr>
        </p:nvSpPr>
        <p:spPr>
          <a:xfrm>
            <a:off x="457200" y="857232"/>
            <a:ext cx="8229600" cy="5268931"/>
          </a:xfrm>
        </p:spPr>
        <p:txBody>
          <a:bodyPr>
            <a:normAutofit fontScale="92500" lnSpcReduction="10000"/>
          </a:bodyPr>
          <a:lstStyle/>
          <a:p>
            <a:r>
              <a:rPr lang="fr-FR" b="1" u="sng" dirty="0" smtClean="0"/>
              <a:t>Contrôle </a:t>
            </a:r>
            <a:r>
              <a:rPr lang="fr-FR" b="1" u="sng" dirty="0" err="1" smtClean="0"/>
              <a:t>bottom</a:t>
            </a:r>
            <a:r>
              <a:rPr lang="fr-FR" b="1" u="sng" dirty="0" smtClean="0"/>
              <a:t>-up</a:t>
            </a:r>
          </a:p>
          <a:p>
            <a:r>
              <a:rPr lang="fr-FR" dirty="0" smtClean="0"/>
              <a:t>Les </a:t>
            </a:r>
            <a:r>
              <a:rPr lang="fr-FR" dirty="0" smtClean="0"/>
              <a:t>ressources disponibles, régulées par les facteurs physico-chimiques du milieu, contrôlent les </a:t>
            </a:r>
            <a:r>
              <a:rPr lang="fr-FR" dirty="0" smtClean="0"/>
              <a:t>chaines trophiques </a:t>
            </a:r>
            <a:r>
              <a:rPr lang="fr-FR" dirty="0" smtClean="0"/>
              <a:t>depuis les producteurs jusqu’aux prédateurs. C’est la théorie du contrôle des communautés par </a:t>
            </a:r>
            <a:r>
              <a:rPr lang="fr-FR" dirty="0" smtClean="0"/>
              <a:t>les ressources </a:t>
            </a:r>
            <a:r>
              <a:rPr lang="fr-FR" dirty="0" smtClean="0"/>
              <a:t>(éléments nutritifs), ou contrôle </a:t>
            </a:r>
            <a:r>
              <a:rPr lang="fr-FR" dirty="0" err="1" smtClean="0"/>
              <a:t>bottom</a:t>
            </a:r>
            <a:r>
              <a:rPr lang="fr-FR" dirty="0" smtClean="0"/>
              <a:t>-up (</a:t>
            </a:r>
            <a:r>
              <a:rPr lang="fr-FR" dirty="0" smtClean="0">
                <a:solidFill>
                  <a:srgbClr val="FF0000"/>
                </a:solidFill>
              </a:rPr>
              <a:t>du bas vers le haut</a:t>
            </a:r>
            <a:r>
              <a:rPr lang="fr-FR" dirty="0" smtClean="0">
                <a:solidFill>
                  <a:srgbClr val="FF0000"/>
                </a:solidFill>
              </a:rPr>
              <a:t>).</a:t>
            </a:r>
            <a:endParaRPr lang="fr-FR" dirty="0" smtClean="0"/>
          </a:p>
          <a:p>
            <a:r>
              <a:rPr lang="fr-FR" u="sng" dirty="0" smtClean="0"/>
              <a:t>Exemple </a:t>
            </a:r>
            <a:r>
              <a:rPr lang="fr-FR" dirty="0" smtClean="0"/>
              <a:t>: La relation existante entre la teneur en </a:t>
            </a:r>
            <a:r>
              <a:rPr lang="fr-FR" b="1" dirty="0" smtClean="0"/>
              <a:t>phosphates</a:t>
            </a:r>
            <a:r>
              <a:rPr lang="fr-FR" dirty="0" smtClean="0"/>
              <a:t> des océans + </a:t>
            </a:r>
            <a:r>
              <a:rPr lang="fr-FR" b="1" dirty="0" smtClean="0"/>
              <a:t>la quantité des planctons</a:t>
            </a:r>
            <a:r>
              <a:rPr lang="fr-FR" dirty="0" smtClean="0"/>
              <a:t> + </a:t>
            </a:r>
            <a:r>
              <a:rPr lang="fr-FR" b="1" dirty="0" smtClean="0"/>
              <a:t>taille des poissons </a:t>
            </a:r>
            <a:r>
              <a:rPr lang="fr-FR" dirty="0" smtClean="0"/>
              <a:t>qui s’en nourrissent</a:t>
            </a:r>
          </a:p>
          <a:p>
            <a:endParaRPr lang="fr-FR"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357166"/>
            <a:ext cx="8643998" cy="6143668"/>
          </a:xfrm>
        </p:spPr>
        <p:txBody>
          <a:bodyPr>
            <a:normAutofit/>
          </a:bodyPr>
          <a:lstStyle/>
          <a:p>
            <a:pPr algn="just"/>
            <a:r>
              <a:rPr lang="fr-FR" dirty="0" smtClean="0"/>
              <a:t>A l’inverse, le fonctionnement d’un écosystème dépend de </a:t>
            </a:r>
            <a:r>
              <a:rPr lang="fr-FR" b="1" dirty="0" smtClean="0"/>
              <a:t>la prédation </a:t>
            </a:r>
            <a:r>
              <a:rPr lang="fr-FR" dirty="0" smtClean="0"/>
              <a:t>exercée par les niveaux trophiques supérieurs sur les niveaux trophiques inférieurs. C’est le </a:t>
            </a:r>
            <a:r>
              <a:rPr lang="fr-FR" b="1" dirty="0" smtClean="0"/>
              <a:t>contrôle top-down</a:t>
            </a:r>
            <a:r>
              <a:rPr lang="fr-FR" dirty="0" smtClean="0"/>
              <a:t>.</a:t>
            </a:r>
          </a:p>
          <a:p>
            <a:pPr algn="just"/>
            <a:r>
              <a:rPr lang="fr-FR" dirty="0" smtClean="0"/>
              <a:t>Exemple : Effet régulateur d’une population de carnivores (loups) sur une population de proies (lièvres</a:t>
            </a:r>
            <a:r>
              <a:rPr lang="fr-FR" dirty="0" smtClean="0"/>
              <a:t>).</a:t>
            </a:r>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ntrôle bottom-up et contrôle top-down de la répartition de la biomasse à différents niveaux trophiques (P1 &amp; P2 : prédateurs, H : herbivores, V : végétation). La taille du compartiment est proportionnelle à la quantité de biomasse du niveau trophique considéré. (A) Dans le cas du contrôle bottom-up, la production primaire (V) conditionne les niveaux trophiques supérieurs. Une augmentation de la production primaire permet une augmentation de la biomasse à des niveaux trophiques supérieurs. (B) Dans le cas d'un contrôle top-down, la prédation détermine la répartition de la biomasse dans les niveaux trophiques inférieurs. Dans un système à trois niveaux, les herbivores sont contrôlés par les prédateurs, ce qui permet l'accumulation de biomasse végétale. L'ajout d'un autre prédateur (P2) contrôle la biomasse de P1. En conséquence, la biomasse des herbivores augmente, conduisant à une réduction de la biomasse végétale. "/>
          <p:cNvPicPr>
            <a:picLocks noGrp="1"/>
          </p:cNvPicPr>
          <p:nvPr>
            <p:ph idx="1"/>
          </p:nvPr>
        </p:nvPicPr>
        <p:blipFill>
          <a:blip r:embed="rId2"/>
          <a:srcRect/>
          <a:stretch>
            <a:fillRect/>
          </a:stretch>
        </p:blipFill>
        <p:spPr bwMode="auto">
          <a:xfrm>
            <a:off x="428596" y="357166"/>
            <a:ext cx="7500990" cy="4714908"/>
          </a:xfrm>
          <a:prstGeom prst="rect">
            <a:avLst/>
          </a:prstGeom>
          <a:noFill/>
          <a:ln w="9525">
            <a:noFill/>
            <a:miter lim="800000"/>
            <a:headEnd/>
            <a:tailEnd/>
          </a:ln>
        </p:spPr>
      </p:pic>
      <p:sp>
        <p:nvSpPr>
          <p:cNvPr id="5" name="Rectangle 4"/>
          <p:cNvSpPr/>
          <p:nvPr/>
        </p:nvSpPr>
        <p:spPr>
          <a:xfrm>
            <a:off x="428596" y="5357826"/>
            <a:ext cx="8501122" cy="1938992"/>
          </a:xfrm>
          <a:prstGeom prst="rect">
            <a:avLst/>
          </a:prstGeom>
        </p:spPr>
        <p:txBody>
          <a:bodyPr wrap="square">
            <a:spAutoFit/>
          </a:bodyPr>
          <a:lstStyle/>
          <a:p>
            <a:pPr fontAlgn="ctr"/>
            <a:r>
              <a:rPr lang="fr-FR" sz="2400" b="1" dirty="0" smtClean="0">
                <a:latin typeface="Times New Roman" pitchFamily="18" charset="0"/>
                <a:cs typeface="Times New Roman" pitchFamily="18" charset="0"/>
              </a:rPr>
              <a:t>Figure : Contrôle </a:t>
            </a:r>
            <a:r>
              <a:rPr lang="fr-FR" sz="2400" b="1" dirty="0" err="1" smtClean="0">
                <a:latin typeface="Times New Roman" pitchFamily="18" charset="0"/>
                <a:cs typeface="Times New Roman" pitchFamily="18" charset="0"/>
              </a:rPr>
              <a:t>bottom</a:t>
            </a:r>
            <a:r>
              <a:rPr lang="fr-FR" sz="2400" b="1" dirty="0" smtClean="0">
                <a:latin typeface="Times New Roman" pitchFamily="18" charset="0"/>
                <a:cs typeface="Times New Roman" pitchFamily="18" charset="0"/>
              </a:rPr>
              <a:t>-up et contrôle top-down </a:t>
            </a:r>
            <a:r>
              <a:rPr lang="fr-FR" sz="2400" dirty="0" smtClean="0">
                <a:latin typeface="Times New Roman" pitchFamily="18" charset="0"/>
                <a:cs typeface="Times New Roman" pitchFamily="18" charset="0"/>
              </a:rPr>
              <a:t>de la répartition de la biomasse à différents niveaux trophiques (P1 &amp; P2 : prédateurs, H : herbivores, V : végétation</a:t>
            </a:r>
            <a:r>
              <a:rPr lang="fr-FR" sz="2400" dirty="0" smtClean="0">
                <a:latin typeface="Times New Roman" pitchFamily="18" charset="0"/>
                <a:cs typeface="Times New Roman" pitchFamily="18" charset="0"/>
              </a:rPr>
              <a:t>) (</a:t>
            </a:r>
            <a:r>
              <a:rPr lang="fr-FR" sz="2400" dirty="0" err="1" smtClean="0"/>
              <a:t>Ringler</a:t>
            </a:r>
            <a:r>
              <a:rPr lang="fr-FR" sz="2400" dirty="0" smtClean="0"/>
              <a:t>, 2013).</a:t>
            </a:r>
            <a:endParaRPr lang="fr-FR" sz="2400" dirty="0" smtClean="0"/>
          </a:p>
          <a:p>
            <a:r>
              <a:rPr lang="fr-FR" sz="2400" dirty="0" smtClean="0"/>
              <a:t/>
            </a:r>
            <a:br>
              <a:rPr lang="fr-FR" sz="2400" dirty="0" smtClean="0"/>
            </a:b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57232"/>
            <a:ext cx="8229600" cy="5268931"/>
          </a:xfrm>
        </p:spPr>
        <p:txBody>
          <a:bodyPr>
            <a:normAutofit lnSpcReduction="10000"/>
          </a:bodyPr>
          <a:lstStyle/>
          <a:p>
            <a:pPr algn="just"/>
            <a:r>
              <a:rPr lang="fr-FR" dirty="0" smtClean="0"/>
              <a:t>(A) Dans le cas du contrôle </a:t>
            </a:r>
            <a:r>
              <a:rPr lang="fr-FR" b="1" dirty="0" err="1" smtClean="0"/>
              <a:t>bottom</a:t>
            </a:r>
            <a:r>
              <a:rPr lang="fr-FR" b="1" dirty="0" smtClean="0"/>
              <a:t>-up</a:t>
            </a:r>
            <a:r>
              <a:rPr lang="fr-FR" dirty="0" smtClean="0"/>
              <a:t>, la </a:t>
            </a:r>
            <a:r>
              <a:rPr lang="fr-FR" u="sng" dirty="0" smtClean="0"/>
              <a:t>production primaire (V) </a:t>
            </a:r>
            <a:r>
              <a:rPr lang="fr-FR" dirty="0" smtClean="0"/>
              <a:t>conditionne les niveaux trophiques supérieurs. Une augmentation de la production primaire permet une augmentation de la biomasse à des niveaux trophiques supérieurs (figure </a:t>
            </a:r>
            <a:r>
              <a:rPr lang="fr-FR" dirty="0" smtClean="0"/>
              <a:t>).</a:t>
            </a:r>
          </a:p>
          <a:p>
            <a:pPr algn="just"/>
            <a:endParaRPr lang="fr-FR" dirty="0" smtClean="0"/>
          </a:p>
          <a:p>
            <a:pPr algn="just"/>
            <a:r>
              <a:rPr lang="fr-FR" dirty="0" smtClean="0"/>
              <a:t>(B</a:t>
            </a:r>
            <a:r>
              <a:rPr lang="fr-FR" dirty="0" smtClean="0"/>
              <a:t>) Dans le cas d'un contrôle </a:t>
            </a:r>
            <a:r>
              <a:rPr lang="fr-FR" b="1" dirty="0" smtClean="0"/>
              <a:t>top-down,</a:t>
            </a:r>
            <a:r>
              <a:rPr lang="fr-FR" dirty="0" smtClean="0"/>
              <a:t> la </a:t>
            </a:r>
            <a:r>
              <a:rPr lang="fr-FR" u="sng" dirty="0" smtClean="0"/>
              <a:t>prédation</a:t>
            </a:r>
            <a:r>
              <a:rPr lang="fr-FR" dirty="0" smtClean="0"/>
              <a:t> détermine la répartition de la biomasse dans les niveaux trophiques inférieurs.</a:t>
            </a:r>
          </a:p>
          <a:p>
            <a:endParaRPr lang="fr-FR"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796908"/>
          </a:xfrm>
        </p:spPr>
        <p:txBody>
          <a:bodyPr/>
          <a:lstStyle/>
          <a:p>
            <a:r>
              <a:rPr lang="fr-FR" b="1" dirty="0" smtClean="0"/>
              <a:t>5</a:t>
            </a:r>
            <a:r>
              <a:rPr lang="fr-FR" b="1" dirty="0" smtClean="0"/>
              <a:t>. Les </a:t>
            </a:r>
            <a:r>
              <a:rPr lang="fr-FR" b="1" dirty="0" smtClean="0"/>
              <a:t>cycles biogéochimiques</a:t>
            </a:r>
            <a:endParaRPr lang="fr-FR" b="1" dirty="0"/>
          </a:p>
        </p:txBody>
      </p:sp>
      <p:sp>
        <p:nvSpPr>
          <p:cNvPr id="3" name="Espace réservé du contenu 2"/>
          <p:cNvSpPr>
            <a:spLocks noGrp="1"/>
          </p:cNvSpPr>
          <p:nvPr>
            <p:ph idx="1"/>
          </p:nvPr>
        </p:nvSpPr>
        <p:spPr>
          <a:xfrm>
            <a:off x="457200" y="1000108"/>
            <a:ext cx="8229600" cy="5572164"/>
          </a:xfrm>
        </p:spPr>
        <p:txBody>
          <a:bodyPr>
            <a:normAutofit fontScale="85000" lnSpcReduction="10000"/>
          </a:bodyPr>
          <a:lstStyle/>
          <a:p>
            <a:pPr algn="just"/>
            <a:r>
              <a:rPr lang="fr-FR" dirty="0" smtClean="0"/>
              <a:t>Il existe une </a:t>
            </a:r>
            <a:r>
              <a:rPr lang="fr-FR" b="1" dirty="0" smtClean="0"/>
              <a:t>circulation de la matière </a:t>
            </a:r>
            <a:r>
              <a:rPr lang="fr-FR" dirty="0" smtClean="0"/>
              <a:t>dans chaque écosystème où des molécules ou des éléments chimiques, reviennent sans cesse à leur point de départ et que l’on peut qualifier de cyclique, à la différence des transferts d’énergie. </a:t>
            </a:r>
            <a:endParaRPr lang="fr-FR" dirty="0" smtClean="0"/>
          </a:p>
          <a:p>
            <a:pPr algn="just"/>
            <a:endParaRPr lang="fr-FR" dirty="0" smtClean="0"/>
          </a:p>
          <a:p>
            <a:pPr algn="just"/>
            <a:r>
              <a:rPr lang="fr-FR" dirty="0" smtClean="0"/>
              <a:t>Le </a:t>
            </a:r>
            <a:r>
              <a:rPr lang="fr-FR" dirty="0" smtClean="0"/>
              <a:t>passage alternatif des éléments, ou molécules, entre milieu inorganique et matière vivante, est appelé cycle biogéochimique. Celui-ci correspond à un cycle biologique (cycle interne à l’écosystème qui correspond aux échanges entre les organismes) auquel se greffe un cycle géochimique (cycle de grandes dimensions, pouvant intéresser la biosphère entière et qui concernent les transports dans le milieu non vivant).</a:t>
            </a:r>
          </a:p>
          <a:p>
            <a:endParaRPr lang="fr-FR"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00042"/>
            <a:ext cx="8229600" cy="5626121"/>
          </a:xfrm>
        </p:spPr>
        <p:txBody>
          <a:bodyPr/>
          <a:lstStyle/>
          <a:p>
            <a:pPr algn="just"/>
            <a:r>
              <a:rPr lang="fr-FR" dirty="0" smtClean="0"/>
              <a:t>On peut distinguer trois principaux types de cycles biogéochimiques :</a:t>
            </a:r>
          </a:p>
          <a:p>
            <a:pPr algn="just"/>
            <a:r>
              <a:rPr lang="fr-FR" dirty="0" smtClean="0"/>
              <a:t>Le </a:t>
            </a:r>
            <a:r>
              <a:rPr lang="fr-FR" dirty="0" smtClean="0"/>
              <a:t>cycle de </a:t>
            </a:r>
            <a:r>
              <a:rPr lang="fr-FR" b="1" dirty="0" smtClean="0"/>
              <a:t>l'eau</a:t>
            </a:r>
            <a:r>
              <a:rPr lang="fr-FR" dirty="0" smtClean="0"/>
              <a:t>.</a:t>
            </a:r>
          </a:p>
          <a:p>
            <a:pPr algn="just"/>
            <a:r>
              <a:rPr lang="fr-FR" dirty="0" smtClean="0"/>
              <a:t>Le </a:t>
            </a:r>
            <a:r>
              <a:rPr lang="fr-FR" dirty="0" smtClean="0"/>
              <a:t>cycle des éléments à phase gazeuse prédominante (</a:t>
            </a:r>
            <a:r>
              <a:rPr lang="fr-FR" b="1" dirty="0" smtClean="0"/>
              <a:t>carbone</a:t>
            </a:r>
            <a:r>
              <a:rPr lang="fr-FR" dirty="0" smtClean="0"/>
              <a:t>, oxygène, </a:t>
            </a:r>
            <a:r>
              <a:rPr lang="fr-FR" b="1" dirty="0" smtClean="0"/>
              <a:t>azote</a:t>
            </a:r>
            <a:r>
              <a:rPr lang="fr-FR" dirty="0" smtClean="0"/>
              <a:t>).</a:t>
            </a:r>
          </a:p>
          <a:p>
            <a:pPr algn="just"/>
            <a:r>
              <a:rPr lang="fr-FR" dirty="0" smtClean="0"/>
              <a:t>Le </a:t>
            </a:r>
            <a:r>
              <a:rPr lang="fr-FR" dirty="0" smtClean="0"/>
              <a:t>cycle des éléments à phase sédimentaire prédominante (</a:t>
            </a:r>
            <a:r>
              <a:rPr lang="fr-FR" b="1" dirty="0" smtClean="0"/>
              <a:t>phosphore</a:t>
            </a:r>
            <a:r>
              <a:rPr lang="fr-FR" dirty="0" smtClean="0"/>
              <a:t>, potassium etc</a:t>
            </a:r>
            <a:r>
              <a:rPr lang="fr-FR" dirty="0" smtClean="0"/>
              <a:t>.).</a:t>
            </a:r>
            <a:endParaRPr lang="fr-FR"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5929330"/>
            <a:ext cx="5929354" cy="571504"/>
          </a:xfrm>
        </p:spPr>
        <p:txBody>
          <a:bodyPr>
            <a:normAutofit/>
          </a:bodyPr>
          <a:lstStyle/>
          <a:p>
            <a:r>
              <a:rPr lang="fr-FR" sz="2800" dirty="0" smtClean="0"/>
              <a:t>Figure 03: Ecosystèmes </a:t>
            </a:r>
            <a:r>
              <a:rPr lang="fr-FR" sz="2800" dirty="0" smtClean="0"/>
              <a:t>terrestres </a:t>
            </a:r>
            <a:endParaRPr lang="fr-FR" sz="2800"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57158" y="428604"/>
            <a:ext cx="8569185" cy="5401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85720" y="6357958"/>
            <a:ext cx="4357718" cy="500042"/>
          </a:xfrm>
        </p:spPr>
        <p:txBody>
          <a:bodyPr>
            <a:normAutofit fontScale="90000"/>
          </a:bodyPr>
          <a:lstStyle/>
          <a:p>
            <a:r>
              <a:rPr lang="fr-FR" sz="2400" b="1" dirty="0" smtClean="0"/>
              <a:t>Figure 4: Écosystèmes </a:t>
            </a:r>
            <a:r>
              <a:rPr lang="fr-FR" sz="2400" b="1" dirty="0" smtClean="0"/>
              <a:t>aquatiques </a:t>
            </a:r>
            <a:endParaRPr lang="fr-FR" sz="2400" b="1" dirty="0"/>
          </a:p>
        </p:txBody>
      </p:sp>
      <p:pic>
        <p:nvPicPr>
          <p:cNvPr id="5" name="Picture 5"/>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57158" y="2571744"/>
            <a:ext cx="3795253" cy="2252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4282" y="714356"/>
            <a:ext cx="4143436" cy="2006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86314" y="928670"/>
            <a:ext cx="4174184" cy="2124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4876" y="2928934"/>
            <a:ext cx="4214842"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14876" y="5000637"/>
            <a:ext cx="2549281" cy="1857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42844" y="714356"/>
            <a:ext cx="4357686" cy="45005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572000" y="714356"/>
            <a:ext cx="4357718" cy="4214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929322" y="4572008"/>
            <a:ext cx="1285884" cy="369332"/>
          </a:xfrm>
          <a:prstGeom prst="rect">
            <a:avLst/>
          </a:prstGeom>
        </p:spPr>
        <p:txBody>
          <a:bodyPr wrap="square">
            <a:spAutoFit/>
          </a:bodyPr>
          <a:lstStyle/>
          <a:p>
            <a:r>
              <a:rPr lang="fr-FR" b="1" dirty="0" smtClean="0"/>
              <a:t>Estuaires</a:t>
            </a:r>
            <a:endParaRPr lang="fr-FR" b="1" dirty="0"/>
          </a:p>
        </p:txBody>
      </p:sp>
      <p:sp>
        <p:nvSpPr>
          <p:cNvPr id="17" name="ZoneTexte 16"/>
          <p:cNvSpPr txBox="1"/>
          <p:nvPr/>
        </p:nvSpPr>
        <p:spPr>
          <a:xfrm>
            <a:off x="785786" y="4786322"/>
            <a:ext cx="2857520" cy="400110"/>
          </a:xfrm>
          <a:prstGeom prst="rect">
            <a:avLst/>
          </a:prstGeom>
          <a:noFill/>
        </p:spPr>
        <p:txBody>
          <a:bodyPr wrap="square" rtlCol="0">
            <a:spAutoFit/>
          </a:bodyPr>
          <a:lstStyle/>
          <a:p>
            <a:r>
              <a:rPr lang="fr-FR" sz="2000" b="1" dirty="0" smtClean="0"/>
              <a:t>Écosystèmes limniques </a:t>
            </a:r>
            <a:endParaRPr lang="fr-FR" sz="2000" b="1" dirty="0"/>
          </a:p>
        </p:txBody>
      </p:sp>
      <p:sp>
        <p:nvSpPr>
          <p:cNvPr id="18" name="Rectangle 17"/>
          <p:cNvSpPr/>
          <p:nvPr/>
        </p:nvSpPr>
        <p:spPr>
          <a:xfrm>
            <a:off x="7286644" y="5715016"/>
            <a:ext cx="992724" cy="369332"/>
          </a:xfrm>
          <a:prstGeom prst="rect">
            <a:avLst/>
          </a:prstGeom>
        </p:spPr>
        <p:txBody>
          <a:bodyPr wrap="square">
            <a:spAutoFit/>
          </a:bodyPr>
          <a:lstStyle/>
          <a:p>
            <a:r>
              <a:rPr lang="fr-FR" b="1" dirty="0" smtClean="0"/>
              <a:t>Lagunes</a:t>
            </a:r>
            <a:endParaRPr lang="fr-FR" b="1" dirty="0"/>
          </a:p>
        </p:txBody>
      </p:sp>
      <p:cxnSp>
        <p:nvCxnSpPr>
          <p:cNvPr id="20" name="Connecteur droit avec flèche 19"/>
          <p:cNvCxnSpPr/>
          <p:nvPr/>
        </p:nvCxnSpPr>
        <p:spPr>
          <a:xfrm rot="10800000">
            <a:off x="7358082" y="6072206"/>
            <a:ext cx="107157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11156"/>
          </a:xfrm>
        </p:spPr>
        <p:txBody>
          <a:bodyPr>
            <a:normAutofit fontScale="90000"/>
          </a:bodyPr>
          <a:lstStyle/>
          <a:p>
            <a:r>
              <a:rPr lang="fr-FR" b="1" dirty="0" smtClean="0"/>
              <a:t>Écosystèmes aquatiques </a:t>
            </a:r>
            <a:endParaRPr lang="fr-FR" b="1"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000496" y="1071546"/>
            <a:ext cx="4764396" cy="22764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7158" y="1071546"/>
            <a:ext cx="3695437" cy="2299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472" y="3857628"/>
            <a:ext cx="5040559" cy="23722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428992" y="3357562"/>
            <a:ext cx="1926425" cy="523220"/>
          </a:xfrm>
          <a:prstGeom prst="rect">
            <a:avLst/>
          </a:prstGeom>
          <a:noFill/>
        </p:spPr>
        <p:txBody>
          <a:bodyPr wrap="none" rtlCol="0">
            <a:spAutoFit/>
          </a:bodyPr>
          <a:lstStyle/>
          <a:p>
            <a:pPr algn="ctr"/>
            <a:r>
              <a:rPr lang="fr-FR" sz="2800" b="1" u="sng" dirty="0" smtClean="0"/>
              <a:t>Mangroves</a:t>
            </a:r>
            <a:r>
              <a:rPr lang="fr-FR" sz="2800" b="1" dirty="0" smtClean="0"/>
              <a:t> </a:t>
            </a:r>
            <a:endParaRPr lang="fr-FR" sz="2800" b="1" dirty="0"/>
          </a:p>
        </p:txBody>
      </p:sp>
      <p:sp>
        <p:nvSpPr>
          <p:cNvPr id="8" name="Rectangle 7"/>
          <p:cNvSpPr/>
          <p:nvPr/>
        </p:nvSpPr>
        <p:spPr>
          <a:xfrm>
            <a:off x="642910" y="6143644"/>
            <a:ext cx="3214710" cy="523220"/>
          </a:xfrm>
          <a:prstGeom prst="rect">
            <a:avLst/>
          </a:prstGeom>
        </p:spPr>
        <p:txBody>
          <a:bodyPr wrap="square">
            <a:spAutoFit/>
          </a:bodyPr>
          <a:lstStyle/>
          <a:p>
            <a:pPr algn="just"/>
            <a:r>
              <a:rPr lang="fr-FR" sz="2800" b="1" u="sng" dirty="0" smtClean="0"/>
              <a:t>Écosystèmes marin</a:t>
            </a:r>
            <a:endParaRPr lang="fr-FR" sz="2800" b="1" u="sng"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7. Définition </a:t>
            </a:r>
            <a:r>
              <a:rPr lang="fr-FR" dirty="0" smtClean="0"/>
              <a:t>de </a:t>
            </a:r>
            <a:r>
              <a:rPr lang="fr-FR" dirty="0" smtClean="0"/>
              <a:t>l’écosystème </a:t>
            </a:r>
            <a:endParaRPr lang="fr-FR" dirty="0"/>
          </a:p>
        </p:txBody>
      </p:sp>
      <p:sp>
        <p:nvSpPr>
          <p:cNvPr id="3" name="Espace réservé du contenu 2"/>
          <p:cNvSpPr>
            <a:spLocks noGrp="1"/>
          </p:cNvSpPr>
          <p:nvPr>
            <p:ph idx="1"/>
          </p:nvPr>
        </p:nvSpPr>
        <p:spPr>
          <a:xfrm>
            <a:off x="457200" y="1600200"/>
            <a:ext cx="8401080" cy="4525963"/>
          </a:xfrm>
        </p:spPr>
        <p:txBody>
          <a:bodyPr>
            <a:normAutofit lnSpcReduction="10000"/>
          </a:bodyPr>
          <a:lstStyle/>
          <a:p>
            <a:pPr algn="just"/>
            <a:r>
              <a:rPr lang="fr-FR" sz="2800" dirty="0" smtClean="0"/>
              <a:t>Association d'un environnement physico-chimique spécifique (biotope) avec une communauté vivante (</a:t>
            </a:r>
            <a:r>
              <a:rPr lang="fr-FR" sz="2800" dirty="0" smtClean="0"/>
              <a:t>biocénose</a:t>
            </a:r>
            <a:r>
              <a:rPr lang="fr-FR" sz="2800" dirty="0" smtClean="0"/>
              <a:t>). Ecosystème = biotope + </a:t>
            </a:r>
            <a:r>
              <a:rPr lang="fr-FR" sz="2800" dirty="0" smtClean="0"/>
              <a:t>biocénose.</a:t>
            </a:r>
          </a:p>
          <a:p>
            <a:pPr algn="just">
              <a:buNone/>
            </a:pPr>
            <a:endParaRPr lang="fr-FR" sz="2800" dirty="0" smtClean="0"/>
          </a:p>
          <a:p>
            <a:pPr algn="just"/>
            <a:r>
              <a:rPr lang="fr-FR" sz="2800" dirty="0" smtClean="0"/>
              <a:t>L’écosystème représente une unité fonctionnelle qui se perpétue de façon autonome au travers du flux de l’énergie et du cycle de la matière entre ces différentes composantes inertes et vivantes lesquelles sont en constante interaction</a:t>
            </a:r>
          </a:p>
          <a:p>
            <a:pPr algn="just">
              <a:buNone/>
            </a:pPr>
            <a:r>
              <a:rPr lang="fr-FR" sz="2800" dirty="0" smtClean="0"/>
              <a:t> </a:t>
            </a:r>
            <a:endParaRPr lang="fr-FR"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868346"/>
          </a:xfrm>
        </p:spPr>
        <p:txBody>
          <a:bodyPr>
            <a:normAutofit fontScale="90000"/>
          </a:bodyPr>
          <a:lstStyle/>
          <a:p>
            <a:r>
              <a:rPr lang="fr-FR" b="1" dirty="0" smtClean="0"/>
              <a:t>8</a:t>
            </a:r>
            <a:r>
              <a:rPr lang="fr-FR" b="1" dirty="0" smtClean="0"/>
              <a:t>. Notions </a:t>
            </a:r>
            <a:r>
              <a:rPr lang="fr-FR" b="1" dirty="0" smtClean="0"/>
              <a:t>de </a:t>
            </a:r>
            <a:r>
              <a:rPr lang="fr-FR" b="1" dirty="0" smtClean="0"/>
              <a:t>biocœnose </a:t>
            </a:r>
            <a:r>
              <a:rPr lang="fr-FR" b="1" dirty="0" smtClean="0"/>
              <a:t>et de facteurs écologiques</a:t>
            </a:r>
            <a:endParaRPr lang="fr-FR" b="1" dirty="0"/>
          </a:p>
        </p:txBody>
      </p:sp>
      <p:sp>
        <p:nvSpPr>
          <p:cNvPr id="5" name="Espace réservé du contenu 4"/>
          <p:cNvSpPr>
            <a:spLocks noGrp="1"/>
          </p:cNvSpPr>
          <p:nvPr>
            <p:ph idx="1"/>
          </p:nvPr>
        </p:nvSpPr>
        <p:spPr>
          <a:xfrm>
            <a:off x="457200" y="1600201"/>
            <a:ext cx="8472518" cy="4900633"/>
          </a:xfrm>
        </p:spPr>
        <p:txBody>
          <a:bodyPr>
            <a:normAutofit fontScale="92500" lnSpcReduction="20000"/>
          </a:bodyPr>
          <a:lstStyle/>
          <a:p>
            <a:r>
              <a:rPr lang="fr-FR" b="1" u="sng" dirty="0" smtClean="0"/>
              <a:t>Biotope </a:t>
            </a:r>
          </a:p>
          <a:p>
            <a:pPr algn="just"/>
            <a:r>
              <a:rPr lang="fr-FR" sz="2800" dirty="0" smtClean="0">
                <a:latin typeface="Times New Roman" pitchFamily="18" charset="0"/>
                <a:cs typeface="Times New Roman" pitchFamily="18" charset="0"/>
              </a:rPr>
              <a:t>Un </a:t>
            </a:r>
            <a:r>
              <a:rPr lang="fr-FR" sz="2800" dirty="0" smtClean="0">
                <a:latin typeface="Times New Roman" pitchFamily="18" charset="0"/>
                <a:cs typeface="Times New Roman" pitchFamily="18" charset="0"/>
                <a:hlinkClick r:id="rId2" tooltip="Dossier La forêt, structure et écosystème : L'écosystème de la forêt, biomasse et biotope"/>
              </a:rPr>
              <a:t>biotope</a:t>
            </a:r>
            <a:r>
              <a:rPr lang="fr-FR" sz="2800" dirty="0" smtClean="0">
                <a:latin typeface="Times New Roman" pitchFamily="18" charset="0"/>
                <a:cs typeface="Times New Roman" pitchFamily="18" charset="0"/>
              </a:rPr>
              <a:t> correspond à un milieu de vie délimité géographiquement dans lequel les conditions écologiques (température, humidité, etc.) sont homogènes, bien définies, et suffisent à l'épanouissement des êtres vivants qui y résident (appelés </a:t>
            </a:r>
            <a:r>
              <a:rPr lang="fr-FR" sz="2800" dirty="0" smtClean="0">
                <a:latin typeface="Times New Roman" pitchFamily="18" charset="0"/>
                <a:cs typeface="Times New Roman" pitchFamily="18" charset="0"/>
                <a:hlinkClick r:id="rId3"/>
              </a:rPr>
              <a:t>biocénose</a:t>
            </a:r>
            <a:r>
              <a:rPr lang="fr-FR" sz="2800" dirty="0" smtClean="0">
                <a:latin typeface="Times New Roman" pitchFamily="18" charset="0"/>
                <a:cs typeface="Times New Roman" pitchFamily="18" charset="0"/>
              </a:rPr>
              <a:t>), avec lesquels ils forment un </a:t>
            </a:r>
            <a:r>
              <a:rPr lang="fr-FR" sz="2800" dirty="0" smtClean="0">
                <a:latin typeface="Times New Roman" pitchFamily="18" charset="0"/>
                <a:cs typeface="Times New Roman" pitchFamily="18" charset="0"/>
                <a:hlinkClick r:id="rId4"/>
              </a:rPr>
              <a:t>écosystème</a:t>
            </a:r>
            <a:r>
              <a:rPr lang="fr-FR" sz="2800" dirty="0" smtClean="0">
                <a:latin typeface="Times New Roman" pitchFamily="18" charset="0"/>
                <a:cs typeface="Times New Roman" pitchFamily="18" charset="0"/>
              </a:rPr>
              <a:t>.</a:t>
            </a:r>
          </a:p>
          <a:p>
            <a:pPr algn="just"/>
            <a:r>
              <a:rPr lang="fr-FR" sz="2600" b="1" u="sng" dirty="0" smtClean="0">
                <a:latin typeface="Times New Roman" pitchFamily="18" charset="0"/>
                <a:cs typeface="Times New Roman" pitchFamily="18" charset="0"/>
              </a:rPr>
              <a:t>Biocénose </a:t>
            </a:r>
            <a:endParaRPr lang="fr-FR" sz="2600" b="1" u="sng" dirty="0" smtClean="0">
              <a:latin typeface="Times New Roman" pitchFamily="18" charset="0"/>
              <a:cs typeface="Times New Roman" pitchFamily="18" charset="0"/>
            </a:endParaRPr>
          </a:p>
          <a:p>
            <a:pPr algn="just"/>
            <a:r>
              <a:rPr lang="fr-FR" sz="2800" dirty="0" smtClean="0"/>
              <a:t>Ensemble </a:t>
            </a:r>
            <a:r>
              <a:rPr lang="fr-FR" sz="2800" dirty="0" smtClean="0"/>
              <a:t>des êtres vivants qui peuplent un écosystème donné. Elle se compose de trois groupes écologiques fondamentaux d'organismes : les producteurs (végétaux), les consommateurs (animaux), et les décomposeurs (bactéries, champignons, etc.).</a:t>
            </a:r>
          </a:p>
          <a:p>
            <a:pPr algn="just"/>
            <a:endParaRPr lang="fr-FR" sz="2800" b="1"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357158" y="285729"/>
            <a:ext cx="8229600" cy="2571768"/>
          </a:xfrm>
        </p:spPr>
        <p:style>
          <a:lnRef idx="2">
            <a:schemeClr val="dk1"/>
          </a:lnRef>
          <a:fillRef idx="1">
            <a:schemeClr val="lt1"/>
          </a:fillRef>
          <a:effectRef idx="0">
            <a:schemeClr val="dk1"/>
          </a:effectRef>
          <a:fontRef idx="minor">
            <a:schemeClr val="dk1"/>
          </a:fontRef>
        </p:style>
        <p:txBody>
          <a:bodyPr>
            <a:normAutofit lnSpcReduction="10000"/>
          </a:bodyPr>
          <a:lstStyle/>
          <a:p>
            <a:r>
              <a:rPr lang="fr-FR" b="1" u="sng" dirty="0" smtClean="0"/>
              <a:t>Population</a:t>
            </a:r>
          </a:p>
          <a:p>
            <a:r>
              <a:rPr lang="fr-FR" dirty="0" smtClean="0"/>
              <a:t>Est l’ensemble </a:t>
            </a:r>
            <a:r>
              <a:rPr lang="fr-FR" dirty="0" smtClean="0"/>
              <a:t>des individus appartenant à la même espèce et occupent une même fraction de biotope qui échangent librement entre eux leurs gènes dans la reproduction </a:t>
            </a:r>
            <a:r>
              <a:rPr lang="fr-FR" dirty="0" smtClean="0"/>
              <a:t>sexuée.</a:t>
            </a:r>
            <a:endParaRPr lang="fr-FR" dirty="0" smtClean="0"/>
          </a:p>
          <a:p>
            <a:endParaRPr lang="fr-FR" dirty="0"/>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1472" y="2857496"/>
            <a:ext cx="8572528" cy="3786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1714488"/>
            <a:ext cx="8229600" cy="1143000"/>
          </a:xfrm>
        </p:spPr>
        <p:txBody>
          <a:bodyPr>
            <a:normAutofit fontScale="90000"/>
          </a:bodyPr>
          <a:lstStyle/>
          <a:p>
            <a:r>
              <a:rPr lang="fr-FR" b="1" i="1" dirty="0" smtClean="0"/>
              <a:t>Chapitre </a:t>
            </a:r>
            <a:r>
              <a:rPr lang="fr-FR" b="1" i="1" dirty="0" smtClean="0"/>
              <a:t>I. </a:t>
            </a:r>
            <a:r>
              <a:rPr lang="fr-FR" b="1" i="1" dirty="0" smtClean="0"/>
              <a:t>Définition de l’écosystème et de ses constituants</a:t>
            </a:r>
            <a:br>
              <a:rPr lang="fr-FR" b="1" i="1" dirty="0" smtClean="0"/>
            </a:br>
            <a:endParaRPr lang="fr-FR" b="1"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normAutofit/>
          </a:bodyPr>
          <a:lstStyle/>
          <a:p>
            <a:r>
              <a:rPr lang="fr-FR" sz="4000" b="1" dirty="0" smtClean="0"/>
              <a:t>Communautés </a:t>
            </a:r>
            <a:endParaRPr lang="fr-FR" sz="4000" b="1" dirty="0"/>
          </a:p>
        </p:txBody>
      </p:sp>
      <p:sp>
        <p:nvSpPr>
          <p:cNvPr id="4" name="Espace réservé du contenu 2"/>
          <p:cNvSpPr>
            <a:spLocks noGrp="1"/>
          </p:cNvSpPr>
          <p:nvPr>
            <p:ph idx="1"/>
          </p:nvPr>
        </p:nvSpPr>
        <p:spPr/>
        <p:txBody>
          <a:bodyPr>
            <a:normAutofit/>
          </a:bodyPr>
          <a:lstStyle/>
          <a:p>
            <a:pPr algn="just"/>
            <a:r>
              <a:rPr lang="fr-FR" dirty="0">
                <a:latin typeface="Times New Roman" pitchFamily="18" charset="0"/>
                <a:cs typeface="Times New Roman" pitchFamily="18" charset="0"/>
              </a:rPr>
              <a:t>au sens strict, ce terme est synonyme de biocœnose. Cependant dans la pratiques, les  </a:t>
            </a:r>
            <a:r>
              <a:rPr lang="fr-FR" dirty="0" smtClean="0">
                <a:latin typeface="Times New Roman" pitchFamily="18" charset="0"/>
                <a:cs typeface="Times New Roman" pitchFamily="18" charset="0"/>
              </a:rPr>
              <a:t>écologues</a:t>
            </a:r>
            <a:r>
              <a:rPr lang="fr-FR" dirty="0">
                <a:latin typeface="Times New Roman" pitchFamily="18" charset="0"/>
                <a:cs typeface="Times New Roman" pitchFamily="18" charset="0"/>
              </a:rPr>
              <a:t>, plus particulièrement </a:t>
            </a:r>
            <a:r>
              <a:rPr lang="fr-FR" dirty="0" err="1">
                <a:latin typeface="Times New Roman" pitchFamily="18" charset="0"/>
                <a:cs typeface="Times New Roman" pitchFamily="18" charset="0"/>
              </a:rPr>
              <a:t>anglo</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saxons, l’utilisent aussi pour désigner des sous</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ensembles de la  </a:t>
            </a:r>
            <a:r>
              <a:rPr lang="fr-FR" dirty="0" smtClean="0">
                <a:latin typeface="Times New Roman" pitchFamily="18" charset="0"/>
                <a:cs typeface="Times New Roman" pitchFamily="18" charset="0"/>
              </a:rPr>
              <a:t> biocœnose </a:t>
            </a:r>
            <a:r>
              <a:rPr lang="fr-FR" dirty="0">
                <a:latin typeface="Times New Roman" pitchFamily="18" charset="0"/>
                <a:cs typeface="Times New Roman" pitchFamily="18" charset="0"/>
              </a:rPr>
              <a:t>au plan structural et (ou) fonctionnel. Ainsi, les vocables de communautés d’insectes (=  </a:t>
            </a:r>
          </a:p>
          <a:p>
            <a:pPr algn="just">
              <a:buNone/>
            </a:pPr>
            <a:r>
              <a:rPr lang="fr-FR" dirty="0" err="1" smtClean="0">
                <a:latin typeface="Times New Roman" pitchFamily="18" charset="0"/>
                <a:cs typeface="Times New Roman" pitchFamily="18" charset="0"/>
              </a:rPr>
              <a:t>entomocœnose</a:t>
            </a:r>
            <a:r>
              <a:rPr lang="fr-FR" dirty="0">
                <a:latin typeface="Times New Roman" pitchFamily="18" charset="0"/>
                <a:cs typeface="Times New Roman" pitchFamily="18" charset="0"/>
              </a:rPr>
              <a:t>), ou des plantes (= </a:t>
            </a:r>
            <a:r>
              <a:rPr lang="fr-FR" dirty="0" err="1">
                <a:latin typeface="Times New Roman" pitchFamily="18" charset="0"/>
                <a:cs typeface="Times New Roman" pitchFamily="18" charset="0"/>
              </a:rPr>
              <a:t>phytocœnose</a:t>
            </a:r>
            <a:r>
              <a:rPr lang="fr-FR" dirty="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9.Biome(s</a:t>
            </a:r>
            <a:r>
              <a:rPr lang="fr-FR" dirty="0" smtClean="0"/>
              <a:t>)</a:t>
            </a:r>
            <a:endParaRPr lang="fr-FR" dirty="0"/>
          </a:p>
        </p:txBody>
      </p:sp>
      <p:sp>
        <p:nvSpPr>
          <p:cNvPr id="3" name="Espace réservé du contenu 2"/>
          <p:cNvSpPr>
            <a:spLocks noGrp="1"/>
          </p:cNvSpPr>
          <p:nvPr>
            <p:ph idx="1"/>
          </p:nvPr>
        </p:nvSpPr>
        <p:spPr>
          <a:xfrm>
            <a:off x="457200" y="1600200"/>
            <a:ext cx="8229600" cy="4829196"/>
          </a:xfrm>
        </p:spPr>
        <p:txBody>
          <a:bodyPr>
            <a:normAutofit fontScale="92500" lnSpcReduction="10000"/>
          </a:bodyPr>
          <a:lstStyle/>
          <a:p>
            <a:pPr algn="just"/>
            <a:r>
              <a:rPr lang="fr-FR" dirty="0" smtClean="0">
                <a:latin typeface="Times New Roman" pitchFamily="18" charset="0"/>
                <a:cs typeface="Times New Roman" pitchFamily="18" charset="0"/>
              </a:rPr>
              <a:t>Communautés vivantes qui se rencontrent sur de vastes surfaces en milieu continental. Elles correspondent donc à la biocénose propre à des </a:t>
            </a:r>
            <a:r>
              <a:rPr lang="fr-FR" dirty="0" err="1" smtClean="0">
                <a:solidFill>
                  <a:srgbClr val="FF0000"/>
                </a:solidFill>
                <a:latin typeface="Times New Roman" pitchFamily="18" charset="0"/>
                <a:cs typeface="Times New Roman" pitchFamily="18" charset="0"/>
              </a:rPr>
              <a:t>macroécosystèmes</a:t>
            </a:r>
            <a:endParaRPr lang="fr-FR" dirty="0" smtClean="0">
              <a:solidFill>
                <a:srgbClr val="FF0000"/>
              </a:solidFill>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Les biomes correspondent à des subdivisions </a:t>
            </a:r>
            <a:r>
              <a:rPr lang="fr-FR" dirty="0" smtClean="0">
                <a:solidFill>
                  <a:srgbClr val="FF0000"/>
                </a:solidFill>
                <a:latin typeface="Times New Roman" pitchFamily="18" charset="0"/>
                <a:cs typeface="Times New Roman" pitchFamily="18" charset="0"/>
              </a:rPr>
              <a:t>latitudinales</a:t>
            </a:r>
            <a:r>
              <a:rPr lang="fr-FR" dirty="0" smtClean="0">
                <a:latin typeface="Times New Roman" pitchFamily="18" charset="0"/>
                <a:cs typeface="Times New Roman" pitchFamily="18" charset="0"/>
              </a:rPr>
              <a:t> sous forme de bandes, de </a:t>
            </a:r>
            <a:r>
              <a:rPr lang="fr-FR" u="sng" dirty="0" smtClean="0">
                <a:latin typeface="Times New Roman" pitchFamily="18" charset="0"/>
                <a:cs typeface="Times New Roman" pitchFamily="18" charset="0"/>
              </a:rPr>
              <a:t>l'équateur vers les pôles</a:t>
            </a:r>
            <a:r>
              <a:rPr lang="fr-FR" dirty="0" smtClean="0">
                <a:latin typeface="Times New Roman" pitchFamily="18" charset="0"/>
                <a:cs typeface="Times New Roman" pitchFamily="18" charset="0"/>
              </a:rPr>
              <a:t>, en fonction du </a:t>
            </a:r>
            <a:r>
              <a:rPr lang="fr-FR" dirty="0" smtClean="0">
                <a:solidFill>
                  <a:srgbClr val="FF0000"/>
                </a:solidFill>
                <a:latin typeface="Times New Roman" pitchFamily="18" charset="0"/>
                <a:cs typeface="Times New Roman" pitchFamily="18" charset="0"/>
              </a:rPr>
              <a:t>climat</a:t>
            </a:r>
            <a:r>
              <a:rPr lang="fr-FR" dirty="0" smtClean="0">
                <a:latin typeface="Times New Roman" pitchFamily="18" charset="0"/>
                <a:cs typeface="Times New Roman" pitchFamily="18" charset="0"/>
              </a:rPr>
              <a:t> et du milieu (aquatique, terrestre, montagnard). </a:t>
            </a:r>
          </a:p>
          <a:p>
            <a:pPr algn="just"/>
            <a:r>
              <a:rPr lang="fr-FR" dirty="0" smtClean="0">
                <a:latin typeface="Times New Roman" pitchFamily="18" charset="0"/>
                <a:cs typeface="Times New Roman" pitchFamily="18" charset="0"/>
              </a:rPr>
              <a:t>La répartition est généralement fondue sur les </a:t>
            </a:r>
            <a:r>
              <a:rPr lang="fr-FR" dirty="0" smtClean="0">
                <a:solidFill>
                  <a:srgbClr val="FF0000"/>
                </a:solidFill>
                <a:latin typeface="Times New Roman" pitchFamily="18" charset="0"/>
                <a:cs typeface="Times New Roman" pitchFamily="18" charset="0"/>
              </a:rPr>
              <a:t>adaptations</a:t>
            </a:r>
            <a:r>
              <a:rPr lang="fr-FR" dirty="0" smtClean="0">
                <a:latin typeface="Times New Roman" pitchFamily="18" charset="0"/>
                <a:cs typeface="Times New Roman" pitchFamily="18" charset="0"/>
              </a:rPr>
              <a:t> des espèces au froid et/ou à la sécheresse.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6346844"/>
            <a:ext cx="8229600" cy="511156"/>
          </a:xfrm>
        </p:spPr>
        <p:txBody>
          <a:bodyPr>
            <a:normAutofit/>
          </a:bodyPr>
          <a:lstStyle/>
          <a:p>
            <a:r>
              <a:rPr lang="fr-FR" sz="2400" b="1" dirty="0" smtClean="0"/>
              <a:t>Figure 5. Les </a:t>
            </a:r>
            <a:r>
              <a:rPr lang="fr-FR" sz="2400" b="1" dirty="0" smtClean="0"/>
              <a:t>biomes terrestres </a:t>
            </a:r>
            <a:endParaRPr lang="fr-FR" sz="2400" b="1" dirty="0"/>
          </a:p>
        </p:txBody>
      </p:sp>
      <p:pic>
        <p:nvPicPr>
          <p:cNvPr id="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35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txBody>
          <a:bodyPr>
            <a:normAutofit/>
          </a:bodyPr>
          <a:lstStyle/>
          <a:p>
            <a:r>
              <a:rPr lang="fr-FR" sz="3200" b="1" dirty="0" err="1" smtClean="0"/>
              <a:t>a.La</a:t>
            </a:r>
            <a:r>
              <a:rPr lang="fr-FR" sz="3200" b="1" dirty="0" smtClean="0"/>
              <a:t> </a:t>
            </a:r>
            <a:r>
              <a:rPr lang="fr-FR" sz="3200" b="1" dirty="0" smtClean="0"/>
              <a:t>taïga ou forêt boréale</a:t>
            </a:r>
            <a:endParaRPr lang="fr-FR" sz="3200" b="1" dirty="0"/>
          </a:p>
        </p:txBody>
      </p:sp>
      <p:sp>
        <p:nvSpPr>
          <p:cNvPr id="3" name="Espace réservé du contenu 2"/>
          <p:cNvSpPr>
            <a:spLocks noGrp="1"/>
          </p:cNvSpPr>
          <p:nvPr>
            <p:ph idx="1"/>
          </p:nvPr>
        </p:nvSpPr>
        <p:spPr>
          <a:xfrm>
            <a:off x="500034" y="1142984"/>
            <a:ext cx="8229600" cy="4525963"/>
          </a:xfrm>
        </p:spPr>
        <p:txBody>
          <a:bodyPr>
            <a:normAutofit fontScale="85000" lnSpcReduction="20000"/>
          </a:bodyPr>
          <a:lstStyle/>
          <a:p>
            <a:pPr algn="just"/>
            <a:r>
              <a:rPr lang="fr-FR" dirty="0" smtClean="0"/>
              <a:t> </a:t>
            </a:r>
            <a:r>
              <a:rPr lang="fr-FR" dirty="0" smtClean="0">
                <a:latin typeface="Times New Roman" pitchFamily="18" charset="0"/>
                <a:cs typeface="Times New Roman" pitchFamily="18" charset="0"/>
              </a:rPr>
              <a:t>La taïga est une région subarctique, c'est la région boisée la plus proche de pôle nord. Le biome taïga se trouve à l'extrême </a:t>
            </a:r>
            <a:r>
              <a:rPr lang="fr-FR" b="1" dirty="0" smtClean="0">
                <a:latin typeface="Times New Roman" pitchFamily="18" charset="0"/>
                <a:cs typeface="Times New Roman" pitchFamily="18" charset="0"/>
              </a:rPr>
              <a:t>nord</a:t>
            </a:r>
            <a:r>
              <a:rPr lang="fr-FR" dirty="0" smtClean="0">
                <a:latin typeface="Times New Roman" pitchFamily="18" charset="0"/>
                <a:cs typeface="Times New Roman" pitchFamily="18" charset="0"/>
              </a:rPr>
              <a:t> de la </a:t>
            </a:r>
            <a:r>
              <a:rPr lang="fr-FR" b="1" dirty="0" smtClean="0">
                <a:latin typeface="Times New Roman" pitchFamily="18" charset="0"/>
                <a:cs typeface="Times New Roman" pitchFamily="18" charset="0"/>
              </a:rPr>
              <a:t>Russie, de la Scandinavie et du Canada.</a:t>
            </a:r>
          </a:p>
          <a:p>
            <a:pPr algn="just">
              <a:buNone/>
            </a:pPr>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Les </a:t>
            </a:r>
            <a:r>
              <a:rPr lang="fr-FR" dirty="0" smtClean="0">
                <a:solidFill>
                  <a:srgbClr val="FF0000"/>
                </a:solidFill>
                <a:latin typeface="Times New Roman" pitchFamily="18" charset="0"/>
                <a:cs typeface="Times New Roman" pitchFamily="18" charset="0"/>
              </a:rPr>
              <a:t>conifères</a:t>
            </a:r>
            <a:r>
              <a:rPr lang="fr-FR" dirty="0" smtClean="0">
                <a:latin typeface="Times New Roman" pitchFamily="18" charset="0"/>
                <a:cs typeface="Times New Roman" pitchFamily="18" charset="0"/>
              </a:rPr>
              <a:t> sont l'élément principal de la taïga. Avec leur forme conique, leurs épines et leur couleur sombre, ils sont particulièrement bien adaptés au climat froid, neigeux et peu ensoleillé du grand nord.</a:t>
            </a:r>
          </a:p>
          <a:p>
            <a:pPr algn="just">
              <a:buNone/>
            </a:pPr>
            <a:endParaRPr lang="fr-FR" dirty="0" smtClean="0">
              <a:latin typeface="Times New Roman" pitchFamily="18" charset="0"/>
              <a:cs typeface="Times New Roman" pitchFamily="18" charset="0"/>
            </a:endParaRPr>
          </a:p>
          <a:p>
            <a:pPr algn="just"/>
            <a:r>
              <a:rPr lang="fr-FR" dirty="0" smtClean="0"/>
              <a:t>loup, </a:t>
            </a:r>
            <a:r>
              <a:rPr lang="fr-FR" dirty="0"/>
              <a:t>l'ours </a:t>
            </a:r>
            <a:r>
              <a:rPr lang="fr-FR" dirty="0" smtClean="0"/>
              <a:t>brun, </a:t>
            </a:r>
            <a:r>
              <a:rPr lang="fr-FR" dirty="0"/>
              <a:t>le lynx, le renard polaire, le castor, le glouton </a:t>
            </a:r>
            <a:r>
              <a:rPr lang="fr-FR" dirty="0" smtClean="0"/>
              <a:t>, </a:t>
            </a:r>
            <a:r>
              <a:rPr lang="fr-FR" dirty="0"/>
              <a:t>le bison des bois, le renne (ou caribou) </a:t>
            </a:r>
            <a:r>
              <a:rPr lang="fr-FR" dirty="0" smtClean="0"/>
              <a:t>.</a:t>
            </a:r>
            <a:endParaRPr lang="fr-FR" dirty="0" smtClean="0">
              <a:latin typeface="Times New Roman" pitchFamily="18" charset="0"/>
              <a:cs typeface="Times New Roman" pitchFamily="18" charset="0"/>
            </a:endParaRP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now slides off conifer branches. ©Getty Images"/>
          <p:cNvPicPr>
            <a:picLocks noGrp="1"/>
          </p:cNvPicPr>
          <p:nvPr>
            <p:ph idx="1"/>
          </p:nvPr>
        </p:nvPicPr>
        <p:blipFill>
          <a:blip r:embed="rId2"/>
          <a:srcRect/>
          <a:stretch>
            <a:fillRect/>
          </a:stretch>
        </p:blipFill>
        <p:spPr bwMode="auto">
          <a:xfrm>
            <a:off x="357158" y="285728"/>
            <a:ext cx="7009235" cy="4525963"/>
          </a:xfrm>
          <a:prstGeom prst="rect">
            <a:avLst/>
          </a:prstGeom>
          <a:noFill/>
          <a:ln w="9525">
            <a:noFill/>
            <a:miter lim="800000"/>
            <a:headEnd/>
            <a:tailEnd/>
          </a:ln>
        </p:spPr>
      </p:pic>
      <p:sp>
        <p:nvSpPr>
          <p:cNvPr id="1026" name="AutoShape 2" descr="https://www.aquaportail.com/pictures2310/portrait-lynx-lyn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 name="Image 7" descr="Lynx boréal — Wikipédia"/>
          <p:cNvPicPr/>
          <p:nvPr/>
        </p:nvPicPr>
        <p:blipFill>
          <a:blip r:embed="rId3"/>
          <a:srcRect/>
          <a:stretch>
            <a:fillRect/>
          </a:stretch>
        </p:blipFill>
        <p:spPr bwMode="auto">
          <a:xfrm>
            <a:off x="5311447" y="3093396"/>
            <a:ext cx="3832553" cy="3764604"/>
          </a:xfrm>
          <a:prstGeom prst="rect">
            <a:avLst/>
          </a:prstGeom>
          <a:noFill/>
          <a:ln w="9525">
            <a:noFill/>
            <a:miter lim="800000"/>
            <a:headEnd/>
            <a:tailEnd/>
          </a:ln>
        </p:spPr>
      </p:pic>
      <p:pic>
        <p:nvPicPr>
          <p:cNvPr id="9" name="Image 8" descr="Le castor, cet ingénieur méconnu de la forêt boréale"/>
          <p:cNvPicPr/>
          <p:nvPr/>
        </p:nvPicPr>
        <p:blipFill>
          <a:blip r:embed="rId4"/>
          <a:srcRect/>
          <a:stretch>
            <a:fillRect/>
          </a:stretch>
        </p:blipFill>
        <p:spPr bwMode="auto">
          <a:xfrm>
            <a:off x="714348" y="4359093"/>
            <a:ext cx="4309120" cy="24989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louton - Nature et Zoo : l'actualité des parcs zoologiques"/>
          <p:cNvPicPr>
            <a:picLocks noChangeAspect="1" noChangeArrowheads="1"/>
          </p:cNvPicPr>
          <p:nvPr/>
        </p:nvPicPr>
        <p:blipFill>
          <a:blip r:embed="rId2"/>
          <a:srcRect/>
          <a:stretch>
            <a:fillRect/>
          </a:stretch>
        </p:blipFill>
        <p:spPr bwMode="auto">
          <a:xfrm>
            <a:off x="0" y="0"/>
            <a:ext cx="8286776" cy="4286256"/>
          </a:xfrm>
          <a:prstGeom prst="rect">
            <a:avLst/>
          </a:prstGeom>
          <a:noFill/>
        </p:spPr>
      </p:pic>
      <p:sp>
        <p:nvSpPr>
          <p:cNvPr id="2" name="Titre 1"/>
          <p:cNvSpPr>
            <a:spLocks noGrp="1"/>
          </p:cNvSpPr>
          <p:nvPr>
            <p:ph type="title"/>
          </p:nvPr>
        </p:nvSpPr>
        <p:spPr>
          <a:xfrm>
            <a:off x="285720" y="2857496"/>
            <a:ext cx="1971660" cy="417530"/>
          </a:xfrm>
        </p:spPr>
        <p:txBody>
          <a:bodyPr>
            <a:normAutofit fontScale="90000"/>
          </a:bodyPr>
          <a:lstStyle/>
          <a:p>
            <a:r>
              <a:rPr lang="fr-FR" sz="3100" b="1" dirty="0" smtClean="0">
                <a:latin typeface="Times New Roman" pitchFamily="18" charset="0"/>
                <a:cs typeface="Times New Roman" pitchFamily="18" charset="0"/>
              </a:rPr>
              <a:t>Glouton</a:t>
            </a:r>
            <a:r>
              <a:rPr lang="fr-FR" b="1" dirty="0" smtClean="0"/>
              <a:t> </a:t>
            </a:r>
            <a:endParaRPr lang="fr-FR" b="1" dirty="0"/>
          </a:p>
        </p:txBody>
      </p:sp>
      <p:pic>
        <p:nvPicPr>
          <p:cNvPr id="18434" name="Picture 2" descr="Bison des bois | Environnement et Changement climatique"/>
          <p:cNvPicPr>
            <a:picLocks noChangeAspect="1" noChangeArrowheads="1"/>
          </p:cNvPicPr>
          <p:nvPr/>
        </p:nvPicPr>
        <p:blipFill>
          <a:blip r:embed="rId3"/>
          <a:srcRect/>
          <a:stretch>
            <a:fillRect/>
          </a:stretch>
        </p:blipFill>
        <p:spPr bwMode="auto">
          <a:xfrm>
            <a:off x="2285984" y="2071678"/>
            <a:ext cx="6858016" cy="4786322"/>
          </a:xfrm>
          <a:prstGeom prst="rect">
            <a:avLst/>
          </a:prstGeom>
          <a:noFill/>
        </p:spPr>
      </p:pic>
      <p:sp>
        <p:nvSpPr>
          <p:cNvPr id="6" name="ZoneTexte 5"/>
          <p:cNvSpPr txBox="1"/>
          <p:nvPr/>
        </p:nvSpPr>
        <p:spPr>
          <a:xfrm>
            <a:off x="7875704" y="6273225"/>
            <a:ext cx="1268296" cy="584775"/>
          </a:xfrm>
          <a:prstGeom prst="rect">
            <a:avLst/>
          </a:prstGeom>
          <a:noFill/>
        </p:spPr>
        <p:txBody>
          <a:bodyPr wrap="none" rtlCol="0">
            <a:spAutoFit/>
          </a:bodyPr>
          <a:lstStyle/>
          <a:p>
            <a:r>
              <a:rPr lang="fr-FR" sz="3200" b="1" dirty="0" smtClean="0">
                <a:latin typeface="Times New Roman" pitchFamily="18" charset="0"/>
                <a:cs typeface="Times New Roman" pitchFamily="18" charset="0"/>
              </a:rPr>
              <a:t>Bison </a:t>
            </a:r>
            <a:endParaRPr lang="fr-FR" sz="3200" b="1" dirty="0">
              <a:latin typeface="Times New Roman" pitchFamily="18" charset="0"/>
              <a:cs typeface="Times New Roman" pitchFamily="18" charset="0"/>
            </a:endParaRPr>
          </a:p>
        </p:txBody>
      </p:sp>
      <p:pic>
        <p:nvPicPr>
          <p:cNvPr id="18436" name="Picture 4" descr="Caribou des bois, écotype montagnard, population de la Gaspésie |  Gouvernement du Québec"/>
          <p:cNvPicPr>
            <a:picLocks noChangeAspect="1" noChangeArrowheads="1"/>
          </p:cNvPicPr>
          <p:nvPr/>
        </p:nvPicPr>
        <p:blipFill>
          <a:blip r:embed="rId4"/>
          <a:srcRect/>
          <a:stretch>
            <a:fillRect/>
          </a:stretch>
        </p:blipFill>
        <p:spPr bwMode="auto">
          <a:xfrm>
            <a:off x="1" y="2143116"/>
            <a:ext cx="6858016" cy="4714884"/>
          </a:xfrm>
          <a:prstGeom prst="rect">
            <a:avLst/>
          </a:prstGeom>
          <a:noFill/>
        </p:spPr>
      </p:pic>
      <p:sp>
        <p:nvSpPr>
          <p:cNvPr id="8" name="ZoneTexte 7"/>
          <p:cNvSpPr txBox="1"/>
          <p:nvPr/>
        </p:nvSpPr>
        <p:spPr>
          <a:xfrm>
            <a:off x="3500430" y="6334780"/>
            <a:ext cx="1552028" cy="523220"/>
          </a:xfrm>
          <a:prstGeom prst="rect">
            <a:avLst/>
          </a:prstGeom>
          <a:noFill/>
        </p:spPr>
        <p:txBody>
          <a:bodyPr wrap="none" rtlCol="0">
            <a:spAutoFit/>
          </a:bodyPr>
          <a:lstStyle/>
          <a:p>
            <a:r>
              <a:rPr lang="fr-FR" sz="2800" b="1" dirty="0" smtClean="0">
                <a:latin typeface="Times New Roman" pitchFamily="18" charset="0"/>
                <a:cs typeface="Times New Roman" pitchFamily="18" charset="0"/>
              </a:rPr>
              <a:t>Caribou </a:t>
            </a:r>
            <a:endParaRPr lang="fr-FR"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fade">
                                      <p:cBhvr>
                                        <p:cTn id="19" dur="1000"/>
                                        <p:tgtEl>
                                          <p:spTgt spid="18434"/>
                                        </p:tgtEl>
                                      </p:cBhvr>
                                    </p:animEffect>
                                    <p:anim calcmode="lin" valueType="num">
                                      <p:cBhvr>
                                        <p:cTn id="20" dur="1000" fill="hold"/>
                                        <p:tgtEl>
                                          <p:spTgt spid="18434"/>
                                        </p:tgtEl>
                                        <p:attrNameLst>
                                          <p:attrName>ppt_x</p:attrName>
                                        </p:attrNameLst>
                                      </p:cBhvr>
                                      <p:tavLst>
                                        <p:tav tm="0">
                                          <p:val>
                                            <p:strVal val="#ppt_x"/>
                                          </p:val>
                                        </p:tav>
                                        <p:tav tm="100000">
                                          <p:val>
                                            <p:strVal val="#ppt_x"/>
                                          </p:val>
                                        </p:tav>
                                      </p:tavLst>
                                    </p:anim>
                                    <p:anim calcmode="lin" valueType="num">
                                      <p:cBhvr>
                                        <p:cTn id="21"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8436"/>
                                        </p:tgtEl>
                                        <p:attrNameLst>
                                          <p:attrName>style.visibility</p:attrName>
                                        </p:attrNameLst>
                                      </p:cBhvr>
                                      <p:to>
                                        <p:strVal val="visible"/>
                                      </p:to>
                                    </p:set>
                                    <p:animEffect transition="in" filter="checkerboard(across)">
                                      <p:cBhvr>
                                        <p:cTn id="26"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82594"/>
          </a:xfrm>
        </p:spPr>
        <p:txBody>
          <a:bodyPr>
            <a:normAutofit fontScale="90000"/>
          </a:bodyPr>
          <a:lstStyle/>
          <a:p>
            <a:r>
              <a:rPr lang="fr-FR" sz="4000" b="1" dirty="0" smtClean="0"/>
              <a:t>b. </a:t>
            </a:r>
            <a:r>
              <a:rPr lang="fr-FR" sz="4000" b="1" dirty="0" smtClean="0"/>
              <a:t>Les </a:t>
            </a:r>
            <a:r>
              <a:rPr lang="fr-FR" sz="4000" b="1" dirty="0" smtClean="0"/>
              <a:t>savanes tropicales</a:t>
            </a:r>
            <a:endParaRPr lang="fr-FR" sz="4000" b="1" dirty="0"/>
          </a:p>
        </p:txBody>
      </p:sp>
      <p:pic>
        <p:nvPicPr>
          <p:cNvPr id="5" name="Image 4" descr="La savane : l'écosystème des grands prédateurs - Conservation Nature"/>
          <p:cNvPicPr/>
          <p:nvPr/>
        </p:nvPicPr>
        <p:blipFill>
          <a:blip r:embed="rId2"/>
          <a:srcRect/>
          <a:stretch>
            <a:fillRect/>
          </a:stretch>
        </p:blipFill>
        <p:spPr bwMode="auto">
          <a:xfrm>
            <a:off x="285720" y="928670"/>
            <a:ext cx="7500958" cy="5429264"/>
          </a:xfrm>
          <a:prstGeom prst="rect">
            <a:avLst/>
          </a:prstGeom>
          <a:noFill/>
          <a:ln w="9525">
            <a:noFill/>
            <a:miter lim="800000"/>
            <a:headEnd/>
            <a:tailEnd/>
          </a:ln>
        </p:spPr>
      </p:pic>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42747" y="3286124"/>
            <a:ext cx="5804299" cy="3571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14291"/>
            <a:ext cx="8229600" cy="2571768"/>
          </a:xfrm>
        </p:spPr>
        <p:txBody>
          <a:bodyPr>
            <a:normAutofit lnSpcReduction="10000"/>
          </a:bodyPr>
          <a:lstStyle/>
          <a:p>
            <a:pPr algn="just"/>
            <a:r>
              <a:rPr lang="fr-FR" sz="2800" dirty="0" smtClean="0"/>
              <a:t>Écosystème de formation herbacé, qui se rencontrent dans toutes les régions intertropicales du monde, dont les communautés végétales se caractérisent par la présence d’une strate herbacée continue dans laquelle les graminées sont dominants),</a:t>
            </a:r>
          </a:p>
          <a:p>
            <a:endParaRPr lang="fr-FR" dirty="0"/>
          </a:p>
        </p:txBody>
      </p:sp>
      <p:sp>
        <p:nvSpPr>
          <p:cNvPr id="20482" name="AutoShape 2" descr="The Sahara Is Millions of Years Older Than Thought | Science| Smithsonian  Magaz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285728"/>
            <a:ext cx="5472122" cy="654032"/>
          </a:xfrm>
        </p:spPr>
        <p:txBody>
          <a:bodyPr>
            <a:normAutofit fontScale="90000"/>
          </a:bodyPr>
          <a:lstStyle/>
          <a:p>
            <a:r>
              <a:rPr lang="fr-FR" b="1" dirty="0" err="1" smtClean="0"/>
              <a:t>c.Déserts</a:t>
            </a:r>
            <a:endParaRPr lang="fr-FR" b="1" dirty="0"/>
          </a:p>
        </p:txBody>
      </p:sp>
      <p:pic>
        <p:nvPicPr>
          <p:cNvPr id="6" name="Picture 4" descr="Explorer's Guide To The Sahara Desert - CBS Boston"/>
          <p:cNvPicPr>
            <a:picLocks noChangeAspect="1" noChangeArrowheads="1"/>
          </p:cNvPicPr>
          <p:nvPr/>
        </p:nvPicPr>
        <p:blipFill>
          <a:blip r:embed="rId2"/>
          <a:srcRect/>
          <a:stretch>
            <a:fillRect/>
          </a:stretch>
        </p:blipFill>
        <p:spPr bwMode="auto">
          <a:xfrm>
            <a:off x="357158" y="1785926"/>
            <a:ext cx="8072446" cy="4857742"/>
          </a:xfrm>
          <a:prstGeom prst="rect">
            <a:avLst/>
          </a:prstGeom>
          <a:noFill/>
        </p:spPr>
      </p:pic>
      <p:pic>
        <p:nvPicPr>
          <p:cNvPr id="19460" name="Picture 4" descr="Plante Du Désert De Cactus Dans Le | JPG Fond Téléchargement Gratuit -  Pikbest"/>
          <p:cNvPicPr>
            <a:picLocks noChangeAspect="1" noChangeArrowheads="1"/>
          </p:cNvPicPr>
          <p:nvPr/>
        </p:nvPicPr>
        <p:blipFill>
          <a:blip r:embed="rId3"/>
          <a:srcRect/>
          <a:stretch>
            <a:fillRect/>
          </a:stretch>
        </p:blipFill>
        <p:spPr bwMode="auto">
          <a:xfrm>
            <a:off x="2714612" y="3500438"/>
            <a:ext cx="6143636" cy="3052621"/>
          </a:xfrm>
          <a:prstGeom prst="rect">
            <a:avLst/>
          </a:prstGeom>
          <a:noFill/>
        </p:spPr>
      </p:pic>
      <p:sp>
        <p:nvSpPr>
          <p:cNvPr id="3" name="Espace réservé du contenu 2"/>
          <p:cNvSpPr>
            <a:spLocks noGrp="1"/>
          </p:cNvSpPr>
          <p:nvPr>
            <p:ph idx="1"/>
          </p:nvPr>
        </p:nvSpPr>
        <p:spPr>
          <a:xfrm>
            <a:off x="285720" y="928671"/>
            <a:ext cx="8643998" cy="3000396"/>
          </a:xfrm>
        </p:spPr>
        <p:txBody>
          <a:bodyPr>
            <a:normAutofit lnSpcReduction="10000"/>
          </a:bodyPr>
          <a:lstStyle/>
          <a:p>
            <a:pPr algn="just"/>
            <a:r>
              <a:rPr lang="fr-FR" dirty="0" smtClean="0"/>
              <a:t>Le désert  est </a:t>
            </a:r>
            <a:r>
              <a:rPr lang="fr-FR" dirty="0"/>
              <a:t>un biome terrestre aride, le plus sec, caractérisé par </a:t>
            </a:r>
            <a:r>
              <a:rPr lang="fr-FR" dirty="0" smtClean="0"/>
              <a:t>une pluviométrie </a:t>
            </a:r>
            <a:r>
              <a:rPr lang="fr-FR" dirty="0"/>
              <a:t> inférieures à 200 mm par an et une végétation </a:t>
            </a:r>
            <a:r>
              <a:rPr lang="fr-FR" dirty="0" smtClean="0"/>
              <a:t>xérophytique. </a:t>
            </a:r>
            <a:r>
              <a:rPr lang="fr-FR" dirty="0"/>
              <a:t>Ils peuvent être chauds (Sahara, centre de l'Australie) ou froids (Atacama au Chili).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9460"/>
                                        </p:tgtEl>
                                        <p:attrNameLst>
                                          <p:attrName>style.visibility</p:attrName>
                                        </p:attrNameLst>
                                      </p:cBhvr>
                                      <p:to>
                                        <p:strVal val="visible"/>
                                      </p:to>
                                    </p:set>
                                    <p:animEffect transition="in" filter="checkerboard(across)">
                                      <p:cBhvr>
                                        <p:cTn id="21"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solidFill>
        </p:spPr>
        <p:txBody>
          <a:bodyPr/>
          <a:lstStyle/>
          <a:p>
            <a:r>
              <a:rPr lang="fr-FR" dirty="0" smtClean="0"/>
              <a:t>Chapitre II Facteurs écologiques</a:t>
            </a:r>
            <a:endParaRPr lang="fr-FR"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28662" y="1714488"/>
            <a:ext cx="7858180" cy="4742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smtClean="0"/>
              <a:t>Crée par le naturaliste  allemand « Ernst Haeckel » en  en 1866, composé de deux mots grecs: </a:t>
            </a:r>
          </a:p>
          <a:p>
            <a:r>
              <a:rPr lang="fr-FR" dirty="0" err="1" smtClean="0">
                <a:solidFill>
                  <a:srgbClr val="FF0000"/>
                </a:solidFill>
              </a:rPr>
              <a:t>oïkos</a:t>
            </a:r>
            <a:r>
              <a:rPr lang="fr-FR" dirty="0" smtClean="0">
                <a:solidFill>
                  <a:srgbClr val="FF0000"/>
                </a:solidFill>
              </a:rPr>
              <a:t>= Habitat </a:t>
            </a:r>
          </a:p>
          <a:p>
            <a:r>
              <a:rPr lang="fr-FR" dirty="0" smtClean="0"/>
              <a:t> </a:t>
            </a:r>
            <a:r>
              <a:rPr lang="fr-FR" dirty="0" smtClean="0">
                <a:solidFill>
                  <a:srgbClr val="FF0000"/>
                </a:solidFill>
              </a:rPr>
              <a:t>et logos= science </a:t>
            </a:r>
          </a:p>
          <a:p>
            <a:r>
              <a:rPr lang="fr-FR" dirty="0" smtClean="0">
                <a:solidFill>
                  <a:srgbClr val="FF0000"/>
                </a:solidFill>
              </a:rPr>
              <a:t>Science de l’habitat</a:t>
            </a:r>
            <a:endParaRPr lang="fr-FR" dirty="0"/>
          </a:p>
        </p:txBody>
      </p:sp>
      <p:sp>
        <p:nvSpPr>
          <p:cNvPr id="4" name="Titre 1"/>
          <p:cNvSpPr>
            <a:spLocks noGrp="1"/>
          </p:cNvSpPr>
          <p:nvPr>
            <p:ph type="title"/>
          </p:nvPr>
        </p:nvSpPr>
        <p:spPr/>
        <p:txBody>
          <a:bodyPr>
            <a:normAutofit fontScale="90000"/>
          </a:bodyPr>
          <a:lstStyle/>
          <a:p>
            <a:pPr algn="l"/>
            <a:r>
              <a:rPr lang="fr-FR" sz="4000" b="1" dirty="0" smtClean="0"/>
              <a:t>1.Qu’est </a:t>
            </a:r>
            <a:r>
              <a:rPr lang="fr-FR" sz="4000" b="1" dirty="0" smtClean="0"/>
              <a:t>ce que l’écologie </a:t>
            </a:r>
            <a:br>
              <a:rPr lang="fr-FR" sz="4000" b="1" dirty="0" smtClean="0"/>
            </a:br>
            <a:endParaRPr lang="fr-FR" sz="4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571472" y="785794"/>
            <a:ext cx="8229600" cy="1077218"/>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fr-FR" dirty="0"/>
              <a:t>influencent directement tout ou une partie du cycle biologique d’une espèce</a:t>
            </a:r>
          </a:p>
        </p:txBody>
      </p:sp>
      <p:sp>
        <p:nvSpPr>
          <p:cNvPr id="7" name="Rectangle 6"/>
          <p:cNvSpPr/>
          <p:nvPr/>
        </p:nvSpPr>
        <p:spPr>
          <a:xfrm>
            <a:off x="642910" y="2214554"/>
            <a:ext cx="8072493" cy="830997"/>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just">
              <a:buFont typeface="Arial" pitchFamily="34" charset="0"/>
              <a:buChar char="•"/>
            </a:pPr>
            <a:r>
              <a:rPr lang="fr-FR" sz="2400" dirty="0"/>
              <a:t>Ils déterminent le développement des êtres vivants et des écosystèmes en les favorisant ou en les contraignant</a:t>
            </a:r>
          </a:p>
        </p:txBody>
      </p:sp>
      <p:sp>
        <p:nvSpPr>
          <p:cNvPr id="8" name="Rectangle 7"/>
          <p:cNvSpPr/>
          <p:nvPr/>
        </p:nvSpPr>
        <p:spPr>
          <a:xfrm>
            <a:off x="500034" y="3714752"/>
            <a:ext cx="8215370" cy="2677656"/>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just">
              <a:buFont typeface="Arial" pitchFamily="34" charset="0"/>
              <a:buChar char="•"/>
            </a:pPr>
            <a:r>
              <a:rPr lang="fr-FR" sz="2400" dirty="0" smtClean="0"/>
              <a:t>Agissent sur </a:t>
            </a:r>
            <a:r>
              <a:rPr lang="fr-FR" sz="2400" dirty="0"/>
              <a:t>les êtres vivants en éliminant certaines espèces des territoires dont les caractéristiques climatiques ou physico-chimiques ne conviennent pas, en modifiant les taux de fécondité et de mortalité des espèces, en agissant sur les cycles de développement et sur les densités et en favorisant l’apparition de modifications adaptatives comme les modifications du métabolisme, l’hibernation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68346"/>
          </a:xfrm>
          <a:solidFill>
            <a:schemeClr val="accent5"/>
          </a:solidFill>
        </p:spPr>
        <p:txBody>
          <a:bodyPr>
            <a:normAutofit/>
          </a:bodyPr>
          <a:lstStyle/>
          <a:p>
            <a:r>
              <a:rPr lang="fr-FR" sz="3600" b="1" dirty="0" smtClean="0"/>
              <a:t>II.1.Les</a:t>
            </a:r>
            <a:r>
              <a:rPr lang="fr-FR" sz="3600" dirty="0" smtClean="0"/>
              <a:t> </a:t>
            </a:r>
            <a:r>
              <a:rPr lang="fr-FR" sz="3600" b="1" dirty="0" smtClean="0"/>
              <a:t>facteurs abiotiques </a:t>
            </a:r>
            <a:endParaRPr lang="fr-FR" sz="3600" dirty="0"/>
          </a:p>
        </p:txBody>
      </p:sp>
      <p:graphicFrame>
        <p:nvGraphicFramePr>
          <p:cNvPr id="8" name="Espace réservé du contenu 7"/>
          <p:cNvGraphicFramePr>
            <a:graphicFrameLocks noGrp="1"/>
          </p:cNvGraphicFramePr>
          <p:nvPr>
            <p:ph idx="1"/>
          </p:nvPr>
        </p:nvGraphicFramePr>
        <p:xfrm>
          <a:off x="428596" y="1285861"/>
          <a:ext cx="8229600" cy="2214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me 8"/>
          <p:cNvGraphicFramePr/>
          <p:nvPr/>
        </p:nvGraphicFramePr>
        <p:xfrm>
          <a:off x="642910" y="4040182"/>
          <a:ext cx="7858180" cy="28178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ZoneTexte 9"/>
          <p:cNvSpPr txBox="1"/>
          <p:nvPr/>
        </p:nvSpPr>
        <p:spPr>
          <a:xfrm>
            <a:off x="857224" y="3571876"/>
            <a:ext cx="7643866" cy="646331"/>
          </a:xfrm>
          <a:prstGeom prst="rect">
            <a:avLst/>
          </a:prstGeom>
          <a:noFill/>
        </p:spPr>
        <p:txBody>
          <a:bodyPr wrap="square" rtlCol="0">
            <a:spAutoFit/>
          </a:bodyPr>
          <a:lstStyle/>
          <a:p>
            <a:pPr>
              <a:buFont typeface="Arial" pitchFamily="34" charset="0"/>
              <a:buChar char="•"/>
            </a:pPr>
            <a:r>
              <a:rPr lang="fr-FR" dirty="0" smtClean="0"/>
              <a:t>texture, structure, éléments minéraux présents dans les sols)</a:t>
            </a:r>
          </a:p>
          <a:p>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B050"/>
          </a:solidFill>
        </p:spPr>
        <p:txBody>
          <a:bodyPr/>
          <a:lstStyle/>
          <a:p>
            <a:r>
              <a:rPr lang="fr-FR" dirty="0" smtClean="0"/>
              <a:t>Facteurs trophiques</a:t>
            </a:r>
            <a:endParaRPr lang="fr-FR" dirty="0"/>
          </a:p>
        </p:txBody>
      </p:sp>
      <p:sp>
        <p:nvSpPr>
          <p:cNvPr id="3" name="Espace réservé du contenu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algn="just"/>
            <a:r>
              <a:rPr lang="fr-FR" dirty="0" smtClean="0"/>
              <a:t>Ces facteurs sont intermédiaires entre les facteurs abiotiques et biotiques. Strictement minéraux dans le règne végétal donc abiotiques, ils sont organiques donc biotiques pour l’alimentation des animaux.</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II.1.1 </a:t>
            </a:r>
            <a:r>
              <a:rPr lang="fr-FR" dirty="0" smtClean="0"/>
              <a:t>Facteurs climatiques</a:t>
            </a:r>
            <a:endParaRPr lang="fr-FR" dirty="0"/>
          </a:p>
        </p:txBody>
      </p:sp>
      <p:sp>
        <p:nvSpPr>
          <p:cNvPr id="4" name="Espace réservé du contenu 2"/>
          <p:cNvSpPr>
            <a:spLocks noGrp="1"/>
          </p:cNvSpPr>
          <p:nvPr>
            <p:ph idx="1"/>
          </p:nvPr>
        </p:nvSpPr>
        <p:spPr>
          <a:xfrm>
            <a:off x="457200" y="1600201"/>
            <a:ext cx="8229600" cy="1400172"/>
          </a:xfrm>
        </p:spPr>
        <p:style>
          <a:lnRef idx="1">
            <a:schemeClr val="accent1"/>
          </a:lnRef>
          <a:fillRef idx="2">
            <a:schemeClr val="accent1"/>
          </a:fillRef>
          <a:effectRef idx="1">
            <a:schemeClr val="accent1"/>
          </a:effectRef>
          <a:fontRef idx="minor">
            <a:schemeClr val="dk1"/>
          </a:fontRef>
        </p:style>
        <p:txBody>
          <a:bodyPr>
            <a:noAutofit/>
          </a:bodyPr>
          <a:lstStyle/>
          <a:p>
            <a:pPr algn="just"/>
            <a:r>
              <a:rPr lang="fr-FR" sz="2400" dirty="0" smtClean="0"/>
              <a:t>le </a:t>
            </a:r>
            <a:r>
              <a:rPr lang="fr-FR" sz="2400" dirty="0"/>
              <a:t>climat est le résultat de l’ensemble des phénomènes météorologiques qui affectent l’atmosphère qui règnent sur une région donnée durant une longue période</a:t>
            </a:r>
          </a:p>
        </p:txBody>
      </p:sp>
      <p:sp>
        <p:nvSpPr>
          <p:cNvPr id="6" name="Rectangle 5"/>
          <p:cNvSpPr/>
          <p:nvPr/>
        </p:nvSpPr>
        <p:spPr>
          <a:xfrm>
            <a:off x="571472" y="3143248"/>
            <a:ext cx="7715304"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buFont typeface="Wingdings" pitchFamily="2" charset="2"/>
              <a:buChar char="Ø"/>
            </a:pPr>
            <a:r>
              <a:rPr lang="fr-FR" sz="2400" b="1" dirty="0"/>
              <a:t>les facteurs énergétiques </a:t>
            </a:r>
            <a:r>
              <a:rPr lang="fr-FR" sz="2400" dirty="0"/>
              <a:t>constitués </a:t>
            </a:r>
            <a:r>
              <a:rPr lang="fr-FR" sz="2400" dirty="0" smtClean="0"/>
              <a:t>par les températures, l ’ensoleillement</a:t>
            </a:r>
            <a:endParaRPr lang="fr-FR" sz="2400" dirty="0"/>
          </a:p>
        </p:txBody>
      </p:sp>
      <p:sp>
        <p:nvSpPr>
          <p:cNvPr id="7" name="Rectangle 6"/>
          <p:cNvSpPr/>
          <p:nvPr/>
        </p:nvSpPr>
        <p:spPr>
          <a:xfrm>
            <a:off x="642910" y="4214818"/>
            <a:ext cx="8072494"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buFont typeface="Wingdings" pitchFamily="2" charset="2"/>
              <a:buChar char="Ø"/>
            </a:pPr>
            <a:r>
              <a:rPr lang="fr-FR" sz="2400" b="1" dirty="0"/>
              <a:t>les facteurs hydriques </a:t>
            </a:r>
            <a:r>
              <a:rPr lang="fr-FR" sz="2400" dirty="0" smtClean="0"/>
              <a:t>(les précipitations, l’humidité  de l'air)</a:t>
            </a:r>
          </a:p>
          <a:p>
            <a:endParaRPr lang="fr-FR" sz="2400" dirty="0"/>
          </a:p>
        </p:txBody>
      </p:sp>
      <p:sp>
        <p:nvSpPr>
          <p:cNvPr id="8" name="Rectangle 7"/>
          <p:cNvSpPr/>
          <p:nvPr/>
        </p:nvSpPr>
        <p:spPr>
          <a:xfrm>
            <a:off x="642910" y="5357826"/>
            <a:ext cx="6572296"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buFont typeface="Wingdings" pitchFamily="2" charset="2"/>
              <a:buChar char="Ø"/>
            </a:pPr>
            <a:r>
              <a:rPr lang="fr-FR" sz="2400" b="1" dirty="0" smtClean="0"/>
              <a:t>les </a:t>
            </a:r>
            <a:r>
              <a:rPr lang="fr-FR" sz="2400" b="1" dirty="0"/>
              <a:t>facteurs mécaniques </a:t>
            </a:r>
            <a:r>
              <a:rPr lang="fr-FR" sz="2400" dirty="0" smtClean="0"/>
              <a:t>(le vent, la neige …</a:t>
            </a:r>
            <a:r>
              <a:rPr lang="fr-FR" sz="2400" dirty="0" err="1" smtClean="0"/>
              <a:t>etc</a:t>
            </a:r>
            <a:r>
              <a:rPr lang="fr-FR" sz="2400" dirty="0" smtClean="0"/>
              <a:t>).</a:t>
            </a:r>
            <a:endParaRPr lang="fr-FR"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a:solidFill>
            <a:schemeClr val="accent3">
              <a:lumMod val="75000"/>
            </a:schemeClr>
          </a:solidFill>
        </p:spPr>
        <p:txBody>
          <a:bodyPr>
            <a:normAutofit fontScale="90000"/>
          </a:bodyPr>
          <a:lstStyle/>
          <a:p>
            <a:r>
              <a:rPr lang="fr-FR" b="1" dirty="0" smtClean="0"/>
              <a:t> Lumière et éclairement</a:t>
            </a:r>
            <a:endParaRPr lang="fr-FR" b="1" dirty="0"/>
          </a:p>
        </p:txBody>
      </p:sp>
      <p:sp>
        <p:nvSpPr>
          <p:cNvPr id="3" name="Espace réservé du contenu 2"/>
          <p:cNvSpPr>
            <a:spLocks noGrp="1"/>
          </p:cNvSpPr>
          <p:nvPr>
            <p:ph idx="1"/>
          </p:nvPr>
        </p:nvSpPr>
        <p:spPr>
          <a:solidFill>
            <a:schemeClr val="bg2">
              <a:lumMod val="50000"/>
            </a:schemeClr>
          </a:solidFill>
        </p:spPr>
        <p:txBody>
          <a:bodyPr>
            <a:normAutofit fontScale="85000" lnSpcReduction="20000"/>
          </a:bodyPr>
          <a:lstStyle/>
          <a:p>
            <a:pPr algn="just"/>
            <a:r>
              <a:rPr lang="fr-FR" dirty="0" smtClean="0"/>
              <a:t>La lumière joue un rôle fondamental dans la plupart des phénomènes écologiques ; elle intervient par sa </a:t>
            </a:r>
            <a:r>
              <a:rPr lang="fr-FR" b="1" dirty="0" smtClean="0"/>
              <a:t>durée</a:t>
            </a:r>
            <a:r>
              <a:rPr lang="fr-FR" dirty="0" smtClean="0"/>
              <a:t>, son </a:t>
            </a:r>
            <a:r>
              <a:rPr lang="fr-FR" b="1" dirty="0" smtClean="0"/>
              <a:t>intensité</a:t>
            </a:r>
            <a:r>
              <a:rPr lang="fr-FR" dirty="0" smtClean="0"/>
              <a:t> et la </a:t>
            </a:r>
            <a:r>
              <a:rPr lang="fr-FR" b="1" dirty="0" smtClean="0"/>
              <a:t>qualité de ses radiations. </a:t>
            </a:r>
          </a:p>
          <a:p>
            <a:pPr algn="just"/>
            <a:r>
              <a:rPr lang="fr-FR" dirty="0" smtClean="0"/>
              <a:t>Son intensité conditionne </a:t>
            </a:r>
            <a:r>
              <a:rPr lang="fr-FR" u="sng" dirty="0" smtClean="0"/>
              <a:t>l’activité photosynthétique </a:t>
            </a:r>
            <a:r>
              <a:rPr lang="fr-FR" dirty="0" smtClean="0"/>
              <a:t>et donc l’ensemble de la </a:t>
            </a:r>
            <a:r>
              <a:rPr lang="fr-FR" b="1" dirty="0" smtClean="0"/>
              <a:t>production primaire </a:t>
            </a:r>
            <a:r>
              <a:rPr lang="fr-FR" dirty="0" smtClean="0"/>
              <a:t>de la biosphère. </a:t>
            </a:r>
          </a:p>
          <a:p>
            <a:pPr algn="just"/>
            <a:r>
              <a:rPr lang="fr-FR" dirty="0" smtClean="0"/>
              <a:t>La durée de l'éclairement au cours d'un cycle de 24 heures ou photopériode contrôle la croissance des plantes et leur floraison mais aussi l’ensemble du </a:t>
            </a:r>
            <a:r>
              <a:rPr lang="fr-FR" b="1" dirty="0" smtClean="0"/>
              <a:t>cycle vital</a:t>
            </a:r>
            <a:r>
              <a:rPr lang="fr-FR" dirty="0" smtClean="0"/>
              <a:t> des espèces animales.</a:t>
            </a:r>
          </a:p>
          <a:p>
            <a:pPr algn="just"/>
            <a:r>
              <a:rPr lang="fr-FR" dirty="0" smtClean="0"/>
              <a:t>La lumière peut être décomposée en deux éléments : </a:t>
            </a:r>
            <a:r>
              <a:rPr lang="fr-FR" b="1" dirty="0" smtClean="0"/>
              <a:t>l’intensité et la photopériode</a:t>
            </a:r>
          </a:p>
          <a:p>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68346"/>
          </a:xfrm>
          <a:solidFill>
            <a:schemeClr val="accent3">
              <a:lumMod val="75000"/>
            </a:schemeClr>
          </a:solidFill>
        </p:spPr>
        <p:txBody>
          <a:bodyPr>
            <a:normAutofit/>
          </a:bodyPr>
          <a:lstStyle/>
          <a:p>
            <a:r>
              <a:rPr lang="fr-FR" sz="4000" b="1" dirty="0" smtClean="0"/>
              <a:t>Actions sur les végétaux</a:t>
            </a:r>
            <a:endParaRPr lang="fr-FR" sz="4000" b="1" dirty="0"/>
          </a:p>
        </p:txBody>
      </p:sp>
      <p:sp>
        <p:nvSpPr>
          <p:cNvPr id="3" name="Espace réservé du contenu 2"/>
          <p:cNvSpPr>
            <a:spLocks noGrp="1"/>
          </p:cNvSpPr>
          <p:nvPr>
            <p:ph idx="1"/>
          </p:nvPr>
        </p:nvSpPr>
        <p:spPr/>
        <p:txBody>
          <a:bodyPr/>
          <a:lstStyle/>
          <a:p>
            <a:pPr algn="just"/>
            <a:r>
              <a:rPr lang="fr-FR" sz="2800" dirty="0" smtClean="0"/>
              <a:t>En fonction de l’intensité lumineuse pour laquelle l’activité photosynthétique est maximale, on distingue des plantes </a:t>
            </a:r>
            <a:r>
              <a:rPr lang="fr-FR" sz="2800" b="1" i="1" dirty="0" smtClean="0"/>
              <a:t>héliophiles</a:t>
            </a:r>
            <a:r>
              <a:rPr lang="fr-FR" sz="2800" dirty="0" smtClean="0"/>
              <a:t> et </a:t>
            </a:r>
            <a:r>
              <a:rPr lang="fr-FR" sz="2800" b="1" i="1" dirty="0" err="1" smtClean="0"/>
              <a:t>sciaphiles</a:t>
            </a:r>
            <a:r>
              <a:rPr lang="fr-FR" sz="2800" b="1" i="1" dirty="0" smtClean="0"/>
              <a:t>.</a:t>
            </a:r>
          </a:p>
          <a:p>
            <a:pPr algn="just"/>
            <a:r>
              <a:rPr lang="fr-FR" b="1" dirty="0" smtClean="0"/>
              <a:t>Les </a:t>
            </a:r>
            <a:r>
              <a:rPr lang="fr-FR" b="1" dirty="0" err="1" smtClean="0"/>
              <a:t>héliophytes</a:t>
            </a:r>
            <a:r>
              <a:rPr lang="fr-FR" b="1" dirty="0" smtClean="0"/>
              <a:t> </a:t>
            </a:r>
            <a:r>
              <a:rPr lang="fr-FR" dirty="0" smtClean="0"/>
              <a:t>ou </a:t>
            </a:r>
            <a:r>
              <a:rPr lang="fr-FR" b="1" dirty="0" smtClean="0"/>
              <a:t>plantes de lumière </a:t>
            </a:r>
            <a:r>
              <a:rPr lang="fr-FR" dirty="0" smtClean="0"/>
              <a:t>sont des végétaux dont la croissance est maximale sous de forts éclairements et qui ne tolèrent pas l'ombre d'autres individus. Les plantes cultivées en général et les arbres des forêts claires sont des </a:t>
            </a:r>
            <a:r>
              <a:rPr lang="fr-FR" dirty="0" err="1" smtClean="0"/>
              <a:t>héliophytes</a:t>
            </a: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a:solidFill>
            <a:schemeClr val="accent3">
              <a:lumMod val="75000"/>
            </a:schemeClr>
          </a:solidFill>
        </p:spPr>
        <p:txBody>
          <a:bodyPr>
            <a:normAutofit fontScale="90000"/>
          </a:bodyPr>
          <a:lstStyle/>
          <a:p>
            <a:r>
              <a:rPr lang="fr-FR" b="1" dirty="0" smtClean="0"/>
              <a:t>Les </a:t>
            </a:r>
            <a:r>
              <a:rPr lang="fr-FR" b="1" dirty="0" err="1" smtClean="0"/>
              <a:t>héliophytes</a:t>
            </a:r>
            <a:r>
              <a:rPr lang="fr-FR" b="1" dirty="0" smtClean="0"/>
              <a:t> </a:t>
            </a:r>
            <a:endParaRPr lang="fr-FR" b="1" dirty="0"/>
          </a:p>
        </p:txBody>
      </p:sp>
      <p:sp>
        <p:nvSpPr>
          <p:cNvPr id="3" name="Espace réservé du contenu 2"/>
          <p:cNvSpPr>
            <a:spLocks noGrp="1"/>
          </p:cNvSpPr>
          <p:nvPr>
            <p:ph idx="1"/>
          </p:nvPr>
        </p:nvSpPr>
        <p:spPr>
          <a:xfrm>
            <a:off x="500034" y="1142984"/>
            <a:ext cx="8229600" cy="2357454"/>
          </a:xfrm>
          <a:ln/>
        </p:spPr>
        <p:style>
          <a:lnRef idx="2">
            <a:schemeClr val="dk1">
              <a:shade val="50000"/>
            </a:schemeClr>
          </a:lnRef>
          <a:fillRef idx="1">
            <a:schemeClr val="dk1"/>
          </a:fillRef>
          <a:effectRef idx="0">
            <a:schemeClr val="dk1"/>
          </a:effectRef>
          <a:fontRef idx="minor">
            <a:schemeClr val="lt1"/>
          </a:fontRef>
        </p:style>
        <p:txBody>
          <a:bodyPr/>
          <a:lstStyle/>
          <a:p>
            <a:pPr algn="just"/>
            <a:r>
              <a:rPr lang="fr-FR" sz="2800" dirty="0" smtClean="0"/>
              <a:t>Appelées aussi  plantes de lumière:  sont des végétaux dont la croissance est </a:t>
            </a:r>
            <a:r>
              <a:rPr lang="fr-FR" sz="2800" b="1" dirty="0" smtClean="0"/>
              <a:t>maximale</a:t>
            </a:r>
            <a:r>
              <a:rPr lang="fr-FR" sz="2800" dirty="0" smtClean="0"/>
              <a:t> sous de forts éclairements et qui ne tolèrent pas l'ombre d'autres individus. Les plantes cultivées en général et les arbres des forêts claires sont des </a:t>
            </a:r>
            <a:r>
              <a:rPr lang="fr-FR" sz="2800" dirty="0" err="1" smtClean="0"/>
              <a:t>héliophytes</a:t>
            </a:r>
            <a:r>
              <a:rPr lang="fr-FR" sz="2800" dirty="0" smtClean="0"/>
              <a:t>.</a:t>
            </a:r>
          </a:p>
          <a:p>
            <a:endParaRPr lang="fr-FR" dirty="0"/>
          </a:p>
        </p:txBody>
      </p:sp>
      <p:pic>
        <p:nvPicPr>
          <p:cNvPr id="1026" name="Picture 2" descr="Un espace vert pour les entreprises. Quelles plantes utiliser ?"/>
          <p:cNvPicPr>
            <a:picLocks noChangeAspect="1" noChangeArrowheads="1"/>
          </p:cNvPicPr>
          <p:nvPr/>
        </p:nvPicPr>
        <p:blipFill>
          <a:blip r:embed="rId2"/>
          <a:srcRect/>
          <a:stretch>
            <a:fillRect/>
          </a:stretch>
        </p:blipFill>
        <p:spPr bwMode="auto">
          <a:xfrm>
            <a:off x="4572000" y="3538479"/>
            <a:ext cx="4333852" cy="3319521"/>
          </a:xfrm>
          <a:prstGeom prst="rect">
            <a:avLst/>
          </a:prstGeom>
          <a:noFill/>
        </p:spPr>
      </p:pic>
      <p:pic>
        <p:nvPicPr>
          <p:cNvPr id="1028" name="Picture 4" descr="La production - Les Serres du Mélantois Jardinerie et producteur à Sainghin  en Mélantois, Nord-pas-de-calais, Lille"/>
          <p:cNvPicPr>
            <a:picLocks noChangeAspect="1" noChangeArrowheads="1"/>
          </p:cNvPicPr>
          <p:nvPr/>
        </p:nvPicPr>
        <p:blipFill>
          <a:blip r:embed="rId3"/>
          <a:srcRect/>
          <a:stretch>
            <a:fillRect/>
          </a:stretch>
        </p:blipFill>
        <p:spPr bwMode="auto">
          <a:xfrm>
            <a:off x="142844" y="3500438"/>
            <a:ext cx="4786346" cy="335756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txBody>
          <a:bodyPr>
            <a:normAutofit fontScale="90000"/>
          </a:bodyPr>
          <a:lstStyle/>
          <a:p>
            <a:r>
              <a:rPr lang="fr-FR" b="1" dirty="0" smtClean="0"/>
              <a:t>Les </a:t>
            </a:r>
            <a:r>
              <a:rPr lang="fr-FR" b="1" dirty="0" err="1" smtClean="0"/>
              <a:t>sciaphytes</a:t>
            </a:r>
            <a:r>
              <a:rPr lang="fr-FR" b="1" dirty="0" smtClean="0"/>
              <a:t> </a:t>
            </a:r>
            <a:endParaRPr lang="fr-FR" b="1" dirty="0"/>
          </a:p>
        </p:txBody>
      </p:sp>
      <p:pic>
        <p:nvPicPr>
          <p:cNvPr id="31746" name="Picture 2" descr="La mousse végétale, cette mal-aimée | Philosophie magazine"/>
          <p:cNvPicPr>
            <a:picLocks noChangeAspect="1" noChangeArrowheads="1"/>
          </p:cNvPicPr>
          <p:nvPr/>
        </p:nvPicPr>
        <p:blipFill>
          <a:blip r:embed="rId2"/>
          <a:srcRect/>
          <a:stretch>
            <a:fillRect/>
          </a:stretch>
        </p:blipFill>
        <p:spPr bwMode="auto">
          <a:xfrm>
            <a:off x="3857620" y="3214687"/>
            <a:ext cx="5286380" cy="3643314"/>
          </a:xfrm>
          <a:prstGeom prst="rect">
            <a:avLst/>
          </a:prstGeom>
          <a:noFill/>
        </p:spPr>
      </p:pic>
      <p:sp>
        <p:nvSpPr>
          <p:cNvPr id="5" name="ZoneTexte 4"/>
          <p:cNvSpPr txBox="1"/>
          <p:nvPr/>
        </p:nvSpPr>
        <p:spPr>
          <a:xfrm>
            <a:off x="7429520" y="3714752"/>
            <a:ext cx="1180131" cy="400110"/>
          </a:xfrm>
          <a:prstGeom prst="rect">
            <a:avLst/>
          </a:prstGeom>
          <a:noFill/>
        </p:spPr>
        <p:txBody>
          <a:bodyPr wrap="none" rtlCol="0">
            <a:spAutoFit/>
          </a:bodyPr>
          <a:lstStyle/>
          <a:p>
            <a:r>
              <a:rPr lang="fr-FR" sz="2000" b="1" dirty="0" smtClean="0"/>
              <a:t>Mousses</a:t>
            </a:r>
            <a:r>
              <a:rPr lang="fr-FR" sz="2000" b="1" dirty="0" smtClean="0">
                <a:solidFill>
                  <a:schemeClr val="bg1"/>
                </a:solidFill>
              </a:rPr>
              <a:t> </a:t>
            </a:r>
            <a:endParaRPr lang="fr-FR" sz="2000" b="1" dirty="0">
              <a:solidFill>
                <a:schemeClr val="bg1"/>
              </a:solidFill>
            </a:endParaRPr>
          </a:p>
        </p:txBody>
      </p:sp>
      <p:pic>
        <p:nvPicPr>
          <p:cNvPr id="31748" name="Picture 4" descr="LIAA - La Fougère ou en arabe السرخس une belle plante... | Facebook"/>
          <p:cNvPicPr>
            <a:picLocks noChangeAspect="1" noChangeArrowheads="1"/>
          </p:cNvPicPr>
          <p:nvPr/>
        </p:nvPicPr>
        <p:blipFill>
          <a:blip r:embed="rId3"/>
          <a:srcRect/>
          <a:stretch>
            <a:fillRect/>
          </a:stretch>
        </p:blipFill>
        <p:spPr bwMode="auto">
          <a:xfrm>
            <a:off x="285720" y="3286100"/>
            <a:ext cx="3571900" cy="3571900"/>
          </a:xfrm>
          <a:prstGeom prst="rect">
            <a:avLst/>
          </a:prstGeom>
          <a:noFill/>
        </p:spPr>
      </p:pic>
      <p:sp>
        <p:nvSpPr>
          <p:cNvPr id="3" name="Espace réservé du contenu 2"/>
          <p:cNvSpPr>
            <a:spLocks noGrp="1"/>
          </p:cNvSpPr>
          <p:nvPr>
            <p:ph idx="1"/>
          </p:nvPr>
        </p:nvSpPr>
        <p:spPr>
          <a:xfrm>
            <a:off x="428596" y="928671"/>
            <a:ext cx="8229600" cy="2643206"/>
          </a:xfrm>
        </p:spPr>
        <p:txBody>
          <a:bodyPr/>
          <a:lstStyle/>
          <a:p>
            <a:r>
              <a:rPr lang="fr-FR" dirty="0" smtClean="0"/>
              <a:t>ou plantes d'ombre, sont des végétaux dont la croissance nécessite une </a:t>
            </a:r>
            <a:r>
              <a:rPr lang="fr-FR" b="1" dirty="0" smtClean="0"/>
              <a:t>ombre forte </a:t>
            </a:r>
            <a:r>
              <a:rPr lang="fr-FR" dirty="0" smtClean="0"/>
              <a:t>ou très dense. C'est le cas des végétaux du sous-bois (fougères, mousses, etc.) et les jeunes stades de la plupart des espèces d'arbres de forêts.</a:t>
            </a:r>
          </a:p>
        </p:txBody>
      </p:sp>
      <p:pic>
        <p:nvPicPr>
          <p:cNvPr id="7" name="Image 6" descr="Fougère"/>
          <p:cNvPicPr/>
          <p:nvPr/>
        </p:nvPicPr>
        <p:blipFill>
          <a:blip r:embed="rId4"/>
          <a:srcRect/>
          <a:stretch>
            <a:fillRect/>
          </a:stretch>
        </p:blipFill>
        <p:spPr bwMode="auto">
          <a:xfrm>
            <a:off x="285720" y="2504454"/>
            <a:ext cx="6645910" cy="43535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style>
          <a:lnRef idx="1">
            <a:schemeClr val="accent2"/>
          </a:lnRef>
          <a:fillRef idx="2">
            <a:schemeClr val="accent2"/>
          </a:fillRef>
          <a:effectRef idx="1">
            <a:schemeClr val="accent2"/>
          </a:effectRef>
          <a:fontRef idx="minor">
            <a:schemeClr val="dk1"/>
          </a:fontRef>
        </p:style>
        <p:txBody>
          <a:bodyPr/>
          <a:lstStyle/>
          <a:p>
            <a:r>
              <a:rPr lang="fr-FR" sz="4000" b="1" dirty="0" smtClean="0"/>
              <a:t>Photopériode </a:t>
            </a:r>
            <a:endParaRPr lang="fr-FR" sz="4000" b="1" dirty="0"/>
          </a:p>
        </p:txBody>
      </p:sp>
      <p:sp>
        <p:nvSpPr>
          <p:cNvPr id="3" name="Espace réservé du contenu 2"/>
          <p:cNvSpPr>
            <a:spLocks noGrp="1"/>
          </p:cNvSpPr>
          <p:nvPr>
            <p:ph idx="1"/>
          </p:nvPr>
        </p:nvSpPr>
        <p:spPr>
          <a:xfrm>
            <a:off x="357158" y="1285860"/>
            <a:ext cx="8229600" cy="4525963"/>
          </a:xfrm>
        </p:spPr>
        <p:txBody>
          <a:bodyPr>
            <a:normAutofit fontScale="62500" lnSpcReduction="20000"/>
          </a:bodyPr>
          <a:lstStyle/>
          <a:p>
            <a:pPr algn="just"/>
            <a:r>
              <a:rPr lang="fr-FR" sz="4100" b="1" dirty="0" smtClean="0"/>
              <a:t>Le photopériodisme </a:t>
            </a:r>
            <a:r>
              <a:rPr lang="fr-FR" sz="4100" dirty="0" smtClean="0"/>
              <a:t>est le rapport entre la durée du jour et de la nuit. Ce paramètre est un facteur écologique qui joue un rôle prépondérant sur les végétaux et les animaux.</a:t>
            </a:r>
          </a:p>
          <a:p>
            <a:pPr algn="just"/>
            <a:r>
              <a:rPr lang="fr-FR" sz="4100" b="1" dirty="0" smtClean="0"/>
              <a:t>Le photopériodisme </a:t>
            </a:r>
            <a:r>
              <a:rPr lang="fr-FR" sz="4100" dirty="0" smtClean="0"/>
              <a:t>est la réaction qu'induit la variation de la durée du jour et de la nuit sur les plantes. Cette variation agit sur divers processus biologiques chez les plantes cultivées.</a:t>
            </a:r>
          </a:p>
          <a:p>
            <a:pPr algn="just">
              <a:buNone/>
            </a:pPr>
            <a:endParaRPr lang="fr-FR" sz="4100" dirty="0" smtClean="0"/>
          </a:p>
          <a:p>
            <a:r>
              <a:rPr lang="fr-FR" sz="4200" dirty="0" smtClean="0"/>
              <a:t>C’est le </a:t>
            </a:r>
            <a:r>
              <a:rPr lang="fr-FR" sz="4200" b="1" dirty="0" smtClean="0"/>
              <a:t>photopériodisme</a:t>
            </a:r>
            <a:r>
              <a:rPr lang="fr-FR" sz="4200" dirty="0" smtClean="0"/>
              <a:t> qui fait que des plantes vont fleurir, fructifier ou perdre leurs feuilles.</a:t>
            </a:r>
            <a:br>
              <a:rPr lang="fr-FR" sz="4200" dirty="0" smtClean="0"/>
            </a:br>
            <a:r>
              <a:rPr lang="fr-FR" sz="4200" dirty="0" smtClean="0"/>
              <a:t/>
            </a:r>
            <a:br>
              <a:rPr lang="fr-FR" sz="4200" dirty="0" smtClean="0"/>
            </a:br>
            <a:endParaRPr lang="fr-FR" sz="4200" dirty="0" smtClean="0"/>
          </a:p>
          <a:p>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2910" y="785794"/>
            <a:ext cx="8229600" cy="5572164"/>
          </a:xfrm>
        </p:spPr>
        <p:txBody>
          <a:bodyPr>
            <a:normAutofit fontScale="92500"/>
          </a:bodyPr>
          <a:lstStyle/>
          <a:p>
            <a:pPr algn="just"/>
            <a:r>
              <a:rPr lang="fr-FR" sz="3500" dirty="0" smtClean="0"/>
              <a:t>Les plantes sont adaptées non seulement à l'intensité lumineuse mais aussi à la </a:t>
            </a:r>
            <a:r>
              <a:rPr lang="fr-FR" sz="3500" b="1" dirty="0" smtClean="0"/>
              <a:t>photopériode</a:t>
            </a:r>
            <a:r>
              <a:rPr lang="fr-FR" sz="3500" dirty="0" smtClean="0"/>
              <a:t> (photopériodisme), Pour rappel, la </a:t>
            </a:r>
            <a:r>
              <a:rPr lang="fr-FR" sz="3500" b="1" dirty="0" err="1" smtClean="0"/>
              <a:t>photophase</a:t>
            </a:r>
            <a:r>
              <a:rPr lang="fr-FR" sz="3500" dirty="0" smtClean="0"/>
              <a:t> est la </a:t>
            </a:r>
            <a:r>
              <a:rPr lang="fr-FR" sz="3500" u="sng" dirty="0" smtClean="0"/>
              <a:t>période diurne </a:t>
            </a:r>
            <a:r>
              <a:rPr lang="fr-FR" sz="3500" dirty="0" smtClean="0"/>
              <a:t>et la </a:t>
            </a:r>
            <a:r>
              <a:rPr lang="fr-FR" sz="3500" b="1" dirty="0" err="1" smtClean="0"/>
              <a:t>scotophase</a:t>
            </a:r>
            <a:r>
              <a:rPr lang="fr-FR" sz="3500" dirty="0" smtClean="0"/>
              <a:t>, la </a:t>
            </a:r>
            <a:r>
              <a:rPr lang="fr-FR" sz="3500" u="sng" dirty="0" smtClean="0"/>
              <a:t>période nocturne</a:t>
            </a:r>
            <a:r>
              <a:rPr lang="fr-FR" sz="3500" dirty="0" smtClean="0"/>
              <a:t>. </a:t>
            </a:r>
          </a:p>
          <a:p>
            <a:pPr algn="just"/>
            <a:r>
              <a:rPr lang="fr-FR" sz="3500" dirty="0" smtClean="0"/>
              <a:t>La photopériode joue un rôle essentiel car elle contrôle la </a:t>
            </a:r>
            <a:r>
              <a:rPr lang="fr-FR" sz="3500" b="1" dirty="0" smtClean="0"/>
              <a:t>germination</a:t>
            </a:r>
            <a:r>
              <a:rPr lang="fr-FR" sz="3500" dirty="0" smtClean="0"/>
              <a:t> des végétaux, leur </a:t>
            </a:r>
            <a:r>
              <a:rPr lang="fr-FR" sz="3500" b="1" dirty="0" smtClean="0"/>
              <a:t>croissance </a:t>
            </a:r>
            <a:r>
              <a:rPr lang="fr-FR" sz="3500" dirty="0" smtClean="0"/>
              <a:t>et leur </a:t>
            </a:r>
            <a:r>
              <a:rPr lang="fr-FR" sz="3500" b="1" dirty="0" smtClean="0"/>
              <a:t>floraison. </a:t>
            </a:r>
          </a:p>
          <a:p>
            <a:pPr algn="just"/>
            <a:r>
              <a:rPr lang="fr-FR" sz="3500" dirty="0" smtClean="0"/>
              <a:t>Si on considère l'influence de la photopériode sur les végétaux on peut distinguer :</a:t>
            </a:r>
          </a:p>
          <a:p>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714356"/>
            <a:ext cx="8572560" cy="5572164"/>
          </a:xfrm>
          <a:ln>
            <a:noFill/>
          </a:ln>
        </p:spPr>
        <p:txBody>
          <a:bodyPr>
            <a:normAutofit/>
          </a:bodyPr>
          <a:lstStyle/>
          <a:p>
            <a:pPr algn="just">
              <a:buFont typeface="Wingdings" pitchFamily="2" charset="2"/>
              <a:buChar char="à"/>
            </a:pPr>
            <a:r>
              <a:rPr lang="fr-FR" dirty="0" smtClean="0"/>
              <a:t>Science </a:t>
            </a:r>
            <a:r>
              <a:rPr lang="fr-FR" dirty="0" smtClean="0"/>
              <a:t>qui étudie les relations entre</a:t>
            </a:r>
            <a:br>
              <a:rPr lang="fr-FR" dirty="0" smtClean="0"/>
            </a:br>
            <a:r>
              <a:rPr lang="fr-FR" dirty="0" smtClean="0"/>
              <a:t>    les organismes et entre les</a:t>
            </a:r>
            <a:br>
              <a:rPr lang="fr-FR" dirty="0" smtClean="0"/>
            </a:br>
            <a:r>
              <a:rPr lang="fr-FR" dirty="0" smtClean="0"/>
              <a:t>    organismes et leur milieu physico-</a:t>
            </a:r>
            <a:br>
              <a:rPr lang="fr-FR" dirty="0" smtClean="0"/>
            </a:br>
            <a:r>
              <a:rPr lang="fr-FR" dirty="0" smtClean="0"/>
              <a:t>    </a:t>
            </a:r>
            <a:r>
              <a:rPr lang="fr-FR" dirty="0" smtClean="0"/>
              <a:t>chimique.</a:t>
            </a:r>
          </a:p>
          <a:p>
            <a:pPr algn="just">
              <a:buNone/>
            </a:pPr>
            <a:endParaRPr lang="fr-FR" dirty="0" smtClean="0">
              <a:sym typeface="Math1" pitchFamily="2" charset="2"/>
            </a:endParaRPr>
          </a:p>
          <a:p>
            <a:r>
              <a:rPr lang="fr-FR" sz="2800" dirty="0" smtClean="0">
                <a:sym typeface="Wingdings" pitchFamily="2" charset="2"/>
              </a:rPr>
              <a:t>Interactions biotiques</a:t>
            </a:r>
            <a:endParaRPr lang="fr-FR" sz="2800" dirty="0" smtClean="0">
              <a:sym typeface="Math1" pitchFamily="2" charset="2"/>
            </a:endParaRPr>
          </a:p>
          <a:p>
            <a:pPr>
              <a:buNone/>
            </a:pPr>
            <a:r>
              <a:rPr lang="fr-FR" sz="2800" dirty="0" smtClean="0">
                <a:solidFill>
                  <a:srgbClr val="3399FF"/>
                </a:solidFill>
                <a:sym typeface="Wingdings" pitchFamily="2" charset="2"/>
              </a:rPr>
              <a:t>          </a:t>
            </a:r>
            <a:r>
              <a:rPr lang="fr-FR" sz="2800" dirty="0" err="1" smtClean="0">
                <a:solidFill>
                  <a:srgbClr val="3399FF"/>
                </a:solidFill>
                <a:sym typeface="Wingdings" pitchFamily="2" charset="2"/>
              </a:rPr>
              <a:t>Intraspécifiques</a:t>
            </a:r>
            <a:endParaRPr lang="fr-FR" sz="2800" dirty="0" smtClean="0">
              <a:solidFill>
                <a:srgbClr val="3399FF"/>
              </a:solidFill>
              <a:sym typeface="Math1" pitchFamily="2" charset="2"/>
            </a:endParaRPr>
          </a:p>
          <a:p>
            <a:pPr>
              <a:buNone/>
            </a:pPr>
            <a:r>
              <a:rPr lang="fr-FR" sz="2800" dirty="0" smtClean="0">
                <a:solidFill>
                  <a:srgbClr val="3399FF"/>
                </a:solidFill>
                <a:sym typeface="Math1" pitchFamily="2" charset="2"/>
              </a:rPr>
              <a:t> </a:t>
            </a:r>
            <a:r>
              <a:rPr lang="fr-FR" sz="2800" dirty="0" smtClean="0">
                <a:solidFill>
                  <a:srgbClr val="3399FF"/>
                </a:solidFill>
                <a:sym typeface="Math1" pitchFamily="2" charset="2"/>
              </a:rPr>
              <a:t>          </a:t>
            </a:r>
            <a:r>
              <a:rPr lang="fr-FR" sz="2800" dirty="0" smtClean="0">
                <a:solidFill>
                  <a:srgbClr val="FF3300"/>
                </a:solidFill>
                <a:sym typeface="Wingdings" pitchFamily="2" charset="2"/>
              </a:rPr>
              <a:t>Interspécifiques</a:t>
            </a:r>
            <a:endParaRPr lang="fr-FR" sz="2800" dirty="0" smtClean="0">
              <a:solidFill>
                <a:srgbClr val="FF3300"/>
              </a:solidFill>
              <a:sym typeface="Math1" pitchFamily="2" charset="2"/>
            </a:endParaRPr>
          </a:p>
          <a:p>
            <a:r>
              <a:rPr lang="fr-FR" sz="2800" dirty="0" smtClean="0">
                <a:solidFill>
                  <a:srgbClr val="33CC33"/>
                </a:solidFill>
                <a:sym typeface="Wingdings" pitchFamily="2" charset="2"/>
              </a:rPr>
              <a:t>Interactions abiotiques</a:t>
            </a:r>
            <a:endParaRPr lang="fr-FR" sz="2800" dirty="0" smtClean="0">
              <a:solidFill>
                <a:srgbClr val="33CC33"/>
              </a:solidFill>
              <a:sym typeface="Math1" pitchFamily="2" charset="2"/>
            </a:endParaRPr>
          </a:p>
          <a:p>
            <a:pPr>
              <a:buNone/>
            </a:pPr>
            <a:endParaRPr lang="fr-FR" dirty="0"/>
          </a:p>
        </p:txBody>
      </p:sp>
      <p:sp>
        <p:nvSpPr>
          <p:cNvPr id="4" name="Rectangle 3"/>
          <p:cNvSpPr/>
          <p:nvPr/>
        </p:nvSpPr>
        <p:spPr>
          <a:xfrm>
            <a:off x="2286000" y="2828836"/>
            <a:ext cx="4572000" cy="369332"/>
          </a:xfrm>
          <a:prstGeom prst="rect">
            <a:avLst/>
          </a:prstGeom>
        </p:spPr>
        <p:txBody>
          <a:bodyPr>
            <a:spAutoFit/>
          </a:bodyPr>
          <a:lstStyle/>
          <a:p>
            <a:pPr eaLnBrk="0" hangingPunct="0"/>
            <a:endParaRPr lang="fr-FR" dirty="0">
              <a:sym typeface="Math1" pitchFamily="2" charset="2"/>
            </a:endParaRPr>
          </a:p>
        </p:txBody>
      </p:sp>
      <p:sp>
        <p:nvSpPr>
          <p:cNvPr id="6" name="ZoneTexte 5"/>
          <p:cNvSpPr txBox="1"/>
          <p:nvPr/>
        </p:nvSpPr>
        <p:spPr>
          <a:xfrm>
            <a:off x="4429124" y="3571876"/>
            <a:ext cx="3929090" cy="2677656"/>
          </a:xfrm>
          <a:prstGeom prst="rect">
            <a:avLst/>
          </a:prstGeom>
          <a:noFill/>
        </p:spPr>
        <p:txBody>
          <a:bodyPr wrap="square" rtlCol="0">
            <a:spAutoFit/>
          </a:bodyPr>
          <a:lstStyle/>
          <a:p>
            <a:r>
              <a:rPr lang="fr-FR" sz="2800" b="1" dirty="0" smtClean="0"/>
              <a:t>Espèce 1</a:t>
            </a:r>
          </a:p>
          <a:p>
            <a:endParaRPr lang="fr-FR" sz="2800" b="1" dirty="0" smtClean="0"/>
          </a:p>
          <a:p>
            <a:pPr algn="r"/>
            <a:r>
              <a:rPr lang="fr-FR" sz="2800" b="1" dirty="0" smtClean="0"/>
              <a:t>  Milieu </a:t>
            </a:r>
            <a:endParaRPr lang="fr-FR" sz="2800" b="1" dirty="0" smtClean="0"/>
          </a:p>
          <a:p>
            <a:endParaRPr lang="fr-FR" sz="2800" b="1" dirty="0" smtClean="0"/>
          </a:p>
          <a:p>
            <a:endParaRPr lang="fr-FR" sz="2800" b="1" dirty="0" smtClean="0"/>
          </a:p>
          <a:p>
            <a:r>
              <a:rPr lang="fr-FR" sz="2800" b="1" dirty="0" smtClean="0"/>
              <a:t>Espèce 2</a:t>
            </a:r>
            <a:endParaRPr lang="fr-FR" sz="2800" b="1" dirty="0"/>
          </a:p>
        </p:txBody>
      </p:sp>
      <p:sp>
        <p:nvSpPr>
          <p:cNvPr id="8" name="Freeform 31"/>
          <p:cNvSpPr>
            <a:spLocks/>
          </p:cNvSpPr>
          <p:nvPr/>
        </p:nvSpPr>
        <p:spPr bwMode="auto">
          <a:xfrm rot="9244945">
            <a:off x="5081062" y="3269219"/>
            <a:ext cx="352916" cy="449263"/>
          </a:xfrm>
          <a:custGeom>
            <a:avLst/>
            <a:gdLst>
              <a:gd name="T0" fmla="*/ 104 w 222"/>
              <a:gd name="T1" fmla="*/ 0 h 213"/>
              <a:gd name="T2" fmla="*/ 42 w 222"/>
              <a:gd name="T3" fmla="*/ 31 h 213"/>
              <a:gd name="T4" fmla="*/ 1 w 222"/>
              <a:gd name="T5" fmla="*/ 117 h 213"/>
              <a:gd name="T6" fmla="*/ 47 w 222"/>
              <a:gd name="T7" fmla="*/ 194 h 213"/>
              <a:gd name="T8" fmla="*/ 176 w 222"/>
              <a:gd name="T9" fmla="*/ 204 h 213"/>
              <a:gd name="T10" fmla="*/ 217 w 222"/>
              <a:gd name="T11" fmla="*/ 137 h 213"/>
              <a:gd name="T12" fmla="*/ 208 w 222"/>
              <a:gd name="T13" fmla="*/ 67 h 213"/>
              <a:gd name="T14" fmla="*/ 198 w 222"/>
              <a:gd name="T15" fmla="*/ 3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13">
                <a:moveTo>
                  <a:pt x="104" y="0"/>
                </a:moveTo>
                <a:cubicBezTo>
                  <a:pt x="94" y="5"/>
                  <a:pt x="59" y="12"/>
                  <a:pt x="42" y="31"/>
                </a:cubicBezTo>
                <a:cubicBezTo>
                  <a:pt x="25" y="50"/>
                  <a:pt x="0" y="90"/>
                  <a:pt x="1" y="117"/>
                </a:cubicBezTo>
                <a:cubicBezTo>
                  <a:pt x="2" y="144"/>
                  <a:pt x="18" y="180"/>
                  <a:pt x="47" y="194"/>
                </a:cubicBezTo>
                <a:cubicBezTo>
                  <a:pt x="76" y="208"/>
                  <a:pt x="148" y="213"/>
                  <a:pt x="176" y="204"/>
                </a:cubicBezTo>
                <a:cubicBezTo>
                  <a:pt x="204" y="195"/>
                  <a:pt x="212" y="160"/>
                  <a:pt x="217" y="137"/>
                </a:cubicBezTo>
                <a:cubicBezTo>
                  <a:pt x="222" y="114"/>
                  <a:pt x="211" y="84"/>
                  <a:pt x="208" y="67"/>
                </a:cubicBezTo>
                <a:cubicBezTo>
                  <a:pt x="205" y="50"/>
                  <a:pt x="205" y="38"/>
                  <a:pt x="198" y="33"/>
                </a:cubicBezTo>
              </a:path>
            </a:pathLst>
          </a:custGeom>
          <a:noFill/>
          <a:ln w="38100" cmpd="sng">
            <a:solidFill>
              <a:srgbClr val="3399FF"/>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Freeform 31"/>
          <p:cNvSpPr>
            <a:spLocks/>
          </p:cNvSpPr>
          <p:nvPr/>
        </p:nvSpPr>
        <p:spPr bwMode="auto">
          <a:xfrm rot="21363594" flipH="1">
            <a:off x="4915300" y="6185809"/>
            <a:ext cx="357027" cy="449263"/>
          </a:xfrm>
          <a:custGeom>
            <a:avLst/>
            <a:gdLst>
              <a:gd name="T0" fmla="*/ 104 w 222"/>
              <a:gd name="T1" fmla="*/ 0 h 213"/>
              <a:gd name="T2" fmla="*/ 42 w 222"/>
              <a:gd name="T3" fmla="*/ 31 h 213"/>
              <a:gd name="T4" fmla="*/ 1 w 222"/>
              <a:gd name="T5" fmla="*/ 117 h 213"/>
              <a:gd name="T6" fmla="*/ 47 w 222"/>
              <a:gd name="T7" fmla="*/ 194 h 213"/>
              <a:gd name="T8" fmla="*/ 176 w 222"/>
              <a:gd name="T9" fmla="*/ 204 h 213"/>
              <a:gd name="T10" fmla="*/ 217 w 222"/>
              <a:gd name="T11" fmla="*/ 137 h 213"/>
              <a:gd name="T12" fmla="*/ 208 w 222"/>
              <a:gd name="T13" fmla="*/ 67 h 213"/>
              <a:gd name="T14" fmla="*/ 198 w 222"/>
              <a:gd name="T15" fmla="*/ 3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13">
                <a:moveTo>
                  <a:pt x="104" y="0"/>
                </a:moveTo>
                <a:cubicBezTo>
                  <a:pt x="94" y="5"/>
                  <a:pt x="59" y="12"/>
                  <a:pt x="42" y="31"/>
                </a:cubicBezTo>
                <a:cubicBezTo>
                  <a:pt x="25" y="50"/>
                  <a:pt x="0" y="90"/>
                  <a:pt x="1" y="117"/>
                </a:cubicBezTo>
                <a:cubicBezTo>
                  <a:pt x="2" y="144"/>
                  <a:pt x="18" y="180"/>
                  <a:pt x="47" y="194"/>
                </a:cubicBezTo>
                <a:cubicBezTo>
                  <a:pt x="76" y="208"/>
                  <a:pt x="148" y="213"/>
                  <a:pt x="176" y="204"/>
                </a:cubicBezTo>
                <a:cubicBezTo>
                  <a:pt x="204" y="195"/>
                  <a:pt x="212" y="160"/>
                  <a:pt x="217" y="137"/>
                </a:cubicBezTo>
                <a:cubicBezTo>
                  <a:pt x="222" y="114"/>
                  <a:pt x="211" y="84"/>
                  <a:pt x="208" y="67"/>
                </a:cubicBezTo>
                <a:cubicBezTo>
                  <a:pt x="205" y="50"/>
                  <a:pt x="205" y="38"/>
                  <a:pt x="198" y="33"/>
                </a:cubicBezTo>
              </a:path>
            </a:pathLst>
          </a:custGeom>
          <a:noFill/>
          <a:ln w="38100" cmpd="sng">
            <a:solidFill>
              <a:srgbClr val="3399FF"/>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11" name="Connecteur droit avec flèche 10"/>
          <p:cNvCxnSpPr/>
          <p:nvPr/>
        </p:nvCxnSpPr>
        <p:spPr>
          <a:xfrm rot="5400000">
            <a:off x="4644232" y="4928404"/>
            <a:ext cx="171451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5400000" flipH="1" flipV="1">
            <a:off x="4357686" y="4857760"/>
            <a:ext cx="157163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0800000">
            <a:off x="5786446" y="4000504"/>
            <a:ext cx="1285884" cy="71438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6000760" y="3857628"/>
            <a:ext cx="1214446" cy="71438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5929322" y="4857760"/>
            <a:ext cx="1143008" cy="99933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6072198" y="4857760"/>
            <a:ext cx="1285885" cy="107157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4" name="Freeform 32"/>
          <p:cNvSpPr>
            <a:spLocks/>
          </p:cNvSpPr>
          <p:nvPr/>
        </p:nvSpPr>
        <p:spPr bwMode="auto">
          <a:xfrm rot="14369313">
            <a:off x="8297890" y="4512758"/>
            <a:ext cx="450850" cy="449262"/>
          </a:xfrm>
          <a:custGeom>
            <a:avLst/>
            <a:gdLst>
              <a:gd name="T0" fmla="*/ 104 w 222"/>
              <a:gd name="T1" fmla="*/ 0 h 213"/>
              <a:gd name="T2" fmla="*/ 42 w 222"/>
              <a:gd name="T3" fmla="*/ 31 h 213"/>
              <a:gd name="T4" fmla="*/ 1 w 222"/>
              <a:gd name="T5" fmla="*/ 117 h 213"/>
              <a:gd name="T6" fmla="*/ 47 w 222"/>
              <a:gd name="T7" fmla="*/ 194 h 213"/>
              <a:gd name="T8" fmla="*/ 176 w 222"/>
              <a:gd name="T9" fmla="*/ 204 h 213"/>
              <a:gd name="T10" fmla="*/ 217 w 222"/>
              <a:gd name="T11" fmla="*/ 137 h 213"/>
              <a:gd name="T12" fmla="*/ 208 w 222"/>
              <a:gd name="T13" fmla="*/ 67 h 213"/>
              <a:gd name="T14" fmla="*/ 198 w 222"/>
              <a:gd name="T15" fmla="*/ 3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13">
                <a:moveTo>
                  <a:pt x="104" y="0"/>
                </a:moveTo>
                <a:cubicBezTo>
                  <a:pt x="94" y="5"/>
                  <a:pt x="59" y="12"/>
                  <a:pt x="42" y="31"/>
                </a:cubicBezTo>
                <a:cubicBezTo>
                  <a:pt x="25" y="50"/>
                  <a:pt x="0" y="90"/>
                  <a:pt x="1" y="117"/>
                </a:cubicBezTo>
                <a:cubicBezTo>
                  <a:pt x="2" y="144"/>
                  <a:pt x="18" y="180"/>
                  <a:pt x="47" y="194"/>
                </a:cubicBezTo>
                <a:cubicBezTo>
                  <a:pt x="76" y="208"/>
                  <a:pt x="148" y="213"/>
                  <a:pt x="176" y="204"/>
                </a:cubicBezTo>
                <a:cubicBezTo>
                  <a:pt x="204" y="195"/>
                  <a:pt x="212" y="160"/>
                  <a:pt x="217" y="137"/>
                </a:cubicBezTo>
                <a:cubicBezTo>
                  <a:pt x="222" y="114"/>
                  <a:pt x="211" y="84"/>
                  <a:pt x="208" y="67"/>
                </a:cubicBezTo>
                <a:cubicBezTo>
                  <a:pt x="205" y="50"/>
                  <a:pt x="205" y="38"/>
                  <a:pt x="198" y="33"/>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75000"/>
            </a:schemeClr>
          </a:solidFill>
        </p:spPr>
        <p:txBody>
          <a:bodyPr>
            <a:noAutofit/>
          </a:bodyPr>
          <a:lstStyle/>
          <a:p>
            <a:r>
              <a:rPr lang="fr-FR" sz="3600" b="1" dirty="0" smtClean="0"/>
              <a:t>Les plantes des jours courts (plantes nyctipériodiques</a:t>
            </a:r>
            <a:endParaRPr lang="fr-FR" sz="3600" b="1" dirty="0"/>
          </a:p>
        </p:txBody>
      </p:sp>
      <p:sp>
        <p:nvSpPr>
          <p:cNvPr id="3" name="Espace réservé du contenu 2"/>
          <p:cNvSpPr>
            <a:spLocks noGrp="1"/>
          </p:cNvSpPr>
          <p:nvPr>
            <p:ph idx="1"/>
          </p:nvPr>
        </p:nvSpPr>
        <p:spPr/>
        <p:txBody>
          <a:bodyPr/>
          <a:lstStyle/>
          <a:p>
            <a:r>
              <a:rPr lang="fr-FR" dirty="0" smtClean="0"/>
              <a:t>Ce sont des végétaux dont la floraison exige une photopériode courte et s’effectue donc en une saison où la durée de la nuit excède celle du jour (la </a:t>
            </a:r>
            <a:r>
              <a:rPr lang="fr-FR" dirty="0" err="1" smtClean="0"/>
              <a:t>scotophase</a:t>
            </a:r>
            <a:r>
              <a:rPr lang="fr-FR" dirty="0" smtClean="0"/>
              <a:t> est dominante).</a:t>
            </a:r>
          </a:p>
          <a:p>
            <a:endParaRPr lang="fr-FR" dirty="0"/>
          </a:p>
        </p:txBody>
      </p:sp>
      <p:pic>
        <p:nvPicPr>
          <p:cNvPr id="4" name="Picture 2" descr="Tout savoir sur le soja | LaNutrition.fr"/>
          <p:cNvPicPr>
            <a:picLocks noChangeAspect="1" noChangeArrowheads="1"/>
          </p:cNvPicPr>
          <p:nvPr/>
        </p:nvPicPr>
        <p:blipFill>
          <a:blip r:embed="rId2"/>
          <a:srcRect/>
          <a:stretch>
            <a:fillRect/>
          </a:stretch>
        </p:blipFill>
        <p:spPr bwMode="auto">
          <a:xfrm>
            <a:off x="571472" y="3643314"/>
            <a:ext cx="3714776" cy="2540713"/>
          </a:xfrm>
          <a:prstGeom prst="rect">
            <a:avLst/>
          </a:prstGeom>
          <a:noFill/>
        </p:spPr>
      </p:pic>
      <p:pic>
        <p:nvPicPr>
          <p:cNvPr id="5" name="Picture 4" descr="Description de cette image, également commentée ci-après"/>
          <p:cNvPicPr>
            <a:picLocks noChangeAspect="1" noChangeArrowheads="1"/>
          </p:cNvPicPr>
          <p:nvPr/>
        </p:nvPicPr>
        <p:blipFill>
          <a:blip r:embed="rId3"/>
          <a:srcRect/>
          <a:stretch>
            <a:fillRect/>
          </a:stretch>
        </p:blipFill>
        <p:spPr bwMode="auto">
          <a:xfrm>
            <a:off x="4572000" y="3571876"/>
            <a:ext cx="3541790" cy="2624146"/>
          </a:xfrm>
          <a:prstGeom prst="rect">
            <a:avLst/>
          </a:prstGeom>
          <a:noFill/>
        </p:spPr>
      </p:pic>
      <p:sp>
        <p:nvSpPr>
          <p:cNvPr id="6" name="Rectangle 5"/>
          <p:cNvSpPr/>
          <p:nvPr/>
        </p:nvSpPr>
        <p:spPr>
          <a:xfrm>
            <a:off x="1857356" y="6286520"/>
            <a:ext cx="1285929" cy="523220"/>
          </a:xfrm>
          <a:prstGeom prst="rect">
            <a:avLst/>
          </a:prstGeom>
        </p:spPr>
        <p:txBody>
          <a:bodyPr wrap="none">
            <a:spAutoFit/>
          </a:bodyPr>
          <a:lstStyle/>
          <a:p>
            <a:r>
              <a:rPr lang="fr-FR" sz="2800" b="1" dirty="0" smtClean="0"/>
              <a:t>Le soja </a:t>
            </a:r>
            <a:endParaRPr lang="fr-FR" sz="2800" b="1" dirty="0"/>
          </a:p>
        </p:txBody>
      </p:sp>
      <p:sp>
        <p:nvSpPr>
          <p:cNvPr id="7" name="Rectangle 6"/>
          <p:cNvSpPr/>
          <p:nvPr/>
        </p:nvSpPr>
        <p:spPr>
          <a:xfrm>
            <a:off x="5572132" y="6215082"/>
            <a:ext cx="2346283" cy="523220"/>
          </a:xfrm>
          <a:prstGeom prst="rect">
            <a:avLst/>
          </a:prstGeom>
        </p:spPr>
        <p:txBody>
          <a:bodyPr wrap="none">
            <a:spAutoFit/>
          </a:bodyPr>
          <a:lstStyle/>
          <a:p>
            <a:r>
              <a:rPr lang="fr-FR" sz="2800" b="1" dirty="0" smtClean="0"/>
              <a:t>Chrysanthème</a:t>
            </a:r>
            <a:endParaRPr lang="fr-FR"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smtClean="0"/>
              <a:t>Ce sont des plantes qui exigent une </a:t>
            </a:r>
            <a:r>
              <a:rPr lang="fr-FR" dirty="0" err="1" smtClean="0"/>
              <a:t>photophase</a:t>
            </a:r>
            <a:r>
              <a:rPr lang="fr-FR" dirty="0" smtClean="0"/>
              <a:t> prédominante (durée du jour excède celle de la nuit). Exemples: </a:t>
            </a:r>
            <a:r>
              <a:rPr lang="fr-FR" b="1" dirty="0" smtClean="0"/>
              <a:t>Epinards, céréales, betterave, ...</a:t>
            </a:r>
          </a:p>
          <a:p>
            <a:pPr>
              <a:buNone/>
            </a:pPr>
            <a:endParaRPr lang="fr-FR" dirty="0"/>
          </a:p>
        </p:txBody>
      </p:sp>
      <p:sp>
        <p:nvSpPr>
          <p:cNvPr id="4" name="Titre 1"/>
          <p:cNvSpPr>
            <a:spLocks noGrp="1"/>
          </p:cNvSpPr>
          <p:nvPr>
            <p:ph type="title"/>
          </p:nvPr>
        </p:nvSpPr>
        <p:spPr>
          <a:solidFill>
            <a:schemeClr val="accent2">
              <a:lumMod val="75000"/>
            </a:schemeClr>
          </a:solidFill>
        </p:spPr>
        <p:txBody>
          <a:bodyPr>
            <a:normAutofit fontScale="90000"/>
          </a:bodyPr>
          <a:lstStyle/>
          <a:p>
            <a:r>
              <a:rPr lang="fr-FR" b="1" dirty="0"/>
              <a:t>Les plantes aux jours longs (plantes héméropériodiques)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75000"/>
            </a:schemeClr>
          </a:solidFill>
        </p:spPr>
        <p:txBody>
          <a:bodyPr>
            <a:normAutofit fontScale="90000"/>
          </a:bodyPr>
          <a:lstStyle/>
          <a:p>
            <a:r>
              <a:rPr lang="fr-FR" b="1" dirty="0" smtClean="0"/>
              <a:t>Les plantes </a:t>
            </a:r>
            <a:r>
              <a:rPr lang="fr-FR" b="1" dirty="0" err="1" smtClean="0"/>
              <a:t>photoapériodiques</a:t>
            </a:r>
            <a:r>
              <a:rPr lang="fr-FR" b="1" dirty="0" smtClean="0"/>
              <a:t> (indifférentes) </a:t>
            </a:r>
            <a:endParaRPr lang="fr-FR" b="1" dirty="0"/>
          </a:p>
        </p:txBody>
      </p:sp>
      <p:sp>
        <p:nvSpPr>
          <p:cNvPr id="3" name="Espace réservé du contenu 2"/>
          <p:cNvSpPr>
            <a:spLocks noGrp="1"/>
          </p:cNvSpPr>
          <p:nvPr>
            <p:ph idx="1"/>
          </p:nvPr>
        </p:nvSpPr>
        <p:spPr/>
        <p:txBody>
          <a:bodyPr/>
          <a:lstStyle/>
          <a:p>
            <a:r>
              <a:rPr lang="fr-FR" dirty="0" smtClean="0"/>
              <a:t>ce sont des plantes dont la floraison n'est pas influencée par la photopériode: </a:t>
            </a:r>
          </a:p>
          <a:p>
            <a:pPr>
              <a:buNone/>
            </a:pPr>
            <a:r>
              <a:rPr lang="fr-FR" b="1" dirty="0" smtClean="0"/>
              <a:t> </a:t>
            </a:r>
          </a:p>
          <a:p>
            <a:pPr>
              <a:buNone/>
            </a:pPr>
            <a:r>
              <a:rPr lang="fr-FR" dirty="0" smtClean="0"/>
              <a:t> </a:t>
            </a:r>
            <a:endParaRPr lang="fr-FR" dirty="0"/>
          </a:p>
        </p:txBody>
      </p:sp>
      <p:pic>
        <p:nvPicPr>
          <p:cNvPr id="4" name="Image 3" descr="Pâquerette : conseils d'entretien pour de jolies fleurs"/>
          <p:cNvPicPr/>
          <p:nvPr/>
        </p:nvPicPr>
        <p:blipFill>
          <a:blip r:embed="rId2"/>
          <a:srcRect/>
          <a:stretch>
            <a:fillRect/>
          </a:stretch>
        </p:blipFill>
        <p:spPr bwMode="auto">
          <a:xfrm>
            <a:off x="4071934" y="2500306"/>
            <a:ext cx="4380558" cy="3531313"/>
          </a:xfrm>
          <a:prstGeom prst="rect">
            <a:avLst/>
          </a:prstGeom>
          <a:noFill/>
          <a:ln w="9525">
            <a:noFill/>
            <a:miter lim="800000"/>
            <a:headEnd/>
            <a:tailEnd/>
          </a:ln>
        </p:spPr>
      </p:pic>
      <p:sp>
        <p:nvSpPr>
          <p:cNvPr id="5" name="Rectangle 4"/>
          <p:cNvSpPr/>
          <p:nvPr/>
        </p:nvSpPr>
        <p:spPr>
          <a:xfrm>
            <a:off x="3929058" y="6072206"/>
            <a:ext cx="4714876" cy="523220"/>
          </a:xfrm>
          <a:prstGeom prst="rect">
            <a:avLst/>
          </a:prstGeom>
        </p:spPr>
        <p:txBody>
          <a:bodyPr wrap="square">
            <a:spAutoFit/>
          </a:bodyPr>
          <a:lstStyle/>
          <a:p>
            <a:r>
              <a:rPr lang="fr-FR" sz="2800" b="1" dirty="0" smtClean="0">
                <a:solidFill>
                  <a:prstClr val="black"/>
                </a:solidFill>
              </a:rPr>
              <a:t>La pâquerette (Bellis </a:t>
            </a:r>
            <a:r>
              <a:rPr lang="fr-FR" sz="2800" b="1" dirty="0" err="1" smtClean="0">
                <a:solidFill>
                  <a:prstClr val="black"/>
                </a:solidFill>
              </a:rPr>
              <a:t>perennis</a:t>
            </a:r>
            <a:r>
              <a:rPr lang="fr-FR" sz="2800" b="1" dirty="0" smtClean="0">
                <a:solidFill>
                  <a:prstClr val="black"/>
                </a:solidFill>
              </a:rPr>
              <a:t>)</a:t>
            </a:r>
            <a:endParaRPr lang="fr-FR"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75000"/>
            </a:schemeClr>
          </a:solidFill>
        </p:spPr>
        <p:txBody>
          <a:bodyPr/>
          <a:lstStyle/>
          <a:p>
            <a:r>
              <a:rPr lang="fr-FR" b="1" dirty="0" smtClean="0"/>
              <a:t>Actions sur les animaux</a:t>
            </a:r>
            <a:endParaRPr lang="fr-FR" dirty="0"/>
          </a:p>
        </p:txBody>
      </p:sp>
      <p:sp>
        <p:nvSpPr>
          <p:cNvPr id="3" name="Espace réservé du contenu 2"/>
          <p:cNvSpPr>
            <a:spLocks noGrp="1"/>
          </p:cNvSpPr>
          <p:nvPr>
            <p:ph idx="1"/>
          </p:nvPr>
        </p:nvSpPr>
        <p:spPr/>
        <p:txBody>
          <a:bodyPr/>
          <a:lstStyle/>
          <a:p>
            <a:pPr algn="just"/>
            <a:r>
              <a:rPr lang="fr-FR" sz="2800" dirty="0" smtClean="0"/>
              <a:t>La photopériode joue également un rôle très important dans l'écologie des animaux. Elle induit chez les animaux des rythmes biologiques (biorythmes), saisonniers, quotidiens ou lunaires.</a:t>
            </a:r>
          </a:p>
          <a:p>
            <a:pPr algn="just"/>
            <a:r>
              <a:rPr lang="fr-FR" sz="2800" dirty="0" smtClean="0"/>
              <a:t>Un rythme biologique correspond « à la variation périodique ou cyclique d'une fonction spécifique d'un être vivant », qu'il soit d'origine physiologique ou biochimique.</a:t>
            </a:r>
            <a:r>
              <a:rPr lang="fr-FR" dirty="0" smtClean="0"/>
              <a:t> </a:t>
            </a: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714356"/>
            <a:ext cx="8229600" cy="3614750"/>
          </a:xfrm>
        </p:spPr>
        <p:txBody>
          <a:bodyPr/>
          <a:lstStyle/>
          <a:p>
            <a:pPr algn="just"/>
            <a:r>
              <a:rPr lang="fr-FR" dirty="0" smtClean="0"/>
              <a:t>Le </a:t>
            </a:r>
            <a:r>
              <a:rPr lang="fr-FR" b="1" dirty="0" smtClean="0"/>
              <a:t>rythme biologique</a:t>
            </a:r>
            <a:r>
              <a:rPr lang="fr-FR" dirty="0" smtClean="0"/>
              <a:t>, ou un biorythme, est une variation périodique de l'intensité d'une activité physiologique, d'un phénomène biologique. ( programme de sommeil, la température corporelle, la pression artérielle, la température corporelle et le temps de réaction)</a:t>
            </a:r>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401080" cy="868346"/>
          </a:xfrm>
          <a:solidFill>
            <a:schemeClr val="accent2">
              <a:lumMod val="75000"/>
            </a:schemeClr>
          </a:solidFill>
        </p:spPr>
        <p:txBody>
          <a:bodyPr>
            <a:noAutofit/>
          </a:bodyPr>
          <a:lstStyle/>
          <a:p>
            <a:pPr algn="just"/>
            <a:r>
              <a:rPr lang="fr-FR" sz="3200" b="1" dirty="0" smtClean="0"/>
              <a:t>Les biorythmes saisonniers sont de deux types:</a:t>
            </a:r>
            <a:endParaRPr lang="fr-FR" sz="3200" b="1" dirty="0"/>
          </a:p>
        </p:txBody>
      </p:sp>
      <p:sp>
        <p:nvSpPr>
          <p:cNvPr id="4" name="Espace réservé du contenu 2"/>
          <p:cNvSpPr>
            <a:spLocks noGrp="1"/>
          </p:cNvSpPr>
          <p:nvPr>
            <p:ph idx="1"/>
          </p:nvPr>
        </p:nvSpPr>
        <p:spPr>
          <a:xfrm>
            <a:off x="457200" y="1142984"/>
            <a:ext cx="8229600" cy="5500726"/>
          </a:xfrm>
          <a:solidFill>
            <a:schemeClr val="tx1"/>
          </a:solidFill>
        </p:spPr>
        <p:txBody>
          <a:bodyPr>
            <a:normAutofit fontScale="92500" lnSpcReduction="10000"/>
          </a:bodyPr>
          <a:lstStyle/>
          <a:p>
            <a:pPr algn="just"/>
            <a:r>
              <a:rPr lang="fr-FR" sz="3600" dirty="0" smtClean="0">
                <a:solidFill>
                  <a:schemeClr val="bg1"/>
                </a:solidFill>
                <a:latin typeface="Times New Roman" pitchFamily="18" charset="0"/>
                <a:cs typeface="Times New Roman" pitchFamily="18" charset="0"/>
              </a:rPr>
              <a:t>Ils sont Induit principalement par la </a:t>
            </a:r>
            <a:r>
              <a:rPr lang="fr-FR" sz="3600" b="1" u="sng" dirty="0" smtClean="0">
                <a:solidFill>
                  <a:schemeClr val="bg1"/>
                </a:solidFill>
                <a:latin typeface="Times New Roman" pitchFamily="18" charset="0"/>
                <a:cs typeface="Times New Roman" pitchFamily="18" charset="0"/>
              </a:rPr>
              <a:t>photopériode</a:t>
            </a:r>
            <a:r>
              <a:rPr lang="fr-FR" sz="3600" dirty="0" smtClean="0">
                <a:solidFill>
                  <a:schemeClr val="bg1"/>
                </a:solidFill>
                <a:latin typeface="Times New Roman" pitchFamily="18" charset="0"/>
                <a:cs typeface="Times New Roman" pitchFamily="18" charset="0"/>
              </a:rPr>
              <a:t> et sa variation saisonnière. Son influence se manifeste sur : </a:t>
            </a:r>
          </a:p>
          <a:p>
            <a:pPr algn="just"/>
            <a:r>
              <a:rPr lang="fr-FR" sz="3600" u="sng" dirty="0" smtClean="0">
                <a:solidFill>
                  <a:schemeClr val="bg1"/>
                </a:solidFill>
                <a:latin typeface="Times New Roman" pitchFamily="18" charset="0"/>
                <a:cs typeface="Times New Roman" pitchFamily="18" charset="0"/>
              </a:rPr>
              <a:t>1.Sur le déclenchement des phénomènes de </a:t>
            </a:r>
            <a:r>
              <a:rPr lang="fr-FR" sz="3600" b="1" u="sng" dirty="0" smtClean="0">
                <a:solidFill>
                  <a:schemeClr val="bg1"/>
                </a:solidFill>
                <a:latin typeface="Times New Roman" pitchFamily="18" charset="0"/>
                <a:cs typeface="Times New Roman" pitchFamily="18" charset="0"/>
              </a:rPr>
              <a:t>diapauses</a:t>
            </a:r>
            <a:r>
              <a:rPr lang="fr-FR" sz="3600" u="sng" dirty="0" smtClean="0">
                <a:solidFill>
                  <a:schemeClr val="bg1"/>
                </a:solidFill>
                <a:latin typeface="Times New Roman" pitchFamily="18" charset="0"/>
                <a:cs typeface="Times New Roman" pitchFamily="18" charset="0"/>
              </a:rPr>
              <a:t> </a:t>
            </a:r>
            <a:r>
              <a:rPr lang="fr-FR" sz="3600" dirty="0" smtClean="0">
                <a:solidFill>
                  <a:schemeClr val="bg1"/>
                </a:solidFill>
                <a:latin typeface="Times New Roman" pitchFamily="18" charset="0"/>
                <a:cs typeface="Times New Roman" pitchFamily="18" charset="0"/>
              </a:rPr>
              <a:t>et de dormance. la photopériode est le facteur essentiel qui déclenche chez l’animal l’entrée en diapause avant que ne survienne la saison </a:t>
            </a:r>
            <a:r>
              <a:rPr lang="fr-FR" sz="3600" b="1" dirty="0" smtClean="0">
                <a:solidFill>
                  <a:schemeClr val="bg1"/>
                </a:solidFill>
                <a:latin typeface="Times New Roman" pitchFamily="18" charset="0"/>
                <a:cs typeface="Times New Roman" pitchFamily="18" charset="0"/>
              </a:rPr>
              <a:t>défavorable</a:t>
            </a:r>
          </a:p>
          <a:p>
            <a:r>
              <a:rPr lang="fr-FR" dirty="0" smtClean="0">
                <a:solidFill>
                  <a:schemeClr val="bg1"/>
                </a:solidFill>
              </a:rPr>
              <a:t>C’est une stratégie permettant à l’espèce de survivre pendant la période la plus défavorable du cycle</a:t>
            </a:r>
            <a:endParaRPr lang="fr-FR" b="1" dirty="0" smtClean="0">
              <a:solidFill>
                <a:schemeClr val="bg1"/>
              </a:solidFill>
            </a:endParaRPr>
          </a:p>
          <a:p>
            <a:pPr lvl="8"/>
            <a:endParaRPr lang="fr-FR" b="1" dirty="0" smtClean="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escription de cette image, également commentée ci-après"/>
          <p:cNvPicPr>
            <a:picLocks/>
          </p:cNvPicPr>
          <p:nvPr/>
        </p:nvPicPr>
        <p:blipFill>
          <a:blip r:embed="rId2"/>
          <a:srcRect/>
          <a:stretch>
            <a:fillRect/>
          </a:stretch>
        </p:blipFill>
        <p:spPr bwMode="auto">
          <a:xfrm>
            <a:off x="3143240" y="1357298"/>
            <a:ext cx="5393079" cy="2482849"/>
          </a:xfrm>
          <a:prstGeom prst="rect">
            <a:avLst/>
          </a:prstGeom>
          <a:noFill/>
          <a:ln w="9525">
            <a:noFill/>
            <a:miter lim="800000"/>
            <a:headEnd/>
            <a:tailEnd/>
          </a:ln>
        </p:spPr>
      </p:pic>
      <p:sp>
        <p:nvSpPr>
          <p:cNvPr id="5" name="Titre 1"/>
          <p:cNvSpPr>
            <a:spLocks noGrp="1"/>
          </p:cNvSpPr>
          <p:nvPr>
            <p:ph type="title"/>
          </p:nvPr>
        </p:nvSpPr>
        <p:spPr>
          <a:xfrm>
            <a:off x="357158" y="5000636"/>
            <a:ext cx="8229600" cy="1143000"/>
          </a:xfrm>
        </p:spPr>
        <p:txBody>
          <a:bodyPr>
            <a:normAutofit/>
          </a:bodyPr>
          <a:lstStyle/>
          <a:p>
            <a:pPr algn="just"/>
            <a:r>
              <a:rPr lang="fr-FR" sz="2200" dirty="0" smtClean="0"/>
              <a:t>la diapause imaginale en saison sèche, et la </a:t>
            </a:r>
            <a:r>
              <a:rPr lang="fr-FR" sz="2200" dirty="0" smtClean="0"/>
              <a:t>reproduction en</a:t>
            </a:r>
            <a:r>
              <a:rPr lang="fr-FR" sz="2200" dirty="0" smtClean="0"/>
              <a:t> saison des </a:t>
            </a:r>
            <a:r>
              <a:rPr lang="fr-FR" sz="2200" dirty="0" smtClean="0"/>
              <a:t>pluies</a:t>
            </a:r>
            <a:endParaRPr lang="fr-FR" dirty="0"/>
          </a:p>
        </p:txBody>
      </p:sp>
      <p:sp>
        <p:nvSpPr>
          <p:cNvPr id="6" name="Rectangle 5"/>
          <p:cNvSpPr/>
          <p:nvPr/>
        </p:nvSpPr>
        <p:spPr>
          <a:xfrm>
            <a:off x="4071934" y="3929066"/>
            <a:ext cx="2589940" cy="523220"/>
          </a:xfrm>
          <a:prstGeom prst="rect">
            <a:avLst/>
          </a:prstGeom>
          <a:solidFill>
            <a:srgbClr val="FFFF00"/>
          </a:solidFill>
        </p:spPr>
        <p:txBody>
          <a:bodyPr wrap="none">
            <a:spAutoFit/>
          </a:bodyPr>
          <a:lstStyle/>
          <a:p>
            <a:r>
              <a:rPr lang="fr-FR" sz="2800" b="1" dirty="0" smtClean="0"/>
              <a:t>Criquet nomade</a:t>
            </a:r>
            <a:endParaRPr lang="fr-FR" sz="28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a:solidFill>
            <a:schemeClr val="accent6">
              <a:lumMod val="75000"/>
            </a:schemeClr>
          </a:solidFill>
        </p:spPr>
        <p:txBody>
          <a:bodyPr>
            <a:normAutofit/>
          </a:bodyPr>
          <a:lstStyle/>
          <a:p>
            <a:pPr algn="l"/>
            <a:r>
              <a:rPr lang="fr-FR" sz="4000" b="1" dirty="0" smtClean="0">
                <a:latin typeface="Times New Roman" pitchFamily="18" charset="0"/>
                <a:cs typeface="Times New Roman" pitchFamily="18" charset="0"/>
              </a:rPr>
              <a:t>2. </a:t>
            </a:r>
            <a:r>
              <a:rPr lang="fr-FR" sz="4000" b="1" u="sng" dirty="0" smtClean="0">
                <a:latin typeface="Times New Roman" pitchFamily="18" charset="0"/>
                <a:cs typeface="Times New Roman" pitchFamily="18" charset="0"/>
              </a:rPr>
              <a:t>Reproduction</a:t>
            </a:r>
            <a:r>
              <a:rPr lang="fr-FR" sz="4000" b="1" dirty="0" smtClean="0">
                <a:latin typeface="Times New Roman" pitchFamily="18" charset="0"/>
                <a:cs typeface="Times New Roman" pitchFamily="18" charset="0"/>
              </a:rPr>
              <a:t> </a:t>
            </a:r>
            <a:endParaRPr lang="fr-FR" sz="4000" b="1" dirty="0"/>
          </a:p>
        </p:txBody>
      </p:sp>
      <p:sp>
        <p:nvSpPr>
          <p:cNvPr id="3" name="Espace réservé du contenu 2"/>
          <p:cNvSpPr>
            <a:spLocks noGrp="1"/>
          </p:cNvSpPr>
          <p:nvPr>
            <p:ph idx="1"/>
          </p:nvPr>
        </p:nvSpPr>
        <p:spPr>
          <a:xfrm>
            <a:off x="428596" y="1071547"/>
            <a:ext cx="8229600" cy="2500330"/>
          </a:xfrm>
          <a:solidFill>
            <a:schemeClr val="accent6">
              <a:lumMod val="75000"/>
            </a:schemeClr>
          </a:solidFill>
        </p:spPr>
        <p:txBody>
          <a:bodyPr>
            <a:normAutofit/>
          </a:bodyPr>
          <a:lstStyle/>
          <a:p>
            <a:pPr algn="just"/>
            <a:r>
              <a:rPr lang="fr-FR" dirty="0" smtClean="0">
                <a:latin typeface="Times New Roman" pitchFamily="18" charset="0"/>
                <a:cs typeface="Times New Roman" pitchFamily="18" charset="0"/>
              </a:rPr>
              <a:t>Les cycles de développement notamment lors de la </a:t>
            </a:r>
            <a:r>
              <a:rPr lang="fr-FR" b="1" dirty="0" smtClean="0">
                <a:latin typeface="Times New Roman" pitchFamily="18" charset="0"/>
                <a:cs typeface="Times New Roman" pitchFamily="18" charset="0"/>
              </a:rPr>
              <a:t>période de reproduction </a:t>
            </a:r>
            <a:r>
              <a:rPr lang="fr-FR" dirty="0" smtClean="0">
                <a:latin typeface="Times New Roman" pitchFamily="18" charset="0"/>
                <a:cs typeface="Times New Roman" pitchFamily="18" charset="0"/>
              </a:rPr>
              <a:t>avec activation des organes reproducteurs, des modifications morphologiques et comportementales. </a:t>
            </a:r>
          </a:p>
          <a:p>
            <a:pPr>
              <a:buNone/>
            </a:pP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75000"/>
            </a:schemeClr>
          </a:solidFill>
        </p:spPr>
        <p:txBody>
          <a:bodyPr>
            <a:normAutofit fontScale="90000"/>
          </a:bodyPr>
          <a:lstStyle/>
          <a:p>
            <a:r>
              <a:rPr lang="fr-FR" b="1" dirty="0" smtClean="0"/>
              <a:t>Les biorythmes quotidiens ou circadiens</a:t>
            </a:r>
            <a:endParaRPr lang="fr-FR" b="1" dirty="0"/>
          </a:p>
        </p:txBody>
      </p:sp>
      <p:sp>
        <p:nvSpPr>
          <p:cNvPr id="3" name="Espace réservé du contenu 2"/>
          <p:cNvSpPr>
            <a:spLocks noGrp="1"/>
          </p:cNvSpPr>
          <p:nvPr>
            <p:ph idx="1"/>
          </p:nvPr>
        </p:nvSpPr>
        <p:spPr>
          <a:solidFill>
            <a:schemeClr val="accent6">
              <a:lumMod val="75000"/>
            </a:schemeClr>
          </a:solidFill>
        </p:spPr>
        <p:txBody>
          <a:bodyPr/>
          <a:lstStyle/>
          <a:p>
            <a:pPr algn="just"/>
            <a:r>
              <a:rPr lang="fr-FR" dirty="0" smtClean="0"/>
              <a:t>Il s’agit de rythmes dont la période est d’environ de 24h. Le rythme veille-sommeil est celui qui marque le plus nos vies quotidiennes. Il est présent chez la plupart voire la totalité des animaux, incluant les invertébrés</a:t>
            </a:r>
          </a:p>
          <a:p>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214290"/>
            <a:ext cx="8229600" cy="1143000"/>
          </a:xfrm>
        </p:spPr>
        <p:txBody>
          <a:bodyPr>
            <a:normAutofit/>
          </a:bodyPr>
          <a:lstStyle/>
          <a:p>
            <a:r>
              <a:rPr lang="fr-FR" sz="4000" b="1" dirty="0" smtClean="0"/>
              <a:t>Les biorythmes lunaires</a:t>
            </a:r>
            <a:endParaRPr lang="fr-FR" sz="4000" b="1" dirty="0"/>
          </a:p>
        </p:txBody>
      </p:sp>
      <p:sp>
        <p:nvSpPr>
          <p:cNvPr id="3" name="Espace réservé du contenu 2"/>
          <p:cNvSpPr>
            <a:spLocks noGrp="1"/>
          </p:cNvSpPr>
          <p:nvPr>
            <p:ph idx="1"/>
          </p:nvPr>
        </p:nvSpPr>
        <p:spPr/>
        <p:txBody>
          <a:bodyPr/>
          <a:lstStyle/>
          <a:p>
            <a:pPr algn="just"/>
            <a:r>
              <a:rPr lang="fr-FR" dirty="0" smtClean="0"/>
              <a:t>Il s’agit de rythmes d’activité déclenchés par la </a:t>
            </a:r>
            <a:r>
              <a:rPr lang="fr-FR" b="1" dirty="0" smtClean="0"/>
              <a:t>lumière lunaire</a:t>
            </a:r>
            <a:r>
              <a:rPr lang="fr-FR" dirty="0" smtClean="0"/>
              <a:t>. Ces phénomènes sont bien connus pour synchroniser les périodes de reproduction chez divers animaux marins.</a:t>
            </a:r>
          </a:p>
          <a:p>
            <a:pPr algn="just">
              <a:buNone/>
            </a:pPr>
            <a:r>
              <a:rPr lang="fr-FR" dirty="0" smtClean="0"/>
              <a:t>    (certaines annélides marines)</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7166"/>
            <a:ext cx="8229600" cy="5768997"/>
          </a:xfrm>
        </p:spPr>
        <p:txBody>
          <a:bodyPr/>
          <a:lstStyle/>
          <a:p>
            <a:r>
              <a:rPr lang="fr-FR" dirty="0" smtClean="0"/>
              <a:t>L’écologie occupe une place particulière dans l’ensemble des sciences biologiques. En effet c’est une discipline de nature holistique (globale)</a:t>
            </a:r>
          </a:p>
          <a:p>
            <a:endParaRPr lang="fr-FR" dirty="0"/>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576" y="2428868"/>
            <a:ext cx="7632847" cy="4000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La température</a:t>
            </a:r>
            <a:endParaRPr lang="fr-FR" b="1" dirty="0"/>
          </a:p>
        </p:txBody>
      </p:sp>
      <p:sp>
        <p:nvSpPr>
          <p:cNvPr id="3" name="Espace réservé du contenu 2"/>
          <p:cNvSpPr>
            <a:spLocks noGrp="1"/>
          </p:cNvSpPr>
          <p:nvPr>
            <p:ph idx="1"/>
          </p:nvPr>
        </p:nvSpPr>
        <p:spPr>
          <a:xfrm>
            <a:off x="457200" y="1600200"/>
            <a:ext cx="8401080" cy="4525963"/>
          </a:xfrm>
        </p:spPr>
        <p:txBody>
          <a:bodyPr/>
          <a:lstStyle/>
          <a:p>
            <a:pPr algn="just"/>
            <a:r>
              <a:rPr lang="fr-FR" dirty="0" smtClean="0"/>
              <a:t>Elle représente un facteur limitant d’importance capitale car elle contrôle l’ensemble des phénomènes métaboliques et conditionne de ce fait la répartition de la totalité des espèces de la biosphère. La température agit directement sur les activités enzymatiques et contrôle directement la respiration, la croissance, la photosynthèse…</a:t>
            </a:r>
          </a:p>
          <a:p>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Les précipitations et l’humidité de l’air (hygrométrie)</a:t>
            </a:r>
            <a:endParaRPr lang="fr-FR" sz="3600" b="1" dirty="0"/>
          </a:p>
        </p:txBody>
      </p:sp>
      <p:sp>
        <p:nvSpPr>
          <p:cNvPr id="3" name="Espace réservé du contenu 2"/>
          <p:cNvSpPr>
            <a:spLocks noGrp="1"/>
          </p:cNvSpPr>
          <p:nvPr>
            <p:ph idx="1"/>
          </p:nvPr>
        </p:nvSpPr>
        <p:spPr>
          <a:xfrm>
            <a:off x="457200" y="1600200"/>
            <a:ext cx="8229600" cy="4829196"/>
          </a:xfrm>
        </p:spPr>
        <p:txBody>
          <a:bodyPr>
            <a:normAutofit fontScale="92500" lnSpcReduction="20000"/>
          </a:bodyPr>
          <a:lstStyle/>
          <a:p>
            <a:pPr algn="just"/>
            <a:r>
              <a:rPr lang="fr-FR" dirty="0" smtClean="0"/>
              <a:t>Avec la </a:t>
            </a:r>
            <a:r>
              <a:rPr lang="fr-FR" b="1" dirty="0" smtClean="0"/>
              <a:t>température</a:t>
            </a:r>
            <a:r>
              <a:rPr lang="fr-FR" dirty="0" smtClean="0"/>
              <a:t>, les </a:t>
            </a:r>
            <a:r>
              <a:rPr lang="fr-FR" b="1" dirty="0" smtClean="0"/>
              <a:t>précipitations</a:t>
            </a:r>
            <a:r>
              <a:rPr lang="fr-FR" dirty="0" smtClean="0"/>
              <a:t> représentent les facteurs les plus importants du climat. La répartition annuelle des précipitations est importante aussi bien par son rythme que par sa valeur volumique absolue. Il est également important d'étudier le bilan hydrique qui exprime la différence entre les apports d’eau et les pertes par évaporation du sol (évaporation physique) et de la végétation (évapotranspiration). Ce dernier dépend de l’hygrométrie de l’air qui est une donnée de première importance pour la vie végétale ou animal.</a:t>
            </a:r>
          </a:p>
          <a:p>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smtClean="0"/>
              <a:t>Plusieurs auteurs ont proposé des indices permettant de mesurer le bilan hydrique d’un milieu. Celui qui est le plus utilisé est celui </a:t>
            </a:r>
            <a:r>
              <a:rPr lang="fr-FR" b="1" dirty="0" smtClean="0"/>
              <a:t>d’</a:t>
            </a:r>
            <a:r>
              <a:rPr lang="fr-FR" b="1" dirty="0" err="1" smtClean="0"/>
              <a:t>Emberger</a:t>
            </a:r>
            <a:r>
              <a:rPr lang="fr-FR" dirty="0" smtClean="0"/>
              <a:t>, qui définit les cinq différents types de climats méditerranéens, et permet de mesurer la plus ou moins grande aridité de l’air.</a:t>
            </a:r>
          </a:p>
          <a:p>
            <a:pPr>
              <a:buNone/>
            </a:pPr>
            <a:endParaRPr lang="fr-F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85729"/>
            <a:ext cx="8229600" cy="2714644"/>
          </a:xfrm>
          <a:solidFill>
            <a:srgbClr val="0070C0"/>
          </a:solidFill>
        </p:spPr>
        <p:txBody>
          <a:bodyPr/>
          <a:lstStyle/>
          <a:p>
            <a:pPr algn="just"/>
            <a:r>
              <a:rPr lang="fr-FR" u="sng" dirty="0" smtClean="0"/>
              <a:t>Selon leurs besoins en eau et ipso facto leur répartition dans les milieux, nous distinguons</a:t>
            </a:r>
            <a:r>
              <a:rPr lang="fr-FR" dirty="0" smtClean="0"/>
              <a:t>:</a:t>
            </a:r>
          </a:p>
          <a:p>
            <a:pPr algn="just"/>
            <a:r>
              <a:rPr lang="fr-FR" dirty="0" smtClean="0"/>
              <a:t>1.Les </a:t>
            </a:r>
            <a:r>
              <a:rPr lang="fr-FR" b="1" dirty="0" smtClean="0"/>
              <a:t>espèces aquatiques </a:t>
            </a:r>
            <a:r>
              <a:rPr lang="fr-FR" dirty="0" smtClean="0"/>
              <a:t>végétales ou animales vivent en permanence dans l’eau (exemple : poissons, phytoplancton, etc.)</a:t>
            </a:r>
          </a:p>
          <a:p>
            <a:endParaRPr lang="fr-F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1472" y="285728"/>
            <a:ext cx="8229600" cy="2328866"/>
          </a:xfrm>
        </p:spPr>
        <p:txBody>
          <a:bodyPr>
            <a:normAutofit lnSpcReduction="10000"/>
          </a:bodyPr>
          <a:lstStyle/>
          <a:p>
            <a:pPr algn="just"/>
            <a:r>
              <a:rPr lang="fr-FR" dirty="0" smtClean="0"/>
              <a:t>Les espèces hygrophiles sont des espèces végétales ou animales qui ont besoin de grandes quantités d'eau tout au long de leur développement. Elles sont inféodées aux milieux humides (exemple : </a:t>
            </a:r>
            <a:r>
              <a:rPr lang="fr-FR" b="1" dirty="0" smtClean="0"/>
              <a:t>nénuphar.</a:t>
            </a:r>
            <a:r>
              <a:rPr lang="fr-FR" dirty="0" smtClean="0"/>
              <a:t>)</a:t>
            </a:r>
          </a:p>
          <a:p>
            <a:endParaRPr lang="fr-FR" dirty="0"/>
          </a:p>
        </p:txBody>
      </p:sp>
      <p:pic>
        <p:nvPicPr>
          <p:cNvPr id="5" name="Image 4" descr="Plus de 100 images de Nénuphar Bleu et de Nénuphar - Pixabay"/>
          <p:cNvPicPr/>
          <p:nvPr/>
        </p:nvPicPr>
        <p:blipFill>
          <a:blip r:embed="rId2"/>
          <a:srcRect/>
          <a:stretch>
            <a:fillRect/>
          </a:stretch>
        </p:blipFill>
        <p:spPr bwMode="auto">
          <a:xfrm>
            <a:off x="3000364" y="2500306"/>
            <a:ext cx="5760720" cy="3838779"/>
          </a:xfrm>
          <a:prstGeom prst="rect">
            <a:avLst/>
          </a:prstGeom>
          <a:noFill/>
          <a:ln w="9525">
            <a:noFill/>
            <a:miter lim="800000"/>
            <a:headEnd/>
            <a:tailEnd/>
          </a:ln>
        </p:spPr>
      </p:pic>
      <p:sp>
        <p:nvSpPr>
          <p:cNvPr id="6" name="ZoneTexte 5"/>
          <p:cNvSpPr txBox="1"/>
          <p:nvPr/>
        </p:nvSpPr>
        <p:spPr>
          <a:xfrm>
            <a:off x="5143504" y="6286520"/>
            <a:ext cx="1760418" cy="523220"/>
          </a:xfrm>
          <a:prstGeom prst="rect">
            <a:avLst/>
          </a:prstGeom>
          <a:noFill/>
        </p:spPr>
        <p:txBody>
          <a:bodyPr wrap="none" rtlCol="0">
            <a:spAutoFit/>
          </a:bodyPr>
          <a:lstStyle/>
          <a:p>
            <a:pPr algn="ctr"/>
            <a:r>
              <a:rPr lang="fr-FR" sz="2800" b="1" dirty="0" smtClean="0"/>
              <a:t>Nénuphar</a:t>
            </a:r>
            <a:r>
              <a:rPr lang="fr-FR" sz="2800" dirty="0" smtClean="0"/>
              <a:t> </a:t>
            </a:r>
            <a:endParaRPr lang="fr-FR"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just"/>
            <a:r>
              <a:rPr lang="fr-FR" sz="3200" b="1" dirty="0" smtClean="0"/>
              <a:t>Diagrammes </a:t>
            </a:r>
            <a:r>
              <a:rPr lang="fr-FR" sz="3200" b="1" dirty="0" err="1" smtClean="0"/>
              <a:t>ombrothermiques</a:t>
            </a:r>
            <a:r>
              <a:rPr lang="fr-FR" sz="3200" b="1" dirty="0" smtClean="0"/>
              <a:t> </a:t>
            </a:r>
            <a:r>
              <a:rPr lang="fr-FR" sz="3200" dirty="0" smtClean="0"/>
              <a:t>(de </a:t>
            </a:r>
            <a:r>
              <a:rPr lang="fr-FR" sz="3200" dirty="0" err="1" smtClean="0"/>
              <a:t>ombro</a:t>
            </a:r>
            <a:r>
              <a:rPr lang="fr-FR" sz="3200" dirty="0" smtClean="0"/>
              <a:t> = pluie et thermo = température</a:t>
            </a:r>
            <a:endParaRPr lang="fr-FR" sz="3200" dirty="0"/>
          </a:p>
        </p:txBody>
      </p:sp>
      <p:sp>
        <p:nvSpPr>
          <p:cNvPr id="3" name="Espace réservé du contenu 2"/>
          <p:cNvSpPr>
            <a:spLocks noGrp="1"/>
          </p:cNvSpPr>
          <p:nvPr>
            <p:ph idx="1"/>
          </p:nvPr>
        </p:nvSpPr>
        <p:spPr>
          <a:xfrm>
            <a:off x="457200" y="1600200"/>
            <a:ext cx="8229600" cy="4757758"/>
          </a:xfrm>
        </p:spPr>
        <p:txBody>
          <a:bodyPr>
            <a:normAutofit fontScale="62500" lnSpcReduction="20000"/>
          </a:bodyPr>
          <a:lstStyle/>
          <a:p>
            <a:pPr algn="just"/>
            <a:r>
              <a:rPr lang="fr-FR" sz="3800" dirty="0" smtClean="0">
                <a:latin typeface="Times New Roman" pitchFamily="18" charset="0"/>
                <a:cs typeface="Times New Roman" pitchFamily="18" charset="0"/>
              </a:rPr>
              <a:t>Ils sont construits en portant en abscisses les mois et en ordonnées les précipitations sur un axe et les températures sur le second en prenant soin de doubler l’échelle par rapport à celle des précipitations (P = 2T).</a:t>
            </a:r>
          </a:p>
          <a:p>
            <a:pPr algn="just"/>
            <a:r>
              <a:rPr lang="fr-FR" sz="3800" dirty="0" smtClean="0">
                <a:latin typeface="Times New Roman" pitchFamily="18" charset="0"/>
                <a:cs typeface="Times New Roman" pitchFamily="18" charset="0"/>
              </a:rPr>
              <a:t>La saison aride apparait quand la courbe des précipitations recoupe celle des températures.</a:t>
            </a:r>
          </a:p>
          <a:p>
            <a:pPr algn="just">
              <a:buNone/>
            </a:pPr>
            <a:r>
              <a:rPr lang="fr-FR" sz="3800" b="1" dirty="0" err="1" smtClean="0">
                <a:latin typeface="Times New Roman" pitchFamily="18" charset="0"/>
                <a:cs typeface="Times New Roman" pitchFamily="18" charset="0"/>
              </a:rPr>
              <a:t>Climatogrammes</a:t>
            </a:r>
            <a:r>
              <a:rPr lang="fr-FR" sz="3800" b="1" dirty="0" smtClean="0">
                <a:latin typeface="Times New Roman" pitchFamily="18" charset="0"/>
                <a:cs typeface="Times New Roman" pitchFamily="18" charset="0"/>
              </a:rPr>
              <a:t> </a:t>
            </a:r>
            <a:r>
              <a:rPr lang="fr-FR" sz="3800" b="1" dirty="0" smtClean="0">
                <a:latin typeface="Times New Roman" pitchFamily="18" charset="0"/>
                <a:cs typeface="Times New Roman" pitchFamily="18" charset="0"/>
              </a:rPr>
              <a:t>ou climat grammes</a:t>
            </a:r>
          </a:p>
          <a:p>
            <a:pPr algn="just"/>
            <a:r>
              <a:rPr lang="fr-FR" sz="3800" dirty="0" smtClean="0">
                <a:latin typeface="Times New Roman" pitchFamily="18" charset="0"/>
                <a:cs typeface="Times New Roman" pitchFamily="18" charset="0"/>
              </a:rPr>
              <a:t>Pour les construire, on dispose sur un graphique les points de coordonnées correspondant pour chacun :</a:t>
            </a:r>
          </a:p>
          <a:p>
            <a:pPr algn="just"/>
            <a:r>
              <a:rPr lang="fr-FR" sz="3800" dirty="0" smtClean="0">
                <a:latin typeface="Times New Roman" pitchFamily="18" charset="0"/>
                <a:cs typeface="Times New Roman" pitchFamily="18" charset="0"/>
              </a:rPr>
              <a:t>- aux moyennes mensuelles des pluies en ordonnées ;</a:t>
            </a:r>
          </a:p>
          <a:p>
            <a:pPr algn="just"/>
            <a:r>
              <a:rPr lang="fr-FR" sz="3800" dirty="0" smtClean="0">
                <a:latin typeface="Times New Roman" pitchFamily="18" charset="0"/>
                <a:cs typeface="Times New Roman" pitchFamily="18" charset="0"/>
              </a:rPr>
              <a:t>- aux moyennes mensuelles des températures en abscisses.</a:t>
            </a:r>
          </a:p>
          <a:p>
            <a:pPr algn="just"/>
            <a:r>
              <a:rPr lang="fr-FR" sz="3800" dirty="0" smtClean="0">
                <a:latin typeface="Times New Roman" pitchFamily="18" charset="0"/>
                <a:cs typeface="Times New Roman" pitchFamily="18" charset="0"/>
              </a:rPr>
              <a:t>On obtient ainsi 12 points correspondant aux 12 mois ; ces points réunis entre eux forment une figure qui est le </a:t>
            </a:r>
            <a:r>
              <a:rPr lang="fr-FR" sz="3800" dirty="0" err="1" smtClean="0">
                <a:latin typeface="Times New Roman" pitchFamily="18" charset="0"/>
                <a:cs typeface="Times New Roman" pitchFamily="18" charset="0"/>
              </a:rPr>
              <a:t>climatogramme</a:t>
            </a:r>
            <a:r>
              <a:rPr lang="fr-FR" sz="3800" dirty="0" smtClean="0">
                <a:latin typeface="Times New Roman" pitchFamily="18" charset="0"/>
                <a:cs typeface="Times New Roman" pitchFamily="18" charset="0"/>
              </a:rPr>
              <a:t> du lieu choisi.</a:t>
            </a:r>
          </a:p>
          <a:p>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072074"/>
            <a:ext cx="8229600" cy="1357314"/>
          </a:xfrm>
        </p:spPr>
        <p:txBody>
          <a:bodyPr>
            <a:normAutofit fontScale="90000"/>
          </a:bodyPr>
          <a:lstStyle/>
          <a:p>
            <a:r>
              <a:rPr lang="fr-FR" dirty="0" smtClean="0"/>
              <a:t/>
            </a:r>
            <a:br>
              <a:rPr lang="fr-FR" dirty="0" smtClean="0"/>
            </a:br>
            <a:r>
              <a:rPr lang="fr-FR" sz="3100" dirty="0" smtClean="0">
                <a:hlinkClick r:id="rId2"/>
              </a:rPr>
              <a:t>Diagramme </a:t>
            </a:r>
            <a:r>
              <a:rPr lang="fr-FR" sz="3100" dirty="0" err="1" smtClean="0">
                <a:hlinkClick r:id="rId2"/>
              </a:rPr>
              <a:t>ombrothermique</a:t>
            </a:r>
            <a:r>
              <a:rPr lang="fr-FR" sz="3100" dirty="0" smtClean="0">
                <a:hlinkClick r:id="rId2"/>
              </a:rPr>
              <a:t> de </a:t>
            </a:r>
            <a:r>
              <a:rPr lang="fr-FR" sz="3100" dirty="0" err="1" smtClean="0">
                <a:hlinkClick r:id="rId2"/>
              </a:rPr>
              <a:t>Gausen</a:t>
            </a:r>
            <a:r>
              <a:rPr lang="fr-FR" sz="3100" dirty="0" smtClean="0">
                <a:hlinkClick r:id="rId2"/>
              </a:rPr>
              <a:t> (sud-est de Guelma)</a:t>
            </a:r>
            <a:r>
              <a:rPr lang="fr-FR" dirty="0" smtClean="0"/>
              <a:t/>
            </a:r>
            <a:br>
              <a:rPr lang="fr-FR" dirty="0" smtClean="0"/>
            </a:br>
            <a:r>
              <a:rPr lang="fr-FR" dirty="0" smtClean="0"/>
              <a:t> </a:t>
            </a:r>
            <a:br>
              <a:rPr lang="fr-FR" dirty="0" smtClean="0"/>
            </a:br>
            <a:endParaRPr lang="fr-FR" dirty="0"/>
          </a:p>
        </p:txBody>
      </p:sp>
      <p:pic>
        <p:nvPicPr>
          <p:cNvPr id="4" name="Espace réservé du contenu 3" descr="Diagramme ombrothermique de Gausen (sud-est de Guelma) | Download  Scientific Diagram"/>
          <p:cNvPicPr>
            <a:picLocks noGrp="1"/>
          </p:cNvPicPr>
          <p:nvPr>
            <p:ph idx="1"/>
          </p:nvPr>
        </p:nvPicPr>
        <p:blipFill>
          <a:blip r:embed="rId3"/>
          <a:srcRect/>
          <a:stretch>
            <a:fillRect/>
          </a:stretch>
        </p:blipFill>
        <p:spPr bwMode="auto">
          <a:xfrm>
            <a:off x="714348" y="571480"/>
            <a:ext cx="7929618" cy="4391839"/>
          </a:xfrm>
          <a:prstGeom prst="rect">
            <a:avLst/>
          </a:prstGeom>
          <a:noFill/>
          <a:ln w="9525">
            <a:noFill/>
            <a:miter lim="800000"/>
            <a:headEnd/>
            <a:tailEnd/>
          </a:ln>
        </p:spPr>
      </p:pic>
      <p:sp>
        <p:nvSpPr>
          <p:cNvPr id="5" name="ZoneTexte 4"/>
          <p:cNvSpPr txBox="1"/>
          <p:nvPr/>
        </p:nvSpPr>
        <p:spPr>
          <a:xfrm>
            <a:off x="4286248" y="1785926"/>
            <a:ext cx="1552220" cy="369332"/>
          </a:xfrm>
          <a:prstGeom prst="rect">
            <a:avLst/>
          </a:prstGeom>
          <a:solidFill>
            <a:srgbClr val="FFFF00"/>
          </a:solidFill>
        </p:spPr>
        <p:txBody>
          <a:bodyPr wrap="none" rtlCol="0">
            <a:spAutoFit/>
          </a:bodyPr>
          <a:lstStyle/>
          <a:p>
            <a:r>
              <a:rPr lang="fr-FR" b="1" i="1" dirty="0" smtClean="0"/>
              <a:t>Période sèche </a:t>
            </a:r>
            <a:endParaRPr lang="fr-FR" b="1" i="1" dirty="0"/>
          </a:p>
        </p:txBody>
      </p:sp>
      <p:sp>
        <p:nvSpPr>
          <p:cNvPr id="6" name="ZoneTexte 5"/>
          <p:cNvSpPr txBox="1"/>
          <p:nvPr/>
        </p:nvSpPr>
        <p:spPr>
          <a:xfrm rot="16200000">
            <a:off x="807284" y="2264494"/>
            <a:ext cx="1755096" cy="369332"/>
          </a:xfrm>
          <a:prstGeom prst="rect">
            <a:avLst/>
          </a:prstGeom>
          <a:solidFill>
            <a:srgbClr val="FFFF00"/>
          </a:solidFill>
        </p:spPr>
        <p:txBody>
          <a:bodyPr wrap="none" rtlCol="0">
            <a:spAutoFit/>
          </a:bodyPr>
          <a:lstStyle/>
          <a:p>
            <a:r>
              <a:rPr lang="fr-FR" b="1" dirty="0" smtClean="0"/>
              <a:t>Période humide </a:t>
            </a:r>
            <a:endParaRPr lang="fr-FR" b="1" dirty="0"/>
          </a:p>
        </p:txBody>
      </p:sp>
      <p:sp>
        <p:nvSpPr>
          <p:cNvPr id="7" name="ZoneTexte 6"/>
          <p:cNvSpPr txBox="1"/>
          <p:nvPr/>
        </p:nvSpPr>
        <p:spPr>
          <a:xfrm rot="16200000">
            <a:off x="6879514" y="1907304"/>
            <a:ext cx="1755096" cy="369332"/>
          </a:xfrm>
          <a:prstGeom prst="rect">
            <a:avLst/>
          </a:prstGeom>
          <a:solidFill>
            <a:srgbClr val="FFFF00"/>
          </a:solidFill>
        </p:spPr>
        <p:txBody>
          <a:bodyPr wrap="none" rtlCol="0">
            <a:spAutoFit/>
          </a:bodyPr>
          <a:lstStyle/>
          <a:p>
            <a:r>
              <a:rPr lang="fr-FR" b="1" dirty="0" smtClean="0"/>
              <a:t>Période humide </a:t>
            </a:r>
            <a:endParaRPr lang="fr-FR"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Roses des vents</a:t>
            </a:r>
            <a:endParaRPr lang="fr-FR" b="1" dirty="0"/>
          </a:p>
        </p:txBody>
      </p:sp>
      <p:sp>
        <p:nvSpPr>
          <p:cNvPr id="3" name="Espace réservé du contenu 2"/>
          <p:cNvSpPr>
            <a:spLocks noGrp="1"/>
          </p:cNvSpPr>
          <p:nvPr>
            <p:ph idx="1"/>
          </p:nvPr>
        </p:nvSpPr>
        <p:spPr>
          <a:xfrm>
            <a:off x="571472" y="1142984"/>
            <a:ext cx="8229600" cy="4525963"/>
          </a:xfrm>
        </p:spPr>
        <p:txBody>
          <a:bodyPr/>
          <a:lstStyle/>
          <a:p>
            <a:pPr algn="just"/>
            <a:r>
              <a:rPr lang="fr-FR" sz="2800" dirty="0" smtClean="0"/>
              <a:t>Le régime des vents d’une station considérée est figurée par une rose des vents, étoile à 8 branches sur laquelle on porte à partir du centre des segments de longueur proportionnelle au nombre de jours où le vent souffle dans la direction considérée.</a:t>
            </a:r>
          </a:p>
          <a:p>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429264"/>
            <a:ext cx="8229600" cy="1143000"/>
          </a:xfrm>
        </p:spPr>
        <p:txBody>
          <a:bodyPr>
            <a:normAutofit fontScale="90000"/>
          </a:bodyPr>
          <a:lstStyle/>
          <a:p>
            <a:r>
              <a:rPr lang="fr-FR" sz="4000" dirty="0" smtClean="0">
                <a:hlinkClick r:id="rId2"/>
              </a:rPr>
              <a:t>La rose des vents de Annaba établie sur une moyenne de 10 ans.</a:t>
            </a:r>
            <a:r>
              <a:rPr lang="fr-FR" sz="4000" dirty="0" smtClean="0"/>
              <a:t> (1995-2004)</a:t>
            </a:r>
            <a:r>
              <a:rPr lang="fr-FR" dirty="0" smtClean="0"/>
              <a:t/>
            </a:r>
            <a:br>
              <a:rPr lang="fr-FR" dirty="0" smtClean="0"/>
            </a:br>
            <a:r>
              <a:rPr lang="fr-FR" dirty="0" smtClean="0"/>
              <a:t/>
            </a:r>
            <a:br>
              <a:rPr lang="fr-FR" dirty="0" smtClean="0"/>
            </a:br>
            <a:endParaRPr lang="fr-FR" dirty="0"/>
          </a:p>
        </p:txBody>
      </p:sp>
      <p:pic>
        <p:nvPicPr>
          <p:cNvPr id="4" name="Espace réservé du contenu 3" descr="La rose des vents de Annaba établie sur une moyenne de 10 ans... | Download  Scientific Diagram"/>
          <p:cNvPicPr>
            <a:picLocks noGrp="1"/>
          </p:cNvPicPr>
          <p:nvPr>
            <p:ph idx="1"/>
          </p:nvPr>
        </p:nvPicPr>
        <p:blipFill>
          <a:blip r:embed="rId3"/>
          <a:srcRect/>
          <a:stretch>
            <a:fillRect/>
          </a:stretch>
        </p:blipFill>
        <p:spPr bwMode="auto">
          <a:xfrm>
            <a:off x="857224" y="357166"/>
            <a:ext cx="7715304" cy="4214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a:solidFill>
            <a:schemeClr val="bg1">
              <a:lumMod val="65000"/>
            </a:schemeClr>
          </a:solidFill>
        </p:spPr>
        <p:txBody>
          <a:bodyPr>
            <a:normAutofit fontScale="90000"/>
          </a:bodyPr>
          <a:lstStyle/>
          <a:p>
            <a:r>
              <a:rPr lang="fr-FR" b="1" dirty="0" smtClean="0"/>
              <a:t>II</a:t>
            </a:r>
            <a:r>
              <a:rPr lang="fr-FR" b="1" dirty="0" smtClean="0"/>
              <a:t>.1.2.Facteurs </a:t>
            </a:r>
            <a:r>
              <a:rPr lang="fr-FR" b="1" dirty="0" smtClean="0"/>
              <a:t>édaphiques</a:t>
            </a:r>
            <a:endParaRPr lang="fr-FR" b="1" dirty="0"/>
          </a:p>
        </p:txBody>
      </p:sp>
      <p:sp>
        <p:nvSpPr>
          <p:cNvPr id="3" name="Espace réservé du contenu 2"/>
          <p:cNvSpPr>
            <a:spLocks noGrp="1"/>
          </p:cNvSpPr>
          <p:nvPr>
            <p:ph idx="1"/>
          </p:nvPr>
        </p:nvSpPr>
        <p:spPr>
          <a:xfrm>
            <a:off x="500034" y="1500174"/>
            <a:ext cx="8229600" cy="4525963"/>
          </a:xfrm>
          <a:solidFill>
            <a:srgbClr val="00B0F0"/>
          </a:solidFill>
        </p:spPr>
        <p:txBody>
          <a:bodyPr/>
          <a:lstStyle/>
          <a:p>
            <a:pPr algn="just"/>
            <a:r>
              <a:rPr lang="fr-FR" dirty="0" smtClean="0"/>
              <a:t>Constituant essentiel des écosystèmes continentaux, l’ensemble des sols, dénommé </a:t>
            </a:r>
            <a:r>
              <a:rPr lang="fr-FR" dirty="0" err="1" smtClean="0"/>
              <a:t>pédosphère</a:t>
            </a:r>
            <a:r>
              <a:rPr lang="fr-FR" dirty="0" smtClean="0"/>
              <a:t>, correspond à l’un des compartiments majeurs de la biosphère. Il résulte de l’interaction entre l’atmosphère et les couches les plus superficielles de la lithosphère</a:t>
            </a:r>
          </a:p>
          <a:p>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715436" cy="582594"/>
          </a:xfrm>
        </p:spPr>
        <p:txBody>
          <a:bodyPr>
            <a:normAutofit/>
          </a:bodyPr>
          <a:lstStyle/>
          <a:p>
            <a:pPr algn="l"/>
            <a:r>
              <a:rPr lang="fr-FR" sz="3200" b="1" u="sng" dirty="0" smtClean="0"/>
              <a:t>Développement </a:t>
            </a:r>
            <a:r>
              <a:rPr lang="fr-FR" sz="3200" b="1" u="sng" dirty="0" smtClean="0"/>
              <a:t>de la notion d’écologie </a:t>
            </a:r>
            <a:endParaRPr lang="fr-FR" sz="3200" b="1" u="sng" dirty="0"/>
          </a:p>
        </p:txBody>
      </p:sp>
      <p:sp>
        <p:nvSpPr>
          <p:cNvPr id="4" name="Espace réservé du contenu 2"/>
          <p:cNvSpPr>
            <a:spLocks noGrp="1"/>
          </p:cNvSpPr>
          <p:nvPr>
            <p:ph idx="1"/>
          </p:nvPr>
        </p:nvSpPr>
        <p:spPr>
          <a:xfrm>
            <a:off x="457200" y="857232"/>
            <a:ext cx="8229600" cy="5268931"/>
          </a:xfrm>
        </p:spPr>
        <p:txBody>
          <a:bodyPr>
            <a:normAutofit/>
          </a:bodyPr>
          <a:lstStyle/>
          <a:p>
            <a:pPr marL="514350" indent="-514350">
              <a:buFont typeface="+mj-lt"/>
              <a:buAutoNum type="arabicPeriod"/>
            </a:pPr>
            <a:r>
              <a:rPr lang="fr-FR" sz="2400" dirty="0" smtClean="0"/>
              <a:t>Historiquement, le développement de cette discipline a en fait débuté par l’étude de l’action des facteurs écologiques sur les végétaux ou animaux isolés. On a intitulé ce domaine de la discipline </a:t>
            </a:r>
            <a:r>
              <a:rPr lang="fr-FR" sz="2400" dirty="0" smtClean="0">
                <a:solidFill>
                  <a:srgbClr val="FF0000"/>
                </a:solidFill>
              </a:rPr>
              <a:t>autoécologie (ou encore écophysiologie)</a:t>
            </a:r>
          </a:p>
          <a:p>
            <a:pPr marL="514350" indent="-514350">
              <a:buFont typeface="+mj-lt"/>
              <a:buAutoNum type="arabicPeriod"/>
            </a:pPr>
            <a:endParaRPr lang="fr-FR" sz="2400" dirty="0" smtClean="0"/>
          </a:p>
          <a:p>
            <a:pPr marL="514350" indent="-514350" algn="just">
              <a:buFont typeface="+mj-lt"/>
              <a:buAutoNum type="arabicPeriod"/>
            </a:pPr>
            <a:r>
              <a:rPr lang="fr-FR" sz="2400" dirty="0" smtClean="0"/>
              <a:t> ultérieurement les recherches ont porté sur les populations  cette discipline s’appelle </a:t>
            </a:r>
            <a:r>
              <a:rPr lang="fr-FR" sz="2400" dirty="0" smtClean="0">
                <a:solidFill>
                  <a:srgbClr val="FF0000"/>
                </a:solidFill>
              </a:rPr>
              <a:t>(</a:t>
            </a:r>
            <a:r>
              <a:rPr lang="fr-FR" sz="2400" dirty="0" err="1" smtClean="0">
                <a:solidFill>
                  <a:srgbClr val="FF0000"/>
                </a:solidFill>
              </a:rPr>
              <a:t>démoécologie</a:t>
            </a:r>
            <a:r>
              <a:rPr lang="fr-FR" sz="2400" dirty="0" smtClean="0">
                <a:solidFill>
                  <a:srgbClr val="FF0000"/>
                </a:solidFill>
              </a:rPr>
              <a:t>) ou  écologie des populations</a:t>
            </a:r>
          </a:p>
          <a:p>
            <a:pPr marL="514350" indent="-514350" algn="just">
              <a:buFont typeface="+mj-lt"/>
              <a:buAutoNum type="arabicPeriod"/>
            </a:pPr>
            <a:r>
              <a:rPr lang="fr-FR" sz="2400" dirty="0" smtClean="0"/>
              <a:t>En suite les recherches on porté sur   l’étude des écosystème que </a:t>
            </a:r>
            <a:r>
              <a:rPr lang="fr-FR" sz="2400" dirty="0" smtClean="0">
                <a:solidFill>
                  <a:srgbClr val="FF0000"/>
                </a:solidFill>
              </a:rPr>
              <a:t>l’on dénomme synécologie </a:t>
            </a:r>
            <a:r>
              <a:rPr lang="fr-FR" sz="2400" dirty="0" smtClean="0"/>
              <a:t>qui représente une partie majeure de l’écologie moderne dont l’objet est d’étudier la structure et le fonctionnement des écosystèmes.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8229600" cy="928670"/>
          </a:xfrm>
        </p:spPr>
        <p:txBody>
          <a:bodyPr/>
          <a:lstStyle/>
          <a:p>
            <a:r>
              <a:rPr lang="fr-FR" b="1" dirty="0" err="1" smtClean="0"/>
              <a:t>a.La</a:t>
            </a:r>
            <a:r>
              <a:rPr lang="fr-FR" b="1" dirty="0" smtClean="0"/>
              <a:t> pédogenèse</a:t>
            </a:r>
            <a:endParaRPr lang="fr-FR" b="1" dirty="0"/>
          </a:p>
        </p:txBody>
      </p:sp>
      <p:sp>
        <p:nvSpPr>
          <p:cNvPr id="3" name="Espace réservé du contenu 2"/>
          <p:cNvSpPr>
            <a:spLocks noGrp="1"/>
          </p:cNvSpPr>
          <p:nvPr>
            <p:ph idx="1"/>
          </p:nvPr>
        </p:nvSpPr>
        <p:spPr>
          <a:xfrm>
            <a:off x="357158" y="857232"/>
            <a:ext cx="8229600" cy="5500726"/>
          </a:xfrm>
        </p:spPr>
        <p:txBody>
          <a:bodyPr>
            <a:noAutofit/>
          </a:bodyPr>
          <a:lstStyle/>
          <a:p>
            <a:pPr algn="just"/>
            <a:r>
              <a:rPr lang="fr-FR" sz="2800" dirty="0" smtClean="0"/>
              <a:t>La formation du sol (= pédogenèse) est le résultat d’un processus biogéochimique complexe marqué par l’action conjuguée de nombreux facteurs abiotiques et biotiques, parfaitement mise en évidence par le triptyque : climat, sol, végétation. Elle implique l’action initiale des facteurs climatiques qui vont dégrader et dissoudre la roche mère et permettre sa colonisation progressive par la végétation, dont la litière sera ensuite transformée en humus par l’action conjuguée de la </a:t>
            </a:r>
            <a:r>
              <a:rPr lang="fr-FR" sz="2800" dirty="0" err="1" smtClean="0"/>
              <a:t>pédofaune</a:t>
            </a:r>
            <a:r>
              <a:rPr lang="fr-FR" sz="2800" dirty="0" smtClean="0"/>
              <a:t>, de champignons saprophages et de bactéries.</a:t>
            </a:r>
          </a:p>
          <a:p>
            <a:endParaRPr lang="fr-FR" sz="2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929330"/>
            <a:ext cx="8229600" cy="725470"/>
          </a:xfrm>
        </p:spPr>
        <p:txBody>
          <a:bodyPr>
            <a:normAutofit/>
          </a:bodyPr>
          <a:lstStyle/>
          <a:p>
            <a:r>
              <a:rPr lang="fr-FR" sz="2800" b="1" dirty="0" err="1" smtClean="0"/>
              <a:t>b.Formation</a:t>
            </a:r>
            <a:r>
              <a:rPr lang="fr-FR" sz="2800" b="1" dirty="0" smtClean="0"/>
              <a:t> du sol </a:t>
            </a:r>
            <a:endParaRPr lang="fr-FR" sz="2800" b="1" dirty="0"/>
          </a:p>
        </p:txBody>
      </p:sp>
      <p:pic>
        <p:nvPicPr>
          <p:cNvPr id="4" name="Espace réservé du contenu 3" descr="Qu est-ce que le sol? - PDF Free Download"/>
          <p:cNvPicPr>
            <a:picLocks noGrp="1"/>
          </p:cNvPicPr>
          <p:nvPr>
            <p:ph idx="1"/>
          </p:nvPr>
        </p:nvPicPr>
        <p:blipFill>
          <a:blip r:embed="rId2"/>
          <a:srcRect/>
          <a:stretch>
            <a:fillRect/>
          </a:stretch>
        </p:blipFill>
        <p:spPr bwMode="auto">
          <a:xfrm>
            <a:off x="500034" y="357166"/>
            <a:ext cx="8215370" cy="5286412"/>
          </a:xfrm>
          <a:prstGeom prst="rect">
            <a:avLst/>
          </a:prstGeom>
          <a:noFill/>
          <a:ln w="9525">
            <a:solidFill>
              <a:schemeClr val="accent1">
                <a:lumMod val="50000"/>
              </a:schemeClr>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4" name="Image 3" descr="Processus De Formation Du Sol"/>
          <p:cNvPicPr/>
          <p:nvPr/>
        </p:nvPicPr>
        <p:blipFill>
          <a:blip r:embed="rId2"/>
          <a:srcRect/>
          <a:stretch>
            <a:fillRect/>
          </a:stretch>
        </p:blipFill>
        <p:spPr bwMode="auto">
          <a:xfrm>
            <a:off x="285720" y="214290"/>
            <a:ext cx="8715436" cy="6429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852"/>
            <a:ext cx="8229600" cy="5983311"/>
          </a:xfrm>
          <a:solidFill>
            <a:schemeClr val="accent2">
              <a:lumMod val="60000"/>
              <a:lumOff val="40000"/>
            </a:schemeClr>
          </a:solidFill>
        </p:spPr>
        <p:txBody>
          <a:bodyPr/>
          <a:lstStyle/>
          <a:p>
            <a:r>
              <a:rPr lang="fr-FR" b="1" u="sng" dirty="0" smtClean="0">
                <a:solidFill>
                  <a:srgbClr val="7030A0"/>
                </a:solidFill>
              </a:rPr>
              <a:t>Caractères physico–chimiques des sols</a:t>
            </a:r>
          </a:p>
          <a:p>
            <a:pPr>
              <a:buNone/>
            </a:pPr>
            <a:endParaRPr lang="fr-FR" b="1" u="sng" dirty="0" smtClean="0">
              <a:solidFill>
                <a:srgbClr val="7030A0"/>
              </a:solidFill>
            </a:endParaRPr>
          </a:p>
          <a:p>
            <a:pPr algn="just"/>
            <a:r>
              <a:rPr lang="fr-FR" dirty="0" smtClean="0"/>
              <a:t>Les principaux facteurs édaphiques sont : </a:t>
            </a:r>
            <a:r>
              <a:rPr lang="fr-FR" u="sng" dirty="0" smtClean="0"/>
              <a:t>la texture, la structure, l’hygrométrie, le pH et la teneur en éléments minéraux nutritifs.</a:t>
            </a:r>
            <a:r>
              <a:rPr lang="fr-FR" dirty="0" smtClean="0"/>
              <a:t> Tous les sols comportent deux fractions distinctes, l’une minérale, l’autre organique, intimement mélangées en un complexe </a:t>
            </a:r>
            <a:r>
              <a:rPr lang="fr-FR" dirty="0" err="1" smtClean="0"/>
              <a:t>organo</a:t>
            </a:r>
            <a:r>
              <a:rPr lang="fr-FR" dirty="0" smtClean="0"/>
              <a:t>-minéral.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7166"/>
            <a:ext cx="8229600" cy="571504"/>
          </a:xfrm>
          <a:solidFill>
            <a:schemeClr val="accent1"/>
          </a:solidFill>
        </p:spPr>
        <p:txBody>
          <a:bodyPr>
            <a:normAutofit fontScale="90000"/>
          </a:bodyPr>
          <a:lstStyle/>
          <a:p>
            <a:r>
              <a:rPr lang="fr-FR" b="1" dirty="0" smtClean="0"/>
              <a:t/>
            </a:r>
            <a:br>
              <a:rPr lang="fr-FR" b="1" dirty="0" smtClean="0"/>
            </a:br>
            <a:r>
              <a:rPr lang="fr-FR" b="1" dirty="0" smtClean="0"/>
              <a:t>Structures des sols</a:t>
            </a:r>
            <a:br>
              <a:rPr lang="fr-FR" b="1" dirty="0" smtClean="0"/>
            </a:br>
            <a:endParaRPr lang="fr-FR" b="1" dirty="0"/>
          </a:p>
        </p:txBody>
      </p:sp>
      <p:sp>
        <p:nvSpPr>
          <p:cNvPr id="3" name="Espace réservé du contenu 2"/>
          <p:cNvSpPr>
            <a:spLocks noGrp="1"/>
          </p:cNvSpPr>
          <p:nvPr>
            <p:ph idx="1"/>
          </p:nvPr>
        </p:nvSpPr>
        <p:spPr/>
        <p:txBody>
          <a:bodyPr>
            <a:normAutofit fontScale="92500" lnSpcReduction="10000"/>
          </a:bodyPr>
          <a:lstStyle/>
          <a:p>
            <a:pPr algn="just"/>
            <a:r>
              <a:rPr lang="fr-FR" dirty="0" smtClean="0"/>
              <a:t>L’architecture édaphique dépend de l’état des particules qui la constituent. Si les particules les plus fines sont floculées, elles forment des </a:t>
            </a:r>
            <a:r>
              <a:rPr lang="fr-FR" b="1" dirty="0" smtClean="0"/>
              <a:t>agrégats</a:t>
            </a:r>
            <a:r>
              <a:rPr lang="fr-FR" dirty="0" smtClean="0"/>
              <a:t> en cimentant les éléments de grande taille entre lesquels existent des lacunes, ou pores qui permettent la circulation de l’eau et des gaz. Á l’oppose, si les particules fines sont dispersées, elles ne délimiteront pas de système lacunaire. Les sols du premier type sont dits en agrégats (Fig. 1), ceux du second </a:t>
            </a:r>
            <a:r>
              <a:rPr lang="fr-FR" b="1" dirty="0" smtClean="0"/>
              <a:t>particulaires.</a:t>
            </a:r>
          </a:p>
          <a:p>
            <a:endParaRPr lang="fr-F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 Schéma mettant en évidence la porosité d'un sol due à la structure... |  Download Scientific Diagram"/>
          <p:cNvPicPr>
            <a:picLocks noGrp="1"/>
          </p:cNvPicPr>
          <p:nvPr>
            <p:ph idx="1"/>
          </p:nvPr>
        </p:nvPicPr>
        <p:blipFill>
          <a:blip r:embed="rId2"/>
          <a:srcRect/>
          <a:stretch>
            <a:fillRect/>
          </a:stretch>
        </p:blipFill>
        <p:spPr bwMode="auto">
          <a:xfrm>
            <a:off x="1357290" y="142852"/>
            <a:ext cx="6000792" cy="4434703"/>
          </a:xfrm>
          <a:prstGeom prst="rect">
            <a:avLst/>
          </a:prstGeom>
          <a:noFill/>
          <a:ln w="9525">
            <a:noFill/>
            <a:miter lim="800000"/>
            <a:headEnd/>
            <a:tailEnd/>
          </a:ln>
        </p:spPr>
      </p:pic>
      <p:sp>
        <p:nvSpPr>
          <p:cNvPr id="5" name="ZoneTexte 4"/>
          <p:cNvSpPr txBox="1"/>
          <p:nvPr/>
        </p:nvSpPr>
        <p:spPr>
          <a:xfrm>
            <a:off x="1000100" y="928670"/>
            <a:ext cx="402674" cy="584775"/>
          </a:xfrm>
          <a:prstGeom prst="rect">
            <a:avLst/>
          </a:prstGeom>
          <a:noFill/>
        </p:spPr>
        <p:txBody>
          <a:bodyPr wrap="none" rtlCol="0">
            <a:spAutoFit/>
          </a:bodyPr>
          <a:lstStyle/>
          <a:p>
            <a:r>
              <a:rPr lang="fr-FR" sz="3200" b="1" dirty="0" smtClean="0"/>
              <a:t>P</a:t>
            </a:r>
            <a:endParaRPr lang="fr-FR" sz="3200" b="1" dirty="0"/>
          </a:p>
        </p:txBody>
      </p:sp>
      <p:sp>
        <p:nvSpPr>
          <p:cNvPr id="6" name="ZoneTexte 5"/>
          <p:cNvSpPr txBox="1"/>
          <p:nvPr/>
        </p:nvSpPr>
        <p:spPr>
          <a:xfrm>
            <a:off x="857224" y="1857364"/>
            <a:ext cx="444352" cy="584775"/>
          </a:xfrm>
          <a:prstGeom prst="rect">
            <a:avLst/>
          </a:prstGeom>
          <a:noFill/>
        </p:spPr>
        <p:txBody>
          <a:bodyPr wrap="none" rtlCol="0">
            <a:spAutoFit/>
          </a:bodyPr>
          <a:lstStyle/>
          <a:p>
            <a:r>
              <a:rPr lang="fr-FR" sz="3200" b="1" dirty="0" smtClean="0"/>
              <a:t>H</a:t>
            </a:r>
            <a:endParaRPr lang="fr-FR" sz="3200" b="1" dirty="0"/>
          </a:p>
        </p:txBody>
      </p:sp>
      <p:sp>
        <p:nvSpPr>
          <p:cNvPr id="7" name="ZoneTexte 6"/>
          <p:cNvSpPr txBox="1"/>
          <p:nvPr/>
        </p:nvSpPr>
        <p:spPr>
          <a:xfrm>
            <a:off x="7500958" y="1500174"/>
            <a:ext cx="357790" cy="584775"/>
          </a:xfrm>
          <a:prstGeom prst="rect">
            <a:avLst/>
          </a:prstGeom>
          <a:noFill/>
        </p:spPr>
        <p:txBody>
          <a:bodyPr wrap="none" rtlCol="0">
            <a:spAutoFit/>
          </a:bodyPr>
          <a:lstStyle/>
          <a:p>
            <a:r>
              <a:rPr lang="fr-FR" sz="3200" b="1" dirty="0" smtClean="0"/>
              <a:t>L</a:t>
            </a:r>
            <a:endParaRPr lang="fr-FR" sz="3200" b="1" dirty="0"/>
          </a:p>
        </p:txBody>
      </p:sp>
      <p:sp>
        <p:nvSpPr>
          <p:cNvPr id="9" name="Espace réservé du contenu 2"/>
          <p:cNvSpPr txBox="1">
            <a:spLocks/>
          </p:cNvSpPr>
          <p:nvPr/>
        </p:nvSpPr>
        <p:spPr>
          <a:xfrm>
            <a:off x="571472" y="4357694"/>
            <a:ext cx="8229600" cy="2193107"/>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Schéma mettant en évidence la porosité d’un sol due à la structure lacunaire</a:t>
            </a:r>
            <a:r>
              <a:rPr kumimoji="0" lang="fr-FR" sz="3200" b="0" i="0" u="none" strike="noStrike" kern="1200" cap="none" spc="0" normalizeH="0" noProof="0" dirty="0" smtClean="0">
                <a:ln>
                  <a:noFill/>
                </a:ln>
                <a:solidFill>
                  <a:schemeClr val="tx1"/>
                </a:solidFill>
                <a:effectLst/>
                <a:uLnTx/>
                <a:uFillTx/>
                <a:latin typeface="+mn-lt"/>
                <a:ea typeface="+mn-ea"/>
                <a:cs typeface="+mn-cs"/>
              </a:rPr>
              <a:t> </a:t>
            </a:r>
            <a:r>
              <a:rPr kumimoji="0" lang="fr-FR" sz="3200" b="0" i="0" u="none" strike="noStrike" kern="1200" cap="none" spc="0" normalizeH="0" baseline="0" noProof="0" dirty="0" smtClean="0">
                <a:ln>
                  <a:noFill/>
                </a:ln>
                <a:solidFill>
                  <a:schemeClr val="tx1"/>
                </a:solidFill>
                <a:effectLst/>
                <a:uLnTx/>
                <a:uFillTx/>
                <a:latin typeface="+mn-lt"/>
                <a:ea typeface="+mn-ea"/>
                <a:cs typeface="+mn-cs"/>
              </a:rPr>
              <a:t>qui délimite des pores permettant une circulation de l’eau et des gaz.</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L = espaces lacunaires correspondant aux pores du sol, p = particules minérales,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H = ciment constitué par les colloïdes floculés du complexe </a:t>
            </a:r>
            <a:r>
              <a:rPr kumimoji="0" lang="fr-FR" sz="3200" b="0" i="0" u="none" strike="noStrike" kern="1200" cap="none" spc="0" normalizeH="0" baseline="0" noProof="0" dirty="0" err="1" smtClean="0">
                <a:ln>
                  <a:noFill/>
                </a:ln>
                <a:solidFill>
                  <a:schemeClr val="tx1"/>
                </a:solidFill>
                <a:effectLst/>
                <a:uLnTx/>
                <a:uFillTx/>
                <a:latin typeface="+mn-lt"/>
                <a:ea typeface="+mn-ea"/>
                <a:cs typeface="+mn-cs"/>
              </a:rPr>
              <a:t>argilo–humique</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t>La texture des sols</a:t>
            </a:r>
            <a:endParaRPr lang="fr-FR" sz="4000" b="1" dirty="0"/>
          </a:p>
        </p:txBody>
      </p:sp>
      <p:sp>
        <p:nvSpPr>
          <p:cNvPr id="3" name="Espace réservé du contenu 2"/>
          <p:cNvSpPr>
            <a:spLocks noGrp="1"/>
          </p:cNvSpPr>
          <p:nvPr>
            <p:ph idx="1"/>
          </p:nvPr>
        </p:nvSpPr>
        <p:spPr/>
        <p:txBody>
          <a:bodyPr>
            <a:normAutofit fontScale="92500" lnSpcReduction="20000"/>
          </a:bodyPr>
          <a:lstStyle/>
          <a:p>
            <a:pPr algn="just"/>
            <a:r>
              <a:rPr lang="fr-FR" dirty="0" smtClean="0"/>
              <a:t>Elle définit leur degré de rétention et de restitution de l’eau donc leur aptitude à être mis en culture. Elle dépend de la nature des fragments de la </a:t>
            </a:r>
            <a:r>
              <a:rPr lang="fr-FR" dirty="0" err="1" smtClean="0"/>
              <a:t>roche–mère</a:t>
            </a:r>
            <a:r>
              <a:rPr lang="fr-FR" dirty="0" smtClean="0"/>
              <a:t> ou de minéraux provenant de sa décomposition contenus dans leur fraction minérale. L’analyse granulométrique permet de distinguer </a:t>
            </a:r>
          </a:p>
          <a:p>
            <a:pPr algn="just"/>
            <a:r>
              <a:rPr lang="fr-FR" b="1" dirty="0" smtClean="0"/>
              <a:t>des éléments grossiers </a:t>
            </a:r>
            <a:r>
              <a:rPr lang="fr-FR" dirty="0" smtClean="0"/>
              <a:t>: cailloux (&gt; 20 mm) et graviers (de 2 mm à 20 μ). </a:t>
            </a:r>
          </a:p>
          <a:p>
            <a:pPr algn="just"/>
            <a:r>
              <a:rPr lang="fr-FR" b="1" dirty="0" smtClean="0"/>
              <a:t>Des éléments fins </a:t>
            </a:r>
            <a:r>
              <a:rPr lang="fr-FR" dirty="0" smtClean="0"/>
              <a:t>: sables (entre 2 mm et 20 μ), limons (entre 20 μ et 2 μ), enfin argiles (&lt; 2 μ).</a:t>
            </a:r>
          </a:p>
          <a:p>
            <a:endParaRPr lang="fr-F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cience du sol | Parlons sciences"/>
          <p:cNvPicPr/>
          <p:nvPr/>
        </p:nvPicPr>
        <p:blipFill>
          <a:blip r:embed="rId2"/>
          <a:srcRect/>
          <a:stretch>
            <a:fillRect/>
          </a:stretch>
        </p:blipFill>
        <p:spPr bwMode="auto">
          <a:xfrm>
            <a:off x="714348" y="357166"/>
            <a:ext cx="7572428" cy="5572164"/>
          </a:xfrm>
          <a:prstGeom prst="rect">
            <a:avLst/>
          </a:prstGeom>
          <a:noFill/>
          <a:ln w="9525">
            <a:noFill/>
            <a:miter lim="800000"/>
            <a:headEnd/>
            <a:tailEnd/>
          </a:ln>
        </p:spPr>
      </p:pic>
      <p:sp>
        <p:nvSpPr>
          <p:cNvPr id="6" name="Rectangle 5"/>
          <p:cNvSpPr/>
          <p:nvPr/>
        </p:nvSpPr>
        <p:spPr>
          <a:xfrm>
            <a:off x="2857488" y="6000768"/>
            <a:ext cx="3714776" cy="584775"/>
          </a:xfrm>
          <a:prstGeom prst="rect">
            <a:avLst/>
          </a:prstGeom>
        </p:spPr>
        <p:txBody>
          <a:bodyPr wrap="square">
            <a:spAutoFit/>
          </a:bodyPr>
          <a:lstStyle/>
          <a:p>
            <a:r>
              <a:rPr lang="fr-FR" sz="3200" b="1" dirty="0" smtClean="0"/>
              <a:t>La texture des sols</a:t>
            </a:r>
            <a:endParaRPr lang="fr-FR" sz="32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u="sng" dirty="0" smtClean="0"/>
              <a:t>exemple</a:t>
            </a:r>
            <a:r>
              <a:rPr lang="fr-FR" dirty="0" smtClean="0"/>
              <a:t> : </a:t>
            </a:r>
            <a:r>
              <a:rPr lang="fr-FR" b="1" dirty="0" smtClean="0"/>
              <a:t>47 % </a:t>
            </a:r>
            <a:r>
              <a:rPr lang="fr-FR" dirty="0" smtClean="0"/>
              <a:t>de sables</a:t>
            </a:r>
            <a:r>
              <a:rPr lang="fr-FR" b="1" dirty="0" smtClean="0"/>
              <a:t>, 35 % </a:t>
            </a:r>
            <a:r>
              <a:rPr lang="fr-FR" dirty="0" smtClean="0"/>
              <a:t>de limons </a:t>
            </a:r>
            <a:r>
              <a:rPr lang="fr-FR" b="1" dirty="0" smtClean="0"/>
              <a:t>et 18 % </a:t>
            </a:r>
            <a:r>
              <a:rPr lang="fr-FR" dirty="0" smtClean="0"/>
              <a:t>d’argiles?</a:t>
            </a:r>
          </a:p>
          <a:p>
            <a:r>
              <a:rPr lang="fr-FR" dirty="0" smtClean="0"/>
              <a:t>Texture ? Le sol testé ici est un </a:t>
            </a:r>
            <a:r>
              <a:rPr lang="fr-FR" b="1" dirty="0" smtClean="0"/>
              <a:t>limon</a:t>
            </a:r>
            <a:r>
              <a:rPr lang="fr-FR" dirty="0" smtClean="0"/>
              <a:t>.</a:t>
            </a:r>
            <a:endParaRPr lang="fr-F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La zone d’intersection des trois tracés indique la nature de l’échantillon testé."/>
          <p:cNvPicPr>
            <a:picLocks noGrp="1"/>
          </p:cNvPicPr>
          <p:nvPr>
            <p:ph idx="1"/>
          </p:nvPr>
        </p:nvPicPr>
        <p:blipFill>
          <a:blip r:embed="rId2"/>
          <a:srcRect/>
          <a:stretch>
            <a:fillRect/>
          </a:stretch>
        </p:blipFill>
        <p:spPr bwMode="auto">
          <a:xfrm>
            <a:off x="428596" y="0"/>
            <a:ext cx="8143932" cy="5911873"/>
          </a:xfrm>
          <a:prstGeom prst="rect">
            <a:avLst/>
          </a:prstGeom>
          <a:noFill/>
          <a:ln w="9525">
            <a:noFill/>
            <a:miter lim="800000"/>
            <a:headEnd/>
            <a:tailEnd/>
          </a:ln>
        </p:spPr>
      </p:pic>
      <p:sp>
        <p:nvSpPr>
          <p:cNvPr id="5" name="Rectangle 4"/>
          <p:cNvSpPr/>
          <p:nvPr/>
        </p:nvSpPr>
        <p:spPr>
          <a:xfrm>
            <a:off x="857224" y="6215082"/>
            <a:ext cx="2777812" cy="369332"/>
          </a:xfrm>
          <a:prstGeom prst="rect">
            <a:avLst/>
          </a:prstGeom>
        </p:spPr>
        <p:txBody>
          <a:bodyPr wrap="none">
            <a:spAutoFit/>
          </a:bodyPr>
          <a:lstStyle/>
          <a:p>
            <a:r>
              <a:rPr lang="fr-FR" dirty="0" smtClean="0"/>
              <a:t>Le sol testé ici est un </a:t>
            </a:r>
            <a:r>
              <a:rPr lang="fr-FR" b="1" dirty="0" smtClean="0"/>
              <a:t>limon</a:t>
            </a:r>
            <a:r>
              <a:rPr lang="fr-FR" dirty="0" smtClean="0"/>
              <a:t>.</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p:txBody>
          <a:bodyPr>
            <a:normAutofit lnSpcReduction="10000"/>
          </a:bodyPr>
          <a:lstStyle/>
          <a:p>
            <a:pPr marL="514350" indent="-514350" algn="just">
              <a:buAutoNum type="arabicPlain" startAt="4"/>
            </a:pPr>
            <a:r>
              <a:rPr lang="fr-FR" dirty="0" smtClean="0">
                <a:solidFill>
                  <a:srgbClr val="FF0000"/>
                </a:solidFill>
              </a:rPr>
              <a:t>Écologie des paysages qui étudier  les paysages ; ces derniers  </a:t>
            </a:r>
            <a:r>
              <a:rPr lang="fr-FR" dirty="0" err="1" smtClean="0">
                <a:solidFill>
                  <a:srgbClr val="FF0000"/>
                </a:solidFill>
              </a:rPr>
              <a:t>sont</a:t>
            </a:r>
            <a:r>
              <a:rPr lang="fr-FR" dirty="0" err="1" smtClean="0"/>
              <a:t>des</a:t>
            </a:r>
            <a:r>
              <a:rPr lang="fr-FR" dirty="0" smtClean="0"/>
              <a:t> systèmes complexes constitués par plusieurs écosystèmes qui se jouxtent</a:t>
            </a:r>
          </a:p>
          <a:p>
            <a:pPr marL="514350" indent="-514350" algn="just">
              <a:buAutoNum type="arabicPlain" startAt="4"/>
            </a:pPr>
            <a:r>
              <a:rPr lang="fr-FR" dirty="0" smtClean="0"/>
              <a:t>Enfin, le niveau le plus complexe d’organisation biologique étudié par l’écologie est constitué par la </a:t>
            </a:r>
            <a:r>
              <a:rPr lang="fr-FR" dirty="0" smtClean="0">
                <a:solidFill>
                  <a:srgbClr val="FF0000"/>
                </a:solidFill>
              </a:rPr>
              <a:t>biosphère</a:t>
            </a:r>
            <a:r>
              <a:rPr lang="fr-FR" dirty="0" smtClean="0"/>
              <a:t> et au–delà par </a:t>
            </a:r>
            <a:r>
              <a:rPr lang="fr-FR" dirty="0" smtClean="0">
                <a:solidFill>
                  <a:srgbClr val="FF0000"/>
                </a:solidFill>
              </a:rPr>
              <a:t>l’écosphère</a:t>
            </a:r>
            <a:r>
              <a:rPr lang="fr-FR" dirty="0" smtClean="0"/>
              <a:t>, dont l’étude est l’objet de </a:t>
            </a:r>
            <a:r>
              <a:rPr lang="fr-FR" dirty="0" smtClean="0">
                <a:solidFill>
                  <a:srgbClr val="FF0000"/>
                </a:solidFill>
              </a:rPr>
              <a:t>l’écologie globale. </a:t>
            </a:r>
          </a:p>
          <a:p>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t>L’eau dans les sols (hygrométrie</a:t>
            </a:r>
            <a:endParaRPr lang="fr-FR" sz="4000" b="1" dirty="0"/>
          </a:p>
        </p:txBody>
      </p:sp>
      <p:sp>
        <p:nvSpPr>
          <p:cNvPr id="3" name="Espace réservé du contenu 2"/>
          <p:cNvSpPr>
            <a:spLocks noGrp="1"/>
          </p:cNvSpPr>
          <p:nvPr>
            <p:ph idx="1"/>
          </p:nvPr>
        </p:nvSpPr>
        <p:spPr>
          <a:xfrm>
            <a:off x="457200" y="1357298"/>
            <a:ext cx="8229600" cy="5214974"/>
          </a:xfrm>
        </p:spPr>
        <p:txBody>
          <a:bodyPr>
            <a:normAutofit fontScale="85000" lnSpcReduction="10000"/>
          </a:bodyPr>
          <a:lstStyle/>
          <a:p>
            <a:pPr algn="just"/>
            <a:r>
              <a:rPr lang="fr-FR" sz="3300" dirty="0" smtClean="0"/>
              <a:t>La capacité de rétention de l’eau dans les sols dépend de leur porosité. Encore dénommée humidité (hygrométrie), elle se mesure en pourcentage de la quantité d’eau contenue dans un sol par rapport à son volume total. </a:t>
            </a:r>
          </a:p>
          <a:p>
            <a:pPr algn="just"/>
            <a:r>
              <a:rPr lang="fr-FR" sz="3300" dirty="0" smtClean="0"/>
              <a:t>La capacité de rétention de l’eau par les lacunes des sols dépend de la teneur </a:t>
            </a:r>
            <a:r>
              <a:rPr lang="fr-FR" sz="3300" b="1" dirty="0" smtClean="0"/>
              <a:t>en limons et en argiles</a:t>
            </a:r>
            <a:r>
              <a:rPr lang="fr-FR" sz="3300" dirty="0" smtClean="0"/>
              <a:t>, car c’est un phénomène capillaire : </a:t>
            </a:r>
            <a:r>
              <a:rPr lang="fr-FR" sz="3300" b="1" u="sng" dirty="0" smtClean="0"/>
              <a:t>l’adsorption</a:t>
            </a:r>
            <a:r>
              <a:rPr lang="fr-FR" sz="3300" dirty="0" smtClean="0"/>
              <a:t> (phénomène physico–chimique par lequel une espèce chimique peut se fixer à la surface d’un solide à son interface avec l’air, l’eau et toute autre fluide gazeux ou liquide) est d’autant </a:t>
            </a:r>
            <a:r>
              <a:rPr lang="fr-FR" sz="3300" b="1" dirty="0" smtClean="0"/>
              <a:t>plus grande </a:t>
            </a:r>
            <a:r>
              <a:rPr lang="fr-FR" sz="3300" dirty="0" smtClean="0"/>
              <a:t>que la taille des particules est </a:t>
            </a:r>
            <a:r>
              <a:rPr lang="fr-FR" sz="3300" b="1" dirty="0" smtClean="0"/>
              <a:t>plus faible</a:t>
            </a:r>
            <a:r>
              <a:rPr lang="fr-FR" sz="3300" dirty="0" smtClean="0"/>
              <a:t>.</a:t>
            </a:r>
          </a:p>
          <a:p>
            <a:endParaRPr lang="fr-F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71480"/>
            <a:ext cx="8229600" cy="5554683"/>
          </a:xfrm>
        </p:spPr>
        <p:txBody>
          <a:bodyPr>
            <a:normAutofit fontScale="92500"/>
          </a:bodyPr>
          <a:lstStyle/>
          <a:p>
            <a:pPr algn="just"/>
            <a:r>
              <a:rPr lang="fr-FR" dirty="0" smtClean="0"/>
              <a:t>Toutefois, la disponibilité de l’eau pour les plantes ne dépend pas du seul volume total des cavités que referment les sols, mais aussi de </a:t>
            </a:r>
            <a:r>
              <a:rPr lang="fr-FR" b="1" dirty="0" smtClean="0"/>
              <a:t>la taille des pores </a:t>
            </a:r>
            <a:r>
              <a:rPr lang="fr-FR" dirty="0" smtClean="0"/>
              <a:t>qui conditionne la </a:t>
            </a:r>
            <a:r>
              <a:rPr lang="fr-FR" b="1" dirty="0" smtClean="0"/>
              <a:t>force de rétention capillaire</a:t>
            </a:r>
            <a:r>
              <a:rPr lang="fr-FR" dirty="0" smtClean="0"/>
              <a:t> à laquelle l’eau est soumise.</a:t>
            </a:r>
          </a:p>
          <a:p>
            <a:pPr algn="just"/>
            <a:r>
              <a:rPr lang="fr-FR" dirty="0" smtClean="0"/>
              <a:t> Un sol s</a:t>
            </a:r>
            <a:r>
              <a:rPr lang="fr-FR" b="1" dirty="0" smtClean="0"/>
              <a:t>ablonneux</a:t>
            </a:r>
            <a:r>
              <a:rPr lang="fr-FR" dirty="0" smtClean="0"/>
              <a:t> retient mal l’eau car </a:t>
            </a:r>
            <a:r>
              <a:rPr lang="fr-FR" b="1" dirty="0" smtClean="0"/>
              <a:t>les forces capillaires</a:t>
            </a:r>
            <a:r>
              <a:rPr lang="fr-FR" dirty="0" smtClean="0"/>
              <a:t> y sont </a:t>
            </a:r>
            <a:r>
              <a:rPr lang="fr-FR" b="1" dirty="0" smtClean="0"/>
              <a:t>réduites</a:t>
            </a:r>
            <a:r>
              <a:rPr lang="fr-FR" dirty="0" smtClean="0"/>
              <a:t> (pores trop grands). </a:t>
            </a:r>
          </a:p>
          <a:p>
            <a:pPr algn="just"/>
            <a:r>
              <a:rPr lang="fr-FR" dirty="0" smtClean="0"/>
              <a:t>Á l’oppose, un sol </a:t>
            </a:r>
            <a:r>
              <a:rPr lang="fr-FR" b="1" dirty="0" smtClean="0"/>
              <a:t>argileux</a:t>
            </a:r>
            <a:r>
              <a:rPr lang="fr-FR" dirty="0" smtClean="0"/>
              <a:t> absorbe beaucoup d’eau mais ses intenses forces capillaires font qu’une fraction importante de cette eau </a:t>
            </a:r>
            <a:r>
              <a:rPr lang="fr-FR" b="1" dirty="0" smtClean="0"/>
              <a:t>ne peut être pompée</a:t>
            </a:r>
            <a:r>
              <a:rPr lang="fr-FR" dirty="0" smtClean="0"/>
              <a:t> par les racines des végétaux.</a:t>
            </a:r>
          </a:p>
          <a:p>
            <a:endParaRPr lang="fr-F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8860" y="0"/>
            <a:ext cx="4143404" cy="1143000"/>
          </a:xfrm>
          <a:solidFill>
            <a:schemeClr val="accent2">
              <a:lumMod val="60000"/>
              <a:lumOff val="40000"/>
            </a:schemeClr>
          </a:solidFill>
        </p:spPr>
        <p:txBody>
          <a:bodyPr/>
          <a:lstStyle/>
          <a:p>
            <a:pPr algn="l"/>
            <a:r>
              <a:rPr lang="fr-FR" b="1" dirty="0" smtClean="0"/>
              <a:t>Le pH des sols</a:t>
            </a:r>
            <a:endParaRPr lang="fr-FR" b="1" dirty="0"/>
          </a:p>
        </p:txBody>
      </p:sp>
      <p:sp>
        <p:nvSpPr>
          <p:cNvPr id="3" name="Espace réservé du contenu 2"/>
          <p:cNvSpPr>
            <a:spLocks noGrp="1"/>
          </p:cNvSpPr>
          <p:nvPr>
            <p:ph idx="1"/>
          </p:nvPr>
        </p:nvSpPr>
        <p:spPr>
          <a:xfrm>
            <a:off x="500034" y="1214398"/>
            <a:ext cx="8229600" cy="5643602"/>
          </a:xfrm>
          <a:solidFill>
            <a:schemeClr val="tx1"/>
          </a:solidFill>
        </p:spPr>
        <p:txBody>
          <a:bodyPr>
            <a:normAutofit fontScale="85000" lnSpcReduction="10000"/>
          </a:bodyPr>
          <a:lstStyle/>
          <a:p>
            <a:pPr algn="just"/>
            <a:r>
              <a:rPr lang="fr-FR" dirty="0" smtClean="0">
                <a:solidFill>
                  <a:schemeClr val="bg1"/>
                </a:solidFill>
              </a:rPr>
              <a:t>On distingue des sols acides, neutres ou basiques selon la valeur du pH de l’eau </a:t>
            </a:r>
            <a:r>
              <a:rPr lang="fr-FR" dirty="0" smtClean="0">
                <a:solidFill>
                  <a:schemeClr val="bg1"/>
                </a:solidFill>
              </a:rPr>
              <a:t>interstitielle (eau </a:t>
            </a:r>
            <a:r>
              <a:rPr lang="fr-FR" dirty="0" smtClean="0">
                <a:solidFill>
                  <a:schemeClr val="bg1"/>
                </a:solidFill>
              </a:rPr>
              <a:t>de constitution). Les premiers se forment sur </a:t>
            </a:r>
            <a:r>
              <a:rPr lang="fr-FR" dirty="0" err="1" smtClean="0">
                <a:solidFill>
                  <a:schemeClr val="bg1"/>
                </a:solidFill>
              </a:rPr>
              <a:t>roches–mères</a:t>
            </a:r>
            <a:r>
              <a:rPr lang="fr-FR" dirty="0" smtClean="0">
                <a:solidFill>
                  <a:schemeClr val="bg1"/>
                </a:solidFill>
              </a:rPr>
              <a:t> acides, les autres sur </a:t>
            </a:r>
            <a:r>
              <a:rPr lang="fr-FR" dirty="0" smtClean="0">
                <a:solidFill>
                  <a:schemeClr val="bg1"/>
                </a:solidFill>
              </a:rPr>
              <a:t>celles riches </a:t>
            </a:r>
            <a:r>
              <a:rPr lang="fr-FR" dirty="0" smtClean="0">
                <a:solidFill>
                  <a:schemeClr val="bg1"/>
                </a:solidFill>
              </a:rPr>
              <a:t>en éléments alcalino-terreux (en particulier en calcium). </a:t>
            </a:r>
            <a:endParaRPr lang="fr-FR" dirty="0" smtClean="0">
              <a:solidFill>
                <a:schemeClr val="bg1"/>
              </a:solidFill>
            </a:endParaRPr>
          </a:p>
          <a:p>
            <a:pPr algn="just"/>
            <a:r>
              <a:rPr lang="fr-FR" dirty="0" smtClean="0">
                <a:solidFill>
                  <a:schemeClr val="bg1"/>
                </a:solidFill>
              </a:rPr>
              <a:t>Il </a:t>
            </a:r>
            <a:r>
              <a:rPr lang="fr-FR" dirty="0" smtClean="0">
                <a:solidFill>
                  <a:schemeClr val="bg1"/>
                </a:solidFill>
              </a:rPr>
              <a:t>conditionne la nature </a:t>
            </a:r>
            <a:r>
              <a:rPr lang="fr-FR" dirty="0" smtClean="0">
                <a:solidFill>
                  <a:schemeClr val="bg1"/>
                </a:solidFill>
              </a:rPr>
              <a:t>des organismes </a:t>
            </a:r>
            <a:r>
              <a:rPr lang="fr-FR" dirty="0" smtClean="0">
                <a:solidFill>
                  <a:schemeClr val="bg1"/>
                </a:solidFill>
              </a:rPr>
              <a:t>qui peuplent un biotope terrestre. Selon la plus ou moins grande amplitude de </a:t>
            </a:r>
            <a:r>
              <a:rPr lang="fr-FR" dirty="0" smtClean="0">
                <a:solidFill>
                  <a:schemeClr val="bg1"/>
                </a:solidFill>
              </a:rPr>
              <a:t>pH tolérée</a:t>
            </a:r>
            <a:r>
              <a:rPr lang="fr-FR" dirty="0" smtClean="0">
                <a:solidFill>
                  <a:schemeClr val="bg1"/>
                </a:solidFill>
              </a:rPr>
              <a:t>, on distingue des organismes </a:t>
            </a:r>
            <a:r>
              <a:rPr lang="fr-FR" b="1" dirty="0" err="1" smtClean="0">
                <a:solidFill>
                  <a:schemeClr val="bg1"/>
                </a:solidFill>
              </a:rPr>
              <a:t>euryioniques</a:t>
            </a:r>
            <a:r>
              <a:rPr lang="fr-FR" b="1" dirty="0" smtClean="0">
                <a:solidFill>
                  <a:schemeClr val="bg1"/>
                </a:solidFill>
              </a:rPr>
              <a:t> </a:t>
            </a:r>
            <a:r>
              <a:rPr lang="fr-FR" dirty="0" smtClean="0">
                <a:solidFill>
                  <a:schemeClr val="bg1"/>
                </a:solidFill>
              </a:rPr>
              <a:t>( tolèrent  une </a:t>
            </a:r>
            <a:r>
              <a:rPr lang="fr-FR" dirty="0" smtClean="0">
                <a:solidFill>
                  <a:schemeClr val="bg1"/>
                </a:solidFill>
              </a:rPr>
              <a:t>grande variation du pH)  ou </a:t>
            </a:r>
            <a:r>
              <a:rPr lang="fr-FR" b="1" dirty="0" err="1" smtClean="0">
                <a:solidFill>
                  <a:schemeClr val="bg1"/>
                </a:solidFill>
              </a:rPr>
              <a:t>stenoioniques</a:t>
            </a:r>
            <a:r>
              <a:rPr lang="fr-FR" dirty="0" smtClean="0">
                <a:solidFill>
                  <a:schemeClr val="bg1"/>
                </a:solidFill>
              </a:rPr>
              <a:t>. Parmi ces derniers, </a:t>
            </a:r>
            <a:r>
              <a:rPr lang="fr-FR" dirty="0" smtClean="0">
                <a:solidFill>
                  <a:schemeClr val="bg1"/>
                </a:solidFill>
              </a:rPr>
              <a:t>nous citons </a:t>
            </a:r>
            <a:r>
              <a:rPr lang="fr-FR" dirty="0" smtClean="0">
                <a:solidFill>
                  <a:schemeClr val="bg1"/>
                </a:solidFill>
              </a:rPr>
              <a:t>les </a:t>
            </a:r>
            <a:r>
              <a:rPr lang="fr-FR" b="1" dirty="0" smtClean="0">
                <a:solidFill>
                  <a:schemeClr val="bg1"/>
                </a:solidFill>
              </a:rPr>
              <a:t>acidophiles</a:t>
            </a:r>
            <a:r>
              <a:rPr lang="fr-FR" dirty="0" smtClean="0">
                <a:solidFill>
                  <a:schemeClr val="bg1"/>
                </a:solidFill>
              </a:rPr>
              <a:t> (plantes silicicoles </a:t>
            </a:r>
            <a:r>
              <a:rPr lang="fr-FR" dirty="0" smtClean="0">
                <a:solidFill>
                  <a:schemeClr val="bg1"/>
                </a:solidFill>
              </a:rPr>
              <a:t>« sols siliceux » par </a:t>
            </a:r>
            <a:r>
              <a:rPr lang="fr-FR" dirty="0" smtClean="0">
                <a:solidFill>
                  <a:schemeClr val="bg1"/>
                </a:solidFill>
              </a:rPr>
              <a:t>exemple), les </a:t>
            </a:r>
            <a:r>
              <a:rPr lang="fr-FR" b="1" dirty="0" smtClean="0">
                <a:solidFill>
                  <a:schemeClr val="bg1"/>
                </a:solidFill>
              </a:rPr>
              <a:t>basophiles</a:t>
            </a:r>
            <a:r>
              <a:rPr lang="fr-FR" dirty="0" smtClean="0">
                <a:solidFill>
                  <a:schemeClr val="bg1"/>
                </a:solidFill>
              </a:rPr>
              <a:t> (plantes calcicoles) </a:t>
            </a:r>
            <a:r>
              <a:rPr lang="fr-FR" dirty="0" smtClean="0">
                <a:solidFill>
                  <a:schemeClr val="bg1"/>
                </a:solidFill>
              </a:rPr>
              <a:t>et les </a:t>
            </a:r>
            <a:r>
              <a:rPr lang="fr-FR" b="1" dirty="0" smtClean="0">
                <a:solidFill>
                  <a:schemeClr val="bg1"/>
                </a:solidFill>
              </a:rPr>
              <a:t>neutrophiles</a:t>
            </a:r>
          </a:p>
          <a:p>
            <a:endParaRPr lang="fr-F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Éléments minéraux des sols</a:t>
            </a:r>
            <a:endParaRPr lang="fr-FR" b="1" dirty="0"/>
          </a:p>
        </p:txBody>
      </p:sp>
      <p:sp>
        <p:nvSpPr>
          <p:cNvPr id="3" name="Espace réservé du contenu 2"/>
          <p:cNvSpPr>
            <a:spLocks noGrp="1"/>
          </p:cNvSpPr>
          <p:nvPr>
            <p:ph idx="1"/>
          </p:nvPr>
        </p:nvSpPr>
        <p:spPr>
          <a:xfrm>
            <a:off x="457200" y="1600200"/>
            <a:ext cx="8229600" cy="4972072"/>
          </a:xfrm>
        </p:spPr>
        <p:txBody>
          <a:bodyPr>
            <a:normAutofit fontScale="92500" lnSpcReduction="10000"/>
          </a:bodyPr>
          <a:lstStyle/>
          <a:p>
            <a:pPr algn="just"/>
            <a:r>
              <a:rPr lang="fr-FR" sz="2800" b="1" dirty="0" smtClean="0"/>
              <a:t>Le phosphore </a:t>
            </a:r>
            <a:r>
              <a:rPr lang="fr-FR" sz="2800" dirty="0" smtClean="0"/>
              <a:t>présent dans les sols à l’état de phosphates constitue généralement un </a:t>
            </a:r>
            <a:r>
              <a:rPr lang="fr-FR" sz="2800" dirty="0" smtClean="0"/>
              <a:t>facteur limitant </a:t>
            </a:r>
            <a:r>
              <a:rPr lang="fr-FR" sz="2800" dirty="0" smtClean="0"/>
              <a:t>par suite de sa faible concentration.</a:t>
            </a:r>
          </a:p>
          <a:p>
            <a:pPr algn="just"/>
            <a:r>
              <a:rPr lang="fr-FR" sz="2800" b="1" dirty="0" smtClean="0"/>
              <a:t>L’azote </a:t>
            </a:r>
            <a:r>
              <a:rPr lang="fr-FR" sz="2800" dirty="0" smtClean="0"/>
              <a:t>sous forme nitrique ou nitrate (</a:t>
            </a:r>
            <a:r>
              <a:rPr lang="fr-FR" sz="2800" dirty="0" smtClean="0"/>
              <a:t>NO3–) </a:t>
            </a:r>
            <a:r>
              <a:rPr lang="fr-FR" sz="2800" dirty="0" smtClean="0"/>
              <a:t>représente avec les phosphates l’élément dont </a:t>
            </a:r>
            <a:r>
              <a:rPr lang="fr-FR" sz="2800" dirty="0" smtClean="0"/>
              <a:t>la disponibilité </a:t>
            </a:r>
            <a:r>
              <a:rPr lang="fr-FR" sz="2800" dirty="0" smtClean="0"/>
              <a:t>est la plus importante pour les végétaux autotrophes. Les bactéries du sol </a:t>
            </a:r>
            <a:r>
              <a:rPr lang="fr-FR" sz="2800" dirty="0" smtClean="0"/>
              <a:t>sont capables </a:t>
            </a:r>
            <a:r>
              <a:rPr lang="fr-FR" sz="2800" dirty="0" smtClean="0"/>
              <a:t>de minéraliser rapidement l’azote organique et le </a:t>
            </a:r>
            <a:r>
              <a:rPr lang="fr-FR" sz="2800" dirty="0" smtClean="0"/>
              <a:t>rendent disponible </a:t>
            </a:r>
            <a:r>
              <a:rPr lang="fr-FR" sz="2800" dirty="0" smtClean="0"/>
              <a:t>sous </a:t>
            </a:r>
            <a:r>
              <a:rPr lang="fr-FR" sz="2800" dirty="0" smtClean="0"/>
              <a:t>forme d’ammonium </a:t>
            </a:r>
            <a:r>
              <a:rPr lang="fr-FR" sz="2800" dirty="0" smtClean="0"/>
              <a:t>ou azote ammoniacal (</a:t>
            </a:r>
            <a:r>
              <a:rPr lang="fr-FR" sz="2800" dirty="0" smtClean="0"/>
              <a:t>NH4+) </a:t>
            </a:r>
            <a:r>
              <a:rPr lang="fr-FR" sz="2800" dirty="0" smtClean="0"/>
              <a:t>et de </a:t>
            </a:r>
            <a:r>
              <a:rPr lang="fr-FR" sz="2800" dirty="0" smtClean="0"/>
              <a:t>nitrates. </a:t>
            </a:r>
          </a:p>
          <a:p>
            <a:pPr algn="just"/>
            <a:r>
              <a:rPr lang="fr-FR" sz="2800" b="1" dirty="0" smtClean="0"/>
              <a:t>Le </a:t>
            </a:r>
            <a:r>
              <a:rPr lang="fr-FR" sz="2800" b="1" dirty="0" smtClean="0"/>
              <a:t>potassium </a:t>
            </a:r>
            <a:r>
              <a:rPr lang="fr-FR" sz="2800" dirty="0" smtClean="0"/>
              <a:t>constitue aussi un élément nutritif essentiel pour les végétaux car seulement </a:t>
            </a:r>
            <a:r>
              <a:rPr lang="fr-FR" sz="2800" dirty="0" smtClean="0"/>
              <a:t>un petit </a:t>
            </a:r>
            <a:r>
              <a:rPr lang="fr-FR" sz="2800" dirty="0" smtClean="0"/>
              <a:t>nombre de minéraux en renferment des quantités appréciables</a:t>
            </a:r>
            <a:endParaRPr lang="fr-FR" sz="28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642918"/>
            <a:ext cx="8229600" cy="5786478"/>
          </a:xfrm>
        </p:spPr>
        <p:txBody>
          <a:bodyPr>
            <a:normAutofit/>
          </a:bodyPr>
          <a:lstStyle/>
          <a:p>
            <a:r>
              <a:rPr lang="fr-FR" b="1" dirty="0" smtClean="0"/>
              <a:t>Le calcium </a:t>
            </a:r>
            <a:r>
              <a:rPr lang="fr-FR" dirty="0" smtClean="0"/>
              <a:t>est un élément biogène. Bien qu’il ne soit pas un constituant de l’architecture </a:t>
            </a:r>
            <a:r>
              <a:rPr lang="fr-FR" dirty="0" smtClean="0"/>
              <a:t>des cellules </a:t>
            </a:r>
            <a:r>
              <a:rPr lang="fr-FR" dirty="0" smtClean="0"/>
              <a:t>des êtres vivants, il intervient dans celles-ci en neutralisant les acides organiques</a:t>
            </a:r>
            <a:r>
              <a:rPr lang="fr-FR" dirty="0" smtClean="0"/>
              <a:t>.</a:t>
            </a:r>
          </a:p>
          <a:p>
            <a:r>
              <a:rPr lang="fr-FR" dirty="0" smtClean="0"/>
              <a:t> Le taux </a:t>
            </a:r>
            <a:r>
              <a:rPr lang="fr-FR" dirty="0" smtClean="0"/>
              <a:t>de calcaire édaphique joue un rôle capital dans la répartition de nombreuses </a:t>
            </a:r>
            <a:r>
              <a:rPr lang="fr-FR" dirty="0" smtClean="0"/>
              <a:t>espèces végétales</a:t>
            </a:r>
            <a:r>
              <a:rPr lang="fr-FR" dirty="0" smtClean="0"/>
              <a:t>. </a:t>
            </a:r>
            <a:endParaRPr lang="fr-FR" dirty="0" smtClean="0"/>
          </a:p>
          <a:p>
            <a:r>
              <a:rPr lang="fr-FR" dirty="0" smtClean="0"/>
              <a:t>Celles-ci </a:t>
            </a:r>
            <a:r>
              <a:rPr lang="fr-FR" dirty="0" smtClean="0"/>
              <a:t>sont dites </a:t>
            </a:r>
            <a:r>
              <a:rPr lang="fr-FR" b="1" dirty="0" smtClean="0"/>
              <a:t>calcicoles</a:t>
            </a:r>
            <a:r>
              <a:rPr lang="fr-FR" dirty="0" smtClean="0"/>
              <a:t>, </a:t>
            </a:r>
            <a:r>
              <a:rPr lang="fr-FR" b="1" dirty="0" smtClean="0"/>
              <a:t>indifférentes</a:t>
            </a:r>
            <a:r>
              <a:rPr lang="fr-FR" dirty="0" smtClean="0"/>
              <a:t>, ou </a:t>
            </a:r>
            <a:r>
              <a:rPr lang="fr-FR" b="1" dirty="0" smtClean="0"/>
              <a:t>calcifuges</a:t>
            </a:r>
            <a:r>
              <a:rPr lang="fr-FR" dirty="0" smtClean="0"/>
              <a:t> selon leur plus ou </a:t>
            </a:r>
            <a:r>
              <a:rPr lang="fr-FR" dirty="0" smtClean="0"/>
              <a:t>moins grande </a:t>
            </a:r>
            <a:r>
              <a:rPr lang="fr-FR" dirty="0" smtClean="0"/>
              <a:t>exigence en calcium</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II.1.3.Facteurs </a:t>
            </a:r>
            <a:r>
              <a:rPr lang="fr-FR" b="1" dirty="0" smtClean="0"/>
              <a:t>hydriques</a:t>
            </a:r>
            <a:endParaRPr lang="fr-FR" b="1" dirty="0"/>
          </a:p>
        </p:txBody>
      </p:sp>
      <p:sp>
        <p:nvSpPr>
          <p:cNvPr id="3" name="Espace réservé du contenu 2"/>
          <p:cNvSpPr>
            <a:spLocks noGrp="1"/>
          </p:cNvSpPr>
          <p:nvPr>
            <p:ph idx="1"/>
          </p:nvPr>
        </p:nvSpPr>
        <p:spPr/>
        <p:txBody>
          <a:bodyPr/>
          <a:lstStyle/>
          <a:p>
            <a:pPr algn="just"/>
            <a:r>
              <a:rPr lang="fr-FR" dirty="0" smtClean="0"/>
              <a:t>L’eau est un constituant essentiel de la biosphère où elle est représentée sous ses trois états : </a:t>
            </a:r>
            <a:r>
              <a:rPr lang="fr-FR" b="1" dirty="0" smtClean="0"/>
              <a:t>gazeux</a:t>
            </a:r>
            <a:r>
              <a:rPr lang="fr-FR" dirty="0" smtClean="0"/>
              <a:t> (vapeur d’eau), </a:t>
            </a:r>
            <a:r>
              <a:rPr lang="fr-FR" b="1" dirty="0" smtClean="0"/>
              <a:t>liquide</a:t>
            </a:r>
            <a:r>
              <a:rPr lang="fr-FR" dirty="0" smtClean="0"/>
              <a:t> (eau libre, gouttelettes en suspension dans les nuages et brouillards) et </a:t>
            </a:r>
            <a:r>
              <a:rPr lang="fr-FR" b="1" dirty="0" smtClean="0"/>
              <a:t>solide</a:t>
            </a:r>
            <a:r>
              <a:rPr lang="fr-FR" dirty="0" smtClean="0"/>
              <a:t> (glace et neige). L’eau est aussi le substrat fondamental des activités </a:t>
            </a:r>
            <a:r>
              <a:rPr lang="fr-FR" dirty="0" smtClean="0"/>
              <a:t>biologiques.</a:t>
            </a:r>
            <a:endParaRPr lang="fr-FR" dirty="0" smtClean="0"/>
          </a:p>
          <a:p>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7166"/>
            <a:ext cx="8229600" cy="6000792"/>
          </a:xfrm>
        </p:spPr>
        <p:txBody>
          <a:bodyPr>
            <a:normAutofit/>
          </a:bodyPr>
          <a:lstStyle/>
          <a:p>
            <a:pPr algn="just"/>
            <a:r>
              <a:rPr lang="fr-FR" dirty="0" smtClean="0"/>
              <a:t>Sur l’ensemble de la planète la quantité totale d’eau est estimée à 1350 millions de km3 dont 97 % constituent les océans.</a:t>
            </a:r>
          </a:p>
          <a:p>
            <a:pPr algn="just"/>
            <a:r>
              <a:rPr lang="fr-FR" dirty="0" smtClean="0"/>
              <a:t>Les eaux douces continentales utilisables ne représentent que 6 % de la quantité totale, soit 8,3 km3. Ces eaux douces utilisables se répartissent ainsi :</a:t>
            </a:r>
          </a:p>
          <a:p>
            <a:pPr algn="just"/>
            <a:r>
              <a:rPr lang="fr-FR" dirty="0" smtClean="0"/>
              <a:t>– Les eaux de surface pour 1,42 % ;</a:t>
            </a:r>
          </a:p>
          <a:p>
            <a:pPr algn="just"/>
            <a:r>
              <a:rPr lang="fr-FR" dirty="0" smtClean="0"/>
              <a:t>– Les eaux souterraines pour 97,82 % ;</a:t>
            </a:r>
          </a:p>
          <a:p>
            <a:pPr algn="just"/>
            <a:r>
              <a:rPr lang="fr-FR" dirty="0" smtClean="0"/>
              <a:t>– L’eau de rétention du sol pour 0,75</a:t>
            </a:r>
          </a:p>
          <a:p>
            <a:endParaRPr lang="fr-F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7166"/>
            <a:ext cx="8229600" cy="5768997"/>
          </a:xfrm>
        </p:spPr>
        <p:txBody>
          <a:bodyPr>
            <a:normAutofit/>
          </a:bodyPr>
          <a:lstStyle/>
          <a:p>
            <a:r>
              <a:rPr lang="fr-FR" dirty="0" smtClean="0"/>
              <a:t>Le reste (2,4 % de l’eau totale) est bloqué dans les glaciers et les neiges (33 millions de km3), ou se trouve dans l’atmosphère sous forme de nuages et de vapeur (12000 km3) et dans les êtres vivants animaux et végétaux (2000 km3 environ).</a:t>
            </a:r>
          </a:p>
          <a:p>
            <a:r>
              <a:rPr lang="fr-FR" dirty="0" smtClean="0"/>
              <a:t>L’eau présente un certain nombre de propriétés physiques et chimiques qui interviennent de manière déterminante dans ses interactions avec les êtres vivants :</a:t>
            </a:r>
          </a:p>
          <a:p>
            <a:endParaRPr lang="fr-F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39784"/>
          </a:xfrm>
        </p:spPr>
        <p:txBody>
          <a:bodyPr>
            <a:normAutofit fontScale="90000"/>
          </a:bodyPr>
          <a:lstStyle/>
          <a:p>
            <a:r>
              <a:rPr lang="fr-FR" b="1" dirty="0" smtClean="0"/>
              <a:t>Propriétés optiques : lumière et transparence de l’eau</a:t>
            </a:r>
            <a:endParaRPr lang="fr-FR" b="1" dirty="0"/>
          </a:p>
        </p:txBody>
      </p:sp>
      <p:sp>
        <p:nvSpPr>
          <p:cNvPr id="3" name="Espace réservé du contenu 2"/>
          <p:cNvSpPr>
            <a:spLocks noGrp="1"/>
          </p:cNvSpPr>
          <p:nvPr>
            <p:ph idx="1"/>
          </p:nvPr>
        </p:nvSpPr>
        <p:spPr/>
        <p:txBody>
          <a:bodyPr/>
          <a:lstStyle/>
          <a:p>
            <a:pPr algn="just"/>
            <a:r>
              <a:rPr lang="fr-FR" dirty="0" smtClean="0"/>
              <a:t>Dans la plupart des cas, la transparence des eaux est essentiellement dépendante de la densité des cellules </a:t>
            </a:r>
            <a:r>
              <a:rPr lang="fr-FR" b="1" dirty="0" err="1" smtClean="0"/>
              <a:t>phytoplanctoniques</a:t>
            </a:r>
            <a:r>
              <a:rPr lang="fr-FR" b="1" dirty="0" smtClean="0"/>
              <a:t>.</a:t>
            </a:r>
            <a:r>
              <a:rPr lang="fr-FR" dirty="0" smtClean="0"/>
              <a:t> Or, pour la réalisation du processus </a:t>
            </a:r>
            <a:r>
              <a:rPr lang="fr-FR" b="1" dirty="0" smtClean="0"/>
              <a:t>photosynthétique</a:t>
            </a:r>
            <a:r>
              <a:rPr lang="fr-FR" dirty="0" smtClean="0"/>
              <a:t> celles–ci absorbent de préférence les longueurs d’onde correspondant à la partie bleue du spectre et à un moindre degré à la partie rouge. Les radiations vertes ne sont pas utilisées</a:t>
            </a:r>
          </a:p>
          <a:p>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La matière organique</a:t>
            </a:r>
            <a:endParaRPr lang="fr-FR" b="1" dirty="0"/>
          </a:p>
        </p:txBody>
      </p:sp>
      <p:sp>
        <p:nvSpPr>
          <p:cNvPr id="3" name="Espace réservé du contenu 2"/>
          <p:cNvSpPr>
            <a:spLocks noGrp="1"/>
          </p:cNvSpPr>
          <p:nvPr>
            <p:ph idx="1"/>
          </p:nvPr>
        </p:nvSpPr>
        <p:spPr>
          <a:xfrm>
            <a:off x="457200" y="1357298"/>
            <a:ext cx="8229600" cy="5286412"/>
          </a:xfrm>
        </p:spPr>
        <p:txBody>
          <a:bodyPr>
            <a:normAutofit fontScale="85000" lnSpcReduction="10000"/>
          </a:bodyPr>
          <a:lstStyle/>
          <a:p>
            <a:pPr algn="just"/>
            <a:r>
              <a:rPr lang="fr-FR" dirty="0" smtClean="0"/>
              <a:t>Elle est présente sous diverses formes. Elle peut être détectée dans l’eau et mesurée par diverses méthodes. Parmi ces dernières, nous citerons la DBO5 et la DCO.</a:t>
            </a:r>
          </a:p>
          <a:p>
            <a:pPr algn="just"/>
            <a:r>
              <a:rPr lang="fr-FR" dirty="0" smtClean="0"/>
              <a:t>La </a:t>
            </a:r>
            <a:r>
              <a:rPr lang="fr-FR" b="1" dirty="0" smtClean="0"/>
              <a:t>DBO5 : </a:t>
            </a:r>
            <a:r>
              <a:rPr lang="fr-FR" dirty="0" smtClean="0"/>
              <a:t>demande biologique en oxygène nécessaire à la dégradation de la matière organique par les bactéries, au bout de 5 jours d’incubation. Cette méthode nous permet de mettre en évidence la concentration en matières organiques biodégradables.</a:t>
            </a:r>
          </a:p>
          <a:p>
            <a:pPr algn="just"/>
            <a:r>
              <a:rPr lang="fr-FR" dirty="0" smtClean="0"/>
              <a:t>La </a:t>
            </a:r>
            <a:r>
              <a:rPr lang="fr-FR" b="1" dirty="0" smtClean="0"/>
              <a:t>DCO </a:t>
            </a:r>
            <a:r>
              <a:rPr lang="fr-FR" dirty="0" smtClean="0"/>
              <a:t>: demande chimique en oxygène. Elle se rapporte à la quantité d’oxygène nécessaire pour dégrader l’ensemble des matières organiques oxydables, biodégradables ou non</a:t>
            </a:r>
          </a:p>
          <a:p>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654032"/>
          </a:xfrm>
        </p:spPr>
        <p:txBody>
          <a:bodyPr>
            <a:noAutofit/>
          </a:bodyPr>
          <a:lstStyle/>
          <a:p>
            <a:r>
              <a:rPr lang="fr-FR" sz="4000" b="1" dirty="0" smtClean="0"/>
              <a:t>2</a:t>
            </a:r>
            <a:r>
              <a:rPr lang="fr-FR" sz="4000" b="1" dirty="0" smtClean="0"/>
              <a:t>.Intérêt </a:t>
            </a:r>
            <a:r>
              <a:rPr lang="fr-FR" sz="4000" b="1" dirty="0"/>
              <a:t>de l’Écologie </a:t>
            </a:r>
          </a:p>
        </p:txBody>
      </p:sp>
      <p:sp>
        <p:nvSpPr>
          <p:cNvPr id="9" name="Espace réservé du contenu 2"/>
          <p:cNvSpPr>
            <a:spLocks noGrp="1"/>
          </p:cNvSpPr>
          <p:nvPr>
            <p:ph idx="1"/>
          </p:nvPr>
        </p:nvSpPr>
        <p:spPr>
          <a:xfrm>
            <a:off x="457200" y="1142984"/>
            <a:ext cx="8229600" cy="4983179"/>
          </a:xfrm>
        </p:spPr>
        <p:txBody>
          <a:bodyPr>
            <a:normAutofit fontScale="92500" lnSpcReduction="20000"/>
          </a:bodyPr>
          <a:lstStyle/>
          <a:p>
            <a:pPr lvl="0"/>
            <a:r>
              <a:rPr lang="fr-FR" i="1" u="sng" dirty="0"/>
              <a:t>L’écologie est une science au service de l’homme</a:t>
            </a:r>
            <a:r>
              <a:rPr lang="fr-FR" i="1" dirty="0"/>
              <a:t> ? </a:t>
            </a:r>
            <a:r>
              <a:rPr lang="fr-FR" dirty="0"/>
              <a:t>« oui dans le sens où elle lui apprend à </a:t>
            </a:r>
            <a:r>
              <a:rPr lang="fr-FR" dirty="0" smtClean="0"/>
              <a:t>: </a:t>
            </a:r>
            <a:endParaRPr lang="fr-FR" dirty="0"/>
          </a:p>
          <a:p>
            <a:r>
              <a:rPr lang="fr-FR" dirty="0"/>
              <a:t>           comprendre son environnement, à connaître la structure et le fonctionnement des écosystèmes dans lesquels il vit, et  </a:t>
            </a:r>
          </a:p>
          <a:p>
            <a:r>
              <a:rPr lang="fr-FR" dirty="0"/>
              <a:t>           à réaliser que </a:t>
            </a:r>
            <a:r>
              <a:rPr lang="fr-FR" b="1" dirty="0"/>
              <a:t>lui–même fait partie du système d’interactions.</a:t>
            </a:r>
            <a:r>
              <a:rPr lang="fr-FR" dirty="0"/>
              <a:t> </a:t>
            </a:r>
          </a:p>
          <a:p>
            <a:r>
              <a:rPr lang="fr-FR" dirty="0"/>
              <a:t>           Elle fournit donc une clé pour savoir gérer ce système au mieux, c’est–à–dire non seulement en </a:t>
            </a:r>
            <a:r>
              <a:rPr lang="fr-FR" b="1" dirty="0"/>
              <a:t>assurant sa survie</a:t>
            </a:r>
            <a:r>
              <a:rPr lang="fr-FR" dirty="0"/>
              <a:t>,  </a:t>
            </a:r>
            <a:r>
              <a:rPr lang="fr-FR" dirty="0" smtClean="0"/>
              <a:t> mais </a:t>
            </a:r>
            <a:r>
              <a:rPr lang="fr-FR" dirty="0"/>
              <a:t>en autorisant un certain niveau d’exploitation, limité mais durable » (</a:t>
            </a:r>
            <a:r>
              <a:rPr lang="fr-FR" dirty="0" err="1"/>
              <a:t>Frontier</a:t>
            </a:r>
            <a:r>
              <a:rPr lang="fr-FR" dirty="0"/>
              <a:t> et </a:t>
            </a:r>
            <a:r>
              <a:rPr lang="fr-FR" dirty="0" err="1"/>
              <a:t>Pichod</a:t>
            </a:r>
            <a:r>
              <a:rPr lang="fr-FR" dirty="0"/>
              <a:t>–</a:t>
            </a:r>
            <a:r>
              <a:rPr lang="fr-FR" dirty="0" err="1"/>
              <a:t>Viale</a:t>
            </a:r>
            <a:r>
              <a:rPr lang="fr-FR" dirty="0"/>
              <a:t>,  1991).</a:t>
            </a:r>
          </a:p>
          <a:p>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 pH</a:t>
            </a:r>
            <a:endParaRPr lang="fr-FR" b="1" dirty="0"/>
          </a:p>
        </p:txBody>
      </p:sp>
      <p:sp>
        <p:nvSpPr>
          <p:cNvPr id="3" name="Espace réservé du contenu 2"/>
          <p:cNvSpPr>
            <a:spLocks noGrp="1"/>
          </p:cNvSpPr>
          <p:nvPr>
            <p:ph idx="1"/>
          </p:nvPr>
        </p:nvSpPr>
        <p:spPr>
          <a:xfrm>
            <a:off x="457200" y="1357298"/>
            <a:ext cx="8229600" cy="4768865"/>
          </a:xfrm>
        </p:spPr>
        <p:txBody>
          <a:bodyPr>
            <a:normAutofit lnSpcReduction="10000"/>
          </a:bodyPr>
          <a:lstStyle/>
          <a:p>
            <a:r>
              <a:rPr lang="fr-FR" dirty="0" smtClean="0"/>
              <a:t>Il caractérise l’acidité d’un milieu aqueux. Lorsque l’on provoque la dissociation de l’eau, on obtient soit les ions hydroniums (H3O+) et les ions hydroxyles (OH–). Lorsque les premiers prédominent sur les seconds dans un milieu aqueux, ils confèrent à ce milieu un caractère acide. En sens inverse, lorsque les seconds sont en supériorité, le milieu a un caractère basique ou alcalin. Les valeurs du pH varient de 0 à 14.</a:t>
            </a:r>
          </a:p>
          <a:p>
            <a:pPr>
              <a:buNone/>
            </a:pPr>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II.2. Facteurs </a:t>
            </a:r>
            <a:r>
              <a:rPr lang="fr-FR" b="1" dirty="0" smtClean="0"/>
              <a:t>biotiques</a:t>
            </a:r>
            <a:endParaRPr lang="fr-FR" b="1" dirty="0"/>
          </a:p>
        </p:txBody>
      </p:sp>
      <p:sp>
        <p:nvSpPr>
          <p:cNvPr id="3" name="Espace réservé du contenu 2"/>
          <p:cNvSpPr>
            <a:spLocks noGrp="1"/>
          </p:cNvSpPr>
          <p:nvPr>
            <p:ph idx="1"/>
          </p:nvPr>
        </p:nvSpPr>
        <p:spPr/>
        <p:txBody>
          <a:bodyPr>
            <a:normAutofit lnSpcReduction="10000"/>
          </a:bodyPr>
          <a:lstStyle/>
          <a:p>
            <a:pPr algn="just"/>
            <a:r>
              <a:rPr lang="fr-FR" dirty="0" smtClean="0"/>
              <a:t>on en distingue deux groupes : ceux qui traduisent des interactions positives ou à l’opposé ceux qui appartiennent aux interactions négatives. Les interactions </a:t>
            </a:r>
            <a:r>
              <a:rPr lang="fr-FR" b="1" dirty="0" smtClean="0"/>
              <a:t>positives </a:t>
            </a:r>
            <a:r>
              <a:rPr lang="fr-FR" dirty="0" smtClean="0"/>
              <a:t>comportent le commensalisme, le mutualisme et la symbiose. Les interactions </a:t>
            </a:r>
            <a:r>
              <a:rPr lang="fr-FR" b="1" dirty="0" smtClean="0"/>
              <a:t>négatives</a:t>
            </a:r>
            <a:r>
              <a:rPr lang="fr-FR" dirty="0" smtClean="0"/>
              <a:t> comportent les réactions </a:t>
            </a:r>
            <a:r>
              <a:rPr lang="fr-FR" dirty="0" err="1" smtClean="0"/>
              <a:t>télotoxiques</a:t>
            </a:r>
            <a:r>
              <a:rPr lang="fr-FR" dirty="0" smtClean="0"/>
              <a:t> (</a:t>
            </a:r>
            <a:r>
              <a:rPr lang="fr-FR" dirty="0" err="1" smtClean="0"/>
              <a:t>allélopathiques</a:t>
            </a:r>
            <a:r>
              <a:rPr lang="fr-FR" dirty="0" smtClean="0"/>
              <a:t>), la compétition </a:t>
            </a:r>
            <a:r>
              <a:rPr lang="fr-FR" dirty="0" err="1" smtClean="0"/>
              <a:t>intraspécifique</a:t>
            </a:r>
            <a:r>
              <a:rPr lang="fr-FR" dirty="0" smtClean="0"/>
              <a:t> et interspécifique, la prédation, le parasitisme et les maladies</a:t>
            </a:r>
          </a:p>
          <a:p>
            <a:endParaRPr lang="fr-F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Les grands types d’interactions entre espèces</a:t>
            </a:r>
            <a:endParaRPr lang="fr-FR" sz="3600" b="1" dirty="0"/>
          </a:p>
        </p:txBody>
      </p:sp>
      <p:sp>
        <p:nvSpPr>
          <p:cNvPr id="3" name="Espace réservé du contenu 2"/>
          <p:cNvSpPr>
            <a:spLocks noGrp="1"/>
          </p:cNvSpPr>
          <p:nvPr>
            <p:ph idx="1"/>
          </p:nvPr>
        </p:nvSpPr>
        <p:spPr>
          <a:xfrm>
            <a:off x="457200" y="1428736"/>
            <a:ext cx="8229600" cy="5429264"/>
          </a:xfrm>
        </p:spPr>
        <p:txBody>
          <a:bodyPr>
            <a:normAutofit fontScale="62500" lnSpcReduction="20000"/>
          </a:bodyPr>
          <a:lstStyle/>
          <a:p>
            <a:pPr algn="just"/>
            <a:r>
              <a:rPr lang="fr-FR" sz="4500" dirty="0" smtClean="0"/>
              <a:t>Les relations directes entre deux populations d’espèces différentes peuvent être classées sur la base des </a:t>
            </a:r>
            <a:r>
              <a:rPr lang="fr-FR" sz="4500" b="1" dirty="0" smtClean="0"/>
              <a:t>coûts et des bénéfices </a:t>
            </a:r>
            <a:r>
              <a:rPr lang="fr-FR" sz="4500" dirty="0" smtClean="0"/>
              <a:t>pour les partenaires </a:t>
            </a:r>
            <a:r>
              <a:rPr lang="fr-FR" sz="4500" dirty="0" smtClean="0"/>
              <a:t>.</a:t>
            </a:r>
            <a:endParaRPr lang="fr-FR" sz="4500" dirty="0" smtClean="0"/>
          </a:p>
          <a:p>
            <a:pPr algn="just"/>
            <a:r>
              <a:rPr lang="fr-FR" sz="4500" dirty="0" smtClean="0"/>
              <a:t>Dans les relations de prédation, d’</a:t>
            </a:r>
            <a:r>
              <a:rPr lang="fr-FR" sz="4500" dirty="0" err="1" smtClean="0"/>
              <a:t>herbivorie</a:t>
            </a:r>
            <a:r>
              <a:rPr lang="fr-FR" sz="4500" dirty="0" smtClean="0"/>
              <a:t> ou de parasitisme, un des deux partenaires (prédateur, herbivore ou parasite) retire un bénéfice au détriment de l’autre (proie ou hôte). Les populations peuvent aussi entrer en relation de compétition pour l’utilisation d’une ressource, avec un effet négatif pour les deux compétiteurs. Enfin la relation peut être bénéfique pour l’un sans nuire à l’autre (commensalisme) ou être bénéfique pour les deux</a:t>
            </a:r>
          </a:p>
          <a:p>
            <a:pPr algn="just"/>
            <a:r>
              <a:rPr lang="fr-FR" sz="4500" dirty="0" smtClean="0"/>
              <a:t>partenaires, on parle alors de mutualisme ou de symbiose lorsque l’interaction est tout à fait intime</a:t>
            </a:r>
          </a:p>
          <a:p>
            <a:endParaRPr lang="fr-F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928662" y="1000106"/>
          <a:ext cx="7786742" cy="4000528"/>
        </p:xfrm>
        <a:graphic>
          <a:graphicData uri="http://schemas.openxmlformats.org/drawingml/2006/table">
            <a:tbl>
              <a:tblPr/>
              <a:tblGrid>
                <a:gridCol w="680395"/>
                <a:gridCol w="2494781"/>
                <a:gridCol w="2166649"/>
                <a:gridCol w="2444917"/>
              </a:tblGrid>
              <a:tr h="571504">
                <a:tc>
                  <a:txBody>
                    <a:bodyPr/>
                    <a:lstStyle/>
                    <a:p>
                      <a:pPr algn="just">
                        <a:lnSpc>
                          <a:spcPct val="115000"/>
                        </a:lnSpc>
                        <a:spcAft>
                          <a:spcPts val="0"/>
                        </a:spcAft>
                      </a:pPr>
                      <a:endParaRPr lang="fr-FR" sz="11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dirty="0">
                          <a:latin typeface="Calibri"/>
                          <a:ea typeface="Calibri"/>
                          <a:cs typeface="Arial"/>
                        </a:rPr>
                        <a:t>Partenaire A</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dirty="0">
                          <a:latin typeface="Calibri"/>
                          <a:ea typeface="Calibri"/>
                          <a:cs typeface="Arial"/>
                        </a:rPr>
                        <a:t>Partenaire B</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a:latin typeface="Calibri"/>
                          <a:ea typeface="Calibri"/>
                          <a:cs typeface="Arial"/>
                        </a:rPr>
                        <a:t>Type d’interaction </a:t>
                      </a:r>
                      <a:endParaRPr lang="fr-FR"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rowSpan="6">
                  <a:txBody>
                    <a:bodyPr/>
                    <a:lstStyle/>
                    <a:p>
                      <a:pPr marL="71755" marR="71755" algn="ctr">
                        <a:lnSpc>
                          <a:spcPct val="115000"/>
                        </a:lnSpc>
                        <a:spcAft>
                          <a:spcPts val="0"/>
                        </a:spcAft>
                      </a:pPr>
                      <a:r>
                        <a:rPr lang="fr-FR" sz="3200" b="1" dirty="0">
                          <a:latin typeface="Calibri"/>
                          <a:ea typeface="Calibri"/>
                          <a:cs typeface="Arial"/>
                        </a:rPr>
                        <a:t>Effet</a:t>
                      </a:r>
                      <a:endParaRPr lang="fr-FR" sz="3200" dirty="0">
                        <a:latin typeface="Calibri"/>
                        <a:ea typeface="Calibri"/>
                        <a:cs typeface="Arial"/>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b="1" dirty="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b="1" dirty="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a:latin typeface="Calibri"/>
                          <a:ea typeface="Calibri"/>
                          <a:cs typeface="Arial"/>
                        </a:rPr>
                        <a:t>Mutualisme</a:t>
                      </a:r>
                      <a:endParaRPr lang="fr-FR"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vMerge="1">
                  <a:txBody>
                    <a:bodyPr/>
                    <a:lstStyle/>
                    <a:p>
                      <a:endParaRPr lang="fr-FR"/>
                    </a:p>
                  </a:txBody>
                  <a:tcPr/>
                </a:tc>
                <a:tc>
                  <a:txBody>
                    <a:bodyPr/>
                    <a:lstStyle/>
                    <a:p>
                      <a:pPr algn="ctr">
                        <a:lnSpc>
                          <a:spcPct val="115000"/>
                        </a:lnSpc>
                        <a:spcAft>
                          <a:spcPts val="0"/>
                        </a:spcAft>
                      </a:pPr>
                      <a:r>
                        <a:rPr lang="fr-FR" sz="2400" b="1" dirty="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b="1" dirty="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a:latin typeface="Calibri"/>
                          <a:ea typeface="Calibri"/>
                          <a:cs typeface="Arial"/>
                        </a:rPr>
                        <a:t>Parasitisme </a:t>
                      </a:r>
                      <a:endParaRPr lang="fr-FR"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vMerge="1">
                  <a:txBody>
                    <a:bodyPr/>
                    <a:lstStyle/>
                    <a:p>
                      <a:endParaRPr lang="fr-FR"/>
                    </a:p>
                  </a:txBody>
                  <a:tcPr/>
                </a:tc>
                <a:tc>
                  <a:txBody>
                    <a:bodyPr/>
                    <a:lstStyle/>
                    <a:p>
                      <a:pPr algn="ctr">
                        <a:lnSpc>
                          <a:spcPct val="115000"/>
                        </a:lnSpc>
                        <a:spcAft>
                          <a:spcPts val="0"/>
                        </a:spcAft>
                      </a:pPr>
                      <a:r>
                        <a:rPr lang="fr-FR" sz="2400" b="1">
                          <a:latin typeface="Calibri"/>
                          <a:ea typeface="Calibri"/>
                          <a:cs typeface="Arial"/>
                        </a:rPr>
                        <a:t>+</a:t>
                      </a:r>
                      <a:endParaRPr lang="fr-FR"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b="1" dirty="0">
                          <a:latin typeface="Calibri"/>
                          <a:ea typeface="Calibri"/>
                          <a:cs typeface="Arial"/>
                        </a:rPr>
                        <a:t>0</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dirty="0">
                          <a:latin typeface="Calibri"/>
                          <a:ea typeface="Calibri"/>
                          <a:cs typeface="Arial"/>
                        </a:rPr>
                        <a:t>Commensalisme</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vMerge="1">
                  <a:txBody>
                    <a:bodyPr/>
                    <a:lstStyle/>
                    <a:p>
                      <a:endParaRPr lang="fr-FR"/>
                    </a:p>
                  </a:txBody>
                  <a:tcPr/>
                </a:tc>
                <a:tc>
                  <a:txBody>
                    <a:bodyPr/>
                    <a:lstStyle/>
                    <a:p>
                      <a:pPr algn="ctr">
                        <a:lnSpc>
                          <a:spcPct val="115000"/>
                        </a:lnSpc>
                        <a:spcAft>
                          <a:spcPts val="0"/>
                        </a:spcAft>
                      </a:pPr>
                      <a:r>
                        <a:rPr lang="fr-FR" sz="2400" dirty="0" smtClean="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dirty="0" smtClean="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dirty="0" smtClean="0">
                          <a:latin typeface="Calibri"/>
                          <a:ea typeface="Calibri"/>
                          <a:cs typeface="Arial"/>
                        </a:rPr>
                        <a:t>Symbiose</a:t>
                      </a:r>
                      <a:r>
                        <a:rPr lang="fr-FR" sz="2400" baseline="0" dirty="0" smtClean="0">
                          <a:latin typeface="Calibri"/>
                          <a:ea typeface="Calibri"/>
                          <a:cs typeface="Arial"/>
                        </a:rPr>
                        <a:t> </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vMerge="1">
                  <a:txBody>
                    <a:bodyPr/>
                    <a:lstStyle/>
                    <a:p>
                      <a:endParaRPr lang="fr-FR"/>
                    </a:p>
                  </a:txBody>
                  <a:tcPr/>
                </a:tc>
                <a:tc>
                  <a:txBody>
                    <a:bodyPr/>
                    <a:lstStyle/>
                    <a:p>
                      <a:pPr algn="ctr">
                        <a:lnSpc>
                          <a:spcPct val="115000"/>
                        </a:lnSpc>
                        <a:spcAft>
                          <a:spcPts val="0"/>
                        </a:spcAft>
                      </a:pPr>
                      <a:r>
                        <a:rPr lang="fr-FR" sz="2400" b="1">
                          <a:latin typeface="Calibri"/>
                          <a:ea typeface="Calibri"/>
                          <a:cs typeface="Arial"/>
                        </a:rPr>
                        <a:t>-</a:t>
                      </a:r>
                      <a:endParaRPr lang="fr-FR" sz="24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b="1" dirty="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b="1" dirty="0">
                          <a:latin typeface="Calibri"/>
                          <a:ea typeface="Calibri"/>
                          <a:cs typeface="Arial"/>
                        </a:rPr>
                        <a:t>Compétition </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4">
                <a:tc vMerge="1">
                  <a:txBody>
                    <a:bodyPr/>
                    <a:lstStyle/>
                    <a:p>
                      <a:pPr marL="71755" marR="71755" algn="ctr">
                        <a:lnSpc>
                          <a:spcPct val="115000"/>
                        </a:lnSpc>
                        <a:spcAft>
                          <a:spcPts val="0"/>
                        </a:spcAft>
                      </a:pPr>
                      <a:endParaRPr lang="fr-FR" sz="3200" dirty="0">
                        <a:latin typeface="Calibri"/>
                        <a:ea typeface="Calibri"/>
                        <a:cs typeface="Arial"/>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dirty="0" smtClean="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400" dirty="0" smtClean="0">
                          <a:latin typeface="Calibri"/>
                          <a:ea typeface="Calibri"/>
                          <a:cs typeface="Arial"/>
                        </a:rPr>
                        <a:t>-</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2400" dirty="0" smtClean="0">
                          <a:latin typeface="Calibri"/>
                          <a:ea typeface="Calibri"/>
                          <a:cs typeface="Arial"/>
                        </a:rPr>
                        <a:t>Prédation </a:t>
                      </a:r>
                      <a:endParaRPr lang="fr-FR" sz="24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normAutofit fontScale="90000"/>
          </a:bodyPr>
          <a:lstStyle/>
          <a:p>
            <a:r>
              <a:rPr lang="fr-FR" b="1" dirty="0" smtClean="0"/>
              <a:t>II.2 </a:t>
            </a:r>
            <a:r>
              <a:rPr lang="fr-FR" b="1" dirty="0" smtClean="0"/>
              <a:t>1.Interactions </a:t>
            </a:r>
            <a:r>
              <a:rPr lang="fr-FR" b="1" dirty="0" smtClean="0"/>
              <a:t>de compétition</a:t>
            </a:r>
            <a:endParaRPr lang="fr-FR" b="1" dirty="0"/>
          </a:p>
        </p:txBody>
      </p:sp>
      <p:sp>
        <p:nvSpPr>
          <p:cNvPr id="3" name="Espace réservé du contenu 2"/>
          <p:cNvSpPr>
            <a:spLocks noGrp="1"/>
          </p:cNvSpPr>
          <p:nvPr>
            <p:ph idx="1"/>
          </p:nvPr>
        </p:nvSpPr>
        <p:spPr>
          <a:xfrm>
            <a:off x="500034" y="1285860"/>
            <a:ext cx="8229600" cy="5286412"/>
          </a:xfrm>
        </p:spPr>
        <p:txBody>
          <a:bodyPr>
            <a:normAutofit fontScale="92500" lnSpcReduction="10000"/>
          </a:bodyPr>
          <a:lstStyle/>
          <a:p>
            <a:pPr algn="just"/>
            <a:r>
              <a:rPr lang="fr-FR" dirty="0" smtClean="0"/>
              <a:t>Il y a compétition quand des organismes utilisent des ressources (nourriture, air, eau, lumière, chaleur, et espace occupé par les organismes fixes ou mobiles) communes présentes en quantité limitée ou, si ces ressources ne sont pas </a:t>
            </a:r>
            <a:r>
              <a:rPr lang="fr-FR" dirty="0" err="1" smtClean="0"/>
              <a:t>limitantes</a:t>
            </a:r>
            <a:r>
              <a:rPr lang="fr-FR" dirty="0" smtClean="0"/>
              <a:t>, quand, en les recherchant, les organismes en concurrence se nuisent</a:t>
            </a:r>
            <a:r>
              <a:rPr lang="fr-FR" dirty="0" smtClean="0"/>
              <a:t>.</a:t>
            </a:r>
          </a:p>
          <a:p>
            <a:r>
              <a:rPr lang="fr-FR" b="1" dirty="0" smtClean="0"/>
              <a:t>Compétition intra spécifique </a:t>
            </a:r>
          </a:p>
          <a:p>
            <a:r>
              <a:rPr lang="fr-FR" dirty="0" smtClean="0"/>
              <a:t>Par exemple, lorsque les deux mâles veulent se reproduire avec la même femelle, ils vont souvent combattre et le vainqueur aura accès à la reproduction</a:t>
            </a:r>
          </a:p>
          <a:p>
            <a:pPr>
              <a:buNone/>
            </a:pP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5357826"/>
            <a:ext cx="6115064" cy="654032"/>
          </a:xfrm>
        </p:spPr>
        <p:txBody>
          <a:bodyPr>
            <a:normAutofit fontScale="90000"/>
          </a:bodyPr>
          <a:lstStyle/>
          <a:p>
            <a:r>
              <a:rPr lang="fr-FR" sz="2800" b="1" dirty="0" smtClean="0"/>
              <a:t>Compétition intra spécifique </a:t>
            </a:r>
            <a:br>
              <a:rPr lang="fr-FR" sz="2800" b="1" dirty="0" smtClean="0"/>
            </a:br>
            <a:endParaRPr lang="fr-FR" sz="2800" dirty="0"/>
          </a:p>
        </p:txBody>
      </p:sp>
      <p:pic>
        <p:nvPicPr>
          <p:cNvPr id="4" name="Picture 2" descr="Compétition"/>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57290" y="1000108"/>
            <a:ext cx="6350000" cy="42291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714380"/>
          </a:xfrm>
          <a:solidFill>
            <a:schemeClr val="accent2">
              <a:lumMod val="60000"/>
              <a:lumOff val="40000"/>
            </a:schemeClr>
          </a:solidFill>
        </p:spPr>
        <p:txBody>
          <a:bodyPr>
            <a:normAutofit fontScale="90000"/>
          </a:bodyPr>
          <a:lstStyle/>
          <a:p>
            <a:r>
              <a:rPr lang="fr-FR" b="1" dirty="0" smtClean="0"/>
              <a:t>II.2 </a:t>
            </a:r>
            <a:r>
              <a:rPr lang="fr-FR" b="1" dirty="0" smtClean="0"/>
              <a:t>2.Interactions </a:t>
            </a:r>
            <a:r>
              <a:rPr lang="fr-FR" b="1" dirty="0" smtClean="0"/>
              <a:t>mangeur-mangé</a:t>
            </a:r>
            <a:endParaRPr lang="fr-FR" b="1" dirty="0"/>
          </a:p>
        </p:txBody>
      </p:sp>
      <p:sp>
        <p:nvSpPr>
          <p:cNvPr id="3" name="Espace réservé du contenu 2"/>
          <p:cNvSpPr>
            <a:spLocks noGrp="1"/>
          </p:cNvSpPr>
          <p:nvPr>
            <p:ph idx="1"/>
          </p:nvPr>
        </p:nvSpPr>
        <p:spPr>
          <a:xfrm>
            <a:off x="457200" y="1142984"/>
            <a:ext cx="8229600" cy="5429288"/>
          </a:xfrm>
        </p:spPr>
        <p:txBody>
          <a:bodyPr>
            <a:normAutofit fontScale="85000" lnSpcReduction="20000"/>
          </a:bodyPr>
          <a:lstStyle/>
          <a:p>
            <a:pPr algn="ctr"/>
            <a:r>
              <a:rPr lang="fr-FR" b="1" dirty="0" smtClean="0"/>
              <a:t>La </a:t>
            </a:r>
            <a:r>
              <a:rPr lang="fr-FR" b="1" dirty="0" smtClean="0"/>
              <a:t>prédation</a:t>
            </a:r>
          </a:p>
          <a:p>
            <a:pPr algn="just"/>
            <a:r>
              <a:rPr lang="fr-FR" dirty="0" smtClean="0"/>
              <a:t>Un </a:t>
            </a:r>
            <a:r>
              <a:rPr lang="fr-FR" dirty="0" smtClean="0"/>
              <a:t>prédateur est un individu qui </a:t>
            </a:r>
            <a:r>
              <a:rPr lang="fr-FR" b="1" dirty="0" smtClean="0"/>
              <a:t>tue</a:t>
            </a:r>
            <a:r>
              <a:rPr lang="fr-FR" dirty="0" smtClean="0"/>
              <a:t> un individu d’une autre espèce, </a:t>
            </a:r>
            <a:r>
              <a:rPr lang="fr-FR" b="1" u="sng" dirty="0" smtClean="0"/>
              <a:t>la proie</a:t>
            </a:r>
            <a:r>
              <a:rPr lang="fr-FR" dirty="0" smtClean="0"/>
              <a:t>, normalement plus </a:t>
            </a:r>
            <a:r>
              <a:rPr lang="fr-FR" b="1" dirty="0" smtClean="0"/>
              <a:t>petite</a:t>
            </a:r>
            <a:r>
              <a:rPr lang="fr-FR" dirty="0" smtClean="0"/>
              <a:t>, pour s’en nourrir. Un herbivore est un individu qui se nourrit majoritairement de plantes. </a:t>
            </a:r>
            <a:r>
              <a:rPr lang="fr-FR" dirty="0" smtClean="0"/>
              <a:t>(Le </a:t>
            </a:r>
            <a:r>
              <a:rPr lang="fr-FR" dirty="0" smtClean="0"/>
              <a:t>cas du lynx et du </a:t>
            </a:r>
            <a:r>
              <a:rPr lang="fr-FR" dirty="0" smtClean="0"/>
              <a:t>lièvre)</a:t>
            </a:r>
          </a:p>
          <a:p>
            <a:pPr algn="just"/>
            <a:r>
              <a:rPr lang="fr-FR" dirty="0" smtClean="0"/>
              <a:t>Contrairement </a:t>
            </a:r>
            <a:r>
              <a:rPr lang="fr-FR" dirty="0" smtClean="0"/>
              <a:t>aux proies animales, les plantes ne meurent en général pas de l’action de consommation, car elles sont capables de régénérer leurs organes.</a:t>
            </a:r>
          </a:p>
          <a:p>
            <a:pPr algn="just"/>
            <a:r>
              <a:rPr lang="fr-FR" dirty="0" smtClean="0"/>
              <a:t>Certains prédateurs (herbivores) sont généralistes - consomment une grande variété de proies- d’autres sont spécialistes. La spécialisation pour une espèce de proie ou de plante peut être vue comme un rétrécissement de la niche alimentaire.</a:t>
            </a:r>
          </a:p>
          <a:p>
            <a:endParaRPr lang="fr-FR"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5357826"/>
            <a:ext cx="3143272" cy="511156"/>
          </a:xfrm>
        </p:spPr>
        <p:txBody>
          <a:bodyPr>
            <a:noAutofit/>
          </a:bodyPr>
          <a:lstStyle/>
          <a:p>
            <a:r>
              <a:rPr lang="fr-FR" sz="3600" dirty="0" smtClean="0"/>
              <a:t>Prédation </a:t>
            </a:r>
            <a:endParaRPr lang="fr-FR" sz="3600" dirty="0"/>
          </a:p>
        </p:txBody>
      </p:sp>
      <p:pic>
        <p:nvPicPr>
          <p:cNvPr id="4" name="Image 3" descr="La prédation/ La symbiose - Écologie 101"/>
          <p:cNvPicPr/>
          <p:nvPr/>
        </p:nvPicPr>
        <p:blipFill>
          <a:blip r:embed="rId2"/>
          <a:srcRect/>
          <a:stretch>
            <a:fillRect/>
          </a:stretch>
        </p:blipFill>
        <p:spPr bwMode="auto">
          <a:xfrm>
            <a:off x="1000100" y="500042"/>
            <a:ext cx="7358114" cy="4714908"/>
          </a:xfrm>
          <a:prstGeom prst="rect">
            <a:avLst/>
          </a:prstGeom>
          <a:noFill/>
          <a:ln w="9525">
            <a:noFill/>
            <a:miter lim="800000"/>
            <a:headEnd/>
            <a:tailEnd/>
          </a:ln>
        </p:spPr>
      </p:pic>
      <p:pic>
        <p:nvPicPr>
          <p:cNvPr id="79874" name="Picture 2" descr="Lynx - Les félides"/>
          <p:cNvPicPr>
            <a:picLocks noChangeAspect="1" noChangeArrowheads="1"/>
          </p:cNvPicPr>
          <p:nvPr/>
        </p:nvPicPr>
        <p:blipFill>
          <a:blip r:embed="rId3"/>
          <a:srcRect/>
          <a:stretch>
            <a:fillRect/>
          </a:stretch>
        </p:blipFill>
        <p:spPr bwMode="auto">
          <a:xfrm>
            <a:off x="3571868" y="0"/>
            <a:ext cx="5238750" cy="666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Effect transition="in" filter="fade">
                                      <p:cBhvr>
                                        <p:cTn id="12" dur="1000"/>
                                        <p:tgtEl>
                                          <p:spTgt spid="79874"/>
                                        </p:tgtEl>
                                      </p:cBhvr>
                                    </p:animEffect>
                                    <p:anim calcmode="lin" valueType="num">
                                      <p:cBhvr>
                                        <p:cTn id="13" dur="1000" fill="hold"/>
                                        <p:tgtEl>
                                          <p:spTgt spid="79874"/>
                                        </p:tgtEl>
                                        <p:attrNameLst>
                                          <p:attrName>ppt_x</p:attrName>
                                        </p:attrNameLst>
                                      </p:cBhvr>
                                      <p:tavLst>
                                        <p:tav tm="0">
                                          <p:val>
                                            <p:strVal val="#ppt_x"/>
                                          </p:val>
                                        </p:tav>
                                        <p:tav tm="100000">
                                          <p:val>
                                            <p:strVal val="#ppt_x"/>
                                          </p:val>
                                        </p:tav>
                                      </p:tavLst>
                                    </p:anim>
                                    <p:anim calcmode="lin" valueType="num">
                                      <p:cBhvr>
                                        <p:cTn id="14" dur="1000" fill="hold"/>
                                        <p:tgtEl>
                                          <p:spTgt spid="79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232" y="285728"/>
            <a:ext cx="4786346" cy="582594"/>
          </a:xfrm>
        </p:spPr>
        <p:txBody>
          <a:bodyPr>
            <a:normAutofit fontScale="90000"/>
          </a:bodyPr>
          <a:lstStyle/>
          <a:p>
            <a:r>
              <a:rPr lang="fr-FR" b="1" dirty="0" smtClean="0"/>
              <a:t>II.2 </a:t>
            </a:r>
            <a:r>
              <a:rPr lang="fr-FR" b="1" dirty="0" smtClean="0"/>
              <a:t>.3. Le </a:t>
            </a:r>
            <a:r>
              <a:rPr lang="fr-FR" b="1" dirty="0" smtClean="0"/>
              <a:t>parasitisme</a:t>
            </a:r>
            <a:endParaRPr lang="fr-FR" b="1" dirty="0"/>
          </a:p>
        </p:txBody>
      </p:sp>
      <p:sp>
        <p:nvSpPr>
          <p:cNvPr id="3" name="Espace réservé du contenu 2"/>
          <p:cNvSpPr>
            <a:spLocks noGrp="1"/>
          </p:cNvSpPr>
          <p:nvPr>
            <p:ph idx="1"/>
          </p:nvPr>
        </p:nvSpPr>
        <p:spPr>
          <a:xfrm>
            <a:off x="457200" y="1000108"/>
            <a:ext cx="8229600" cy="5357850"/>
          </a:xfrm>
        </p:spPr>
        <p:txBody>
          <a:bodyPr>
            <a:normAutofit fontScale="85000" lnSpcReduction="10000"/>
          </a:bodyPr>
          <a:lstStyle/>
          <a:p>
            <a:pPr algn="just"/>
            <a:r>
              <a:rPr lang="fr-FR" dirty="0" smtClean="0"/>
              <a:t>Un parasite habite sur ou dans un autre organisme vivant, </a:t>
            </a:r>
            <a:r>
              <a:rPr lang="fr-FR" b="1" dirty="0" smtClean="0"/>
              <a:t>l’hôte</a:t>
            </a:r>
            <a:r>
              <a:rPr lang="fr-FR" dirty="0" smtClean="0"/>
              <a:t>, en général </a:t>
            </a:r>
            <a:r>
              <a:rPr lang="fr-FR" b="1" dirty="0" smtClean="0"/>
              <a:t>plus grand </a:t>
            </a:r>
            <a:r>
              <a:rPr lang="fr-FR" dirty="0" smtClean="0"/>
              <a:t>que le </a:t>
            </a:r>
            <a:r>
              <a:rPr lang="fr-FR" dirty="0" smtClean="0"/>
              <a:t>parasite.</a:t>
            </a:r>
          </a:p>
          <a:p>
            <a:pPr algn="just"/>
            <a:r>
              <a:rPr lang="fr-FR" dirty="0" smtClean="0"/>
              <a:t> </a:t>
            </a:r>
            <a:r>
              <a:rPr lang="fr-FR" dirty="0" smtClean="0"/>
              <a:t>L’interaction se prolonge et l’hôte n’est plus seulement exploité comme source d’énergie, mais devient habitat. </a:t>
            </a:r>
            <a:endParaRPr lang="fr-FR" dirty="0" smtClean="0"/>
          </a:p>
          <a:p>
            <a:pPr algn="just"/>
            <a:r>
              <a:rPr lang="fr-FR" dirty="0" smtClean="0"/>
              <a:t>Le </a:t>
            </a:r>
            <a:r>
              <a:rPr lang="fr-FR" dirty="0" smtClean="0"/>
              <a:t>parasitisme est aussi différent de la prédation en ce qu’il n’entraîne pas forcément la mort de l’hôte. Mais en prenant de l’énergie, les parasites diminuent les performances (capacités) physiologiques de l’hôte : diminution de la résistance aux prédateurs (prédation et parasitisme sont liés) ou aux agents pathogènes, de la fécondité, etc.</a:t>
            </a:r>
          </a:p>
          <a:p>
            <a:endParaRPr lang="fr-F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ymbiose et parasitisme - Encyclopédie de l'environnement"/>
          <p:cNvPicPr>
            <a:picLocks noGrp="1"/>
          </p:cNvPicPr>
          <p:nvPr>
            <p:ph idx="1"/>
          </p:nvPr>
        </p:nvPicPr>
        <p:blipFill>
          <a:blip r:embed="rId2"/>
          <a:srcRect/>
          <a:stretch>
            <a:fillRect/>
          </a:stretch>
        </p:blipFill>
        <p:spPr bwMode="auto">
          <a:xfrm>
            <a:off x="428596" y="285728"/>
            <a:ext cx="7445210" cy="4525963"/>
          </a:xfrm>
          <a:prstGeom prst="rect">
            <a:avLst/>
          </a:prstGeom>
          <a:noFill/>
          <a:ln w="9525">
            <a:noFill/>
            <a:miter lim="800000"/>
            <a:headEnd/>
            <a:tailEnd/>
          </a:ln>
        </p:spPr>
      </p:pic>
      <p:pic>
        <p:nvPicPr>
          <p:cNvPr id="5" name="Image 4" descr="parasitisme | FIDOCL Conseil Elevage"/>
          <p:cNvPicPr/>
          <p:nvPr/>
        </p:nvPicPr>
        <p:blipFill>
          <a:blip r:embed="rId3"/>
          <a:srcRect/>
          <a:stretch>
            <a:fillRect/>
          </a:stretch>
        </p:blipFill>
        <p:spPr bwMode="auto">
          <a:xfrm>
            <a:off x="4000496" y="3357562"/>
            <a:ext cx="4873625" cy="3220085"/>
          </a:xfrm>
          <a:prstGeom prst="rect">
            <a:avLst/>
          </a:prstGeom>
          <a:noFill/>
          <a:ln w="9525">
            <a:noFill/>
            <a:miter lim="800000"/>
            <a:headEnd/>
            <a:tailEnd/>
          </a:ln>
        </p:spPr>
      </p:pic>
      <p:sp>
        <p:nvSpPr>
          <p:cNvPr id="6" name="ZoneTexte 5"/>
          <p:cNvSpPr txBox="1"/>
          <p:nvPr/>
        </p:nvSpPr>
        <p:spPr>
          <a:xfrm>
            <a:off x="1857356" y="6072206"/>
            <a:ext cx="3059427" cy="584775"/>
          </a:xfrm>
          <a:prstGeom prst="rect">
            <a:avLst/>
          </a:prstGeom>
          <a:noFill/>
        </p:spPr>
        <p:txBody>
          <a:bodyPr wrap="none" rtlCol="0">
            <a:spAutoFit/>
          </a:bodyPr>
          <a:lstStyle/>
          <a:p>
            <a:r>
              <a:rPr lang="fr-FR" sz="3200" b="1" dirty="0" smtClean="0"/>
              <a:t>Figure : Parasites</a:t>
            </a:r>
            <a:endParaRPr lang="fr-FR"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0100" y="0"/>
            <a:ext cx="7729534" cy="582594"/>
          </a:xfrm>
        </p:spPr>
        <p:txBody>
          <a:bodyPr>
            <a:normAutofit fontScale="90000"/>
          </a:bodyPr>
          <a:lstStyle/>
          <a:p>
            <a:r>
              <a:rPr lang="fr-FR" b="1" dirty="0" smtClean="0"/>
              <a:t>3.La </a:t>
            </a:r>
            <a:r>
              <a:rPr lang="fr-FR" b="1" dirty="0" smtClean="0"/>
              <a:t>biosphère</a:t>
            </a:r>
            <a:endParaRPr lang="fr-FR" b="1" dirty="0"/>
          </a:p>
        </p:txBody>
      </p:sp>
      <p:sp>
        <p:nvSpPr>
          <p:cNvPr id="4" name="Espace réservé du contenu 3"/>
          <p:cNvSpPr>
            <a:spLocks noGrp="1"/>
          </p:cNvSpPr>
          <p:nvPr>
            <p:ph idx="1"/>
          </p:nvPr>
        </p:nvSpPr>
        <p:spPr>
          <a:xfrm>
            <a:off x="285720" y="642918"/>
            <a:ext cx="8229600" cy="1446550"/>
          </a:xfrm>
          <a:prstGeom prst="rect">
            <a:avLst/>
          </a:prstGeom>
        </p:spPr>
        <p:txBody>
          <a:bodyPr wrap="square">
            <a:spAutoFit/>
          </a:bodyPr>
          <a:lstStyle/>
          <a:p>
            <a:pPr algn="just"/>
            <a:r>
              <a:rPr lang="fr-FR" sz="2400" dirty="0" smtClean="0">
                <a:latin typeface="Times New Roman" pitchFamily="18" charset="0"/>
                <a:cs typeface="Times New Roman" pitchFamily="18" charset="0"/>
              </a:rPr>
              <a:t>La biosphère peut se définir de la façon la plus simple comme la région de la planète dans laquelle la vie est possible en permanence et qui renferme l’ensemble des êtres vivants</a:t>
            </a:r>
            <a:r>
              <a:rPr lang="fr-FR" sz="4000" dirty="0" smtClean="0">
                <a:latin typeface="Times New Roman" pitchFamily="18" charset="0"/>
                <a:cs typeface="Times New Roman" pitchFamily="18" charset="0"/>
              </a:rPr>
              <a:t>. </a:t>
            </a:r>
            <a:endParaRPr lang="fr-FR" sz="400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29058" y="2143116"/>
            <a:ext cx="4907980" cy="4714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4282" y="2571744"/>
            <a:ext cx="35719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000" dirty="0" smtClean="0">
                <a:latin typeface="Times New Roman" pitchFamily="18" charset="0"/>
                <a:cs typeface="Times New Roman" pitchFamily="18" charset="0"/>
              </a:rPr>
              <a:t>La  </a:t>
            </a:r>
            <a:r>
              <a:rPr lang="fr-FR" sz="2000" dirty="0">
                <a:latin typeface="Times New Roman" pitchFamily="18" charset="0"/>
                <a:cs typeface="Times New Roman" pitchFamily="18" charset="0"/>
              </a:rPr>
              <a:t>biosphère comprend tous les endroits de la planète où des être vivants peuvent exister et interagir avec le milieu physique. </a:t>
            </a:r>
          </a:p>
        </p:txBody>
      </p:sp>
      <p:sp>
        <p:nvSpPr>
          <p:cNvPr id="7" name="Rectangle 6"/>
          <p:cNvSpPr/>
          <p:nvPr/>
        </p:nvSpPr>
        <p:spPr>
          <a:xfrm>
            <a:off x="285720" y="4286256"/>
            <a:ext cx="3286148" cy="1015663"/>
          </a:xfrm>
          <a:prstGeom prst="rect">
            <a:avLst/>
          </a:prstGeom>
          <a:solidFill>
            <a:schemeClr val="accent3">
              <a:lumMod val="40000"/>
              <a:lumOff val="60000"/>
            </a:schemeClr>
          </a:solidFill>
          <a:ln>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sz="2000" dirty="0">
                <a:latin typeface="Times New Roman" pitchFamily="18" charset="0"/>
                <a:cs typeface="Times New Roman" pitchFamily="18" charset="0"/>
              </a:rPr>
              <a:t>On peut définir la biosphère comme l’ensemble de tous les écosystèmes de la terre.</a:t>
            </a:r>
          </a:p>
        </p:txBody>
      </p:sp>
      <p:sp>
        <p:nvSpPr>
          <p:cNvPr id="8" name="ZoneTexte 7"/>
          <p:cNvSpPr txBox="1"/>
          <p:nvPr/>
        </p:nvSpPr>
        <p:spPr>
          <a:xfrm>
            <a:off x="1357290" y="6357958"/>
            <a:ext cx="2214578" cy="369332"/>
          </a:xfrm>
          <a:prstGeom prst="rect">
            <a:avLst/>
          </a:prstGeom>
          <a:noFill/>
        </p:spPr>
        <p:txBody>
          <a:bodyPr wrap="square" rtlCol="0">
            <a:spAutoFit/>
          </a:bodyPr>
          <a:lstStyle/>
          <a:p>
            <a:r>
              <a:rPr lang="fr-FR" b="1" dirty="0" smtClean="0"/>
              <a:t>Figure 1: biosphère</a:t>
            </a:r>
            <a:endParaRPr lang="fr-FR"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II.2 </a:t>
            </a:r>
            <a:r>
              <a:rPr lang="fr-FR" b="1" dirty="0" smtClean="0"/>
              <a:t>.4.Interactions </a:t>
            </a:r>
            <a:r>
              <a:rPr lang="fr-FR" b="1" dirty="0" smtClean="0"/>
              <a:t>de coopération et de symbiose </a:t>
            </a:r>
            <a:endParaRPr lang="fr-FR" dirty="0"/>
          </a:p>
        </p:txBody>
      </p:sp>
      <p:sp>
        <p:nvSpPr>
          <p:cNvPr id="3" name="Espace réservé du contenu 2"/>
          <p:cNvSpPr>
            <a:spLocks noGrp="1"/>
          </p:cNvSpPr>
          <p:nvPr>
            <p:ph idx="1"/>
          </p:nvPr>
        </p:nvSpPr>
        <p:spPr/>
        <p:txBody>
          <a:bodyPr>
            <a:normAutofit fontScale="92500"/>
          </a:bodyPr>
          <a:lstStyle/>
          <a:p>
            <a:pPr algn="just"/>
            <a:r>
              <a:rPr lang="fr-FR" dirty="0" smtClean="0"/>
              <a:t>Van </a:t>
            </a:r>
            <a:r>
              <a:rPr lang="fr-FR" dirty="0" err="1" smtClean="0"/>
              <a:t>Beneden</a:t>
            </a:r>
            <a:r>
              <a:rPr lang="fr-FR" dirty="0" smtClean="0"/>
              <a:t> (1875) propose le terme de </a:t>
            </a:r>
            <a:r>
              <a:rPr lang="fr-FR" b="1" dirty="0" smtClean="0"/>
              <a:t>mutualistes</a:t>
            </a:r>
            <a:r>
              <a:rPr lang="fr-FR" dirty="0" smtClean="0"/>
              <a:t> pour « des organismes qui se procurent l’un l’autre des services ». </a:t>
            </a:r>
            <a:endParaRPr lang="fr-FR" dirty="0" smtClean="0"/>
          </a:p>
          <a:p>
            <a:pPr algn="just"/>
            <a:r>
              <a:rPr lang="fr-FR" dirty="0" smtClean="0"/>
              <a:t>Selon </a:t>
            </a:r>
            <a:r>
              <a:rPr lang="fr-FR" dirty="0" smtClean="0"/>
              <a:t>les cas, une association de mutualisme entre espèces peut être </a:t>
            </a:r>
            <a:r>
              <a:rPr lang="fr-FR" b="1" dirty="0" smtClean="0"/>
              <a:t>facultative</a:t>
            </a:r>
            <a:r>
              <a:rPr lang="fr-FR" dirty="0" smtClean="0"/>
              <a:t> ou </a:t>
            </a:r>
            <a:r>
              <a:rPr lang="fr-FR" b="1" dirty="0" smtClean="0"/>
              <a:t>obligatoire</a:t>
            </a:r>
            <a:r>
              <a:rPr lang="fr-FR" dirty="0" smtClean="0"/>
              <a:t> (au moins pour l’un des deux </a:t>
            </a:r>
            <a:r>
              <a:rPr lang="fr-FR" dirty="0" smtClean="0"/>
              <a:t>partenaires) transitoire </a:t>
            </a:r>
            <a:r>
              <a:rPr lang="fr-FR" dirty="0" smtClean="0"/>
              <a:t>(ex : </a:t>
            </a:r>
            <a:r>
              <a:rPr lang="fr-FR" dirty="0" smtClean="0"/>
              <a:t>les mutualismes </a:t>
            </a:r>
            <a:r>
              <a:rPr lang="fr-FR" dirty="0" smtClean="0"/>
              <a:t>de pollinisation) ou </a:t>
            </a:r>
            <a:r>
              <a:rPr lang="fr-FR" b="1" dirty="0" smtClean="0"/>
              <a:t>durable </a:t>
            </a:r>
            <a:r>
              <a:rPr lang="fr-FR" dirty="0" smtClean="0"/>
              <a:t>(ex : la </a:t>
            </a:r>
            <a:r>
              <a:rPr lang="fr-FR" dirty="0" smtClean="0"/>
              <a:t>symbiose </a:t>
            </a:r>
            <a:r>
              <a:rPr lang="fr-FR" dirty="0" smtClean="0"/>
              <a:t>mutualiste entre une algue et un champignon dans le cas des </a:t>
            </a:r>
            <a:r>
              <a:rPr lang="fr-FR" b="1" dirty="0" smtClean="0"/>
              <a:t>lichens</a:t>
            </a:r>
            <a:r>
              <a:rPr lang="fr-FR" dirty="0" smtClean="0"/>
              <a:t>).</a:t>
            </a:r>
          </a:p>
          <a:p>
            <a:endParaRPr lang="fr-F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5072074"/>
            <a:ext cx="8229600" cy="1143000"/>
          </a:xfrm>
        </p:spPr>
        <p:txBody>
          <a:bodyPr/>
          <a:lstStyle/>
          <a:p>
            <a:r>
              <a:rPr lang="fr-FR" dirty="0" smtClean="0"/>
              <a:t>Figure :Lichen=champignon +Algue </a:t>
            </a:r>
            <a:endParaRPr lang="fr-FR" dirty="0"/>
          </a:p>
        </p:txBody>
      </p:sp>
      <p:pic>
        <p:nvPicPr>
          <p:cNvPr id="4" name="Espace réservé du contenu 3" descr="Les lichens, agents de biosurveillance de la qualité de l'air – DAILY  SCIENCE"/>
          <p:cNvPicPr>
            <a:picLocks noGrp="1"/>
          </p:cNvPicPr>
          <p:nvPr>
            <p:ph idx="1"/>
          </p:nvPr>
        </p:nvPicPr>
        <p:blipFill>
          <a:blip r:embed="rId2"/>
          <a:srcRect/>
          <a:stretch>
            <a:fillRect/>
          </a:stretch>
        </p:blipFill>
        <p:spPr bwMode="auto">
          <a:xfrm>
            <a:off x="285720" y="357166"/>
            <a:ext cx="8229600"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7166"/>
            <a:ext cx="8229600" cy="6215106"/>
          </a:xfrm>
        </p:spPr>
        <p:txBody>
          <a:bodyPr>
            <a:normAutofit fontScale="85000" lnSpcReduction="20000"/>
          </a:bodyPr>
          <a:lstStyle/>
          <a:p>
            <a:r>
              <a:rPr lang="fr-FR" dirty="0" smtClean="0"/>
              <a:t>Les bénéfices sont le plus souvent </a:t>
            </a:r>
            <a:r>
              <a:rPr lang="fr-FR" b="1" dirty="0" smtClean="0"/>
              <a:t>d’ordre trophique</a:t>
            </a:r>
            <a:r>
              <a:rPr lang="fr-FR" dirty="0" smtClean="0"/>
              <a:t>, un des deux partenaires favorisant l’accès à une ressource, ou bien de défense contre les agressions de l’environnement biotique ou abiotique.</a:t>
            </a:r>
          </a:p>
          <a:p>
            <a:r>
              <a:rPr lang="fr-FR" dirty="0" smtClean="0"/>
              <a:t>Parfois, un des deux partenaires profite des capacités de locomotion de l’autre ; c’est le cas des plantes qui utilisent des insectes pour la dispersion de leur pollen ou de leurs graines.</a:t>
            </a:r>
          </a:p>
          <a:p>
            <a:r>
              <a:rPr lang="fr-FR" dirty="0" smtClean="0"/>
              <a:t>On différencie souvent le commensalisme, relation dans laquelle une forme de vie retire un bénéfice de l’association sans nuire à l’autre, du mutualisme ou de la symbiose mutualiste pour lesquels les bénéfices sont réciproques.</a:t>
            </a:r>
          </a:p>
          <a:p>
            <a:r>
              <a:rPr lang="fr-FR" dirty="0" smtClean="0"/>
              <a:t>Les symbioses mutualistes sont omniprésentes. Certaines de ces associations sont d’une importance écologique majeure :</a:t>
            </a:r>
          </a:p>
          <a:p>
            <a:endParaRPr 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Les bactéries présentes dans les racines des légumineuses et d’autres plantes</a:t>
            </a:r>
            <a:endParaRPr lang="fr-FR" sz="3600" b="1" dirty="0"/>
          </a:p>
        </p:txBody>
      </p:sp>
      <p:sp>
        <p:nvSpPr>
          <p:cNvPr id="3" name="Espace réservé du contenu 2"/>
          <p:cNvSpPr>
            <a:spLocks noGrp="1"/>
          </p:cNvSpPr>
          <p:nvPr>
            <p:ph idx="1"/>
          </p:nvPr>
        </p:nvSpPr>
        <p:spPr/>
        <p:txBody>
          <a:bodyPr/>
          <a:lstStyle/>
          <a:p>
            <a:r>
              <a:rPr lang="fr-FR" dirty="0" smtClean="0"/>
              <a:t>l’activité symbiotique des bactéries permet de fixer l’azote atmosphérique nécessaire aux plantes. En retour la plante fournit des sucres et de l’énergie, issus de la photosynthèse.</a:t>
            </a:r>
          </a:p>
          <a:p>
            <a:endParaRPr lang="fr-FR" dirty="0"/>
          </a:p>
        </p:txBody>
      </p:sp>
      <p:pic>
        <p:nvPicPr>
          <p:cNvPr id="4" name="Image 3" descr="Les plantes fixatrices d'azote - Jardiner Autrement"/>
          <p:cNvPicPr/>
          <p:nvPr/>
        </p:nvPicPr>
        <p:blipFill>
          <a:blip r:embed="rId2"/>
          <a:srcRect/>
          <a:stretch>
            <a:fillRect/>
          </a:stretch>
        </p:blipFill>
        <p:spPr bwMode="auto">
          <a:xfrm>
            <a:off x="1857356" y="3786190"/>
            <a:ext cx="5330825" cy="3071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Zoom sur les champignons mycorhiziensBiofertilisants.fr"/>
          <p:cNvPicPr/>
          <p:nvPr/>
        </p:nvPicPr>
        <p:blipFill>
          <a:blip r:embed="rId2"/>
          <a:srcRect/>
          <a:stretch>
            <a:fillRect/>
          </a:stretch>
        </p:blipFill>
        <p:spPr bwMode="auto">
          <a:xfrm>
            <a:off x="3000364" y="2752725"/>
            <a:ext cx="4873625" cy="4105275"/>
          </a:xfrm>
          <a:prstGeom prst="rect">
            <a:avLst/>
          </a:prstGeom>
          <a:noFill/>
          <a:ln w="9525">
            <a:noFill/>
            <a:miter lim="800000"/>
            <a:headEnd/>
            <a:tailEnd/>
          </a:ln>
        </p:spPr>
      </p:pic>
      <p:sp>
        <p:nvSpPr>
          <p:cNvPr id="2" name="Titre 1"/>
          <p:cNvSpPr>
            <a:spLocks noGrp="1"/>
          </p:cNvSpPr>
          <p:nvPr>
            <p:ph type="title"/>
          </p:nvPr>
        </p:nvSpPr>
        <p:spPr>
          <a:xfrm>
            <a:off x="457200" y="274638"/>
            <a:ext cx="8229600" cy="725470"/>
          </a:xfrm>
        </p:spPr>
        <p:txBody>
          <a:bodyPr>
            <a:normAutofit fontScale="90000"/>
          </a:bodyPr>
          <a:lstStyle/>
          <a:p>
            <a:r>
              <a:rPr lang="fr-FR" b="1" dirty="0" smtClean="0"/>
              <a:t>Les champignons (mycorhizes) présents dans les racines des plantes :</a:t>
            </a:r>
            <a:endParaRPr lang="fr-FR" b="1" dirty="0"/>
          </a:p>
        </p:txBody>
      </p:sp>
      <p:sp>
        <p:nvSpPr>
          <p:cNvPr id="3" name="Espace réservé du contenu 2"/>
          <p:cNvSpPr>
            <a:spLocks noGrp="1"/>
          </p:cNvSpPr>
          <p:nvPr>
            <p:ph idx="1"/>
          </p:nvPr>
        </p:nvSpPr>
        <p:spPr>
          <a:xfrm>
            <a:off x="428596" y="1142984"/>
            <a:ext cx="8229600" cy="4525963"/>
          </a:xfrm>
        </p:spPr>
        <p:txBody>
          <a:bodyPr/>
          <a:lstStyle/>
          <a:p>
            <a:r>
              <a:rPr lang="fr-FR" dirty="0" smtClean="0"/>
              <a:t>ces mycorhizes favorisent l’absorption par les racines des éléments minéraux (en particulier P, Cu, Zn et N) et améliorent ainsi la nutrition de la plupart </a:t>
            </a:r>
            <a:endParaRPr lang="fr-FR" dirty="0" smtClean="0"/>
          </a:p>
          <a:p>
            <a:pPr>
              <a:buNone/>
            </a:pPr>
            <a:r>
              <a:rPr lang="fr-FR" dirty="0" smtClean="0"/>
              <a:t>des </a:t>
            </a:r>
            <a:r>
              <a:rPr lang="fr-FR" dirty="0" smtClean="0"/>
              <a:t>espèces végétales</a:t>
            </a:r>
          </a:p>
          <a:p>
            <a:pPr>
              <a:buNone/>
            </a:pPr>
            <a:endParaRPr lang="fr-F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928670"/>
          </a:xfrm>
        </p:spPr>
        <p:txBody>
          <a:bodyPr/>
          <a:lstStyle/>
          <a:p>
            <a:r>
              <a:rPr lang="fr-FR" b="1" dirty="0" smtClean="0"/>
              <a:t>II.2 .</a:t>
            </a:r>
            <a:r>
              <a:rPr lang="fr-FR" b="1" dirty="0" smtClean="0"/>
              <a:t>4. Commensalisme</a:t>
            </a:r>
            <a:endParaRPr lang="fr-FR" b="1" dirty="0"/>
          </a:p>
        </p:txBody>
      </p:sp>
      <p:sp>
        <p:nvSpPr>
          <p:cNvPr id="3" name="Espace réservé du contenu 2"/>
          <p:cNvSpPr>
            <a:spLocks noGrp="1"/>
          </p:cNvSpPr>
          <p:nvPr>
            <p:ph idx="1"/>
          </p:nvPr>
        </p:nvSpPr>
        <p:spPr>
          <a:xfrm>
            <a:off x="428596" y="785794"/>
            <a:ext cx="8229600" cy="4525963"/>
          </a:xfrm>
        </p:spPr>
        <p:txBody>
          <a:bodyPr/>
          <a:lstStyle/>
          <a:p>
            <a:pPr algn="just"/>
            <a:r>
              <a:rPr lang="fr-FR" dirty="0" smtClean="0"/>
              <a:t>Le commensalisme est une relation facultative, provisoire ou définitive, bénéfique pour le commensal, mais neutre (ni bénéfique, ni nuisible) pour </a:t>
            </a:r>
            <a:r>
              <a:rPr lang="fr-FR" dirty="0" smtClean="0"/>
              <a:t>l'hôte</a:t>
            </a:r>
            <a:r>
              <a:rPr lang="fr-FR" dirty="0" smtClean="0"/>
              <a:t> </a:t>
            </a:r>
            <a:r>
              <a:rPr lang="fr-FR" dirty="0" smtClean="0"/>
              <a:t>. En cela il diffère du parasitisme qui est nuisible pour l'hôte, et du mutualisme qui correspond à une relation avec bénéfice mutuel.</a:t>
            </a:r>
            <a:endParaRPr lang="fr-FR" dirty="0"/>
          </a:p>
        </p:txBody>
      </p:sp>
      <p:pic>
        <p:nvPicPr>
          <p:cNvPr id="4" name="Image 3" descr="Commensalisme — Didaquest"/>
          <p:cNvPicPr/>
          <p:nvPr/>
        </p:nvPicPr>
        <p:blipFill>
          <a:blip r:embed="rId2"/>
          <a:srcRect/>
          <a:stretch>
            <a:fillRect/>
          </a:stretch>
        </p:blipFill>
        <p:spPr bwMode="auto">
          <a:xfrm>
            <a:off x="4214810" y="2713655"/>
            <a:ext cx="4643470" cy="4144345"/>
          </a:xfrm>
          <a:prstGeom prst="rect">
            <a:avLst/>
          </a:prstGeom>
          <a:noFill/>
          <a:ln w="9525">
            <a:noFill/>
            <a:miter lim="800000"/>
            <a:headEnd/>
            <a:tailEnd/>
          </a:ln>
        </p:spPr>
      </p:pic>
      <p:sp>
        <p:nvSpPr>
          <p:cNvPr id="6" name="Rectangle 5"/>
          <p:cNvSpPr/>
          <p:nvPr/>
        </p:nvSpPr>
        <p:spPr>
          <a:xfrm>
            <a:off x="714348" y="5715016"/>
            <a:ext cx="3252493" cy="369332"/>
          </a:xfrm>
          <a:prstGeom prst="rect">
            <a:avLst/>
          </a:prstGeom>
        </p:spPr>
        <p:txBody>
          <a:bodyPr wrap="none">
            <a:spAutoFit/>
          </a:bodyPr>
          <a:lstStyle/>
          <a:p>
            <a:r>
              <a:rPr lang="fr-FR" dirty="0" smtClean="0"/>
              <a:t>commensalisme </a:t>
            </a:r>
            <a:r>
              <a:rPr lang="fr-FR" dirty="0" smtClean="0"/>
              <a:t>;</a:t>
            </a:r>
            <a:r>
              <a:rPr lang="fr-FR" b="1" dirty="0" smtClean="0"/>
              <a:t>Oiseau </a:t>
            </a:r>
            <a:r>
              <a:rPr lang="fr-FR" b="1" dirty="0" smtClean="0"/>
              <a:t>/ Buffle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www.zoom-nature.fr/wp-content/uploads/2016/11/commens-gboeufs-300x180.jpg"/>
          <p:cNvPicPr>
            <a:picLocks noGrp="1"/>
          </p:cNvPicPr>
          <p:nvPr>
            <p:ph idx="1"/>
          </p:nvPr>
        </p:nvPicPr>
        <p:blipFill>
          <a:blip r:embed="rId2"/>
          <a:srcRect/>
          <a:stretch>
            <a:fillRect/>
          </a:stretch>
        </p:blipFill>
        <p:spPr bwMode="auto">
          <a:xfrm>
            <a:off x="857224" y="428604"/>
            <a:ext cx="7143800" cy="4071966"/>
          </a:xfrm>
          <a:prstGeom prst="rect">
            <a:avLst/>
          </a:prstGeom>
          <a:noFill/>
          <a:ln w="9525">
            <a:noFill/>
            <a:miter lim="800000"/>
            <a:headEnd/>
            <a:tailEnd/>
          </a:ln>
        </p:spPr>
      </p:pic>
      <p:sp>
        <p:nvSpPr>
          <p:cNvPr id="5" name="Rectangle 4"/>
          <p:cNvSpPr/>
          <p:nvPr/>
        </p:nvSpPr>
        <p:spPr>
          <a:xfrm>
            <a:off x="571472" y="4643446"/>
            <a:ext cx="8001056" cy="1938992"/>
          </a:xfrm>
          <a:prstGeom prst="rect">
            <a:avLst/>
          </a:prstGeom>
        </p:spPr>
        <p:txBody>
          <a:bodyPr wrap="square">
            <a:spAutoFit/>
          </a:bodyPr>
          <a:lstStyle/>
          <a:p>
            <a:r>
              <a:rPr lang="fr-FR" sz="2400" dirty="0" smtClean="0"/>
              <a:t>Les hérons </a:t>
            </a:r>
            <a:r>
              <a:rPr lang="fr-FR" sz="2400" dirty="0" err="1" smtClean="0"/>
              <a:t>garde-boeufs</a:t>
            </a:r>
            <a:r>
              <a:rPr lang="fr-FR" sz="2400" dirty="0" smtClean="0"/>
              <a:t> se nourrissent </a:t>
            </a:r>
            <a:r>
              <a:rPr lang="fr-FR" sz="2400" b="1" dirty="0" smtClean="0"/>
              <a:t>à proximité du bétail </a:t>
            </a:r>
            <a:r>
              <a:rPr lang="fr-FR" sz="2400" dirty="0" smtClean="0"/>
              <a:t>: ils capturent les insectes dérangés par le déplacement des animaux ; c’est une relation de type commensalisme où </a:t>
            </a:r>
            <a:r>
              <a:rPr lang="fr-FR" sz="2400" b="1" dirty="0" smtClean="0"/>
              <a:t>seul les hérons en tirent un profit</a:t>
            </a:r>
            <a:r>
              <a:rPr lang="fr-FR" sz="2400" dirty="0" smtClean="0"/>
              <a:t/>
            </a:r>
            <a:br>
              <a:rPr lang="fr-FR" sz="2400" dirty="0" smtClean="0"/>
            </a:br>
            <a:endParaRPr lang="fr-FR" sz="2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II.3. Rôle </a:t>
            </a:r>
            <a:r>
              <a:rPr lang="fr-FR" sz="3600" b="1" dirty="0" smtClean="0"/>
              <a:t>des facteurs écologiques dans la régulation des populations</a:t>
            </a:r>
            <a:endParaRPr lang="fr-FR" sz="3600" b="1" dirty="0"/>
          </a:p>
        </p:txBody>
      </p:sp>
      <p:sp>
        <p:nvSpPr>
          <p:cNvPr id="3" name="Espace réservé du contenu 2"/>
          <p:cNvSpPr>
            <a:spLocks noGrp="1"/>
          </p:cNvSpPr>
          <p:nvPr>
            <p:ph idx="1"/>
          </p:nvPr>
        </p:nvSpPr>
        <p:spPr/>
        <p:txBody>
          <a:bodyPr>
            <a:normAutofit lnSpcReduction="10000"/>
          </a:bodyPr>
          <a:lstStyle/>
          <a:p>
            <a:r>
              <a:rPr lang="fr-FR" dirty="0" smtClean="0"/>
              <a:t>La régulation des populations se rapporte aux mécanismes par lesquels </a:t>
            </a:r>
            <a:r>
              <a:rPr lang="fr-FR" b="1" dirty="0" smtClean="0"/>
              <a:t>les effectifs </a:t>
            </a:r>
            <a:r>
              <a:rPr lang="fr-FR" dirty="0" smtClean="0"/>
              <a:t>d’une population végétale ou animale sont contrôlés de sorte qu’ils ne peuvent </a:t>
            </a:r>
            <a:r>
              <a:rPr lang="fr-FR" b="1" dirty="0" smtClean="0"/>
              <a:t>pas excéder</a:t>
            </a:r>
            <a:r>
              <a:rPr lang="fr-FR" dirty="0" smtClean="0"/>
              <a:t>, sinon même </a:t>
            </a:r>
            <a:r>
              <a:rPr lang="fr-FR" b="1" dirty="0" smtClean="0"/>
              <a:t>atteindre</a:t>
            </a:r>
            <a:r>
              <a:rPr lang="fr-FR" dirty="0" smtClean="0"/>
              <a:t> pendant une </a:t>
            </a:r>
            <a:r>
              <a:rPr lang="fr-FR" b="1" dirty="0" smtClean="0"/>
              <a:t>période</a:t>
            </a:r>
            <a:r>
              <a:rPr lang="fr-FR" dirty="0" smtClean="0"/>
              <a:t> de temps quelque peu prolongée, </a:t>
            </a:r>
            <a:r>
              <a:rPr lang="fr-FR" b="1" dirty="0" smtClean="0"/>
              <a:t>la capacité limite du milieu</a:t>
            </a:r>
            <a:r>
              <a:rPr lang="fr-FR" dirty="0" smtClean="0"/>
              <a:t>. </a:t>
            </a:r>
            <a:endParaRPr lang="fr-FR" dirty="0" smtClean="0"/>
          </a:p>
          <a:p>
            <a:r>
              <a:rPr lang="fr-FR" dirty="0" smtClean="0"/>
              <a:t>La </a:t>
            </a:r>
            <a:r>
              <a:rPr lang="fr-FR" dirty="0" smtClean="0"/>
              <a:t>régulation des populations est le fait à la fois de facteurs abiotiques et biotiques.</a:t>
            </a:r>
          </a:p>
          <a:p>
            <a:endParaRPr lang="fr-F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14356"/>
            <a:ext cx="8229600" cy="5786478"/>
          </a:xfrm>
        </p:spPr>
        <p:txBody>
          <a:bodyPr>
            <a:normAutofit/>
          </a:bodyPr>
          <a:lstStyle/>
          <a:p>
            <a:pPr algn="just"/>
            <a:r>
              <a:rPr lang="fr-FR" dirty="0" smtClean="0"/>
              <a:t>Les </a:t>
            </a:r>
            <a:r>
              <a:rPr lang="fr-FR" dirty="0" smtClean="0"/>
              <a:t>premiers (abiotiques) </a:t>
            </a:r>
            <a:r>
              <a:rPr lang="fr-FR" dirty="0" smtClean="0"/>
              <a:t>sont dits </a:t>
            </a:r>
            <a:r>
              <a:rPr lang="fr-FR" b="1" dirty="0" smtClean="0"/>
              <a:t>indépendants</a:t>
            </a:r>
            <a:r>
              <a:rPr lang="fr-FR" dirty="0" smtClean="0"/>
              <a:t> de la densité car ils provoquent un taux de mortalité déterminé pour une valeur donnée, quels que soient les effectifs. Les </a:t>
            </a:r>
            <a:r>
              <a:rPr lang="fr-FR" dirty="0" smtClean="0"/>
              <a:t>seconds(biotiques) </a:t>
            </a:r>
            <a:r>
              <a:rPr lang="fr-FR" dirty="0" smtClean="0"/>
              <a:t>sont au contraire </a:t>
            </a:r>
            <a:r>
              <a:rPr lang="fr-FR" b="1" dirty="0" smtClean="0"/>
              <a:t>dépendants</a:t>
            </a:r>
            <a:r>
              <a:rPr lang="fr-FR" dirty="0" smtClean="0"/>
              <a:t> de la densité car leur action sur la population dépend de ses effectifs. La disponibilité de nourriture, l’intensité de la prédation et la mortalité par maladie en sont des exemples bien connus.</a:t>
            </a:r>
          </a:p>
          <a:p>
            <a:endParaRPr lang="fr-F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28604"/>
            <a:ext cx="8543956" cy="5697559"/>
          </a:xfrm>
        </p:spPr>
        <p:txBody>
          <a:bodyPr>
            <a:normAutofit lnSpcReduction="10000"/>
          </a:bodyPr>
          <a:lstStyle/>
          <a:p>
            <a:pPr algn="just"/>
            <a:r>
              <a:rPr lang="fr-FR" dirty="0" smtClean="0"/>
              <a:t>Les facteurs abiotiques sont aussi dénommés en </a:t>
            </a:r>
            <a:r>
              <a:rPr lang="fr-FR" dirty="0" err="1" smtClean="0"/>
              <a:t>démoécologie</a:t>
            </a:r>
            <a:r>
              <a:rPr lang="fr-FR" dirty="0" smtClean="0"/>
              <a:t> des facteurs </a:t>
            </a:r>
            <a:r>
              <a:rPr lang="fr-FR" b="1" dirty="0" smtClean="0"/>
              <a:t>catastrophiques</a:t>
            </a:r>
            <a:r>
              <a:rPr lang="fr-FR" dirty="0" smtClean="0"/>
              <a:t> car ils n’agissent que dans des circonstances exceptionnelles lors de grands froids ou de sécheresses extrêmes par exemple.</a:t>
            </a:r>
          </a:p>
          <a:p>
            <a:pPr algn="just"/>
            <a:r>
              <a:rPr lang="fr-FR" dirty="0" smtClean="0"/>
              <a:t>Les facteurs dépendants de la densité exercent une action plus fine au niveau de la régulation des effectifs. Ils interviennent de façon concomitante (simultanée) pour ajuster ceux d’une population donnée au niveau de la capacité limite du milieu. Le rôle de la prédation et du parasitisme sont bien connus en ce sens.</a:t>
            </a:r>
          </a:p>
          <a:p>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64799</TotalTime>
  <Words>7158</Words>
  <Application>Microsoft Office PowerPoint</Application>
  <PresentationFormat>Affichage à l'écran (4:3)</PresentationFormat>
  <Paragraphs>426</Paragraphs>
  <Slides>140</Slides>
  <Notes>0</Notes>
  <HiddenSlides>0</HiddenSlides>
  <MMClips>0</MMClips>
  <ScaleCrop>false</ScaleCrop>
  <HeadingPairs>
    <vt:vector size="4" baseType="variant">
      <vt:variant>
        <vt:lpstr>Thème</vt:lpstr>
      </vt:variant>
      <vt:variant>
        <vt:i4>1</vt:i4>
      </vt:variant>
      <vt:variant>
        <vt:lpstr>Titres des diapositives</vt:lpstr>
      </vt:variant>
      <vt:variant>
        <vt:i4>140</vt:i4>
      </vt:variant>
    </vt:vector>
  </HeadingPairs>
  <TitlesOfParts>
    <vt:vector size="141" baseType="lpstr">
      <vt:lpstr>Thème Office</vt:lpstr>
      <vt:lpstr>Diapositive 1</vt:lpstr>
      <vt:lpstr>Chapitre I. Définition de l’écosystème et de ses constituants </vt:lpstr>
      <vt:lpstr>1.Qu’est ce que l’écologie  </vt:lpstr>
      <vt:lpstr>Diapositive 4</vt:lpstr>
      <vt:lpstr>Diapositive 5</vt:lpstr>
      <vt:lpstr>Développement de la notion d’écologie </vt:lpstr>
      <vt:lpstr>Diapositive 7</vt:lpstr>
      <vt:lpstr>2.Intérêt de l’Écologie </vt:lpstr>
      <vt:lpstr>3.La biosphère</vt:lpstr>
      <vt:lpstr>4.Compartiments  de la biosphère </vt:lpstr>
      <vt:lpstr>Figure 02: Zonation de la biosphère et répartition des macroécosystèmes </vt:lpstr>
      <vt:lpstr>5.La structure de la biosphère</vt:lpstr>
      <vt:lpstr>6.Ecosystèmes terrestres </vt:lpstr>
      <vt:lpstr>Figure 03: Ecosystèmes terrestres </vt:lpstr>
      <vt:lpstr>Figure 4: Écosystèmes aquatiques </vt:lpstr>
      <vt:lpstr>Écosystèmes aquatiques </vt:lpstr>
      <vt:lpstr>7. Définition de l’écosystème </vt:lpstr>
      <vt:lpstr>8. Notions de biocœnose et de facteurs écologiques</vt:lpstr>
      <vt:lpstr>Diapositive 19</vt:lpstr>
      <vt:lpstr>Communautés </vt:lpstr>
      <vt:lpstr>9.Biome(s)</vt:lpstr>
      <vt:lpstr>Figure 5. Les biomes terrestres </vt:lpstr>
      <vt:lpstr>a.La taïga ou forêt boréale</vt:lpstr>
      <vt:lpstr>Diapositive 24</vt:lpstr>
      <vt:lpstr>Glouton </vt:lpstr>
      <vt:lpstr>b. Les savanes tropicales</vt:lpstr>
      <vt:lpstr>Diapositive 27</vt:lpstr>
      <vt:lpstr>c.Déserts</vt:lpstr>
      <vt:lpstr>Chapitre II Facteurs écologiques</vt:lpstr>
      <vt:lpstr>Diapositive 30</vt:lpstr>
      <vt:lpstr>II.1.Les facteurs abiotiques </vt:lpstr>
      <vt:lpstr>Facteurs trophiques</vt:lpstr>
      <vt:lpstr>II.1.1 Facteurs climatiques</vt:lpstr>
      <vt:lpstr> Lumière et éclairement</vt:lpstr>
      <vt:lpstr>Actions sur les végétaux</vt:lpstr>
      <vt:lpstr>Les héliophytes </vt:lpstr>
      <vt:lpstr>Les sciaphytes </vt:lpstr>
      <vt:lpstr>Photopériode </vt:lpstr>
      <vt:lpstr>Diapositive 39</vt:lpstr>
      <vt:lpstr>Les plantes des jours courts (plantes nyctipériodiques</vt:lpstr>
      <vt:lpstr>Les plantes aux jours longs (plantes héméropériodiques) </vt:lpstr>
      <vt:lpstr>Les plantes photoapériodiques (indifférentes) </vt:lpstr>
      <vt:lpstr>Actions sur les animaux</vt:lpstr>
      <vt:lpstr>Diapositive 44</vt:lpstr>
      <vt:lpstr>Les biorythmes saisonniers sont de deux types:</vt:lpstr>
      <vt:lpstr>la diapause imaginale en saison sèche, et la reproduction en saison des pluies</vt:lpstr>
      <vt:lpstr>2. Reproduction </vt:lpstr>
      <vt:lpstr>Les biorythmes quotidiens ou circadiens</vt:lpstr>
      <vt:lpstr>Les biorythmes lunaires</vt:lpstr>
      <vt:lpstr>La température</vt:lpstr>
      <vt:lpstr>Les précipitations et l’humidité de l’air (hygrométrie)</vt:lpstr>
      <vt:lpstr>Diapositive 52</vt:lpstr>
      <vt:lpstr>Diapositive 53</vt:lpstr>
      <vt:lpstr>Diapositive 54</vt:lpstr>
      <vt:lpstr>Diagrammes ombrothermiques (de ombro = pluie et thermo = température</vt:lpstr>
      <vt:lpstr> Diagramme ombrothermique de Gausen (sud-est de Guelma)   </vt:lpstr>
      <vt:lpstr>Roses des vents</vt:lpstr>
      <vt:lpstr>La rose des vents de Annaba établie sur une moyenne de 10 ans. (1995-2004)  </vt:lpstr>
      <vt:lpstr>II.1.2.Facteurs édaphiques</vt:lpstr>
      <vt:lpstr>a.La pédogenèse</vt:lpstr>
      <vt:lpstr>b.Formation du sol </vt:lpstr>
      <vt:lpstr>Diapositive 62</vt:lpstr>
      <vt:lpstr>Diapositive 63</vt:lpstr>
      <vt:lpstr> Structures des sols </vt:lpstr>
      <vt:lpstr>Diapositive 65</vt:lpstr>
      <vt:lpstr>La texture des sols</vt:lpstr>
      <vt:lpstr>Diapositive 67</vt:lpstr>
      <vt:lpstr>Diapositive 68</vt:lpstr>
      <vt:lpstr>Diapositive 69</vt:lpstr>
      <vt:lpstr>L’eau dans les sols (hygrométrie</vt:lpstr>
      <vt:lpstr>Diapositive 71</vt:lpstr>
      <vt:lpstr>Le pH des sols</vt:lpstr>
      <vt:lpstr>Éléments minéraux des sols</vt:lpstr>
      <vt:lpstr>Diapositive 74</vt:lpstr>
      <vt:lpstr>II.1.3.Facteurs hydriques</vt:lpstr>
      <vt:lpstr>Diapositive 76</vt:lpstr>
      <vt:lpstr>Diapositive 77</vt:lpstr>
      <vt:lpstr>Propriétés optiques : lumière et transparence de l’eau</vt:lpstr>
      <vt:lpstr>La matière organique</vt:lpstr>
      <vt:lpstr>Le pH</vt:lpstr>
      <vt:lpstr>II.2. Facteurs biotiques</vt:lpstr>
      <vt:lpstr>Les grands types d’interactions entre espèces</vt:lpstr>
      <vt:lpstr>Diapositive 83</vt:lpstr>
      <vt:lpstr>II.2 1.Interactions de compétition</vt:lpstr>
      <vt:lpstr>Compétition intra spécifique  </vt:lpstr>
      <vt:lpstr>II.2 2.Interactions mangeur-mangé</vt:lpstr>
      <vt:lpstr>Prédation </vt:lpstr>
      <vt:lpstr>II.2 .3. Le parasitisme</vt:lpstr>
      <vt:lpstr>Diapositive 89</vt:lpstr>
      <vt:lpstr>II.2 .4.Interactions de coopération et de symbiose </vt:lpstr>
      <vt:lpstr>Figure :Lichen=champignon +Algue </vt:lpstr>
      <vt:lpstr>Diapositive 92</vt:lpstr>
      <vt:lpstr>Les bactéries présentes dans les racines des légumineuses et d’autres plantes</vt:lpstr>
      <vt:lpstr>Les champignons (mycorhizes) présents dans les racines des plantes :</vt:lpstr>
      <vt:lpstr>II.2 .4. Commensalisme</vt:lpstr>
      <vt:lpstr>Diapositive 96</vt:lpstr>
      <vt:lpstr>II.3. Rôle des facteurs écologiques dans la régulation des populations</vt:lpstr>
      <vt:lpstr>Diapositive 98</vt:lpstr>
      <vt:lpstr>Diapositive 99</vt:lpstr>
      <vt:lpstr>Diapositive 100</vt:lpstr>
      <vt:lpstr>II.4.Loi de tolérance de Shelford </vt:lpstr>
      <vt:lpstr>Figure : Loi de schelford (Ramade, 2009)</vt:lpstr>
      <vt:lpstr>II.5. Notion d’optimum écologique</vt:lpstr>
      <vt:lpstr>II.6. Valence écologique</vt:lpstr>
      <vt:lpstr>Diapositive 105</vt:lpstr>
      <vt:lpstr>II.7. Facteur limitant</vt:lpstr>
      <vt:lpstr>II.8. Niche écologique</vt:lpstr>
      <vt:lpstr>CHAPITRE 4 Organisation de la biosphère  </vt:lpstr>
      <vt:lpstr>Figure : Les niveaux d’organisation de la biosphère </vt:lpstr>
      <vt:lpstr>Diapositive 110</vt:lpstr>
      <vt:lpstr>I. Structure des écosystèmes </vt:lpstr>
      <vt:lpstr>a. Producteurs autotrophes</vt:lpstr>
      <vt:lpstr>b. Consommateurs hétérotrophes </vt:lpstr>
      <vt:lpstr>Diapositive 114</vt:lpstr>
      <vt:lpstr>Diapositive 115</vt:lpstr>
      <vt:lpstr>c. Décomposeurs et détritivores </vt:lpstr>
      <vt:lpstr>Diapositive 117</vt:lpstr>
      <vt:lpstr>Bousier </vt:lpstr>
      <vt:lpstr>2. Différents types de chaînes trophiques</vt:lpstr>
      <vt:lpstr>B. Chaîne de parasites </vt:lpstr>
      <vt:lpstr>C. Chaîne de détritivores : </vt:lpstr>
      <vt:lpstr>3.Représentation graphique des chaînes trophiques </vt:lpstr>
      <vt:lpstr>a. Pyramide des nombres </vt:lpstr>
      <vt:lpstr>B</vt:lpstr>
      <vt:lpstr>C</vt:lpstr>
      <vt:lpstr>4. Réseau trophique</vt:lpstr>
      <vt:lpstr>II. Fonctionnement des écosystèmes 1.Productivité</vt:lpstr>
      <vt:lpstr>Diapositive 128</vt:lpstr>
      <vt:lpstr>Diapositive 129</vt:lpstr>
      <vt:lpstr>2.Transfert et flux d’énergie</vt:lpstr>
      <vt:lpstr>3.Le flux d’énergie et le cycle de la matière dans les écosystèmes</vt:lpstr>
      <vt:lpstr>Diapositive 132</vt:lpstr>
      <vt:lpstr>cycle de carbone</vt:lpstr>
      <vt:lpstr>4.Stabilité des écosystèmes</vt:lpstr>
      <vt:lpstr>Diapositive 135</vt:lpstr>
      <vt:lpstr>Diapositive 136</vt:lpstr>
      <vt:lpstr>Diapositive 137</vt:lpstr>
      <vt:lpstr>5. Les cycles biogéochimiques</vt:lpstr>
      <vt:lpstr>Diapositive 139</vt:lpstr>
      <vt:lpstr>Diapositive 140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Ecologie générale  2ème année tronc commun </dc:title>
  <dc:creator>Samira</dc:creator>
  <cp:lastModifiedBy>Samira</cp:lastModifiedBy>
  <cp:revision>129</cp:revision>
  <dcterms:created xsi:type="dcterms:W3CDTF">2024-02-17T19:50:22Z</dcterms:created>
  <dcterms:modified xsi:type="dcterms:W3CDTF">2024-04-19T22:10:08Z</dcterms:modified>
</cp:coreProperties>
</file>