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sldIdLst>
    <p:sldId id="355" r:id="rId2"/>
    <p:sldId id="348" r:id="rId3"/>
    <p:sldId id="349" r:id="rId4"/>
    <p:sldId id="351" r:id="rId5"/>
    <p:sldId id="294" r:id="rId6"/>
    <p:sldId id="360" r:id="rId7"/>
    <p:sldId id="356" r:id="rId8"/>
    <p:sldId id="357" r:id="rId9"/>
    <p:sldId id="358" r:id="rId10"/>
    <p:sldId id="359" r:id="rId11"/>
    <p:sldId id="36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5EF5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36" autoAdjust="0"/>
    <p:restoredTop sz="94728" autoAdjust="0"/>
  </p:normalViewPr>
  <p:slideViewPr>
    <p:cSldViewPr>
      <p:cViewPr>
        <p:scale>
          <a:sx n="70" d="100"/>
          <a:sy n="70"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4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6F884-6863-4413-97CB-EABBFD152962}" type="datetimeFigureOut">
              <a:rPr lang="fr-FR" smtClean="0"/>
              <a:pPr/>
              <a:t>28/04/2024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75109-438F-493F-B2F3-02D8B7E90BEF}" type="slidenum">
              <a:rPr lang="fr-FR" smtClean="0"/>
              <a:pPr/>
              <a:t>‹N°›</a:t>
            </a:fld>
            <a:endParaRPr lang="fr-FR" dirty="0"/>
          </a:p>
        </p:txBody>
      </p:sp>
    </p:spTree>
    <p:extLst>
      <p:ext uri="{BB962C8B-B14F-4D97-AF65-F5344CB8AC3E}">
        <p14:creationId xmlns="" xmlns:p14="http://schemas.microsoft.com/office/powerpoint/2010/main" val="356696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198817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12749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195086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77132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328543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300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08176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04685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03683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213926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1174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rgbClr val="00B0F0"/>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solidFill>
                  <a:prstClr val="black">
                    <a:tint val="75000"/>
                  </a:prstClr>
                </a:solidFill>
              </a:rPr>
              <a:pPr/>
              <a:t>28/04/2024</a:t>
            </a:fld>
            <a:endParaRPr lang="fr-BE"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solidFill>
                  <a:prstClr val="black">
                    <a:tint val="75000"/>
                  </a:prstClr>
                </a:solidFill>
              </a:rPr>
              <a:pPr/>
              <a:t>‹N°›</a:t>
            </a:fld>
            <a:endParaRPr lang="fr-BE" dirty="0">
              <a:solidFill>
                <a:prstClr val="black">
                  <a:tint val="75000"/>
                </a:prstClr>
              </a:solidFill>
            </a:endParaRPr>
          </a:p>
        </p:txBody>
      </p:sp>
    </p:spTree>
    <p:extLst>
      <p:ext uri="{BB962C8B-B14F-4D97-AF65-F5344CB8AC3E}">
        <p14:creationId xmlns="" xmlns:p14="http://schemas.microsoft.com/office/powerpoint/2010/main" val="1070798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144000" cy="3429000"/>
          </a:xfrm>
          <a:prstGeom prst="rect">
            <a:avLst/>
          </a:prstGeom>
          <a:solidFill>
            <a:srgbClr val="AD996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71406" y="928670"/>
            <a:ext cx="5643602"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a:t>
            </a:r>
            <a:r>
              <a:rPr lang="ar-DZ" sz="2400" b="1" dirty="0" smtClean="0">
                <a:solidFill>
                  <a:schemeClr val="tx2">
                    <a:lumMod val="75000"/>
                  </a:schemeClr>
                </a:solidFill>
                <a:latin typeface="Calibri" pitchFamily="34" charset="0"/>
              </a:rPr>
              <a:t>محمد الصديق بن يحي -جيجل</a:t>
            </a:r>
            <a:endParaRPr lang="ar-SA" sz="2400" b="1" dirty="0" smtClean="0">
              <a:solidFill>
                <a:schemeClr val="tx2">
                  <a:lumMod val="75000"/>
                </a:schemeClr>
              </a:solidFill>
              <a:latin typeface="Calibri" pitchFamily="34" charset="0"/>
            </a:endParaRPr>
          </a:p>
          <a:p>
            <a:pPr algn="ctr" rtl="0">
              <a:spcBef>
                <a:spcPct val="20000"/>
              </a:spcBef>
              <a:buFont typeface="Arial" pitchFamily="34" charset="0"/>
              <a:buNone/>
            </a:pPr>
            <a:r>
              <a:rPr lang="ar-DZ" sz="2400" b="1" dirty="0" smtClean="0">
                <a:solidFill>
                  <a:schemeClr val="tx2">
                    <a:lumMod val="75000"/>
                  </a:schemeClr>
                </a:solidFill>
                <a:latin typeface="Calibri" pitchFamily="34" charset="0"/>
              </a:rPr>
              <a:t> كلية العلوم الاقتصادية والتجارية وعلوم التسيير </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1" name="Freeform 10"/>
          <p:cNvSpPr/>
          <p:nvPr/>
        </p:nvSpPr>
        <p:spPr>
          <a:xfrm>
            <a:off x="214282" y="3552836"/>
            <a:ext cx="5622681" cy="1019172"/>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pic>
        <p:nvPicPr>
          <p:cNvPr id="1026" name="Picture 2"/>
          <p:cNvPicPr>
            <a:picLocks noChangeAspect="1" noChangeArrowheads="1"/>
          </p:cNvPicPr>
          <p:nvPr/>
        </p:nvPicPr>
        <p:blipFill>
          <a:blip r:embed="rId2"/>
          <a:srcRect/>
          <a:stretch>
            <a:fillRect/>
          </a:stretch>
        </p:blipFill>
        <p:spPr bwMode="auto">
          <a:xfrm>
            <a:off x="5978769" y="2209800"/>
            <a:ext cx="2602523" cy="2362200"/>
          </a:xfrm>
          <a:prstGeom prst="rect">
            <a:avLst/>
          </a:prstGeom>
          <a:noFill/>
          <a:ln w="9525">
            <a:noFill/>
            <a:miter lim="800000"/>
            <a:headEnd/>
            <a:tailEnd/>
          </a:ln>
          <a:effectLst/>
        </p:spPr>
      </p:pic>
      <p:sp>
        <p:nvSpPr>
          <p:cNvPr id="12" name="Subtitle 2"/>
          <p:cNvSpPr txBox="1">
            <a:spLocks/>
          </p:cNvSpPr>
          <p:nvPr/>
        </p:nvSpPr>
        <p:spPr bwMode="auto">
          <a:xfrm>
            <a:off x="214282" y="2357430"/>
            <a:ext cx="5643602" cy="1066800"/>
          </a:xfrm>
          <a:prstGeom prst="rect">
            <a:avLst/>
          </a:prstGeom>
          <a:noFill/>
          <a:ln w="9525">
            <a:noFill/>
            <a:miter lim="800000"/>
            <a:headEnd/>
            <a:tailEnd/>
          </a:ln>
        </p:spPr>
        <p:txBody>
          <a:bodyPr/>
          <a:lstStyle/>
          <a:p>
            <a:pPr algn="ctr" rtl="0">
              <a:spcBef>
                <a:spcPct val="20000"/>
              </a:spcBef>
              <a:buFont typeface="Arial" pitchFamily="34" charset="0"/>
              <a:buNone/>
            </a:pPr>
            <a:r>
              <a:rPr lang="ar-DZ" sz="2800" b="1" dirty="0" smtClean="0">
                <a:solidFill>
                  <a:schemeClr val="tx2">
                    <a:lumMod val="75000"/>
                  </a:schemeClr>
                </a:solidFill>
                <a:latin typeface="Calibri" pitchFamily="34" charset="0"/>
              </a:rPr>
              <a:t>مقياس :مالية دولية</a:t>
            </a:r>
          </a:p>
          <a:p>
            <a:pPr algn="ctr" rtl="0">
              <a:spcBef>
                <a:spcPct val="20000"/>
              </a:spcBef>
              <a:buFont typeface="Arial" pitchFamily="34" charset="0"/>
              <a:buNone/>
            </a:pPr>
            <a:r>
              <a:rPr lang="ar-DZ" sz="2800" b="1" dirty="0" smtClean="0">
                <a:solidFill>
                  <a:schemeClr val="tx2">
                    <a:lumMod val="75000"/>
                  </a:schemeClr>
                </a:solidFill>
                <a:latin typeface="Calibri" pitchFamily="34" charset="0"/>
              </a:rPr>
              <a:t>السنة الثالثة: تجارة دولية </a:t>
            </a:r>
            <a:endParaRPr lang="en-US" sz="28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3" name="Subtitle 2"/>
          <p:cNvSpPr txBox="1">
            <a:spLocks/>
          </p:cNvSpPr>
          <p:nvPr/>
        </p:nvSpPr>
        <p:spPr bwMode="auto">
          <a:xfrm>
            <a:off x="223806" y="5434034"/>
            <a:ext cx="5643602" cy="1066800"/>
          </a:xfrm>
          <a:prstGeom prst="rect">
            <a:avLst/>
          </a:prstGeom>
          <a:noFill/>
          <a:ln w="9525">
            <a:noFill/>
            <a:miter lim="800000"/>
            <a:headEnd/>
            <a:tailEnd/>
          </a:ln>
        </p:spPr>
        <p:txBody>
          <a:bodyPr/>
          <a:lstStyle/>
          <a:p>
            <a:pPr algn="ctr" rtl="0">
              <a:spcBef>
                <a:spcPct val="20000"/>
              </a:spcBef>
              <a:buFont typeface="Arial" pitchFamily="34" charset="0"/>
              <a:buNone/>
            </a:pPr>
            <a:endParaRPr lang="ar-DZ" sz="2400" b="1" dirty="0" smtClean="0">
              <a:solidFill>
                <a:schemeClr val="tx2">
                  <a:lumMod val="75000"/>
                </a:schemeClr>
              </a:solidFill>
              <a:latin typeface="Calibri" pitchFamily="34" charset="0"/>
            </a:endParaRPr>
          </a:p>
          <a:p>
            <a:pPr algn="ctr" rtl="0">
              <a:spcBef>
                <a:spcPct val="20000"/>
              </a:spcBef>
              <a:buFont typeface="Arial" pitchFamily="34" charset="0"/>
              <a:buNone/>
            </a:pPr>
            <a:r>
              <a:rPr lang="ar-DZ" sz="2400" b="1" dirty="0" smtClean="0">
                <a:solidFill>
                  <a:schemeClr val="tx2">
                    <a:lumMod val="75000"/>
                  </a:schemeClr>
                </a:solidFill>
                <a:latin typeface="Calibri" pitchFamily="34" charset="0"/>
              </a:rPr>
              <a:t>د/عبد الحميد </a:t>
            </a:r>
            <a:r>
              <a:rPr lang="ar-DZ" sz="2400" b="1" dirty="0" err="1" smtClean="0">
                <a:solidFill>
                  <a:schemeClr val="tx2">
                    <a:lumMod val="75000"/>
                  </a:schemeClr>
                </a:solidFill>
                <a:latin typeface="Calibri" pitchFamily="34" charset="0"/>
              </a:rPr>
              <a:t>مرغيت</a:t>
            </a:r>
            <a:r>
              <a:rPr lang="ar-DZ" sz="2400" b="1" dirty="0" smtClean="0">
                <a:solidFill>
                  <a:schemeClr val="tx2">
                    <a:lumMod val="75000"/>
                  </a:schemeClr>
                </a:solidFill>
                <a:latin typeface="Calibri" pitchFamily="34" charset="0"/>
              </a:rPr>
              <a:t>       2023-2024</a:t>
            </a:r>
          </a:p>
          <a:p>
            <a:pPr algn="ctr" rtl="0">
              <a:spcBef>
                <a:spcPct val="20000"/>
              </a:spcBef>
              <a:buFont typeface="Arial" pitchFamily="34" charset="0"/>
              <a:buNone/>
            </a:pP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
        <p:nvSpPr>
          <p:cNvPr id="14" name="Subtitle 2"/>
          <p:cNvSpPr txBox="1">
            <a:spLocks/>
          </p:cNvSpPr>
          <p:nvPr/>
        </p:nvSpPr>
        <p:spPr bwMode="auto">
          <a:xfrm>
            <a:off x="214282" y="4000504"/>
            <a:ext cx="5643602" cy="1066800"/>
          </a:xfrm>
          <a:prstGeom prst="rect">
            <a:avLst/>
          </a:prstGeom>
          <a:noFill/>
          <a:ln w="9525">
            <a:noFill/>
            <a:miter lim="800000"/>
            <a:headEnd/>
            <a:tailEnd/>
          </a:ln>
        </p:spPr>
        <p:txBody>
          <a:bodyPr/>
          <a:lstStyle/>
          <a:p>
            <a:pPr algn="ctr">
              <a:spcBef>
                <a:spcPct val="20000"/>
              </a:spcBef>
            </a:pPr>
            <a:r>
              <a:rPr lang="ar-DZ" sz="2800" b="1" dirty="0" smtClean="0"/>
              <a:t>المحور الثالث: إدارة مخاطر الصرف </a:t>
            </a: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14290"/>
            <a:ext cx="8318158" cy="4985980"/>
          </a:xfrm>
          <a:prstGeom prst="rect">
            <a:avLst/>
          </a:prstGeom>
          <a:noFill/>
        </p:spPr>
        <p:txBody>
          <a:bodyPr wrap="square" rtlCol="0">
            <a:spAutoFit/>
          </a:bodyPr>
          <a:lstStyle/>
          <a:p>
            <a:pPr algn="r" rtl="1"/>
            <a:r>
              <a:rPr lang="ar-DZ" sz="2800" dirty="0" smtClean="0">
                <a:solidFill>
                  <a:srgbClr val="000000"/>
                </a:solidFill>
                <a:cs typeface="Traditional Arabic" pitchFamily="2" charset="-78"/>
              </a:rPr>
              <a:t>	</a:t>
            </a:r>
            <a:r>
              <a:rPr lang="ar-DZ" sz="3200" b="1" dirty="0" smtClean="0"/>
              <a:t> </a:t>
            </a:r>
            <a:r>
              <a:rPr lang="ar-DZ" sz="3200" b="1" dirty="0" smtClean="0"/>
              <a:t>الأساليب الحديثة </a:t>
            </a:r>
            <a:r>
              <a:rPr lang="ar-DZ" sz="3200" b="1" dirty="0" smtClean="0"/>
              <a:t>في إدارة خطر الصرف</a:t>
            </a:r>
          </a:p>
          <a:p>
            <a:pPr algn="r" rtl="1"/>
            <a:endParaRPr lang="ar-DZ" sz="3200" b="1" dirty="0" smtClean="0"/>
          </a:p>
          <a:p>
            <a:pPr algn="r" rtl="1"/>
            <a:r>
              <a:rPr lang="ar-DZ" sz="3200" dirty="0" smtClean="0"/>
              <a:t>تعتمد </a:t>
            </a:r>
            <a:r>
              <a:rPr lang="ar-DZ" sz="3200" dirty="0" smtClean="0"/>
              <a:t>هذه الأساليب على أدوات مالية تسمى "المشتقات المالية" والتي تشمل كل من: </a:t>
            </a:r>
            <a:endParaRPr lang="ar-DZ" sz="3200" dirty="0" smtClean="0"/>
          </a:p>
          <a:p>
            <a:pPr algn="ctr" rtl="1"/>
            <a:r>
              <a:rPr lang="ar-DZ" sz="3200" dirty="0" smtClean="0"/>
              <a:t>-الاختيارات؛ </a:t>
            </a:r>
          </a:p>
          <a:p>
            <a:pPr algn="ctr" rtl="1"/>
            <a:r>
              <a:rPr lang="ar-DZ" sz="3200" dirty="0" smtClean="0"/>
              <a:t>-العقود </a:t>
            </a:r>
            <a:r>
              <a:rPr lang="ar-DZ" sz="3200" dirty="0" smtClean="0"/>
              <a:t>الآجلة (المستقبليات</a:t>
            </a:r>
            <a:r>
              <a:rPr lang="ar-DZ" sz="3200" dirty="0" smtClean="0"/>
              <a:t>)؛ </a:t>
            </a:r>
          </a:p>
          <a:p>
            <a:pPr algn="ctr" rtl="1"/>
            <a:r>
              <a:rPr lang="ar-DZ" sz="3200" dirty="0" smtClean="0"/>
              <a:t>-عقود التبادل.</a:t>
            </a:r>
          </a:p>
          <a:p>
            <a:pPr algn="r" rtl="1"/>
            <a:endParaRPr lang="ar-DZ" sz="3200" dirty="0" smtClean="0"/>
          </a:p>
          <a:p>
            <a:pPr algn="r" rtl="1"/>
            <a:r>
              <a:rPr lang="ar-DZ" sz="3200" dirty="0" smtClean="0"/>
              <a:t>كما </a:t>
            </a:r>
            <a:r>
              <a:rPr lang="ar-DZ" sz="3200" dirty="0" smtClean="0"/>
              <a:t>يوضحه الجدول الآتي:</a:t>
            </a:r>
            <a:endParaRPr lang="fr-FR"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14290"/>
            <a:ext cx="8318158" cy="203132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3200" b="1" dirty="0" smtClean="0"/>
              <a:t> الأساليب الحديثة في إدارة خطر </a:t>
            </a:r>
            <a:r>
              <a:rPr lang="ar-DZ" sz="3200" b="1" dirty="0" smtClean="0"/>
              <a:t>الصرف (تابع)</a:t>
            </a:r>
            <a:endParaRPr lang="fr-FR" sz="3200" dirty="0" smtClean="0"/>
          </a:p>
          <a:p>
            <a:pPr rtl="1"/>
            <a:r>
              <a:rPr lang="ar-DZ" sz="3200" dirty="0" smtClean="0"/>
              <a:t>           </a:t>
            </a:r>
            <a:endParaRPr lang="fr-FR" sz="3200" dirty="0" smtClean="0"/>
          </a:p>
          <a:p>
            <a:pPr algn="r" rtl="1"/>
            <a:endParaRPr lang="fr-FR" sz="3200" dirty="0" smtClean="0"/>
          </a:p>
          <a:p>
            <a:pPr algn="just" rtl="1"/>
            <a:endParaRPr lang="fr-FR" sz="3000" dirty="0" smtClean="0">
              <a:solidFill>
                <a:prstClr val="black"/>
              </a:solidFill>
              <a:ea typeface="Calibri"/>
              <a:cs typeface="Simplified Arabic"/>
            </a:endParaRPr>
          </a:p>
        </p:txBody>
      </p:sp>
      <p:graphicFrame>
        <p:nvGraphicFramePr>
          <p:cNvPr id="3" name="Tableau 2"/>
          <p:cNvGraphicFramePr>
            <a:graphicFrameLocks noGrp="1"/>
          </p:cNvGraphicFramePr>
          <p:nvPr/>
        </p:nvGraphicFramePr>
        <p:xfrm>
          <a:off x="428596" y="1500175"/>
          <a:ext cx="8072494" cy="4572031"/>
        </p:xfrm>
        <a:graphic>
          <a:graphicData uri="http://schemas.openxmlformats.org/drawingml/2006/table">
            <a:tbl>
              <a:tblPr rtl="1"/>
              <a:tblGrid>
                <a:gridCol w="1591797"/>
                <a:gridCol w="6480697"/>
              </a:tblGrid>
              <a:tr h="415640">
                <a:tc>
                  <a:txBody>
                    <a:bodyPr/>
                    <a:lstStyle/>
                    <a:p>
                      <a:pPr algn="ctr" rtl="1">
                        <a:lnSpc>
                          <a:spcPct val="115000"/>
                        </a:lnSpc>
                        <a:spcAft>
                          <a:spcPts val="0"/>
                        </a:spcAft>
                        <a:tabLst>
                          <a:tab pos="1032510" algn="l"/>
                        </a:tabLst>
                      </a:pPr>
                      <a:r>
                        <a:rPr lang="ar-DZ" sz="2000" b="1" dirty="0">
                          <a:solidFill>
                            <a:schemeClr val="tx1"/>
                          </a:solidFill>
                          <a:latin typeface="Calibri"/>
                          <a:ea typeface="Calibri"/>
                          <a:cs typeface="Sakkal Majalla"/>
                        </a:rPr>
                        <a:t>الأداة المالية</a:t>
                      </a:r>
                      <a:endParaRPr lang="fr-FR" sz="20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032510" algn="l"/>
                        </a:tabLst>
                      </a:pPr>
                      <a:r>
                        <a:rPr lang="ar-DZ" sz="2000" b="1">
                          <a:solidFill>
                            <a:schemeClr val="tx1"/>
                          </a:solidFill>
                          <a:latin typeface="Calibri"/>
                          <a:ea typeface="Calibri"/>
                          <a:cs typeface="Sakkal Majalla"/>
                        </a:rPr>
                        <a:t>الوصف</a:t>
                      </a:r>
                      <a:endParaRPr lang="fr-FR" sz="200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2557">
                <a:tc>
                  <a:txBody>
                    <a:bodyPr/>
                    <a:lstStyle/>
                    <a:p>
                      <a:pPr algn="just" rtl="1">
                        <a:lnSpc>
                          <a:spcPct val="115000"/>
                        </a:lnSpc>
                        <a:spcAft>
                          <a:spcPts val="0"/>
                        </a:spcAft>
                        <a:tabLst>
                          <a:tab pos="1032510" algn="l"/>
                        </a:tabLst>
                      </a:pPr>
                      <a:r>
                        <a:rPr lang="ar-DZ" sz="2000" b="1">
                          <a:solidFill>
                            <a:schemeClr val="tx1"/>
                          </a:solidFill>
                          <a:latin typeface="Calibri"/>
                          <a:ea typeface="Calibri"/>
                          <a:cs typeface="Sakkal Majalla"/>
                        </a:rPr>
                        <a:t>اختيارات الصرف</a:t>
                      </a:r>
                      <a:endParaRPr lang="fr-FR" sz="200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032510" algn="l"/>
                        </a:tabLst>
                      </a:pPr>
                      <a:r>
                        <a:rPr lang="ar-DZ" sz="2000" dirty="0">
                          <a:solidFill>
                            <a:schemeClr val="tx1"/>
                          </a:solidFill>
                          <a:latin typeface="Calibri"/>
                          <a:ea typeface="Calibri"/>
                          <a:cs typeface="Sakkal Majalla"/>
                        </a:rPr>
                        <a:t>هي أداة مالية تسمح للمؤسسة بضمان السعر الأدنى لبيع عملاتها الأجنبية أو السعر الأعلى في حالة الشراء. كما أن شراء الاختيار لا يلزم صاحبه بتنفيذه وإنما هو مخيّر في ذلك، ومن ثم فإن للمؤسسة إمكانية تنفيذ هذا الحق أو عدم التنفيذ وذلك حسب ظروف سوق الصرف.</a:t>
                      </a:r>
                      <a:endParaRPr lang="fr-FR" sz="20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917">
                <a:tc>
                  <a:txBody>
                    <a:bodyPr/>
                    <a:lstStyle/>
                    <a:p>
                      <a:pPr algn="just" rtl="1">
                        <a:lnSpc>
                          <a:spcPct val="115000"/>
                        </a:lnSpc>
                        <a:spcAft>
                          <a:spcPts val="0"/>
                        </a:spcAft>
                        <a:tabLst>
                          <a:tab pos="1032510" algn="l"/>
                        </a:tabLst>
                      </a:pPr>
                      <a:r>
                        <a:rPr lang="ar-DZ" sz="2000" b="1">
                          <a:solidFill>
                            <a:schemeClr val="tx1"/>
                          </a:solidFill>
                          <a:latin typeface="Calibri"/>
                          <a:ea typeface="Calibri"/>
                          <a:cs typeface="Sakkal Majalla"/>
                        </a:rPr>
                        <a:t>العقود الآجلة</a:t>
                      </a:r>
                      <a:endParaRPr lang="fr-FR" sz="2000">
                        <a:solidFill>
                          <a:schemeClr val="tx1"/>
                        </a:solidFill>
                        <a:latin typeface="Calibri"/>
                        <a:ea typeface="Calibri"/>
                        <a:cs typeface="Arial"/>
                      </a:endParaRPr>
                    </a:p>
                    <a:p>
                      <a:pPr algn="just" rtl="1">
                        <a:lnSpc>
                          <a:spcPct val="115000"/>
                        </a:lnSpc>
                        <a:spcAft>
                          <a:spcPts val="0"/>
                        </a:spcAft>
                        <a:tabLst>
                          <a:tab pos="1032510" algn="l"/>
                        </a:tabLst>
                      </a:pPr>
                      <a:r>
                        <a:rPr lang="ar-DZ" sz="2000" b="1">
                          <a:solidFill>
                            <a:schemeClr val="tx1"/>
                          </a:solidFill>
                          <a:latin typeface="Calibri"/>
                          <a:ea typeface="Calibri"/>
                          <a:cs typeface="Sakkal Majalla"/>
                        </a:rPr>
                        <a:t> (المستقبليات)</a:t>
                      </a:r>
                      <a:endParaRPr lang="fr-FR" sz="200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DZ" sz="2000">
                          <a:solidFill>
                            <a:schemeClr val="tx1"/>
                          </a:solidFill>
                          <a:latin typeface="Calibri"/>
                          <a:ea typeface="Calibri"/>
                          <a:cs typeface="Sakkal Majalla"/>
                        </a:rPr>
                        <a:t>هي عبارة عن عقد يلزم الأطراف المتعاقدة على شراء أو بيع عملات أجنبية في فترة قادمة على أن يتم التسديد بسعر محدّد الآن (أو مسبقا). وتختلف العقود المستقبلية عن الاختيارات في أن الأولى لها صفة الإلزام في حين أن الثانية ليس لها هته الصفة. </a:t>
                      </a:r>
                      <a:endParaRPr lang="fr-FR" sz="200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6917">
                <a:tc>
                  <a:txBody>
                    <a:bodyPr/>
                    <a:lstStyle/>
                    <a:p>
                      <a:pPr algn="r" rtl="1">
                        <a:lnSpc>
                          <a:spcPct val="115000"/>
                        </a:lnSpc>
                        <a:spcAft>
                          <a:spcPts val="0"/>
                        </a:spcAft>
                        <a:tabLst>
                          <a:tab pos="1032510" algn="l"/>
                        </a:tabLst>
                      </a:pPr>
                      <a:r>
                        <a:rPr lang="ar-DZ" sz="2000" b="1">
                          <a:solidFill>
                            <a:schemeClr val="tx1"/>
                          </a:solidFill>
                          <a:latin typeface="Calibri"/>
                          <a:ea typeface="Calibri"/>
                          <a:cs typeface="Sakkal Majalla"/>
                        </a:rPr>
                        <a:t>عقود التبادل </a:t>
                      </a:r>
                      <a:r>
                        <a:rPr lang="fr-FR" sz="2000">
                          <a:solidFill>
                            <a:schemeClr val="tx1"/>
                          </a:solidFill>
                          <a:latin typeface="Sakkal Majalla"/>
                          <a:ea typeface="Calibri"/>
                          <a:cs typeface="Arial"/>
                        </a:rPr>
                        <a:t>(Swaps)</a:t>
                      </a:r>
                      <a:endParaRPr lang="fr-FR" sz="2000">
                        <a:solidFill>
                          <a:schemeClr val="tx1"/>
                        </a:solidFill>
                        <a:latin typeface="Calibri"/>
                        <a:ea typeface="Calibri"/>
                        <a:cs typeface="Arial"/>
                      </a:endParaRPr>
                    </a:p>
                    <a:p>
                      <a:pPr algn="r" rtl="1">
                        <a:lnSpc>
                          <a:spcPct val="115000"/>
                        </a:lnSpc>
                        <a:spcAft>
                          <a:spcPts val="0"/>
                        </a:spcAft>
                        <a:tabLst>
                          <a:tab pos="1032510" algn="l"/>
                        </a:tabLst>
                      </a:pPr>
                      <a:r>
                        <a:rPr lang="ar-DZ" sz="2000">
                          <a:solidFill>
                            <a:schemeClr val="tx1"/>
                          </a:solidFill>
                          <a:latin typeface="Calibri"/>
                          <a:ea typeface="Calibri"/>
                          <a:cs typeface="Sakkal Majalla"/>
                        </a:rPr>
                        <a:t> </a:t>
                      </a:r>
                      <a:endParaRPr lang="fr-FR" sz="200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DZ" sz="2000" dirty="0">
                          <a:solidFill>
                            <a:schemeClr val="tx1"/>
                          </a:solidFill>
                          <a:latin typeface="Calibri"/>
                          <a:ea typeface="Calibri"/>
                          <a:cs typeface="Sakkal Majalla"/>
                        </a:rPr>
                        <a:t>عقود تبادل العملات هي عبارة عن عملية مالية بين طرفين يتعهدان من خلالها على انجاز تبادل لعملات أجنبية  اليوم بسعر الصرف الفوري، والقيام بالعملية العكسية في الأجل المتفق عليه بسعر صرف آخر متفق عليه مسبقا.</a:t>
                      </a:r>
                      <a:endParaRPr lang="fr-FR" sz="20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854710"/>
            <a:ext cx="7992888" cy="4524315"/>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endParaRPr lang="fr-FR" sz="3200" dirty="0" smtClean="0"/>
          </a:p>
          <a:p>
            <a:pPr algn="ctr" rtl="1"/>
            <a:endParaRPr lang="ar-DZ" sz="3200" b="1" dirty="0" smtClean="0"/>
          </a:p>
          <a:p>
            <a:pPr algn="ctr" rtl="1"/>
            <a:r>
              <a:rPr lang="ar-DZ" sz="3200" b="1" dirty="0" smtClean="0"/>
              <a:t>تعريف خطر الصرف </a:t>
            </a:r>
            <a:endParaRPr lang="fr-FR" sz="3200" dirty="0" smtClean="0"/>
          </a:p>
          <a:p>
            <a:pPr algn="r" rtl="1"/>
            <a:r>
              <a:rPr lang="ar-DZ" sz="3200" dirty="0" smtClean="0"/>
              <a:t>تنجم "مخاطر أسعار الصرف" نتيجة  تقلّب سعر الصرف بين عملتين</a:t>
            </a:r>
            <a:r>
              <a:rPr lang="ar-DZ" sz="3200" baseline="30000" dirty="0" smtClean="0"/>
              <a:t>،</a:t>
            </a:r>
            <a:r>
              <a:rPr lang="ar-DZ" sz="3200" dirty="0" smtClean="0"/>
              <a:t> كما ترتبط بالمعاملات التي تنجز بالعملات الأجنبية،  حيث أن  حدوث حركات غير مواتية في أسعار صرف العملات الأجنبية  مقابل العملة المحلية يؤدّي إلى ظهور فارق للصرف (ربح أو خسارة) ، يترجم بزيادة أو انخفاض القيمة المقابلة للأصول أو الديون.</a:t>
            </a:r>
            <a:endParaRPr lang="fr-FR" sz="3200" dirty="0"/>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28604"/>
            <a:ext cx="8858280" cy="7386638"/>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3200" dirty="0" smtClean="0"/>
              <a:t> </a:t>
            </a:r>
            <a:r>
              <a:rPr lang="ar-DZ" sz="3200" b="1" dirty="0" smtClean="0"/>
              <a:t>اثأر </a:t>
            </a:r>
            <a:r>
              <a:rPr lang="ar-DZ" sz="3200" b="1" dirty="0" smtClean="0"/>
              <a:t>خطر </a:t>
            </a:r>
            <a:r>
              <a:rPr lang="ar-DZ" sz="3200" b="1" dirty="0" smtClean="0"/>
              <a:t>الصرف</a:t>
            </a:r>
          </a:p>
          <a:p>
            <a:pPr algn="r" rtl="1"/>
            <a:r>
              <a:rPr lang="ar-DZ" sz="3200" b="1" dirty="0" smtClean="0"/>
              <a:t> </a:t>
            </a:r>
            <a:r>
              <a:rPr lang="ar-DZ" sz="3200" dirty="0" smtClean="0"/>
              <a:t>تؤثر مخاطر الصرف على العديد من </a:t>
            </a:r>
            <a:r>
              <a:rPr lang="ar-DZ" sz="3200" dirty="0" smtClean="0"/>
              <a:t>المستويات:</a:t>
            </a:r>
          </a:p>
          <a:p>
            <a:pPr algn="r" rtl="1"/>
            <a:endParaRPr lang="fr-FR" sz="3200" dirty="0" smtClean="0"/>
          </a:p>
          <a:p>
            <a:pPr algn="r" rtl="1"/>
            <a:r>
              <a:rPr lang="ar-DZ" sz="3200" b="1" dirty="0" smtClean="0"/>
              <a:t>1. </a:t>
            </a:r>
            <a:r>
              <a:rPr lang="ar-DZ" sz="3200" b="1" dirty="0" smtClean="0"/>
              <a:t>على المؤسسات الاقتصادية:</a:t>
            </a:r>
            <a:r>
              <a:rPr lang="ar-DZ" sz="3200" dirty="0" smtClean="0"/>
              <a:t>تواجه المؤسسات خطر الصرف في الحالات التالية:</a:t>
            </a:r>
            <a:endParaRPr lang="fr-FR" sz="3200" dirty="0" smtClean="0"/>
          </a:p>
          <a:p>
            <a:pPr algn="r" rtl="1"/>
            <a:r>
              <a:rPr lang="ar-DZ" sz="3200" dirty="0" smtClean="0"/>
              <a:t>- الصفقات التي تعقدها المؤسسة من تصدير أو استيراد والتي تبرم بالعملات الأجنبية.</a:t>
            </a:r>
            <a:endParaRPr lang="fr-FR" sz="3200" dirty="0" smtClean="0"/>
          </a:p>
          <a:p>
            <a:pPr algn="r" rtl="1"/>
            <a:r>
              <a:rPr lang="ar-DZ" sz="3200" dirty="0" smtClean="0"/>
              <a:t>-التسجيل المحاسبي لمختلف العمليات التي تتم بالعملات الأجنبية سواء في المؤسسة الأم أو إحدى فروعها بالخارج؛</a:t>
            </a:r>
            <a:endParaRPr lang="fr-FR" sz="3200" dirty="0" smtClean="0"/>
          </a:p>
          <a:p>
            <a:pPr algn="r" rtl="1"/>
            <a:r>
              <a:rPr lang="ar-DZ" sz="3200" dirty="0" smtClean="0"/>
              <a:t>-قيام المؤسسة الأم في نهاية السنة  بتحويل حسابات فروعها المتواجدة بالخارج -والتي تتعامل بعملة الدول التي تتواجد فيها- إلى عملتها الوطنية، وبالتالي قد يظهر فارق للصرف (ربح أو خسارة) في قيمة الأصول والخصوم.</a:t>
            </a:r>
            <a:endParaRPr lang="fr-FR" sz="3200" dirty="0" smtClean="0"/>
          </a:p>
          <a:p>
            <a:pPr algn="r" rtl="1"/>
            <a:endParaRPr lang="fr-FR" sz="28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7325082"/>
          </a:xfrm>
          <a:prstGeom prst="rect">
            <a:avLst/>
          </a:prstGeom>
          <a:noFill/>
        </p:spPr>
        <p:txBody>
          <a:bodyPr wrap="square" rtlCol="0">
            <a:spAutoFit/>
          </a:bodyPr>
          <a:lstStyle/>
          <a:p>
            <a:pPr algn="ctr" rtl="1"/>
            <a:r>
              <a:rPr lang="ar-DZ" sz="2800" b="1" dirty="0" smtClean="0"/>
              <a:t>اثأر خطر الصرف </a:t>
            </a:r>
            <a:r>
              <a:rPr lang="ar-DZ" sz="2800" b="1" dirty="0" smtClean="0"/>
              <a:t>(تابع)</a:t>
            </a:r>
          </a:p>
          <a:p>
            <a:pPr algn="ctr" rtl="1"/>
            <a:r>
              <a:rPr lang="ar-DZ" sz="2800" dirty="0" smtClean="0">
                <a:solidFill>
                  <a:srgbClr val="000000"/>
                </a:solidFill>
                <a:cs typeface="Traditional Arabic" pitchFamily="2" charset="-78"/>
              </a:rPr>
              <a:t>	</a:t>
            </a:r>
            <a:r>
              <a:rPr lang="ar-DZ" sz="3200" dirty="0" smtClean="0"/>
              <a:t> </a:t>
            </a:r>
            <a:endParaRPr lang="fr-FR" sz="3200" dirty="0" smtClean="0"/>
          </a:p>
          <a:p>
            <a:pPr rtl="1"/>
            <a:r>
              <a:rPr lang="ar-DZ" sz="3200" b="1" dirty="0" smtClean="0"/>
              <a:t>2.أثر </a:t>
            </a:r>
            <a:r>
              <a:rPr lang="ar-DZ" sz="3200" b="1" dirty="0" smtClean="0"/>
              <a:t>خطر الصرف على البنوك:</a:t>
            </a:r>
            <a:r>
              <a:rPr lang="ar-DZ" sz="3200" dirty="0" smtClean="0"/>
              <a:t>يبرز هذا الخطر في حالة :</a:t>
            </a:r>
            <a:endParaRPr lang="fr-FR" sz="3200" dirty="0" smtClean="0"/>
          </a:p>
          <a:p>
            <a:pPr rtl="1"/>
            <a:r>
              <a:rPr lang="ar-DZ" sz="3200" dirty="0" smtClean="0"/>
              <a:t>- عمليات الاقتراض بالعملات الأجنبية من الأسواق المالية الدولية؛</a:t>
            </a:r>
            <a:endParaRPr lang="fr-FR" sz="3200" dirty="0" smtClean="0"/>
          </a:p>
          <a:p>
            <a:pPr algn="r" rtl="1">
              <a:buFontTx/>
              <a:buChar char="-"/>
            </a:pPr>
            <a:r>
              <a:rPr lang="ar-DZ" sz="3200" dirty="0" smtClean="0"/>
              <a:t>عمليات </a:t>
            </a:r>
            <a:r>
              <a:rPr lang="ar-DZ" sz="3200" dirty="0" smtClean="0"/>
              <a:t>الإقراض بالعملات الأجنبية. </a:t>
            </a:r>
            <a:endParaRPr lang="ar-DZ" sz="3200" dirty="0" smtClean="0"/>
          </a:p>
          <a:p>
            <a:pPr algn="r" rtl="1">
              <a:buFontTx/>
              <a:buChar char="-"/>
            </a:pPr>
            <a:endParaRPr lang="fr-FR" sz="3200" dirty="0" smtClean="0"/>
          </a:p>
          <a:p>
            <a:pPr algn="r" rtl="1"/>
            <a:r>
              <a:rPr lang="ar-DZ" sz="3200" b="1" dirty="0" smtClean="0"/>
              <a:t>3. </a:t>
            </a:r>
            <a:r>
              <a:rPr lang="ar-DZ" sz="3200" b="1" dirty="0" smtClean="0"/>
              <a:t>أثر خطر الصرف على الدول:</a:t>
            </a:r>
            <a:r>
              <a:rPr lang="ar-DZ" sz="3200" dirty="0" smtClean="0"/>
              <a:t>يبرز من خلال:</a:t>
            </a:r>
            <a:endParaRPr lang="fr-FR" sz="3200" dirty="0" smtClean="0"/>
          </a:p>
          <a:p>
            <a:pPr algn="r" rtl="1"/>
            <a:r>
              <a:rPr lang="ar-DZ" sz="3200" dirty="0" smtClean="0"/>
              <a:t>- زيادة المديونية الخارجية والأعباء المترتبة عنها (الفوائد) ، وذلك في حالة تدهور قيمة العملة الوطنية  مقابل  العملات الأجنبية  </a:t>
            </a:r>
            <a:r>
              <a:rPr lang="ar-DZ" sz="3200" dirty="0" smtClean="0"/>
              <a:t>؛</a:t>
            </a:r>
            <a:r>
              <a:rPr lang="ar-DZ" sz="3200" dirty="0" smtClean="0"/>
              <a:t> بروز ظاهرة التضخم المستورد: تغيرات أسعار صرف العملات الأجنبية تنعكس على أسعار السلع والخدمات المستوردة، والتي  تشكل نسبة معتبرة من مكونات الرقم القياسي لأسعار المستهلك (التضخم العام).</a:t>
            </a:r>
            <a:endParaRPr lang="fr-FR" sz="3200" dirty="0" smtClean="0"/>
          </a:p>
          <a:p>
            <a:pPr algn="just" rtl="1"/>
            <a:endParaRPr lang="fr-FR" sz="28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3508653"/>
          </a:xfrm>
          <a:prstGeom prst="rect">
            <a:avLst/>
          </a:prstGeom>
          <a:noFill/>
        </p:spPr>
        <p:txBody>
          <a:bodyPr wrap="square" rtlCol="0">
            <a:spAutoFit/>
          </a:bodyPr>
          <a:lstStyle/>
          <a:p>
            <a:pPr algn="ctr" rtl="1"/>
            <a:r>
              <a:rPr lang="ar-DZ" sz="2800" dirty="0" smtClean="0">
                <a:solidFill>
                  <a:srgbClr val="000000"/>
                </a:solidFill>
                <a:cs typeface="Traditional Arabic" pitchFamily="2" charset="-78"/>
              </a:rPr>
              <a:t>	</a:t>
            </a:r>
            <a:r>
              <a:rPr lang="ar-DZ" sz="3200" b="1" dirty="0" smtClean="0"/>
              <a:t> أساليب إدارة خطر الصرف</a:t>
            </a:r>
            <a:endParaRPr lang="fr-FR" sz="3200" dirty="0" smtClean="0"/>
          </a:p>
          <a:p>
            <a:pPr algn="ctr" rtl="1"/>
            <a:endParaRPr lang="fr-FR" sz="3200" dirty="0" smtClean="0"/>
          </a:p>
          <a:p>
            <a:pPr algn="r" rtl="1"/>
            <a:r>
              <a:rPr lang="ar-DZ" sz="3200" dirty="0" smtClean="0"/>
              <a:t> </a:t>
            </a:r>
            <a:r>
              <a:rPr lang="ar-DZ" sz="3200" dirty="0" smtClean="0"/>
              <a:t>يقصد بإدارة خطر الصرف كيفية الحد من تأثيراته السلبية وليس إلغاؤها تماما</a:t>
            </a:r>
            <a:r>
              <a:rPr lang="ar-DZ" sz="3200" dirty="0" smtClean="0"/>
              <a:t>.</a:t>
            </a:r>
          </a:p>
          <a:p>
            <a:pPr algn="r" rtl="1"/>
            <a:r>
              <a:rPr lang="ar-DZ" sz="3200" dirty="0" smtClean="0"/>
              <a:t>وتنقسم </a:t>
            </a:r>
            <a:r>
              <a:rPr lang="ar-DZ" sz="3200" dirty="0" smtClean="0"/>
              <a:t>أساليب إدارة  مخاطر الصرف إلى نوعين هما: الأساليب الكلاسيكية والحديثة.</a:t>
            </a:r>
            <a:endParaRPr lang="fr-FR" sz="28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643998" cy="4924425"/>
          </a:xfrm>
          <a:prstGeom prst="rect">
            <a:avLst/>
          </a:prstGeom>
          <a:noFill/>
        </p:spPr>
        <p:txBody>
          <a:bodyPr wrap="square" rtlCol="0">
            <a:spAutoFit/>
          </a:bodyPr>
          <a:lstStyle/>
          <a:p>
            <a:pPr rtl="1"/>
            <a:r>
              <a:rPr lang="ar-DZ" sz="2800" dirty="0" smtClean="0">
                <a:solidFill>
                  <a:srgbClr val="000000"/>
                </a:solidFill>
                <a:cs typeface="Traditional Arabic" pitchFamily="2" charset="-78"/>
              </a:rPr>
              <a:t>	</a:t>
            </a:r>
            <a:r>
              <a:rPr lang="ar-DZ" sz="3200" dirty="0" smtClean="0"/>
              <a:t>  </a:t>
            </a:r>
            <a:endParaRPr lang="fr-FR" sz="3200" dirty="0" smtClean="0"/>
          </a:p>
          <a:p>
            <a:pPr marL="514350" indent="-514350" algn="r" rtl="1">
              <a:buAutoNum type="arabicPeriod"/>
            </a:pPr>
            <a:r>
              <a:rPr lang="ar-DZ" sz="3200" b="1" dirty="0" smtClean="0"/>
              <a:t>الأساليب </a:t>
            </a:r>
            <a:r>
              <a:rPr lang="ar-DZ" sz="3200" b="1" dirty="0" smtClean="0"/>
              <a:t>الكلاسيكية: </a:t>
            </a:r>
            <a:r>
              <a:rPr lang="ar-DZ" sz="3200" dirty="0" smtClean="0"/>
              <a:t>وهي ثلاثة أنواع</a:t>
            </a:r>
            <a:r>
              <a:rPr lang="ar-DZ" sz="3200" dirty="0" smtClean="0"/>
              <a:t>:</a:t>
            </a:r>
          </a:p>
          <a:p>
            <a:pPr marL="514350" indent="-514350" algn="r" rtl="1"/>
            <a:endParaRPr lang="ar-DZ" sz="3200" dirty="0" smtClean="0"/>
          </a:p>
          <a:p>
            <a:pPr marL="514350" indent="-514350" algn="ctr" rtl="1"/>
            <a:r>
              <a:rPr lang="ar-DZ" sz="3200" dirty="0" smtClean="0"/>
              <a:t>-التغطية الداخلية؛</a:t>
            </a:r>
          </a:p>
          <a:p>
            <a:pPr marL="514350" indent="-514350" algn="ctr" rtl="1"/>
            <a:endParaRPr lang="ar-DZ" sz="3200" dirty="0" smtClean="0"/>
          </a:p>
          <a:p>
            <a:pPr marL="514350" indent="-514350" algn="ctr" rtl="1"/>
            <a:r>
              <a:rPr lang="ar-DZ" sz="3200" dirty="0" smtClean="0"/>
              <a:t> -التغطية الخارجية؛</a:t>
            </a:r>
          </a:p>
          <a:p>
            <a:pPr marL="514350" indent="-514350" algn="ctr" rtl="1"/>
            <a:endParaRPr lang="ar-DZ" sz="3200" dirty="0" smtClean="0"/>
          </a:p>
          <a:p>
            <a:pPr marL="514350" indent="-514350" algn="ctr" rtl="1"/>
            <a:r>
              <a:rPr lang="ar-DZ" sz="3200" dirty="0" smtClean="0"/>
              <a:t> -سوق </a:t>
            </a:r>
            <a:r>
              <a:rPr lang="ar-DZ" sz="3200" dirty="0" smtClean="0"/>
              <a:t>الصرف الآجل.</a:t>
            </a:r>
            <a:endParaRPr lang="fr-FR" sz="3200" dirty="0" smtClean="0"/>
          </a:p>
          <a:p>
            <a:pPr algn="just" rtl="1"/>
            <a:endParaRPr lang="fr-FR" sz="28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214290"/>
            <a:ext cx="7992888" cy="5478423"/>
          </a:xfrm>
          <a:prstGeom prst="rect">
            <a:avLst/>
          </a:prstGeom>
          <a:noFill/>
        </p:spPr>
        <p:txBody>
          <a:bodyPr wrap="square" rtlCol="0">
            <a:spAutoFit/>
          </a:bodyPr>
          <a:lstStyle/>
          <a:p>
            <a:pPr algn="r" rtl="1"/>
            <a:r>
              <a:rPr lang="ar-DZ" sz="2800" dirty="0" smtClean="0">
                <a:solidFill>
                  <a:srgbClr val="000000"/>
                </a:solidFill>
                <a:cs typeface="Traditional Arabic" pitchFamily="2" charset="-78"/>
              </a:rPr>
              <a:t>	</a:t>
            </a:r>
            <a:r>
              <a:rPr lang="ar-DZ" sz="3200" b="1" dirty="0" smtClean="0"/>
              <a:t> الأساليب الداخلية</a:t>
            </a:r>
            <a:r>
              <a:rPr lang="ar-DZ" sz="3200" i="1" dirty="0" smtClean="0"/>
              <a:t> </a:t>
            </a:r>
            <a:r>
              <a:rPr lang="ar-DZ" sz="3200" dirty="0" smtClean="0"/>
              <a:t>: هي "عبارة </a:t>
            </a:r>
            <a:r>
              <a:rPr lang="ar-DZ" sz="3200" dirty="0" smtClean="0"/>
              <a:t>عن:</a:t>
            </a:r>
          </a:p>
          <a:p>
            <a:pPr algn="r" rtl="1"/>
            <a:endParaRPr lang="ar-DZ" sz="3200" dirty="0" smtClean="0"/>
          </a:p>
          <a:p>
            <a:pPr algn="r" rtl="1"/>
            <a:r>
              <a:rPr lang="ar-DZ" sz="3200" dirty="0" smtClean="0"/>
              <a:t> -دور </a:t>
            </a:r>
            <a:r>
              <a:rPr lang="ar-DZ" sz="3200" dirty="0" smtClean="0"/>
              <a:t>المؤسسة في </a:t>
            </a:r>
            <a:r>
              <a:rPr lang="ar-DZ" sz="3200" dirty="0" smtClean="0"/>
              <a:t>التفاوض؛ </a:t>
            </a:r>
          </a:p>
          <a:p>
            <a:pPr algn="r" rtl="1"/>
            <a:endParaRPr lang="ar-DZ" sz="3200" dirty="0" smtClean="0"/>
          </a:p>
          <a:p>
            <a:pPr algn="r" rtl="1"/>
            <a:r>
              <a:rPr lang="ar-DZ" sz="3200" dirty="0" smtClean="0"/>
              <a:t>-الشروط </a:t>
            </a:r>
            <a:r>
              <a:rPr lang="ar-DZ" sz="3200" dirty="0" smtClean="0"/>
              <a:t>في العقود </a:t>
            </a:r>
            <a:r>
              <a:rPr lang="ar-DZ" sz="3200" dirty="0" smtClean="0"/>
              <a:t>؛ </a:t>
            </a:r>
          </a:p>
          <a:p>
            <a:pPr algn="r" rtl="1"/>
            <a:endParaRPr lang="ar-DZ" sz="3200" dirty="0" smtClean="0"/>
          </a:p>
          <a:p>
            <a:pPr algn="r" rtl="1">
              <a:buFontTx/>
              <a:buChar char="-"/>
            </a:pPr>
            <a:r>
              <a:rPr lang="ar-DZ" sz="3200" dirty="0" smtClean="0"/>
              <a:t>التأثير </a:t>
            </a:r>
            <a:r>
              <a:rPr lang="ar-DZ" sz="3200" dirty="0" smtClean="0"/>
              <a:t>على آجال التسوية من خلال الإسراع أو الإبطاء في تنفيذ </a:t>
            </a:r>
            <a:r>
              <a:rPr lang="ar-DZ" sz="3200" dirty="0" smtClean="0"/>
              <a:t>المعاملات؛ </a:t>
            </a:r>
          </a:p>
          <a:p>
            <a:pPr algn="r" rtl="1"/>
            <a:endParaRPr lang="ar-DZ" sz="3200" dirty="0" smtClean="0"/>
          </a:p>
          <a:p>
            <a:pPr algn="r" rtl="1"/>
            <a:r>
              <a:rPr lang="ar-DZ" sz="3200" dirty="0" smtClean="0"/>
              <a:t>- </a:t>
            </a:r>
            <a:r>
              <a:rPr lang="ar-DZ" sz="3200" dirty="0" smtClean="0"/>
              <a:t>إجراء المقاصة بصورة دورية لتجنّب مخاطر </a:t>
            </a:r>
            <a:r>
              <a:rPr lang="ar-DZ" sz="3200" dirty="0" smtClean="0"/>
              <a:t>الصرف. </a:t>
            </a:r>
            <a:endParaRPr lang="fr-FR" sz="3200" dirty="0" smtClean="0"/>
          </a:p>
          <a:p>
            <a:pPr algn="just" rtl="1"/>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14290"/>
            <a:ext cx="8715436" cy="6186309"/>
          </a:xfrm>
          <a:prstGeom prst="rect">
            <a:avLst/>
          </a:prstGeom>
          <a:noFill/>
        </p:spPr>
        <p:txBody>
          <a:bodyPr wrap="square" rtlCol="0">
            <a:spAutoFit/>
          </a:bodyPr>
          <a:lstStyle/>
          <a:p>
            <a:pPr algn="just" rtl="1"/>
            <a:r>
              <a:rPr lang="ar-DZ" sz="2800" dirty="0" smtClean="0">
                <a:solidFill>
                  <a:srgbClr val="000000"/>
                </a:solidFill>
                <a:cs typeface="Traditional Arabic" pitchFamily="2" charset="-78"/>
              </a:rPr>
              <a:t>	</a:t>
            </a:r>
            <a:r>
              <a:rPr lang="ar-DZ" sz="3200" b="1" dirty="0" smtClean="0"/>
              <a:t> </a:t>
            </a:r>
            <a:r>
              <a:rPr lang="ar-DZ" sz="2800" b="1" dirty="0" smtClean="0"/>
              <a:t>التغطية الخارجية</a:t>
            </a:r>
            <a:r>
              <a:rPr lang="ar-DZ" sz="2800" i="1" dirty="0" smtClean="0"/>
              <a:t> </a:t>
            </a:r>
            <a:r>
              <a:rPr lang="ar-DZ" sz="2800" dirty="0" smtClean="0"/>
              <a:t>:تعتمد المؤسسة </a:t>
            </a:r>
            <a:r>
              <a:rPr lang="ar-DZ" sz="2800" dirty="0" smtClean="0"/>
              <a:t>على </a:t>
            </a:r>
            <a:r>
              <a:rPr lang="ar-DZ" sz="2800" dirty="0" smtClean="0"/>
              <a:t>تقنيات خارجية أهمها</a:t>
            </a:r>
            <a:r>
              <a:rPr lang="ar-DZ" sz="2800" dirty="0" smtClean="0"/>
              <a:t>:</a:t>
            </a:r>
          </a:p>
          <a:p>
            <a:pPr algn="just" rtl="1"/>
            <a:endParaRPr lang="fr-FR" sz="2800" dirty="0" smtClean="0"/>
          </a:p>
          <a:p>
            <a:pPr algn="just" rtl="1"/>
            <a:r>
              <a:rPr lang="ar-DZ" sz="2800" b="1" dirty="0" smtClean="0"/>
              <a:t>أ. </a:t>
            </a:r>
            <a:r>
              <a:rPr lang="ar-DZ" sz="2800" b="1" dirty="0" err="1" smtClean="0"/>
              <a:t>التسبيقات</a:t>
            </a:r>
            <a:r>
              <a:rPr lang="ar-DZ" sz="2800" b="1" dirty="0" smtClean="0"/>
              <a:t> بالعملة الأجنبية :</a:t>
            </a:r>
            <a:r>
              <a:rPr lang="ar-DZ" sz="2800" dirty="0" smtClean="0"/>
              <a:t>يستخدمها المصدّرون فقط ، حيث تقوم المؤسسة المُصدّرة بطلب </a:t>
            </a:r>
            <a:r>
              <a:rPr lang="ar-DZ" sz="2800" dirty="0" err="1" smtClean="0"/>
              <a:t>تسبيقات</a:t>
            </a:r>
            <a:r>
              <a:rPr lang="ar-DZ" sz="2800" dirty="0" smtClean="0"/>
              <a:t> بالعملة الأجنبية على حاصل صادراتها، وتستخدمها في التغطية من خطر الصرف عبر بيعها في سوق الصرف الفوري وتوظيف الأموال بالعملة الوطنية في السوق النقدي المحلّي. وفي نهاية الأجل لما تتحصل المؤسسة على أموالها من التصدير بالعملة الأجنبية تستعملها في تسديد </a:t>
            </a:r>
            <a:r>
              <a:rPr lang="ar-DZ" sz="2800" dirty="0" err="1" smtClean="0"/>
              <a:t>التسبيقات</a:t>
            </a:r>
            <a:r>
              <a:rPr lang="ar-DZ" sz="2800" dirty="0" smtClean="0"/>
              <a:t> التي حصلت عليها، كما تتحصل على فوائد من السوق النقدي المحلي. وتكون تكلفة التغطية هي الفرق بين الفوائد المدفوعة على </a:t>
            </a:r>
            <a:r>
              <a:rPr lang="ar-DZ" sz="2800" dirty="0" err="1" smtClean="0"/>
              <a:t>التسبيقات</a:t>
            </a:r>
            <a:r>
              <a:rPr lang="ar-DZ" sz="2800" dirty="0" smtClean="0"/>
              <a:t>  والفوائد المحصلة من التوظيف في السوق النقدي المحلّي</a:t>
            </a:r>
            <a:r>
              <a:rPr lang="ar-DZ" sz="2800" dirty="0" smtClean="0"/>
              <a:t>.</a:t>
            </a:r>
          </a:p>
          <a:p>
            <a:pPr algn="just" rtl="1"/>
            <a:endParaRPr lang="fr-FR" sz="2800" dirty="0" smtClean="0"/>
          </a:p>
          <a:p>
            <a:pPr algn="just" rtl="1"/>
            <a:r>
              <a:rPr lang="ar-DZ" sz="2800" b="1" dirty="0" smtClean="0"/>
              <a:t>ب. التأمين:</a:t>
            </a:r>
            <a:r>
              <a:rPr lang="ar-DZ" sz="2800" dirty="0" smtClean="0"/>
              <a:t> هو أحد الخدمات التي تقدمها شركات التأمين في إطار تأمين ائتمان الصادرات، حيث تقوم بتعويض المصدّر في حالة تحقق خطر انخفاض أو تخفيض قيمة العملة التي تمت </a:t>
            </a:r>
            <a:r>
              <a:rPr lang="ar-DZ" sz="2800" dirty="0" err="1" smtClean="0"/>
              <a:t>فوترة</a:t>
            </a:r>
            <a:r>
              <a:rPr lang="ar-DZ" sz="2800" dirty="0" smtClean="0"/>
              <a:t> الصادرات </a:t>
            </a:r>
            <a:r>
              <a:rPr lang="ar-DZ" sz="2800" dirty="0" err="1" smtClean="0"/>
              <a:t>بها</a:t>
            </a:r>
            <a:r>
              <a:rPr lang="ar-DZ" sz="2800" dirty="0" smtClean="0"/>
              <a:t>. </a:t>
            </a:r>
            <a:endParaRPr lang="fr-FR" sz="2800" dirty="0"/>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14290"/>
            <a:ext cx="9144000" cy="5016758"/>
          </a:xfrm>
          <a:prstGeom prst="rect">
            <a:avLst/>
          </a:prstGeom>
          <a:noFill/>
        </p:spPr>
        <p:txBody>
          <a:bodyPr wrap="square" rtlCol="0">
            <a:spAutoFit/>
          </a:bodyPr>
          <a:lstStyle/>
          <a:p>
            <a:pPr algn="r" rtl="1"/>
            <a:r>
              <a:rPr lang="ar-DZ" sz="2800" dirty="0" smtClean="0">
                <a:solidFill>
                  <a:srgbClr val="000000"/>
                </a:solidFill>
                <a:cs typeface="Traditional Arabic" pitchFamily="2" charset="-78"/>
              </a:rPr>
              <a:t>	</a:t>
            </a:r>
            <a:r>
              <a:rPr lang="ar-DZ" sz="3200" b="1" dirty="0" smtClean="0"/>
              <a:t> </a:t>
            </a:r>
            <a:r>
              <a:rPr lang="ar-DZ" sz="3200" b="1" dirty="0" smtClean="0"/>
              <a:t>التغطية بواسطة سوق الصرف الأجل: </a:t>
            </a:r>
            <a:endParaRPr lang="ar-DZ" sz="3200" b="1" dirty="0" smtClean="0"/>
          </a:p>
          <a:p>
            <a:pPr algn="just" rtl="1"/>
            <a:r>
              <a:rPr lang="ar-DZ" sz="3200" dirty="0" smtClean="0"/>
              <a:t>في </a:t>
            </a:r>
            <a:r>
              <a:rPr lang="ar-DZ" sz="3200" dirty="0" smtClean="0"/>
              <a:t>عمليات الصرف الآجلة يتم شراء أو بيع العملات بالسعر السائد لحظة إبرام العقد، على أن يتم التسليم والدفع في تاريخ لاحق يعرف بتاريخ التصفية. فالسعر الآجل يسمح للزبون الذي يتعامل مع البنك بالتغطي ضد خطر الصرف، حيث يلعب  البنك دور المُؤمّن ضد هذا الخطر. وعليه فعملية البيع لأجل في سوق الصرف ستسمح لمُصدّر ما أن يعرف بدقة مقدار ما سيحصل عليه كمقابل للمبلغ الذي لم يحصّله بعد بالعملة الأجنبية نتيجة تصديره، وذلك مهما تكن التطورات في سعر صرف العملة الأجنبية مابين تاريخ القيام بالعملية وتاريخ التصفية (أو الاستحقاق). </a:t>
            </a:r>
            <a:endParaRPr lang="fr-FR" sz="3000" dirty="0" smtClean="0">
              <a:solidFill>
                <a:prstClr val="black"/>
              </a:solidFill>
              <a:ea typeface="Calibri"/>
              <a:cs typeface="Simplified Arabic"/>
            </a:endParaRPr>
          </a:p>
        </p:txBody>
      </p:sp>
    </p:spTree>
    <p:custDataLst>
      <p:tags r:id="rId1"/>
    </p:custDataLst>
    <p:extLst>
      <p:ext uri="{BB962C8B-B14F-4D97-AF65-F5344CB8AC3E}">
        <p14:creationId xmlns="" xmlns:p14="http://schemas.microsoft.com/office/powerpoint/2010/main" val="2030175558"/>
      </p:ext>
    </p:extLst>
  </p:cSld>
  <p:clrMapOvr>
    <a:masterClrMapping/>
  </p:clrMapOvr>
  <p:transition spd="slow"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
</p:tagLst>
</file>

<file path=ppt/tags/tag10.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1.1"/>
</p:tagLst>
</file>

<file path=ppt/tags/tag5.xml><?xml version="1.0" encoding="utf-8"?>
<p:tagLst xmlns:a="http://schemas.openxmlformats.org/drawingml/2006/main" xmlns:r="http://schemas.openxmlformats.org/officeDocument/2006/relationships" xmlns:p="http://schemas.openxmlformats.org/presentationml/2006/main">
  <p:tag name="TIMING" val="|1.1"/>
</p:tagLst>
</file>

<file path=ppt/tags/tag6.xml><?xml version="1.0" encoding="utf-8"?>
<p:tagLst xmlns:a="http://schemas.openxmlformats.org/drawingml/2006/main" xmlns:r="http://schemas.openxmlformats.org/officeDocument/2006/relationships" xmlns:p="http://schemas.openxmlformats.org/presentationml/2006/main">
  <p:tag name="TIMING" val="|1.1"/>
</p:tagLst>
</file>

<file path=ppt/tags/tag7.xml><?xml version="1.0" encoding="utf-8"?>
<p:tagLst xmlns:a="http://schemas.openxmlformats.org/drawingml/2006/main" xmlns:r="http://schemas.openxmlformats.org/officeDocument/2006/relationships" xmlns:p="http://schemas.openxmlformats.org/presentationml/2006/main">
  <p:tag name="TIMING" val="|1.1"/>
</p:tagLst>
</file>

<file path=ppt/tags/tag8.xml><?xml version="1.0" encoding="utf-8"?>
<p:tagLst xmlns:a="http://schemas.openxmlformats.org/drawingml/2006/main" xmlns:r="http://schemas.openxmlformats.org/officeDocument/2006/relationships" xmlns:p="http://schemas.openxmlformats.org/presentationml/2006/main">
  <p:tag name="TIMING" val="|1.1"/>
</p:tagLst>
</file>

<file path=ppt/tags/tag9.xml><?xml version="1.0" encoding="utf-8"?>
<p:tagLst xmlns:a="http://schemas.openxmlformats.org/drawingml/2006/main" xmlns:r="http://schemas.openxmlformats.org/officeDocument/2006/relationships" xmlns:p="http://schemas.openxmlformats.org/presentationml/2006/main">
  <p:tag name="TIMING" val="|1.1"/>
</p:tagLst>
</file>

<file path=ppt/theme/theme1.xml><?xml version="1.0" encoding="utf-8"?>
<a:theme xmlns:a="http://schemas.openxmlformats.org/drawingml/2006/main" name="1_Thème Offic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rtl="1">
          <a:defRPr sz="2600" dirty="0" smtClean="0">
            <a:ea typeface="Calibri"/>
            <a:cs typeface="Simplified Arabic"/>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2117</TotalTime>
  <Words>191</Words>
  <Application>Microsoft Office PowerPoint</Application>
  <PresentationFormat>Affichage à l'écran (4:3)</PresentationFormat>
  <Paragraphs>80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1_Thème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IDRISS</dc:creator>
  <cp:lastModifiedBy>Dr</cp:lastModifiedBy>
  <cp:revision>298</cp:revision>
  <dcterms:modified xsi:type="dcterms:W3CDTF">2024-04-28T08:57:41Z</dcterms:modified>
</cp:coreProperties>
</file>