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ags/tag2.xml" ContentType="application/vnd.openxmlformats-officedocument.presentationml.tags+xml"/>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7.xml" ContentType="application/vnd.openxmlformats-officedocument.presentationml.tags+xml"/>
  <Override PartName="/ppt/slideLayouts/slideLayout10.xml" ContentType="application/vnd.openxmlformats-officedocument.presentationml.slideLayout+xml"/>
  <Override PartName="/ppt/tags/tag14.xml" ContentType="application/vnd.openxmlformats-officedocument.presentationml.tags+xml"/>
  <Override PartName="/ppt/tags/tag15.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20"/>
  </p:notesMasterIdLst>
  <p:sldIdLst>
    <p:sldId id="355" r:id="rId2"/>
    <p:sldId id="348" r:id="rId3"/>
    <p:sldId id="365" r:id="rId4"/>
    <p:sldId id="362" r:id="rId5"/>
    <p:sldId id="349" r:id="rId6"/>
    <p:sldId id="294" r:id="rId7"/>
    <p:sldId id="363" r:id="rId8"/>
    <p:sldId id="364" r:id="rId9"/>
    <p:sldId id="367" r:id="rId10"/>
    <p:sldId id="366" r:id="rId11"/>
    <p:sldId id="368" r:id="rId12"/>
    <p:sldId id="369" r:id="rId13"/>
    <p:sldId id="370" r:id="rId14"/>
    <p:sldId id="371" r:id="rId15"/>
    <p:sldId id="372" r:id="rId16"/>
    <p:sldId id="373" r:id="rId17"/>
    <p:sldId id="374" r:id="rId18"/>
    <p:sldId id="375"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5EF5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536" autoAdjust="0"/>
    <p:restoredTop sz="94728" autoAdjust="0"/>
  </p:normalViewPr>
  <p:slideViewPr>
    <p:cSldViewPr>
      <p:cViewPr>
        <p:scale>
          <a:sx n="70" d="100"/>
          <a:sy n="70" d="100"/>
        </p:scale>
        <p:origin x="-142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64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46F884-6863-4413-97CB-EABBFD152962}" type="datetimeFigureOut">
              <a:rPr lang="fr-FR" smtClean="0"/>
              <a:pPr/>
              <a:t>29/04/2024</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A75109-438F-493F-B2F3-02D8B7E90BEF}" type="slidenum">
              <a:rPr lang="fr-FR" smtClean="0"/>
              <a:pPr/>
              <a:t>‹N°›</a:t>
            </a:fld>
            <a:endParaRPr lang="fr-FR" dirty="0"/>
          </a:p>
        </p:txBody>
      </p:sp>
    </p:spTree>
    <p:extLst>
      <p:ext uri="{BB962C8B-B14F-4D97-AF65-F5344CB8AC3E}">
        <p14:creationId xmlns:p14="http://schemas.microsoft.com/office/powerpoint/2010/main" xmlns="" val="3566968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solidFill>
                  <a:prstClr val="black">
                    <a:tint val="75000"/>
                  </a:prstClr>
                </a:solidFill>
              </a:rPr>
              <a:pPr/>
              <a:t>29/04/2024</a:t>
            </a:fld>
            <a:endParaRPr lang="fr-BE" dirty="0">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BE" dirty="0">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solidFill>
                  <a:prstClr val="black">
                    <a:tint val="75000"/>
                  </a:prstClr>
                </a:solidFill>
              </a:rPr>
              <a:pPr/>
              <a:t>‹N°›</a:t>
            </a:fld>
            <a:endParaRPr lang="fr-BE" dirty="0">
              <a:solidFill>
                <a:prstClr val="black">
                  <a:tint val="75000"/>
                </a:prstClr>
              </a:solidFill>
            </a:endParaRPr>
          </a:p>
        </p:txBody>
      </p:sp>
    </p:spTree>
    <p:extLst>
      <p:ext uri="{BB962C8B-B14F-4D97-AF65-F5344CB8AC3E}">
        <p14:creationId xmlns:p14="http://schemas.microsoft.com/office/powerpoint/2010/main" xmlns="" val="1988171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solidFill>
                  <a:prstClr val="black">
                    <a:tint val="75000"/>
                  </a:prstClr>
                </a:solidFill>
              </a:rPr>
              <a:pPr/>
              <a:t>29/04/2024</a:t>
            </a:fld>
            <a:endParaRPr lang="fr-BE" dirty="0">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BE" dirty="0">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solidFill>
                  <a:prstClr val="black">
                    <a:tint val="75000"/>
                  </a:prstClr>
                </a:solidFill>
              </a:rPr>
              <a:pPr/>
              <a:t>‹N°›</a:t>
            </a:fld>
            <a:endParaRPr lang="fr-BE" dirty="0">
              <a:solidFill>
                <a:prstClr val="black">
                  <a:tint val="75000"/>
                </a:prstClr>
              </a:solidFill>
            </a:endParaRPr>
          </a:p>
        </p:txBody>
      </p:sp>
    </p:spTree>
    <p:extLst>
      <p:ext uri="{BB962C8B-B14F-4D97-AF65-F5344CB8AC3E}">
        <p14:creationId xmlns:p14="http://schemas.microsoft.com/office/powerpoint/2010/main" xmlns="" val="127495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solidFill>
                  <a:prstClr val="black">
                    <a:tint val="75000"/>
                  </a:prstClr>
                </a:solidFill>
              </a:rPr>
              <a:pPr/>
              <a:t>29/04/2024</a:t>
            </a:fld>
            <a:endParaRPr lang="fr-BE" dirty="0">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BE" dirty="0">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solidFill>
                  <a:prstClr val="black">
                    <a:tint val="75000"/>
                  </a:prstClr>
                </a:solidFill>
              </a:rPr>
              <a:pPr/>
              <a:t>‹N°›</a:t>
            </a:fld>
            <a:endParaRPr lang="fr-BE" dirty="0">
              <a:solidFill>
                <a:prstClr val="black">
                  <a:tint val="75000"/>
                </a:prstClr>
              </a:solidFill>
            </a:endParaRPr>
          </a:p>
        </p:txBody>
      </p:sp>
    </p:spTree>
    <p:extLst>
      <p:ext uri="{BB962C8B-B14F-4D97-AF65-F5344CB8AC3E}">
        <p14:creationId xmlns:p14="http://schemas.microsoft.com/office/powerpoint/2010/main" xmlns="" val="1950864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solidFill>
                  <a:prstClr val="black">
                    <a:tint val="75000"/>
                  </a:prstClr>
                </a:solidFill>
              </a:rPr>
              <a:pPr/>
              <a:t>29/04/2024</a:t>
            </a:fld>
            <a:endParaRPr lang="fr-BE" dirty="0">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BE" dirty="0">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solidFill>
                  <a:prstClr val="black">
                    <a:tint val="75000"/>
                  </a:prstClr>
                </a:solidFill>
              </a:rPr>
              <a:pPr/>
              <a:t>‹N°›</a:t>
            </a:fld>
            <a:endParaRPr lang="fr-BE" dirty="0">
              <a:solidFill>
                <a:prstClr val="black">
                  <a:tint val="75000"/>
                </a:prstClr>
              </a:solidFill>
            </a:endParaRPr>
          </a:p>
        </p:txBody>
      </p:sp>
    </p:spTree>
    <p:extLst>
      <p:ext uri="{BB962C8B-B14F-4D97-AF65-F5344CB8AC3E}">
        <p14:creationId xmlns:p14="http://schemas.microsoft.com/office/powerpoint/2010/main" xmlns="" val="2771320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solidFill>
                  <a:prstClr val="black">
                    <a:tint val="75000"/>
                  </a:prstClr>
                </a:solidFill>
              </a:rPr>
              <a:pPr/>
              <a:t>29/04/2024</a:t>
            </a:fld>
            <a:endParaRPr lang="fr-BE" dirty="0">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BE" dirty="0">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solidFill>
                  <a:prstClr val="black">
                    <a:tint val="75000"/>
                  </a:prstClr>
                </a:solidFill>
              </a:rPr>
              <a:pPr/>
              <a:t>‹N°›</a:t>
            </a:fld>
            <a:endParaRPr lang="fr-BE" dirty="0">
              <a:solidFill>
                <a:prstClr val="black">
                  <a:tint val="75000"/>
                </a:prstClr>
              </a:solidFill>
            </a:endParaRPr>
          </a:p>
        </p:txBody>
      </p:sp>
    </p:spTree>
    <p:extLst>
      <p:ext uri="{BB962C8B-B14F-4D97-AF65-F5344CB8AC3E}">
        <p14:creationId xmlns:p14="http://schemas.microsoft.com/office/powerpoint/2010/main" xmlns="" val="3285434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A309A6D-C09C-4548-B29A-6CF363A7E532}" type="datetimeFigureOut">
              <a:rPr lang="fr-FR" smtClean="0">
                <a:solidFill>
                  <a:prstClr val="black">
                    <a:tint val="75000"/>
                  </a:prstClr>
                </a:solidFill>
              </a:rPr>
              <a:pPr/>
              <a:t>29/04/2024</a:t>
            </a:fld>
            <a:endParaRPr lang="fr-BE" dirty="0">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BE" dirty="0">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solidFill>
                  <a:prstClr val="black">
                    <a:tint val="75000"/>
                  </a:prstClr>
                </a:solidFill>
              </a:rPr>
              <a:pPr/>
              <a:t>‹N°›</a:t>
            </a:fld>
            <a:endParaRPr lang="fr-BE" dirty="0">
              <a:solidFill>
                <a:prstClr val="black">
                  <a:tint val="75000"/>
                </a:prstClr>
              </a:solidFill>
            </a:endParaRPr>
          </a:p>
        </p:txBody>
      </p:sp>
    </p:spTree>
    <p:extLst>
      <p:ext uri="{BB962C8B-B14F-4D97-AF65-F5344CB8AC3E}">
        <p14:creationId xmlns:p14="http://schemas.microsoft.com/office/powerpoint/2010/main" xmlns="" val="23001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A309A6D-C09C-4548-B29A-6CF363A7E532}" type="datetimeFigureOut">
              <a:rPr lang="fr-FR" smtClean="0">
                <a:solidFill>
                  <a:prstClr val="black">
                    <a:tint val="75000"/>
                  </a:prstClr>
                </a:solidFill>
              </a:rPr>
              <a:pPr/>
              <a:t>29/04/2024</a:t>
            </a:fld>
            <a:endParaRPr lang="fr-BE" dirty="0">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fr-BE" dirty="0">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solidFill>
                  <a:prstClr val="black">
                    <a:tint val="75000"/>
                  </a:prstClr>
                </a:solidFill>
              </a:rPr>
              <a:pPr/>
              <a:t>‹N°›</a:t>
            </a:fld>
            <a:endParaRPr lang="fr-BE" dirty="0">
              <a:solidFill>
                <a:prstClr val="black">
                  <a:tint val="75000"/>
                </a:prstClr>
              </a:solidFill>
            </a:endParaRPr>
          </a:p>
        </p:txBody>
      </p:sp>
    </p:spTree>
    <p:extLst>
      <p:ext uri="{BB962C8B-B14F-4D97-AF65-F5344CB8AC3E}">
        <p14:creationId xmlns:p14="http://schemas.microsoft.com/office/powerpoint/2010/main" xmlns="" val="2081766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AA309A6D-C09C-4548-B29A-6CF363A7E532}" type="datetimeFigureOut">
              <a:rPr lang="fr-FR" smtClean="0">
                <a:solidFill>
                  <a:prstClr val="black">
                    <a:tint val="75000"/>
                  </a:prstClr>
                </a:solidFill>
              </a:rPr>
              <a:pPr/>
              <a:t>29/04/2024</a:t>
            </a:fld>
            <a:endParaRPr lang="fr-BE" dirty="0">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fr-BE" dirty="0">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solidFill>
                  <a:prstClr val="black">
                    <a:tint val="75000"/>
                  </a:prstClr>
                </a:solidFill>
              </a:rPr>
              <a:pPr/>
              <a:t>‹N°›</a:t>
            </a:fld>
            <a:endParaRPr lang="fr-BE" dirty="0">
              <a:solidFill>
                <a:prstClr val="black">
                  <a:tint val="75000"/>
                </a:prstClr>
              </a:solidFill>
            </a:endParaRPr>
          </a:p>
        </p:txBody>
      </p:sp>
    </p:spTree>
    <p:extLst>
      <p:ext uri="{BB962C8B-B14F-4D97-AF65-F5344CB8AC3E}">
        <p14:creationId xmlns:p14="http://schemas.microsoft.com/office/powerpoint/2010/main" xmlns="" val="2046857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solidFill>
                  <a:prstClr val="black">
                    <a:tint val="75000"/>
                  </a:prstClr>
                </a:solidFill>
              </a:rPr>
              <a:pPr/>
              <a:t>29/04/2024</a:t>
            </a:fld>
            <a:endParaRPr lang="fr-BE" dirty="0">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fr-BE" dirty="0">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solidFill>
                  <a:prstClr val="black">
                    <a:tint val="75000"/>
                  </a:prstClr>
                </a:solidFill>
              </a:rPr>
              <a:pPr/>
              <a:t>‹N°›</a:t>
            </a:fld>
            <a:endParaRPr lang="fr-BE" dirty="0">
              <a:solidFill>
                <a:prstClr val="black">
                  <a:tint val="75000"/>
                </a:prstClr>
              </a:solidFill>
            </a:endParaRPr>
          </a:p>
        </p:txBody>
      </p:sp>
    </p:spTree>
    <p:extLst>
      <p:ext uri="{BB962C8B-B14F-4D97-AF65-F5344CB8AC3E}">
        <p14:creationId xmlns:p14="http://schemas.microsoft.com/office/powerpoint/2010/main" xmlns="" val="2036839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solidFill>
                  <a:prstClr val="black">
                    <a:tint val="75000"/>
                  </a:prstClr>
                </a:solidFill>
              </a:rPr>
              <a:pPr/>
              <a:t>29/04/2024</a:t>
            </a:fld>
            <a:endParaRPr lang="fr-BE" dirty="0">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BE" dirty="0">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solidFill>
                  <a:prstClr val="black">
                    <a:tint val="75000"/>
                  </a:prstClr>
                </a:solidFill>
              </a:rPr>
              <a:pPr/>
              <a:t>‹N°›</a:t>
            </a:fld>
            <a:endParaRPr lang="fr-BE" dirty="0">
              <a:solidFill>
                <a:prstClr val="black">
                  <a:tint val="75000"/>
                </a:prstClr>
              </a:solidFill>
            </a:endParaRPr>
          </a:p>
        </p:txBody>
      </p:sp>
    </p:spTree>
    <p:extLst>
      <p:ext uri="{BB962C8B-B14F-4D97-AF65-F5344CB8AC3E}">
        <p14:creationId xmlns:p14="http://schemas.microsoft.com/office/powerpoint/2010/main" xmlns="" val="2139261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solidFill>
                  <a:prstClr val="black">
                    <a:tint val="75000"/>
                  </a:prstClr>
                </a:solidFill>
              </a:rPr>
              <a:pPr/>
              <a:t>29/04/2024</a:t>
            </a:fld>
            <a:endParaRPr lang="fr-BE" dirty="0">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BE" dirty="0">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solidFill>
                  <a:prstClr val="black">
                    <a:tint val="75000"/>
                  </a:prstClr>
                </a:solidFill>
              </a:rPr>
              <a:pPr/>
              <a:t>‹N°›</a:t>
            </a:fld>
            <a:endParaRPr lang="fr-BE" dirty="0">
              <a:solidFill>
                <a:prstClr val="black">
                  <a:tint val="75000"/>
                </a:prstClr>
              </a:solidFill>
            </a:endParaRPr>
          </a:p>
        </p:txBody>
      </p:sp>
    </p:spTree>
    <p:extLst>
      <p:ext uri="{BB962C8B-B14F-4D97-AF65-F5344CB8AC3E}">
        <p14:creationId xmlns:p14="http://schemas.microsoft.com/office/powerpoint/2010/main" xmlns="" val="11747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4000">
              <a:srgbClr val="00B0F0"/>
            </a:gs>
            <a:gs pos="100000">
              <a:srgbClr val="FFEBFA"/>
            </a:gs>
          </a:gsLst>
          <a:lin ang="5400000" scaled="1"/>
          <a:tileRect/>
        </a:gra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solidFill>
                  <a:prstClr val="black">
                    <a:tint val="75000"/>
                  </a:prstClr>
                </a:solidFill>
              </a:rPr>
              <a:pPr/>
              <a:t>29/04/2024</a:t>
            </a:fld>
            <a:endParaRPr lang="fr-BE" dirty="0">
              <a:solidFill>
                <a:prstClr val="black">
                  <a:tint val="75000"/>
                </a:prst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dirty="0">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solidFill>
                  <a:prstClr val="black">
                    <a:tint val="75000"/>
                  </a:prstClr>
                </a:solidFill>
              </a:rPr>
              <a:pPr/>
              <a:t>‹N°›</a:t>
            </a:fld>
            <a:endParaRPr lang="fr-BE" dirty="0">
              <a:solidFill>
                <a:prstClr val="black">
                  <a:tint val="75000"/>
                </a:prstClr>
              </a:solidFill>
            </a:endParaRPr>
          </a:p>
        </p:txBody>
      </p:sp>
    </p:spTree>
    <p:extLst>
      <p:ext uri="{BB962C8B-B14F-4D97-AF65-F5344CB8AC3E}">
        <p14:creationId xmlns:p14="http://schemas.microsoft.com/office/powerpoint/2010/main" xmlns="" val="10707989"/>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ar.wikipedia.org/wiki/%D8%A8%D8%B1%D9%8A%D8%AA%D9%88%D9%86_%D9%88%D9%88%D8%AF%D8%B2" TargetMode="External"/><Relationship Id="rId2" Type="http://schemas.openxmlformats.org/officeDocument/2006/relationships/slideLayout" Target="../slideLayouts/slideLayout2.xml"/><Relationship Id="rId1" Type="http://schemas.openxmlformats.org/officeDocument/2006/relationships/tags" Target="../tags/tag9.xml"/><Relationship Id="rId6" Type="http://schemas.openxmlformats.org/officeDocument/2006/relationships/hyperlink" Target="https://ar.wikipedia.org/wiki/%D8%A7%D9%84%D8%AD%D8%B1%D8%A8_%D8%A7%D9%84%D8%B9%D8%A7%D9%84%D9%85%D9%8A%D8%A9_%D8%A7%D9%84%D8%AB%D8%A7%D9%86%D9%8A%D8%A9" TargetMode="External"/><Relationship Id="rId5" Type="http://schemas.openxmlformats.org/officeDocument/2006/relationships/hyperlink" Target="https://ar.wikipedia.org/wiki/1946" TargetMode="External"/><Relationship Id="rId4" Type="http://schemas.openxmlformats.org/officeDocument/2006/relationships/hyperlink" Target="https://ar.wikipedia.org/wiki/27_%D9%8A%D9%86%D8%A7%D9%8A%D8%B1"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ar.wikipedia.org/wiki/%D8%A7%D9%84%D8%A8%D9%86%D9%83_%D8%A7%D9%84%D8%AF%D9%88%D9%84%D9%8A_%D9%84%D9%84%D8%A5%D9%86%D8%B4%D8%A7%D8%A1_%D9%88%D8%A7%D9%84%D8%AA%D8%B9%D9%85%D9%8A%D8%B1" TargetMode="Externa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hyperlink" Target="https://ar.wikipedia.org/wiki/%D9%85%D8%A4%D8%B3%D8%B3%D8%A9_%D8%A7%D9%84%D8%AA%D9%86%D9%85%D9%8A%D8%A9_%D8%A7%D9%84%D8%AF%D9%88%D9%84%D9%8A%D8%A9"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ar.wikipedia.org/wiki/%D9%85%D8%A4%D8%B3%D8%B3%D8%A9_%D8%A7%D9%84%D8%AA%D9%85%D9%88%D9%8A%D9%84_%D8%A7%D9%84%D8%AF%D9%88%D9%84%D9%8A" TargetMode="External"/><Relationship Id="rId2" Type="http://schemas.openxmlformats.org/officeDocument/2006/relationships/slideLayout" Target="../slideLayouts/slideLayout2.xml"/><Relationship Id="rId1" Type="http://schemas.openxmlformats.org/officeDocument/2006/relationships/tags" Target="../tags/tag11.xml"/><Relationship Id="rId5" Type="http://schemas.openxmlformats.org/officeDocument/2006/relationships/hyperlink" Target="https://ar.wikipedia.org/wiki/%D8%A7%D9%84%D9%85%D8%B1%D9%83%D8%B2_%D8%A7%D9%84%D8%AF%D9%88%D9%84%D9%8A_%D9%84%D8%AA%D8%B3%D9%88%D9%8A%D8%A9_%D9%86%D8%B2%D8%A7%D8%B9%D8%A7%D8%AA_%D8%A7%D9%84%D8%A7%D8%B3%D8%AA%D8%AB%D9%85%D8%A7%D8%B1" TargetMode="External"/><Relationship Id="rId4" Type="http://schemas.openxmlformats.org/officeDocument/2006/relationships/hyperlink" Target="https://ar.wikipedia.org/wiki/%D9%87%D9%8A%D8%A6%D8%A9_%D8%B6%D9%85%D8%A7%D9%86_%D8%A7%D9%84%D8%A7%D8%B3%D8%AA%D8%AB%D9%85%D8%A7%D8%B1_%D8%A7%D9%84%D9%85%D8%AA%D8%B9%D8%AF%D8%AF_%D8%A7%D9%84%D8%A3%D8%B7%D8%B1%D8%A7%D9%81" TargetMode="Externa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685800" y="2130426"/>
            <a:ext cx="7772400" cy="1470025"/>
          </a:xfrm>
        </p:spPr>
        <p:txBody>
          <a:bodyPr/>
          <a:lstStyle/>
          <a:p>
            <a:pPr eaLnBrk="1" hangingPunct="1"/>
            <a:endParaRPr lang="ar-SA" smtClean="0">
              <a:solidFill>
                <a:srgbClr val="376092"/>
              </a:solidFill>
              <a:cs typeface="Arial" pitchFamily="34" charset="0"/>
            </a:endParaRPr>
          </a:p>
        </p:txBody>
      </p:sp>
      <p:sp>
        <p:nvSpPr>
          <p:cNvPr id="3" name="Subtitle 2"/>
          <p:cNvSpPr>
            <a:spLocks noGrp="1"/>
          </p:cNvSpPr>
          <p:nvPr>
            <p:ph type="subTitle" idx="1"/>
          </p:nvPr>
        </p:nvSpPr>
        <p:spPr/>
        <p:txBody>
          <a:bodyPr rtlCol="0">
            <a:normAutofit/>
          </a:bodyPr>
          <a:lstStyle/>
          <a:p>
            <a:pPr eaLnBrk="1" fontAlgn="auto" hangingPunct="1">
              <a:spcAft>
                <a:spcPts val="0"/>
              </a:spcAft>
              <a:defRPr/>
            </a:pPr>
            <a:endParaRPr lang="en-US" smtClean="0">
              <a:cs typeface="+mn-cs"/>
            </a:endParaRPr>
          </a:p>
        </p:txBody>
      </p:sp>
      <p:sp>
        <p:nvSpPr>
          <p:cNvPr id="5124" name="Slide Number Placeholder 3"/>
          <p:cNvSpPr>
            <a:spLocks noGrp="1"/>
          </p:cNvSpPr>
          <p:nvPr>
            <p:ph type="sldNum" sz="quarter" idx="10"/>
          </p:nvPr>
        </p:nvSpPr>
        <p:spPr bwMode="auto">
          <a:noFill/>
          <a:ln>
            <a:miter lim="800000"/>
            <a:headEnd/>
            <a:tailEnd/>
          </a:ln>
        </p:spPr>
        <p:txBody>
          <a:bodyPr/>
          <a:lstStyle/>
          <a:p>
            <a:fld id="{10032AED-950E-4013-8E81-DE89BE95EEEF}" type="slidenum">
              <a:rPr lang="ar-SA" smtClean="0">
                <a:cs typeface="Arial" pitchFamily="34" charset="0"/>
              </a:rPr>
              <a:pPr/>
              <a:t>1</a:t>
            </a:fld>
            <a:endParaRPr lang="en-US" smtClean="0">
              <a:cs typeface="Arial" pitchFamily="34" charset="0"/>
            </a:endParaRPr>
          </a:p>
        </p:txBody>
      </p:sp>
      <p:sp>
        <p:nvSpPr>
          <p:cNvPr id="5" name="Rectangle 4"/>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fontAlgn="auto">
              <a:spcBef>
                <a:spcPts val="0"/>
              </a:spcBef>
              <a:spcAft>
                <a:spcPts val="0"/>
              </a:spcAft>
              <a:defRPr/>
            </a:pPr>
            <a:endParaRPr lang="en-US"/>
          </a:p>
        </p:txBody>
      </p:sp>
      <p:sp>
        <p:nvSpPr>
          <p:cNvPr id="6" name="Rectangle 5"/>
          <p:cNvSpPr/>
          <p:nvPr/>
        </p:nvSpPr>
        <p:spPr>
          <a:xfrm>
            <a:off x="0" y="0"/>
            <a:ext cx="9144000" cy="3429000"/>
          </a:xfrm>
          <a:prstGeom prst="rect">
            <a:avLst/>
          </a:prstGeom>
          <a:solidFill>
            <a:srgbClr val="AD9968"/>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fontAlgn="auto">
              <a:spcBef>
                <a:spcPts val="0"/>
              </a:spcBef>
              <a:spcAft>
                <a:spcPts val="0"/>
              </a:spcAft>
              <a:defRPr/>
            </a:pPr>
            <a:endParaRPr lang="en-US" dirty="0"/>
          </a:p>
        </p:txBody>
      </p:sp>
      <p:sp>
        <p:nvSpPr>
          <p:cNvPr id="5127" name="Subtitle 2"/>
          <p:cNvSpPr txBox="1">
            <a:spLocks/>
          </p:cNvSpPr>
          <p:nvPr/>
        </p:nvSpPr>
        <p:spPr bwMode="auto">
          <a:xfrm>
            <a:off x="71406" y="928670"/>
            <a:ext cx="5643602" cy="1066800"/>
          </a:xfrm>
          <a:prstGeom prst="rect">
            <a:avLst/>
          </a:prstGeom>
          <a:noFill/>
          <a:ln w="9525">
            <a:noFill/>
            <a:miter lim="800000"/>
            <a:headEnd/>
            <a:tailEnd/>
          </a:ln>
        </p:spPr>
        <p:txBody>
          <a:bodyPr/>
          <a:lstStyle/>
          <a:p>
            <a:pPr algn="ctr" rtl="0">
              <a:spcBef>
                <a:spcPct val="20000"/>
              </a:spcBef>
              <a:buFont typeface="Arial" pitchFamily="34" charset="0"/>
              <a:buNone/>
            </a:pPr>
            <a:r>
              <a:rPr lang="ar-SA" sz="2400" b="1" dirty="0" smtClean="0">
                <a:solidFill>
                  <a:schemeClr val="tx2">
                    <a:lumMod val="75000"/>
                  </a:schemeClr>
                </a:solidFill>
                <a:latin typeface="Calibri" pitchFamily="34" charset="0"/>
              </a:rPr>
              <a:t>جامعة </a:t>
            </a:r>
            <a:r>
              <a:rPr lang="ar-DZ" sz="2400" b="1" dirty="0" smtClean="0">
                <a:solidFill>
                  <a:schemeClr val="tx2">
                    <a:lumMod val="75000"/>
                  </a:schemeClr>
                </a:solidFill>
                <a:latin typeface="Calibri" pitchFamily="34" charset="0"/>
              </a:rPr>
              <a:t>محمد الصديق بن يحي -جيجل</a:t>
            </a:r>
            <a:endParaRPr lang="ar-SA" sz="2400" b="1" dirty="0" smtClean="0">
              <a:solidFill>
                <a:schemeClr val="tx2">
                  <a:lumMod val="75000"/>
                </a:schemeClr>
              </a:solidFill>
              <a:latin typeface="Calibri" pitchFamily="34" charset="0"/>
            </a:endParaRPr>
          </a:p>
          <a:p>
            <a:pPr algn="ctr" rtl="0">
              <a:spcBef>
                <a:spcPct val="20000"/>
              </a:spcBef>
              <a:buFont typeface="Arial" pitchFamily="34" charset="0"/>
              <a:buNone/>
            </a:pPr>
            <a:r>
              <a:rPr lang="ar-DZ" sz="2400" b="1" dirty="0" smtClean="0">
                <a:solidFill>
                  <a:schemeClr val="tx2">
                    <a:lumMod val="75000"/>
                  </a:schemeClr>
                </a:solidFill>
                <a:latin typeface="Calibri" pitchFamily="34" charset="0"/>
              </a:rPr>
              <a:t> كلية العلوم الاقتصادية والتجارية وعلوم التسيير </a:t>
            </a:r>
            <a:endParaRPr lang="en-US" sz="2400" b="1" dirty="0">
              <a:solidFill>
                <a:schemeClr val="tx2">
                  <a:lumMod val="75000"/>
                </a:schemeClr>
              </a:solidFill>
              <a:latin typeface="Calibri" pitchFamily="34" charset="0"/>
            </a:endParaRPr>
          </a:p>
          <a:p>
            <a:pPr algn="ctr" rtl="0">
              <a:spcBef>
                <a:spcPct val="20000"/>
              </a:spcBef>
              <a:buFont typeface="Arial" pitchFamily="34" charset="0"/>
              <a:buNone/>
            </a:pPr>
            <a:r>
              <a:rPr lang="ar-SA" sz="2400" dirty="0" smtClean="0">
                <a:solidFill>
                  <a:schemeClr val="tx2">
                    <a:lumMod val="75000"/>
                  </a:schemeClr>
                </a:solidFill>
                <a:latin typeface="Calibri" pitchFamily="34" charset="0"/>
              </a:rPr>
              <a:t>	</a:t>
            </a:r>
            <a:endParaRPr lang="en-US" sz="2400" dirty="0">
              <a:solidFill>
                <a:schemeClr val="tx2">
                  <a:lumMod val="75000"/>
                </a:schemeClr>
              </a:solidFill>
              <a:latin typeface="Calibri" pitchFamily="34" charset="0"/>
            </a:endParaRPr>
          </a:p>
        </p:txBody>
      </p:sp>
      <p:sp>
        <p:nvSpPr>
          <p:cNvPr id="11" name="Freeform 10"/>
          <p:cNvSpPr/>
          <p:nvPr/>
        </p:nvSpPr>
        <p:spPr>
          <a:xfrm>
            <a:off x="214282" y="3552836"/>
            <a:ext cx="5622681" cy="1019172"/>
          </a:xfrm>
          <a:custGeom>
            <a:avLst/>
            <a:gdLst>
              <a:gd name="connsiteX0" fmla="*/ 0 w 6814457"/>
              <a:gd name="connsiteY0" fmla="*/ 723900 h 1447800"/>
              <a:gd name="connsiteX1" fmla="*/ 212026 w 6814457"/>
              <a:gd name="connsiteY1" fmla="*/ 212025 h 1447800"/>
              <a:gd name="connsiteX2" fmla="*/ 723901 w 6814457"/>
              <a:gd name="connsiteY2" fmla="*/ 0 h 1447800"/>
              <a:gd name="connsiteX3" fmla="*/ 6090557 w 6814457"/>
              <a:gd name="connsiteY3" fmla="*/ 0 h 1447800"/>
              <a:gd name="connsiteX4" fmla="*/ 6602432 w 6814457"/>
              <a:gd name="connsiteY4" fmla="*/ 212026 h 1447800"/>
              <a:gd name="connsiteX5" fmla="*/ 6814457 w 6814457"/>
              <a:gd name="connsiteY5" fmla="*/ 723901 h 1447800"/>
              <a:gd name="connsiteX6" fmla="*/ 6814457 w 6814457"/>
              <a:gd name="connsiteY6" fmla="*/ 723900 h 1447800"/>
              <a:gd name="connsiteX7" fmla="*/ 6602431 w 6814457"/>
              <a:gd name="connsiteY7" fmla="*/ 1235775 h 1447800"/>
              <a:gd name="connsiteX8" fmla="*/ 6090556 w 6814457"/>
              <a:gd name="connsiteY8" fmla="*/ 1447800 h 1447800"/>
              <a:gd name="connsiteX9" fmla="*/ 723900 w 6814457"/>
              <a:gd name="connsiteY9" fmla="*/ 1447800 h 1447800"/>
              <a:gd name="connsiteX10" fmla="*/ 212025 w 6814457"/>
              <a:gd name="connsiteY10" fmla="*/ 1235774 h 1447800"/>
              <a:gd name="connsiteX11" fmla="*/ 0 w 6814457"/>
              <a:gd name="connsiteY11" fmla="*/ 723899 h 1447800"/>
              <a:gd name="connsiteX12" fmla="*/ 0 w 6814457"/>
              <a:gd name="connsiteY12" fmla="*/ 723900 h 1447800"/>
              <a:gd name="connsiteX0" fmla="*/ 291192 w 7105649"/>
              <a:gd name="connsiteY0" fmla="*/ 723900 h 1447800"/>
              <a:gd name="connsiteX1" fmla="*/ 1015093 w 7105649"/>
              <a:gd name="connsiteY1" fmla="*/ 0 h 1447800"/>
              <a:gd name="connsiteX2" fmla="*/ 6381749 w 7105649"/>
              <a:gd name="connsiteY2" fmla="*/ 0 h 1447800"/>
              <a:gd name="connsiteX3" fmla="*/ 6893624 w 7105649"/>
              <a:gd name="connsiteY3" fmla="*/ 212026 h 1447800"/>
              <a:gd name="connsiteX4" fmla="*/ 7105649 w 7105649"/>
              <a:gd name="connsiteY4" fmla="*/ 723901 h 1447800"/>
              <a:gd name="connsiteX5" fmla="*/ 7105649 w 7105649"/>
              <a:gd name="connsiteY5" fmla="*/ 723900 h 1447800"/>
              <a:gd name="connsiteX6" fmla="*/ 6893623 w 7105649"/>
              <a:gd name="connsiteY6" fmla="*/ 1235775 h 1447800"/>
              <a:gd name="connsiteX7" fmla="*/ 6381748 w 7105649"/>
              <a:gd name="connsiteY7" fmla="*/ 1447800 h 1447800"/>
              <a:gd name="connsiteX8" fmla="*/ 1015092 w 7105649"/>
              <a:gd name="connsiteY8" fmla="*/ 1447800 h 1447800"/>
              <a:gd name="connsiteX9" fmla="*/ 503217 w 7105649"/>
              <a:gd name="connsiteY9" fmla="*/ 1235774 h 1447800"/>
              <a:gd name="connsiteX10" fmla="*/ 291192 w 7105649"/>
              <a:gd name="connsiteY10" fmla="*/ 723899 h 1447800"/>
              <a:gd name="connsiteX11" fmla="*/ 291192 w 7105649"/>
              <a:gd name="connsiteY11" fmla="*/ 723900 h 1447800"/>
              <a:gd name="connsiteX0" fmla="*/ 0 w 6814457"/>
              <a:gd name="connsiteY0" fmla="*/ 723899 h 1447800"/>
              <a:gd name="connsiteX1" fmla="*/ 723901 w 6814457"/>
              <a:gd name="connsiteY1" fmla="*/ 0 h 1447800"/>
              <a:gd name="connsiteX2" fmla="*/ 6090557 w 6814457"/>
              <a:gd name="connsiteY2" fmla="*/ 0 h 1447800"/>
              <a:gd name="connsiteX3" fmla="*/ 6602432 w 6814457"/>
              <a:gd name="connsiteY3" fmla="*/ 212026 h 1447800"/>
              <a:gd name="connsiteX4" fmla="*/ 6814457 w 6814457"/>
              <a:gd name="connsiteY4" fmla="*/ 723901 h 1447800"/>
              <a:gd name="connsiteX5" fmla="*/ 6814457 w 6814457"/>
              <a:gd name="connsiteY5" fmla="*/ 723900 h 1447800"/>
              <a:gd name="connsiteX6" fmla="*/ 6602431 w 6814457"/>
              <a:gd name="connsiteY6" fmla="*/ 1235775 h 1447800"/>
              <a:gd name="connsiteX7" fmla="*/ 6090556 w 6814457"/>
              <a:gd name="connsiteY7" fmla="*/ 1447800 h 1447800"/>
              <a:gd name="connsiteX8" fmla="*/ 723900 w 6814457"/>
              <a:gd name="connsiteY8" fmla="*/ 1447800 h 1447800"/>
              <a:gd name="connsiteX9" fmla="*/ 212025 w 6814457"/>
              <a:gd name="connsiteY9" fmla="*/ 1235774 h 1447800"/>
              <a:gd name="connsiteX10" fmla="*/ 0 w 6814457"/>
              <a:gd name="connsiteY10" fmla="*/ 723899 h 1447800"/>
              <a:gd name="connsiteX0" fmla="*/ 0 w 6814457"/>
              <a:gd name="connsiteY0" fmla="*/ 723899 h 1447800"/>
              <a:gd name="connsiteX1" fmla="*/ 723901 w 6814457"/>
              <a:gd name="connsiteY1" fmla="*/ 0 h 1447800"/>
              <a:gd name="connsiteX2" fmla="*/ 6090557 w 6814457"/>
              <a:gd name="connsiteY2" fmla="*/ 0 h 1447800"/>
              <a:gd name="connsiteX3" fmla="*/ 6602432 w 6814457"/>
              <a:gd name="connsiteY3" fmla="*/ 212026 h 1447800"/>
              <a:gd name="connsiteX4" fmla="*/ 6814457 w 6814457"/>
              <a:gd name="connsiteY4" fmla="*/ 723901 h 1447800"/>
              <a:gd name="connsiteX5" fmla="*/ 6814457 w 6814457"/>
              <a:gd name="connsiteY5" fmla="*/ 723900 h 1447800"/>
              <a:gd name="connsiteX6" fmla="*/ 6602431 w 6814457"/>
              <a:gd name="connsiteY6" fmla="*/ 1235775 h 1447800"/>
              <a:gd name="connsiteX7" fmla="*/ 6090556 w 6814457"/>
              <a:gd name="connsiteY7" fmla="*/ 1447800 h 1447800"/>
              <a:gd name="connsiteX8" fmla="*/ 723900 w 6814457"/>
              <a:gd name="connsiteY8" fmla="*/ 1447800 h 1447800"/>
              <a:gd name="connsiteX9" fmla="*/ 303465 w 6814457"/>
              <a:gd name="connsiteY9" fmla="*/ 1327214 h 1447800"/>
              <a:gd name="connsiteX0" fmla="*/ 420436 w 6510992"/>
              <a:gd name="connsiteY0" fmla="*/ 0 h 1447800"/>
              <a:gd name="connsiteX1" fmla="*/ 5787092 w 6510992"/>
              <a:gd name="connsiteY1" fmla="*/ 0 h 1447800"/>
              <a:gd name="connsiteX2" fmla="*/ 6298967 w 6510992"/>
              <a:gd name="connsiteY2" fmla="*/ 212026 h 1447800"/>
              <a:gd name="connsiteX3" fmla="*/ 6510992 w 6510992"/>
              <a:gd name="connsiteY3" fmla="*/ 723901 h 1447800"/>
              <a:gd name="connsiteX4" fmla="*/ 6510992 w 6510992"/>
              <a:gd name="connsiteY4" fmla="*/ 723900 h 1447800"/>
              <a:gd name="connsiteX5" fmla="*/ 6298966 w 6510992"/>
              <a:gd name="connsiteY5" fmla="*/ 1235775 h 1447800"/>
              <a:gd name="connsiteX6" fmla="*/ 5787091 w 6510992"/>
              <a:gd name="connsiteY6" fmla="*/ 1447800 h 1447800"/>
              <a:gd name="connsiteX7" fmla="*/ 420435 w 6510992"/>
              <a:gd name="connsiteY7" fmla="*/ 1447800 h 1447800"/>
              <a:gd name="connsiteX8" fmla="*/ 0 w 6510992"/>
              <a:gd name="connsiteY8" fmla="*/ 1327214 h 1447800"/>
              <a:gd name="connsiteX0" fmla="*/ 1 w 6090557"/>
              <a:gd name="connsiteY0" fmla="*/ 0 h 1447800"/>
              <a:gd name="connsiteX1" fmla="*/ 5366657 w 6090557"/>
              <a:gd name="connsiteY1" fmla="*/ 0 h 1447800"/>
              <a:gd name="connsiteX2" fmla="*/ 5878532 w 6090557"/>
              <a:gd name="connsiteY2" fmla="*/ 212026 h 1447800"/>
              <a:gd name="connsiteX3" fmla="*/ 6090557 w 6090557"/>
              <a:gd name="connsiteY3" fmla="*/ 723901 h 1447800"/>
              <a:gd name="connsiteX4" fmla="*/ 6090557 w 6090557"/>
              <a:gd name="connsiteY4" fmla="*/ 723900 h 1447800"/>
              <a:gd name="connsiteX5" fmla="*/ 5878531 w 6090557"/>
              <a:gd name="connsiteY5" fmla="*/ 1235775 h 1447800"/>
              <a:gd name="connsiteX6" fmla="*/ 5366656 w 6090557"/>
              <a:gd name="connsiteY6" fmla="*/ 1447800 h 1447800"/>
              <a:gd name="connsiteX7" fmla="*/ 0 w 6090557"/>
              <a:gd name="connsiteY7" fmla="*/ 14478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90557" h="1447800">
                <a:moveTo>
                  <a:pt x="1" y="0"/>
                </a:moveTo>
                <a:lnTo>
                  <a:pt x="5366657" y="0"/>
                </a:lnTo>
                <a:cubicBezTo>
                  <a:pt x="5558647" y="0"/>
                  <a:pt x="5742774" y="76268"/>
                  <a:pt x="5878532" y="212026"/>
                </a:cubicBezTo>
                <a:cubicBezTo>
                  <a:pt x="6014289" y="347784"/>
                  <a:pt x="6090557" y="531911"/>
                  <a:pt x="6090557" y="723901"/>
                </a:cubicBezTo>
                <a:lnTo>
                  <a:pt x="6090557" y="723900"/>
                </a:lnTo>
                <a:cubicBezTo>
                  <a:pt x="6090557" y="915890"/>
                  <a:pt x="6014289" y="1100017"/>
                  <a:pt x="5878531" y="1235775"/>
                </a:cubicBezTo>
                <a:cubicBezTo>
                  <a:pt x="5742773" y="1371533"/>
                  <a:pt x="5558646" y="1447800"/>
                  <a:pt x="5366656" y="1447800"/>
                </a:cubicBezTo>
                <a:lnTo>
                  <a:pt x="0" y="1447800"/>
                </a:ln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sp>
        <p:nvSpPr>
          <p:cNvPr id="5131" name="Slide Number Placeholder 10"/>
          <p:cNvSpPr txBox="1">
            <a:spLocks/>
          </p:cNvSpPr>
          <p:nvPr/>
        </p:nvSpPr>
        <p:spPr bwMode="auto">
          <a:xfrm>
            <a:off x="351692" y="6405564"/>
            <a:ext cx="2133600" cy="365125"/>
          </a:xfrm>
          <a:prstGeom prst="rect">
            <a:avLst/>
          </a:prstGeom>
          <a:noFill/>
          <a:ln w="9525">
            <a:noFill/>
            <a:miter lim="800000"/>
            <a:headEnd/>
            <a:tailEnd/>
          </a:ln>
        </p:spPr>
        <p:txBody>
          <a:bodyPr anchor="ctr"/>
          <a:lstStyle/>
          <a:p>
            <a:pPr rtl="0"/>
            <a:fld id="{BD304080-26AE-472C-BC30-C39120F3D8A0}" type="slidenum">
              <a:rPr lang="ar-SA" sz="1200">
                <a:solidFill>
                  <a:schemeClr val="bg1"/>
                </a:solidFill>
                <a:latin typeface="Calibri" pitchFamily="34" charset="0"/>
              </a:rPr>
              <a:pPr rtl="0"/>
              <a:t>1</a:t>
            </a:fld>
            <a:endParaRPr lang="en-US" sz="1200">
              <a:solidFill>
                <a:schemeClr val="bg1"/>
              </a:solidFill>
              <a:latin typeface="Calibri" pitchFamily="34" charset="0"/>
            </a:endParaRPr>
          </a:p>
        </p:txBody>
      </p:sp>
      <p:pic>
        <p:nvPicPr>
          <p:cNvPr id="1026" name="Picture 2"/>
          <p:cNvPicPr>
            <a:picLocks noChangeAspect="1" noChangeArrowheads="1"/>
          </p:cNvPicPr>
          <p:nvPr/>
        </p:nvPicPr>
        <p:blipFill>
          <a:blip r:embed="rId2"/>
          <a:srcRect/>
          <a:stretch>
            <a:fillRect/>
          </a:stretch>
        </p:blipFill>
        <p:spPr bwMode="auto">
          <a:xfrm>
            <a:off x="5978769" y="2209800"/>
            <a:ext cx="2602523" cy="2362200"/>
          </a:xfrm>
          <a:prstGeom prst="rect">
            <a:avLst/>
          </a:prstGeom>
          <a:noFill/>
          <a:ln w="9525">
            <a:noFill/>
            <a:miter lim="800000"/>
            <a:headEnd/>
            <a:tailEnd/>
          </a:ln>
          <a:effectLst/>
        </p:spPr>
      </p:pic>
      <p:sp>
        <p:nvSpPr>
          <p:cNvPr id="12" name="Subtitle 2"/>
          <p:cNvSpPr txBox="1">
            <a:spLocks/>
          </p:cNvSpPr>
          <p:nvPr/>
        </p:nvSpPr>
        <p:spPr bwMode="auto">
          <a:xfrm>
            <a:off x="214282" y="2357430"/>
            <a:ext cx="5643602" cy="1066800"/>
          </a:xfrm>
          <a:prstGeom prst="rect">
            <a:avLst/>
          </a:prstGeom>
          <a:noFill/>
          <a:ln w="9525">
            <a:noFill/>
            <a:miter lim="800000"/>
            <a:headEnd/>
            <a:tailEnd/>
          </a:ln>
        </p:spPr>
        <p:txBody>
          <a:bodyPr/>
          <a:lstStyle/>
          <a:p>
            <a:pPr algn="ctr" rtl="0">
              <a:spcBef>
                <a:spcPct val="20000"/>
              </a:spcBef>
              <a:buFont typeface="Arial" pitchFamily="34" charset="0"/>
              <a:buNone/>
            </a:pPr>
            <a:r>
              <a:rPr lang="ar-DZ" sz="2800" b="1" dirty="0" smtClean="0">
                <a:solidFill>
                  <a:schemeClr val="tx2">
                    <a:lumMod val="75000"/>
                  </a:schemeClr>
                </a:solidFill>
                <a:latin typeface="Calibri" pitchFamily="34" charset="0"/>
              </a:rPr>
              <a:t>مقياس :مالية دولية</a:t>
            </a:r>
          </a:p>
          <a:p>
            <a:pPr algn="ctr" rtl="0">
              <a:spcBef>
                <a:spcPct val="20000"/>
              </a:spcBef>
              <a:buFont typeface="Arial" pitchFamily="34" charset="0"/>
              <a:buNone/>
            </a:pPr>
            <a:r>
              <a:rPr lang="ar-DZ" sz="2800" b="1" dirty="0" smtClean="0">
                <a:solidFill>
                  <a:schemeClr val="tx2">
                    <a:lumMod val="75000"/>
                  </a:schemeClr>
                </a:solidFill>
                <a:latin typeface="Calibri" pitchFamily="34" charset="0"/>
              </a:rPr>
              <a:t>السنة الثالثة: تجارة دولية </a:t>
            </a:r>
            <a:endParaRPr lang="en-US" sz="2800" b="1" dirty="0">
              <a:solidFill>
                <a:schemeClr val="tx2">
                  <a:lumMod val="75000"/>
                </a:schemeClr>
              </a:solidFill>
              <a:latin typeface="Calibri" pitchFamily="34" charset="0"/>
            </a:endParaRPr>
          </a:p>
          <a:p>
            <a:pPr algn="ctr" rtl="0">
              <a:spcBef>
                <a:spcPct val="20000"/>
              </a:spcBef>
              <a:buFont typeface="Arial" pitchFamily="34" charset="0"/>
              <a:buNone/>
            </a:pPr>
            <a:r>
              <a:rPr lang="ar-SA" sz="2400" dirty="0" smtClean="0">
                <a:solidFill>
                  <a:schemeClr val="tx2">
                    <a:lumMod val="75000"/>
                  </a:schemeClr>
                </a:solidFill>
                <a:latin typeface="Calibri" pitchFamily="34" charset="0"/>
              </a:rPr>
              <a:t>	</a:t>
            </a:r>
            <a:endParaRPr lang="en-US" sz="2400" dirty="0">
              <a:solidFill>
                <a:schemeClr val="tx2">
                  <a:lumMod val="75000"/>
                </a:schemeClr>
              </a:solidFill>
              <a:latin typeface="Calibri" pitchFamily="34" charset="0"/>
            </a:endParaRPr>
          </a:p>
        </p:txBody>
      </p:sp>
      <p:sp>
        <p:nvSpPr>
          <p:cNvPr id="13" name="Subtitle 2"/>
          <p:cNvSpPr txBox="1">
            <a:spLocks/>
          </p:cNvSpPr>
          <p:nvPr/>
        </p:nvSpPr>
        <p:spPr bwMode="auto">
          <a:xfrm>
            <a:off x="223806" y="5434034"/>
            <a:ext cx="5643602" cy="1066800"/>
          </a:xfrm>
          <a:prstGeom prst="rect">
            <a:avLst/>
          </a:prstGeom>
          <a:noFill/>
          <a:ln w="9525">
            <a:noFill/>
            <a:miter lim="800000"/>
            <a:headEnd/>
            <a:tailEnd/>
          </a:ln>
        </p:spPr>
        <p:txBody>
          <a:bodyPr/>
          <a:lstStyle/>
          <a:p>
            <a:pPr algn="ctr" rtl="0">
              <a:spcBef>
                <a:spcPct val="20000"/>
              </a:spcBef>
              <a:buFont typeface="Arial" pitchFamily="34" charset="0"/>
              <a:buNone/>
            </a:pPr>
            <a:endParaRPr lang="ar-DZ" sz="2400" b="1" dirty="0" smtClean="0">
              <a:solidFill>
                <a:schemeClr val="tx2">
                  <a:lumMod val="75000"/>
                </a:schemeClr>
              </a:solidFill>
              <a:latin typeface="Calibri" pitchFamily="34" charset="0"/>
            </a:endParaRPr>
          </a:p>
          <a:p>
            <a:pPr algn="ctr" rtl="0">
              <a:spcBef>
                <a:spcPct val="20000"/>
              </a:spcBef>
              <a:buFont typeface="Arial" pitchFamily="34" charset="0"/>
              <a:buNone/>
            </a:pPr>
            <a:r>
              <a:rPr lang="ar-DZ" sz="2400" b="1" dirty="0" smtClean="0">
                <a:solidFill>
                  <a:schemeClr val="tx2">
                    <a:lumMod val="75000"/>
                  </a:schemeClr>
                </a:solidFill>
                <a:latin typeface="Calibri" pitchFamily="34" charset="0"/>
              </a:rPr>
              <a:t>د/عبد الحميد </a:t>
            </a:r>
            <a:r>
              <a:rPr lang="ar-DZ" sz="2400" b="1" dirty="0" err="1" smtClean="0">
                <a:solidFill>
                  <a:schemeClr val="tx2">
                    <a:lumMod val="75000"/>
                  </a:schemeClr>
                </a:solidFill>
                <a:latin typeface="Calibri" pitchFamily="34" charset="0"/>
              </a:rPr>
              <a:t>مرغيت</a:t>
            </a:r>
            <a:r>
              <a:rPr lang="ar-DZ" sz="2400" b="1" dirty="0" smtClean="0">
                <a:solidFill>
                  <a:schemeClr val="tx2">
                    <a:lumMod val="75000"/>
                  </a:schemeClr>
                </a:solidFill>
                <a:latin typeface="Calibri" pitchFamily="34" charset="0"/>
              </a:rPr>
              <a:t>       2023-2024</a:t>
            </a:r>
          </a:p>
          <a:p>
            <a:pPr algn="ctr" rtl="0">
              <a:spcBef>
                <a:spcPct val="20000"/>
              </a:spcBef>
              <a:buFont typeface="Arial" pitchFamily="34" charset="0"/>
              <a:buNone/>
            </a:pPr>
            <a:endParaRPr lang="en-US" sz="2400" b="1" dirty="0">
              <a:solidFill>
                <a:schemeClr val="tx2">
                  <a:lumMod val="75000"/>
                </a:schemeClr>
              </a:solidFill>
              <a:latin typeface="Calibri" pitchFamily="34" charset="0"/>
            </a:endParaRPr>
          </a:p>
          <a:p>
            <a:pPr algn="ctr" rtl="0">
              <a:spcBef>
                <a:spcPct val="20000"/>
              </a:spcBef>
              <a:buFont typeface="Arial" pitchFamily="34" charset="0"/>
              <a:buNone/>
            </a:pPr>
            <a:r>
              <a:rPr lang="ar-SA" sz="2400" dirty="0" smtClean="0">
                <a:solidFill>
                  <a:schemeClr val="tx2">
                    <a:lumMod val="75000"/>
                  </a:schemeClr>
                </a:solidFill>
                <a:latin typeface="Calibri" pitchFamily="34" charset="0"/>
              </a:rPr>
              <a:t>	</a:t>
            </a:r>
            <a:endParaRPr lang="en-US" sz="2400" dirty="0">
              <a:solidFill>
                <a:schemeClr val="tx2">
                  <a:lumMod val="75000"/>
                </a:schemeClr>
              </a:solidFill>
              <a:latin typeface="Calibri" pitchFamily="34" charset="0"/>
            </a:endParaRPr>
          </a:p>
        </p:txBody>
      </p:sp>
      <p:sp>
        <p:nvSpPr>
          <p:cNvPr id="14" name="Subtitle 2"/>
          <p:cNvSpPr txBox="1">
            <a:spLocks/>
          </p:cNvSpPr>
          <p:nvPr/>
        </p:nvSpPr>
        <p:spPr bwMode="auto">
          <a:xfrm>
            <a:off x="214282" y="4000504"/>
            <a:ext cx="5643602" cy="1066800"/>
          </a:xfrm>
          <a:prstGeom prst="rect">
            <a:avLst/>
          </a:prstGeom>
          <a:noFill/>
          <a:ln w="9525">
            <a:noFill/>
            <a:miter lim="800000"/>
            <a:headEnd/>
            <a:tailEnd/>
          </a:ln>
        </p:spPr>
        <p:txBody>
          <a:bodyPr/>
          <a:lstStyle/>
          <a:p>
            <a:pPr algn="ctr" rtl="1">
              <a:spcBef>
                <a:spcPct val="20000"/>
              </a:spcBef>
            </a:pPr>
            <a:r>
              <a:rPr lang="ar-DZ" sz="2800" b="1" dirty="0" smtClean="0"/>
              <a:t>المحور </a:t>
            </a:r>
            <a:r>
              <a:rPr lang="ar-SA" sz="2800" b="1" dirty="0" smtClean="0"/>
              <a:t>السادس: البيئة المؤسساتية للتجارة والمالية الدولية</a:t>
            </a:r>
            <a:r>
              <a:rPr lang="ar-SA" sz="2400" dirty="0" smtClean="0">
                <a:solidFill>
                  <a:schemeClr val="tx2">
                    <a:lumMod val="75000"/>
                  </a:schemeClr>
                </a:solidFill>
                <a:latin typeface="Calibri" pitchFamily="34" charset="0"/>
              </a:rPr>
              <a:t>	</a:t>
            </a:r>
            <a:endParaRPr lang="en-US" sz="2400" dirty="0">
              <a:solidFill>
                <a:schemeClr val="tx2">
                  <a:lumMod val="75000"/>
                </a:schemeClr>
              </a:solidFill>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14282" y="357166"/>
            <a:ext cx="8643998" cy="5724644"/>
          </a:xfrm>
          <a:prstGeom prst="rect">
            <a:avLst/>
          </a:prstGeom>
          <a:noFill/>
        </p:spPr>
        <p:txBody>
          <a:bodyPr wrap="square" rtlCol="0">
            <a:spAutoFit/>
          </a:bodyPr>
          <a:lstStyle/>
          <a:p>
            <a:pPr algn="ctr" rtl="1"/>
            <a:r>
              <a:rPr lang="ar-DZ" sz="2800" dirty="0" smtClean="0">
                <a:solidFill>
                  <a:srgbClr val="000000"/>
                </a:solidFill>
                <a:cs typeface="Traditional Arabic" pitchFamily="2" charset="-78"/>
              </a:rPr>
              <a:t>	</a:t>
            </a:r>
            <a:r>
              <a:rPr lang="ar-DZ" sz="2800" b="1" dirty="0" smtClean="0"/>
              <a:t> البنك الدولي</a:t>
            </a:r>
            <a:r>
              <a:rPr lang="ar-DZ" sz="2800" dirty="0" smtClean="0"/>
              <a:t> ( </a:t>
            </a:r>
            <a:r>
              <a:rPr lang="fr-FR" sz="2800" b="1" dirty="0" smtClean="0"/>
              <a:t>World Bank</a:t>
            </a:r>
            <a:r>
              <a:rPr lang="ar-DZ" sz="2800" dirty="0" smtClean="0"/>
              <a:t>)</a:t>
            </a:r>
          </a:p>
          <a:p>
            <a:pPr algn="ctr" rtl="1"/>
            <a:endParaRPr lang="fr-FR" sz="2800" dirty="0" smtClean="0"/>
          </a:p>
          <a:p>
            <a:pPr algn="just" rtl="1"/>
            <a:r>
              <a:rPr lang="ar-SA" sz="3200" dirty="0" smtClean="0">
                <a:solidFill>
                  <a:schemeClr val="tx2"/>
                </a:solidFill>
              </a:rPr>
              <a:t>تم الإعلان عن تأسس البنك الدولي عام 1944في ختام مؤتمر </a:t>
            </a:r>
            <a:r>
              <a:rPr lang="fr-FR" sz="3200" dirty="0" smtClean="0"/>
              <a:t>"</a:t>
            </a:r>
            <a:r>
              <a:rPr lang="ar-SA" sz="3200" u="sng" dirty="0" err="1" smtClean="0">
                <a:hlinkClick r:id="rId3" tooltip="بريتون وودز"/>
              </a:rPr>
              <a:t>بريتون</a:t>
            </a:r>
            <a:r>
              <a:rPr lang="ar-SA" sz="3200" u="sng" dirty="0" smtClean="0">
                <a:hlinkClick r:id="rId3" tooltip="بريتون وودز"/>
              </a:rPr>
              <a:t> </a:t>
            </a:r>
            <a:r>
              <a:rPr lang="ar-SA" sz="3200" u="sng" dirty="0" err="1" smtClean="0">
                <a:hlinkClick r:id="rId3" tooltip="بريتون وودز"/>
              </a:rPr>
              <a:t>وودز</a:t>
            </a:r>
            <a:r>
              <a:rPr lang="fr-FR" sz="3200" dirty="0" smtClean="0">
                <a:solidFill>
                  <a:schemeClr val="tx2"/>
                </a:solidFill>
              </a:rPr>
              <a:t>" </a:t>
            </a:r>
            <a:r>
              <a:rPr lang="ar-SA" sz="3200" dirty="0" smtClean="0">
                <a:solidFill>
                  <a:schemeClr val="tx2"/>
                </a:solidFill>
              </a:rPr>
              <a:t> وكان يسمى آنذاك البنك الدولي للإنشاء والتعمير ،وقد بدأ نشاطه رسميا  في27 </a:t>
            </a:r>
            <a:r>
              <a:rPr lang="ar-SA" sz="3200" u="sng" dirty="0" smtClean="0">
                <a:solidFill>
                  <a:schemeClr val="tx2"/>
                </a:solidFill>
                <a:hlinkClick r:id="rId4" tooltip="27 يناير"/>
              </a:rPr>
              <a:t>يناير</a:t>
            </a:r>
            <a:r>
              <a:rPr lang="fr-FR" sz="3200" dirty="0" smtClean="0">
                <a:solidFill>
                  <a:schemeClr val="tx2"/>
                </a:solidFill>
              </a:rPr>
              <a:t> </a:t>
            </a:r>
            <a:r>
              <a:rPr lang="fr-FR" sz="3200" b="1" u="sng" dirty="0" smtClean="0">
                <a:solidFill>
                  <a:schemeClr val="tx2"/>
                </a:solidFill>
                <a:hlinkClick r:id="rId5" tooltip="1946"/>
              </a:rPr>
              <a:t>1946</a:t>
            </a:r>
            <a:r>
              <a:rPr lang="ar-SA" sz="3200" dirty="0" smtClean="0">
                <a:solidFill>
                  <a:schemeClr val="tx2"/>
                </a:solidFill>
              </a:rPr>
              <a:t>بالمساعدة في أعمار أوروبا بعد </a:t>
            </a:r>
            <a:r>
              <a:rPr lang="ar-SA" sz="3200" u="sng" dirty="0" smtClean="0">
                <a:solidFill>
                  <a:schemeClr val="tx2"/>
                </a:solidFill>
                <a:hlinkClick r:id="rId6" tooltip="الحرب العالمية الثانية"/>
              </a:rPr>
              <a:t>الحرب العالمية الثانية</a:t>
            </a:r>
            <a:r>
              <a:rPr lang="ar-SA" sz="3200" dirty="0" smtClean="0">
                <a:solidFill>
                  <a:schemeClr val="tx2"/>
                </a:solidFill>
              </a:rPr>
              <a:t>. يبلغ عدد الدول الأعضاء فيه حاليا 189 دولة ويقع مقره بواشنطن العاصمة.</a:t>
            </a:r>
            <a:r>
              <a:rPr lang="ar-DZ" sz="3200" dirty="0" smtClean="0">
                <a:solidFill>
                  <a:schemeClr val="tx2"/>
                </a:solidFill>
              </a:rPr>
              <a:t>وقد </a:t>
            </a:r>
            <a:r>
              <a:rPr lang="ar-SA" sz="3200" dirty="0" smtClean="0">
                <a:solidFill>
                  <a:schemeClr val="tx2"/>
                </a:solidFill>
              </a:rPr>
              <a:t>تطورت  أهداف البنك الدولي عبر  الزمن حيث أصبحت تركز حاليا على التنمية المجتمعية وتنسيق المعونات، والعمل على حماية الفئات الأشد احتياجا في البلدان الأشد فقرا ، وتخفيف آثار التغير المناخي</a:t>
            </a:r>
            <a:r>
              <a:rPr lang="fr-FR" sz="3200" dirty="0" smtClean="0">
                <a:solidFill>
                  <a:schemeClr val="tx2"/>
                </a:solidFill>
              </a:rPr>
              <a:t>.</a:t>
            </a:r>
          </a:p>
          <a:p>
            <a:pPr algn="just" rtl="1"/>
            <a:endParaRPr lang="fr-FR" sz="2400" b="1" dirty="0" smtClean="0"/>
          </a:p>
          <a:p>
            <a:pPr algn="just" rtl="1"/>
            <a:endParaRPr lang="fr-FR" sz="3000" dirty="0" smtClean="0">
              <a:solidFill>
                <a:prstClr val="black"/>
              </a:solidFill>
              <a:ea typeface="Calibri"/>
              <a:cs typeface="Simplified Arabic"/>
            </a:endParaRPr>
          </a:p>
        </p:txBody>
      </p:sp>
    </p:spTree>
    <p:custDataLst>
      <p:tags r:id="rId1"/>
    </p:custDataLst>
    <p:extLst>
      <p:ext uri="{BB962C8B-B14F-4D97-AF65-F5344CB8AC3E}">
        <p14:creationId xmlns:p14="http://schemas.microsoft.com/office/powerpoint/2010/main" xmlns="" val="2030175558"/>
      </p:ext>
    </p:extLst>
  </p:cSld>
  <p:clrMapOvr>
    <a:masterClrMapping/>
  </p:clrMapOvr>
  <p:transition spd="slow"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75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285728"/>
            <a:ext cx="8858280" cy="7817525"/>
          </a:xfrm>
          <a:prstGeom prst="rect">
            <a:avLst/>
          </a:prstGeom>
          <a:noFill/>
        </p:spPr>
        <p:txBody>
          <a:bodyPr wrap="square" rtlCol="0">
            <a:spAutoFit/>
          </a:bodyPr>
          <a:lstStyle/>
          <a:p>
            <a:pPr algn="ctr" rtl="1"/>
            <a:r>
              <a:rPr lang="ar-DZ" sz="2800" dirty="0" smtClean="0">
                <a:solidFill>
                  <a:srgbClr val="000000"/>
                </a:solidFill>
                <a:cs typeface="Traditional Arabic" pitchFamily="2" charset="-78"/>
              </a:rPr>
              <a:t>	</a:t>
            </a:r>
            <a:r>
              <a:rPr lang="ar-DZ" sz="2800" b="1" dirty="0" smtClean="0"/>
              <a:t> </a:t>
            </a:r>
            <a:r>
              <a:rPr lang="ar-SA" sz="2800" b="1" dirty="0" smtClean="0"/>
              <a:t>مجموعة البنك الدولي</a:t>
            </a:r>
            <a:endParaRPr lang="ar-DZ" sz="2800" dirty="0" smtClean="0"/>
          </a:p>
          <a:p>
            <a:pPr algn="ctr" rtl="1"/>
            <a:endParaRPr lang="fr-FR" sz="2800" dirty="0" smtClean="0"/>
          </a:p>
          <a:p>
            <a:pPr algn="r" rtl="1"/>
            <a:r>
              <a:rPr lang="ar-SA" sz="3200" dirty="0" smtClean="0"/>
              <a:t>تتكون مجموعة البنك الدولي من خمس مؤسسات تعمل في جميع المجالات الرئيسية </a:t>
            </a:r>
            <a:r>
              <a:rPr lang="ar-SA" sz="3200" dirty="0" smtClean="0"/>
              <a:t>للتنمية</a:t>
            </a:r>
            <a:r>
              <a:rPr lang="ar-DZ" sz="3200" dirty="0" smtClean="0"/>
              <a:t>:</a:t>
            </a:r>
            <a:r>
              <a:rPr lang="ar-SA" sz="3200" dirty="0" smtClean="0"/>
              <a:t> </a:t>
            </a:r>
            <a:endParaRPr lang="ar-DZ" sz="3200" dirty="0" smtClean="0"/>
          </a:p>
          <a:p>
            <a:pPr algn="r" rtl="1"/>
            <a:r>
              <a:rPr lang="ar-SA" sz="3200" dirty="0" smtClean="0"/>
              <a:t>-</a:t>
            </a:r>
            <a:r>
              <a:rPr lang="ar-SA" sz="3200" b="1" dirty="0" smtClean="0">
                <a:hlinkClick r:id="rId3" tooltip="البنك الدولي للإنشاء والتعمير"/>
              </a:rPr>
              <a:t>البنك الدولي للإنشاء والتعمير</a:t>
            </a:r>
            <a:r>
              <a:rPr lang="ar-SA" sz="3200" dirty="0" smtClean="0"/>
              <a:t>: أُنشئ </a:t>
            </a:r>
            <a:r>
              <a:rPr lang="ar-SA" sz="3200" dirty="0" smtClean="0"/>
              <a:t>في </a:t>
            </a:r>
            <a:r>
              <a:rPr lang="ar-SA" sz="3200" dirty="0" smtClean="0"/>
              <a:t>1944 لإعادة بناء أوروبا بعد الحرب العالمية </a:t>
            </a:r>
            <a:r>
              <a:rPr lang="ar-SA" sz="3200" dirty="0" smtClean="0"/>
              <a:t>الثانية</a:t>
            </a:r>
            <a:r>
              <a:rPr lang="ar-DZ" sz="3200" dirty="0" smtClean="0"/>
              <a:t>.</a:t>
            </a:r>
            <a:r>
              <a:rPr lang="ar-SA" sz="3200" dirty="0" smtClean="0"/>
              <a:t> ويعمل </a:t>
            </a:r>
            <a:r>
              <a:rPr lang="ar-SA" sz="3200" dirty="0" smtClean="0"/>
              <a:t>البنك الدولي للإنشاء والتعمير </a:t>
            </a:r>
            <a:r>
              <a:rPr lang="ar-SA" sz="3200" dirty="0" smtClean="0"/>
              <a:t>في </a:t>
            </a:r>
            <a:r>
              <a:rPr lang="ar-SA" sz="3200" dirty="0" smtClean="0"/>
              <a:t>البلدان النامية لإنهاء الفقر وبناء الرخاء المشترك</a:t>
            </a:r>
            <a:r>
              <a:rPr lang="fr-FR" sz="3200" dirty="0" smtClean="0"/>
              <a:t>. </a:t>
            </a:r>
            <a:endParaRPr lang="ar-DZ" sz="3200" dirty="0" smtClean="0"/>
          </a:p>
          <a:p>
            <a:pPr algn="r" rtl="1"/>
            <a:endParaRPr lang="fr-FR" sz="3200" dirty="0" smtClean="0"/>
          </a:p>
          <a:p>
            <a:pPr algn="r" rtl="1"/>
            <a:r>
              <a:rPr lang="ar-SA" sz="3200" dirty="0" smtClean="0"/>
              <a:t>-</a:t>
            </a:r>
            <a:r>
              <a:rPr lang="ar-SA" sz="3200" b="1" dirty="0" smtClean="0">
                <a:hlinkClick r:id="rId4" tooltip="مؤسسة التنمية الدولية"/>
              </a:rPr>
              <a:t>مؤسسة التنمية الدولية</a:t>
            </a:r>
            <a:r>
              <a:rPr lang="fr-FR" sz="3200" dirty="0" smtClean="0"/>
              <a:t> </a:t>
            </a:r>
            <a:r>
              <a:rPr lang="ar-SA" sz="3200" dirty="0" smtClean="0"/>
              <a:t>أُنشئت في عام 1960، وهي ذراع البنك الدولي المعنية بمساعدة أشد بلدان العالم فقراً. حيث تهدف إلى الحد من الفقر من خلال تقديم قروض معفاة من الفائدة، أو بفائدة </a:t>
            </a:r>
            <a:r>
              <a:rPr lang="ar-SA" sz="3200" dirty="0" smtClean="0"/>
              <a:t>منخفضة</a:t>
            </a:r>
            <a:r>
              <a:rPr lang="ar-DZ" sz="3200" dirty="0" smtClean="0"/>
              <a:t>.</a:t>
            </a:r>
            <a:endParaRPr lang="fr-FR" sz="3200" dirty="0" smtClean="0"/>
          </a:p>
          <a:p>
            <a:pPr algn="just" rtl="1"/>
            <a:endParaRPr lang="ar-DZ" sz="3200" dirty="0" smtClean="0"/>
          </a:p>
          <a:p>
            <a:pPr algn="just" rtl="1"/>
            <a:endParaRPr lang="ar-DZ" sz="3200" dirty="0" smtClean="0"/>
          </a:p>
          <a:p>
            <a:pPr algn="just" rtl="1"/>
            <a:endParaRPr lang="ar-DZ" sz="3200" dirty="0" smtClean="0"/>
          </a:p>
          <a:p>
            <a:pPr algn="just" rtl="1"/>
            <a:endParaRPr lang="fr-FR" sz="3000" dirty="0" smtClean="0">
              <a:solidFill>
                <a:prstClr val="black"/>
              </a:solidFill>
              <a:ea typeface="Calibri"/>
              <a:cs typeface="Simplified Arabic"/>
            </a:endParaRPr>
          </a:p>
        </p:txBody>
      </p:sp>
    </p:spTree>
    <p:custDataLst>
      <p:tags r:id="rId1"/>
    </p:custDataLst>
    <p:extLst>
      <p:ext uri="{BB962C8B-B14F-4D97-AF65-F5344CB8AC3E}">
        <p14:creationId xmlns:p14="http://schemas.microsoft.com/office/powerpoint/2010/main" xmlns="" val="2030175558"/>
      </p:ext>
    </p:extLst>
  </p:cSld>
  <p:clrMapOvr>
    <a:masterClrMapping/>
  </p:clrMapOvr>
  <p:transition spd="slow"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75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285728"/>
            <a:ext cx="9001156" cy="7817525"/>
          </a:xfrm>
          <a:prstGeom prst="rect">
            <a:avLst/>
          </a:prstGeom>
          <a:noFill/>
        </p:spPr>
        <p:txBody>
          <a:bodyPr wrap="square" rtlCol="0">
            <a:spAutoFit/>
          </a:bodyPr>
          <a:lstStyle/>
          <a:p>
            <a:pPr algn="ctr" rtl="1"/>
            <a:r>
              <a:rPr lang="ar-DZ" sz="2800" dirty="0" smtClean="0">
                <a:solidFill>
                  <a:srgbClr val="000000"/>
                </a:solidFill>
                <a:cs typeface="Traditional Arabic" pitchFamily="2" charset="-78"/>
              </a:rPr>
              <a:t>	</a:t>
            </a:r>
            <a:r>
              <a:rPr lang="ar-DZ" sz="2800" b="1" dirty="0" smtClean="0"/>
              <a:t> </a:t>
            </a:r>
            <a:r>
              <a:rPr lang="ar-SA" sz="2800" b="1" dirty="0" smtClean="0"/>
              <a:t>مجموعة البنك الدولي</a:t>
            </a:r>
            <a:endParaRPr lang="ar-DZ" sz="2800" dirty="0" smtClean="0"/>
          </a:p>
          <a:p>
            <a:pPr algn="ctr" rtl="1"/>
            <a:endParaRPr lang="fr-FR" sz="2800" dirty="0" smtClean="0"/>
          </a:p>
          <a:p>
            <a:pPr algn="r" rtl="1"/>
            <a:r>
              <a:rPr lang="fr-FR" sz="3200" dirty="0" smtClean="0"/>
              <a:t>.</a:t>
            </a:r>
            <a:r>
              <a:rPr lang="ar-SA" sz="3200" dirty="0" smtClean="0"/>
              <a:t>-</a:t>
            </a:r>
            <a:r>
              <a:rPr lang="ar-SA" sz="3200" b="1" dirty="0" smtClean="0">
                <a:hlinkClick r:id="rId3" tooltip="مؤسسة التمويل الدولي"/>
              </a:rPr>
              <a:t>مؤسسة التمويل الدولي</a:t>
            </a:r>
            <a:r>
              <a:rPr lang="ar-SA" sz="3200" b="1" dirty="0" smtClean="0"/>
              <a:t>ة</a:t>
            </a:r>
            <a:r>
              <a:rPr lang="ar-SA" sz="3200" dirty="0" smtClean="0"/>
              <a:t>: أنشأت في عام 1956، هدفها هو العمل  على تحسين حياة الناس في البلدان النامية من خلال الاستثمار في نمو القطاع </a:t>
            </a:r>
            <a:r>
              <a:rPr lang="ar-SA" sz="3200" dirty="0" smtClean="0"/>
              <a:t>الخاص</a:t>
            </a:r>
            <a:r>
              <a:rPr lang="ar-DZ" sz="3200" dirty="0" smtClean="0"/>
              <a:t>.</a:t>
            </a:r>
            <a:endParaRPr lang="fr-FR" sz="3200" dirty="0" smtClean="0"/>
          </a:p>
          <a:p>
            <a:pPr algn="r" rtl="1"/>
            <a:r>
              <a:rPr lang="ar-SA" sz="3200" dirty="0" smtClean="0"/>
              <a:t>-</a:t>
            </a:r>
            <a:r>
              <a:rPr lang="ar-SA" sz="3200" b="1" dirty="0" smtClean="0">
                <a:hlinkClick r:id="rId4" tooltip="هيئة ضمان الاستثمار المتعدد الأطراف"/>
              </a:rPr>
              <a:t>هيئة ضمان الاستثمار المتعدد الأطراف</a:t>
            </a:r>
            <a:r>
              <a:rPr lang="ar-SA" sz="3200" dirty="0" smtClean="0"/>
              <a:t>: تأسست في عام 1988، وتتلخص مهمتها في تشجيع الاستثمار عبر الحدود في البلدان النامية من خلال توفير الضمانات (التأمين ضد المخاطر السياسية وتعزيز الائتمان) للمستثمرين والمقرضين</a:t>
            </a:r>
            <a:r>
              <a:rPr lang="fr-FR" sz="3200" dirty="0" smtClean="0"/>
              <a:t>.</a:t>
            </a:r>
          </a:p>
          <a:p>
            <a:pPr algn="r" rtl="1"/>
            <a:r>
              <a:rPr lang="ar-SA" sz="3200" dirty="0" smtClean="0"/>
              <a:t>-</a:t>
            </a:r>
            <a:r>
              <a:rPr lang="ar-SA" sz="3200" b="1" dirty="0" smtClean="0">
                <a:hlinkClick r:id="rId5" tooltip="المركز الدولي لتسوية نزاعات الاستثمار"/>
              </a:rPr>
              <a:t>المركز الدولي لتسوية نزاعات الاستثمار</a:t>
            </a:r>
            <a:r>
              <a:rPr lang="ar-SA" sz="3200" dirty="0" smtClean="0"/>
              <a:t>: أنشأ عام 1966، ويتمثل دوره في تقديم خدمات حل النزاعات الدولية في المقام الأول بين المستثمرين والدول، ولكن أيضًا في النزاعات بين دولة ودولة</a:t>
            </a:r>
            <a:r>
              <a:rPr lang="fr-FR" sz="3200" dirty="0" smtClean="0"/>
              <a:t>. </a:t>
            </a:r>
          </a:p>
          <a:p>
            <a:pPr algn="just" rtl="1"/>
            <a:endParaRPr lang="ar-DZ" sz="3200" dirty="0" smtClean="0"/>
          </a:p>
          <a:p>
            <a:pPr algn="just" rtl="1"/>
            <a:endParaRPr lang="ar-DZ" sz="3200" dirty="0" smtClean="0"/>
          </a:p>
          <a:p>
            <a:pPr algn="just" rtl="1"/>
            <a:endParaRPr lang="ar-DZ" sz="3200" dirty="0" smtClean="0"/>
          </a:p>
          <a:p>
            <a:pPr algn="just" rtl="1"/>
            <a:endParaRPr lang="fr-FR" sz="3000" dirty="0" smtClean="0">
              <a:solidFill>
                <a:prstClr val="black"/>
              </a:solidFill>
              <a:ea typeface="Calibri"/>
              <a:cs typeface="Simplified Arabic"/>
            </a:endParaRPr>
          </a:p>
        </p:txBody>
      </p:sp>
    </p:spTree>
    <p:custDataLst>
      <p:tags r:id="rId1"/>
    </p:custDataLst>
    <p:extLst>
      <p:ext uri="{BB962C8B-B14F-4D97-AF65-F5344CB8AC3E}">
        <p14:creationId xmlns:p14="http://schemas.microsoft.com/office/powerpoint/2010/main" xmlns="" val="2030175558"/>
      </p:ext>
    </p:extLst>
  </p:cSld>
  <p:clrMapOvr>
    <a:masterClrMapping/>
  </p:clrMapOvr>
  <p:transition spd="slow"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75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285728"/>
            <a:ext cx="9001156" cy="8863965"/>
          </a:xfrm>
          <a:prstGeom prst="rect">
            <a:avLst/>
          </a:prstGeom>
          <a:noFill/>
        </p:spPr>
        <p:txBody>
          <a:bodyPr wrap="square" rtlCol="0">
            <a:spAutoFit/>
          </a:bodyPr>
          <a:lstStyle/>
          <a:p>
            <a:pPr algn="ctr" rtl="1"/>
            <a:r>
              <a:rPr lang="ar-DZ" sz="2800" dirty="0" smtClean="0">
                <a:solidFill>
                  <a:srgbClr val="000000"/>
                </a:solidFill>
                <a:cs typeface="Traditional Arabic" pitchFamily="2" charset="-78"/>
              </a:rPr>
              <a:t>	</a:t>
            </a:r>
            <a:r>
              <a:rPr lang="ar-DZ" sz="2800" b="1" dirty="0" smtClean="0"/>
              <a:t> تمويل وعمليات البنك </a:t>
            </a:r>
            <a:r>
              <a:rPr lang="ar-DZ" sz="2800" b="1" dirty="0" smtClean="0"/>
              <a:t>الدولي</a:t>
            </a:r>
            <a:endParaRPr lang="fr-FR" sz="2800" dirty="0" smtClean="0"/>
          </a:p>
          <a:p>
            <a:pPr algn="just" rtl="1"/>
            <a:r>
              <a:rPr lang="ar-SA" sz="3200" dirty="0" smtClean="0"/>
              <a:t>يحصل البنك الدولي على معظم موارده المالية في الأسواق المالية العالمية، حيث يتمتع بدرجة التصنيف الائتماني</a:t>
            </a:r>
            <a:r>
              <a:rPr lang="fr-FR" sz="3200" dirty="0" smtClean="0"/>
              <a:t> AAA </a:t>
            </a:r>
            <a:r>
              <a:rPr lang="ar-SA" sz="3200" dirty="0" smtClean="0"/>
              <a:t>منذ عام 1959 ، والتي تتيح له الاقتراض بتكلفة </a:t>
            </a:r>
            <a:r>
              <a:rPr lang="ar-SA" sz="3200" dirty="0" smtClean="0"/>
              <a:t>منخفضة</a:t>
            </a:r>
            <a:r>
              <a:rPr lang="ar-DZ" sz="3200" dirty="0" smtClean="0"/>
              <a:t>،</a:t>
            </a:r>
            <a:r>
              <a:rPr lang="ar-SA" sz="3200" dirty="0" smtClean="0"/>
              <a:t> كما يحقق البنك دخلاً سنويا من العائد على حقوق ملكيته، ومن هوامش أسعار الفائدة الصغيرة التي يحتسبها على القروض التي يقدمها. </a:t>
            </a:r>
            <a:endParaRPr lang="ar-DZ" sz="3200" dirty="0" smtClean="0"/>
          </a:p>
          <a:p>
            <a:pPr algn="just" rtl="1"/>
            <a:r>
              <a:rPr lang="ar-SA" sz="3200" dirty="0" smtClean="0"/>
              <a:t>وتعتبر  </a:t>
            </a:r>
            <a:r>
              <a:rPr lang="ar-SA" sz="3200" dirty="0" smtClean="0"/>
              <a:t>مجموعة البنك الدولي شريك  للبلدان متوسطة الدخل التي تمثل أكثر من 60% من حافظة مشروعات البنك الدولي </a:t>
            </a:r>
            <a:r>
              <a:rPr lang="ar-DZ" sz="3200" dirty="0" smtClean="0"/>
              <a:t>،على اعتبار </a:t>
            </a:r>
            <a:r>
              <a:rPr lang="ar-SA" sz="3200" dirty="0" smtClean="0"/>
              <a:t>أن </a:t>
            </a:r>
            <a:r>
              <a:rPr lang="ar-SA" sz="3200" dirty="0" err="1" smtClean="0"/>
              <a:t>بها</a:t>
            </a:r>
            <a:r>
              <a:rPr lang="ar-SA" sz="3200" dirty="0" smtClean="0"/>
              <a:t> الاستثمارات الكبرى في البنية التحتية، كما يقطن في هذه البلدان أكثر من </a:t>
            </a:r>
            <a:r>
              <a:rPr lang="fr-FR" sz="3200" dirty="0" smtClean="0"/>
              <a:t>70% </a:t>
            </a:r>
            <a:r>
              <a:rPr lang="ar-SA" sz="3200" dirty="0" smtClean="0"/>
              <a:t>من فقراء </a:t>
            </a:r>
            <a:r>
              <a:rPr lang="ar-SA" sz="3200" dirty="0" smtClean="0"/>
              <a:t>العالم</a:t>
            </a:r>
            <a:r>
              <a:rPr lang="ar-DZ" sz="3200" dirty="0" smtClean="0"/>
              <a:t>.</a:t>
            </a:r>
            <a:r>
              <a:rPr lang="ar-SA" sz="3200" dirty="0" smtClean="0"/>
              <a:t> </a:t>
            </a:r>
            <a:endParaRPr lang="ar-DZ" sz="3200" dirty="0" smtClean="0"/>
          </a:p>
          <a:p>
            <a:pPr algn="just" rtl="1"/>
            <a:r>
              <a:rPr lang="ar-SA" sz="3200" dirty="0" smtClean="0"/>
              <a:t>يقدم </a:t>
            </a:r>
            <a:r>
              <a:rPr lang="ar-SA" sz="3200" dirty="0" smtClean="0"/>
              <a:t>البنك الدولي مزيجًا من الموارد المالية، والمعارف، والخدمات الفنية</a:t>
            </a:r>
            <a:r>
              <a:rPr lang="ar-DZ" sz="3200" dirty="0" smtClean="0"/>
              <a:t>، </a:t>
            </a:r>
            <a:r>
              <a:rPr lang="ar-DZ" sz="3200" dirty="0" err="1" smtClean="0"/>
              <a:t>و</a:t>
            </a:r>
            <a:r>
              <a:rPr lang="ar-SA" sz="3200" dirty="0" smtClean="0"/>
              <a:t>المشورة الإستراتيجية التي يقدمها للحكومات لتحسين الخدمات</a:t>
            </a:r>
            <a:r>
              <a:rPr lang="fr-FR" sz="3200" dirty="0" smtClean="0"/>
              <a:t>. </a:t>
            </a:r>
            <a:endParaRPr lang="ar-DZ" sz="3200" dirty="0" smtClean="0"/>
          </a:p>
          <a:p>
            <a:pPr algn="just" rtl="1"/>
            <a:endParaRPr lang="fr-FR" sz="3200" dirty="0" smtClean="0"/>
          </a:p>
          <a:p>
            <a:pPr algn="r" rtl="1"/>
            <a:endParaRPr lang="ar-DZ" sz="3200" dirty="0" smtClean="0"/>
          </a:p>
          <a:p>
            <a:pPr algn="just" rtl="1"/>
            <a:endParaRPr lang="ar-DZ" sz="3200" dirty="0" smtClean="0"/>
          </a:p>
          <a:p>
            <a:pPr algn="just" rtl="1"/>
            <a:endParaRPr lang="ar-DZ" sz="3200" dirty="0" smtClean="0"/>
          </a:p>
          <a:p>
            <a:pPr algn="just" rtl="1"/>
            <a:endParaRPr lang="fr-FR" sz="3000" dirty="0" smtClean="0">
              <a:solidFill>
                <a:prstClr val="black"/>
              </a:solidFill>
              <a:ea typeface="Calibri"/>
              <a:cs typeface="Simplified Arabic"/>
            </a:endParaRPr>
          </a:p>
        </p:txBody>
      </p:sp>
    </p:spTree>
    <p:custDataLst>
      <p:tags r:id="rId1"/>
    </p:custDataLst>
    <p:extLst>
      <p:ext uri="{BB962C8B-B14F-4D97-AF65-F5344CB8AC3E}">
        <p14:creationId xmlns:p14="http://schemas.microsoft.com/office/powerpoint/2010/main" xmlns="" val="2030175558"/>
      </p:ext>
    </p:extLst>
  </p:cSld>
  <p:clrMapOvr>
    <a:masterClrMapping/>
  </p:clrMapOvr>
  <p:transition spd="slow"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75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285728"/>
            <a:ext cx="9001156" cy="6832640"/>
          </a:xfrm>
          <a:prstGeom prst="rect">
            <a:avLst/>
          </a:prstGeom>
          <a:noFill/>
        </p:spPr>
        <p:txBody>
          <a:bodyPr wrap="square" rtlCol="0">
            <a:spAutoFit/>
          </a:bodyPr>
          <a:lstStyle/>
          <a:p>
            <a:pPr algn="ctr" rtl="1"/>
            <a:r>
              <a:rPr lang="ar-DZ" sz="2800" dirty="0" smtClean="0">
                <a:solidFill>
                  <a:srgbClr val="000000"/>
                </a:solidFill>
                <a:cs typeface="Traditional Arabic" pitchFamily="2" charset="-78"/>
              </a:rPr>
              <a:t>	</a:t>
            </a:r>
            <a:r>
              <a:rPr lang="ar-DZ" sz="2800" b="1" dirty="0" smtClean="0"/>
              <a:t>منظمة التجارة العالمية (</a:t>
            </a:r>
            <a:r>
              <a:rPr lang="fr-FR" sz="2800" dirty="0" smtClean="0"/>
              <a:t>World Trade </a:t>
            </a:r>
            <a:r>
              <a:rPr lang="fr-FR" sz="2800" dirty="0" err="1" smtClean="0"/>
              <a:t>Organization</a:t>
            </a:r>
            <a:r>
              <a:rPr lang="fr-FR" sz="2800" b="1" dirty="0" smtClean="0"/>
              <a:t> </a:t>
            </a:r>
            <a:r>
              <a:rPr lang="ar-DZ" sz="2800" b="1" dirty="0" smtClean="0"/>
              <a:t>)</a:t>
            </a:r>
            <a:endParaRPr lang="fr-FR" sz="2800" dirty="0" smtClean="0"/>
          </a:p>
          <a:p>
            <a:pPr algn="ctr" rtl="1"/>
            <a:endParaRPr lang="fr-FR" sz="2800" dirty="0" smtClean="0"/>
          </a:p>
          <a:p>
            <a:pPr algn="just" rtl="1"/>
            <a:r>
              <a:rPr lang="ar-DZ" sz="3200" dirty="0" smtClean="0"/>
              <a:t>بعد الحرب العالمية الثانية </a:t>
            </a:r>
            <a:r>
              <a:rPr lang="ar-DZ" sz="3200" dirty="0" smtClean="0"/>
              <a:t>(</a:t>
            </a:r>
            <a:r>
              <a:rPr lang="ar-DZ" sz="3200" dirty="0" smtClean="0"/>
              <a:t>1945) تبلور جهد دولي لتنظيم التجارة الدولية </a:t>
            </a:r>
            <a:r>
              <a:rPr lang="ar-DZ" sz="3200" dirty="0" err="1" smtClean="0"/>
              <a:t>ل</a:t>
            </a:r>
            <a:r>
              <a:rPr lang="ar-SA" sz="3200" dirty="0" smtClean="0"/>
              <a:t>وضع حد لعهود الفوضى في العلاقات التجارية </a:t>
            </a:r>
            <a:r>
              <a:rPr lang="ar-DZ" sz="3200" dirty="0" smtClean="0"/>
              <a:t>، </a:t>
            </a:r>
            <a:r>
              <a:rPr lang="ar-SA" sz="3200" dirty="0" smtClean="0"/>
              <a:t>التي طالما أدت إلى حروب </a:t>
            </a:r>
            <a:r>
              <a:rPr lang="ar-SA" sz="3200" dirty="0" smtClean="0"/>
              <a:t>مدمرة</a:t>
            </a:r>
            <a:r>
              <a:rPr lang="ar-DZ" sz="3200" dirty="0" smtClean="0"/>
              <a:t>.</a:t>
            </a:r>
            <a:r>
              <a:rPr lang="ar-DZ" sz="3200" dirty="0" smtClean="0"/>
              <a:t> </a:t>
            </a:r>
            <a:r>
              <a:rPr lang="ar-DZ" sz="3200" dirty="0" smtClean="0"/>
              <a:t>وقد توج هذا الجهد  </a:t>
            </a:r>
            <a:r>
              <a:rPr lang="ar-DZ" sz="3200" dirty="0" smtClean="0"/>
              <a:t>لاحقا بوضع الاتفاقية العامة للتجارة والتعريفات (الجات) " </a:t>
            </a:r>
            <a:r>
              <a:rPr lang="fr-FR" sz="3200" dirty="0" smtClean="0"/>
              <a:t>GATT</a:t>
            </a:r>
            <a:r>
              <a:rPr lang="ar-DZ" sz="3200" dirty="0" smtClean="0"/>
              <a:t>"عام 1947. </a:t>
            </a:r>
            <a:endParaRPr lang="ar-DZ" sz="3200" dirty="0" smtClean="0"/>
          </a:p>
          <a:p>
            <a:pPr algn="just" rtl="1"/>
            <a:r>
              <a:rPr lang="ar-DZ" sz="3200" dirty="0" smtClean="0"/>
              <a:t>بعد </a:t>
            </a:r>
            <a:r>
              <a:rPr lang="ar-DZ" sz="3200" dirty="0" smtClean="0"/>
              <a:t>ذلك شهد العالم عددا من جولات المفاوضات التجارية المتعددة الأطراف</a:t>
            </a:r>
            <a:r>
              <a:rPr lang="ar-DZ" sz="3200" b="1" dirty="0" smtClean="0"/>
              <a:t> </a:t>
            </a:r>
            <a:r>
              <a:rPr lang="ar-DZ" sz="3200" dirty="0" smtClean="0"/>
              <a:t>بدءا بمفاوضات ”جنيف” عام 1947 وانتهاء بجولة أورغواي الأخيرة في 10افريل 1994 التي آلت في النهاية إلى إنشاء منظمة التجارة  العالمية عام 1995، ومقرها جنيف –سويسرا</a:t>
            </a:r>
            <a:r>
              <a:rPr lang="ar-DZ" sz="3200" dirty="0" smtClean="0"/>
              <a:t>.</a:t>
            </a:r>
            <a:endParaRPr lang="fr-FR" sz="3200" dirty="0" smtClean="0"/>
          </a:p>
          <a:p>
            <a:pPr algn="r" rtl="1"/>
            <a:endParaRPr lang="ar-DZ" sz="3200" dirty="0" smtClean="0"/>
          </a:p>
          <a:p>
            <a:pPr algn="just" rtl="1"/>
            <a:endParaRPr lang="ar-DZ" sz="3200" dirty="0" smtClean="0"/>
          </a:p>
          <a:p>
            <a:pPr algn="just" rtl="1"/>
            <a:endParaRPr lang="ar-DZ" sz="3200" dirty="0" smtClean="0"/>
          </a:p>
          <a:p>
            <a:pPr algn="just" rtl="1"/>
            <a:endParaRPr lang="fr-FR" sz="3000" dirty="0" smtClean="0">
              <a:solidFill>
                <a:prstClr val="black"/>
              </a:solidFill>
              <a:ea typeface="Calibri"/>
              <a:cs typeface="Simplified Arabic"/>
            </a:endParaRPr>
          </a:p>
        </p:txBody>
      </p:sp>
    </p:spTree>
    <p:custDataLst>
      <p:tags r:id="rId1"/>
    </p:custDataLst>
    <p:extLst>
      <p:ext uri="{BB962C8B-B14F-4D97-AF65-F5344CB8AC3E}">
        <p14:creationId xmlns:p14="http://schemas.microsoft.com/office/powerpoint/2010/main" xmlns="" val="2030175558"/>
      </p:ext>
    </p:extLst>
  </p:cSld>
  <p:clrMapOvr>
    <a:masterClrMapping/>
  </p:clrMapOvr>
  <p:transition spd="slow"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75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285728"/>
            <a:ext cx="9001156" cy="5847755"/>
          </a:xfrm>
          <a:prstGeom prst="rect">
            <a:avLst/>
          </a:prstGeom>
          <a:noFill/>
        </p:spPr>
        <p:txBody>
          <a:bodyPr wrap="square" rtlCol="0">
            <a:spAutoFit/>
          </a:bodyPr>
          <a:lstStyle/>
          <a:p>
            <a:pPr algn="ctr" rtl="1"/>
            <a:r>
              <a:rPr lang="ar-DZ" sz="2800" dirty="0" smtClean="0">
                <a:solidFill>
                  <a:srgbClr val="000000"/>
                </a:solidFill>
                <a:cs typeface="Traditional Arabic" pitchFamily="2" charset="-78"/>
              </a:rPr>
              <a:t>	</a:t>
            </a:r>
            <a:r>
              <a:rPr lang="ar-DZ" sz="2800" b="1" dirty="0" smtClean="0"/>
              <a:t>منظمة التجارة العالمية (</a:t>
            </a:r>
            <a:r>
              <a:rPr lang="fr-FR" sz="2800" dirty="0" smtClean="0"/>
              <a:t>World Trade </a:t>
            </a:r>
            <a:r>
              <a:rPr lang="fr-FR" sz="2800" dirty="0" err="1" smtClean="0"/>
              <a:t>Organization</a:t>
            </a:r>
            <a:r>
              <a:rPr lang="fr-FR" sz="2800" b="1" dirty="0" smtClean="0"/>
              <a:t> </a:t>
            </a:r>
            <a:r>
              <a:rPr lang="ar-DZ" sz="2800" b="1" dirty="0" smtClean="0"/>
              <a:t>)</a:t>
            </a:r>
            <a:endParaRPr lang="fr-FR" sz="2800" dirty="0" smtClean="0"/>
          </a:p>
          <a:p>
            <a:pPr algn="ctr" rtl="1"/>
            <a:endParaRPr lang="fr-FR" sz="2800" dirty="0" smtClean="0"/>
          </a:p>
          <a:p>
            <a:pPr algn="just" rtl="1"/>
            <a:endParaRPr lang="ar-DZ" sz="3200" dirty="0" smtClean="0"/>
          </a:p>
          <a:p>
            <a:pPr algn="just" rtl="1"/>
            <a:r>
              <a:rPr lang="ar-SA" sz="3200" dirty="0" smtClean="0"/>
              <a:t>ت</a:t>
            </a:r>
            <a:r>
              <a:rPr lang="ar-DZ" sz="3200" dirty="0" smtClean="0"/>
              <a:t>عنى </a:t>
            </a:r>
            <a:r>
              <a:rPr lang="ar-SA" sz="3200" dirty="0" smtClean="0"/>
              <a:t> </a:t>
            </a:r>
            <a:r>
              <a:rPr lang="ar-DZ" sz="3200" dirty="0" smtClean="0"/>
              <a:t>منظمة التجارة  العالمية </a:t>
            </a:r>
            <a:r>
              <a:rPr lang="ar-SA" sz="3200" dirty="0" smtClean="0"/>
              <a:t>بقواعد </a:t>
            </a:r>
            <a:r>
              <a:rPr lang="ar-SA" sz="3200" dirty="0" smtClean="0"/>
              <a:t>التجارة بين كل </a:t>
            </a:r>
            <a:r>
              <a:rPr lang="ar-SA" sz="3200" dirty="0" err="1" smtClean="0"/>
              <a:t>الاقتصادات</a:t>
            </a:r>
            <a:r>
              <a:rPr lang="ar-SA" sz="3200" dirty="0" smtClean="0"/>
              <a:t> الرئيسية التي تمارس التبادل التجاري، كما   تعمل المنظمة للمساعدة على تدفق التجارة الدولية بسلاسة وحرية وعلى نحو يمكن التنبؤ </a:t>
            </a:r>
            <a:r>
              <a:rPr lang="ar-SA" sz="3200" dirty="0" err="1" smtClean="0"/>
              <a:t>به</a:t>
            </a:r>
            <a:r>
              <a:rPr lang="ar-SA" sz="3200" dirty="0" smtClean="0"/>
              <a:t>، وتتيح للبلدان منبرا لتسوية المنازعات بشأن قضايا التجارة</a:t>
            </a:r>
            <a:r>
              <a:rPr lang="fr-FR" sz="3200" dirty="0" smtClean="0"/>
              <a:t>.</a:t>
            </a:r>
          </a:p>
          <a:p>
            <a:pPr algn="just" rtl="1"/>
            <a:endParaRPr lang="fr-FR" sz="3200" dirty="0" smtClean="0"/>
          </a:p>
          <a:p>
            <a:pPr algn="r" rtl="1"/>
            <a:endParaRPr lang="ar-DZ" sz="3200" dirty="0" smtClean="0"/>
          </a:p>
          <a:p>
            <a:pPr algn="just" rtl="1"/>
            <a:endParaRPr lang="ar-DZ" sz="3200" dirty="0" smtClean="0"/>
          </a:p>
          <a:p>
            <a:pPr algn="just" rtl="1"/>
            <a:endParaRPr lang="ar-DZ" sz="3200" dirty="0" smtClean="0"/>
          </a:p>
          <a:p>
            <a:pPr algn="just" rtl="1"/>
            <a:endParaRPr lang="fr-FR" sz="3000" dirty="0" smtClean="0">
              <a:solidFill>
                <a:prstClr val="black"/>
              </a:solidFill>
              <a:ea typeface="Calibri"/>
              <a:cs typeface="Simplified Arabic"/>
            </a:endParaRPr>
          </a:p>
        </p:txBody>
      </p:sp>
    </p:spTree>
    <p:custDataLst>
      <p:tags r:id="rId1"/>
    </p:custDataLst>
    <p:extLst>
      <p:ext uri="{BB962C8B-B14F-4D97-AF65-F5344CB8AC3E}">
        <p14:creationId xmlns:p14="http://schemas.microsoft.com/office/powerpoint/2010/main" xmlns="" val="2030175558"/>
      </p:ext>
    </p:extLst>
  </p:cSld>
  <p:clrMapOvr>
    <a:masterClrMapping/>
  </p:clrMapOvr>
  <p:transition spd="slow"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75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285728"/>
            <a:ext cx="9001156" cy="8863965"/>
          </a:xfrm>
          <a:prstGeom prst="rect">
            <a:avLst/>
          </a:prstGeom>
          <a:noFill/>
        </p:spPr>
        <p:txBody>
          <a:bodyPr wrap="square" rtlCol="0">
            <a:spAutoFit/>
          </a:bodyPr>
          <a:lstStyle/>
          <a:p>
            <a:pPr algn="ctr" rtl="1"/>
            <a:r>
              <a:rPr lang="ar-DZ" sz="2800" dirty="0" smtClean="0">
                <a:solidFill>
                  <a:srgbClr val="000000"/>
                </a:solidFill>
                <a:cs typeface="Traditional Arabic" pitchFamily="2" charset="-78"/>
              </a:rPr>
              <a:t>	</a:t>
            </a:r>
            <a:r>
              <a:rPr lang="ar-DZ" sz="2800" b="1" dirty="0" smtClean="0">
                <a:solidFill>
                  <a:srgbClr val="000000"/>
                </a:solidFill>
                <a:latin typeface="Times New Roman" pitchFamily="18" charset="0"/>
                <a:cs typeface="Times New Roman" pitchFamily="18" charset="0"/>
              </a:rPr>
              <a:t>مبادئ</a:t>
            </a:r>
            <a:r>
              <a:rPr lang="ar-DZ" sz="2800" dirty="0" smtClean="0">
                <a:solidFill>
                  <a:srgbClr val="000000"/>
                </a:solidFill>
                <a:cs typeface="Traditional Arabic" pitchFamily="2" charset="-78"/>
              </a:rPr>
              <a:t> </a:t>
            </a:r>
            <a:r>
              <a:rPr lang="ar-DZ" sz="2800" b="1" dirty="0" smtClean="0"/>
              <a:t>منظمة </a:t>
            </a:r>
            <a:r>
              <a:rPr lang="ar-DZ" sz="2800" b="1" dirty="0" smtClean="0"/>
              <a:t>التجارة </a:t>
            </a:r>
            <a:r>
              <a:rPr lang="ar-DZ" sz="2800" b="1" dirty="0" smtClean="0"/>
              <a:t>العالمية</a:t>
            </a:r>
            <a:endParaRPr lang="ar-DZ" sz="3200" dirty="0" smtClean="0"/>
          </a:p>
          <a:p>
            <a:pPr algn="r" rtl="1"/>
            <a:r>
              <a:rPr lang="ar-SA" sz="3200" b="1" dirty="0" smtClean="0"/>
              <a:t>أولا : مبدأ الدولة الأولى </a:t>
            </a:r>
            <a:r>
              <a:rPr lang="ar-SA" sz="3200" b="1" dirty="0" smtClean="0"/>
              <a:t>بالرعاية</a:t>
            </a:r>
            <a:endParaRPr lang="fr-FR" sz="3200" dirty="0" smtClean="0"/>
          </a:p>
          <a:p>
            <a:pPr algn="r" rtl="1"/>
            <a:r>
              <a:rPr lang="ar-SA" sz="3200" dirty="0" smtClean="0"/>
              <a:t>بموجب هذا المبدأ تلتزم كل دولة عضو تقدم أي ميزة تفضيلية في تعاملها مع دولة أخرى بمنح المعاملة التفضيلية نفسها لجميع الدول الأعضاء في المنظمة ، تحقيقاً لمبدأ عدم التمييز في المعاملات التجارية الثنائية . </a:t>
            </a:r>
            <a:endParaRPr lang="fr-FR" sz="3200" dirty="0" smtClean="0"/>
          </a:p>
          <a:p>
            <a:pPr algn="r" rtl="1"/>
            <a:r>
              <a:rPr lang="ar-SA" sz="3200" b="1" dirty="0" smtClean="0"/>
              <a:t>ثانيا : مبدأ الشفافية </a:t>
            </a:r>
            <a:r>
              <a:rPr lang="ar-SA" sz="3200" dirty="0" smtClean="0"/>
              <a:t> </a:t>
            </a:r>
            <a:endParaRPr lang="fr-FR" sz="3200" dirty="0" smtClean="0"/>
          </a:p>
          <a:p>
            <a:pPr algn="r" rtl="1"/>
            <a:r>
              <a:rPr lang="ar-SA" sz="3200" dirty="0" smtClean="0"/>
              <a:t> يقصد </a:t>
            </a:r>
            <a:r>
              <a:rPr lang="ar-SA" sz="3200" dirty="0" err="1" smtClean="0"/>
              <a:t>به</a:t>
            </a:r>
            <a:r>
              <a:rPr lang="ar-SA" sz="3200" dirty="0" smtClean="0"/>
              <a:t> </a:t>
            </a:r>
            <a:r>
              <a:rPr lang="ar-DZ" sz="3200" dirty="0" smtClean="0"/>
              <a:t>أن </a:t>
            </a:r>
            <a:r>
              <a:rPr lang="ar-SA" sz="3200" dirty="0" smtClean="0"/>
              <a:t>على الدولة العضو الإعلان عن جميع القوانين والأنظمة التي تحكم التجارة فيها بصفة عامة ، أو بينها وبين الدول الأخرى مع مراعاة عدم التمييز في تطبيقها بين الدول الأعضاء في المنظمة  ، </a:t>
            </a:r>
            <a:r>
              <a:rPr lang="ar-SA" sz="3200" dirty="0" err="1" smtClean="0"/>
              <a:t>و</a:t>
            </a:r>
            <a:r>
              <a:rPr lang="ar-SA" sz="3200" dirty="0" smtClean="0"/>
              <a:t> توضيح الأنظمة الحكومية الخاصة بدواعي المصلحة الوطنية أو الأمن القومي . </a:t>
            </a:r>
            <a:endParaRPr lang="fr-FR" sz="3200" dirty="0" smtClean="0"/>
          </a:p>
          <a:p>
            <a:pPr algn="just" rtl="1"/>
            <a:r>
              <a:rPr lang="fr-FR" sz="3200" dirty="0" smtClean="0"/>
              <a:t>.</a:t>
            </a:r>
            <a:endParaRPr lang="fr-FR" sz="3200" dirty="0" smtClean="0"/>
          </a:p>
          <a:p>
            <a:pPr algn="just" rtl="1"/>
            <a:endParaRPr lang="fr-FR" sz="3200" dirty="0" smtClean="0"/>
          </a:p>
          <a:p>
            <a:pPr algn="r" rtl="1"/>
            <a:endParaRPr lang="ar-DZ" sz="3200" dirty="0" smtClean="0"/>
          </a:p>
          <a:p>
            <a:pPr algn="just" rtl="1"/>
            <a:endParaRPr lang="ar-DZ" sz="3200" dirty="0" smtClean="0"/>
          </a:p>
          <a:p>
            <a:pPr algn="just" rtl="1"/>
            <a:endParaRPr lang="ar-DZ" sz="3200" dirty="0" smtClean="0"/>
          </a:p>
          <a:p>
            <a:pPr algn="just" rtl="1"/>
            <a:endParaRPr lang="fr-FR" sz="3000" dirty="0" smtClean="0">
              <a:solidFill>
                <a:prstClr val="black"/>
              </a:solidFill>
              <a:ea typeface="Calibri"/>
              <a:cs typeface="Simplified Arabic"/>
            </a:endParaRPr>
          </a:p>
        </p:txBody>
      </p:sp>
    </p:spTree>
    <p:custDataLst>
      <p:tags r:id="rId1"/>
    </p:custDataLst>
    <p:extLst>
      <p:ext uri="{BB962C8B-B14F-4D97-AF65-F5344CB8AC3E}">
        <p14:creationId xmlns:p14="http://schemas.microsoft.com/office/powerpoint/2010/main" xmlns="" val="2030175558"/>
      </p:ext>
    </p:extLst>
  </p:cSld>
  <p:clrMapOvr>
    <a:masterClrMapping/>
  </p:clrMapOvr>
  <p:transition spd="slow"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75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285728"/>
            <a:ext cx="9001156" cy="7263527"/>
          </a:xfrm>
          <a:prstGeom prst="rect">
            <a:avLst/>
          </a:prstGeom>
          <a:noFill/>
        </p:spPr>
        <p:txBody>
          <a:bodyPr wrap="square" rtlCol="0">
            <a:spAutoFit/>
          </a:bodyPr>
          <a:lstStyle/>
          <a:p>
            <a:pPr algn="ctr" rtl="1"/>
            <a:r>
              <a:rPr lang="ar-DZ" sz="2800" dirty="0" smtClean="0">
                <a:solidFill>
                  <a:srgbClr val="000000"/>
                </a:solidFill>
                <a:cs typeface="Traditional Arabic" pitchFamily="2" charset="-78"/>
              </a:rPr>
              <a:t>	</a:t>
            </a:r>
            <a:r>
              <a:rPr lang="ar-DZ" sz="2400" b="1" dirty="0" smtClean="0">
                <a:solidFill>
                  <a:srgbClr val="000000"/>
                </a:solidFill>
                <a:latin typeface="Times New Roman" pitchFamily="18" charset="0"/>
                <a:cs typeface="+mj-cs"/>
              </a:rPr>
              <a:t>مبادئ</a:t>
            </a:r>
            <a:r>
              <a:rPr lang="ar-DZ" sz="2400" dirty="0" smtClean="0">
                <a:solidFill>
                  <a:srgbClr val="000000"/>
                </a:solidFill>
                <a:cs typeface="+mj-cs"/>
              </a:rPr>
              <a:t> </a:t>
            </a:r>
            <a:r>
              <a:rPr lang="ar-DZ" sz="2400" b="1" dirty="0" smtClean="0">
                <a:cs typeface="+mj-cs"/>
              </a:rPr>
              <a:t>منظمة </a:t>
            </a:r>
            <a:r>
              <a:rPr lang="ar-DZ" sz="2400" b="1" dirty="0" smtClean="0">
                <a:cs typeface="+mj-cs"/>
              </a:rPr>
              <a:t>التجارة </a:t>
            </a:r>
            <a:r>
              <a:rPr lang="ar-DZ" sz="2400" b="1" dirty="0" smtClean="0">
                <a:cs typeface="+mj-cs"/>
              </a:rPr>
              <a:t>العالمية (تابع)</a:t>
            </a:r>
          </a:p>
          <a:p>
            <a:pPr algn="ctr" rtl="1"/>
            <a:endParaRPr lang="ar-DZ" sz="2400" dirty="0" smtClean="0">
              <a:cs typeface="+mj-cs"/>
            </a:endParaRPr>
          </a:p>
          <a:p>
            <a:pPr algn="just" rtl="1"/>
            <a:r>
              <a:rPr lang="ar-SA" sz="2400" b="1" dirty="0" smtClean="0">
                <a:cs typeface="+mj-cs"/>
              </a:rPr>
              <a:t>ثالثاً : مبدأ تخفيض العوائق التجارية </a:t>
            </a:r>
            <a:endParaRPr lang="fr-FR" sz="2400" dirty="0" smtClean="0">
              <a:cs typeface="+mj-cs"/>
            </a:endParaRPr>
          </a:p>
          <a:p>
            <a:pPr algn="just" rtl="1"/>
            <a:r>
              <a:rPr lang="ar-SA" sz="2400" dirty="0" smtClean="0">
                <a:cs typeface="+mj-cs"/>
              </a:rPr>
              <a:t>يجب على الدول الأعضاء أن تعمل باستمرار علي تخفيض عوائق التجارة مثل   ( الحصص ، الرسوم الجمركية … </a:t>
            </a:r>
            <a:r>
              <a:rPr lang="ar-SA" sz="2400" dirty="0" err="1" smtClean="0">
                <a:cs typeface="+mj-cs"/>
              </a:rPr>
              <a:t>إلخ</a:t>
            </a:r>
            <a:r>
              <a:rPr lang="ar-SA" sz="2400" dirty="0" smtClean="0">
                <a:cs typeface="+mj-cs"/>
              </a:rPr>
              <a:t> ) التي تعيق انسياب التدفق  الحر للسلع والخدمات بين حدود الدول الأعضاء .</a:t>
            </a:r>
            <a:r>
              <a:rPr lang="ar-SA" sz="2400" b="1" u="sng" dirty="0" smtClean="0">
                <a:cs typeface="+mj-cs"/>
              </a:rPr>
              <a:t> </a:t>
            </a:r>
            <a:endParaRPr lang="fr-FR" sz="2400" dirty="0" smtClean="0">
              <a:cs typeface="+mj-cs"/>
            </a:endParaRPr>
          </a:p>
          <a:p>
            <a:pPr algn="just" rtl="1"/>
            <a:r>
              <a:rPr lang="ar-SA" sz="2400" b="1" dirty="0" smtClean="0">
                <a:cs typeface="+mj-cs"/>
              </a:rPr>
              <a:t>رابعاً : مبدأ المعاملة بالمثل </a:t>
            </a:r>
            <a:endParaRPr lang="fr-FR" sz="2400" dirty="0" smtClean="0">
              <a:cs typeface="+mj-cs"/>
            </a:endParaRPr>
          </a:p>
          <a:p>
            <a:pPr algn="just" rtl="1"/>
            <a:r>
              <a:rPr lang="ar-SA" sz="2400" dirty="0" smtClean="0">
                <a:cs typeface="+mj-cs"/>
              </a:rPr>
              <a:t>بموجبه  يحق للدولة العضو اتخاذ تدابير وإجراءات ضد أي دولة أخرى مماثلة للإجراءات التي فرضتها ضدها . </a:t>
            </a:r>
            <a:endParaRPr lang="ar-DZ" sz="2400" dirty="0" smtClean="0">
              <a:cs typeface="+mj-cs"/>
            </a:endParaRPr>
          </a:p>
          <a:p>
            <a:pPr algn="just" rtl="1"/>
            <a:r>
              <a:rPr lang="ar-SA" sz="2400" b="1" dirty="0" smtClean="0">
                <a:cs typeface="+mj-cs"/>
              </a:rPr>
              <a:t>خامسا </a:t>
            </a:r>
            <a:r>
              <a:rPr lang="ar-SA" sz="2400" b="1" dirty="0" smtClean="0">
                <a:cs typeface="+mj-cs"/>
              </a:rPr>
              <a:t>: مبدأ المعاملة الخاصة للدول النامية </a:t>
            </a:r>
            <a:endParaRPr lang="fr-FR" sz="2400" dirty="0" smtClean="0">
              <a:cs typeface="+mj-cs"/>
            </a:endParaRPr>
          </a:p>
          <a:p>
            <a:pPr algn="just" rtl="1"/>
            <a:r>
              <a:rPr lang="ar-SA" sz="2400" dirty="0" smtClean="0">
                <a:cs typeface="+mj-cs"/>
              </a:rPr>
              <a:t>يتضمن هذا المبدأ منح  ميزات تجارية خاصة ومؤقتة وفي حدودها الدنيا مثل ( فترة سماح زمنية أطول </a:t>
            </a:r>
            <a:r>
              <a:rPr lang="en-US" sz="2400" dirty="0" smtClean="0">
                <a:cs typeface="+mj-cs"/>
              </a:rPr>
              <a:t>–</a:t>
            </a:r>
            <a:r>
              <a:rPr lang="ar-SA" sz="2400" dirty="0" smtClean="0">
                <a:cs typeface="+mj-cs"/>
              </a:rPr>
              <a:t> ورسوم جمركية أقل ) للدول النامية ، إذ أقرت  المنظمة بأن الدول النامية الأعضاء قد تحتاج إلى حماية الصناعة الوطنية الناشئة ذات الحساسية في مواجهة المنافسة الخارجية . </a:t>
            </a:r>
            <a:endParaRPr lang="fr-FR" sz="3200" dirty="0" smtClean="0"/>
          </a:p>
          <a:p>
            <a:pPr algn="r" rtl="1"/>
            <a:endParaRPr lang="ar-DZ" sz="3200" dirty="0" smtClean="0"/>
          </a:p>
          <a:p>
            <a:pPr algn="just" rtl="1"/>
            <a:endParaRPr lang="ar-DZ" sz="3200" dirty="0" smtClean="0"/>
          </a:p>
          <a:p>
            <a:pPr algn="just" rtl="1"/>
            <a:endParaRPr lang="ar-DZ" sz="3200" dirty="0" smtClean="0"/>
          </a:p>
          <a:p>
            <a:pPr algn="just" rtl="1"/>
            <a:endParaRPr lang="fr-FR" sz="3000" dirty="0" smtClean="0">
              <a:solidFill>
                <a:prstClr val="black"/>
              </a:solidFill>
              <a:ea typeface="Calibri"/>
              <a:cs typeface="Simplified Arabic"/>
            </a:endParaRPr>
          </a:p>
        </p:txBody>
      </p:sp>
    </p:spTree>
    <p:custDataLst>
      <p:tags r:id="rId1"/>
    </p:custDataLst>
    <p:extLst>
      <p:ext uri="{BB962C8B-B14F-4D97-AF65-F5344CB8AC3E}">
        <p14:creationId xmlns:p14="http://schemas.microsoft.com/office/powerpoint/2010/main" xmlns="" val="2030175558"/>
      </p:ext>
    </p:extLst>
  </p:cSld>
  <p:clrMapOvr>
    <a:masterClrMapping/>
  </p:clrMapOvr>
  <p:transition spd="slow"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75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285728"/>
            <a:ext cx="9001156" cy="4924425"/>
          </a:xfrm>
          <a:prstGeom prst="rect">
            <a:avLst/>
          </a:prstGeom>
          <a:noFill/>
        </p:spPr>
        <p:txBody>
          <a:bodyPr wrap="square" rtlCol="0">
            <a:spAutoFit/>
          </a:bodyPr>
          <a:lstStyle/>
          <a:p>
            <a:pPr algn="ctr" rtl="1"/>
            <a:r>
              <a:rPr lang="ar-DZ" sz="2800" dirty="0" smtClean="0">
                <a:solidFill>
                  <a:srgbClr val="000000"/>
                </a:solidFill>
                <a:cs typeface="Traditional Arabic" pitchFamily="2" charset="-78"/>
              </a:rPr>
              <a:t>	</a:t>
            </a:r>
            <a:r>
              <a:rPr lang="ar-DZ" sz="2400" b="1" dirty="0" smtClean="0">
                <a:solidFill>
                  <a:srgbClr val="000000"/>
                </a:solidFill>
                <a:latin typeface="Times New Roman" pitchFamily="18" charset="0"/>
                <a:cs typeface="+mj-cs"/>
              </a:rPr>
              <a:t>مبادئ</a:t>
            </a:r>
            <a:r>
              <a:rPr lang="ar-DZ" sz="2400" dirty="0" smtClean="0">
                <a:solidFill>
                  <a:srgbClr val="000000"/>
                </a:solidFill>
                <a:cs typeface="+mj-cs"/>
              </a:rPr>
              <a:t> </a:t>
            </a:r>
            <a:r>
              <a:rPr lang="ar-DZ" sz="2400" b="1" dirty="0" smtClean="0">
                <a:cs typeface="+mj-cs"/>
              </a:rPr>
              <a:t>منظمة </a:t>
            </a:r>
            <a:r>
              <a:rPr lang="ar-DZ" sz="2400" b="1" dirty="0" smtClean="0">
                <a:cs typeface="+mj-cs"/>
              </a:rPr>
              <a:t>التجارة </a:t>
            </a:r>
            <a:r>
              <a:rPr lang="ar-DZ" sz="2400" b="1" dirty="0" smtClean="0">
                <a:cs typeface="+mj-cs"/>
              </a:rPr>
              <a:t>العالمية (تابع)</a:t>
            </a:r>
          </a:p>
          <a:p>
            <a:pPr algn="ctr" rtl="1"/>
            <a:endParaRPr lang="ar-DZ" sz="2400" dirty="0" smtClean="0">
              <a:cs typeface="+mj-cs"/>
            </a:endParaRPr>
          </a:p>
          <a:p>
            <a:pPr algn="r" rtl="1"/>
            <a:r>
              <a:rPr lang="ar-SA" sz="2400" b="1" dirty="0" smtClean="0"/>
              <a:t>سادسا : مبدأ المعاملة الوطنية </a:t>
            </a:r>
            <a:endParaRPr lang="fr-FR" sz="2400" dirty="0" smtClean="0"/>
          </a:p>
          <a:p>
            <a:pPr algn="just" rtl="1"/>
            <a:r>
              <a:rPr lang="ar-SA" sz="2400" dirty="0" err="1" smtClean="0"/>
              <a:t>ينص</a:t>
            </a:r>
            <a:r>
              <a:rPr lang="ar-SA" sz="2400" dirty="0" smtClean="0"/>
              <a:t> هذا المبدأ على عدم التمييز بين  المنتجات المحلية ، والمنتجات المماثلة لها من المستورد من حيث الرسوم المحلية ، أو الضرائب ، أو المواصفات القياسية ، كما لا تميز الدولة بموجبه في معاملتها للسلع والخدمات الواردة مقارنة بالسلع والخدمات  الوطنية </a:t>
            </a:r>
            <a:r>
              <a:rPr lang="ar-SA" sz="2400" dirty="0" smtClean="0"/>
              <a:t>.</a:t>
            </a:r>
            <a:endParaRPr lang="ar-DZ" sz="2400" dirty="0" smtClean="0"/>
          </a:p>
          <a:p>
            <a:pPr rtl="1"/>
            <a:endParaRPr lang="fr-FR" sz="2400" dirty="0" smtClean="0"/>
          </a:p>
          <a:p>
            <a:pPr algn="r"/>
            <a:r>
              <a:rPr lang="ar-SA" sz="2400" b="1" dirty="0" smtClean="0"/>
              <a:t>سابعا : مبدأ حماية البيئة :</a:t>
            </a:r>
            <a:r>
              <a:rPr lang="ar-SA" sz="2400" dirty="0" smtClean="0"/>
              <a:t>بموجبه تحترم المنظمة الحاجة لحماية البيئة فيما يخص المعاملات التجارية على المستوى المحلي والدولي .</a:t>
            </a:r>
            <a:endParaRPr lang="ar-DZ" sz="3200" dirty="0" smtClean="0"/>
          </a:p>
          <a:p>
            <a:pPr algn="just" rtl="1"/>
            <a:endParaRPr lang="ar-DZ" sz="3200" dirty="0" smtClean="0"/>
          </a:p>
          <a:p>
            <a:pPr algn="just" rtl="1"/>
            <a:endParaRPr lang="ar-DZ" sz="3200" dirty="0" smtClean="0"/>
          </a:p>
          <a:p>
            <a:pPr algn="just" rtl="1"/>
            <a:endParaRPr lang="fr-FR" sz="3000" dirty="0" smtClean="0">
              <a:solidFill>
                <a:prstClr val="black"/>
              </a:solidFill>
              <a:ea typeface="Calibri"/>
              <a:cs typeface="Simplified Arabic"/>
            </a:endParaRPr>
          </a:p>
        </p:txBody>
      </p:sp>
    </p:spTree>
    <p:custDataLst>
      <p:tags r:id="rId1"/>
    </p:custDataLst>
    <p:extLst>
      <p:ext uri="{BB962C8B-B14F-4D97-AF65-F5344CB8AC3E}">
        <p14:creationId xmlns:p14="http://schemas.microsoft.com/office/powerpoint/2010/main" xmlns="" val="2030175558"/>
      </p:ext>
    </p:extLst>
  </p:cSld>
  <p:clrMapOvr>
    <a:masterClrMapping/>
  </p:clrMapOvr>
  <p:transition spd="slow"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75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14282" y="1241527"/>
            <a:ext cx="8643998" cy="3970318"/>
          </a:xfrm>
          <a:prstGeom prst="rect">
            <a:avLst/>
          </a:prstGeom>
          <a:noFill/>
        </p:spPr>
        <p:txBody>
          <a:bodyPr wrap="square" rtlCol="0">
            <a:spAutoFit/>
          </a:bodyPr>
          <a:lstStyle/>
          <a:p>
            <a:pPr algn="just" rtl="1"/>
            <a:r>
              <a:rPr lang="ar-DZ" sz="2800" dirty="0" smtClean="0"/>
              <a:t>يحاول هذا المحور عرض البيئة المؤسساتية للتجارة والمالية الدولية من خلال إبراز دور كل </a:t>
            </a:r>
            <a:r>
              <a:rPr lang="ar-DZ" sz="2800" dirty="0" smtClean="0"/>
              <a:t>:</a:t>
            </a:r>
          </a:p>
          <a:p>
            <a:pPr algn="r" rtl="1"/>
            <a:endParaRPr lang="ar-DZ" sz="2800" dirty="0" smtClean="0"/>
          </a:p>
          <a:p>
            <a:pPr algn="r" rtl="1">
              <a:buFontTx/>
              <a:buChar char="-"/>
            </a:pPr>
            <a:r>
              <a:rPr lang="ar-DZ" sz="2800" dirty="0" smtClean="0"/>
              <a:t>صندوق </a:t>
            </a:r>
            <a:r>
              <a:rPr lang="ar-DZ" sz="2800" dirty="0" smtClean="0"/>
              <a:t>النقد </a:t>
            </a:r>
            <a:r>
              <a:rPr lang="ar-DZ" sz="2800" dirty="0" smtClean="0"/>
              <a:t>الدولي؛</a:t>
            </a:r>
          </a:p>
          <a:p>
            <a:pPr algn="r" rtl="1">
              <a:buFontTx/>
              <a:buChar char="-"/>
            </a:pPr>
            <a:endParaRPr lang="ar-DZ" sz="2800" dirty="0" smtClean="0"/>
          </a:p>
          <a:p>
            <a:pPr algn="r" rtl="1">
              <a:buFontTx/>
              <a:buChar char="-"/>
            </a:pPr>
            <a:r>
              <a:rPr lang="ar-DZ" sz="2800" dirty="0" smtClean="0"/>
              <a:t>البنك الدولي؛</a:t>
            </a:r>
          </a:p>
          <a:p>
            <a:pPr algn="r" rtl="1">
              <a:buFontTx/>
              <a:buChar char="-"/>
            </a:pPr>
            <a:endParaRPr lang="ar-DZ" sz="2800" dirty="0" smtClean="0"/>
          </a:p>
          <a:p>
            <a:pPr algn="r" rtl="1">
              <a:buFontTx/>
              <a:buChar char="-"/>
            </a:pPr>
            <a:r>
              <a:rPr lang="ar-DZ" sz="2800" dirty="0" smtClean="0"/>
              <a:t>المنظمة </a:t>
            </a:r>
            <a:r>
              <a:rPr lang="ar-DZ" sz="2800" dirty="0" smtClean="0"/>
              <a:t>العالمية للتجارة</a:t>
            </a:r>
            <a:r>
              <a:rPr lang="fr-FR" sz="2800" dirty="0" smtClean="0"/>
              <a:t>.</a:t>
            </a:r>
          </a:p>
          <a:p>
            <a:pPr algn="ctr" rtl="1"/>
            <a:endParaRPr lang="ar-DZ" sz="2800" b="1" dirty="0" smtClean="0">
              <a:solidFill>
                <a:srgbClr val="000000"/>
              </a:solidFill>
              <a:cs typeface="Traditional Arabic" pitchFamily="2" charset="-78"/>
            </a:endParaRPr>
          </a:p>
        </p:txBody>
      </p:sp>
    </p:spTree>
    <p:custDataLst>
      <p:tags r:id="rId1"/>
    </p:custDataLst>
    <p:extLst>
      <p:ext uri="{BB962C8B-B14F-4D97-AF65-F5344CB8AC3E}">
        <p14:creationId xmlns:p14="http://schemas.microsoft.com/office/powerpoint/2010/main" xmlns="" val="2030175558"/>
      </p:ext>
    </p:extLst>
  </p:cSld>
  <p:clrMapOvr>
    <a:masterClrMapping/>
  </p:clrMapOvr>
  <p:transition spd="slow"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75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14282" y="571480"/>
            <a:ext cx="8643998" cy="5816977"/>
          </a:xfrm>
          <a:prstGeom prst="rect">
            <a:avLst/>
          </a:prstGeom>
          <a:noFill/>
        </p:spPr>
        <p:txBody>
          <a:bodyPr wrap="square" rtlCol="0">
            <a:spAutoFit/>
          </a:bodyPr>
          <a:lstStyle/>
          <a:p>
            <a:pPr algn="ctr" rtl="1"/>
            <a:r>
              <a:rPr lang="ar-DZ" sz="2800" dirty="0" smtClean="0">
                <a:solidFill>
                  <a:srgbClr val="000000"/>
                </a:solidFill>
                <a:cs typeface="Traditional Arabic" pitchFamily="2" charset="-78"/>
              </a:rPr>
              <a:t>	</a:t>
            </a:r>
            <a:r>
              <a:rPr lang="ar-DZ" sz="3200" b="1" dirty="0" smtClean="0"/>
              <a:t>صندوق </a:t>
            </a:r>
            <a:r>
              <a:rPr lang="ar-DZ" sz="3200" b="1" dirty="0" smtClean="0"/>
              <a:t>النقد الدولي</a:t>
            </a:r>
            <a:r>
              <a:rPr lang="ar-DZ" sz="3200" dirty="0" smtClean="0"/>
              <a:t> </a:t>
            </a:r>
            <a:endParaRPr lang="ar-DZ" sz="3200" dirty="0" smtClean="0"/>
          </a:p>
          <a:p>
            <a:pPr algn="ctr" rtl="1"/>
            <a:r>
              <a:rPr lang="ar-DZ" sz="3200" dirty="0" smtClean="0"/>
              <a:t>(</a:t>
            </a:r>
            <a:r>
              <a:rPr lang="fr-FR" sz="3200" b="1" dirty="0" smtClean="0"/>
              <a:t>International </a:t>
            </a:r>
            <a:r>
              <a:rPr lang="fr-FR" sz="3200" b="1" dirty="0" err="1" smtClean="0"/>
              <a:t>Monetary</a:t>
            </a:r>
            <a:r>
              <a:rPr lang="fr-FR" sz="3200" b="1" dirty="0" smtClean="0"/>
              <a:t> </a:t>
            </a:r>
            <a:r>
              <a:rPr lang="fr-FR" sz="3200" b="1" dirty="0" err="1" smtClean="0"/>
              <a:t>Fund</a:t>
            </a:r>
            <a:r>
              <a:rPr lang="fr-FR" sz="3200" dirty="0" smtClean="0"/>
              <a:t> </a:t>
            </a:r>
            <a:r>
              <a:rPr lang="ar-DZ" sz="3200" dirty="0" smtClean="0"/>
              <a:t>)</a:t>
            </a:r>
            <a:endParaRPr lang="fr-FR" sz="3200" b="1" dirty="0" smtClean="0"/>
          </a:p>
          <a:p>
            <a:pPr algn="just" rtl="1"/>
            <a:r>
              <a:rPr lang="ar-SA" sz="2800" dirty="0" smtClean="0"/>
              <a:t>تبلورت</a:t>
            </a:r>
            <a:r>
              <a:rPr lang="ar-SA" sz="2800" b="1" dirty="0" smtClean="0"/>
              <a:t> </a:t>
            </a:r>
            <a:r>
              <a:rPr lang="ar-SA" sz="2800" dirty="0" smtClean="0"/>
              <a:t>فكرة</a:t>
            </a:r>
            <a:r>
              <a:rPr lang="ar-SA" sz="2800" b="1" dirty="0" smtClean="0"/>
              <a:t> </a:t>
            </a:r>
            <a:r>
              <a:rPr lang="ar-SA" sz="2800" dirty="0" smtClean="0"/>
              <a:t>إنشاء</a:t>
            </a:r>
            <a:r>
              <a:rPr lang="ar-SA" sz="2800" b="1" dirty="0" smtClean="0"/>
              <a:t> </a:t>
            </a:r>
            <a:r>
              <a:rPr lang="ar-SA" sz="2800" dirty="0" smtClean="0"/>
              <a:t>صندوق</a:t>
            </a:r>
            <a:r>
              <a:rPr lang="ar-SA" sz="2800" b="1" dirty="0" smtClean="0"/>
              <a:t> </a:t>
            </a:r>
            <a:r>
              <a:rPr lang="ar-SA" sz="2800" dirty="0" smtClean="0"/>
              <a:t>النقد</a:t>
            </a:r>
            <a:r>
              <a:rPr lang="ar-SA" sz="2800" b="1" dirty="0" smtClean="0"/>
              <a:t> </a:t>
            </a:r>
            <a:r>
              <a:rPr lang="ar-SA" sz="2800" dirty="0" smtClean="0"/>
              <a:t>الدولي</a:t>
            </a:r>
            <a:r>
              <a:rPr lang="ar-SA" sz="2800" b="1" dirty="0" smtClean="0"/>
              <a:t> </a:t>
            </a:r>
            <a:r>
              <a:rPr lang="ar-SA" sz="2800" dirty="0" smtClean="0"/>
              <a:t>أثناء</a:t>
            </a:r>
            <a:r>
              <a:rPr lang="ar-SA" sz="2800" b="1" dirty="0" smtClean="0"/>
              <a:t> </a:t>
            </a:r>
            <a:r>
              <a:rPr lang="ar-SA" sz="2800" dirty="0" smtClean="0"/>
              <a:t>مؤتمر</a:t>
            </a:r>
            <a:r>
              <a:rPr lang="ar-SA" sz="2800" b="1" dirty="0" smtClean="0"/>
              <a:t> </a:t>
            </a:r>
            <a:r>
              <a:rPr lang="ar-SA" sz="2800" dirty="0" smtClean="0"/>
              <a:t>عقدته</a:t>
            </a:r>
            <a:r>
              <a:rPr lang="ar-SA" sz="2800" b="1" dirty="0" smtClean="0"/>
              <a:t> </a:t>
            </a:r>
            <a:r>
              <a:rPr lang="ar-SA" sz="2800" dirty="0" smtClean="0"/>
              <a:t>الأمم المتحدة</a:t>
            </a:r>
            <a:r>
              <a:rPr lang="ar-SA" sz="2800" b="1" dirty="0" smtClean="0"/>
              <a:t> </a:t>
            </a:r>
            <a:r>
              <a:rPr lang="ar-SA" sz="2800" dirty="0" smtClean="0"/>
              <a:t>في</a:t>
            </a:r>
            <a:r>
              <a:rPr lang="ar-SA" sz="2800" b="1" dirty="0" smtClean="0"/>
              <a:t> </a:t>
            </a:r>
            <a:r>
              <a:rPr lang="ar-SA" sz="2800" dirty="0" err="1" smtClean="0"/>
              <a:t>بريتون</a:t>
            </a:r>
            <a:r>
              <a:rPr lang="ar-SA" sz="2800" b="1" dirty="0" smtClean="0"/>
              <a:t> </a:t>
            </a:r>
            <a:r>
              <a:rPr lang="ar-SA" sz="2800" dirty="0" err="1" smtClean="0"/>
              <a:t>وودز</a:t>
            </a:r>
            <a:r>
              <a:rPr lang="ar-SA" sz="2800" b="1" dirty="0" smtClean="0"/>
              <a:t> </a:t>
            </a:r>
            <a:r>
              <a:rPr lang="ar-SA" sz="2800" dirty="0" smtClean="0"/>
              <a:t>بولاية</a:t>
            </a:r>
            <a:r>
              <a:rPr lang="ar-SA" sz="2800" b="1" dirty="0" smtClean="0"/>
              <a:t> </a:t>
            </a:r>
            <a:r>
              <a:rPr lang="ar-SA" sz="2800" dirty="0" err="1" smtClean="0"/>
              <a:t>نيوهامبشير</a:t>
            </a:r>
            <a:r>
              <a:rPr lang="ar-SA" sz="2800" b="1" dirty="0" smtClean="0"/>
              <a:t> </a:t>
            </a:r>
            <a:r>
              <a:rPr lang="ar-SA" sz="2800" dirty="0" smtClean="0"/>
              <a:t>الأمريكية</a:t>
            </a:r>
            <a:r>
              <a:rPr lang="ar-SA" sz="2800" b="1" dirty="0" smtClean="0"/>
              <a:t> </a:t>
            </a:r>
            <a:r>
              <a:rPr lang="ar-SA" sz="2800" dirty="0" smtClean="0"/>
              <a:t>بتاريخ يوليو 1944 ضم ممثلي 44 دولة، وهذا بغرض</a:t>
            </a:r>
            <a:r>
              <a:rPr lang="ar-SA" sz="2800" b="1" dirty="0" smtClean="0"/>
              <a:t> </a:t>
            </a:r>
            <a:r>
              <a:rPr lang="ar-SA" sz="2800" dirty="0" smtClean="0"/>
              <a:t>وضع</a:t>
            </a:r>
            <a:r>
              <a:rPr lang="ar-SA" sz="2800" b="1" dirty="0" smtClean="0"/>
              <a:t> </a:t>
            </a:r>
            <a:r>
              <a:rPr lang="ar-SA" sz="2800" dirty="0" smtClean="0"/>
              <a:t>إطار</a:t>
            </a:r>
            <a:r>
              <a:rPr lang="ar-SA" sz="2800" b="1" dirty="0" smtClean="0"/>
              <a:t> </a:t>
            </a:r>
            <a:r>
              <a:rPr lang="ar-SA" sz="2800" dirty="0" smtClean="0"/>
              <a:t>للتعاون</a:t>
            </a:r>
            <a:r>
              <a:rPr lang="ar-SA" sz="2800" b="1" dirty="0" smtClean="0"/>
              <a:t> </a:t>
            </a:r>
            <a:r>
              <a:rPr lang="ar-SA" sz="2800" dirty="0" smtClean="0"/>
              <a:t>الاقتصادي والنقدي </a:t>
            </a:r>
            <a:r>
              <a:rPr lang="ar-SA" sz="2800" b="1" dirty="0" smtClean="0"/>
              <a:t> </a:t>
            </a:r>
            <a:r>
              <a:rPr lang="ar-SA" sz="2800" dirty="0" smtClean="0"/>
              <a:t>يتجنب</a:t>
            </a:r>
            <a:r>
              <a:rPr lang="ar-SA" sz="2800" b="1" dirty="0" smtClean="0"/>
              <a:t> </a:t>
            </a:r>
            <a:r>
              <a:rPr lang="ar-SA" sz="2800" dirty="0" smtClean="0"/>
              <a:t>تكرار </a:t>
            </a:r>
            <a:r>
              <a:rPr lang="ar-SA" sz="2800" b="1" dirty="0" smtClean="0"/>
              <a:t> </a:t>
            </a:r>
            <a:r>
              <a:rPr lang="ar-SA" sz="2800" dirty="0" smtClean="0"/>
              <a:t>التخفيضات</a:t>
            </a:r>
            <a:r>
              <a:rPr lang="ar-SA" sz="2800" b="1" dirty="0" smtClean="0"/>
              <a:t> </a:t>
            </a:r>
            <a:r>
              <a:rPr lang="ar-SA" sz="2800" dirty="0" smtClean="0"/>
              <a:t>التنافسية</a:t>
            </a:r>
            <a:r>
              <a:rPr lang="ar-SA" sz="2800" b="1" dirty="0" smtClean="0"/>
              <a:t> </a:t>
            </a:r>
            <a:r>
              <a:rPr lang="ar-SA" sz="2800" dirty="0" smtClean="0"/>
              <a:t>لأسعار</a:t>
            </a:r>
            <a:r>
              <a:rPr lang="ar-SA" sz="2800" b="1" dirty="0" smtClean="0"/>
              <a:t> </a:t>
            </a:r>
            <a:r>
              <a:rPr lang="ar-SA" sz="2800" dirty="0" smtClean="0"/>
              <a:t>العملات</a:t>
            </a:r>
            <a:r>
              <a:rPr lang="ar-SA" sz="2800" b="1" dirty="0" smtClean="0"/>
              <a:t> </a:t>
            </a:r>
            <a:r>
              <a:rPr lang="ar-SA" sz="2800" dirty="0" smtClean="0"/>
              <a:t>التي ساهمت</a:t>
            </a:r>
            <a:r>
              <a:rPr lang="ar-SA" sz="2800" b="1" dirty="0" smtClean="0"/>
              <a:t> </a:t>
            </a:r>
            <a:r>
              <a:rPr lang="ar-SA" sz="2800" dirty="0" smtClean="0"/>
              <a:t>في</a:t>
            </a:r>
            <a:r>
              <a:rPr lang="ar-SA" sz="2800" b="1" dirty="0" smtClean="0"/>
              <a:t> </a:t>
            </a:r>
            <a:r>
              <a:rPr lang="ar-SA" sz="2800" dirty="0" smtClean="0"/>
              <a:t>حدوث</a:t>
            </a:r>
            <a:r>
              <a:rPr lang="ar-SA" sz="2800" b="1" dirty="0" smtClean="0"/>
              <a:t> </a:t>
            </a:r>
            <a:r>
              <a:rPr lang="ar-SA" sz="2800" dirty="0" smtClean="0"/>
              <a:t>الكساد</a:t>
            </a:r>
            <a:r>
              <a:rPr lang="ar-SA" sz="2800" b="1" dirty="0" smtClean="0"/>
              <a:t> </a:t>
            </a:r>
            <a:r>
              <a:rPr lang="ar-SA" sz="2800" dirty="0" smtClean="0"/>
              <a:t>الكبير</a:t>
            </a:r>
            <a:r>
              <a:rPr lang="ar-SA" sz="2800" b="1" dirty="0" smtClean="0"/>
              <a:t> </a:t>
            </a:r>
            <a:r>
              <a:rPr lang="ar-SA" sz="2800" dirty="0" smtClean="0"/>
              <a:t>في</a:t>
            </a:r>
            <a:r>
              <a:rPr lang="ar-SA" sz="2800" b="1" dirty="0" smtClean="0"/>
              <a:t> </a:t>
            </a:r>
            <a:r>
              <a:rPr lang="ar-SA" sz="2800" dirty="0" smtClean="0"/>
              <a:t>ثلاثينات</a:t>
            </a:r>
            <a:r>
              <a:rPr lang="ar-SA" sz="2800" b="1" dirty="0" smtClean="0"/>
              <a:t> </a:t>
            </a:r>
            <a:r>
              <a:rPr lang="ar-SA" sz="2800" dirty="0" smtClean="0"/>
              <a:t>القرن</a:t>
            </a:r>
            <a:r>
              <a:rPr lang="ar-SA" sz="2800" b="1" dirty="0" smtClean="0"/>
              <a:t> </a:t>
            </a:r>
            <a:r>
              <a:rPr lang="ar-SA" sz="2800" dirty="0" smtClean="0"/>
              <a:t>الماضي. </a:t>
            </a:r>
            <a:endParaRPr lang="fr-FR" sz="2800" dirty="0" smtClean="0"/>
          </a:p>
          <a:p>
            <a:pPr algn="just" rtl="1"/>
            <a:r>
              <a:rPr lang="ar-SA" sz="2800" dirty="0" smtClean="0"/>
              <a:t>يتمثل دور الصندوق  في تحقيق النمو والرخاء على أساس مستدام لكل بلدانه الأعضاء ، عن طريق دعم السياسات الاقتصادية التي تعزز الاستقرار المالي والتعاون في المجال النقدي التي تمثل ضرورة للإنتاجية وخلق الوظائف والرفاهية الاقتصادية.</a:t>
            </a:r>
            <a:endParaRPr lang="fr-FR" sz="2800" dirty="0" smtClean="0"/>
          </a:p>
          <a:p>
            <a:pPr algn="just" rtl="1"/>
            <a:r>
              <a:rPr lang="ar-SA" sz="2800" dirty="0" smtClean="0"/>
              <a:t>يقع مقر الصندوق في العاصمة</a:t>
            </a:r>
            <a:r>
              <a:rPr lang="ar-SA" sz="2800" b="1" dirty="0" smtClean="0"/>
              <a:t> </a:t>
            </a:r>
            <a:r>
              <a:rPr lang="ar-SA" sz="2800" dirty="0" smtClean="0"/>
              <a:t>واشنطن ويبلغ عدد أعضائه حاليا 190 </a:t>
            </a:r>
            <a:r>
              <a:rPr lang="ar-SA" sz="2800" dirty="0" smtClean="0"/>
              <a:t>دولة</a:t>
            </a:r>
            <a:r>
              <a:rPr lang="ar-DZ" sz="2800" dirty="0" smtClean="0"/>
              <a:t>.</a:t>
            </a:r>
            <a:endParaRPr lang="fr-FR" sz="2800" b="1" dirty="0"/>
          </a:p>
        </p:txBody>
      </p:sp>
    </p:spTree>
    <p:custDataLst>
      <p:tags r:id="rId1"/>
    </p:custDataLst>
    <p:extLst>
      <p:ext uri="{BB962C8B-B14F-4D97-AF65-F5344CB8AC3E}">
        <p14:creationId xmlns:p14="http://schemas.microsoft.com/office/powerpoint/2010/main" xmlns="" val="2030175558"/>
      </p:ext>
    </p:extLst>
  </p:cSld>
  <p:clrMapOvr>
    <a:masterClrMapping/>
  </p:clrMapOvr>
  <p:transition spd="slow"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75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14282" y="571480"/>
            <a:ext cx="8643998" cy="5940088"/>
          </a:xfrm>
          <a:prstGeom prst="rect">
            <a:avLst/>
          </a:prstGeom>
          <a:noFill/>
        </p:spPr>
        <p:txBody>
          <a:bodyPr wrap="square" rtlCol="0">
            <a:spAutoFit/>
          </a:bodyPr>
          <a:lstStyle/>
          <a:p>
            <a:pPr algn="ctr" rtl="1"/>
            <a:r>
              <a:rPr lang="ar-DZ" sz="2800" dirty="0" smtClean="0">
                <a:solidFill>
                  <a:srgbClr val="000000"/>
                </a:solidFill>
                <a:cs typeface="Traditional Arabic" pitchFamily="2" charset="-78"/>
              </a:rPr>
              <a:t>	</a:t>
            </a:r>
            <a:endParaRPr lang="fr-FR" sz="3200" b="1" dirty="0" smtClean="0"/>
          </a:p>
          <a:p>
            <a:pPr algn="r" rtl="1"/>
            <a:r>
              <a:rPr lang="ar-SA" sz="3200" dirty="0" smtClean="0"/>
              <a:t>يستمد</a:t>
            </a:r>
            <a:r>
              <a:rPr lang="ar-DZ" sz="3200" dirty="0" smtClean="0"/>
              <a:t> صندوق النقد الدولي </a:t>
            </a:r>
            <a:r>
              <a:rPr lang="ar-SA" sz="3200" b="1" dirty="0" smtClean="0"/>
              <a:t> </a:t>
            </a:r>
            <a:r>
              <a:rPr lang="ar-SA" sz="3200" dirty="0" smtClean="0"/>
              <a:t>موارده</a:t>
            </a:r>
            <a:r>
              <a:rPr lang="ar-SA" sz="3200" b="1" dirty="0" smtClean="0"/>
              <a:t> </a:t>
            </a:r>
            <a:r>
              <a:rPr lang="ar-SA" sz="3200" dirty="0" smtClean="0"/>
              <a:t>المالية</a:t>
            </a:r>
            <a:r>
              <a:rPr lang="ar-SA" sz="3200" b="1" dirty="0" smtClean="0"/>
              <a:t> </a:t>
            </a:r>
            <a:r>
              <a:rPr lang="ar-SA" sz="3200" dirty="0" smtClean="0"/>
              <a:t>من ثلاثة مصادر هي</a:t>
            </a:r>
            <a:r>
              <a:rPr lang="ar-SA" sz="3200" dirty="0" smtClean="0"/>
              <a:t>:</a:t>
            </a:r>
            <a:endParaRPr lang="ar-DZ" sz="3200" dirty="0" smtClean="0"/>
          </a:p>
          <a:p>
            <a:pPr algn="r" rtl="1"/>
            <a:r>
              <a:rPr lang="ar-SA" sz="3200" dirty="0" smtClean="0"/>
              <a:t> </a:t>
            </a:r>
            <a:endParaRPr lang="fr-FR" sz="3200" dirty="0" smtClean="0"/>
          </a:p>
          <a:p>
            <a:pPr algn="r" rtl="1"/>
            <a:r>
              <a:rPr lang="ar-SA" sz="3200" dirty="0" smtClean="0"/>
              <a:t>-</a:t>
            </a:r>
            <a:r>
              <a:rPr lang="ar-SA" sz="3200" b="1" dirty="0" smtClean="0"/>
              <a:t>حصص عضوية البلدان الأعضاء</a:t>
            </a:r>
            <a:r>
              <a:rPr lang="ar-SA" sz="3200" dirty="0" smtClean="0"/>
              <a:t>: هي المصدر الرئيسي للتمويل،حيث تمثل حصة البلد العضو في الأساس انعكاسا للحجم الاقتصادي للبلد العضو ومركزه في الاقتصاد العالمي</a:t>
            </a:r>
            <a:r>
              <a:rPr lang="ar-SA" sz="3200" dirty="0" smtClean="0"/>
              <a:t>.</a:t>
            </a:r>
            <a:endParaRPr lang="ar-DZ" sz="3200" dirty="0" smtClean="0"/>
          </a:p>
          <a:p>
            <a:pPr algn="r" rtl="1"/>
            <a:endParaRPr lang="fr-FR" sz="3200" dirty="0" smtClean="0"/>
          </a:p>
          <a:p>
            <a:pPr algn="r" rtl="1"/>
            <a:r>
              <a:rPr lang="ar-SA" sz="3200" dirty="0" smtClean="0"/>
              <a:t>-</a:t>
            </a:r>
            <a:r>
              <a:rPr lang="ar-SA" sz="3200" b="1" dirty="0" smtClean="0"/>
              <a:t>ترتيبات الائتمان</a:t>
            </a:r>
            <a:r>
              <a:rPr lang="ar-SA" sz="3200" dirty="0" smtClean="0"/>
              <a:t>: تتمثل في الاتفاقات الجديدة للاقتراض</a:t>
            </a:r>
            <a:r>
              <a:rPr lang="fr-FR" sz="3200" dirty="0" smtClean="0"/>
              <a:t>  </a:t>
            </a:r>
            <a:r>
              <a:rPr lang="ar-SA" sz="3200" dirty="0" smtClean="0"/>
              <a:t>بين الصندوق ومجموعة من البلدان الأعضاء والمؤسسات. </a:t>
            </a:r>
            <a:endParaRPr lang="ar-DZ" sz="3200" dirty="0" smtClean="0"/>
          </a:p>
          <a:p>
            <a:pPr algn="r" rtl="1"/>
            <a:endParaRPr lang="fr-FR" sz="3200" dirty="0" smtClean="0"/>
          </a:p>
          <a:p>
            <a:pPr algn="r" rtl="1"/>
            <a:r>
              <a:rPr lang="ar-SA" sz="3200" b="1" dirty="0" smtClean="0"/>
              <a:t>-اتفاقات الاقتراض الثنائية</a:t>
            </a:r>
            <a:r>
              <a:rPr lang="ar-SA" sz="3200" dirty="0" smtClean="0"/>
              <a:t>: من خلال تعهد البلدان الأعضاء بتقديم موارد من خلال اتفاقات اقتراض الثنائية</a:t>
            </a:r>
            <a:r>
              <a:rPr lang="fr-FR" sz="3200" dirty="0" smtClean="0"/>
              <a:t>. </a:t>
            </a:r>
            <a:endParaRPr lang="fr-FR" sz="3200" dirty="0"/>
          </a:p>
        </p:txBody>
      </p:sp>
    </p:spTree>
    <p:custDataLst>
      <p:tags r:id="rId1"/>
    </p:custDataLst>
    <p:extLst>
      <p:ext uri="{BB962C8B-B14F-4D97-AF65-F5344CB8AC3E}">
        <p14:creationId xmlns:p14="http://schemas.microsoft.com/office/powerpoint/2010/main" xmlns="" val="2030175558"/>
      </p:ext>
    </p:extLst>
  </p:cSld>
  <p:clrMapOvr>
    <a:masterClrMapping/>
  </p:clrMapOvr>
  <p:transition spd="slow"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75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285728"/>
            <a:ext cx="8858280" cy="3939540"/>
          </a:xfrm>
          <a:prstGeom prst="rect">
            <a:avLst/>
          </a:prstGeom>
          <a:noFill/>
        </p:spPr>
        <p:txBody>
          <a:bodyPr wrap="square" rtlCol="0">
            <a:spAutoFit/>
          </a:bodyPr>
          <a:lstStyle/>
          <a:p>
            <a:pPr algn="just" rtl="1"/>
            <a:r>
              <a:rPr lang="ar-DZ" sz="2800" dirty="0" smtClean="0">
                <a:solidFill>
                  <a:srgbClr val="000000"/>
                </a:solidFill>
                <a:cs typeface="Traditional Arabic" pitchFamily="2" charset="-78"/>
              </a:rPr>
              <a:t>	</a:t>
            </a:r>
            <a:r>
              <a:rPr lang="ar-DZ" sz="3200" dirty="0" smtClean="0"/>
              <a:t> </a:t>
            </a:r>
            <a:r>
              <a:rPr lang="ar-DZ" sz="3200" b="1" dirty="0" smtClean="0"/>
              <a:t> </a:t>
            </a:r>
            <a:r>
              <a:rPr lang="ar-SA" sz="3200" dirty="0" smtClean="0"/>
              <a:t>يصدر</a:t>
            </a:r>
            <a:r>
              <a:rPr lang="ar-SA" sz="3200" b="1" dirty="0" smtClean="0"/>
              <a:t> </a:t>
            </a:r>
            <a:r>
              <a:rPr lang="ar-SA" sz="3200" dirty="0" smtClean="0"/>
              <a:t>الصندوق</a:t>
            </a:r>
            <a:r>
              <a:rPr lang="ar-SA" sz="3200" b="1" dirty="0" smtClean="0"/>
              <a:t> </a:t>
            </a:r>
            <a:r>
              <a:rPr lang="ar-SA" sz="3200" dirty="0" smtClean="0"/>
              <a:t>أصلا</a:t>
            </a:r>
            <a:r>
              <a:rPr lang="ar-SA" sz="3200" b="1" dirty="0" smtClean="0"/>
              <a:t> </a:t>
            </a:r>
            <a:r>
              <a:rPr lang="ar-SA" sz="3200" dirty="0" smtClean="0"/>
              <a:t>احتياطيا</a:t>
            </a:r>
            <a:r>
              <a:rPr lang="ar-SA" sz="3200" b="1" dirty="0" smtClean="0"/>
              <a:t> </a:t>
            </a:r>
            <a:r>
              <a:rPr lang="ar-SA" sz="3200" dirty="0" smtClean="0"/>
              <a:t>دوليا</a:t>
            </a:r>
            <a:r>
              <a:rPr lang="ar-SA" sz="3200" b="1" dirty="0" smtClean="0"/>
              <a:t> </a:t>
            </a:r>
            <a:r>
              <a:rPr lang="ar-SA" sz="3200" dirty="0" smtClean="0"/>
              <a:t>يعرف</a:t>
            </a:r>
            <a:r>
              <a:rPr lang="ar-SA" sz="3200" b="1" dirty="0" smtClean="0"/>
              <a:t> </a:t>
            </a:r>
            <a:r>
              <a:rPr lang="ar-SA" sz="3200" dirty="0" smtClean="0"/>
              <a:t>باسم</a:t>
            </a:r>
            <a:r>
              <a:rPr lang="ar-SA" sz="3200" b="1" dirty="0" smtClean="0"/>
              <a:t> </a:t>
            </a:r>
            <a:r>
              <a:rPr lang="ar-SA" sz="3200" dirty="0" smtClean="0"/>
              <a:t>"حقوق</a:t>
            </a:r>
            <a:r>
              <a:rPr lang="ar-SA" sz="3200" b="1" dirty="0" smtClean="0"/>
              <a:t> </a:t>
            </a:r>
            <a:r>
              <a:rPr lang="ar-SA" sz="3200" dirty="0" smtClean="0"/>
              <a:t>السحب</a:t>
            </a:r>
            <a:r>
              <a:rPr lang="ar-SA" sz="3200" b="1" dirty="0" smtClean="0"/>
              <a:t> </a:t>
            </a:r>
            <a:r>
              <a:rPr lang="ar-SA" sz="3200" dirty="0" smtClean="0"/>
              <a:t>الخاصة"</a:t>
            </a:r>
            <a:r>
              <a:rPr lang="ar-SA" sz="3200" b="1" dirty="0" smtClean="0"/>
              <a:t> </a:t>
            </a:r>
            <a:r>
              <a:rPr lang="ar-SA" sz="3200" dirty="0" smtClean="0"/>
              <a:t>أنشأه عام 1969 ليكمل الاحتياطيات الرسمية للبلدان الأعضاء</a:t>
            </a:r>
            <a:r>
              <a:rPr lang="fr-FR" sz="3200" dirty="0" smtClean="0"/>
              <a:t>. </a:t>
            </a:r>
            <a:r>
              <a:rPr lang="ar-SA" sz="3200" dirty="0" smtClean="0"/>
              <a:t>وبعدما كانت قيمة هذه الأصل تحدد على أساس سلة من أربع عملات رئيسية هي الدولار الأمريكي </a:t>
            </a:r>
            <a:r>
              <a:rPr lang="ar-SA" sz="3200" dirty="0" err="1" smtClean="0"/>
              <a:t>واليورو</a:t>
            </a:r>
            <a:r>
              <a:rPr lang="ar-SA" sz="3200" dirty="0" smtClean="0"/>
              <a:t> والين الياباني والجنيه </a:t>
            </a:r>
            <a:r>
              <a:rPr lang="ar-SA" sz="3200" dirty="0" err="1" smtClean="0"/>
              <a:t>الاسترليني</a:t>
            </a:r>
            <a:r>
              <a:rPr lang="ar-SA" sz="3200" dirty="0" smtClean="0"/>
              <a:t> ،فقد تم  توسيع هذه  السلة اعتبارا من 1 أكتوبر 2016 لتشمل </a:t>
            </a:r>
            <a:r>
              <a:rPr lang="ar-SA" sz="3200" dirty="0" err="1" smtClean="0"/>
              <a:t>اليوان</a:t>
            </a:r>
            <a:r>
              <a:rPr lang="ar-SA" sz="3200" dirty="0" smtClean="0"/>
              <a:t> الصيني كعملة خامسة.</a:t>
            </a:r>
            <a:endParaRPr lang="fr-FR" sz="3200" dirty="0" smtClean="0"/>
          </a:p>
          <a:p>
            <a:pPr algn="r" rtl="1"/>
            <a:endParaRPr lang="fr-FR" sz="2800" dirty="0" smtClean="0"/>
          </a:p>
          <a:p>
            <a:pPr algn="just" rtl="1"/>
            <a:endParaRPr lang="fr-FR" sz="3000" dirty="0" smtClean="0">
              <a:solidFill>
                <a:prstClr val="black"/>
              </a:solidFill>
              <a:ea typeface="Calibri"/>
              <a:cs typeface="Simplified Arabic"/>
            </a:endParaRPr>
          </a:p>
        </p:txBody>
      </p:sp>
    </p:spTree>
    <p:custDataLst>
      <p:tags r:id="rId1"/>
    </p:custDataLst>
    <p:extLst>
      <p:ext uri="{BB962C8B-B14F-4D97-AF65-F5344CB8AC3E}">
        <p14:creationId xmlns:p14="http://schemas.microsoft.com/office/powerpoint/2010/main" xmlns="" val="2030175558"/>
      </p:ext>
    </p:extLst>
  </p:cSld>
  <p:clrMapOvr>
    <a:masterClrMapping/>
  </p:clrMapOvr>
  <p:transition spd="slow"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75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14282" y="357166"/>
            <a:ext cx="8643998" cy="5478423"/>
          </a:xfrm>
          <a:prstGeom prst="rect">
            <a:avLst/>
          </a:prstGeom>
          <a:noFill/>
        </p:spPr>
        <p:txBody>
          <a:bodyPr wrap="square" rtlCol="0">
            <a:spAutoFit/>
          </a:bodyPr>
          <a:lstStyle/>
          <a:p>
            <a:pPr algn="r" rtl="1"/>
            <a:r>
              <a:rPr lang="ar-DZ" sz="2800" dirty="0" smtClean="0">
                <a:solidFill>
                  <a:srgbClr val="000000"/>
                </a:solidFill>
                <a:cs typeface="Traditional Arabic" pitchFamily="2" charset="-78"/>
              </a:rPr>
              <a:t>	</a:t>
            </a:r>
            <a:r>
              <a:rPr lang="ar-SA" sz="3200" dirty="0" smtClean="0"/>
              <a:t>كما يتولى صندوق النقد الدولي نشر مجموعة متنوعة من التقارير الدورية مثل:</a:t>
            </a:r>
            <a:r>
              <a:rPr lang="ar-SA" sz="3200" b="1" dirty="0" smtClean="0"/>
              <a:t> </a:t>
            </a:r>
            <a:endParaRPr lang="ar-DZ" sz="3200" b="1" dirty="0" smtClean="0"/>
          </a:p>
          <a:p>
            <a:pPr algn="r" rtl="1"/>
            <a:endParaRPr lang="ar-DZ" sz="3200" b="1" dirty="0" smtClean="0"/>
          </a:p>
          <a:p>
            <a:pPr algn="r" rtl="1"/>
            <a:r>
              <a:rPr lang="ar-DZ" sz="3200" b="1" dirty="0" smtClean="0"/>
              <a:t>-</a:t>
            </a:r>
            <a:r>
              <a:rPr lang="ar-SA" sz="3200" dirty="0" smtClean="0"/>
              <a:t>تقرير</a:t>
            </a:r>
            <a:r>
              <a:rPr lang="ar-SA" sz="3200" b="1" dirty="0" smtClean="0"/>
              <a:t> </a:t>
            </a:r>
            <a:r>
              <a:rPr lang="ar-SA" sz="3200" dirty="0" smtClean="0"/>
              <a:t>آفاق الاقتصاد</a:t>
            </a:r>
            <a:r>
              <a:rPr lang="ar-SA" sz="3200" b="1" dirty="0" smtClean="0"/>
              <a:t> </a:t>
            </a:r>
            <a:r>
              <a:rPr lang="ar-SA" sz="3200" dirty="0" smtClean="0"/>
              <a:t>العالمي</a:t>
            </a:r>
            <a:r>
              <a:rPr lang="ar-SA" sz="3200" b="1" dirty="0" smtClean="0"/>
              <a:t> </a:t>
            </a:r>
            <a:r>
              <a:rPr lang="ar-DZ" sz="3200" dirty="0" smtClean="0"/>
              <a:t>؛</a:t>
            </a:r>
            <a:r>
              <a:rPr lang="ar-SA" sz="3200" b="1" dirty="0" smtClean="0"/>
              <a:t> </a:t>
            </a:r>
            <a:endParaRPr lang="ar-DZ" sz="3200" b="1" dirty="0" smtClean="0"/>
          </a:p>
          <a:p>
            <a:pPr algn="r" rtl="1"/>
            <a:endParaRPr lang="ar-DZ" sz="3200" b="1" dirty="0" smtClean="0"/>
          </a:p>
          <a:p>
            <a:pPr algn="r" rtl="1"/>
            <a:r>
              <a:rPr lang="ar-DZ" sz="3200" b="1" dirty="0" smtClean="0"/>
              <a:t>-</a:t>
            </a:r>
            <a:r>
              <a:rPr lang="ar-SA" sz="3200" dirty="0" smtClean="0"/>
              <a:t>تقرير</a:t>
            </a:r>
            <a:r>
              <a:rPr lang="ar-SA" sz="3200" b="1" dirty="0" smtClean="0"/>
              <a:t> </a:t>
            </a:r>
            <a:r>
              <a:rPr lang="ar-SA" sz="3200" dirty="0" smtClean="0"/>
              <a:t>الاستقرار المالي </a:t>
            </a:r>
            <a:r>
              <a:rPr lang="ar-SA" sz="3200" b="1" dirty="0" smtClean="0"/>
              <a:t> </a:t>
            </a:r>
            <a:r>
              <a:rPr lang="ar-SA" sz="3200" dirty="0" smtClean="0"/>
              <a:t> العالمي</a:t>
            </a:r>
            <a:r>
              <a:rPr lang="ar-SA" sz="3200" b="1" dirty="0" smtClean="0"/>
              <a:t> </a:t>
            </a:r>
            <a:r>
              <a:rPr lang="ar-DZ" sz="3200" b="1" dirty="0" smtClean="0"/>
              <a:t>؛</a:t>
            </a:r>
          </a:p>
          <a:p>
            <a:pPr algn="r" rtl="1"/>
            <a:endParaRPr lang="ar-DZ" sz="3200" b="1" dirty="0" smtClean="0"/>
          </a:p>
          <a:p>
            <a:pPr algn="r" rtl="1">
              <a:buFontTx/>
              <a:buChar char="-"/>
            </a:pPr>
            <a:r>
              <a:rPr lang="ar-SA" sz="3200" dirty="0" smtClean="0"/>
              <a:t>الراصد </a:t>
            </a:r>
            <a:r>
              <a:rPr lang="ar-SA" sz="3200" b="1" dirty="0" smtClean="0"/>
              <a:t> </a:t>
            </a:r>
            <a:r>
              <a:rPr lang="ar-SA" sz="3200" dirty="0" smtClean="0"/>
              <a:t>المالي</a:t>
            </a:r>
            <a:r>
              <a:rPr lang="ar-DZ" sz="3200" dirty="0" smtClean="0"/>
              <a:t>؛</a:t>
            </a:r>
            <a:r>
              <a:rPr lang="ar-SA" sz="3200" b="1" dirty="0" smtClean="0"/>
              <a:t> </a:t>
            </a:r>
            <a:endParaRPr lang="ar-DZ" sz="3200" b="1" dirty="0" smtClean="0"/>
          </a:p>
          <a:p>
            <a:pPr algn="r" rtl="1">
              <a:buFontTx/>
              <a:buChar char="-"/>
            </a:pPr>
            <a:endParaRPr lang="ar-DZ" sz="3200" b="1" dirty="0" smtClean="0"/>
          </a:p>
          <a:p>
            <a:pPr algn="r" rtl="1">
              <a:buFontTx/>
              <a:buChar char="-"/>
            </a:pPr>
            <a:r>
              <a:rPr lang="ar-SA" sz="3200" dirty="0" smtClean="0"/>
              <a:t>إضافة</a:t>
            </a:r>
            <a:r>
              <a:rPr lang="ar-SA" sz="3200" b="1" dirty="0" smtClean="0"/>
              <a:t> </a:t>
            </a:r>
            <a:r>
              <a:rPr lang="ar-SA" sz="3200" dirty="0" smtClean="0"/>
              <a:t>إلى</a:t>
            </a:r>
            <a:r>
              <a:rPr lang="ar-SA" sz="3200" b="1" dirty="0" smtClean="0"/>
              <a:t> </a:t>
            </a:r>
            <a:r>
              <a:rPr lang="ar-SA" sz="3200" dirty="0" smtClean="0"/>
              <a:t>نشر</a:t>
            </a:r>
            <a:r>
              <a:rPr lang="ar-SA" sz="3200" b="1" dirty="0" smtClean="0"/>
              <a:t> </a:t>
            </a:r>
            <a:r>
              <a:rPr lang="ar-SA" sz="3200" dirty="0" smtClean="0"/>
              <a:t>سلسلة</a:t>
            </a:r>
            <a:r>
              <a:rPr lang="ar-SA" sz="3200" b="1" dirty="0" smtClean="0"/>
              <a:t> </a:t>
            </a:r>
            <a:r>
              <a:rPr lang="ar-SA" sz="3200" dirty="0" smtClean="0"/>
              <a:t>من</a:t>
            </a:r>
            <a:r>
              <a:rPr lang="ar-SA" sz="3200" b="1" dirty="0" smtClean="0"/>
              <a:t> </a:t>
            </a:r>
            <a:r>
              <a:rPr lang="ar-SA" sz="3200" dirty="0" smtClean="0"/>
              <a:t>التقارير</a:t>
            </a:r>
            <a:r>
              <a:rPr lang="ar-SA" sz="3200" b="1" dirty="0" smtClean="0"/>
              <a:t> </a:t>
            </a:r>
            <a:r>
              <a:rPr lang="ar-SA" sz="3200" dirty="0" smtClean="0"/>
              <a:t>عن</a:t>
            </a:r>
            <a:r>
              <a:rPr lang="ar-SA" sz="3200" b="1" dirty="0" smtClean="0"/>
              <a:t> </a:t>
            </a:r>
            <a:r>
              <a:rPr lang="ar-SA" sz="3200" dirty="0" smtClean="0"/>
              <a:t>آفاق الاقتصاد</a:t>
            </a:r>
            <a:r>
              <a:rPr lang="ar-SA" sz="3200" b="1" dirty="0" smtClean="0"/>
              <a:t> </a:t>
            </a:r>
            <a:r>
              <a:rPr lang="ar-SA" sz="3200" dirty="0" smtClean="0"/>
              <a:t>الإقليمي.</a:t>
            </a:r>
            <a:endParaRPr lang="fr-FR" sz="3200" dirty="0" smtClean="0"/>
          </a:p>
          <a:p>
            <a:pPr algn="just" rtl="1"/>
            <a:endParaRPr lang="fr-FR" sz="3000" dirty="0" smtClean="0">
              <a:solidFill>
                <a:prstClr val="black"/>
              </a:solidFill>
              <a:ea typeface="Calibri"/>
              <a:cs typeface="Simplified Arabic"/>
            </a:endParaRPr>
          </a:p>
        </p:txBody>
      </p:sp>
    </p:spTree>
    <p:custDataLst>
      <p:tags r:id="rId1"/>
    </p:custDataLst>
    <p:extLst>
      <p:ext uri="{BB962C8B-B14F-4D97-AF65-F5344CB8AC3E}">
        <p14:creationId xmlns:p14="http://schemas.microsoft.com/office/powerpoint/2010/main" xmlns="" val="2030175558"/>
      </p:ext>
    </p:extLst>
  </p:cSld>
  <p:clrMapOvr>
    <a:masterClrMapping/>
  </p:clrMapOvr>
  <p:transition spd="slow"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75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142852"/>
            <a:ext cx="9144000" cy="8494633"/>
          </a:xfrm>
          <a:prstGeom prst="rect">
            <a:avLst/>
          </a:prstGeom>
          <a:noFill/>
        </p:spPr>
        <p:txBody>
          <a:bodyPr wrap="square" rtlCol="0">
            <a:spAutoFit/>
          </a:bodyPr>
          <a:lstStyle/>
          <a:p>
            <a:pPr algn="ctr" rtl="1"/>
            <a:r>
              <a:rPr lang="ar-DZ" sz="2800" dirty="0" smtClean="0">
                <a:solidFill>
                  <a:srgbClr val="000000"/>
                </a:solidFill>
                <a:cs typeface="Traditional Arabic" pitchFamily="2" charset="-78"/>
              </a:rPr>
              <a:t>	</a:t>
            </a:r>
            <a:r>
              <a:rPr lang="ar-DZ" sz="2800" b="1" dirty="0" smtClean="0">
                <a:solidFill>
                  <a:srgbClr val="000000"/>
                </a:solidFill>
                <a:cs typeface="+mj-cs"/>
              </a:rPr>
              <a:t>وظائف </a:t>
            </a:r>
            <a:r>
              <a:rPr lang="ar-DZ" sz="2800" b="1" dirty="0" smtClean="0">
                <a:cs typeface="+mj-cs"/>
              </a:rPr>
              <a:t>صندوق </a:t>
            </a:r>
            <a:r>
              <a:rPr lang="ar-DZ" sz="2800" b="1" dirty="0" smtClean="0">
                <a:cs typeface="+mj-cs"/>
              </a:rPr>
              <a:t>النقد الدولي</a:t>
            </a:r>
            <a:endParaRPr lang="fr-FR" sz="2800" b="1" dirty="0" smtClean="0">
              <a:cs typeface="+mj-cs"/>
            </a:endParaRPr>
          </a:p>
          <a:p>
            <a:pPr algn="ctr" rtl="1"/>
            <a:endParaRPr lang="fr-FR" sz="3200" dirty="0" smtClean="0"/>
          </a:p>
          <a:p>
            <a:pPr algn="just" rtl="1"/>
            <a:r>
              <a:rPr lang="ar-DZ" sz="3200" dirty="0" smtClean="0"/>
              <a:t> </a:t>
            </a:r>
            <a:r>
              <a:rPr lang="ar-SA" sz="2800" b="1" dirty="0" smtClean="0"/>
              <a:t>أولا:الرقابة: </a:t>
            </a:r>
            <a:r>
              <a:rPr lang="ar-SA" sz="2800" dirty="0" smtClean="0"/>
              <a:t>من خلال  متابعة </a:t>
            </a:r>
            <a:r>
              <a:rPr lang="ar-SA" sz="2800" dirty="0" smtClean="0"/>
              <a:t>السياسات الاقتصادية والمالية في البلدان الأعضاء وإسداء النصح والمشورة لها بشأن السياسات الاقتصادية الملائمة </a:t>
            </a:r>
            <a:r>
              <a:rPr lang="ar-SA" sz="2800" dirty="0" smtClean="0"/>
              <a:t>لها</a:t>
            </a:r>
            <a:r>
              <a:rPr lang="ar-DZ" sz="2800" dirty="0" smtClean="0"/>
              <a:t>.</a:t>
            </a:r>
          </a:p>
          <a:p>
            <a:pPr algn="just" rtl="1"/>
            <a:r>
              <a:rPr lang="ar-SA" sz="2800" b="1" dirty="0" smtClean="0"/>
              <a:t>ثانيا:المساعدة المالية </a:t>
            </a:r>
            <a:r>
              <a:rPr lang="ar-SA" sz="2800" b="1" dirty="0" smtClean="0"/>
              <a:t>:</a:t>
            </a:r>
            <a:r>
              <a:rPr lang="ar-SA" sz="2800" dirty="0" smtClean="0"/>
              <a:t> يقدم</a:t>
            </a:r>
            <a:r>
              <a:rPr lang="ar-DZ" sz="2800" dirty="0" smtClean="0"/>
              <a:t> الصندوق</a:t>
            </a:r>
            <a:r>
              <a:rPr lang="ar-SA" sz="2800" dirty="0" smtClean="0"/>
              <a:t> </a:t>
            </a:r>
            <a:r>
              <a:rPr lang="ar-SA" sz="2800" dirty="0" smtClean="0"/>
              <a:t>الدعم المالي للبلدان المتضررة من الأزمات لكي يتيح لها فرصة لالتقاط الأنفاس حتى تنتهي من تنفيذ سياسات تستعيد </a:t>
            </a:r>
            <a:r>
              <a:rPr lang="ar-SA" sz="2800" dirty="0" err="1" smtClean="0"/>
              <a:t>بها</a:t>
            </a:r>
            <a:r>
              <a:rPr lang="ar-SA" sz="2800" dirty="0" smtClean="0"/>
              <a:t> الاستقرار والنمو الاقتصاديين. </a:t>
            </a:r>
            <a:endParaRPr lang="ar-DZ" sz="2800" dirty="0" smtClean="0"/>
          </a:p>
          <a:p>
            <a:pPr algn="just" rtl="1"/>
            <a:r>
              <a:rPr lang="ar-SA" sz="2800" b="1" dirty="0" smtClean="0"/>
              <a:t>ثالثا: تنمية </a:t>
            </a:r>
            <a:r>
              <a:rPr lang="ar-SA" sz="2800" b="1" dirty="0" smtClean="0"/>
              <a:t>القدرات</a:t>
            </a:r>
            <a:r>
              <a:rPr lang="ar-DZ" sz="2800" b="1" dirty="0" smtClean="0"/>
              <a:t>:</a:t>
            </a:r>
            <a:r>
              <a:rPr lang="ar-SA" sz="2800" dirty="0" smtClean="0"/>
              <a:t>يقدم </a:t>
            </a:r>
            <a:r>
              <a:rPr lang="ar-SA" sz="2800" dirty="0" smtClean="0"/>
              <a:t>الصندوق المساعدة الفنية والتدريب لكل البلدان الأعضاء عند الطلب ويتم تصميمها وفق احتياجات كل بلد. ويمكن أن تساعد تنمية القدرات البلدان على تحسين التحصيل الضريبي وتعزيز المالية العامة. ويمكنها أيضا مساعدة البلدان على تحديث سياساتها النقدية والسياسات المعنية بسعر الصرف، أو تطوير النظم القانونية، أو تدعيم </a:t>
            </a:r>
            <a:r>
              <a:rPr lang="ar-SA" sz="2800" dirty="0" err="1" smtClean="0"/>
              <a:t>الحوكمة</a:t>
            </a:r>
            <a:r>
              <a:rPr lang="ar-SA" sz="2800" dirty="0" smtClean="0"/>
              <a:t>. كذلك يمكن أن تساعد تنمية القدرات البلدان على جمع البيانات ونشرها للاسترشاد </a:t>
            </a:r>
            <a:r>
              <a:rPr lang="ar-SA" sz="2800" dirty="0" err="1" smtClean="0"/>
              <a:t>بها</a:t>
            </a:r>
            <a:r>
              <a:rPr lang="ar-SA" sz="2800" dirty="0" smtClean="0"/>
              <a:t> في صنع القرار</a:t>
            </a:r>
            <a:r>
              <a:rPr lang="fr-FR" sz="2800" dirty="0" smtClean="0"/>
              <a:t>.</a:t>
            </a:r>
          </a:p>
          <a:p>
            <a:pPr algn="just" rtl="1"/>
            <a:endParaRPr lang="fr-FR" sz="2800" dirty="0" smtClean="0"/>
          </a:p>
          <a:p>
            <a:pPr algn="just" rtl="1"/>
            <a:endParaRPr lang="ar-DZ" sz="2800" dirty="0" smtClean="0"/>
          </a:p>
          <a:p>
            <a:pPr algn="just" rtl="1"/>
            <a:r>
              <a:rPr lang="ar-SA" sz="2800" dirty="0" smtClean="0"/>
              <a:t> </a:t>
            </a:r>
            <a:endParaRPr lang="fr-FR" sz="3200" dirty="0" smtClean="0"/>
          </a:p>
          <a:p>
            <a:pPr algn="r"/>
            <a:r>
              <a:rPr lang="ar-DZ" sz="3200" dirty="0" smtClean="0"/>
              <a:t> </a:t>
            </a:r>
            <a:endParaRPr lang="fr-FR" sz="3200" dirty="0" smtClean="0"/>
          </a:p>
          <a:p>
            <a:pPr algn="just" rtl="1"/>
            <a:endParaRPr lang="fr-FR" sz="3000" dirty="0" smtClean="0">
              <a:solidFill>
                <a:prstClr val="black"/>
              </a:solidFill>
              <a:ea typeface="Calibri"/>
              <a:cs typeface="Simplified Arabic"/>
            </a:endParaRPr>
          </a:p>
        </p:txBody>
      </p:sp>
    </p:spTree>
    <p:custDataLst>
      <p:tags r:id="rId1"/>
    </p:custDataLst>
    <p:extLst>
      <p:ext uri="{BB962C8B-B14F-4D97-AF65-F5344CB8AC3E}">
        <p14:creationId xmlns:p14="http://schemas.microsoft.com/office/powerpoint/2010/main" xmlns="" val="2030175558"/>
      </p:ext>
    </p:extLst>
  </p:cSld>
  <p:clrMapOvr>
    <a:masterClrMapping/>
  </p:clrMapOvr>
  <p:transition spd="slow"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75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14282" y="357166"/>
            <a:ext cx="8643998" cy="6524863"/>
          </a:xfrm>
          <a:prstGeom prst="rect">
            <a:avLst/>
          </a:prstGeom>
          <a:noFill/>
        </p:spPr>
        <p:txBody>
          <a:bodyPr wrap="square" rtlCol="0">
            <a:spAutoFit/>
          </a:bodyPr>
          <a:lstStyle/>
          <a:p>
            <a:pPr algn="ctr" rtl="1"/>
            <a:r>
              <a:rPr lang="ar-DZ" sz="2800" dirty="0" smtClean="0">
                <a:solidFill>
                  <a:srgbClr val="000000"/>
                </a:solidFill>
                <a:cs typeface="Traditional Arabic" pitchFamily="2" charset="-78"/>
              </a:rPr>
              <a:t>	</a:t>
            </a:r>
            <a:r>
              <a:rPr lang="ar-SA" sz="2800" b="1" dirty="0" smtClean="0"/>
              <a:t>الإقراض من صندوق النقد الدولي</a:t>
            </a:r>
            <a:endParaRPr lang="fr-FR" sz="3200" b="1" dirty="0" smtClean="0"/>
          </a:p>
          <a:p>
            <a:pPr algn="just" rtl="1"/>
            <a:r>
              <a:rPr lang="ar-SA" sz="2400" dirty="0" smtClean="0"/>
              <a:t>إحدى مسؤوليات الصندوق الرئيسية هي تقديم القروض والمساعدة المالية الميسرة للبلدان الأعضاء التي تمر بمشكلات فعلية أو محتملة في ميزان المدفوعات</a:t>
            </a:r>
            <a:r>
              <a:rPr lang="fr-FR" sz="2400" dirty="0" smtClean="0"/>
              <a:t>.</a:t>
            </a:r>
            <a:r>
              <a:rPr lang="ar-SA" sz="2400" dirty="0" smtClean="0"/>
              <a:t>وعادة ما تأخذ هذه المشكلات ثلاثة أنواع رئيسية تشمل:</a:t>
            </a:r>
            <a:endParaRPr lang="fr-FR" sz="2400" dirty="0" smtClean="0"/>
          </a:p>
          <a:p>
            <a:pPr algn="just" rtl="1"/>
            <a:r>
              <a:rPr lang="ar-SA" sz="2400" dirty="0" smtClean="0"/>
              <a:t>-</a:t>
            </a:r>
            <a:r>
              <a:rPr lang="ar-SA" sz="2400" b="1" dirty="0" smtClean="0"/>
              <a:t>أزمات  ميزان المدفوعات</a:t>
            </a:r>
            <a:r>
              <a:rPr lang="ar-SA" sz="2400" dirty="0" smtClean="0"/>
              <a:t>: تنشأ إذا عجز البلد عن سداد مقابل وارداته الضرورية أو أداء مدفوعات خدمة ديونه الخارجية</a:t>
            </a:r>
            <a:r>
              <a:rPr lang="fr-FR" sz="2400" dirty="0" smtClean="0"/>
              <a:t>.</a:t>
            </a:r>
          </a:p>
          <a:p>
            <a:pPr algn="just" rtl="1"/>
            <a:r>
              <a:rPr lang="ar-SA" sz="2400" dirty="0" smtClean="0"/>
              <a:t>- </a:t>
            </a:r>
            <a:r>
              <a:rPr lang="ar-SA" sz="2400" b="1" dirty="0" smtClean="0"/>
              <a:t>الأزمات المالية</a:t>
            </a:r>
            <a:r>
              <a:rPr lang="ar-SA" sz="2400" dirty="0" smtClean="0"/>
              <a:t> :تنشأ عن افتقار المؤسسات المالية إلى السيولة أو تعرضها للإعسار.</a:t>
            </a:r>
            <a:endParaRPr lang="fr-FR" sz="2400" dirty="0" smtClean="0"/>
          </a:p>
          <a:p>
            <a:pPr algn="r" rtl="1">
              <a:buFontTx/>
              <a:buChar char="-"/>
            </a:pPr>
            <a:r>
              <a:rPr lang="ar-SA" sz="2400" b="1" dirty="0" smtClean="0"/>
              <a:t>أزمات </a:t>
            </a:r>
            <a:r>
              <a:rPr lang="ar-SA" sz="2400" b="1" dirty="0" smtClean="0"/>
              <a:t>المالية العامة</a:t>
            </a:r>
            <a:r>
              <a:rPr lang="ar-SA" sz="2400" dirty="0" smtClean="0"/>
              <a:t>: تنشأ بسبب عجز المالية العامة المفرط وثقل الديون</a:t>
            </a:r>
            <a:r>
              <a:rPr lang="ar-SA" sz="2400" dirty="0" smtClean="0"/>
              <a:t>.</a:t>
            </a:r>
            <a:r>
              <a:rPr lang="ar-SA" sz="2400" dirty="0" smtClean="0"/>
              <a:t> </a:t>
            </a:r>
            <a:endParaRPr lang="ar-DZ" sz="2400" dirty="0" smtClean="0"/>
          </a:p>
          <a:p>
            <a:pPr algn="r" rtl="1">
              <a:buFontTx/>
              <a:buChar char="-"/>
            </a:pPr>
            <a:endParaRPr lang="ar-DZ" sz="2400" dirty="0" smtClean="0"/>
          </a:p>
          <a:p>
            <a:pPr algn="r" rtl="1"/>
            <a:r>
              <a:rPr lang="ar-SA" sz="2400" dirty="0" smtClean="0"/>
              <a:t>عادة  </a:t>
            </a:r>
            <a:r>
              <a:rPr lang="ar-SA" sz="2400" dirty="0" smtClean="0"/>
              <a:t>ما تؤدي هذه الأزمات إلى إبطاء النمو الاقتصادي في البلد المعني، وارتفاع البطالة، وانخفاض مستويات الدخل، وخلق مناخ من عدم اليقين، مما يفضي إلى ركود عميق. وفي حالة الأزمات الحادة، قد يصبح التوقف عن السداد أو إعادة هيكلية الدين السيادي أمرا لا يمكن تجنبه</a:t>
            </a:r>
            <a:r>
              <a:rPr lang="fr-FR" sz="2400" dirty="0" smtClean="0"/>
              <a:t>.</a:t>
            </a:r>
          </a:p>
          <a:p>
            <a:pPr algn="r" rtl="1"/>
            <a:r>
              <a:rPr lang="ar-SA" sz="2400" dirty="0" smtClean="0"/>
              <a:t>في </a:t>
            </a:r>
            <a:r>
              <a:rPr lang="ar-SA" sz="2400" dirty="0" smtClean="0"/>
              <a:t>هذا السياق تتيح قروض الصندوق للبلدان الأعضاء فرصة لالتقاط الأنفاس ريثما </a:t>
            </a:r>
            <a:r>
              <a:rPr lang="ar-SA" sz="2400" dirty="0" smtClean="0"/>
              <a:t>تنتهي </a:t>
            </a:r>
            <a:r>
              <a:rPr lang="ar-SA" sz="2400" dirty="0" smtClean="0"/>
              <a:t>من تعديل سياساتها بصورة منظمة، مما يمهد السبيل لاقتصاد مستقر ونمو </a:t>
            </a:r>
            <a:r>
              <a:rPr lang="ar-SA" sz="2400" dirty="0" smtClean="0"/>
              <a:t>مستدام</a:t>
            </a:r>
            <a:r>
              <a:rPr lang="ar-DZ" sz="2400" dirty="0" smtClean="0"/>
              <a:t>.</a:t>
            </a:r>
            <a:endParaRPr lang="fr-FR" sz="2400" dirty="0" smtClean="0"/>
          </a:p>
          <a:p>
            <a:pPr algn="just" rtl="1"/>
            <a:endParaRPr lang="fr-FR" sz="2400" b="1" dirty="0" smtClean="0"/>
          </a:p>
          <a:p>
            <a:pPr algn="just" rtl="1"/>
            <a:endParaRPr lang="fr-FR" sz="3000" dirty="0" smtClean="0">
              <a:solidFill>
                <a:prstClr val="black"/>
              </a:solidFill>
              <a:ea typeface="Calibri"/>
              <a:cs typeface="Simplified Arabic"/>
            </a:endParaRPr>
          </a:p>
        </p:txBody>
      </p:sp>
    </p:spTree>
    <p:custDataLst>
      <p:tags r:id="rId1"/>
    </p:custDataLst>
    <p:extLst>
      <p:ext uri="{BB962C8B-B14F-4D97-AF65-F5344CB8AC3E}">
        <p14:creationId xmlns:p14="http://schemas.microsoft.com/office/powerpoint/2010/main" xmlns="" val="2030175558"/>
      </p:ext>
    </p:extLst>
  </p:cSld>
  <p:clrMapOvr>
    <a:masterClrMapping/>
  </p:clrMapOvr>
  <p:transition spd="slow"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75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14282" y="357166"/>
            <a:ext cx="8643998" cy="6155531"/>
          </a:xfrm>
          <a:prstGeom prst="rect">
            <a:avLst/>
          </a:prstGeom>
          <a:noFill/>
        </p:spPr>
        <p:txBody>
          <a:bodyPr wrap="square" rtlCol="0">
            <a:spAutoFit/>
          </a:bodyPr>
          <a:lstStyle/>
          <a:p>
            <a:pPr algn="ctr" rtl="1"/>
            <a:r>
              <a:rPr lang="ar-DZ" sz="2800" dirty="0" smtClean="0">
                <a:solidFill>
                  <a:srgbClr val="000000"/>
                </a:solidFill>
                <a:cs typeface="Traditional Arabic" pitchFamily="2" charset="-78"/>
              </a:rPr>
              <a:t>	</a:t>
            </a:r>
            <a:r>
              <a:rPr lang="ar-SA" sz="2800" b="1" dirty="0" smtClean="0"/>
              <a:t>الإقراض من صندوق النقد </a:t>
            </a:r>
            <a:r>
              <a:rPr lang="ar-SA" sz="2800" b="1" dirty="0" smtClean="0"/>
              <a:t>الدولي</a:t>
            </a:r>
            <a:r>
              <a:rPr lang="ar-DZ" sz="2800" b="1" dirty="0" smtClean="0"/>
              <a:t> (تابع)</a:t>
            </a:r>
            <a:endParaRPr lang="fr-FR" sz="3200" b="1" dirty="0" smtClean="0"/>
          </a:p>
          <a:p>
            <a:pPr algn="just" rtl="1"/>
            <a:r>
              <a:rPr lang="ar-SA" sz="2400" b="1" dirty="0" smtClean="0"/>
              <a:t>تمر</a:t>
            </a:r>
            <a:r>
              <a:rPr lang="ar-SA" sz="2400" dirty="0" smtClean="0"/>
              <a:t> </a:t>
            </a:r>
            <a:r>
              <a:rPr lang="ar-SA" sz="2400" b="1" dirty="0" smtClean="0"/>
              <a:t>إجراءات الإقراض من الصندوق عملياً بالمراحل التالية:</a:t>
            </a:r>
            <a:endParaRPr lang="fr-FR" sz="2400" dirty="0" smtClean="0"/>
          </a:p>
          <a:p>
            <a:pPr algn="just" rtl="1"/>
            <a:r>
              <a:rPr lang="ar-SA" sz="2400" b="1" dirty="0" smtClean="0"/>
              <a:t>أولا</a:t>
            </a:r>
            <a:r>
              <a:rPr lang="ar-SA" sz="2400" dirty="0" smtClean="0"/>
              <a:t>: يتقدم البلد العضو بطلب إلى الصندوق للحصول على ما يحتاجه من دعم مالي؛ </a:t>
            </a:r>
            <a:endParaRPr lang="fr-FR" sz="2400" dirty="0" smtClean="0"/>
          </a:p>
          <a:p>
            <a:pPr algn="just" rtl="1"/>
            <a:r>
              <a:rPr lang="ar-SA" sz="2400" b="1" dirty="0" smtClean="0"/>
              <a:t>ثانيا</a:t>
            </a:r>
            <a:r>
              <a:rPr lang="ar-SA" sz="2400" dirty="0" smtClean="0"/>
              <a:t>: تناقش حكومة البلد العضو مع خبراء الصندوق الموقف الاقتصادي والمالي واحتياجات التمويل؛</a:t>
            </a:r>
            <a:endParaRPr lang="fr-FR" sz="2400" dirty="0" smtClean="0"/>
          </a:p>
          <a:p>
            <a:pPr algn="just" rtl="1"/>
            <a:r>
              <a:rPr lang="ar-SA" sz="2400" b="1" dirty="0" smtClean="0"/>
              <a:t>ثالثا</a:t>
            </a:r>
            <a:r>
              <a:rPr lang="ar-SA" sz="2400" dirty="0" smtClean="0"/>
              <a:t>:تتفق حكومة البلد العضو مع الصندوق على برنامج للسياسات الاقتصادية قبل تقديم الصندوق للقرض، وهو ما يُعرَف بشرطية السياسات  الذي يعتبر جزءا لا يتجزأ من إقراض الصندوق. </a:t>
            </a:r>
            <a:endParaRPr lang="fr-FR" sz="2400" dirty="0" smtClean="0"/>
          </a:p>
          <a:p>
            <a:pPr algn="just" rtl="1"/>
            <a:r>
              <a:rPr lang="ar-SA" sz="2400" b="1" dirty="0" smtClean="0"/>
              <a:t>رابعا</a:t>
            </a:r>
            <a:r>
              <a:rPr lang="ar-SA" sz="2400" dirty="0" smtClean="0"/>
              <a:t>:بمجرد أن يتم الاتفاق على الشروط، يُعْرَض برنامج السياسات الذي يستند إليه الاتفاق على المجلس التنفيذي للصندوق ضمن </a:t>
            </a:r>
            <a:r>
              <a:rPr lang="fr-FR" sz="2400" dirty="0" smtClean="0"/>
              <a:t>"</a:t>
            </a:r>
            <a:r>
              <a:rPr lang="ar-SA" sz="2400" dirty="0" smtClean="0"/>
              <a:t>خطاب نوايا" </a:t>
            </a:r>
            <a:r>
              <a:rPr lang="ar-SA" sz="2400" dirty="0" err="1" smtClean="0"/>
              <a:t>و</a:t>
            </a:r>
            <a:r>
              <a:rPr lang="ar-SA" sz="2400" dirty="0" smtClean="0"/>
              <a:t>"مذكرة تفاهم" مفصلة للحصول على الموافقة.</a:t>
            </a:r>
            <a:endParaRPr lang="fr-FR" sz="2400" dirty="0" smtClean="0"/>
          </a:p>
          <a:p>
            <a:pPr algn="just" rtl="1"/>
            <a:r>
              <a:rPr lang="ar-SA" sz="2400" b="1" dirty="0" smtClean="0"/>
              <a:t>خامسا</a:t>
            </a:r>
            <a:r>
              <a:rPr lang="ar-SA" sz="2400" dirty="0" smtClean="0"/>
              <a:t>:بعد موافقة المجلس التنفيذي على القرض، يتابع الصندوق كيفية تنفيذ البلد العضو لإجراءات السياسة التي تقوم عليها الموافقة. وتمثل استعادة البلد العضو صحته الاقتصادية والمالية ضمانا للصندوق بشأن قدرة البلد على سداد القرض. </a:t>
            </a:r>
            <a:endParaRPr lang="fr-FR" sz="2400" dirty="0" smtClean="0"/>
          </a:p>
          <a:p>
            <a:pPr algn="just" rtl="1"/>
            <a:endParaRPr lang="fr-FR" sz="2400" b="1" dirty="0" smtClean="0"/>
          </a:p>
          <a:p>
            <a:pPr algn="just" rtl="1"/>
            <a:endParaRPr lang="fr-FR" sz="3000" dirty="0" smtClean="0">
              <a:solidFill>
                <a:prstClr val="black"/>
              </a:solidFill>
              <a:ea typeface="Calibri"/>
              <a:cs typeface="Simplified Arabic"/>
            </a:endParaRPr>
          </a:p>
        </p:txBody>
      </p:sp>
    </p:spTree>
    <p:custDataLst>
      <p:tags r:id="rId1"/>
    </p:custDataLst>
    <p:extLst>
      <p:ext uri="{BB962C8B-B14F-4D97-AF65-F5344CB8AC3E}">
        <p14:creationId xmlns:p14="http://schemas.microsoft.com/office/powerpoint/2010/main" xmlns="" val="2030175558"/>
      </p:ext>
    </p:extLst>
  </p:cSld>
  <p:clrMapOvr>
    <a:masterClrMapping/>
  </p:clrMapOvr>
  <p:transition spd="slow"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75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1"/>
</p:tagLst>
</file>

<file path=ppt/tags/tag10.xml><?xml version="1.0" encoding="utf-8"?>
<p:tagLst xmlns:a="http://schemas.openxmlformats.org/drawingml/2006/main" xmlns:r="http://schemas.openxmlformats.org/officeDocument/2006/relationships" xmlns:p="http://schemas.openxmlformats.org/presentationml/2006/main">
  <p:tag name="TIMING" val="|1.1"/>
</p:tagLst>
</file>

<file path=ppt/tags/tag11.xml><?xml version="1.0" encoding="utf-8"?>
<p:tagLst xmlns:a="http://schemas.openxmlformats.org/drawingml/2006/main" xmlns:r="http://schemas.openxmlformats.org/officeDocument/2006/relationships" xmlns:p="http://schemas.openxmlformats.org/presentationml/2006/main">
  <p:tag name="TIMING" val="|1.1"/>
</p:tagLst>
</file>

<file path=ppt/tags/tag12.xml><?xml version="1.0" encoding="utf-8"?>
<p:tagLst xmlns:a="http://schemas.openxmlformats.org/drawingml/2006/main" xmlns:r="http://schemas.openxmlformats.org/officeDocument/2006/relationships" xmlns:p="http://schemas.openxmlformats.org/presentationml/2006/main">
  <p:tag name="TIMING" val="|1.1"/>
</p:tagLst>
</file>

<file path=ppt/tags/tag13.xml><?xml version="1.0" encoding="utf-8"?>
<p:tagLst xmlns:a="http://schemas.openxmlformats.org/drawingml/2006/main" xmlns:r="http://schemas.openxmlformats.org/officeDocument/2006/relationships" xmlns:p="http://schemas.openxmlformats.org/presentationml/2006/main">
  <p:tag name="TIMING" val="|1.1"/>
</p:tagLst>
</file>

<file path=ppt/tags/tag14.xml><?xml version="1.0" encoding="utf-8"?>
<p:tagLst xmlns:a="http://schemas.openxmlformats.org/drawingml/2006/main" xmlns:r="http://schemas.openxmlformats.org/officeDocument/2006/relationships" xmlns:p="http://schemas.openxmlformats.org/presentationml/2006/main">
  <p:tag name="TIMING" val="|1.1"/>
</p:tagLst>
</file>

<file path=ppt/tags/tag15.xml><?xml version="1.0" encoding="utf-8"?>
<p:tagLst xmlns:a="http://schemas.openxmlformats.org/drawingml/2006/main" xmlns:r="http://schemas.openxmlformats.org/officeDocument/2006/relationships" xmlns:p="http://schemas.openxmlformats.org/presentationml/2006/main">
  <p:tag name="TIMING" val="|1.1"/>
</p:tagLst>
</file>

<file path=ppt/tags/tag16.xml><?xml version="1.0" encoding="utf-8"?>
<p:tagLst xmlns:a="http://schemas.openxmlformats.org/drawingml/2006/main" xmlns:r="http://schemas.openxmlformats.org/officeDocument/2006/relationships" xmlns:p="http://schemas.openxmlformats.org/presentationml/2006/main">
  <p:tag name="TIMING" val="|1.1"/>
</p:tagLst>
</file>

<file path=ppt/tags/tag17.xml><?xml version="1.0" encoding="utf-8"?>
<p:tagLst xmlns:a="http://schemas.openxmlformats.org/drawingml/2006/main" xmlns:r="http://schemas.openxmlformats.org/officeDocument/2006/relationships" xmlns:p="http://schemas.openxmlformats.org/presentationml/2006/main">
  <p:tag name="TIMING" val="|1.1"/>
</p:tagLst>
</file>

<file path=ppt/tags/tag2.xml><?xml version="1.0" encoding="utf-8"?>
<p:tagLst xmlns:a="http://schemas.openxmlformats.org/drawingml/2006/main" xmlns:r="http://schemas.openxmlformats.org/officeDocument/2006/relationships" xmlns:p="http://schemas.openxmlformats.org/presentationml/2006/main">
  <p:tag name="TIMING" val="|1.1"/>
</p:tagLst>
</file>

<file path=ppt/tags/tag3.xml><?xml version="1.0" encoding="utf-8"?>
<p:tagLst xmlns:a="http://schemas.openxmlformats.org/drawingml/2006/main" xmlns:r="http://schemas.openxmlformats.org/officeDocument/2006/relationships" xmlns:p="http://schemas.openxmlformats.org/presentationml/2006/main">
  <p:tag name="TIMING" val="|1.1"/>
</p:tagLst>
</file>

<file path=ppt/tags/tag4.xml><?xml version="1.0" encoding="utf-8"?>
<p:tagLst xmlns:a="http://schemas.openxmlformats.org/drawingml/2006/main" xmlns:r="http://schemas.openxmlformats.org/officeDocument/2006/relationships" xmlns:p="http://schemas.openxmlformats.org/presentationml/2006/main">
  <p:tag name="TIMING" val="|1.1"/>
</p:tagLst>
</file>

<file path=ppt/tags/tag5.xml><?xml version="1.0" encoding="utf-8"?>
<p:tagLst xmlns:a="http://schemas.openxmlformats.org/drawingml/2006/main" xmlns:r="http://schemas.openxmlformats.org/officeDocument/2006/relationships" xmlns:p="http://schemas.openxmlformats.org/presentationml/2006/main">
  <p:tag name="TIMING" val="|1.1"/>
</p:tagLst>
</file>

<file path=ppt/tags/tag6.xml><?xml version="1.0" encoding="utf-8"?>
<p:tagLst xmlns:a="http://schemas.openxmlformats.org/drawingml/2006/main" xmlns:r="http://schemas.openxmlformats.org/officeDocument/2006/relationships" xmlns:p="http://schemas.openxmlformats.org/presentationml/2006/main">
  <p:tag name="TIMING" val="|1.1"/>
</p:tagLst>
</file>

<file path=ppt/tags/tag7.xml><?xml version="1.0" encoding="utf-8"?>
<p:tagLst xmlns:a="http://schemas.openxmlformats.org/drawingml/2006/main" xmlns:r="http://schemas.openxmlformats.org/officeDocument/2006/relationships" xmlns:p="http://schemas.openxmlformats.org/presentationml/2006/main">
  <p:tag name="TIMING" val="|1.1"/>
</p:tagLst>
</file>

<file path=ppt/tags/tag8.xml><?xml version="1.0" encoding="utf-8"?>
<p:tagLst xmlns:a="http://schemas.openxmlformats.org/drawingml/2006/main" xmlns:r="http://schemas.openxmlformats.org/officeDocument/2006/relationships" xmlns:p="http://schemas.openxmlformats.org/presentationml/2006/main">
  <p:tag name="TIMING" val="|1.1"/>
</p:tagLst>
</file>

<file path=ppt/tags/tag9.xml><?xml version="1.0" encoding="utf-8"?>
<p:tagLst xmlns:a="http://schemas.openxmlformats.org/drawingml/2006/main" xmlns:r="http://schemas.openxmlformats.org/officeDocument/2006/relationships" xmlns:p="http://schemas.openxmlformats.org/presentationml/2006/main">
  <p:tag name="TIMING" val="|1.1"/>
</p:tagLst>
</file>

<file path=ppt/theme/theme1.xml><?xml version="1.0" encoding="utf-8"?>
<a:theme xmlns:a="http://schemas.openxmlformats.org/drawingml/2006/main" name="1_Thème Office">
  <a:themeElements>
    <a:clrScheme name="Couture">
      <a:dk1>
        <a:sysClr val="windowText" lastClr="000000"/>
      </a:dk1>
      <a:lt1>
        <a:sysClr val="window" lastClr="FFFFFF"/>
      </a:lt1>
      <a:dk2>
        <a:srgbClr val="37302A"/>
      </a:dk2>
      <a:lt2>
        <a:srgbClr val="D0CCB9"/>
      </a:lt2>
      <a:accent1>
        <a:srgbClr val="9E8E5C"/>
      </a:accent1>
      <a:accent2>
        <a:srgbClr val="A09781"/>
      </a:accent2>
      <a:accent3>
        <a:srgbClr val="85776D"/>
      </a:accent3>
      <a:accent4>
        <a:srgbClr val="AEAFA9"/>
      </a:accent4>
      <a:accent5>
        <a:srgbClr val="8D878B"/>
      </a:accent5>
      <a:accent6>
        <a:srgbClr val="6B6149"/>
      </a:accent6>
      <a:hlink>
        <a:srgbClr val="B6A272"/>
      </a:hlink>
      <a:folHlink>
        <a:srgbClr val="8A78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just" rtl="1">
          <a:defRPr sz="2600" dirty="0" smtClean="0">
            <a:ea typeface="Calibri"/>
            <a:cs typeface="Simplified Arabic"/>
          </a:defRPr>
        </a:defPPr>
      </a:lstStyle>
    </a:tx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2194</TotalTime>
  <Words>51</Words>
  <Application>Microsoft Office PowerPoint</Application>
  <PresentationFormat>Affichage à l'écran (4:3)</PresentationFormat>
  <Paragraphs>131</Paragraphs>
  <Slides>18</Slides>
  <Notes>0</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1_Thème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IDRISS</dc:creator>
  <cp:lastModifiedBy>Dr</cp:lastModifiedBy>
  <cp:revision>325</cp:revision>
  <dcterms:modified xsi:type="dcterms:W3CDTF">2024-04-29T18:27:24Z</dcterms:modified>
</cp:coreProperties>
</file>