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6"/>
  </p:notesMasterIdLst>
  <p:sldIdLst>
    <p:sldId id="287" r:id="rId2"/>
    <p:sldId id="291" r:id="rId3"/>
    <p:sldId id="259" r:id="rId4"/>
    <p:sldId id="295" r:id="rId5"/>
    <p:sldId id="315" r:id="rId6"/>
    <p:sldId id="296" r:id="rId7"/>
    <p:sldId id="260" r:id="rId8"/>
    <p:sldId id="297" r:id="rId9"/>
    <p:sldId id="261" r:id="rId10"/>
    <p:sldId id="262" r:id="rId11"/>
    <p:sldId id="299" r:id="rId12"/>
    <p:sldId id="302" r:id="rId13"/>
    <p:sldId id="303" r:id="rId14"/>
    <p:sldId id="304" r:id="rId15"/>
    <p:sldId id="301" r:id="rId16"/>
    <p:sldId id="305" r:id="rId17"/>
    <p:sldId id="307" r:id="rId18"/>
    <p:sldId id="308" r:id="rId19"/>
    <p:sldId id="309" r:id="rId20"/>
    <p:sldId id="311" r:id="rId21"/>
    <p:sldId id="312" r:id="rId22"/>
    <p:sldId id="314" r:id="rId23"/>
    <p:sldId id="313" r:id="rId24"/>
    <p:sldId id="316"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8810" autoAdjust="0"/>
  </p:normalViewPr>
  <p:slideViewPr>
    <p:cSldViewPr>
      <p:cViewPr varScale="1">
        <p:scale>
          <a:sx n="76" d="100"/>
          <a:sy n="76" d="100"/>
        </p:scale>
        <p:origin x="123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2F12629-6706-4278-80BF-9A4F8E8EB80C}" type="datetimeFigureOut">
              <a:rPr lang="ar-SA" smtClean="0"/>
              <a:t>26/10/1445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FAAD8C0-95D0-43EA-8EAC-0F5DBAD283D9}" type="slidenum">
              <a:rPr lang="ar-SA" smtClean="0"/>
              <a:t>‹N°›</a:t>
            </a:fld>
            <a:endParaRPr lang="ar-SA"/>
          </a:p>
        </p:txBody>
      </p:sp>
    </p:spTree>
    <p:extLst>
      <p:ext uri="{BB962C8B-B14F-4D97-AF65-F5344CB8AC3E}">
        <p14:creationId xmlns:p14="http://schemas.microsoft.com/office/powerpoint/2010/main" val="206592431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4803343 w 1000"/>
              <a:gd name="T3" fmla="*/ 0 h 1000"/>
              <a:gd name="T4" fmla="*/ 4803343 w 1000"/>
              <a:gd name="T5" fmla="*/ 109538 h 1000"/>
              <a:gd name="T6" fmla="*/ 0 w 1000"/>
              <a:gd name="T7" fmla="*/ 109538 h 1000"/>
              <a:gd name="T8" fmla="*/ 0 w 1000"/>
              <a:gd name="T9" fmla="*/ 0 h 1000"/>
              <a:gd name="T10" fmla="*/ 77724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pPr>
            <a:endParaRPr lang="ar-SA">
              <a:solidFill>
                <a:srgbClr val="000000"/>
              </a:solidFill>
            </a:endParaRPr>
          </a:p>
        </p:txBody>
      </p:sp>
      <p:sp>
        <p:nvSpPr>
          <p:cNvPr id="80898" name="Rectangle 2"/>
          <p:cNvSpPr>
            <a:spLocks noGrp="1" noChangeArrowheads="1"/>
          </p:cNvSpPr>
          <p:nvPr>
            <p:ph type="ctrTitle"/>
          </p:nvPr>
        </p:nvSpPr>
        <p:spPr>
          <a:xfrm>
            <a:off x="685800" y="990600"/>
            <a:ext cx="7772400" cy="1371600"/>
          </a:xfrm>
        </p:spPr>
        <p:txBody>
          <a:bodyPr/>
          <a:lstStyle>
            <a:lvl1pPr>
              <a:defRPr sz="4000"/>
            </a:lvl1pPr>
          </a:lstStyle>
          <a:p>
            <a:pPr lvl="0"/>
            <a:r>
              <a:rPr lang="en-US" noProof="0" smtClean="0"/>
              <a:t>Click to edit Master title style</a:t>
            </a:r>
          </a:p>
        </p:txBody>
      </p:sp>
      <p:sp>
        <p:nvSpPr>
          <p:cNvPr id="8089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0CC8E231-A5B0-4C90-BF46-BA9B52179974}"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265917594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3C3B3B97-0C6B-44F6-B063-D973B262E02E}"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03978471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73838" y="304800"/>
            <a:ext cx="2001837" cy="5715000"/>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566738" y="304800"/>
            <a:ext cx="5854700" cy="5715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16106435-BFEA-479E-BDC3-7FD7EA970F7D}"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36219780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عنوان، ونص،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74675" y="304800"/>
            <a:ext cx="8001000" cy="1216025"/>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566738" y="1752600"/>
            <a:ext cx="39243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quarter" idx="2"/>
          </p:nvPr>
        </p:nvSpPr>
        <p:spPr>
          <a:xfrm>
            <a:off x="4643438" y="1752600"/>
            <a:ext cx="3924300" cy="2057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محتوى 4"/>
          <p:cNvSpPr>
            <a:spLocks noGrp="1"/>
          </p:cNvSpPr>
          <p:nvPr>
            <p:ph sz="quarter" idx="3"/>
          </p:nvPr>
        </p:nvSpPr>
        <p:spPr>
          <a:xfrm>
            <a:off x="4643438" y="3962400"/>
            <a:ext cx="3924300" cy="2057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8"/>
          <p:cNvSpPr>
            <a:spLocks noGrp="1" noChangeArrowheads="1"/>
          </p:cNvSpPr>
          <p:nvPr>
            <p:ph type="sldNum" sz="quarter" idx="12"/>
          </p:nvPr>
        </p:nvSpPr>
        <p:spPr>
          <a:ln/>
        </p:spPr>
        <p:txBody>
          <a:bodyPr/>
          <a:lstStyle>
            <a:lvl1pPr>
              <a:defRPr/>
            </a:lvl1pPr>
          </a:lstStyle>
          <a:p>
            <a:pPr>
              <a:defRPr/>
            </a:pPr>
            <a:fld id="{8490CC50-D6EF-4C81-8A82-A2F7C0C1ABF8}"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82821136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74675" y="304800"/>
            <a:ext cx="8001000" cy="1216025"/>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566738" y="1752600"/>
            <a:ext cx="39243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3438" y="1752600"/>
            <a:ext cx="39243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59CDB8D3-2814-4E9B-B5FC-4DF36A04730A}"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79763743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3E268F0D-34D1-4810-85F5-50C9E3C06F7C}"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71280184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2013A2D-CC39-4FBB-89FC-628C4BDB7FF9}"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9032648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B6251FBB-3940-493C-9B07-FD43ADA061FC}"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84911409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3E0FE803-3579-4CD2-89F8-33A1E0D014FB}"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82002022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48BF5E1C-649E-4D3B-AFBE-16822E6CD53E}"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22856693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F9B87DAD-AAC4-4DD9-B4F7-9911E5CB27A0}"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59650452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2D89A36-557B-438D-8965-E1061007F4C7}"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215760555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94169BB-6EF6-42F0-9AD5-D7FFF7A93E1A}" type="slidenum">
              <a:rPr lang="ar-SA">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286816816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4655511 w 1000"/>
              <a:gd name="T3" fmla="*/ 0 h 1000"/>
              <a:gd name="T4" fmla="*/ 4655511 w 1000"/>
              <a:gd name="T5" fmla="*/ 109537 h 1000"/>
              <a:gd name="T6" fmla="*/ 0 w 1000"/>
              <a:gd name="T7" fmla="*/ 109537 h 1000"/>
              <a:gd name="T8" fmla="*/ 0 w 1000"/>
              <a:gd name="T9" fmla="*/ 0 h 1000"/>
              <a:gd name="T10" fmla="*/ 7958138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pPr>
            <a:endParaRPr lang="ar-SA">
              <a:solidFill>
                <a:srgbClr val="000000"/>
              </a:solidFill>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ar-SA">
              <a:solidFill>
                <a:srgbClr val="000000"/>
              </a:solidFill>
            </a:endParaRPr>
          </a:p>
        </p:txBody>
      </p:sp>
      <p:sp>
        <p:nvSpPr>
          <p:cNvPr id="79878"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a:defRPr sz="1200" smtClean="0"/>
            </a:lvl1pPr>
          </a:lstStyle>
          <a:p>
            <a:pPr fontAlgn="base">
              <a:spcBef>
                <a:spcPct val="0"/>
              </a:spcBef>
              <a:spcAft>
                <a:spcPct val="0"/>
              </a:spcAft>
              <a:defRPr/>
            </a:pPr>
            <a:endParaRPr lang="en-US">
              <a:solidFill>
                <a:srgbClr val="000000"/>
              </a:solidFill>
            </a:endParaRPr>
          </a:p>
        </p:txBody>
      </p:sp>
      <p:sp>
        <p:nvSpPr>
          <p:cNvPr id="79879"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a:defRPr sz="1200" smtClean="0"/>
            </a:lvl1pPr>
          </a:lstStyle>
          <a:p>
            <a:pPr fontAlgn="base">
              <a:spcBef>
                <a:spcPct val="0"/>
              </a:spcBef>
              <a:spcAft>
                <a:spcPct val="0"/>
              </a:spcAft>
              <a:defRPr/>
            </a:pPr>
            <a:endParaRPr lang="en-US">
              <a:solidFill>
                <a:srgbClr val="000000"/>
              </a:solidFill>
            </a:endParaRPr>
          </a:p>
        </p:txBody>
      </p:sp>
      <p:sp>
        <p:nvSpPr>
          <p:cNvPr id="79880"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0">
              <a:defRPr sz="1200" smtClean="0"/>
            </a:lvl1pPr>
          </a:lstStyle>
          <a:p>
            <a:pPr fontAlgn="base">
              <a:spcBef>
                <a:spcPct val="0"/>
              </a:spcBef>
              <a:spcAft>
                <a:spcPct val="0"/>
              </a:spcAft>
              <a:defRPr/>
            </a:pPr>
            <a:fld id="{381A262A-96DD-44ED-B298-074CFA3104C3}" type="slidenum">
              <a:rPr lang="ar-SA">
                <a:solidFill>
                  <a:srgbClr val="000000"/>
                </a:solidFill>
              </a:rPr>
              <a:pPr fontAlgn="base">
                <a:spcBef>
                  <a:spcPct val="0"/>
                </a:spcBef>
                <a:spcAft>
                  <a:spcPct val="0"/>
                </a:spcAft>
                <a:defRPr/>
              </a:pPr>
              <a:t>‹N°›</a:t>
            </a:fld>
            <a:endParaRPr lang="en-US">
              <a:solidFill>
                <a:srgbClr val="000000"/>
              </a:solidFill>
            </a:endParaRPr>
          </a:p>
        </p:txBody>
      </p:sp>
    </p:spTree>
    <p:extLst>
      <p:ext uri="{BB962C8B-B14F-4D97-AF65-F5344CB8AC3E}">
        <p14:creationId xmlns:p14="http://schemas.microsoft.com/office/powerpoint/2010/main" val="2544633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 Target="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jarwan-center.com/main/wp-content/uploads/2013/04/mfahim.jpg"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4"/>
          <p:cNvSpPr>
            <a:spLocks noChangeArrowheads="1" noChangeShapeType="1" noTextEdit="1"/>
          </p:cNvSpPr>
          <p:nvPr/>
        </p:nvSpPr>
        <p:spPr bwMode="auto">
          <a:xfrm>
            <a:off x="2267744" y="2564904"/>
            <a:ext cx="4464496" cy="792088"/>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5400" b="1" kern="10" spc="50" dirty="0" smtClean="0">
                <a:ln w="11430"/>
                <a:solidFill>
                  <a:srgbClr val="00B0F0"/>
                </a:solidFill>
                <a:effectLst>
                  <a:outerShdw blurRad="76200" dist="50800" dir="5400000" algn="tl" rotWithShape="0">
                    <a:srgbClr val="000000">
                      <a:alpha val="65000"/>
                    </a:srgbClr>
                  </a:outerShdw>
                </a:effectLst>
                <a:latin typeface="Traditional Arabic"/>
                <a:cs typeface="Traditional Arabic"/>
              </a:rPr>
              <a:t>الموهبة</a:t>
            </a:r>
            <a:r>
              <a:rPr lang="ar-SA" sz="5400" b="1" kern="10" spc="50" dirty="0" smtClean="0">
                <a:ln w="11430"/>
                <a:gradFill>
                  <a:gsLst>
                    <a:gs pos="25000">
                      <a:srgbClr val="CC0000">
                        <a:satMod val="155000"/>
                      </a:srgbClr>
                    </a:gs>
                    <a:gs pos="100000">
                      <a:srgbClr val="CC0000">
                        <a:shade val="45000"/>
                        <a:satMod val="165000"/>
                      </a:srgbClr>
                    </a:gs>
                  </a:gsLst>
                  <a:lin ang="5400000"/>
                </a:gradFill>
                <a:effectLst>
                  <a:outerShdw blurRad="76200" dist="50800" dir="5400000" algn="tl" rotWithShape="0">
                    <a:srgbClr val="000000">
                      <a:alpha val="65000"/>
                    </a:srgbClr>
                  </a:outerShdw>
                </a:effectLst>
                <a:latin typeface="Traditional Arabic"/>
                <a:cs typeface="Traditional Arabic"/>
              </a:rPr>
              <a:t> </a:t>
            </a:r>
            <a:r>
              <a:rPr lang="ar-DZ" sz="5400" b="1" kern="10" spc="50" dirty="0" smtClean="0">
                <a:ln w="11430"/>
                <a:gradFill>
                  <a:gsLst>
                    <a:gs pos="25000">
                      <a:srgbClr val="CC0000">
                        <a:satMod val="155000"/>
                      </a:srgbClr>
                    </a:gs>
                    <a:gs pos="100000">
                      <a:srgbClr val="CC0000">
                        <a:shade val="45000"/>
                        <a:satMod val="165000"/>
                      </a:srgbClr>
                    </a:gs>
                  </a:gsLst>
                  <a:lin ang="5400000"/>
                </a:gradFill>
                <a:effectLst>
                  <a:outerShdw blurRad="76200" dist="50800" dir="5400000" algn="tl" rotWithShape="0">
                    <a:srgbClr val="000000">
                      <a:alpha val="65000"/>
                    </a:srgbClr>
                  </a:outerShdw>
                </a:effectLst>
                <a:latin typeface="Traditional Arabic"/>
                <a:cs typeface="Traditional Arabic"/>
              </a:rPr>
              <a:t>و</a:t>
            </a:r>
            <a:r>
              <a:rPr lang="ar-SA" sz="5400" b="1" kern="10" spc="50" dirty="0" smtClean="0">
                <a:ln w="11430"/>
                <a:gradFill>
                  <a:gsLst>
                    <a:gs pos="25000">
                      <a:srgbClr val="CC0000">
                        <a:satMod val="155000"/>
                      </a:srgbClr>
                    </a:gs>
                    <a:gs pos="100000">
                      <a:srgbClr val="CC0000">
                        <a:shade val="45000"/>
                        <a:satMod val="165000"/>
                      </a:srgbClr>
                    </a:gs>
                  </a:gsLst>
                  <a:lin ang="5400000"/>
                </a:gradFill>
                <a:effectLst>
                  <a:outerShdw blurRad="76200" dist="50800" dir="5400000" algn="tl" rotWithShape="0">
                    <a:srgbClr val="000000">
                      <a:alpha val="65000"/>
                    </a:srgbClr>
                  </a:outerShdw>
                </a:effectLst>
                <a:latin typeface="Traditional Arabic"/>
                <a:cs typeface="Traditional Arabic"/>
              </a:rPr>
              <a:t>التفوق</a:t>
            </a:r>
            <a:endParaRPr lang="ar-SA" sz="5400" b="1" kern="10" spc="50" dirty="0">
              <a:ln w="11430"/>
              <a:gradFill>
                <a:gsLst>
                  <a:gs pos="25000">
                    <a:srgbClr val="CC0000">
                      <a:satMod val="155000"/>
                    </a:srgbClr>
                  </a:gs>
                  <a:gs pos="100000">
                    <a:srgbClr val="CC0000">
                      <a:shade val="45000"/>
                      <a:satMod val="165000"/>
                    </a:srgbClr>
                  </a:gs>
                </a:gsLst>
                <a:lin ang="5400000"/>
              </a:gradFill>
              <a:effectLst>
                <a:outerShdw blurRad="76200" dist="50800" dir="5400000" algn="tl" rotWithShape="0">
                  <a:srgbClr val="000000">
                    <a:alpha val="65000"/>
                  </a:srgbClr>
                </a:outerShdw>
              </a:effectLst>
              <a:latin typeface="Traditional Arabic"/>
              <a:cs typeface="Traditional Arabic"/>
            </a:endParaRPr>
          </a:p>
        </p:txBody>
      </p:sp>
      <p:sp>
        <p:nvSpPr>
          <p:cNvPr id="6" name="مربع نص 1"/>
          <p:cNvSpPr txBox="1">
            <a:spLocks noChangeArrowheads="1"/>
          </p:cNvSpPr>
          <p:nvPr/>
        </p:nvSpPr>
        <p:spPr bwMode="auto">
          <a:xfrm>
            <a:off x="5940152" y="306250"/>
            <a:ext cx="30918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lgn="ctr" eaLnBrk="1" hangingPunct="1">
              <a:defRPr/>
            </a:pPr>
            <a:r>
              <a:rPr lang="ar-DZ" sz="2400" b="1" kern="0" dirty="0" smtClean="0">
                <a:solidFill>
                  <a:srgbClr val="DDDDDD">
                    <a:lumMod val="25000"/>
                  </a:srgbClr>
                </a:solidFill>
              </a:rPr>
              <a:t>مقياس   </a:t>
            </a:r>
            <a:endParaRPr lang="en-US" sz="2400" b="1" kern="0" dirty="0">
              <a:solidFill>
                <a:srgbClr val="DDDDDD">
                  <a:lumMod val="25000"/>
                </a:srgbClr>
              </a:solidFill>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738" y="3717032"/>
            <a:ext cx="7677670" cy="2448272"/>
          </a:xfrm>
          <a:prstGeom prst="rect">
            <a:avLst/>
          </a:prstGeom>
        </p:spPr>
      </p:pic>
    </p:spTree>
    <p:extLst>
      <p:ext uri="{BB962C8B-B14F-4D97-AF65-F5344CB8AC3E}">
        <p14:creationId xmlns:p14="http://schemas.microsoft.com/office/powerpoint/2010/main" val="163787454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0" y="692696"/>
            <a:ext cx="7416823" cy="707886"/>
          </a:xfrm>
          <a:prstGeom prst="rect">
            <a:avLst/>
          </a:prstGeom>
        </p:spPr>
        <p:txBody>
          <a:bodyPr wrap="square">
            <a:spAutoFit/>
          </a:bodyPr>
          <a:lstStyle/>
          <a:p>
            <a:pPr algn="ctr"/>
            <a:r>
              <a:rPr lang="ar-SA" sz="4000" b="1" dirty="0">
                <a:solidFill>
                  <a:srgbClr val="C00000"/>
                </a:solidFill>
                <a:latin typeface="Times New Roman" panose="02020603050405020304" pitchFamily="18" charset="0"/>
                <a:ea typeface="Calibri"/>
                <a:cs typeface="Times New Roman" panose="02020603050405020304" pitchFamily="18" charset="0"/>
              </a:rPr>
              <a:t>تعريف </a:t>
            </a:r>
            <a:r>
              <a:rPr lang="ar-SA" sz="4000" b="1" dirty="0" smtClean="0">
                <a:solidFill>
                  <a:srgbClr val="C00000"/>
                </a:solidFill>
                <a:latin typeface="Times New Roman" panose="02020603050405020304" pitchFamily="18" charset="0"/>
                <a:ea typeface="Calibri"/>
                <a:cs typeface="Times New Roman" panose="02020603050405020304" pitchFamily="18" charset="0"/>
              </a:rPr>
              <a:t>الموهبة </a:t>
            </a:r>
            <a:r>
              <a:rPr lang="en-US" sz="4000" b="1" dirty="0">
                <a:solidFill>
                  <a:srgbClr val="C00000"/>
                </a:solidFill>
                <a:latin typeface="Times New Roman" panose="02020603050405020304" pitchFamily="18" charset="0"/>
                <a:ea typeface="Calibri"/>
                <a:cs typeface="Times New Roman" panose="02020603050405020304" pitchFamily="18" charset="0"/>
              </a:rPr>
              <a:t>: </a:t>
            </a:r>
            <a:r>
              <a:rPr lang="en-US" sz="4000" b="1" dirty="0" smtClean="0">
                <a:solidFill>
                  <a:srgbClr val="C00000"/>
                </a:solidFill>
                <a:latin typeface="Times New Roman" panose="02020603050405020304" pitchFamily="18" charset="0"/>
                <a:ea typeface="Calibri"/>
                <a:cs typeface="Times New Roman" panose="02020603050405020304" pitchFamily="18" charset="0"/>
              </a:rPr>
              <a:t>Giftedness</a:t>
            </a:r>
          </a:p>
        </p:txBody>
      </p:sp>
      <p:sp>
        <p:nvSpPr>
          <p:cNvPr id="4" name="مستطيل 3"/>
          <p:cNvSpPr/>
          <p:nvPr/>
        </p:nvSpPr>
        <p:spPr>
          <a:xfrm>
            <a:off x="539552" y="1772816"/>
            <a:ext cx="7978199" cy="4524315"/>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SA" sz="3200" b="1" dirty="0"/>
              <a:t>إن التعريف التقليدي للموهبة </a:t>
            </a:r>
            <a:r>
              <a:rPr lang="ar-SA" sz="3200" b="1" dirty="0" smtClean="0"/>
              <a:t>هو </a:t>
            </a:r>
            <a:r>
              <a:rPr lang="ar-SA" sz="3200" b="1" dirty="0"/>
              <a:t>تعريف </a:t>
            </a:r>
            <a:r>
              <a:rPr lang="ar-SA" sz="3200" b="1" dirty="0" err="1"/>
              <a:t>سيكومتري</a:t>
            </a:r>
            <a:r>
              <a:rPr lang="ar-SA" sz="3200" b="1" dirty="0"/>
              <a:t> إجرائي مبني على استخدام محك الذكاء المرتفع – كما تقيسه اختبارات الذكاء الفردية – للتعرف على الأطفال </a:t>
            </a:r>
            <a:r>
              <a:rPr lang="ar-SA" sz="3200" b="1" dirty="0" smtClean="0"/>
              <a:t>الموهوبين. </a:t>
            </a:r>
            <a:r>
              <a:rPr lang="ar-SA" sz="3200" b="1" dirty="0"/>
              <a:t>وقد كان </a:t>
            </a:r>
            <a:r>
              <a:rPr lang="ar-SA" sz="3200" b="1" dirty="0" err="1"/>
              <a:t>تـيرمان</a:t>
            </a:r>
            <a:r>
              <a:rPr lang="ar-SA" sz="3200" b="1" dirty="0"/>
              <a:t> أول من وضع أسس هذا </a:t>
            </a:r>
            <a:r>
              <a:rPr lang="ar-SA" sz="3200" b="1" dirty="0" smtClean="0"/>
              <a:t>الاتجاه </a:t>
            </a:r>
            <a:r>
              <a:rPr lang="ar-SA" sz="3200" b="1" dirty="0"/>
              <a:t>في دراسته المعروفة التي اتخذ فيها نسبة الذكاء 140 حدا فاصلا </a:t>
            </a:r>
            <a:r>
              <a:rPr lang="en-US" sz="3200" b="1" dirty="0"/>
              <a:t>Cut-Off Point</a:t>
            </a:r>
            <a:r>
              <a:rPr lang="ar-SA" sz="3200" b="1" dirty="0"/>
              <a:t> للموهبة والتفوق والعبقرية، </a:t>
            </a:r>
            <a:r>
              <a:rPr lang="ar-DZ" sz="3200" b="1" dirty="0" smtClean="0"/>
              <a:t>وايده   </a:t>
            </a:r>
            <a:r>
              <a:rPr lang="ar-SA" sz="3200" b="1" dirty="0" smtClean="0"/>
              <a:t>عدد </a:t>
            </a:r>
            <a:r>
              <a:rPr lang="ar-SA" sz="3200" b="1" dirty="0"/>
              <a:t>من الباحثين والمربين في دراسات وبرامج كثيرة مع الفارق في نقطة القطع التي وضعوها كحد فاصل بين الموهوب وغير الموهوب. </a:t>
            </a:r>
            <a:endParaRPr lang="en-US" sz="3200" b="1" dirty="0"/>
          </a:p>
        </p:txBody>
      </p:sp>
      <p:pic>
        <p:nvPicPr>
          <p:cNvPr id="5" name="Picture 2" descr="C:\Users\Vip\Desktop\تنزيل.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504" y="155118"/>
            <a:ext cx="2409825" cy="1075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96391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0" y="692696"/>
            <a:ext cx="7416823" cy="707886"/>
          </a:xfrm>
          <a:prstGeom prst="rect">
            <a:avLst/>
          </a:prstGeom>
        </p:spPr>
        <p:txBody>
          <a:bodyPr wrap="square">
            <a:spAutoFit/>
          </a:bodyPr>
          <a:lstStyle/>
          <a:p>
            <a:pPr algn="ctr"/>
            <a:r>
              <a:rPr lang="ar-SA" sz="4000" b="1" dirty="0">
                <a:solidFill>
                  <a:srgbClr val="C00000"/>
                </a:solidFill>
                <a:latin typeface="Times New Roman" panose="02020603050405020304" pitchFamily="18" charset="0"/>
                <a:ea typeface="Calibri"/>
                <a:cs typeface="Times New Roman" panose="02020603050405020304" pitchFamily="18" charset="0"/>
              </a:rPr>
              <a:t>تعريف </a:t>
            </a:r>
            <a:r>
              <a:rPr lang="ar-SA" sz="4000" b="1" dirty="0" smtClean="0">
                <a:solidFill>
                  <a:srgbClr val="C00000"/>
                </a:solidFill>
                <a:latin typeface="Times New Roman" panose="02020603050405020304" pitchFamily="18" charset="0"/>
                <a:ea typeface="Calibri"/>
                <a:cs typeface="Times New Roman" panose="02020603050405020304" pitchFamily="18" charset="0"/>
              </a:rPr>
              <a:t>الموهبة </a:t>
            </a:r>
            <a:r>
              <a:rPr lang="en-US" sz="4000" b="1" dirty="0">
                <a:solidFill>
                  <a:srgbClr val="C00000"/>
                </a:solidFill>
                <a:latin typeface="Times New Roman" panose="02020603050405020304" pitchFamily="18" charset="0"/>
                <a:ea typeface="Calibri"/>
                <a:cs typeface="Times New Roman" panose="02020603050405020304" pitchFamily="18" charset="0"/>
              </a:rPr>
              <a:t>: </a:t>
            </a:r>
            <a:r>
              <a:rPr lang="en-US" sz="4000" b="1" dirty="0" smtClean="0">
                <a:solidFill>
                  <a:srgbClr val="C00000"/>
                </a:solidFill>
                <a:latin typeface="Times New Roman" panose="02020603050405020304" pitchFamily="18" charset="0"/>
                <a:ea typeface="Calibri"/>
                <a:cs typeface="Times New Roman" panose="02020603050405020304" pitchFamily="18" charset="0"/>
              </a:rPr>
              <a:t>Giftedness</a:t>
            </a:r>
          </a:p>
        </p:txBody>
      </p:sp>
      <p:sp>
        <p:nvSpPr>
          <p:cNvPr id="4" name="مستطيل 3"/>
          <p:cNvSpPr/>
          <p:nvPr/>
        </p:nvSpPr>
        <p:spPr>
          <a:xfrm>
            <a:off x="539552" y="1772816"/>
            <a:ext cx="8208912" cy="3970318"/>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SA" sz="3600" b="1" dirty="0"/>
              <a:t>  إنّ تعريف الموهبة </a:t>
            </a:r>
            <a:r>
              <a:rPr lang="ar-SA" sz="3600" b="1" dirty="0" smtClean="0"/>
              <a:t>الذي </a:t>
            </a:r>
            <a:r>
              <a:rPr lang="ar-SA" sz="3600" b="1" dirty="0"/>
              <a:t>يعتمد على نسبة الذكاء كمعيار وحيد يتعرض لنقد شديد بالنظر إلى تقدم المعرفة في مجال البناء العقلي والتفكير الإبداعي الذي أظهر أن هذا الاتجاه ربما يكون مفرطا في تبسيط مكونات القدرة العقلية. وربما يقود اعتماد نسبة الذكاء بمفردها إلى أخطاء كثيرة يذهب ضحيتها عدد غير قليل من الأطفال الموهوبين </a:t>
            </a:r>
            <a:r>
              <a:rPr lang="ar-SA" sz="3600" b="1" dirty="0" smtClean="0"/>
              <a:t>بالفعل</a:t>
            </a:r>
            <a:r>
              <a:rPr lang="ar-SA" sz="3600" b="1" dirty="0"/>
              <a:t>.</a:t>
            </a:r>
            <a:endParaRPr lang="en-US" sz="3600" b="1" dirty="0"/>
          </a:p>
        </p:txBody>
      </p:sp>
      <p:pic>
        <p:nvPicPr>
          <p:cNvPr id="5" name="Picture 2" descr="C:\Users\SPECTRE\AppData\Local\Microsoft\Windows\Temporary Internet Files\Content.IE5\LW1TUZJD\medium-idea-166.6-15037[1].gif">
            <a:hlinkClick r:id="rId2" action="ppaction://hlinksldjump"/>
          </p:cNvPr>
          <p:cNvPicPr>
            <a:picLocks noGrp="1" noChangeAspect="1" noChangeArrowheads="1"/>
          </p:cNvPicPr>
          <p:nvPr>
            <p:ph idx="1"/>
          </p:nvPr>
        </p:nvPicPr>
        <p:blipFill>
          <a:blip r:embed="rId3"/>
          <a:srcRect/>
          <a:stretch>
            <a:fillRect/>
          </a:stretch>
        </p:blipFill>
        <p:spPr bwMode="auto">
          <a:xfrm>
            <a:off x="251520" y="188640"/>
            <a:ext cx="1785950" cy="1363022"/>
          </a:xfrm>
          <a:prstGeom prst="rect">
            <a:avLst/>
          </a:prstGeom>
          <a:noFill/>
        </p:spPr>
      </p:pic>
    </p:spTree>
    <p:extLst>
      <p:ext uri="{BB962C8B-B14F-4D97-AF65-F5344CB8AC3E}">
        <p14:creationId xmlns:p14="http://schemas.microsoft.com/office/powerpoint/2010/main" val="51413848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0" y="692696"/>
            <a:ext cx="7416823" cy="707886"/>
          </a:xfrm>
          <a:prstGeom prst="rect">
            <a:avLst/>
          </a:prstGeom>
        </p:spPr>
        <p:txBody>
          <a:bodyPr wrap="square">
            <a:spAutoFit/>
          </a:bodyPr>
          <a:lstStyle/>
          <a:p>
            <a:pPr algn="ctr"/>
            <a:r>
              <a:rPr lang="ar-SA" sz="4000" b="1" dirty="0">
                <a:solidFill>
                  <a:srgbClr val="C00000"/>
                </a:solidFill>
                <a:latin typeface="Times New Roman" panose="02020603050405020304" pitchFamily="18" charset="0"/>
                <a:ea typeface="Calibri"/>
                <a:cs typeface="Times New Roman" panose="02020603050405020304" pitchFamily="18" charset="0"/>
              </a:rPr>
              <a:t>تعريف </a:t>
            </a:r>
            <a:r>
              <a:rPr lang="ar-SA" sz="4000" b="1" dirty="0" smtClean="0">
                <a:solidFill>
                  <a:srgbClr val="C00000"/>
                </a:solidFill>
                <a:latin typeface="Times New Roman" panose="02020603050405020304" pitchFamily="18" charset="0"/>
                <a:ea typeface="Calibri"/>
                <a:cs typeface="Times New Roman" panose="02020603050405020304" pitchFamily="18" charset="0"/>
              </a:rPr>
              <a:t>الموهبة </a:t>
            </a:r>
            <a:r>
              <a:rPr lang="en-US" sz="4000" b="1" dirty="0">
                <a:solidFill>
                  <a:srgbClr val="C00000"/>
                </a:solidFill>
                <a:latin typeface="Times New Roman" panose="02020603050405020304" pitchFamily="18" charset="0"/>
                <a:ea typeface="Calibri"/>
                <a:cs typeface="Times New Roman" panose="02020603050405020304" pitchFamily="18" charset="0"/>
              </a:rPr>
              <a:t>: </a:t>
            </a:r>
            <a:r>
              <a:rPr lang="en-US" sz="4000" b="1" dirty="0" smtClean="0">
                <a:solidFill>
                  <a:srgbClr val="C00000"/>
                </a:solidFill>
                <a:latin typeface="Times New Roman" panose="02020603050405020304" pitchFamily="18" charset="0"/>
                <a:ea typeface="Calibri"/>
                <a:cs typeface="Times New Roman" panose="02020603050405020304" pitchFamily="18" charset="0"/>
              </a:rPr>
              <a:t>Giftedness</a:t>
            </a:r>
          </a:p>
        </p:txBody>
      </p:sp>
      <p:sp>
        <p:nvSpPr>
          <p:cNvPr id="4" name="مستطيل 3"/>
          <p:cNvSpPr/>
          <p:nvPr/>
        </p:nvSpPr>
        <p:spPr>
          <a:xfrm>
            <a:off x="611560" y="1845979"/>
            <a:ext cx="8136904" cy="3970318"/>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r>
              <a:rPr lang="ar-SA" sz="2800" b="1" dirty="0"/>
              <a:t>  أما التعريفات التربوية المركبة فمن أبرز أمثلتها تعريف مكتب التربية الأميركي الذي تضمن العناصر التالية:</a:t>
            </a:r>
            <a:endParaRPr lang="en-US" sz="2800" b="1" dirty="0"/>
          </a:p>
          <a:p>
            <a:r>
              <a:rPr lang="ar-SA" sz="2800" b="1" dirty="0"/>
              <a:t>1. يتم الكشف عن الأطفال الموهوبين </a:t>
            </a:r>
            <a:r>
              <a:rPr lang="ar-SA" sz="2800" b="1" dirty="0" smtClean="0"/>
              <a:t>من </a:t>
            </a:r>
            <a:r>
              <a:rPr lang="ar-SA" sz="2800" b="1" dirty="0"/>
              <a:t>قبل أشخاص مؤهلين مهنيا.</a:t>
            </a:r>
            <a:endParaRPr lang="en-US" sz="2800" b="1" dirty="0"/>
          </a:p>
          <a:p>
            <a:r>
              <a:rPr lang="ar-SA" sz="2800" b="1" dirty="0"/>
              <a:t>2. البرنامج المدرسي العادي لا يلبي احتياجات هؤلاء الأطفال وهم بحاجة إلى برنامج تربوي متمايز منهاجا وأسلوبا.</a:t>
            </a:r>
            <a:endParaRPr lang="en-US" sz="2800" b="1" dirty="0"/>
          </a:p>
          <a:p>
            <a:pPr algn="just"/>
            <a:r>
              <a:rPr lang="ar-SA" sz="2800" b="1" dirty="0"/>
              <a:t>3. الطفل الموهوب </a:t>
            </a:r>
            <a:r>
              <a:rPr lang="ar-SA" sz="2800" b="1" dirty="0" smtClean="0"/>
              <a:t>هو </a:t>
            </a:r>
            <a:r>
              <a:rPr lang="ar-SA" sz="2800" b="1" dirty="0"/>
              <a:t>من قدم الدليل على تحصيله المرتفع أو امتلاكه الاستعداد لذلك في المجالات الآتية مجتمعة أو منفردة: القدرة العقلية العامة؛ الاستعداد الأكاديمي الخاص؛ التفكير الإبداعي أو المنتج؛ القدرة القيادية؛ الفنون البصرية أو الأدائية؛ القدرة </a:t>
            </a:r>
            <a:r>
              <a:rPr lang="ar-SA" sz="2800" b="1" dirty="0" err="1" smtClean="0"/>
              <a:t>النفسحركية</a:t>
            </a:r>
            <a:r>
              <a:rPr lang="ar-SA" sz="2800" b="1" dirty="0" smtClean="0"/>
              <a:t>.</a:t>
            </a:r>
            <a:r>
              <a:rPr lang="en-US" sz="2800" b="1" dirty="0" smtClean="0"/>
              <a:t> </a:t>
            </a:r>
            <a:endParaRPr lang="en-US" sz="2800" b="1" dirty="0"/>
          </a:p>
        </p:txBody>
      </p:sp>
      <p:pic>
        <p:nvPicPr>
          <p:cNvPr id="5" name="Picture 2" descr="C:\Users\Vip\Desktop\الصف مجمع\Light-Bulb-Lit-90001-mediu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946" y="272842"/>
            <a:ext cx="1428750" cy="1067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29370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0" y="692696"/>
            <a:ext cx="7416823" cy="707886"/>
          </a:xfrm>
          <a:prstGeom prst="rect">
            <a:avLst/>
          </a:prstGeom>
        </p:spPr>
        <p:txBody>
          <a:bodyPr wrap="square">
            <a:spAutoFit/>
          </a:bodyPr>
          <a:lstStyle/>
          <a:p>
            <a:pPr algn="ctr"/>
            <a:r>
              <a:rPr lang="ar-SA" sz="4000" b="1" dirty="0">
                <a:solidFill>
                  <a:srgbClr val="C00000"/>
                </a:solidFill>
                <a:latin typeface="Times New Roman" panose="02020603050405020304" pitchFamily="18" charset="0"/>
                <a:ea typeface="Calibri"/>
                <a:cs typeface="Times New Roman" panose="02020603050405020304" pitchFamily="18" charset="0"/>
              </a:rPr>
              <a:t>تعريف </a:t>
            </a:r>
            <a:r>
              <a:rPr lang="ar-SA" sz="4000" b="1" dirty="0" smtClean="0">
                <a:solidFill>
                  <a:srgbClr val="C00000"/>
                </a:solidFill>
                <a:latin typeface="Times New Roman" panose="02020603050405020304" pitchFamily="18" charset="0"/>
                <a:ea typeface="Calibri"/>
                <a:cs typeface="Times New Roman" panose="02020603050405020304" pitchFamily="18" charset="0"/>
              </a:rPr>
              <a:t>الموهبة </a:t>
            </a:r>
            <a:r>
              <a:rPr lang="en-US" sz="4000" b="1" dirty="0">
                <a:solidFill>
                  <a:srgbClr val="C00000"/>
                </a:solidFill>
                <a:latin typeface="Times New Roman" panose="02020603050405020304" pitchFamily="18" charset="0"/>
                <a:ea typeface="Calibri"/>
                <a:cs typeface="Times New Roman" panose="02020603050405020304" pitchFamily="18" charset="0"/>
              </a:rPr>
              <a:t>: </a:t>
            </a:r>
            <a:r>
              <a:rPr lang="en-US" sz="4000" b="1" dirty="0" smtClean="0">
                <a:solidFill>
                  <a:srgbClr val="C00000"/>
                </a:solidFill>
                <a:latin typeface="Times New Roman" panose="02020603050405020304" pitchFamily="18" charset="0"/>
                <a:ea typeface="Calibri"/>
                <a:cs typeface="Times New Roman" panose="02020603050405020304" pitchFamily="18" charset="0"/>
              </a:rPr>
              <a:t>Giftedness</a:t>
            </a:r>
          </a:p>
        </p:txBody>
      </p:sp>
      <p:sp>
        <p:nvSpPr>
          <p:cNvPr id="4" name="مستطيل 3"/>
          <p:cNvSpPr/>
          <p:nvPr/>
        </p:nvSpPr>
        <p:spPr>
          <a:xfrm>
            <a:off x="755576" y="1916832"/>
            <a:ext cx="7560840" cy="4031873"/>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r>
              <a:rPr lang="ar-SA" sz="3200" b="1" dirty="0"/>
              <a:t>  وتم تعديله </a:t>
            </a:r>
            <a:r>
              <a:rPr lang="ar-SA" sz="3200" b="1" dirty="0" smtClean="0"/>
              <a:t>ليصبح </a:t>
            </a:r>
            <a:r>
              <a:rPr lang="ar-SA" sz="3200" b="1" dirty="0"/>
              <a:t>على النحو التالي:</a:t>
            </a:r>
            <a:endParaRPr lang="en-US" sz="3200" b="1" dirty="0"/>
          </a:p>
          <a:p>
            <a:r>
              <a:rPr lang="ar-SA" sz="3200" b="1" dirty="0"/>
              <a:t>   “الأطفال الموهوبون </a:t>
            </a:r>
            <a:r>
              <a:rPr lang="ar-SA" sz="3200" b="1" dirty="0" smtClean="0"/>
              <a:t>هم </a:t>
            </a:r>
            <a:r>
              <a:rPr lang="ar-SA" sz="3200" b="1" dirty="0"/>
              <a:t>أولئك الذين يعطون دليلا على اقتدارهم على الأداء الرفيع في المجالات العقلية والإبداعية والفنـية والقيادية والأكاديمية الخاصة، ويحتاجون خدمات وأنشطة لا تقدمها المدرسة عادة وذلك من أجل التطوير الكامل لمثل هذه الاستعدادات أو القابليات (</a:t>
            </a:r>
            <a:r>
              <a:rPr lang="en-US" sz="3200" b="1" dirty="0" smtClean="0"/>
              <a:t>Clark </a:t>
            </a:r>
            <a:r>
              <a:rPr lang="ar-SA" sz="3200" b="1" dirty="0"/>
              <a:t>1992)”</a:t>
            </a:r>
            <a:endParaRPr lang="en-US" sz="3200" b="1" dirty="0"/>
          </a:p>
          <a:p>
            <a:pPr algn="just"/>
            <a:endParaRPr lang="en-US" sz="3200" b="1" dirty="0"/>
          </a:p>
        </p:txBody>
      </p:sp>
      <p:pic>
        <p:nvPicPr>
          <p:cNvPr id="5" name="Picture 2" descr="C:\Users\SPECTRE\AppData\Local\Microsoft\Windows\Temporary Internet Files\Content.IE5\LC8HNKVW\medium-idea-33.3-15037[1].gif">
            <a:hlinkClick r:id="rId2" action="ppaction://hlinksldjump"/>
          </p:cNvPr>
          <p:cNvPicPr>
            <a:picLocks noChangeAspect="1" noChangeArrowheads="1"/>
          </p:cNvPicPr>
          <p:nvPr/>
        </p:nvPicPr>
        <p:blipFill>
          <a:blip r:embed="rId3">
            <a:duotone>
              <a:schemeClr val="accent4">
                <a:shade val="45000"/>
                <a:satMod val="135000"/>
              </a:schemeClr>
              <a:prstClr val="white"/>
            </a:duotone>
          </a:blip>
          <a:stretch>
            <a:fillRect/>
          </a:stretch>
        </p:blipFill>
        <p:spPr bwMode="auto">
          <a:xfrm>
            <a:off x="755576" y="365914"/>
            <a:ext cx="1214446" cy="1034668"/>
          </a:xfrm>
          <a:prstGeom prst="rect">
            <a:avLst/>
          </a:prstGeom>
          <a:noFill/>
          <a:ln>
            <a:noFill/>
          </a:ln>
        </p:spPr>
      </p:pic>
    </p:spTree>
    <p:extLst>
      <p:ext uri="{BB962C8B-B14F-4D97-AF65-F5344CB8AC3E}">
        <p14:creationId xmlns:p14="http://schemas.microsoft.com/office/powerpoint/2010/main" val="223720304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0" y="692696"/>
            <a:ext cx="7416823" cy="707886"/>
          </a:xfrm>
          <a:prstGeom prst="rect">
            <a:avLst/>
          </a:prstGeom>
        </p:spPr>
        <p:txBody>
          <a:bodyPr wrap="square">
            <a:spAutoFit/>
          </a:bodyPr>
          <a:lstStyle/>
          <a:p>
            <a:pPr algn="ctr"/>
            <a:r>
              <a:rPr lang="ar-SA" sz="4000" b="1" dirty="0">
                <a:solidFill>
                  <a:srgbClr val="C00000"/>
                </a:solidFill>
                <a:latin typeface="Times New Roman" panose="02020603050405020304" pitchFamily="18" charset="0"/>
                <a:ea typeface="Calibri"/>
                <a:cs typeface="Times New Roman" panose="02020603050405020304" pitchFamily="18" charset="0"/>
              </a:rPr>
              <a:t>تعريف </a:t>
            </a:r>
            <a:r>
              <a:rPr lang="ar-SA" sz="4000" b="1" dirty="0" smtClean="0">
                <a:solidFill>
                  <a:srgbClr val="C00000"/>
                </a:solidFill>
                <a:latin typeface="Times New Roman" panose="02020603050405020304" pitchFamily="18" charset="0"/>
                <a:ea typeface="Calibri"/>
                <a:cs typeface="Times New Roman" panose="02020603050405020304" pitchFamily="18" charset="0"/>
              </a:rPr>
              <a:t>الموهبة </a:t>
            </a:r>
            <a:r>
              <a:rPr lang="en-US" sz="4000" b="1" dirty="0">
                <a:solidFill>
                  <a:srgbClr val="C00000"/>
                </a:solidFill>
                <a:latin typeface="Times New Roman" panose="02020603050405020304" pitchFamily="18" charset="0"/>
                <a:ea typeface="Calibri"/>
                <a:cs typeface="Times New Roman" panose="02020603050405020304" pitchFamily="18" charset="0"/>
              </a:rPr>
              <a:t>: </a:t>
            </a:r>
            <a:r>
              <a:rPr lang="en-US" sz="4000" b="1" dirty="0" smtClean="0">
                <a:solidFill>
                  <a:srgbClr val="C00000"/>
                </a:solidFill>
                <a:latin typeface="Times New Roman" panose="02020603050405020304" pitchFamily="18" charset="0"/>
                <a:ea typeface="Calibri"/>
                <a:cs typeface="Times New Roman" panose="02020603050405020304" pitchFamily="18" charset="0"/>
              </a:rPr>
              <a:t>Giftedness</a:t>
            </a:r>
          </a:p>
        </p:txBody>
      </p:sp>
      <p:sp>
        <p:nvSpPr>
          <p:cNvPr id="4" name="مستطيل 3"/>
          <p:cNvSpPr/>
          <p:nvPr/>
        </p:nvSpPr>
        <p:spPr>
          <a:xfrm>
            <a:off x="755576" y="1772816"/>
            <a:ext cx="7560840" cy="4401205"/>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SA" sz="2800" b="1" dirty="0"/>
              <a:t> </a:t>
            </a:r>
            <a:r>
              <a:rPr lang="ar-SA" sz="2800" b="1" dirty="0">
                <a:solidFill>
                  <a:srgbClr val="002060"/>
                </a:solidFill>
              </a:rPr>
              <a:t> وتعريف </a:t>
            </a:r>
            <a:r>
              <a:rPr lang="ar-SA" sz="2800" b="1" dirty="0" err="1">
                <a:solidFill>
                  <a:srgbClr val="002060"/>
                </a:solidFill>
              </a:rPr>
              <a:t>رينـزولي</a:t>
            </a:r>
            <a:r>
              <a:rPr lang="ar-SA" sz="2800" b="1" dirty="0">
                <a:solidFill>
                  <a:srgbClr val="002060"/>
                </a:solidFill>
              </a:rPr>
              <a:t> </a:t>
            </a:r>
            <a:r>
              <a:rPr lang="en-US" sz="2800" b="1" dirty="0" err="1">
                <a:solidFill>
                  <a:srgbClr val="002060"/>
                </a:solidFill>
              </a:rPr>
              <a:t>Renzulli</a:t>
            </a:r>
            <a:r>
              <a:rPr lang="ar-SA" sz="2800" b="1" dirty="0">
                <a:solidFill>
                  <a:srgbClr val="002060"/>
                </a:solidFill>
              </a:rPr>
              <a:t> </a:t>
            </a:r>
            <a:r>
              <a:rPr lang="ar-SA" sz="2800" b="1" dirty="0" smtClean="0">
                <a:solidFill>
                  <a:srgbClr val="002060"/>
                </a:solidFill>
              </a:rPr>
              <a:t>التالي للموهبة:</a:t>
            </a:r>
            <a:endParaRPr lang="en-US" sz="2800" b="1" dirty="0">
              <a:solidFill>
                <a:srgbClr val="002060"/>
              </a:solidFill>
            </a:endParaRPr>
          </a:p>
          <a:p>
            <a:pPr algn="just"/>
            <a:r>
              <a:rPr lang="ar-SA" sz="2800" b="1" dirty="0"/>
              <a:t>  “تتكون الموهبة </a:t>
            </a:r>
            <a:r>
              <a:rPr lang="ar-SA" sz="2800" b="1" dirty="0" smtClean="0"/>
              <a:t>من </a:t>
            </a:r>
            <a:r>
              <a:rPr lang="ar-SA" sz="2800" b="1" dirty="0"/>
              <a:t>تفاعل (تقاطع) ثلاث مجموعات من السمات الإنسانية، وهي: قدرات عامة فوق المتوسط، مستويات مرتفعة من الالتزام بالمهمة (الدافعية) ومستويات مرتفعة من القدرات الإبداعية. والموهوبون </a:t>
            </a:r>
            <a:r>
              <a:rPr lang="ar-SA" sz="2800" b="1" dirty="0" smtClean="0"/>
              <a:t>هم </a:t>
            </a:r>
            <a:r>
              <a:rPr lang="ar-SA" sz="2800" b="1" dirty="0"/>
              <a:t>أولئك الذين يمتلكون أو لديهم القدرة على تطوير هذه التركيبة من السمات واستخدامها في أي مجال قيم للأداء الإنساني. إن الأطفال الذين يبدون تفاعلا أو الذين بمقدورهم تطوير تفاعل بين المجموعات الثلاث يتطلبون خدمات وفرصـا تربويـة واسعة التنوع لا توفرها عادة البرامج التعليمية الدارجة </a:t>
            </a:r>
            <a:r>
              <a:rPr lang="ar-SA" sz="2800" b="1" dirty="0" smtClean="0"/>
              <a:t>“</a:t>
            </a:r>
            <a:endParaRPr lang="en-US" sz="2800" b="1" dirty="0"/>
          </a:p>
        </p:txBody>
      </p:sp>
      <p:pic>
        <p:nvPicPr>
          <p:cNvPr id="5" name="Picture 2" descr="C:\Users\SPECTRE\AppData\Local\Microsoft\Windows\Temporary Internet Files\Content.IE5\O9JJUZRV\PngThumb-Lightbulb-Grayscale-5846[1].gif">
            <a:hlinkClick r:id="rId2" action="ppaction://hlinksldjump"/>
          </p:cNvPr>
          <p:cNvPicPr>
            <a:picLocks noChangeAspect="1" noChangeArrowheads="1"/>
          </p:cNvPicPr>
          <p:nvPr/>
        </p:nvPicPr>
        <p:blipFill>
          <a:blip r:embed="rId3"/>
          <a:srcRect/>
          <a:stretch>
            <a:fillRect/>
          </a:stretch>
        </p:blipFill>
        <p:spPr bwMode="auto">
          <a:xfrm>
            <a:off x="899592" y="476672"/>
            <a:ext cx="935075" cy="714380"/>
          </a:xfrm>
          <a:prstGeom prst="rect">
            <a:avLst/>
          </a:prstGeom>
          <a:noFill/>
        </p:spPr>
      </p:pic>
    </p:spTree>
    <p:extLst>
      <p:ext uri="{BB962C8B-B14F-4D97-AF65-F5344CB8AC3E}">
        <p14:creationId xmlns:p14="http://schemas.microsoft.com/office/powerpoint/2010/main" val="8133445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692696"/>
            <a:ext cx="8496944" cy="646331"/>
          </a:xfrm>
          <a:prstGeom prst="rect">
            <a:avLst/>
          </a:prstGeom>
        </p:spPr>
        <p:txBody>
          <a:bodyPr wrap="square">
            <a:spAutoFit/>
          </a:bodyPr>
          <a:lstStyle/>
          <a:p>
            <a:pPr algn="ctr"/>
            <a:r>
              <a:rPr lang="ar-SA" sz="3600" b="1" dirty="0" smtClean="0">
                <a:solidFill>
                  <a:srgbClr val="C00000"/>
                </a:solidFill>
                <a:latin typeface="Times New Roman" panose="02020603050405020304" pitchFamily="18" charset="0"/>
                <a:ea typeface="Calibri"/>
                <a:cs typeface="Times New Roman" panose="02020603050405020304" pitchFamily="18" charset="0"/>
              </a:rPr>
              <a:t>الفرق بين الموهبة</a:t>
            </a:r>
            <a:r>
              <a:rPr lang="en-US" sz="3600" b="1" dirty="0" smtClean="0">
                <a:solidFill>
                  <a:srgbClr val="C00000"/>
                </a:solidFill>
                <a:latin typeface="Times New Roman" panose="02020603050405020304" pitchFamily="18" charset="0"/>
                <a:ea typeface="Calibri"/>
                <a:cs typeface="Times New Roman" panose="02020603050405020304" pitchFamily="18" charset="0"/>
              </a:rPr>
              <a:t>Giftedness </a:t>
            </a:r>
            <a:r>
              <a:rPr lang="ar-SA" sz="3600" b="1" dirty="0" smtClean="0">
                <a:solidFill>
                  <a:srgbClr val="C00000"/>
                </a:solidFill>
                <a:latin typeface="Times New Roman" panose="02020603050405020304" pitchFamily="18" charset="0"/>
                <a:ea typeface="Calibri"/>
                <a:cs typeface="Times New Roman" panose="02020603050405020304" pitchFamily="18" charset="0"/>
              </a:rPr>
              <a:t> والتفوق </a:t>
            </a:r>
            <a:r>
              <a:rPr lang="en-US" sz="3600" b="1" dirty="0" smtClean="0">
                <a:solidFill>
                  <a:srgbClr val="C00000"/>
                </a:solidFill>
                <a:latin typeface="Times New Roman" panose="02020603050405020304" pitchFamily="18" charset="0"/>
                <a:ea typeface="Calibri"/>
                <a:cs typeface="Times New Roman" panose="02020603050405020304" pitchFamily="18" charset="0"/>
              </a:rPr>
              <a:t>Talent</a:t>
            </a:r>
          </a:p>
        </p:txBody>
      </p:sp>
      <p:sp>
        <p:nvSpPr>
          <p:cNvPr id="4" name="مستطيل 3"/>
          <p:cNvSpPr/>
          <p:nvPr/>
        </p:nvSpPr>
        <p:spPr>
          <a:xfrm>
            <a:off x="755576" y="1845979"/>
            <a:ext cx="7272808" cy="4031873"/>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SA" sz="3200" b="1" dirty="0"/>
              <a:t> </a:t>
            </a:r>
            <a:r>
              <a:rPr lang="ar-SA" sz="3200" b="1" dirty="0" smtClean="0"/>
              <a:t>إن </a:t>
            </a:r>
            <a:r>
              <a:rPr lang="ar-SA" sz="3200" b="1" dirty="0"/>
              <a:t>معظم الباحثين يستخدمون كلمتي موهبة </a:t>
            </a:r>
            <a:r>
              <a:rPr lang="en-US" sz="3200" b="1" dirty="0"/>
              <a:t>Giftedness</a:t>
            </a:r>
            <a:r>
              <a:rPr lang="ar-SA" sz="3200" b="1" dirty="0"/>
              <a:t> وتفوق </a:t>
            </a:r>
            <a:r>
              <a:rPr lang="en-US" sz="3200" b="1" dirty="0"/>
              <a:t>Talent</a:t>
            </a:r>
            <a:r>
              <a:rPr lang="ar-SA" sz="3200" b="1" dirty="0"/>
              <a:t> للدلالة على معنى واحد. ومن الضروري لاستكمال بحث الموضوع أن نعرض المحاولة الفريدة التي استهدفت تقديم نموذج نظري مدروس للتمييز بين الموهبة والتفوق من قبل </a:t>
            </a:r>
            <a:r>
              <a:rPr lang="ar-SA" sz="3200" b="1" dirty="0" smtClean="0"/>
              <a:t>الباحث الكندي فرانسوا </a:t>
            </a:r>
            <a:r>
              <a:rPr lang="ar-SA" sz="3200" b="1" dirty="0"/>
              <a:t>جانييه </a:t>
            </a:r>
            <a:r>
              <a:rPr lang="ar-SA" sz="3200" b="1" dirty="0" smtClean="0"/>
              <a:t>(</a:t>
            </a:r>
            <a:r>
              <a:rPr lang="en-US" sz="3200" b="1" dirty="0" smtClean="0"/>
              <a:t>Gagné,1993</a:t>
            </a:r>
            <a:r>
              <a:rPr lang="ar-SA" sz="3200" b="1" dirty="0" smtClean="0"/>
              <a:t>)</a:t>
            </a:r>
            <a:r>
              <a:rPr lang="ar-SA" sz="3200" b="1" dirty="0"/>
              <a:t> </a:t>
            </a:r>
            <a:r>
              <a:rPr lang="ar-SA" sz="3200" b="1" dirty="0" smtClean="0"/>
              <a:t>الذي </a:t>
            </a:r>
            <a:r>
              <a:rPr lang="ar-SA" sz="3200" b="1" dirty="0"/>
              <a:t>قدم </a:t>
            </a:r>
            <a:r>
              <a:rPr lang="ar-SA" sz="3200" b="1" dirty="0" smtClean="0"/>
              <a:t>نموذج للتفريق </a:t>
            </a:r>
            <a:r>
              <a:rPr lang="ar-SA" sz="3200" b="1" dirty="0"/>
              <a:t>بين مفهوم الموهبة ومفهوم </a:t>
            </a:r>
            <a:r>
              <a:rPr lang="ar-SA" sz="3200" b="1" dirty="0" smtClean="0"/>
              <a:t>التفوق.</a:t>
            </a:r>
            <a:endParaRPr lang="en-US" sz="3200" b="1" dirty="0"/>
          </a:p>
        </p:txBody>
      </p:sp>
      <p:pic>
        <p:nvPicPr>
          <p:cNvPr id="5" name="Picture 2" descr="C:\Users\Vip\Desktop\images.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2670"/>
            <a:ext cx="3105150" cy="972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02767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692696"/>
            <a:ext cx="8496944" cy="646331"/>
          </a:xfrm>
          <a:prstGeom prst="rect">
            <a:avLst/>
          </a:prstGeom>
        </p:spPr>
        <p:txBody>
          <a:bodyPr wrap="square">
            <a:spAutoFit/>
          </a:bodyPr>
          <a:lstStyle/>
          <a:p>
            <a:pPr algn="ctr"/>
            <a:r>
              <a:rPr lang="ar-SA" sz="3600" b="1" dirty="0" smtClean="0">
                <a:solidFill>
                  <a:srgbClr val="C00000"/>
                </a:solidFill>
                <a:latin typeface="Times New Roman" panose="02020603050405020304" pitchFamily="18" charset="0"/>
                <a:ea typeface="Calibri"/>
                <a:cs typeface="Times New Roman" panose="02020603050405020304" pitchFamily="18" charset="0"/>
              </a:rPr>
              <a:t>الفرق بين الموهبة</a:t>
            </a:r>
            <a:r>
              <a:rPr lang="en-US" sz="3600" b="1" dirty="0" smtClean="0">
                <a:solidFill>
                  <a:srgbClr val="C00000"/>
                </a:solidFill>
                <a:latin typeface="Times New Roman" panose="02020603050405020304" pitchFamily="18" charset="0"/>
                <a:ea typeface="Calibri"/>
                <a:cs typeface="Times New Roman" panose="02020603050405020304" pitchFamily="18" charset="0"/>
              </a:rPr>
              <a:t>Giftedness </a:t>
            </a:r>
            <a:r>
              <a:rPr lang="ar-SA" sz="3600" b="1" dirty="0" smtClean="0">
                <a:solidFill>
                  <a:srgbClr val="C00000"/>
                </a:solidFill>
                <a:latin typeface="Times New Roman" panose="02020603050405020304" pitchFamily="18" charset="0"/>
                <a:ea typeface="Calibri"/>
                <a:cs typeface="Times New Roman" panose="02020603050405020304" pitchFamily="18" charset="0"/>
              </a:rPr>
              <a:t> والتفوق </a:t>
            </a:r>
            <a:r>
              <a:rPr lang="en-US" sz="3600" b="1" dirty="0" smtClean="0">
                <a:solidFill>
                  <a:srgbClr val="C00000"/>
                </a:solidFill>
                <a:latin typeface="Times New Roman" panose="02020603050405020304" pitchFamily="18" charset="0"/>
                <a:ea typeface="Calibri"/>
                <a:cs typeface="Times New Roman" panose="02020603050405020304" pitchFamily="18" charset="0"/>
              </a:rPr>
              <a:t>Talent</a:t>
            </a:r>
          </a:p>
        </p:txBody>
      </p:sp>
      <p:pic>
        <p:nvPicPr>
          <p:cNvPr id="5" name="صورة 4" descr="mfahim">
            <a:hlinkClick r:id="rId2"/>
          </p:cNvPr>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b="18017"/>
          <a:stretch/>
        </p:blipFill>
        <p:spPr bwMode="auto">
          <a:xfrm>
            <a:off x="107504" y="1700807"/>
            <a:ext cx="8964488" cy="4228045"/>
          </a:xfrm>
          <a:prstGeom prst="rect">
            <a:avLst/>
          </a:prstGeom>
          <a:noFill/>
          <a:ln>
            <a:noFill/>
          </a:ln>
        </p:spPr>
      </p:pic>
    </p:spTree>
    <p:extLst>
      <p:ext uri="{BB962C8B-B14F-4D97-AF65-F5344CB8AC3E}">
        <p14:creationId xmlns:p14="http://schemas.microsoft.com/office/powerpoint/2010/main" val="346494200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692696"/>
            <a:ext cx="8496944" cy="646331"/>
          </a:xfrm>
          <a:prstGeom prst="rect">
            <a:avLst/>
          </a:prstGeom>
        </p:spPr>
        <p:txBody>
          <a:bodyPr wrap="square">
            <a:spAutoFit/>
          </a:bodyPr>
          <a:lstStyle/>
          <a:p>
            <a:pPr algn="ctr"/>
            <a:r>
              <a:rPr lang="ar-SA" sz="3600" b="1" dirty="0" smtClean="0">
                <a:solidFill>
                  <a:srgbClr val="C00000"/>
                </a:solidFill>
                <a:latin typeface="Times New Roman" panose="02020603050405020304" pitchFamily="18" charset="0"/>
                <a:ea typeface="Calibri"/>
                <a:cs typeface="Times New Roman" panose="02020603050405020304" pitchFamily="18" charset="0"/>
              </a:rPr>
              <a:t>الفرق بين الموهبة</a:t>
            </a:r>
            <a:r>
              <a:rPr lang="en-US" sz="3600" b="1" dirty="0" smtClean="0">
                <a:solidFill>
                  <a:srgbClr val="C00000"/>
                </a:solidFill>
                <a:latin typeface="Times New Roman" panose="02020603050405020304" pitchFamily="18" charset="0"/>
                <a:ea typeface="Calibri"/>
                <a:cs typeface="Times New Roman" panose="02020603050405020304" pitchFamily="18" charset="0"/>
              </a:rPr>
              <a:t>Giftedness </a:t>
            </a:r>
            <a:r>
              <a:rPr lang="ar-SA" sz="3600" b="1" dirty="0" smtClean="0">
                <a:solidFill>
                  <a:srgbClr val="C00000"/>
                </a:solidFill>
                <a:latin typeface="Times New Roman" panose="02020603050405020304" pitchFamily="18" charset="0"/>
                <a:ea typeface="Calibri"/>
                <a:cs typeface="Times New Roman" panose="02020603050405020304" pitchFamily="18" charset="0"/>
              </a:rPr>
              <a:t> والتفوق </a:t>
            </a:r>
            <a:r>
              <a:rPr lang="en-US" sz="3600" b="1" dirty="0" smtClean="0">
                <a:solidFill>
                  <a:srgbClr val="C00000"/>
                </a:solidFill>
                <a:latin typeface="Times New Roman" panose="02020603050405020304" pitchFamily="18" charset="0"/>
                <a:ea typeface="Calibri"/>
                <a:cs typeface="Times New Roman" panose="02020603050405020304" pitchFamily="18" charset="0"/>
              </a:rPr>
              <a:t>Talent</a:t>
            </a:r>
          </a:p>
        </p:txBody>
      </p:sp>
      <p:sp>
        <p:nvSpPr>
          <p:cNvPr id="4" name="مستطيل 3"/>
          <p:cNvSpPr/>
          <p:nvPr/>
        </p:nvSpPr>
        <p:spPr>
          <a:xfrm>
            <a:off x="611560" y="1917407"/>
            <a:ext cx="7848872" cy="4031873"/>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SA" sz="3200" b="1" dirty="0">
                <a:solidFill>
                  <a:srgbClr val="000000"/>
                </a:solidFill>
              </a:rPr>
              <a:t> </a:t>
            </a:r>
            <a:r>
              <a:rPr lang="ar-SA" sz="3200" dirty="0"/>
              <a:t>وكما يظهر في الشكل، يصنف جانييه الموهبة ضمن </a:t>
            </a:r>
            <a:r>
              <a:rPr lang="ar-SA" sz="3200" b="1" dirty="0"/>
              <a:t>أربعة مجالات للاستعداد أو القدرة</a:t>
            </a:r>
            <a:r>
              <a:rPr lang="ar-SA" sz="3200" dirty="0"/>
              <a:t>، وهي: </a:t>
            </a:r>
            <a:endParaRPr lang="ar-SA" sz="3200" dirty="0" smtClean="0"/>
          </a:p>
          <a:p>
            <a:pPr algn="just"/>
            <a:r>
              <a:rPr lang="ar-SA" sz="3200" dirty="0" smtClean="0"/>
              <a:t>العقلية </a:t>
            </a:r>
            <a:r>
              <a:rPr lang="ar-SA" sz="3200" dirty="0"/>
              <a:t>والإبداعية والانفعالية الاجتماعية </a:t>
            </a:r>
            <a:r>
              <a:rPr lang="ar-SA" sz="3200" dirty="0" err="1"/>
              <a:t>والنفسحركية</a:t>
            </a:r>
            <a:r>
              <a:rPr lang="ar-SA" sz="3200" dirty="0"/>
              <a:t>. </a:t>
            </a:r>
            <a:endParaRPr lang="ar-SA" sz="3200" dirty="0" smtClean="0"/>
          </a:p>
          <a:p>
            <a:pPr algn="just"/>
            <a:r>
              <a:rPr lang="ar-SA" sz="3200" dirty="0" smtClean="0"/>
              <a:t>بينما </a:t>
            </a:r>
            <a:r>
              <a:rPr lang="ar-SA" sz="3200" dirty="0"/>
              <a:t>يحصر حقول التفوق أو البراعة ضمن </a:t>
            </a:r>
            <a:r>
              <a:rPr lang="ar-SA" sz="3200" b="1" dirty="0"/>
              <a:t>خمسة حقول</a:t>
            </a:r>
            <a:r>
              <a:rPr lang="ar-SA" sz="3200" dirty="0"/>
              <a:t>: أكاديمية، تقنية، علاقات مع الآخرين، فنـية، ورياضية. </a:t>
            </a:r>
            <a:endParaRPr lang="ar-SA" sz="3200" dirty="0" smtClean="0"/>
          </a:p>
          <a:p>
            <a:pPr algn="just"/>
            <a:r>
              <a:rPr lang="ar-SA" sz="3200" dirty="0" smtClean="0"/>
              <a:t>أما </a:t>
            </a:r>
            <a:r>
              <a:rPr lang="ar-SA" sz="3200" b="1" dirty="0"/>
              <a:t>المعينات البيئية </a:t>
            </a:r>
            <a:r>
              <a:rPr lang="ar-SA" sz="3200" dirty="0" smtClean="0"/>
              <a:t>فتضم:</a:t>
            </a:r>
          </a:p>
          <a:p>
            <a:pPr algn="just"/>
            <a:r>
              <a:rPr lang="ar-SA" sz="3200" dirty="0" smtClean="0"/>
              <a:t> </a:t>
            </a:r>
            <a:r>
              <a:rPr lang="ar-SA" sz="3200" dirty="0"/>
              <a:t>المدرسة والأسرة وطرائق الكشف المستخدمة، بينما تضم المعينات الشخصية الميول والدافعية والاتجاهات وغيرها.</a:t>
            </a:r>
            <a:endParaRPr lang="en-US" sz="3200" dirty="0"/>
          </a:p>
        </p:txBody>
      </p:sp>
    </p:spTree>
    <p:extLst>
      <p:ext uri="{BB962C8B-B14F-4D97-AF65-F5344CB8AC3E}">
        <p14:creationId xmlns:p14="http://schemas.microsoft.com/office/powerpoint/2010/main" val="86511293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692696"/>
            <a:ext cx="8496944" cy="646331"/>
          </a:xfrm>
          <a:prstGeom prst="rect">
            <a:avLst/>
          </a:prstGeom>
        </p:spPr>
        <p:txBody>
          <a:bodyPr wrap="square">
            <a:spAutoFit/>
          </a:bodyPr>
          <a:lstStyle/>
          <a:p>
            <a:pPr algn="ctr"/>
            <a:r>
              <a:rPr lang="ar-SA" sz="3600" b="1" dirty="0" smtClean="0">
                <a:solidFill>
                  <a:srgbClr val="C00000"/>
                </a:solidFill>
                <a:latin typeface="Times New Roman" panose="02020603050405020304" pitchFamily="18" charset="0"/>
                <a:ea typeface="Calibri"/>
                <a:cs typeface="Times New Roman" panose="02020603050405020304" pitchFamily="18" charset="0"/>
              </a:rPr>
              <a:t>الفرق بين الموهبة</a:t>
            </a:r>
            <a:r>
              <a:rPr lang="en-US" sz="3600" b="1" dirty="0" smtClean="0">
                <a:solidFill>
                  <a:srgbClr val="C00000"/>
                </a:solidFill>
                <a:latin typeface="Times New Roman" panose="02020603050405020304" pitchFamily="18" charset="0"/>
                <a:ea typeface="Calibri"/>
                <a:cs typeface="Times New Roman" panose="02020603050405020304" pitchFamily="18" charset="0"/>
              </a:rPr>
              <a:t>Giftedness </a:t>
            </a:r>
            <a:r>
              <a:rPr lang="ar-SA" sz="3600" b="1" dirty="0" smtClean="0">
                <a:solidFill>
                  <a:srgbClr val="C00000"/>
                </a:solidFill>
                <a:latin typeface="Times New Roman" panose="02020603050405020304" pitchFamily="18" charset="0"/>
                <a:ea typeface="Calibri"/>
                <a:cs typeface="Times New Roman" panose="02020603050405020304" pitchFamily="18" charset="0"/>
              </a:rPr>
              <a:t> والتفوق </a:t>
            </a:r>
            <a:r>
              <a:rPr lang="en-US" sz="3600" b="1" dirty="0" smtClean="0">
                <a:solidFill>
                  <a:srgbClr val="C00000"/>
                </a:solidFill>
                <a:latin typeface="Times New Roman" panose="02020603050405020304" pitchFamily="18" charset="0"/>
                <a:ea typeface="Calibri"/>
                <a:cs typeface="Times New Roman" panose="02020603050405020304" pitchFamily="18" charset="0"/>
              </a:rPr>
              <a:t>Talent</a:t>
            </a:r>
          </a:p>
        </p:txBody>
      </p:sp>
      <p:sp>
        <p:nvSpPr>
          <p:cNvPr id="4" name="مستطيل 3"/>
          <p:cNvSpPr/>
          <p:nvPr/>
        </p:nvSpPr>
        <p:spPr>
          <a:xfrm>
            <a:off x="323528" y="1906954"/>
            <a:ext cx="8172908" cy="3970318"/>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SA" sz="2800" b="1" dirty="0">
                <a:solidFill>
                  <a:srgbClr val="000000"/>
                </a:solidFill>
              </a:rPr>
              <a:t> </a:t>
            </a:r>
            <a:r>
              <a:rPr lang="ar-SA" sz="2800" b="1" dirty="0"/>
              <a:t>وفرق جانييه بين المفهومين بصورة أكثر تفصيلا بقوله:</a:t>
            </a:r>
            <a:endParaRPr lang="en-US" sz="2800" b="1" dirty="0"/>
          </a:p>
          <a:p>
            <a:pPr algn="just"/>
            <a:r>
              <a:rPr lang="ar-SA" sz="2800" dirty="0" smtClean="0"/>
              <a:t>•</a:t>
            </a:r>
            <a:r>
              <a:rPr lang="ar-SA" sz="2800" dirty="0"/>
              <a:t> </a:t>
            </a:r>
            <a:r>
              <a:rPr lang="ar-SA" sz="2800" dirty="0" smtClean="0"/>
              <a:t>الموهبة </a:t>
            </a:r>
            <a:r>
              <a:rPr lang="ar-SA" sz="2800" dirty="0"/>
              <a:t>تقابل القدرة من مستوى فوق المتوسط، بينما يقابل التفوق الأداء </a:t>
            </a:r>
            <a:r>
              <a:rPr lang="en-US" sz="2800" dirty="0"/>
              <a:t>Performance</a:t>
            </a:r>
            <a:r>
              <a:rPr lang="ar-SA" sz="2800" dirty="0"/>
              <a:t> من مستوى فوق </a:t>
            </a:r>
            <a:r>
              <a:rPr lang="ar-SA" sz="2800" dirty="0" smtClean="0"/>
              <a:t>المتوسط.</a:t>
            </a:r>
            <a:endParaRPr lang="en-US" sz="2800" dirty="0"/>
          </a:p>
          <a:p>
            <a:pPr algn="just"/>
            <a:r>
              <a:rPr lang="ar-SA" sz="2800" dirty="0"/>
              <a:t>• </a:t>
            </a:r>
            <a:r>
              <a:rPr lang="ar-SA" sz="2800" dirty="0" smtClean="0"/>
              <a:t>المكون </a:t>
            </a:r>
            <a:r>
              <a:rPr lang="ar-SA" sz="2800" dirty="0"/>
              <a:t>الرئيس للموهبة وراثي بينما المكون الرئيس للتفوق </a:t>
            </a:r>
            <a:r>
              <a:rPr lang="ar-SA" sz="2800" dirty="0" smtClean="0"/>
              <a:t>بيئي.</a:t>
            </a:r>
            <a:endParaRPr lang="en-US" sz="2800" dirty="0"/>
          </a:p>
          <a:p>
            <a:pPr algn="just"/>
            <a:r>
              <a:rPr lang="ar-SA" sz="2800" dirty="0"/>
              <a:t>• </a:t>
            </a:r>
            <a:r>
              <a:rPr lang="ar-SA" sz="2800" dirty="0" smtClean="0"/>
              <a:t>الموهبة </a:t>
            </a:r>
            <a:r>
              <a:rPr lang="ar-SA" sz="2800" dirty="0"/>
              <a:t>طاقة كامنة </a:t>
            </a:r>
            <a:r>
              <a:rPr lang="en-US" sz="2800" dirty="0"/>
              <a:t>Potential</a:t>
            </a:r>
            <a:r>
              <a:rPr lang="ar-SA" sz="2800" dirty="0"/>
              <a:t> ونشاط </a:t>
            </a:r>
            <a:r>
              <a:rPr lang="ar-SA" sz="2800" dirty="0" smtClean="0"/>
              <a:t>أو عملية</a:t>
            </a:r>
            <a:r>
              <a:rPr lang="ar-SA" sz="2800" dirty="0"/>
              <a:t> </a:t>
            </a:r>
            <a:r>
              <a:rPr lang="en-US" sz="2800" dirty="0" smtClean="0"/>
              <a:t>Process  </a:t>
            </a:r>
            <a:r>
              <a:rPr lang="ar-SA" sz="2800" dirty="0" smtClean="0"/>
              <a:t> </a:t>
            </a:r>
            <a:r>
              <a:rPr lang="ar-SA" sz="2800" dirty="0"/>
              <a:t> والتفوق نتاج لهذا النشاط أو تحقيق لتلك </a:t>
            </a:r>
            <a:r>
              <a:rPr lang="ar-SA" sz="2800" dirty="0" smtClean="0"/>
              <a:t>الطاقة.</a:t>
            </a:r>
            <a:endParaRPr lang="en-US" sz="2800" dirty="0"/>
          </a:p>
          <a:p>
            <a:pPr algn="just"/>
            <a:r>
              <a:rPr lang="ar-SA" sz="2800" dirty="0"/>
              <a:t>• </a:t>
            </a:r>
            <a:r>
              <a:rPr lang="ar-SA" sz="2800" dirty="0" smtClean="0"/>
              <a:t>الموهبة </a:t>
            </a:r>
            <a:r>
              <a:rPr lang="ar-SA" sz="2800" dirty="0"/>
              <a:t>تقاس باختبارات مقننة بينما يشاهد التفوق على أرض </a:t>
            </a:r>
            <a:r>
              <a:rPr lang="ar-SA" sz="2800" dirty="0" smtClean="0"/>
              <a:t>الواقع.</a:t>
            </a:r>
            <a:endParaRPr lang="en-US" sz="2800" dirty="0"/>
          </a:p>
          <a:p>
            <a:pPr algn="just"/>
            <a:r>
              <a:rPr lang="ar-SA" sz="2800" dirty="0" smtClean="0"/>
              <a:t>•</a:t>
            </a:r>
            <a:r>
              <a:rPr lang="ar-SA" sz="2800" dirty="0"/>
              <a:t> التفوق ينطوي على وجود موهبة وليس العكس، فالمتفوق لا بد أن يكون موهوبا وليس كل موهوب </a:t>
            </a:r>
            <a:r>
              <a:rPr lang="ar-SA" sz="2800" dirty="0" smtClean="0"/>
              <a:t>متفوقا.</a:t>
            </a:r>
            <a:endParaRPr lang="en-US" sz="2800" dirty="0"/>
          </a:p>
        </p:txBody>
      </p:sp>
    </p:spTree>
    <p:extLst>
      <p:ext uri="{BB962C8B-B14F-4D97-AF65-F5344CB8AC3E}">
        <p14:creationId xmlns:p14="http://schemas.microsoft.com/office/powerpoint/2010/main" val="161161235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692696"/>
            <a:ext cx="8496944" cy="646331"/>
          </a:xfrm>
          <a:prstGeom prst="rect">
            <a:avLst/>
          </a:prstGeom>
        </p:spPr>
        <p:txBody>
          <a:bodyPr wrap="square">
            <a:spAutoFit/>
          </a:bodyPr>
          <a:lstStyle/>
          <a:p>
            <a:pPr algn="ctr"/>
            <a:r>
              <a:rPr lang="ar-SA" sz="3600" b="1" dirty="0" smtClean="0">
                <a:solidFill>
                  <a:srgbClr val="C00000"/>
                </a:solidFill>
                <a:latin typeface="Times New Roman" panose="02020603050405020304" pitchFamily="18" charset="0"/>
                <a:ea typeface="Calibri"/>
                <a:cs typeface="Times New Roman" panose="02020603050405020304" pitchFamily="18" charset="0"/>
              </a:rPr>
              <a:t>الفرق بين الموهبة</a:t>
            </a:r>
            <a:r>
              <a:rPr lang="en-US" sz="3600" b="1" dirty="0" smtClean="0">
                <a:solidFill>
                  <a:srgbClr val="C00000"/>
                </a:solidFill>
                <a:latin typeface="Times New Roman" panose="02020603050405020304" pitchFamily="18" charset="0"/>
                <a:ea typeface="Calibri"/>
                <a:cs typeface="Times New Roman" panose="02020603050405020304" pitchFamily="18" charset="0"/>
              </a:rPr>
              <a:t>Giftedness </a:t>
            </a:r>
            <a:r>
              <a:rPr lang="ar-SA" sz="3600" b="1" dirty="0" smtClean="0">
                <a:solidFill>
                  <a:srgbClr val="C00000"/>
                </a:solidFill>
                <a:latin typeface="Times New Roman" panose="02020603050405020304" pitchFamily="18" charset="0"/>
                <a:ea typeface="Calibri"/>
                <a:cs typeface="Times New Roman" panose="02020603050405020304" pitchFamily="18" charset="0"/>
              </a:rPr>
              <a:t> والتفوق </a:t>
            </a:r>
            <a:r>
              <a:rPr lang="en-US" sz="3600" b="1" dirty="0" smtClean="0">
                <a:solidFill>
                  <a:srgbClr val="C00000"/>
                </a:solidFill>
                <a:latin typeface="Times New Roman" panose="02020603050405020304" pitchFamily="18" charset="0"/>
                <a:ea typeface="Calibri"/>
                <a:cs typeface="Times New Roman" panose="02020603050405020304" pitchFamily="18" charset="0"/>
              </a:rPr>
              <a:t>Talent</a:t>
            </a:r>
          </a:p>
        </p:txBody>
      </p:sp>
      <p:sp>
        <p:nvSpPr>
          <p:cNvPr id="4" name="مستطيل 3"/>
          <p:cNvSpPr/>
          <p:nvPr/>
        </p:nvSpPr>
        <p:spPr>
          <a:xfrm>
            <a:off x="323528" y="1906954"/>
            <a:ext cx="8172908" cy="4401205"/>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SA" sz="2800" b="1" dirty="0">
                <a:solidFill>
                  <a:srgbClr val="000000"/>
                </a:solidFill>
              </a:rPr>
              <a:t> </a:t>
            </a:r>
            <a:r>
              <a:rPr lang="ar-SA" sz="2800" b="1" dirty="0"/>
              <a:t>وتجدر الإشارة إلى نقطتين هامتين توصل إليهما جانييه في تحليله وعرضه لمكونات تصنيفه، وهما:</a:t>
            </a:r>
            <a:endParaRPr lang="en-US" sz="2800" b="1" dirty="0"/>
          </a:p>
          <a:p>
            <a:pPr algn="just"/>
            <a:r>
              <a:rPr lang="ar-SA" sz="2800" dirty="0"/>
              <a:t>• </a:t>
            </a:r>
            <a:r>
              <a:rPr lang="ar-SA" sz="2800" dirty="0" smtClean="0"/>
              <a:t>أن </a:t>
            </a:r>
            <a:r>
              <a:rPr lang="ar-SA" sz="2800" dirty="0"/>
              <a:t>الدافعية ليست مكونا من مكونات الموهبة أو التفوق (كما ورد في تعريف </a:t>
            </a:r>
            <a:r>
              <a:rPr lang="ar-SA" sz="2800" dirty="0" err="1"/>
              <a:t>رينـزولي</a:t>
            </a:r>
            <a:r>
              <a:rPr lang="ar-SA" sz="2800" dirty="0"/>
              <a:t>)، وهي عامل مساعد أو معيق لترجمة الموهبة أو الاستعداد إلى براعة أو تفوق في مجال ما؛</a:t>
            </a:r>
            <a:endParaRPr lang="en-US" sz="2800" dirty="0"/>
          </a:p>
          <a:p>
            <a:pPr algn="just"/>
            <a:r>
              <a:rPr lang="ar-SA" sz="2800" dirty="0"/>
              <a:t>• </a:t>
            </a:r>
            <a:r>
              <a:rPr lang="ar-SA" sz="2800" dirty="0" smtClean="0"/>
              <a:t>القدرة </a:t>
            </a:r>
            <a:r>
              <a:rPr lang="ar-SA" sz="2800" dirty="0"/>
              <a:t>الإبداعية قدرة عامة مستقلة ضمن عدة مجالات للموهبة وليست مكونا من مكونات الموهبة كما يرى </a:t>
            </a:r>
            <a:r>
              <a:rPr lang="ar-SA" sz="2800" dirty="0" err="1"/>
              <a:t>رينـزولي</a:t>
            </a:r>
            <a:r>
              <a:rPr lang="ar-SA" sz="2800" dirty="0"/>
              <a:t> وغيره من الباحثين، بل هي إحدى مجالات القدرة العامة التي يمكن أن تظهر إذا وجدت بيئة مناسبة على شكل أداء متميز أو خارق في أحد حقول التفوق الأكاديمية والتقنية والفنـية …الخ؛</a:t>
            </a:r>
            <a:endParaRPr lang="en-US" sz="2800" dirty="0"/>
          </a:p>
        </p:txBody>
      </p:sp>
    </p:spTree>
    <p:extLst>
      <p:ext uri="{BB962C8B-B14F-4D97-AF65-F5344CB8AC3E}">
        <p14:creationId xmlns:p14="http://schemas.microsoft.com/office/powerpoint/2010/main" val="226333429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ar-DZ" sz="5400" b="1" dirty="0" smtClean="0">
                <a:solidFill>
                  <a:srgbClr val="00B0F0"/>
                </a:solidFill>
              </a:rPr>
              <a:t>يهدف  هذا الدرس</a:t>
            </a:r>
            <a:endParaRPr lang="en-US" sz="5400" b="1" dirty="0" smtClean="0">
              <a:solidFill>
                <a:srgbClr val="00B0F0"/>
              </a:solidFill>
            </a:endParaRPr>
          </a:p>
        </p:txBody>
      </p:sp>
      <p:sp>
        <p:nvSpPr>
          <p:cNvPr id="10243" name="Rectangle 3"/>
          <p:cNvSpPr>
            <a:spLocks noGrp="1" noChangeArrowheads="1"/>
          </p:cNvSpPr>
          <p:nvPr>
            <p:ph type="body" sz="half" idx="1"/>
          </p:nvPr>
        </p:nvSpPr>
        <p:spPr>
          <a:xfrm>
            <a:off x="566738" y="2060848"/>
            <a:ext cx="5949478" cy="3816424"/>
          </a:xfrm>
        </p:spPr>
        <p:txBody>
          <a:bodyPr/>
          <a:lstStyle/>
          <a:p>
            <a:pPr marL="0" indent="0" algn="just" eaLnBrk="1" hangingPunct="1">
              <a:buNone/>
            </a:pPr>
            <a:r>
              <a:rPr lang="ar-SA" sz="3200" b="1" dirty="0" smtClean="0">
                <a:solidFill>
                  <a:srgbClr val="00B0F0"/>
                </a:solidFill>
              </a:rPr>
              <a:t>أن يتعرف الط</a:t>
            </a:r>
            <a:r>
              <a:rPr lang="ar-DZ" sz="3200" b="1" dirty="0" smtClean="0">
                <a:solidFill>
                  <a:srgbClr val="00B0F0"/>
                </a:solidFill>
              </a:rPr>
              <a:t>لاب  </a:t>
            </a:r>
            <a:r>
              <a:rPr lang="ar-SA" sz="3200" b="1" dirty="0" smtClean="0">
                <a:solidFill>
                  <a:srgbClr val="00B0F0"/>
                </a:solidFill>
              </a:rPr>
              <a:t> على:</a:t>
            </a:r>
          </a:p>
          <a:p>
            <a:pPr algn="just" eaLnBrk="1" hangingPunct="1">
              <a:buFont typeface="Arial" pitchFamily="34" charset="0"/>
              <a:buChar char="•"/>
            </a:pPr>
            <a:r>
              <a:rPr lang="ar-SA" sz="3200" b="1" dirty="0" smtClean="0">
                <a:solidFill>
                  <a:srgbClr val="00B0F0"/>
                </a:solidFill>
              </a:rPr>
              <a:t>مفهوم الموهبة</a:t>
            </a:r>
          </a:p>
          <a:p>
            <a:pPr algn="just" eaLnBrk="1" hangingPunct="1">
              <a:buFont typeface="Arial" pitchFamily="34" charset="0"/>
              <a:buChar char="•"/>
            </a:pPr>
            <a:r>
              <a:rPr lang="ar-SA" sz="3200" b="1" dirty="0">
                <a:solidFill>
                  <a:srgbClr val="00B0F0"/>
                </a:solidFill>
              </a:rPr>
              <a:t>مفهوم </a:t>
            </a:r>
            <a:r>
              <a:rPr lang="ar-SA" sz="3200" b="1" dirty="0" smtClean="0">
                <a:solidFill>
                  <a:srgbClr val="00B0F0"/>
                </a:solidFill>
              </a:rPr>
              <a:t>الإبداع</a:t>
            </a:r>
            <a:endParaRPr lang="ar-SA" sz="3200" b="1" dirty="0">
              <a:solidFill>
                <a:srgbClr val="00B0F0"/>
              </a:solidFill>
            </a:endParaRPr>
          </a:p>
          <a:p>
            <a:pPr algn="just" eaLnBrk="1" hangingPunct="1">
              <a:buFont typeface="Arial" pitchFamily="34" charset="0"/>
              <a:buChar char="•"/>
            </a:pPr>
            <a:r>
              <a:rPr lang="ar-SA" sz="3200" b="1" dirty="0">
                <a:solidFill>
                  <a:srgbClr val="00B0F0"/>
                </a:solidFill>
              </a:rPr>
              <a:t>مفهوم </a:t>
            </a:r>
            <a:r>
              <a:rPr lang="ar-SA" sz="3200" b="1" dirty="0" smtClean="0">
                <a:solidFill>
                  <a:srgbClr val="00B0F0"/>
                </a:solidFill>
              </a:rPr>
              <a:t>التفوق</a:t>
            </a:r>
            <a:endParaRPr lang="ar-SA" sz="3200" b="1" dirty="0">
              <a:solidFill>
                <a:srgbClr val="00B0F0"/>
              </a:solidFill>
            </a:endParaRPr>
          </a:p>
          <a:p>
            <a:pPr algn="just" eaLnBrk="1" hangingPunct="1">
              <a:buFont typeface="Arial" pitchFamily="34" charset="0"/>
              <a:buChar char="•"/>
            </a:pPr>
            <a:endParaRPr lang="ar-SA" sz="3200" b="1" dirty="0" smtClean="0"/>
          </a:p>
          <a:p>
            <a:pPr algn="just" eaLnBrk="1" hangingPunct="1">
              <a:buFont typeface="Arial" pitchFamily="34" charset="0"/>
              <a:buChar char="•"/>
            </a:pPr>
            <a:endParaRPr lang="ar-SA" sz="3200" b="1" dirty="0" smtClean="0"/>
          </a:p>
          <a:p>
            <a:pPr algn="just" eaLnBrk="1" hangingPunct="1"/>
            <a:endParaRPr lang="en-US" sz="3200" b="1" dirty="0" smtClean="0"/>
          </a:p>
        </p:txBody>
      </p:sp>
      <p:pic>
        <p:nvPicPr>
          <p:cNvPr id="3" name="Image 2"/>
          <p:cNvPicPr>
            <a:picLocks noChangeAspect="1"/>
          </p:cNvPicPr>
          <p:nvPr/>
        </p:nvPicPr>
        <p:blipFill>
          <a:blip r:embed="rId2"/>
          <a:stretch>
            <a:fillRect/>
          </a:stretch>
        </p:blipFill>
        <p:spPr>
          <a:xfrm>
            <a:off x="0" y="1628800"/>
            <a:ext cx="3119438" cy="4556720"/>
          </a:xfrm>
          <a:prstGeom prst="rect">
            <a:avLst/>
          </a:prstGeom>
        </p:spPr>
      </p:pic>
    </p:spTree>
    <p:extLst>
      <p:ext uri="{BB962C8B-B14F-4D97-AF65-F5344CB8AC3E}">
        <p14:creationId xmlns:p14="http://schemas.microsoft.com/office/powerpoint/2010/main" val="217033752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692696"/>
            <a:ext cx="8496944" cy="646331"/>
          </a:xfrm>
          <a:prstGeom prst="rect">
            <a:avLst/>
          </a:prstGeom>
        </p:spPr>
        <p:txBody>
          <a:bodyPr wrap="square">
            <a:spAutoFit/>
          </a:bodyPr>
          <a:lstStyle/>
          <a:p>
            <a:pPr algn="ctr"/>
            <a:r>
              <a:rPr lang="ar-SA" sz="3600" b="1" dirty="0">
                <a:solidFill>
                  <a:srgbClr val="C00000"/>
                </a:solidFill>
                <a:latin typeface="Times New Roman" panose="02020603050405020304" pitchFamily="18" charset="0"/>
                <a:ea typeface="Calibri"/>
                <a:cs typeface="Times New Roman" panose="02020603050405020304" pitchFamily="18" charset="0"/>
              </a:rPr>
              <a:t>الإبداع </a:t>
            </a:r>
            <a:r>
              <a:rPr lang="en-US" sz="3600" b="1" dirty="0">
                <a:solidFill>
                  <a:srgbClr val="C00000"/>
                </a:solidFill>
                <a:latin typeface="Times New Roman" panose="02020603050405020304" pitchFamily="18" charset="0"/>
                <a:ea typeface="Calibri"/>
                <a:cs typeface="Times New Roman" panose="02020603050405020304" pitchFamily="18" charset="0"/>
              </a:rPr>
              <a:t>Creation - Invention</a:t>
            </a:r>
          </a:p>
        </p:txBody>
      </p:sp>
      <p:sp>
        <p:nvSpPr>
          <p:cNvPr id="4" name="مستطيل 3"/>
          <p:cNvSpPr/>
          <p:nvPr/>
        </p:nvSpPr>
        <p:spPr>
          <a:xfrm>
            <a:off x="431540" y="1772816"/>
            <a:ext cx="8172908" cy="3416320"/>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marL="571500" indent="-571500" algn="just">
              <a:buFont typeface="Arial" pitchFamily="34" charset="0"/>
              <a:buChar char="•"/>
            </a:pPr>
            <a:r>
              <a:rPr lang="ar-SA" sz="3600" dirty="0" smtClean="0"/>
              <a:t>يشمل </a:t>
            </a:r>
            <a:r>
              <a:rPr lang="ar-SA" sz="3600" dirty="0"/>
              <a:t>السُّلوك الإبداعي: الاختراع، </a:t>
            </a:r>
            <a:r>
              <a:rPr lang="ar-SA" sz="3600" dirty="0" smtClean="0"/>
              <a:t>والتصميم، والاستنباط</a:t>
            </a:r>
            <a:r>
              <a:rPr lang="ar-SA" sz="3600" dirty="0"/>
              <a:t>، والتأليف، </a:t>
            </a:r>
            <a:r>
              <a:rPr lang="ar-SA" sz="3600" dirty="0" smtClean="0"/>
              <a:t>والتخطيط.</a:t>
            </a:r>
          </a:p>
          <a:p>
            <a:pPr marL="571500" indent="-571500" algn="just">
              <a:buFont typeface="Arial" pitchFamily="34" charset="0"/>
              <a:buChar char="•"/>
            </a:pPr>
            <a:r>
              <a:rPr lang="ar-SA" sz="3600" dirty="0" smtClean="0"/>
              <a:t> الإبداع </a:t>
            </a:r>
            <a:r>
              <a:rPr lang="ar-SA" sz="3600" dirty="0"/>
              <a:t>ليس تفكيرًا مزاجيًّا، وإنَّما هو </a:t>
            </a:r>
            <a:r>
              <a:rPr lang="ar-SA" sz="3600" dirty="0">
                <a:solidFill>
                  <a:srgbClr val="C00000"/>
                </a:solidFill>
              </a:rPr>
              <a:t>النظر للمألوف بطريقة غير مألوفة</a:t>
            </a:r>
            <a:r>
              <a:rPr lang="ar-SA" sz="3600" dirty="0"/>
              <a:t>، ثم تطوير هذا النَّظر ليتحول إلى فكرة، ثم إلى تصميم، ثم إلى إبداع قابل للتطبيق والاستعمال. </a:t>
            </a:r>
            <a:r>
              <a:rPr lang="ar-SA" sz="3600" dirty="0" smtClean="0"/>
              <a:t>(</a:t>
            </a:r>
            <a:r>
              <a:rPr lang="ar-SA" sz="3600" dirty="0" err="1" smtClean="0"/>
              <a:t>جيلفورد</a:t>
            </a:r>
            <a:r>
              <a:rPr lang="en-US" sz="3600" dirty="0" smtClean="0"/>
              <a:t>(</a:t>
            </a:r>
            <a:endParaRPr lang="en-US" sz="3600" dirty="0"/>
          </a:p>
        </p:txBody>
      </p:sp>
      <p:pic>
        <p:nvPicPr>
          <p:cNvPr id="5" name="Picture 2" descr="C:\Users\Vip\Desktop\photo.jpg"/>
          <p:cNvPicPr>
            <a:picLocks noChangeAspect="1" noChangeArrowheads="1"/>
          </p:cNvPicPr>
          <p:nvPr/>
        </p:nvPicPr>
        <p:blipFill rotWithShape="1">
          <a:blip r:embed="rId2" cstate="print">
            <a:clrChange>
              <a:clrFrom>
                <a:srgbClr val="FBFBFB"/>
              </a:clrFrom>
              <a:clrTo>
                <a:srgbClr val="FBFBFB">
                  <a:alpha val="0"/>
                </a:srgbClr>
              </a:clrTo>
            </a:clrChange>
            <a:extLst>
              <a:ext uri="{28A0092B-C50C-407E-A947-70E740481C1C}">
                <a14:useLocalDpi xmlns:a14="http://schemas.microsoft.com/office/drawing/2010/main" val="0"/>
              </a:ext>
            </a:extLst>
          </a:blip>
          <a:srcRect l="2414" t="2299" r="27241" b="39080"/>
          <a:stretch/>
        </p:blipFill>
        <p:spPr bwMode="auto">
          <a:xfrm>
            <a:off x="177233" y="548680"/>
            <a:ext cx="1802479"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43867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692696"/>
            <a:ext cx="8496944" cy="646331"/>
          </a:xfrm>
          <a:prstGeom prst="rect">
            <a:avLst/>
          </a:prstGeom>
        </p:spPr>
        <p:txBody>
          <a:bodyPr wrap="square">
            <a:spAutoFit/>
          </a:bodyPr>
          <a:lstStyle/>
          <a:p>
            <a:pPr algn="ctr"/>
            <a:r>
              <a:rPr lang="ar-SA" sz="3600" b="1" dirty="0">
                <a:solidFill>
                  <a:srgbClr val="C00000"/>
                </a:solidFill>
                <a:latin typeface="Times New Roman" panose="02020603050405020304" pitchFamily="18" charset="0"/>
                <a:ea typeface="Calibri"/>
                <a:cs typeface="Times New Roman" panose="02020603050405020304" pitchFamily="18" charset="0"/>
              </a:rPr>
              <a:t>تعريف التفوق</a:t>
            </a:r>
            <a:r>
              <a:rPr lang="en-US" sz="3600" b="1" dirty="0">
                <a:solidFill>
                  <a:srgbClr val="C00000"/>
                </a:solidFill>
                <a:latin typeface="Times New Roman" panose="02020603050405020304" pitchFamily="18" charset="0"/>
                <a:ea typeface="Calibri"/>
                <a:cs typeface="Times New Roman" panose="02020603050405020304" pitchFamily="18" charset="0"/>
              </a:rPr>
              <a:t>: Superiority – Excellence </a:t>
            </a:r>
          </a:p>
        </p:txBody>
      </p:sp>
      <p:sp>
        <p:nvSpPr>
          <p:cNvPr id="4" name="مستطيل 3"/>
          <p:cNvSpPr/>
          <p:nvPr/>
        </p:nvSpPr>
        <p:spPr>
          <a:xfrm>
            <a:off x="431540" y="1772816"/>
            <a:ext cx="8172908" cy="4401205"/>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marL="514350" indent="-514350" algn="just">
              <a:buFont typeface="Wingdings" pitchFamily="2" charset="2"/>
              <a:buChar char="q"/>
            </a:pPr>
            <a:r>
              <a:rPr lang="ar-SA" sz="2800" b="1" dirty="0"/>
              <a:t>على الرغم من أن التفوق ليس فطرة يولد بها الانسان، إلا أنها </a:t>
            </a:r>
            <a:r>
              <a:rPr lang="ar-SA" sz="2800" b="1" dirty="0" smtClean="0"/>
              <a:t>يحتاج </a:t>
            </a:r>
            <a:r>
              <a:rPr lang="ar-SA" sz="2800" b="1" dirty="0"/>
              <a:t>إلى بعض الذكاء والكثير من الاجتهاد، وعلى الرغم من اختلاف القدرات العقلية بين الأشخاص، إلا أن الاجتهاد والمثابرة والكد  يعملوا على التفوق والنجاح.</a:t>
            </a:r>
          </a:p>
          <a:p>
            <a:pPr marL="514350" indent="-514350" algn="just">
              <a:buFont typeface="Wingdings" pitchFamily="2" charset="2"/>
              <a:buChar char="q"/>
            </a:pPr>
            <a:r>
              <a:rPr lang="ar-SA" sz="2800" b="1" dirty="0" smtClean="0"/>
              <a:t>ويتميز </a:t>
            </a:r>
            <a:r>
              <a:rPr lang="ar-SA" sz="2800" b="1" dirty="0"/>
              <a:t>الطفل المتفوق بأن لديه مستوى مرتفع من الذكاء مقارنة برفاقه الذين في نفس عمره، وأن يكون لديه القدرة  على التفكير بطريقة جيدة ومبتكرة، كما أن يكون لديه بعض صفات القيادة، وحب النجاح والتميز، ويتميز الشخص المتفوق بقدرته على الالمام السريع والتفكير الابتكاري، والتفاعل الجيد مع الآخرين، ولا يشعر باليأس من كثرة المحاولات</a:t>
            </a:r>
            <a:r>
              <a:rPr lang="ar-SA" sz="2800" b="1" dirty="0" smtClean="0"/>
              <a:t>.</a:t>
            </a:r>
            <a:endParaRPr lang="ar-SA" sz="2800" b="1" dirty="0"/>
          </a:p>
        </p:txBody>
      </p:sp>
      <p:pic>
        <p:nvPicPr>
          <p:cNvPr id="5" name="Picture 2" descr="C:\Users\Vip\Desktop\images (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9469"/>
            <a:ext cx="1619672" cy="1378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04560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692696"/>
            <a:ext cx="8496944" cy="646331"/>
          </a:xfrm>
          <a:prstGeom prst="rect">
            <a:avLst/>
          </a:prstGeom>
        </p:spPr>
        <p:txBody>
          <a:bodyPr wrap="square">
            <a:spAutoFit/>
          </a:bodyPr>
          <a:lstStyle/>
          <a:p>
            <a:pPr algn="ctr"/>
            <a:r>
              <a:rPr lang="ar-SA" sz="3600" b="1" dirty="0">
                <a:solidFill>
                  <a:srgbClr val="C00000"/>
                </a:solidFill>
                <a:latin typeface="Times New Roman" panose="02020603050405020304" pitchFamily="18" charset="0"/>
                <a:ea typeface="Calibri"/>
                <a:cs typeface="Times New Roman" panose="02020603050405020304" pitchFamily="18" charset="0"/>
              </a:rPr>
              <a:t>تعريف التفوق</a:t>
            </a:r>
            <a:r>
              <a:rPr lang="en-US" sz="3600" b="1" dirty="0">
                <a:solidFill>
                  <a:srgbClr val="C00000"/>
                </a:solidFill>
                <a:latin typeface="Times New Roman" panose="02020603050405020304" pitchFamily="18" charset="0"/>
                <a:ea typeface="Calibri"/>
                <a:cs typeface="Times New Roman" panose="02020603050405020304" pitchFamily="18" charset="0"/>
              </a:rPr>
              <a:t>: Superiority – Excellence </a:t>
            </a:r>
          </a:p>
        </p:txBody>
      </p:sp>
      <p:sp>
        <p:nvSpPr>
          <p:cNvPr id="4" name="مستطيل 3"/>
          <p:cNvSpPr/>
          <p:nvPr/>
        </p:nvSpPr>
        <p:spPr>
          <a:xfrm>
            <a:off x="431540" y="1844824"/>
            <a:ext cx="8316924" cy="4031873"/>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marL="457200" indent="-457200" algn="just">
              <a:buFont typeface="Wingdings" pitchFamily="2" charset="2"/>
              <a:buChar char="q"/>
            </a:pPr>
            <a:r>
              <a:rPr lang="ar-SA" sz="3200" b="1" dirty="0"/>
              <a:t>تعتبر من أهم مجالات التفوق الي تظهر تفوق الطفل هي المجال </a:t>
            </a:r>
            <a:r>
              <a:rPr lang="ar-SA" sz="3200" b="1" dirty="0" smtClean="0"/>
              <a:t>الأكاديمي والتفوق </a:t>
            </a:r>
            <a:r>
              <a:rPr lang="ar-SA" sz="3200" b="1" dirty="0"/>
              <a:t>الدراسي، والتفوق في مجال الفنون  مثل التفوق والتميز في الرسم أو الموسيقى، والتفوق في مجال الرياضة كالتفوق في رياضة معينة، </a:t>
            </a:r>
            <a:r>
              <a:rPr lang="ar-SA" sz="3200" b="1" dirty="0" smtClean="0"/>
              <a:t>والتفوق في </a:t>
            </a:r>
            <a:r>
              <a:rPr lang="ar-SA" sz="3200" b="1" dirty="0"/>
              <a:t>مجال القيادة الاجتماعية كالتفوق في بعض النشاطات الاجتماعية سواء في المؤسسات أو في المجتمع</a:t>
            </a:r>
            <a:r>
              <a:rPr lang="ar-SA" sz="3200" b="1" dirty="0" smtClean="0"/>
              <a:t>.</a:t>
            </a:r>
          </a:p>
          <a:p>
            <a:pPr marL="457200" indent="-457200" algn="just">
              <a:buFont typeface="Wingdings" pitchFamily="2" charset="2"/>
              <a:buChar char="q"/>
            </a:pPr>
            <a:r>
              <a:rPr lang="ar-SA" sz="3200" b="1" dirty="0" smtClean="0"/>
              <a:t>فالتفوق بذلك يعني امتلاك </a:t>
            </a:r>
            <a:r>
              <a:rPr lang="ar-SA" sz="3200" b="1" dirty="0"/>
              <a:t>قدرات خاصَّة عند بعض </a:t>
            </a:r>
            <a:r>
              <a:rPr lang="ar-SA" sz="3200" b="1" dirty="0" smtClean="0"/>
              <a:t>الأفراد </a:t>
            </a:r>
            <a:r>
              <a:rPr lang="ar-SA" sz="3200" b="1" dirty="0"/>
              <a:t>تُؤهلهم للتفوُّق في مجالات معينة علمية أو أدبية أو فنية</a:t>
            </a:r>
            <a:r>
              <a:rPr lang="en-US" sz="3200" b="1" dirty="0" smtClean="0"/>
              <a:t>.</a:t>
            </a:r>
            <a:endParaRPr lang="ar-SA" sz="3200" b="1" dirty="0"/>
          </a:p>
        </p:txBody>
      </p:sp>
    </p:spTree>
    <p:extLst>
      <p:ext uri="{BB962C8B-B14F-4D97-AF65-F5344CB8AC3E}">
        <p14:creationId xmlns:p14="http://schemas.microsoft.com/office/powerpoint/2010/main" val="327816225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692696"/>
            <a:ext cx="8496944" cy="646331"/>
          </a:xfrm>
          <a:prstGeom prst="rect">
            <a:avLst/>
          </a:prstGeom>
        </p:spPr>
        <p:txBody>
          <a:bodyPr wrap="square">
            <a:spAutoFit/>
          </a:bodyPr>
          <a:lstStyle/>
          <a:p>
            <a:pPr algn="ctr"/>
            <a:r>
              <a:rPr lang="ar-DZ" sz="3600" b="1" dirty="0" smtClean="0">
                <a:solidFill>
                  <a:srgbClr val="0070C0"/>
                </a:solidFill>
                <a:latin typeface="Times New Roman" panose="02020603050405020304" pitchFamily="18" charset="0"/>
                <a:ea typeface="Calibri"/>
                <a:cs typeface="Times New Roman" panose="02020603050405020304" pitchFamily="18" charset="0"/>
              </a:rPr>
              <a:t>اذا نقول </a:t>
            </a:r>
            <a:endParaRPr lang="en-US" sz="3600" b="1" dirty="0">
              <a:solidFill>
                <a:srgbClr val="0070C0"/>
              </a:solidFill>
              <a:latin typeface="Times New Roman" panose="02020603050405020304" pitchFamily="18" charset="0"/>
              <a:ea typeface="Calibri"/>
              <a:cs typeface="Times New Roman" panose="02020603050405020304" pitchFamily="18" charset="0"/>
            </a:endParaRPr>
          </a:p>
        </p:txBody>
      </p:sp>
      <p:sp>
        <p:nvSpPr>
          <p:cNvPr id="4" name="مستطيل 3"/>
          <p:cNvSpPr/>
          <p:nvPr/>
        </p:nvSpPr>
        <p:spPr>
          <a:xfrm>
            <a:off x="431540" y="2019612"/>
            <a:ext cx="8172908" cy="3785652"/>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r>
              <a:rPr lang="ar-SA" sz="4000" b="1" dirty="0" smtClean="0">
                <a:solidFill>
                  <a:schemeClr val="tx2"/>
                </a:solidFill>
              </a:rPr>
              <a:t>الطالب </a:t>
            </a:r>
            <a:r>
              <a:rPr lang="ar-SA" sz="4000" b="1" dirty="0">
                <a:solidFill>
                  <a:schemeClr val="tx2"/>
                </a:solidFill>
              </a:rPr>
              <a:t>الموهوب قد لا يكون متفوقًا، ولكنه أقرب إلى كونه </a:t>
            </a:r>
            <a:r>
              <a:rPr lang="ar-SA" sz="4000" b="1" dirty="0" smtClean="0">
                <a:solidFill>
                  <a:schemeClr val="tx2"/>
                </a:solidFill>
              </a:rPr>
              <a:t>مبدع</a:t>
            </a:r>
            <a:r>
              <a:rPr lang="ar-DZ" sz="4000" b="1" dirty="0">
                <a:solidFill>
                  <a:schemeClr val="tx2"/>
                </a:solidFill>
              </a:rPr>
              <a:t>ا</a:t>
            </a:r>
            <a:endParaRPr lang="en-US" sz="4000" b="1" dirty="0">
              <a:solidFill>
                <a:schemeClr val="tx2"/>
              </a:solidFill>
            </a:endParaRPr>
          </a:p>
          <a:p>
            <a:r>
              <a:rPr lang="ar-SA" sz="4000" b="1" dirty="0" smtClean="0">
                <a:solidFill>
                  <a:schemeClr val="tx2"/>
                </a:solidFill>
              </a:rPr>
              <a:t>الطالب </a:t>
            </a:r>
            <a:r>
              <a:rPr lang="ar-SA" sz="4000" b="1" dirty="0">
                <a:solidFill>
                  <a:schemeClr val="tx2"/>
                </a:solidFill>
              </a:rPr>
              <a:t>المبدع قد لا يكون متفوقًا، ولكنَّه أقرب إلى كونه موهوبًا</a:t>
            </a:r>
            <a:r>
              <a:rPr lang="en-US" sz="4000" b="1" dirty="0">
                <a:solidFill>
                  <a:srgbClr val="0070C0"/>
                </a:solidFill>
              </a:rPr>
              <a:t>.</a:t>
            </a:r>
          </a:p>
          <a:p>
            <a:r>
              <a:rPr lang="ar-SA" sz="4000" b="1" dirty="0" smtClean="0"/>
              <a:t>الطالب </a:t>
            </a:r>
            <a:r>
              <a:rPr lang="ar-SA" sz="4000" b="1" dirty="0"/>
              <a:t>المتفوق دراسيًّا ليس بالضرورة أن يكون </a:t>
            </a:r>
            <a:r>
              <a:rPr lang="ar-SA" sz="4000" b="1" dirty="0" smtClean="0"/>
              <a:t>موهوب</a:t>
            </a:r>
            <a:r>
              <a:rPr lang="ar-DZ" sz="4000" b="1" dirty="0" smtClean="0"/>
              <a:t>ا</a:t>
            </a:r>
            <a:r>
              <a:rPr lang="ar-SA" sz="4000" b="1" dirty="0" smtClean="0"/>
              <a:t> </a:t>
            </a:r>
            <a:r>
              <a:rPr lang="ar-SA" sz="4000" b="1" dirty="0"/>
              <a:t>أو </a:t>
            </a:r>
            <a:r>
              <a:rPr lang="ar-DZ" sz="4000" b="1" dirty="0" smtClean="0"/>
              <a:t>مبدعا </a:t>
            </a:r>
            <a:endParaRPr lang="en-US" sz="4000" b="1" dirty="0"/>
          </a:p>
        </p:txBody>
      </p:sp>
    </p:spTree>
    <p:extLst>
      <p:ext uri="{BB962C8B-B14F-4D97-AF65-F5344CB8AC3E}">
        <p14:creationId xmlns:p14="http://schemas.microsoft.com/office/powerpoint/2010/main" val="121030625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sz="4000" dirty="0" smtClean="0">
                <a:solidFill>
                  <a:srgbClr val="00B0F0"/>
                </a:solidFill>
                <a:latin typeface="Sakkal Majalla" panose="02000000000000000000" pitchFamily="2" charset="-78"/>
                <a:cs typeface="Sakkal Majalla" panose="02000000000000000000" pitchFamily="2" charset="-78"/>
              </a:rPr>
              <a:t>شكرا على المتابعة</a:t>
            </a:r>
            <a:endParaRPr lang="fr-FR" sz="4000" dirty="0">
              <a:solidFill>
                <a:srgbClr val="00B0F0"/>
              </a:solidFill>
              <a:latin typeface="Sakkal Majalla" panose="02000000000000000000" pitchFamily="2" charset="-78"/>
              <a:cs typeface="Sakkal Majalla" panose="02000000000000000000" pitchFamily="2" charset="-78"/>
            </a:endParaRPr>
          </a:p>
        </p:txBody>
      </p:sp>
      <p:pic>
        <p:nvPicPr>
          <p:cNvPr id="5" name="Image 4"/>
          <p:cNvPicPr>
            <a:picLocks noChangeAspect="1"/>
          </p:cNvPicPr>
          <p:nvPr/>
        </p:nvPicPr>
        <p:blipFill>
          <a:blip r:embed="rId2"/>
          <a:stretch>
            <a:fillRect/>
          </a:stretch>
        </p:blipFill>
        <p:spPr>
          <a:xfrm>
            <a:off x="395536" y="1520826"/>
            <a:ext cx="7344816" cy="5076526"/>
          </a:xfrm>
          <a:prstGeom prst="rect">
            <a:avLst/>
          </a:prstGeom>
        </p:spPr>
      </p:pic>
    </p:spTree>
    <p:extLst>
      <p:ext uri="{BB962C8B-B14F-4D97-AF65-F5344CB8AC3E}">
        <p14:creationId xmlns:p14="http://schemas.microsoft.com/office/powerpoint/2010/main" val="134676253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627785" y="692696"/>
            <a:ext cx="3816424" cy="707886"/>
          </a:xfrm>
          <a:prstGeom prst="rect">
            <a:avLst/>
          </a:prstGeom>
        </p:spPr>
        <p:txBody>
          <a:bodyPr wrap="square">
            <a:spAutoFit/>
          </a:bodyPr>
          <a:lstStyle/>
          <a:p>
            <a:pPr algn="ctr"/>
            <a:r>
              <a:rPr lang="ar-DZ" sz="4000" b="1" dirty="0" smtClean="0">
                <a:solidFill>
                  <a:srgbClr val="0070C0"/>
                </a:solidFill>
              </a:rPr>
              <a:t>مقدمة العرض </a:t>
            </a:r>
            <a:endParaRPr lang="en-US" sz="4000" b="1" dirty="0">
              <a:solidFill>
                <a:srgbClr val="0070C0"/>
              </a:solidFill>
            </a:endParaRPr>
          </a:p>
        </p:txBody>
      </p:sp>
      <p:sp>
        <p:nvSpPr>
          <p:cNvPr id="2" name="Rectangle 1"/>
          <p:cNvSpPr/>
          <p:nvPr/>
        </p:nvSpPr>
        <p:spPr>
          <a:xfrm>
            <a:off x="4283968" y="1916832"/>
            <a:ext cx="4572000" cy="3596369"/>
          </a:xfrm>
          <a:prstGeom prst="rect">
            <a:avLst/>
          </a:prstGeom>
        </p:spPr>
        <p:txBody>
          <a:bodyPr>
            <a:spAutoFit/>
          </a:bodyPr>
          <a:lstStyle/>
          <a:p>
            <a:pPr>
              <a:lnSpc>
                <a:spcPct val="107000"/>
              </a:lnSpc>
              <a:spcAft>
                <a:spcPts val="800"/>
              </a:spcAft>
            </a:pPr>
            <a:r>
              <a:rPr lang="ar-DZ" sz="1400" dirty="0">
                <a:latin typeface="Calibri" panose="020F0502020204030204" pitchFamily="34" charset="0"/>
                <a:ea typeface="Calibri" panose="020F0502020204030204" pitchFamily="34" charset="0"/>
                <a:cs typeface="Simplified Arabic" panose="02020603050405020304" pitchFamily="18" charset="-78"/>
              </a:rPr>
              <a:t> </a:t>
            </a:r>
            <a:r>
              <a:rPr lang="ar-DZ" dirty="0">
                <a:latin typeface="Calibri" panose="020F0502020204030204" pitchFamily="34" charset="0"/>
                <a:ea typeface="Calibri" panose="020F0502020204030204" pitchFamily="34" charset="0"/>
                <a:cs typeface="Simplified Arabic" panose="02020603050405020304" pitchFamily="18" charset="-78"/>
              </a:rPr>
              <a:t>ان الموهبين في أي مجتمع  هم الثروة والطاقة  الدافعة نحو  التقدم  و </a:t>
            </a:r>
            <a:r>
              <a:rPr lang="ar-DZ" dirty="0" err="1">
                <a:latin typeface="Calibri" panose="020F0502020204030204" pitchFamily="34" charset="0"/>
                <a:ea typeface="Calibri" panose="020F0502020204030204" pitchFamily="34" charset="0"/>
                <a:cs typeface="Simplified Arabic" panose="02020603050405020304" pitchFamily="18" charset="-78"/>
              </a:rPr>
              <a:t>التطور،لذا</a:t>
            </a:r>
            <a:r>
              <a:rPr lang="ar-DZ" dirty="0">
                <a:latin typeface="Calibri" panose="020F0502020204030204" pitchFamily="34" charset="0"/>
                <a:ea typeface="Calibri" panose="020F0502020204030204" pitchFamily="34" charset="0"/>
                <a:cs typeface="Simplified Arabic" panose="02020603050405020304" pitchFamily="18" charset="-78"/>
              </a:rPr>
              <a:t>  كان لزاما على الدول الاهتمام بهذه الفئة الخاصة  وتقديم الرعاية  و الاهتمام  لاستثمار  قدراتهم  ومهارتهم بشكل جيد</a:t>
            </a:r>
            <a:endParaRPr lang="fr-FR" dirty="0">
              <a:latin typeface="Calibri" panose="020F0502020204030204" pitchFamily="34" charset="0"/>
              <a:ea typeface="Calibri" panose="020F0502020204030204" pitchFamily="34" charset="0"/>
              <a:cs typeface="Arial" panose="020B0604020202020204" pitchFamily="34" charset="0"/>
            </a:endParaRPr>
          </a:p>
          <a:p>
            <a:r>
              <a:rPr lang="ar-DZ" dirty="0">
                <a:ea typeface="Calibri" panose="020F0502020204030204" pitchFamily="34" charset="0"/>
                <a:cs typeface="Simplified Arabic" panose="02020603050405020304" pitchFamily="18" charset="-78"/>
              </a:rPr>
              <a:t>و الجزائر كغيرها من الدول  في حاجة الى المخرجات المبدعة  المبتكرة لمواكبة التقدم التكنولوجي  والمعرفي الذي يتطلب قدرات فكرية عالية تتماشى وعصر التكنولوجيا والعقول الالكترونية  وعصر المعلومات    وتحديات المستقبل   وهذا </a:t>
            </a:r>
            <a:r>
              <a:rPr lang="ar-DZ" dirty="0" err="1">
                <a:ea typeface="Calibri" panose="020F0502020204030204" pitchFamily="34" charset="0"/>
                <a:cs typeface="Simplified Arabic" panose="02020603050405020304" pitchFamily="18" charset="-78"/>
              </a:rPr>
              <a:t>لايتحقق</a:t>
            </a:r>
            <a:r>
              <a:rPr lang="ar-DZ" dirty="0">
                <a:ea typeface="Calibri" panose="020F0502020204030204" pitchFamily="34" charset="0"/>
                <a:cs typeface="Simplified Arabic" panose="02020603050405020304" pitchFamily="18" charset="-78"/>
              </a:rPr>
              <a:t>   الا اذا  استفدنا من  الموهبين والمتفوقين  فهم ثروة بشرية  قوة  واساس الحاضر  وقادة المستقبل وصانعي التاريخ  فهذه الفئة من البشر استطاع العالم ان ينجز تقدما وتطورا في شتى المجالات </a:t>
            </a:r>
            <a:endParaRPr lang="fr-FR" dirty="0"/>
          </a:p>
        </p:txBody>
      </p:sp>
      <p:pic>
        <p:nvPicPr>
          <p:cNvPr id="5" name="Image 4"/>
          <p:cNvPicPr>
            <a:picLocks noChangeAspect="1"/>
          </p:cNvPicPr>
          <p:nvPr/>
        </p:nvPicPr>
        <p:blipFill>
          <a:blip r:embed="rId2"/>
          <a:stretch>
            <a:fillRect/>
          </a:stretch>
        </p:blipFill>
        <p:spPr>
          <a:xfrm>
            <a:off x="395536" y="1628800"/>
            <a:ext cx="3240360" cy="4536504"/>
          </a:xfrm>
          <a:prstGeom prst="rect">
            <a:avLst/>
          </a:prstGeom>
        </p:spPr>
      </p:pic>
    </p:spTree>
    <p:extLst>
      <p:ext uri="{BB962C8B-B14F-4D97-AF65-F5344CB8AC3E}">
        <p14:creationId xmlns:p14="http://schemas.microsoft.com/office/powerpoint/2010/main" val="360652898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627785" y="692696"/>
            <a:ext cx="3816424" cy="707886"/>
          </a:xfrm>
          <a:prstGeom prst="rect">
            <a:avLst/>
          </a:prstGeom>
        </p:spPr>
        <p:txBody>
          <a:bodyPr wrap="square">
            <a:spAutoFit/>
          </a:bodyPr>
          <a:lstStyle/>
          <a:p>
            <a:pPr algn="ctr"/>
            <a:r>
              <a:rPr lang="ar-SA" sz="4000" b="1" dirty="0" smtClean="0">
                <a:solidFill>
                  <a:srgbClr val="C00000"/>
                </a:solidFill>
              </a:rPr>
              <a:t>أولاً: مقدمة</a:t>
            </a:r>
            <a:endParaRPr lang="en-US" sz="4000" b="1" dirty="0">
              <a:solidFill>
                <a:srgbClr val="C00000"/>
              </a:solidFill>
            </a:endParaRPr>
          </a:p>
        </p:txBody>
      </p:sp>
      <p:sp>
        <p:nvSpPr>
          <p:cNvPr id="4" name="مستطيل 3"/>
          <p:cNvSpPr/>
          <p:nvPr/>
        </p:nvSpPr>
        <p:spPr>
          <a:xfrm>
            <a:off x="5580112" y="2028904"/>
            <a:ext cx="3024336" cy="2308324"/>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r>
              <a:rPr lang="ar-SA" b="1" dirty="0" smtClean="0"/>
              <a:t>لذلك </a:t>
            </a:r>
            <a:r>
              <a:rPr lang="ar-DZ" b="1" dirty="0" smtClean="0"/>
              <a:t>عملت  الدول  الى </a:t>
            </a:r>
            <a:r>
              <a:rPr lang="ar-SA" b="1" dirty="0" smtClean="0"/>
              <a:t>توفير</a:t>
            </a:r>
            <a:r>
              <a:rPr lang="ar-DZ" b="1" dirty="0" smtClean="0"/>
              <a:t> البيئة المناسبة  و </a:t>
            </a:r>
            <a:r>
              <a:rPr lang="ar-SA" b="1" dirty="0" smtClean="0"/>
              <a:t> الرِّعاية النفسية والاجتماعية</a:t>
            </a:r>
            <a:r>
              <a:rPr lang="ar-DZ" b="1" dirty="0" smtClean="0"/>
              <a:t> والتعليمية </a:t>
            </a:r>
            <a:r>
              <a:rPr lang="ar-SA" b="1" dirty="0" smtClean="0"/>
              <a:t> والصحية لهم، </a:t>
            </a:r>
            <a:r>
              <a:rPr lang="ar-DZ" b="1" dirty="0" smtClean="0"/>
              <a:t>واعداد </a:t>
            </a:r>
            <a:r>
              <a:rPr lang="ar-SA" b="1" dirty="0" smtClean="0"/>
              <a:t> البرامج </a:t>
            </a:r>
            <a:r>
              <a:rPr lang="ar-DZ" b="1" dirty="0" smtClean="0"/>
              <a:t>والمناهج </a:t>
            </a:r>
            <a:r>
              <a:rPr lang="ar-SA" b="1" dirty="0" smtClean="0"/>
              <a:t>الإرشادية </a:t>
            </a:r>
            <a:r>
              <a:rPr lang="ar-DZ" b="1" dirty="0" smtClean="0"/>
              <a:t> التي تؤمن </a:t>
            </a:r>
            <a:r>
              <a:rPr lang="ar-SA" b="1" dirty="0" smtClean="0"/>
              <a:t> لهم نمو</a:t>
            </a:r>
            <a:r>
              <a:rPr lang="ar-DZ" b="1" dirty="0" err="1" smtClean="0"/>
              <a:t>وا</a:t>
            </a:r>
            <a:r>
              <a:rPr lang="ar-DZ" b="1" dirty="0" smtClean="0"/>
              <a:t> سليما في جميع المجالات  </a:t>
            </a:r>
            <a:r>
              <a:rPr lang="ar-SA" b="1" dirty="0" smtClean="0"/>
              <a:t> </a:t>
            </a:r>
            <a:r>
              <a:rPr lang="ar-DZ" b="1" dirty="0" smtClean="0"/>
              <a:t>نفسيا جسميا و معرفيا وتربويا وتلبي  جميع حاجاتهم المختلفة </a:t>
            </a:r>
            <a:endParaRPr lang="en-US" b="1" dirty="0"/>
          </a:p>
        </p:txBody>
      </p:sp>
      <p:pic>
        <p:nvPicPr>
          <p:cNvPr id="2" name="Image 1"/>
          <p:cNvPicPr>
            <a:picLocks noChangeAspect="1"/>
          </p:cNvPicPr>
          <p:nvPr/>
        </p:nvPicPr>
        <p:blipFill>
          <a:blip r:embed="rId2"/>
          <a:stretch>
            <a:fillRect/>
          </a:stretch>
        </p:blipFill>
        <p:spPr>
          <a:xfrm>
            <a:off x="179512" y="2028904"/>
            <a:ext cx="5256584" cy="4136400"/>
          </a:xfrm>
          <a:prstGeom prst="rect">
            <a:avLst/>
          </a:prstGeom>
        </p:spPr>
      </p:pic>
    </p:spTree>
    <p:extLst>
      <p:ext uri="{BB962C8B-B14F-4D97-AF65-F5344CB8AC3E}">
        <p14:creationId xmlns:p14="http://schemas.microsoft.com/office/powerpoint/2010/main" val="214081296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3968" y="1700808"/>
            <a:ext cx="4572000" cy="3363741"/>
          </a:xfrm>
          <a:prstGeom prst="rect">
            <a:avLst/>
          </a:prstGeom>
        </p:spPr>
        <p:txBody>
          <a:bodyPr>
            <a:spAutoFit/>
          </a:bodyPr>
          <a:lstStyle/>
          <a:p>
            <a:pPr>
              <a:lnSpc>
                <a:spcPct val="107000"/>
              </a:lnSpc>
              <a:spcAft>
                <a:spcPts val="800"/>
              </a:spcAft>
            </a:pPr>
            <a:r>
              <a:rPr lang="ar-DZ" b="1" dirty="0">
                <a:latin typeface="Sakkal Majalla" panose="02000000000000000000" pitchFamily="2" charset="-78"/>
                <a:ea typeface="Calibri" panose="020F0502020204030204" pitchFamily="34" charset="0"/>
                <a:cs typeface="Sakkal Majalla" panose="02000000000000000000" pitchFamily="2" charset="-78"/>
              </a:rPr>
              <a:t>وعليه </a:t>
            </a:r>
            <a:r>
              <a:rPr lang="ar-DZ" b="1" dirty="0" err="1">
                <a:latin typeface="Sakkal Majalla" panose="02000000000000000000" pitchFamily="2" charset="-78"/>
                <a:ea typeface="Calibri" panose="020F0502020204030204" pitchFamily="34" charset="0"/>
                <a:cs typeface="Sakkal Majalla" panose="02000000000000000000" pitchFamily="2" charset="-78"/>
              </a:rPr>
              <a:t>فاءن</a:t>
            </a:r>
            <a:r>
              <a:rPr lang="ar-DZ" b="1" dirty="0">
                <a:latin typeface="Sakkal Majalla" panose="02000000000000000000" pitchFamily="2" charset="-78"/>
                <a:ea typeface="Calibri" panose="020F0502020204030204" pitchFamily="34" charset="0"/>
                <a:cs typeface="Sakkal Majalla" panose="02000000000000000000" pitchFamily="2" charset="-78"/>
              </a:rPr>
              <a:t> عملية الكشف المبكر  ورعاية  الموهبة   في مرحلة الطفولة  المبكرة </a:t>
            </a:r>
            <a:r>
              <a:rPr lang="ar-DZ" b="1" dirty="0" err="1">
                <a:latin typeface="Sakkal Majalla" panose="02000000000000000000" pitchFamily="2" charset="-78"/>
                <a:ea typeface="Calibri" panose="020F0502020204030204" pitchFamily="34" charset="0"/>
                <a:cs typeface="Sakkal Majalla" panose="02000000000000000000" pitchFamily="2" charset="-78"/>
              </a:rPr>
              <a:t>مهمةجدا</a:t>
            </a:r>
            <a:endParaRPr lang="fr-FR" b="1" dirty="0">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ar-DZ" b="1" dirty="0">
                <a:latin typeface="Sakkal Majalla" panose="02000000000000000000" pitchFamily="2" charset="-78"/>
                <a:ea typeface="Calibri" panose="020F0502020204030204" pitchFamily="34" charset="0"/>
                <a:cs typeface="Sakkal Majalla" panose="02000000000000000000" pitchFamily="2" charset="-78"/>
              </a:rPr>
              <a:t>   كما أكده العلماء  فكلما  كان الكشف  مبكرا  للموهبة  ورعايتها ، كلما تمكن  المتخصصين</a:t>
            </a:r>
            <a:endParaRPr lang="fr-FR" b="1" dirty="0">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ar-DZ" b="1" dirty="0">
                <a:latin typeface="Sakkal Majalla" panose="02000000000000000000" pitchFamily="2" charset="-78"/>
                <a:ea typeface="Calibri" panose="020F0502020204030204" pitchFamily="34" charset="0"/>
                <a:cs typeface="Sakkal Majalla" panose="02000000000000000000" pitchFamily="2" charset="-78"/>
              </a:rPr>
              <a:t>  من اعداد  وتوفير  الخبرات المناسبة  لتحقيق   قدر ممكن  من النمو لهذا الطفل  </a:t>
            </a:r>
            <a:endParaRPr lang="fr-FR" b="1" dirty="0">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ar-DZ" b="1" dirty="0">
                <a:latin typeface="Sakkal Majalla" panose="02000000000000000000" pitchFamily="2" charset="-78"/>
                <a:ea typeface="Calibri" panose="020F0502020204030204" pitchFamily="34" charset="0"/>
                <a:cs typeface="Sakkal Majalla" panose="02000000000000000000" pitchFamily="2" charset="-78"/>
              </a:rPr>
              <a:t> فلاشك  ان بداية  الاهتمام برعاية  وتنمية  الموهبين   في أي مجتمع  تبدا  من الطفولة المبكرة   وذلك من خلال مقابلة احتياجات  هؤلاء الأطفال الموهبين  أي باكتشاف الأطفال الموهبين  وتنمية  مواهبهم  في تلك  الفترة  الخصبة  التي تكف بوادر  الموهبة لدى  الأطفال</a:t>
            </a:r>
            <a:endParaRPr lang="fr-FR" b="1" dirty="0">
              <a:effectLst/>
              <a:latin typeface="Sakkal Majalla" panose="02000000000000000000" pitchFamily="2" charset="-78"/>
              <a:ea typeface="Calibri" panose="020F0502020204030204" pitchFamily="34" charset="0"/>
              <a:cs typeface="Sakkal Majalla" panose="02000000000000000000" pitchFamily="2" charset="-78"/>
            </a:endParaRPr>
          </a:p>
        </p:txBody>
      </p:sp>
      <p:pic>
        <p:nvPicPr>
          <p:cNvPr id="6" name="Image 5"/>
          <p:cNvPicPr>
            <a:picLocks noChangeAspect="1"/>
          </p:cNvPicPr>
          <p:nvPr/>
        </p:nvPicPr>
        <p:blipFill>
          <a:blip r:embed="rId2"/>
          <a:stretch>
            <a:fillRect/>
          </a:stretch>
        </p:blipFill>
        <p:spPr>
          <a:xfrm>
            <a:off x="323529" y="1700808"/>
            <a:ext cx="3960440" cy="4464496"/>
          </a:xfrm>
          <a:prstGeom prst="rect">
            <a:avLst/>
          </a:prstGeom>
        </p:spPr>
      </p:pic>
    </p:spTree>
    <p:extLst>
      <p:ext uri="{BB962C8B-B14F-4D97-AF65-F5344CB8AC3E}">
        <p14:creationId xmlns:p14="http://schemas.microsoft.com/office/powerpoint/2010/main" val="337376052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187624" y="1844824"/>
            <a:ext cx="5976664" cy="1569660"/>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SA" sz="2400" b="1" dirty="0">
                <a:latin typeface="Sakkal Majalla" panose="02000000000000000000" pitchFamily="2" charset="-78"/>
                <a:cs typeface="Sakkal Majalla" panose="02000000000000000000" pitchFamily="2" charset="-78"/>
              </a:rPr>
              <a:t>ويحتاج الطلاب الموهوبون إلى معلمين مؤثرين يبتعدون عن أسلوب التَّلقين، ويركزون على التطبيق العملي، </a:t>
            </a:r>
            <a:r>
              <a:rPr lang="ar-DZ" sz="2400" b="1" dirty="0" smtClean="0">
                <a:latin typeface="Sakkal Majalla" panose="02000000000000000000" pitchFamily="2" charset="-78"/>
                <a:cs typeface="Sakkal Majalla" panose="02000000000000000000" pitchFamily="2" charset="-78"/>
              </a:rPr>
              <a:t> وتعليم التفكير </a:t>
            </a:r>
            <a:r>
              <a:rPr lang="ar-SA" sz="2400" b="1" dirty="0" smtClean="0">
                <a:latin typeface="Sakkal Majalla" panose="02000000000000000000" pitchFamily="2" charset="-78"/>
                <a:cs typeface="Sakkal Majalla" panose="02000000000000000000" pitchFamily="2" charset="-78"/>
              </a:rPr>
              <a:t>والاستفادة </a:t>
            </a:r>
            <a:r>
              <a:rPr lang="ar-SA" sz="2400" b="1" dirty="0">
                <a:latin typeface="Sakkal Majalla" panose="02000000000000000000" pitchFamily="2" charset="-78"/>
                <a:cs typeface="Sakkal Majalla" panose="02000000000000000000" pitchFamily="2" charset="-78"/>
              </a:rPr>
              <a:t>من التقنية الحديثة، والبحث عن التجديد والابتكار والتميُّز، وإثراء بيئة الفصل ما يفتح آفاقَ الإبداع أمام الموهوبين</a:t>
            </a:r>
            <a:r>
              <a:rPr lang="en-US" sz="2400" b="1" dirty="0" smtClean="0">
                <a:latin typeface="Sakkal Majalla" panose="02000000000000000000" pitchFamily="2" charset="-78"/>
                <a:cs typeface="Sakkal Majalla" panose="02000000000000000000" pitchFamily="2" charset="-78"/>
              </a:rPr>
              <a:t>.</a:t>
            </a:r>
            <a:endParaRPr lang="en-US" sz="2400" b="1" dirty="0">
              <a:latin typeface="Sakkal Majalla" panose="02000000000000000000" pitchFamily="2" charset="-78"/>
              <a:cs typeface="Sakkal Majalla" panose="02000000000000000000" pitchFamily="2" charset="-78"/>
            </a:endParaRPr>
          </a:p>
        </p:txBody>
      </p:sp>
      <p:pic>
        <p:nvPicPr>
          <p:cNvPr id="2" name="Image 1"/>
          <p:cNvPicPr>
            <a:picLocks noChangeAspect="1"/>
          </p:cNvPicPr>
          <p:nvPr/>
        </p:nvPicPr>
        <p:blipFill>
          <a:blip r:embed="rId2"/>
          <a:stretch>
            <a:fillRect/>
          </a:stretch>
        </p:blipFill>
        <p:spPr>
          <a:xfrm>
            <a:off x="179512" y="3431500"/>
            <a:ext cx="8712968" cy="3309868"/>
          </a:xfrm>
          <a:prstGeom prst="rect">
            <a:avLst/>
          </a:prstGeom>
        </p:spPr>
      </p:pic>
    </p:spTree>
    <p:extLst>
      <p:ext uri="{BB962C8B-B14F-4D97-AF65-F5344CB8AC3E}">
        <p14:creationId xmlns:p14="http://schemas.microsoft.com/office/powerpoint/2010/main" val="47045090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30779" y="692696"/>
            <a:ext cx="6957644" cy="707886"/>
          </a:xfrm>
          <a:prstGeom prst="rect">
            <a:avLst/>
          </a:prstGeom>
        </p:spPr>
        <p:txBody>
          <a:bodyPr wrap="square">
            <a:spAutoFit/>
          </a:bodyPr>
          <a:lstStyle/>
          <a:p>
            <a:pPr algn="ctr"/>
            <a:r>
              <a:rPr lang="ar-DZ" sz="4000" b="1" dirty="0" smtClean="0">
                <a:solidFill>
                  <a:srgbClr val="0070C0"/>
                </a:solidFill>
              </a:rPr>
              <a:t>الموهوب</a:t>
            </a:r>
            <a:endParaRPr lang="en-US" sz="4000" b="1" dirty="0">
              <a:solidFill>
                <a:srgbClr val="0070C0"/>
              </a:solidFill>
            </a:endParaRPr>
          </a:p>
        </p:txBody>
      </p:sp>
      <p:sp>
        <p:nvSpPr>
          <p:cNvPr id="4" name="مستطيل 3"/>
          <p:cNvSpPr/>
          <p:nvPr/>
        </p:nvSpPr>
        <p:spPr>
          <a:xfrm>
            <a:off x="4572000" y="1773104"/>
            <a:ext cx="3888432" cy="2031325"/>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SA" b="1" dirty="0" smtClean="0"/>
              <a:t>الموهوب</a:t>
            </a:r>
            <a:r>
              <a:rPr lang="ar-SA" b="1" dirty="0"/>
              <a:t>: هو الذي تتوفر لديه استعدادات وقدرات غير عادية ، أو أداء متميز عن بقية أقرانه في مجال أو أكثر من المجالات التي يقدرها المجتمع وخاصة في مجالات التفوق العقلي والإبداع والابتكار والتحصيل العلمي والمهارات والقدرات </a:t>
            </a:r>
            <a:r>
              <a:rPr lang="ar-SA" b="1" dirty="0" smtClean="0"/>
              <a:t>الخاصة، ويتم </a:t>
            </a:r>
            <a:r>
              <a:rPr lang="ar-SA" b="1" dirty="0"/>
              <a:t>اختياره وفق الأسس والمقاييس العلمية المحددة.</a:t>
            </a:r>
            <a:endParaRPr lang="en-US" dirty="0"/>
          </a:p>
        </p:txBody>
      </p:sp>
      <p:pic>
        <p:nvPicPr>
          <p:cNvPr id="2" name="Image 1"/>
          <p:cNvPicPr>
            <a:picLocks noChangeAspect="1"/>
          </p:cNvPicPr>
          <p:nvPr/>
        </p:nvPicPr>
        <p:blipFill>
          <a:blip r:embed="rId2"/>
          <a:stretch>
            <a:fillRect/>
          </a:stretch>
        </p:blipFill>
        <p:spPr>
          <a:xfrm>
            <a:off x="204912" y="1628799"/>
            <a:ext cx="4248472" cy="4608511"/>
          </a:xfrm>
          <a:prstGeom prst="rect">
            <a:avLst/>
          </a:prstGeom>
        </p:spPr>
      </p:pic>
      <p:pic>
        <p:nvPicPr>
          <p:cNvPr id="5" name="Image 4"/>
          <p:cNvPicPr>
            <a:picLocks noChangeAspect="1"/>
          </p:cNvPicPr>
          <p:nvPr/>
        </p:nvPicPr>
        <p:blipFill>
          <a:blip r:embed="rId3"/>
          <a:stretch>
            <a:fillRect/>
          </a:stretch>
        </p:blipFill>
        <p:spPr>
          <a:xfrm>
            <a:off x="4512692" y="3801824"/>
            <a:ext cx="4007048" cy="2435487"/>
          </a:xfrm>
          <a:prstGeom prst="rect">
            <a:avLst/>
          </a:prstGeom>
        </p:spPr>
      </p:pic>
    </p:spTree>
    <p:extLst>
      <p:ext uri="{BB962C8B-B14F-4D97-AF65-F5344CB8AC3E}">
        <p14:creationId xmlns:p14="http://schemas.microsoft.com/office/powerpoint/2010/main" val="422339571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30779" y="692696"/>
            <a:ext cx="6957644" cy="707886"/>
          </a:xfrm>
          <a:prstGeom prst="rect">
            <a:avLst/>
          </a:prstGeom>
        </p:spPr>
        <p:txBody>
          <a:bodyPr wrap="square">
            <a:spAutoFit/>
          </a:bodyPr>
          <a:lstStyle/>
          <a:p>
            <a:pPr algn="ctr"/>
            <a:r>
              <a:rPr lang="ar-DZ" sz="4000" b="1" dirty="0" smtClean="0">
                <a:solidFill>
                  <a:srgbClr val="0070C0"/>
                </a:solidFill>
              </a:rPr>
              <a:t>المتعلم </a:t>
            </a:r>
            <a:r>
              <a:rPr lang="ar-SA" sz="4000" b="1" dirty="0" smtClean="0">
                <a:solidFill>
                  <a:srgbClr val="0070C0"/>
                </a:solidFill>
              </a:rPr>
              <a:t> الموهـــوب</a:t>
            </a:r>
            <a:endParaRPr lang="en-US" sz="4000" b="1" dirty="0">
              <a:solidFill>
                <a:srgbClr val="C00000"/>
              </a:solidFill>
            </a:endParaRPr>
          </a:p>
        </p:txBody>
      </p:sp>
      <p:sp>
        <p:nvSpPr>
          <p:cNvPr id="4" name="مستطيل 3"/>
          <p:cNvSpPr/>
          <p:nvPr/>
        </p:nvSpPr>
        <p:spPr>
          <a:xfrm>
            <a:off x="611560" y="1772816"/>
            <a:ext cx="8280920" cy="3970318"/>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DZ" sz="2800" b="1" dirty="0" smtClean="0"/>
              <a:t>المتعلم </a:t>
            </a:r>
            <a:r>
              <a:rPr lang="ar-SA" sz="2800" b="1" dirty="0" smtClean="0"/>
              <a:t> </a:t>
            </a:r>
            <a:r>
              <a:rPr lang="ar-SA" sz="2800" b="1" dirty="0"/>
              <a:t>الموهوب: هو الذي يمتلك قدرات واستعدادات عالية تؤهله لإنجاز وأداء متميز ويحتاج إلى برامج وخدمات تربوية متنوعة تتخطى ما تقدمه المدرسة في برامجها العادية, وذلك لمساعدته على تطوير نفسه ومجتمعه ويشمل ذلك الطلبة الذين يتميزون في إحدى القدرات أو في بعضها سواء بشكل إنجاز ظاهر أو استعداد محتمل </a:t>
            </a:r>
            <a:r>
              <a:rPr lang="ar-SA" sz="2800" b="1" dirty="0" smtClean="0"/>
              <a:t>ومنها:</a:t>
            </a:r>
          </a:p>
          <a:p>
            <a:r>
              <a:rPr lang="ar-SA" sz="2800" b="1" dirty="0" smtClean="0"/>
              <a:t>*</a:t>
            </a:r>
            <a:r>
              <a:rPr lang="ar-SA" sz="2800" b="1" dirty="0" smtClean="0">
                <a:solidFill>
                  <a:srgbClr val="002060"/>
                </a:solidFill>
              </a:rPr>
              <a:t>القدرة </a:t>
            </a:r>
            <a:r>
              <a:rPr lang="ar-SA" sz="2800" b="1" dirty="0">
                <a:solidFill>
                  <a:srgbClr val="002060"/>
                </a:solidFill>
              </a:rPr>
              <a:t>العقلية العالية.</a:t>
            </a:r>
          </a:p>
          <a:p>
            <a:r>
              <a:rPr lang="ar-SA" sz="2800" b="1" dirty="0">
                <a:solidFill>
                  <a:srgbClr val="002060"/>
                </a:solidFill>
              </a:rPr>
              <a:t>*تفكير إبداعي.</a:t>
            </a:r>
          </a:p>
          <a:p>
            <a:r>
              <a:rPr lang="ar-SA" sz="2800" b="1" dirty="0">
                <a:solidFill>
                  <a:srgbClr val="002060"/>
                </a:solidFill>
              </a:rPr>
              <a:t>*السمات الشخصية.</a:t>
            </a:r>
          </a:p>
          <a:p>
            <a:r>
              <a:rPr lang="ar-SA" sz="2800" b="1" dirty="0">
                <a:solidFill>
                  <a:srgbClr val="002060"/>
                </a:solidFill>
              </a:rPr>
              <a:t>*استعداد أكاديمي </a:t>
            </a:r>
            <a:r>
              <a:rPr lang="ar-SA" sz="2800" b="1" dirty="0" smtClean="0">
                <a:solidFill>
                  <a:srgbClr val="002060"/>
                </a:solidFill>
              </a:rPr>
              <a:t>خاص.</a:t>
            </a:r>
          </a:p>
        </p:txBody>
      </p:sp>
      <p:pic>
        <p:nvPicPr>
          <p:cNvPr id="2" name="Image 1"/>
          <p:cNvPicPr>
            <a:picLocks noChangeAspect="1"/>
          </p:cNvPicPr>
          <p:nvPr/>
        </p:nvPicPr>
        <p:blipFill>
          <a:blip r:embed="rId2"/>
          <a:stretch>
            <a:fillRect/>
          </a:stretch>
        </p:blipFill>
        <p:spPr>
          <a:xfrm>
            <a:off x="611560" y="4000059"/>
            <a:ext cx="5400600" cy="1743075"/>
          </a:xfrm>
          <a:prstGeom prst="rect">
            <a:avLst/>
          </a:prstGeom>
        </p:spPr>
      </p:pic>
    </p:spTree>
    <p:extLst>
      <p:ext uri="{BB962C8B-B14F-4D97-AF65-F5344CB8AC3E}">
        <p14:creationId xmlns:p14="http://schemas.microsoft.com/office/powerpoint/2010/main" val="261667318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1" y="692696"/>
            <a:ext cx="7416823" cy="707886"/>
          </a:xfrm>
          <a:prstGeom prst="rect">
            <a:avLst/>
          </a:prstGeom>
        </p:spPr>
        <p:txBody>
          <a:bodyPr wrap="square">
            <a:spAutoFit/>
          </a:bodyPr>
          <a:lstStyle/>
          <a:p>
            <a:r>
              <a:rPr lang="ar-SA" sz="4000" b="1" dirty="0">
                <a:solidFill>
                  <a:srgbClr val="0070C0"/>
                </a:solidFill>
                <a:latin typeface="Times New Roman" panose="02020603050405020304" pitchFamily="18" charset="0"/>
                <a:ea typeface="Calibri"/>
                <a:cs typeface="Times New Roman" panose="02020603050405020304" pitchFamily="18" charset="0"/>
              </a:rPr>
              <a:t>المنحنى </a:t>
            </a:r>
            <a:r>
              <a:rPr lang="ar-SA" sz="4000" b="1" dirty="0" smtClean="0">
                <a:solidFill>
                  <a:srgbClr val="0070C0"/>
                </a:solidFill>
                <a:latin typeface="Times New Roman" panose="02020603050405020304" pitchFamily="18" charset="0"/>
                <a:ea typeface="Calibri"/>
                <a:cs typeface="Times New Roman" panose="02020603050405020304" pitchFamily="18" charset="0"/>
              </a:rPr>
              <a:t>الاعتدالي </a:t>
            </a:r>
            <a:r>
              <a:rPr lang="ar-SA" sz="4000" b="1" dirty="0">
                <a:solidFill>
                  <a:srgbClr val="0070C0"/>
                </a:solidFill>
                <a:latin typeface="Times New Roman" panose="02020603050405020304" pitchFamily="18" charset="0"/>
                <a:ea typeface="Calibri"/>
                <a:cs typeface="Times New Roman" panose="02020603050405020304" pitchFamily="18" charset="0"/>
              </a:rPr>
              <a:t>لتوزيع نسب الذكاء</a:t>
            </a:r>
            <a:r>
              <a:rPr lang="ar-SA" sz="4000" b="1" dirty="0" smtClean="0">
                <a:solidFill>
                  <a:srgbClr val="0070C0"/>
                </a:solidFill>
                <a:latin typeface="Times New Roman" panose="02020603050405020304" pitchFamily="18" charset="0"/>
                <a:ea typeface="Calibri"/>
                <a:cs typeface="Times New Roman" panose="02020603050405020304" pitchFamily="18" charset="0"/>
              </a:rPr>
              <a:t>:</a:t>
            </a:r>
            <a:endParaRPr lang="en-US" sz="4000" dirty="0">
              <a:solidFill>
                <a:srgbClr val="0070C0"/>
              </a:solidFill>
            </a:endParaRPr>
          </a:p>
        </p:txBody>
      </p:sp>
      <p:pic>
        <p:nvPicPr>
          <p:cNvPr id="5" name="Picture 4" descr="9"/>
          <p:cNvPicPr>
            <a:picLocks noChangeAspect="1" noChangeArrowheads="1" noCrop="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2376" y="1412875"/>
            <a:ext cx="252095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5"/>
          <p:cNvSpPr>
            <a:spLocks noChangeShapeType="1"/>
          </p:cNvSpPr>
          <p:nvPr/>
        </p:nvSpPr>
        <p:spPr bwMode="auto">
          <a:xfrm>
            <a:off x="1355976" y="5084763"/>
            <a:ext cx="72009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7" name="Line 7"/>
          <p:cNvSpPr>
            <a:spLocks noChangeShapeType="1"/>
          </p:cNvSpPr>
          <p:nvPr/>
        </p:nvSpPr>
        <p:spPr bwMode="auto">
          <a:xfrm flipV="1">
            <a:off x="8556876" y="4868863"/>
            <a:ext cx="0" cy="215900"/>
          </a:xfrm>
          <a:prstGeom prst="line">
            <a:avLst/>
          </a:prstGeom>
          <a:noFill/>
          <a:ln w="38100">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8" name="Line 8"/>
          <p:cNvSpPr>
            <a:spLocks noChangeShapeType="1"/>
          </p:cNvSpPr>
          <p:nvPr/>
        </p:nvSpPr>
        <p:spPr bwMode="auto">
          <a:xfrm flipV="1">
            <a:off x="4883401" y="2708275"/>
            <a:ext cx="0" cy="2376488"/>
          </a:xfrm>
          <a:prstGeom prst="line">
            <a:avLst/>
          </a:prstGeom>
          <a:noFill/>
          <a:ln w="57150">
            <a:solidFill>
              <a:srgbClr val="990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9" name="Line 9"/>
          <p:cNvSpPr>
            <a:spLocks noChangeShapeType="1"/>
          </p:cNvSpPr>
          <p:nvPr/>
        </p:nvSpPr>
        <p:spPr bwMode="auto">
          <a:xfrm flipV="1">
            <a:off x="3948363" y="3573463"/>
            <a:ext cx="0" cy="15113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0" name="Line 10"/>
          <p:cNvSpPr>
            <a:spLocks noChangeShapeType="1"/>
          </p:cNvSpPr>
          <p:nvPr/>
        </p:nvSpPr>
        <p:spPr bwMode="auto">
          <a:xfrm flipV="1">
            <a:off x="5820026" y="3573463"/>
            <a:ext cx="0" cy="1511300"/>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1" name="Line 11"/>
          <p:cNvSpPr>
            <a:spLocks noChangeShapeType="1"/>
          </p:cNvSpPr>
          <p:nvPr/>
        </p:nvSpPr>
        <p:spPr bwMode="auto">
          <a:xfrm flipV="1">
            <a:off x="2940301" y="4221163"/>
            <a:ext cx="0" cy="863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2" name="Line 12"/>
          <p:cNvSpPr>
            <a:spLocks noChangeShapeType="1"/>
          </p:cNvSpPr>
          <p:nvPr/>
        </p:nvSpPr>
        <p:spPr bwMode="auto">
          <a:xfrm flipV="1">
            <a:off x="6828088" y="4221163"/>
            <a:ext cx="0" cy="863600"/>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3" name="Line 13"/>
          <p:cNvSpPr>
            <a:spLocks noChangeShapeType="1"/>
          </p:cNvSpPr>
          <p:nvPr/>
        </p:nvSpPr>
        <p:spPr bwMode="auto">
          <a:xfrm flipV="1">
            <a:off x="2003676" y="4652963"/>
            <a:ext cx="0" cy="4318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4" name="Line 14"/>
          <p:cNvSpPr>
            <a:spLocks noChangeShapeType="1"/>
          </p:cNvSpPr>
          <p:nvPr/>
        </p:nvSpPr>
        <p:spPr bwMode="auto">
          <a:xfrm flipV="1">
            <a:off x="7764713" y="4652963"/>
            <a:ext cx="0" cy="431800"/>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5" name="Line 18"/>
          <p:cNvSpPr>
            <a:spLocks noChangeShapeType="1"/>
          </p:cNvSpPr>
          <p:nvPr/>
        </p:nvSpPr>
        <p:spPr bwMode="auto">
          <a:xfrm flipV="1">
            <a:off x="1355976" y="4652963"/>
            <a:ext cx="647700" cy="144462"/>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6" name="Line 20"/>
          <p:cNvSpPr>
            <a:spLocks noChangeShapeType="1"/>
          </p:cNvSpPr>
          <p:nvPr/>
        </p:nvSpPr>
        <p:spPr bwMode="auto">
          <a:xfrm flipV="1">
            <a:off x="2003676" y="4221163"/>
            <a:ext cx="936625" cy="4318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7" name="Line 21"/>
          <p:cNvSpPr>
            <a:spLocks noChangeShapeType="1"/>
          </p:cNvSpPr>
          <p:nvPr/>
        </p:nvSpPr>
        <p:spPr bwMode="auto">
          <a:xfrm flipV="1">
            <a:off x="2940301" y="3789363"/>
            <a:ext cx="719137" cy="4318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8" name="Line 22"/>
          <p:cNvSpPr>
            <a:spLocks noChangeShapeType="1"/>
          </p:cNvSpPr>
          <p:nvPr/>
        </p:nvSpPr>
        <p:spPr bwMode="auto">
          <a:xfrm flipV="1">
            <a:off x="3948363" y="2708275"/>
            <a:ext cx="935038" cy="865188"/>
          </a:xfrm>
          <a:prstGeom prst="line">
            <a:avLst/>
          </a:prstGeom>
          <a:noFill/>
          <a:ln w="57150">
            <a:solidFill>
              <a:srgbClr val="990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9" name="Line 23"/>
          <p:cNvSpPr>
            <a:spLocks noChangeShapeType="1"/>
          </p:cNvSpPr>
          <p:nvPr/>
        </p:nvSpPr>
        <p:spPr bwMode="auto">
          <a:xfrm>
            <a:off x="4883401" y="2708275"/>
            <a:ext cx="936625" cy="865188"/>
          </a:xfrm>
          <a:prstGeom prst="line">
            <a:avLst/>
          </a:prstGeom>
          <a:noFill/>
          <a:ln w="57150">
            <a:solidFill>
              <a:srgbClr val="990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0" name="Line 26"/>
          <p:cNvSpPr>
            <a:spLocks noChangeShapeType="1"/>
          </p:cNvSpPr>
          <p:nvPr/>
        </p:nvSpPr>
        <p:spPr bwMode="auto">
          <a:xfrm>
            <a:off x="5820026" y="3573463"/>
            <a:ext cx="1008062" cy="647700"/>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1" name="Line 27"/>
          <p:cNvSpPr>
            <a:spLocks noChangeShapeType="1"/>
          </p:cNvSpPr>
          <p:nvPr/>
        </p:nvSpPr>
        <p:spPr bwMode="auto">
          <a:xfrm>
            <a:off x="6828088" y="4221163"/>
            <a:ext cx="936625" cy="431800"/>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2" name="Line 28"/>
          <p:cNvSpPr>
            <a:spLocks noChangeShapeType="1"/>
          </p:cNvSpPr>
          <p:nvPr/>
        </p:nvSpPr>
        <p:spPr bwMode="auto">
          <a:xfrm>
            <a:off x="7764713" y="4652963"/>
            <a:ext cx="792163" cy="215900"/>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3" name="Rectangle 29"/>
          <p:cNvSpPr>
            <a:spLocks noChangeArrowheads="1"/>
          </p:cNvSpPr>
          <p:nvPr/>
        </p:nvSpPr>
        <p:spPr bwMode="auto">
          <a:xfrm rot="16073668">
            <a:off x="4596063" y="5229226"/>
            <a:ext cx="504825" cy="431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3200" b="1">
                <a:solidFill>
                  <a:srgbClr val="990000"/>
                </a:solidFill>
              </a:rPr>
              <a:t>100</a:t>
            </a:r>
            <a:endParaRPr lang="en-US" sz="3200" b="1">
              <a:solidFill>
                <a:srgbClr val="990000"/>
              </a:solidFill>
            </a:endParaRPr>
          </a:p>
        </p:txBody>
      </p:sp>
      <p:sp>
        <p:nvSpPr>
          <p:cNvPr id="24" name="Rectangle 30"/>
          <p:cNvSpPr>
            <a:spLocks noChangeArrowheads="1"/>
          </p:cNvSpPr>
          <p:nvPr/>
        </p:nvSpPr>
        <p:spPr bwMode="auto">
          <a:xfrm rot="16073668">
            <a:off x="4199188" y="5334000"/>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800" b="1">
                <a:solidFill>
                  <a:srgbClr val="990000"/>
                </a:solidFill>
              </a:rPr>
              <a:t>90</a:t>
            </a:r>
            <a:endParaRPr lang="en-US" sz="2800" b="1">
              <a:solidFill>
                <a:srgbClr val="990000"/>
              </a:solidFill>
            </a:endParaRPr>
          </a:p>
        </p:txBody>
      </p:sp>
      <p:sp>
        <p:nvSpPr>
          <p:cNvPr id="25" name="Line 31"/>
          <p:cNvSpPr>
            <a:spLocks noChangeShapeType="1"/>
          </p:cNvSpPr>
          <p:nvPr/>
        </p:nvSpPr>
        <p:spPr bwMode="auto">
          <a:xfrm flipV="1">
            <a:off x="1355976" y="4797425"/>
            <a:ext cx="0" cy="287338"/>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6" name="Line 32"/>
          <p:cNvSpPr>
            <a:spLocks noChangeShapeType="1"/>
          </p:cNvSpPr>
          <p:nvPr/>
        </p:nvSpPr>
        <p:spPr bwMode="auto">
          <a:xfrm flipV="1">
            <a:off x="1643313" y="4724400"/>
            <a:ext cx="0" cy="3603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7" name="Line 33"/>
          <p:cNvSpPr>
            <a:spLocks noChangeShapeType="1"/>
          </p:cNvSpPr>
          <p:nvPr/>
        </p:nvSpPr>
        <p:spPr bwMode="auto">
          <a:xfrm flipV="1">
            <a:off x="2292601" y="4508500"/>
            <a:ext cx="0" cy="5762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8" name="Line 35"/>
          <p:cNvSpPr>
            <a:spLocks noChangeShapeType="1"/>
          </p:cNvSpPr>
          <p:nvPr/>
        </p:nvSpPr>
        <p:spPr bwMode="auto">
          <a:xfrm flipV="1">
            <a:off x="2579938" y="4365625"/>
            <a:ext cx="0" cy="71913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9" name="Line 36"/>
          <p:cNvSpPr>
            <a:spLocks noChangeShapeType="1"/>
          </p:cNvSpPr>
          <p:nvPr/>
        </p:nvSpPr>
        <p:spPr bwMode="auto">
          <a:xfrm flipV="1">
            <a:off x="3300663" y="4005263"/>
            <a:ext cx="0" cy="10795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0" name="Line 37"/>
          <p:cNvSpPr>
            <a:spLocks noChangeShapeType="1"/>
          </p:cNvSpPr>
          <p:nvPr/>
        </p:nvSpPr>
        <p:spPr bwMode="auto">
          <a:xfrm flipV="1">
            <a:off x="3659438" y="3789363"/>
            <a:ext cx="0" cy="12954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1" name="Line 38"/>
          <p:cNvSpPr>
            <a:spLocks noChangeShapeType="1"/>
          </p:cNvSpPr>
          <p:nvPr/>
        </p:nvSpPr>
        <p:spPr bwMode="auto">
          <a:xfrm flipV="1">
            <a:off x="4451601" y="3141663"/>
            <a:ext cx="0" cy="1943100"/>
          </a:xfrm>
          <a:prstGeom prst="line">
            <a:avLst/>
          </a:prstGeom>
          <a:noFill/>
          <a:ln w="57150">
            <a:solidFill>
              <a:srgbClr val="990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2" name="Line 39"/>
          <p:cNvSpPr>
            <a:spLocks noChangeShapeType="1"/>
          </p:cNvSpPr>
          <p:nvPr/>
        </p:nvSpPr>
        <p:spPr bwMode="auto">
          <a:xfrm flipV="1">
            <a:off x="5316788" y="3141663"/>
            <a:ext cx="0" cy="1943100"/>
          </a:xfrm>
          <a:prstGeom prst="line">
            <a:avLst/>
          </a:prstGeom>
          <a:noFill/>
          <a:ln w="57150">
            <a:solidFill>
              <a:srgbClr val="990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3" name="Line 40"/>
          <p:cNvSpPr>
            <a:spLocks noChangeShapeType="1"/>
          </p:cNvSpPr>
          <p:nvPr/>
        </p:nvSpPr>
        <p:spPr bwMode="auto">
          <a:xfrm flipV="1">
            <a:off x="6180388" y="3789363"/>
            <a:ext cx="0" cy="1295400"/>
          </a:xfrm>
          <a:prstGeom prst="line">
            <a:avLst/>
          </a:prstGeom>
          <a:ln w="38100">
            <a:solidFill>
              <a:srgbClr val="00B050"/>
            </a:solidFill>
            <a:headEnd/>
            <a:tailEnd/>
          </a:ln>
        </p:spPr>
        <p:style>
          <a:lnRef idx="1">
            <a:schemeClr val="accent2"/>
          </a:lnRef>
          <a:fillRef idx="0">
            <a:schemeClr val="accent2"/>
          </a:fillRef>
          <a:effectRef idx="0">
            <a:schemeClr val="accent2"/>
          </a:effectRef>
          <a:fontRef idx="minor">
            <a:schemeClr val="tx1"/>
          </a:fontRef>
        </p:style>
        <p:txBody>
          <a:bodyPr/>
          <a:lstStyle/>
          <a:p>
            <a:endParaRPr lang="ar-SA"/>
          </a:p>
        </p:txBody>
      </p:sp>
      <p:sp>
        <p:nvSpPr>
          <p:cNvPr id="34" name="Line 41"/>
          <p:cNvSpPr>
            <a:spLocks noChangeShapeType="1"/>
          </p:cNvSpPr>
          <p:nvPr/>
        </p:nvSpPr>
        <p:spPr bwMode="auto">
          <a:xfrm flipV="1">
            <a:off x="6467726" y="4005263"/>
            <a:ext cx="0" cy="1079500"/>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5" name="Line 42"/>
          <p:cNvSpPr>
            <a:spLocks noChangeShapeType="1"/>
          </p:cNvSpPr>
          <p:nvPr/>
        </p:nvSpPr>
        <p:spPr bwMode="auto">
          <a:xfrm flipV="1">
            <a:off x="7117013" y="4365625"/>
            <a:ext cx="0" cy="719138"/>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6" name="Line 43"/>
          <p:cNvSpPr>
            <a:spLocks noChangeShapeType="1"/>
          </p:cNvSpPr>
          <p:nvPr/>
        </p:nvSpPr>
        <p:spPr bwMode="auto">
          <a:xfrm flipV="1">
            <a:off x="7404351" y="4508500"/>
            <a:ext cx="0" cy="576263"/>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7" name="Line 44"/>
          <p:cNvSpPr>
            <a:spLocks noChangeShapeType="1"/>
          </p:cNvSpPr>
          <p:nvPr/>
        </p:nvSpPr>
        <p:spPr bwMode="auto">
          <a:xfrm flipV="1">
            <a:off x="8052051" y="4724400"/>
            <a:ext cx="0" cy="360363"/>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8" name="Line 45"/>
          <p:cNvSpPr>
            <a:spLocks noChangeShapeType="1"/>
          </p:cNvSpPr>
          <p:nvPr/>
        </p:nvSpPr>
        <p:spPr bwMode="auto">
          <a:xfrm flipV="1">
            <a:off x="8340976" y="4797425"/>
            <a:ext cx="0" cy="287338"/>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9" name="Rectangle 46"/>
          <p:cNvSpPr>
            <a:spLocks noChangeArrowheads="1"/>
          </p:cNvSpPr>
          <p:nvPr/>
        </p:nvSpPr>
        <p:spPr bwMode="auto">
          <a:xfrm rot="16073668">
            <a:off x="5064376"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800" b="1">
                <a:solidFill>
                  <a:srgbClr val="990000"/>
                </a:solidFill>
              </a:rPr>
              <a:t>110</a:t>
            </a:r>
            <a:endParaRPr lang="en-US" sz="2800" b="1">
              <a:solidFill>
                <a:srgbClr val="990000"/>
              </a:solidFill>
            </a:endParaRPr>
          </a:p>
        </p:txBody>
      </p:sp>
      <p:sp>
        <p:nvSpPr>
          <p:cNvPr id="40" name="Rectangle 48"/>
          <p:cNvSpPr>
            <a:spLocks noChangeArrowheads="1"/>
          </p:cNvSpPr>
          <p:nvPr/>
        </p:nvSpPr>
        <p:spPr bwMode="auto">
          <a:xfrm rot="16073668">
            <a:off x="3767388"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chemeClr val="accent2"/>
                </a:solidFill>
              </a:rPr>
              <a:t>80</a:t>
            </a:r>
            <a:endParaRPr lang="en-US" sz="2400" b="1">
              <a:solidFill>
                <a:schemeClr val="accent2"/>
              </a:solidFill>
            </a:endParaRPr>
          </a:p>
        </p:txBody>
      </p:sp>
      <p:sp>
        <p:nvSpPr>
          <p:cNvPr id="41" name="Rectangle 51"/>
          <p:cNvSpPr>
            <a:spLocks noChangeArrowheads="1"/>
          </p:cNvSpPr>
          <p:nvPr/>
        </p:nvSpPr>
        <p:spPr bwMode="auto">
          <a:xfrm rot="16073668">
            <a:off x="5496176"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6600"/>
                </a:solidFill>
              </a:rPr>
              <a:t>120</a:t>
            </a:r>
            <a:endParaRPr lang="en-US" sz="2400" b="1">
              <a:solidFill>
                <a:srgbClr val="006600"/>
              </a:solidFill>
            </a:endParaRPr>
          </a:p>
        </p:txBody>
      </p:sp>
      <p:sp>
        <p:nvSpPr>
          <p:cNvPr id="42" name="Rectangle 52"/>
          <p:cNvSpPr>
            <a:spLocks noChangeArrowheads="1"/>
          </p:cNvSpPr>
          <p:nvPr/>
        </p:nvSpPr>
        <p:spPr bwMode="auto">
          <a:xfrm rot="16073668">
            <a:off x="5856538"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800" b="1" dirty="0">
                <a:solidFill>
                  <a:srgbClr val="00B050"/>
                </a:solidFill>
              </a:rPr>
              <a:t>130</a:t>
            </a:r>
            <a:endParaRPr lang="en-US" sz="2800" b="1" dirty="0">
              <a:solidFill>
                <a:srgbClr val="00B050"/>
              </a:solidFill>
            </a:endParaRPr>
          </a:p>
        </p:txBody>
      </p:sp>
      <p:sp>
        <p:nvSpPr>
          <p:cNvPr id="43" name="Rectangle 53"/>
          <p:cNvSpPr>
            <a:spLocks noChangeArrowheads="1"/>
          </p:cNvSpPr>
          <p:nvPr/>
        </p:nvSpPr>
        <p:spPr bwMode="auto">
          <a:xfrm rot="16073668">
            <a:off x="6216901" y="5337175"/>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6600"/>
                </a:solidFill>
              </a:rPr>
              <a:t>140</a:t>
            </a:r>
            <a:endParaRPr lang="en-US" sz="2400" b="1">
              <a:solidFill>
                <a:srgbClr val="006600"/>
              </a:solidFill>
            </a:endParaRPr>
          </a:p>
        </p:txBody>
      </p:sp>
      <p:sp>
        <p:nvSpPr>
          <p:cNvPr id="44" name="Rectangle 54"/>
          <p:cNvSpPr>
            <a:spLocks noChangeArrowheads="1"/>
          </p:cNvSpPr>
          <p:nvPr/>
        </p:nvSpPr>
        <p:spPr bwMode="auto">
          <a:xfrm rot="16073668">
            <a:off x="6575676"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6600"/>
                </a:solidFill>
              </a:rPr>
              <a:t>150</a:t>
            </a:r>
            <a:endParaRPr lang="en-US" sz="2400" b="1">
              <a:solidFill>
                <a:srgbClr val="006600"/>
              </a:solidFill>
            </a:endParaRPr>
          </a:p>
        </p:txBody>
      </p:sp>
      <p:sp>
        <p:nvSpPr>
          <p:cNvPr id="45" name="Rectangle 55"/>
          <p:cNvSpPr>
            <a:spLocks noChangeArrowheads="1"/>
          </p:cNvSpPr>
          <p:nvPr/>
        </p:nvSpPr>
        <p:spPr bwMode="auto">
          <a:xfrm rot="16073668">
            <a:off x="6864601" y="5337175"/>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6600"/>
                </a:solidFill>
              </a:rPr>
              <a:t>160</a:t>
            </a:r>
            <a:endParaRPr lang="en-US" sz="2400" b="1">
              <a:solidFill>
                <a:srgbClr val="006600"/>
              </a:solidFill>
            </a:endParaRPr>
          </a:p>
        </p:txBody>
      </p:sp>
      <p:sp>
        <p:nvSpPr>
          <p:cNvPr id="46" name="Rectangle 56"/>
          <p:cNvSpPr>
            <a:spLocks noChangeArrowheads="1"/>
          </p:cNvSpPr>
          <p:nvPr/>
        </p:nvSpPr>
        <p:spPr bwMode="auto">
          <a:xfrm rot="16073668">
            <a:off x="7151938"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6600"/>
                </a:solidFill>
              </a:rPr>
              <a:t>170</a:t>
            </a:r>
            <a:endParaRPr lang="en-US" sz="2400" b="1">
              <a:solidFill>
                <a:srgbClr val="006600"/>
              </a:solidFill>
            </a:endParaRPr>
          </a:p>
        </p:txBody>
      </p:sp>
      <p:sp>
        <p:nvSpPr>
          <p:cNvPr id="47" name="Rectangle 57"/>
          <p:cNvSpPr>
            <a:spLocks noChangeArrowheads="1"/>
          </p:cNvSpPr>
          <p:nvPr/>
        </p:nvSpPr>
        <p:spPr bwMode="auto">
          <a:xfrm rot="16073668">
            <a:off x="7512301"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800" b="1" dirty="0">
                <a:solidFill>
                  <a:srgbClr val="00B050"/>
                </a:solidFill>
              </a:rPr>
              <a:t>180</a:t>
            </a:r>
            <a:endParaRPr lang="en-US" sz="2800" b="1" dirty="0">
              <a:solidFill>
                <a:srgbClr val="00B050"/>
              </a:solidFill>
            </a:endParaRPr>
          </a:p>
        </p:txBody>
      </p:sp>
      <p:sp>
        <p:nvSpPr>
          <p:cNvPr id="48" name="Rectangle 58"/>
          <p:cNvSpPr>
            <a:spLocks noChangeArrowheads="1"/>
          </p:cNvSpPr>
          <p:nvPr/>
        </p:nvSpPr>
        <p:spPr bwMode="auto">
          <a:xfrm rot="16073668">
            <a:off x="7801226"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6600"/>
                </a:solidFill>
              </a:rPr>
              <a:t>190</a:t>
            </a:r>
            <a:endParaRPr lang="en-US" sz="2400" b="1">
              <a:solidFill>
                <a:srgbClr val="006600"/>
              </a:solidFill>
            </a:endParaRPr>
          </a:p>
        </p:txBody>
      </p:sp>
      <p:sp>
        <p:nvSpPr>
          <p:cNvPr id="49" name="Rectangle 59"/>
          <p:cNvSpPr>
            <a:spLocks noChangeArrowheads="1"/>
          </p:cNvSpPr>
          <p:nvPr/>
        </p:nvSpPr>
        <p:spPr bwMode="auto">
          <a:xfrm rot="16073668">
            <a:off x="8088563"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6600"/>
                </a:solidFill>
              </a:rPr>
              <a:t>200</a:t>
            </a:r>
            <a:endParaRPr lang="en-US" sz="2400" b="1">
              <a:solidFill>
                <a:srgbClr val="006600"/>
              </a:solidFill>
            </a:endParaRPr>
          </a:p>
        </p:txBody>
      </p:sp>
      <p:sp>
        <p:nvSpPr>
          <p:cNvPr id="50" name="Rectangle 60"/>
          <p:cNvSpPr>
            <a:spLocks noChangeArrowheads="1"/>
          </p:cNvSpPr>
          <p:nvPr/>
        </p:nvSpPr>
        <p:spPr bwMode="auto">
          <a:xfrm rot="16073668">
            <a:off x="3408613"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chemeClr val="accent2"/>
                </a:solidFill>
              </a:rPr>
              <a:t>70</a:t>
            </a:r>
            <a:endParaRPr lang="en-US" sz="2400" b="1">
              <a:solidFill>
                <a:schemeClr val="accent2"/>
              </a:solidFill>
            </a:endParaRPr>
          </a:p>
        </p:txBody>
      </p:sp>
      <p:sp>
        <p:nvSpPr>
          <p:cNvPr id="51" name="Rectangle 61"/>
          <p:cNvSpPr>
            <a:spLocks noChangeArrowheads="1"/>
          </p:cNvSpPr>
          <p:nvPr/>
        </p:nvSpPr>
        <p:spPr bwMode="auto">
          <a:xfrm rot="16073668">
            <a:off x="3048251"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0099"/>
                </a:solidFill>
              </a:rPr>
              <a:t>60</a:t>
            </a:r>
            <a:endParaRPr lang="en-US" sz="2400" b="1">
              <a:solidFill>
                <a:srgbClr val="000099"/>
              </a:solidFill>
            </a:endParaRPr>
          </a:p>
        </p:txBody>
      </p:sp>
      <p:sp>
        <p:nvSpPr>
          <p:cNvPr id="52" name="Rectangle 62"/>
          <p:cNvSpPr>
            <a:spLocks noChangeArrowheads="1"/>
          </p:cNvSpPr>
          <p:nvPr/>
        </p:nvSpPr>
        <p:spPr bwMode="auto">
          <a:xfrm rot="16073668">
            <a:off x="2616451"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0099"/>
                </a:solidFill>
              </a:rPr>
              <a:t>50</a:t>
            </a:r>
            <a:endParaRPr lang="en-US" sz="2400" b="1">
              <a:solidFill>
                <a:srgbClr val="000099"/>
              </a:solidFill>
            </a:endParaRPr>
          </a:p>
        </p:txBody>
      </p:sp>
      <p:sp>
        <p:nvSpPr>
          <p:cNvPr id="53" name="Rectangle 63"/>
          <p:cNvSpPr>
            <a:spLocks noChangeArrowheads="1"/>
          </p:cNvSpPr>
          <p:nvPr/>
        </p:nvSpPr>
        <p:spPr bwMode="auto">
          <a:xfrm rot="16073668">
            <a:off x="2256088"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0099"/>
                </a:solidFill>
              </a:rPr>
              <a:t>40</a:t>
            </a:r>
            <a:endParaRPr lang="en-US" sz="2400" b="1">
              <a:solidFill>
                <a:srgbClr val="000099"/>
              </a:solidFill>
            </a:endParaRPr>
          </a:p>
        </p:txBody>
      </p:sp>
      <p:sp>
        <p:nvSpPr>
          <p:cNvPr id="54" name="Rectangle 64"/>
          <p:cNvSpPr>
            <a:spLocks noChangeArrowheads="1"/>
          </p:cNvSpPr>
          <p:nvPr/>
        </p:nvSpPr>
        <p:spPr bwMode="auto">
          <a:xfrm rot="16073668">
            <a:off x="1967163"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0099"/>
                </a:solidFill>
              </a:rPr>
              <a:t>30</a:t>
            </a:r>
            <a:endParaRPr lang="en-US" sz="2400" b="1">
              <a:solidFill>
                <a:srgbClr val="000099"/>
              </a:solidFill>
            </a:endParaRPr>
          </a:p>
        </p:txBody>
      </p:sp>
      <p:sp>
        <p:nvSpPr>
          <p:cNvPr id="55" name="Rectangle 65"/>
          <p:cNvSpPr>
            <a:spLocks noChangeArrowheads="1"/>
          </p:cNvSpPr>
          <p:nvPr/>
        </p:nvSpPr>
        <p:spPr bwMode="auto">
          <a:xfrm rot="16073668">
            <a:off x="1679826"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0099"/>
                </a:solidFill>
              </a:rPr>
              <a:t>20</a:t>
            </a:r>
            <a:endParaRPr lang="en-US" sz="2400" b="1">
              <a:solidFill>
                <a:srgbClr val="000099"/>
              </a:solidFill>
            </a:endParaRPr>
          </a:p>
        </p:txBody>
      </p:sp>
      <p:sp>
        <p:nvSpPr>
          <p:cNvPr id="56" name="Rectangle 66"/>
          <p:cNvSpPr>
            <a:spLocks noChangeArrowheads="1"/>
          </p:cNvSpPr>
          <p:nvPr/>
        </p:nvSpPr>
        <p:spPr bwMode="auto">
          <a:xfrm rot="16073668">
            <a:off x="1319463" y="5265738"/>
            <a:ext cx="504825"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2400" b="1">
                <a:solidFill>
                  <a:srgbClr val="000099"/>
                </a:solidFill>
              </a:rPr>
              <a:t>10</a:t>
            </a:r>
            <a:endParaRPr lang="en-US" sz="2400" b="1">
              <a:solidFill>
                <a:srgbClr val="000099"/>
              </a:solidFill>
            </a:endParaRPr>
          </a:p>
        </p:txBody>
      </p:sp>
      <p:sp>
        <p:nvSpPr>
          <p:cNvPr id="57" name="WordArt 67"/>
          <p:cNvSpPr>
            <a:spLocks noChangeArrowheads="1" noChangeShapeType="1" noTextEdit="1"/>
          </p:cNvSpPr>
          <p:nvPr/>
        </p:nvSpPr>
        <p:spPr bwMode="auto">
          <a:xfrm rot="2056631">
            <a:off x="6251826" y="3429000"/>
            <a:ext cx="2232025" cy="287338"/>
          </a:xfrm>
          <a:prstGeom prst="rect">
            <a:avLst/>
          </a:prstGeom>
        </p:spPr>
        <p:txBody>
          <a:bodyPr wrap="none" fromWordArt="1">
            <a:prstTxWarp prst="textPlain">
              <a:avLst>
                <a:gd name="adj" fmla="val 50000"/>
              </a:avLst>
            </a:prstTxWarp>
          </a:bodyPr>
          <a:lstStyle/>
          <a:p>
            <a:r>
              <a:rPr lang="ar-SA" sz="3600" kern="10">
                <a:ln w="9525">
                  <a:solidFill>
                    <a:srgbClr val="008000"/>
                  </a:solidFill>
                  <a:round/>
                  <a:headEnd/>
                  <a:tailEnd/>
                </a:ln>
                <a:solidFill>
                  <a:srgbClr val="008000"/>
                </a:solidFill>
                <a:latin typeface="Arial"/>
                <a:cs typeface="Arial"/>
              </a:rPr>
              <a:t>موهوبين</a:t>
            </a:r>
          </a:p>
        </p:txBody>
      </p:sp>
      <p:sp>
        <p:nvSpPr>
          <p:cNvPr id="58" name="WordArt 68"/>
          <p:cNvSpPr>
            <a:spLocks noChangeArrowheads="1" noChangeShapeType="1" noTextEdit="1"/>
          </p:cNvSpPr>
          <p:nvPr/>
        </p:nvSpPr>
        <p:spPr bwMode="auto">
          <a:xfrm>
            <a:off x="4164263" y="2133600"/>
            <a:ext cx="1439863" cy="1293813"/>
          </a:xfrm>
          <a:prstGeom prst="rect">
            <a:avLst/>
          </a:prstGeom>
        </p:spPr>
        <p:txBody>
          <a:bodyPr wrap="none" fromWordArt="1">
            <a:prstTxWarp prst="textArchUpPour">
              <a:avLst>
                <a:gd name="adj1" fmla="val 10800004"/>
                <a:gd name="adj2" fmla="val 50000"/>
              </a:avLst>
            </a:prstTxWarp>
          </a:bodyPr>
          <a:lstStyle/>
          <a:p>
            <a:r>
              <a:rPr lang="ar-SA" sz="3600" kern="10">
                <a:ln w="9525">
                  <a:solidFill>
                    <a:srgbClr val="990000"/>
                  </a:solidFill>
                  <a:round/>
                  <a:headEnd/>
                  <a:tailEnd/>
                </a:ln>
                <a:solidFill>
                  <a:srgbClr val="990000"/>
                </a:solidFill>
                <a:latin typeface="Times New Roman"/>
                <a:cs typeface="Times New Roman"/>
              </a:rPr>
              <a:t>عاديين</a:t>
            </a:r>
          </a:p>
        </p:txBody>
      </p:sp>
      <p:sp>
        <p:nvSpPr>
          <p:cNvPr id="59" name="Line 69"/>
          <p:cNvSpPr>
            <a:spLocks noChangeShapeType="1"/>
          </p:cNvSpPr>
          <p:nvPr/>
        </p:nvSpPr>
        <p:spPr bwMode="auto">
          <a:xfrm flipH="1" flipV="1">
            <a:off x="5604126" y="3357563"/>
            <a:ext cx="215900" cy="215900"/>
          </a:xfrm>
          <a:prstGeom prst="line">
            <a:avLst/>
          </a:prstGeom>
          <a:noFill/>
          <a:ln w="38100">
            <a:solidFill>
              <a:srgbClr val="0066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60" name="Line 70"/>
          <p:cNvSpPr>
            <a:spLocks noChangeShapeType="1"/>
          </p:cNvSpPr>
          <p:nvPr/>
        </p:nvSpPr>
        <p:spPr bwMode="auto">
          <a:xfrm flipV="1">
            <a:off x="3659438" y="3573463"/>
            <a:ext cx="288925" cy="21590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61" name="Line 71"/>
          <p:cNvSpPr>
            <a:spLocks noChangeShapeType="1"/>
          </p:cNvSpPr>
          <p:nvPr/>
        </p:nvSpPr>
        <p:spPr bwMode="auto">
          <a:xfrm flipV="1">
            <a:off x="3948363" y="3357563"/>
            <a:ext cx="215900" cy="21590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62" name="WordArt 72"/>
          <p:cNvSpPr>
            <a:spLocks noChangeArrowheads="1" noChangeShapeType="1" noTextEdit="1"/>
          </p:cNvSpPr>
          <p:nvPr/>
        </p:nvSpPr>
        <p:spPr bwMode="auto">
          <a:xfrm>
            <a:off x="3300663" y="2708275"/>
            <a:ext cx="865188" cy="1008063"/>
          </a:xfrm>
          <a:prstGeom prst="rect">
            <a:avLst/>
          </a:prstGeom>
        </p:spPr>
        <p:txBody>
          <a:bodyPr wrap="none" fromWordArt="1">
            <a:prstTxWarp prst="textSlantUp">
              <a:avLst>
                <a:gd name="adj" fmla="val 55556"/>
              </a:avLst>
            </a:prstTxWarp>
          </a:bodyPr>
          <a:lstStyle/>
          <a:p>
            <a:r>
              <a:rPr lang="ar-SA" sz="3600" kern="10">
                <a:ln w="9525">
                  <a:solidFill>
                    <a:schemeClr val="accent2"/>
                  </a:solidFill>
                  <a:round/>
                  <a:headEnd/>
                  <a:tailEnd/>
                </a:ln>
                <a:solidFill>
                  <a:schemeClr val="accent2"/>
                </a:solidFill>
                <a:latin typeface="Arial"/>
                <a:cs typeface="Arial"/>
              </a:rPr>
              <a:t>    دون</a:t>
            </a:r>
          </a:p>
          <a:p>
            <a:r>
              <a:rPr lang="ar-SA" sz="3600" kern="10">
                <a:ln w="9525">
                  <a:solidFill>
                    <a:schemeClr val="accent2"/>
                  </a:solidFill>
                  <a:round/>
                  <a:headEnd/>
                  <a:tailEnd/>
                </a:ln>
                <a:solidFill>
                  <a:schemeClr val="accent2"/>
                </a:solidFill>
                <a:latin typeface="Arial"/>
                <a:cs typeface="Arial"/>
              </a:rPr>
              <a:t> العاديين</a:t>
            </a:r>
          </a:p>
        </p:txBody>
      </p:sp>
      <p:sp>
        <p:nvSpPr>
          <p:cNvPr id="63" name="Line 73"/>
          <p:cNvSpPr>
            <a:spLocks noChangeShapeType="1"/>
          </p:cNvSpPr>
          <p:nvPr/>
        </p:nvSpPr>
        <p:spPr bwMode="auto">
          <a:xfrm flipH="1">
            <a:off x="4164263" y="5084763"/>
            <a:ext cx="1368425" cy="0"/>
          </a:xfrm>
          <a:prstGeom prst="line">
            <a:avLst/>
          </a:prstGeom>
          <a:noFill/>
          <a:ln w="76200">
            <a:solidFill>
              <a:srgbClr val="990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64" name="Line 74"/>
          <p:cNvSpPr>
            <a:spLocks noChangeShapeType="1"/>
          </p:cNvSpPr>
          <p:nvPr/>
        </p:nvSpPr>
        <p:spPr bwMode="auto">
          <a:xfrm flipH="1">
            <a:off x="5532688" y="5084763"/>
            <a:ext cx="3024188" cy="0"/>
          </a:xfrm>
          <a:prstGeom prst="line">
            <a:avLst/>
          </a:prstGeom>
          <a:noFill/>
          <a:ln w="76200">
            <a:solidFill>
              <a:srgbClr val="008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65" name="Line 75"/>
          <p:cNvSpPr>
            <a:spLocks noChangeShapeType="1"/>
          </p:cNvSpPr>
          <p:nvPr/>
        </p:nvSpPr>
        <p:spPr bwMode="auto">
          <a:xfrm flipH="1">
            <a:off x="3659438" y="5084763"/>
            <a:ext cx="504825"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66" name="Line 76"/>
          <p:cNvSpPr>
            <a:spLocks noChangeShapeType="1"/>
          </p:cNvSpPr>
          <p:nvPr/>
        </p:nvSpPr>
        <p:spPr bwMode="auto">
          <a:xfrm flipH="1">
            <a:off x="1355976" y="5084763"/>
            <a:ext cx="2303462" cy="0"/>
          </a:xfrm>
          <a:prstGeom prst="line">
            <a:avLst/>
          </a:prstGeom>
          <a:noFill/>
          <a:ln w="76200">
            <a:solidFill>
              <a:srgbClr val="000099"/>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67" name="WordArt 77"/>
          <p:cNvSpPr>
            <a:spLocks noChangeArrowheads="1" noChangeShapeType="1" noTextEdit="1"/>
          </p:cNvSpPr>
          <p:nvPr/>
        </p:nvSpPr>
        <p:spPr bwMode="auto">
          <a:xfrm rot="20269622">
            <a:off x="1200401" y="3675063"/>
            <a:ext cx="1811337" cy="649287"/>
          </a:xfrm>
          <a:prstGeom prst="rect">
            <a:avLst/>
          </a:prstGeom>
        </p:spPr>
        <p:txBody>
          <a:bodyPr wrap="none" fromWordArt="1">
            <a:prstTxWarp prst="textDeflateTop">
              <a:avLst>
                <a:gd name="adj" fmla="val 46875"/>
              </a:avLst>
            </a:prstTxWarp>
          </a:bodyPr>
          <a:lstStyle/>
          <a:p>
            <a:r>
              <a:rPr lang="ar-SA" sz="3600" kern="10">
                <a:ln w="9525">
                  <a:solidFill>
                    <a:srgbClr val="000080"/>
                  </a:solidFill>
                  <a:round/>
                  <a:headEnd/>
                  <a:tailEnd/>
                </a:ln>
                <a:solidFill>
                  <a:srgbClr val="0000FF"/>
                </a:solidFill>
                <a:latin typeface="Arial"/>
                <a:cs typeface="Arial"/>
              </a:rPr>
              <a:t>ضعاف العقول</a:t>
            </a:r>
          </a:p>
        </p:txBody>
      </p:sp>
      <p:sp>
        <p:nvSpPr>
          <p:cNvPr id="68" name="Line 78"/>
          <p:cNvSpPr>
            <a:spLocks noChangeShapeType="1"/>
          </p:cNvSpPr>
          <p:nvPr/>
        </p:nvSpPr>
        <p:spPr bwMode="auto">
          <a:xfrm>
            <a:off x="4164263" y="5084763"/>
            <a:ext cx="0" cy="649287"/>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SA"/>
          </a:p>
        </p:txBody>
      </p:sp>
      <p:sp>
        <p:nvSpPr>
          <p:cNvPr id="69" name="Line 79"/>
          <p:cNvSpPr>
            <a:spLocks noChangeShapeType="1"/>
          </p:cNvSpPr>
          <p:nvPr/>
        </p:nvSpPr>
        <p:spPr bwMode="auto">
          <a:xfrm>
            <a:off x="5532688" y="5084763"/>
            <a:ext cx="0" cy="649287"/>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SA"/>
          </a:p>
        </p:txBody>
      </p:sp>
      <p:sp>
        <p:nvSpPr>
          <p:cNvPr id="70" name="Rectangle 80"/>
          <p:cNvSpPr>
            <a:spLocks noChangeArrowheads="1"/>
          </p:cNvSpPr>
          <p:nvPr/>
        </p:nvSpPr>
        <p:spPr bwMode="auto">
          <a:xfrm>
            <a:off x="3588001" y="5805488"/>
            <a:ext cx="1009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b="1"/>
              <a:t>فئة بينية</a:t>
            </a:r>
            <a:endParaRPr lang="en-US" b="1"/>
          </a:p>
        </p:txBody>
      </p:sp>
      <p:sp>
        <p:nvSpPr>
          <p:cNvPr id="71" name="Rectangle 81"/>
          <p:cNvSpPr>
            <a:spLocks noChangeArrowheads="1"/>
          </p:cNvSpPr>
          <p:nvPr/>
        </p:nvSpPr>
        <p:spPr bwMode="auto">
          <a:xfrm>
            <a:off x="5027863" y="5805488"/>
            <a:ext cx="1009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b="1"/>
              <a:t>فئة بينية</a:t>
            </a:r>
            <a:endParaRPr lang="en-US" b="1"/>
          </a:p>
        </p:txBody>
      </p:sp>
      <p:sp>
        <p:nvSpPr>
          <p:cNvPr id="72" name="AutoShape 83"/>
          <p:cNvSpPr>
            <a:spLocks/>
          </p:cNvSpPr>
          <p:nvPr/>
        </p:nvSpPr>
        <p:spPr bwMode="auto">
          <a:xfrm rot="7504449">
            <a:off x="6066088" y="3111500"/>
            <a:ext cx="596900" cy="800100"/>
          </a:xfrm>
          <a:prstGeom prst="leftBrace">
            <a:avLst>
              <a:gd name="adj1" fmla="val 0"/>
              <a:gd name="adj2" fmla="val 50000"/>
            </a:avLst>
          </a:prstGeom>
          <a:noFill/>
          <a:ln w="190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3" name="AutoShape 84"/>
          <p:cNvSpPr>
            <a:spLocks/>
          </p:cNvSpPr>
          <p:nvPr/>
        </p:nvSpPr>
        <p:spPr bwMode="auto">
          <a:xfrm rot="7231257">
            <a:off x="6827295" y="3572669"/>
            <a:ext cx="576262" cy="863600"/>
          </a:xfrm>
          <a:prstGeom prst="leftBrace">
            <a:avLst>
              <a:gd name="adj1" fmla="val 0"/>
              <a:gd name="adj2" fmla="val 50000"/>
            </a:avLst>
          </a:prstGeom>
          <a:noFill/>
          <a:ln w="190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4" name="AutoShape 86"/>
          <p:cNvSpPr>
            <a:spLocks/>
          </p:cNvSpPr>
          <p:nvPr/>
        </p:nvSpPr>
        <p:spPr bwMode="auto">
          <a:xfrm rot="6532602">
            <a:off x="7759951" y="3881438"/>
            <a:ext cx="503237" cy="1081087"/>
          </a:xfrm>
          <a:prstGeom prst="leftBrace">
            <a:avLst>
              <a:gd name="adj1" fmla="val 0"/>
              <a:gd name="adj2" fmla="val 52741"/>
            </a:avLst>
          </a:prstGeom>
          <a:noFill/>
          <a:ln w="190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5" name="Text Box 87"/>
          <p:cNvSpPr txBox="1">
            <a:spLocks noChangeArrowheads="1"/>
          </p:cNvSpPr>
          <p:nvPr/>
        </p:nvSpPr>
        <p:spPr bwMode="auto">
          <a:xfrm rot="1873927">
            <a:off x="5875588" y="3495675"/>
            <a:ext cx="792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ar-SA" b="1" dirty="0">
                <a:solidFill>
                  <a:srgbClr val="008000"/>
                </a:solidFill>
              </a:rPr>
              <a:t>ممتازين</a:t>
            </a:r>
            <a:endParaRPr lang="en-US" b="1" dirty="0">
              <a:solidFill>
                <a:srgbClr val="008000"/>
              </a:solidFill>
            </a:endParaRPr>
          </a:p>
        </p:txBody>
      </p:sp>
      <p:sp>
        <p:nvSpPr>
          <p:cNvPr id="76" name="Text Box 88"/>
          <p:cNvSpPr txBox="1">
            <a:spLocks noChangeArrowheads="1"/>
          </p:cNvSpPr>
          <p:nvPr/>
        </p:nvSpPr>
        <p:spPr bwMode="auto">
          <a:xfrm rot="1873927">
            <a:off x="6667751" y="4000500"/>
            <a:ext cx="7921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ar-SA" b="1">
                <a:solidFill>
                  <a:srgbClr val="008000"/>
                </a:solidFill>
              </a:rPr>
              <a:t>متفوقين</a:t>
            </a:r>
            <a:endParaRPr lang="en-US" b="1">
              <a:solidFill>
                <a:srgbClr val="008000"/>
              </a:solidFill>
            </a:endParaRPr>
          </a:p>
        </p:txBody>
      </p:sp>
      <p:sp>
        <p:nvSpPr>
          <p:cNvPr id="77" name="Text Box 89"/>
          <p:cNvSpPr txBox="1">
            <a:spLocks noChangeArrowheads="1"/>
          </p:cNvSpPr>
          <p:nvPr/>
        </p:nvSpPr>
        <p:spPr bwMode="auto">
          <a:xfrm rot="1282641">
            <a:off x="7526588" y="4389438"/>
            <a:ext cx="950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ar-SA" b="1">
                <a:solidFill>
                  <a:srgbClr val="008000"/>
                </a:solidFill>
              </a:rPr>
              <a:t>عباقرة</a:t>
            </a:r>
            <a:endParaRPr lang="en-US" b="1">
              <a:solidFill>
                <a:srgbClr val="008000"/>
              </a:solidFill>
            </a:endParaRPr>
          </a:p>
        </p:txBody>
      </p:sp>
      <p:sp>
        <p:nvSpPr>
          <p:cNvPr id="78" name="AutoShape 90"/>
          <p:cNvSpPr>
            <a:spLocks noChangeArrowheads="1"/>
          </p:cNvSpPr>
          <p:nvPr/>
        </p:nvSpPr>
        <p:spPr bwMode="auto">
          <a:xfrm>
            <a:off x="6467726" y="3933825"/>
            <a:ext cx="73025" cy="71438"/>
          </a:xfrm>
          <a:prstGeom prst="flowChartConnector">
            <a:avLst/>
          </a:prstGeom>
          <a:solidFill>
            <a:srgbClr val="008000"/>
          </a:solidFill>
          <a:ln w="9525">
            <a:solidFill>
              <a:schemeClr val="tx1"/>
            </a:solidFill>
            <a:round/>
            <a:headEnd/>
            <a:tailEnd/>
          </a:ln>
        </p:spPr>
        <p:txBody>
          <a:bodyPr wrap="none" anchor="ctr"/>
          <a:lstStyle/>
          <a:p>
            <a:endParaRPr lang="en-US">
              <a:solidFill>
                <a:srgbClr val="008000"/>
              </a:solidFill>
            </a:endParaRPr>
          </a:p>
        </p:txBody>
      </p:sp>
      <p:sp>
        <p:nvSpPr>
          <p:cNvPr id="79" name="AutoShape 91"/>
          <p:cNvSpPr>
            <a:spLocks noChangeArrowheads="1"/>
          </p:cNvSpPr>
          <p:nvPr/>
        </p:nvSpPr>
        <p:spPr bwMode="auto">
          <a:xfrm>
            <a:off x="5820026" y="3500438"/>
            <a:ext cx="73025" cy="71437"/>
          </a:xfrm>
          <a:prstGeom prst="flowChartConnector">
            <a:avLst/>
          </a:prstGeom>
          <a:solidFill>
            <a:srgbClr val="008000"/>
          </a:solidFill>
          <a:ln w="9525">
            <a:solidFill>
              <a:schemeClr val="tx1"/>
            </a:solidFill>
            <a:round/>
            <a:headEnd/>
            <a:tailEnd/>
          </a:ln>
        </p:spPr>
        <p:txBody>
          <a:bodyPr wrap="none" anchor="ctr"/>
          <a:lstStyle/>
          <a:p>
            <a:endParaRPr lang="en-US">
              <a:solidFill>
                <a:srgbClr val="008000"/>
              </a:solidFill>
            </a:endParaRPr>
          </a:p>
        </p:txBody>
      </p:sp>
      <p:sp>
        <p:nvSpPr>
          <p:cNvPr id="80" name="AutoShape 92"/>
          <p:cNvSpPr>
            <a:spLocks noChangeArrowheads="1"/>
          </p:cNvSpPr>
          <p:nvPr/>
        </p:nvSpPr>
        <p:spPr bwMode="auto">
          <a:xfrm>
            <a:off x="7404351" y="4508500"/>
            <a:ext cx="73025" cy="71438"/>
          </a:xfrm>
          <a:prstGeom prst="flowChartConnector">
            <a:avLst/>
          </a:prstGeom>
          <a:solidFill>
            <a:srgbClr val="008000"/>
          </a:solidFill>
          <a:ln w="9525">
            <a:solidFill>
              <a:schemeClr val="tx1"/>
            </a:solidFill>
            <a:round/>
            <a:headEnd/>
            <a:tailEnd/>
          </a:ln>
        </p:spPr>
        <p:txBody>
          <a:bodyPr wrap="none" anchor="ctr"/>
          <a:lstStyle/>
          <a:p>
            <a:endParaRPr lang="en-US">
              <a:solidFill>
                <a:srgbClr val="008000"/>
              </a:solidFill>
            </a:endParaRPr>
          </a:p>
        </p:txBody>
      </p:sp>
      <p:sp>
        <p:nvSpPr>
          <p:cNvPr id="81" name="AutoShape 94"/>
          <p:cNvSpPr>
            <a:spLocks noChangeArrowheads="1"/>
          </p:cNvSpPr>
          <p:nvPr/>
        </p:nvSpPr>
        <p:spPr bwMode="auto">
          <a:xfrm>
            <a:off x="6467726" y="5013325"/>
            <a:ext cx="73025" cy="71438"/>
          </a:xfrm>
          <a:prstGeom prst="flowChartConnector">
            <a:avLst/>
          </a:prstGeom>
          <a:solidFill>
            <a:srgbClr val="008000"/>
          </a:solidFill>
          <a:ln w="9525">
            <a:solidFill>
              <a:schemeClr val="tx1"/>
            </a:solidFill>
            <a:round/>
            <a:headEnd/>
            <a:tailEnd/>
          </a:ln>
        </p:spPr>
        <p:txBody>
          <a:bodyPr wrap="none" anchor="ctr"/>
          <a:lstStyle/>
          <a:p>
            <a:endParaRPr lang="en-US">
              <a:solidFill>
                <a:srgbClr val="008000"/>
              </a:solidFill>
            </a:endParaRPr>
          </a:p>
        </p:txBody>
      </p:sp>
      <p:sp>
        <p:nvSpPr>
          <p:cNvPr id="82" name="AutoShape 95"/>
          <p:cNvSpPr>
            <a:spLocks noChangeArrowheads="1"/>
          </p:cNvSpPr>
          <p:nvPr/>
        </p:nvSpPr>
        <p:spPr bwMode="auto">
          <a:xfrm>
            <a:off x="7404351" y="5013325"/>
            <a:ext cx="73025" cy="71438"/>
          </a:xfrm>
          <a:prstGeom prst="flowChartConnector">
            <a:avLst/>
          </a:prstGeom>
          <a:solidFill>
            <a:srgbClr val="008000"/>
          </a:solidFill>
          <a:ln w="9525">
            <a:solidFill>
              <a:schemeClr val="tx1"/>
            </a:solidFill>
            <a:round/>
            <a:headEnd/>
            <a:tailEnd/>
          </a:ln>
        </p:spPr>
        <p:txBody>
          <a:bodyPr wrap="none" anchor="ctr"/>
          <a:lstStyle/>
          <a:p>
            <a:endParaRPr lang="en-US">
              <a:solidFill>
                <a:srgbClr val="008000"/>
              </a:solidFill>
            </a:endParaRPr>
          </a:p>
        </p:txBody>
      </p:sp>
      <p:sp>
        <p:nvSpPr>
          <p:cNvPr id="83" name="AutoShape 96"/>
          <p:cNvSpPr>
            <a:spLocks noChangeArrowheads="1"/>
          </p:cNvSpPr>
          <p:nvPr/>
        </p:nvSpPr>
        <p:spPr bwMode="auto">
          <a:xfrm>
            <a:off x="5748588" y="5013325"/>
            <a:ext cx="73025" cy="71438"/>
          </a:xfrm>
          <a:prstGeom prst="flowChartConnector">
            <a:avLst/>
          </a:prstGeom>
          <a:solidFill>
            <a:srgbClr val="008000"/>
          </a:solidFill>
          <a:ln w="9525">
            <a:solidFill>
              <a:schemeClr val="tx1"/>
            </a:solidFill>
            <a:round/>
            <a:headEnd/>
            <a:tailEnd/>
          </a:ln>
        </p:spPr>
        <p:txBody>
          <a:bodyPr wrap="none" anchor="ctr"/>
          <a:lstStyle/>
          <a:p>
            <a:endParaRPr lang="en-US">
              <a:solidFill>
                <a:srgbClr val="008000"/>
              </a:solidFill>
            </a:endParaRPr>
          </a:p>
        </p:txBody>
      </p:sp>
      <p:sp>
        <p:nvSpPr>
          <p:cNvPr id="84" name="AutoShape 98"/>
          <p:cNvSpPr>
            <a:spLocks noChangeArrowheads="1"/>
          </p:cNvSpPr>
          <p:nvPr/>
        </p:nvSpPr>
        <p:spPr bwMode="auto">
          <a:xfrm>
            <a:off x="5316788" y="5013325"/>
            <a:ext cx="73025" cy="71438"/>
          </a:xfrm>
          <a:prstGeom prst="flowChartConnector">
            <a:avLst/>
          </a:prstGeom>
          <a:solidFill>
            <a:srgbClr val="990000"/>
          </a:solidFill>
          <a:ln w="9525">
            <a:solidFill>
              <a:schemeClr val="tx1"/>
            </a:solidFill>
            <a:round/>
            <a:headEnd/>
            <a:tailEnd/>
          </a:ln>
        </p:spPr>
        <p:txBody>
          <a:bodyPr wrap="none" anchor="ctr"/>
          <a:lstStyle/>
          <a:p>
            <a:endParaRPr lang="en-US">
              <a:solidFill>
                <a:srgbClr val="990000"/>
              </a:solidFill>
            </a:endParaRPr>
          </a:p>
        </p:txBody>
      </p:sp>
      <p:sp>
        <p:nvSpPr>
          <p:cNvPr id="85" name="AutoShape 99"/>
          <p:cNvSpPr>
            <a:spLocks noChangeArrowheads="1"/>
          </p:cNvSpPr>
          <p:nvPr/>
        </p:nvSpPr>
        <p:spPr bwMode="auto">
          <a:xfrm>
            <a:off x="4380163" y="5013325"/>
            <a:ext cx="73025" cy="71438"/>
          </a:xfrm>
          <a:prstGeom prst="flowChartConnector">
            <a:avLst/>
          </a:prstGeom>
          <a:solidFill>
            <a:srgbClr val="990000"/>
          </a:solidFill>
          <a:ln w="9525">
            <a:solidFill>
              <a:schemeClr val="tx1"/>
            </a:solidFill>
            <a:round/>
            <a:headEnd/>
            <a:tailEnd/>
          </a:ln>
        </p:spPr>
        <p:txBody>
          <a:bodyPr wrap="none" anchor="ctr"/>
          <a:lstStyle/>
          <a:p>
            <a:endParaRPr lang="en-US">
              <a:solidFill>
                <a:srgbClr val="008000"/>
              </a:solidFill>
            </a:endParaRPr>
          </a:p>
        </p:txBody>
      </p:sp>
    </p:spTree>
    <p:extLst>
      <p:ext uri="{BB962C8B-B14F-4D97-AF65-F5344CB8AC3E}">
        <p14:creationId xmlns:p14="http://schemas.microsoft.com/office/powerpoint/2010/main" val="371797629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2139</TotalTime>
  <Words>762</Words>
  <Application>Microsoft Office PowerPoint</Application>
  <PresentationFormat>Affichage à l'écran (4:3)</PresentationFormat>
  <Paragraphs>106</Paragraphs>
  <Slides>24</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24</vt:i4>
      </vt:variant>
    </vt:vector>
  </HeadingPairs>
  <TitlesOfParts>
    <vt:vector size="33" baseType="lpstr">
      <vt:lpstr>Arial</vt:lpstr>
      <vt:lpstr>Calibri</vt:lpstr>
      <vt:lpstr>Sakkal Majalla</vt:lpstr>
      <vt:lpstr>Simplified Arabic</vt:lpstr>
      <vt:lpstr>Times New Roman</vt:lpstr>
      <vt:lpstr>Traditional Arabic</vt:lpstr>
      <vt:lpstr>Verdana</vt:lpstr>
      <vt:lpstr>Wingdings</vt:lpstr>
      <vt:lpstr>Profile</vt:lpstr>
      <vt:lpstr>Présentation PowerPoint</vt:lpstr>
      <vt:lpstr>يهدف  هذا الدرس</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شكرا على المتابعة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Vip</dc:creator>
  <cp:lastModifiedBy>admin</cp:lastModifiedBy>
  <cp:revision>171</cp:revision>
  <dcterms:created xsi:type="dcterms:W3CDTF">2016-10-31T15:46:27Z</dcterms:created>
  <dcterms:modified xsi:type="dcterms:W3CDTF">2024-05-04T18:05:55Z</dcterms:modified>
</cp:coreProperties>
</file>