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D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DZ"/>
          </a:p>
        </p:txBody>
      </p:sp>
      <p:sp>
        <p:nvSpPr>
          <p:cNvPr id="4" name="Date Placeholder 3"/>
          <p:cNvSpPr>
            <a:spLocks noGrp="1"/>
          </p:cNvSpPr>
          <p:nvPr>
            <p:ph type="dt" sz="half" idx="10"/>
          </p:nvPr>
        </p:nvSpPr>
        <p:spPr/>
        <p:txBody>
          <a:bodyPr/>
          <a:lstStyle/>
          <a:p>
            <a:fld id="{49C88FDC-4F75-4ECA-B4E5-16DC4DEAF1C5}" type="datetimeFigureOut">
              <a:rPr lang="ar-DZ" smtClean="0"/>
              <a:t>15-10-1445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223861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Date Placeholder 3"/>
          <p:cNvSpPr>
            <a:spLocks noGrp="1"/>
          </p:cNvSpPr>
          <p:nvPr>
            <p:ph type="dt" sz="half" idx="10"/>
          </p:nvPr>
        </p:nvSpPr>
        <p:spPr/>
        <p:txBody>
          <a:bodyPr/>
          <a:lstStyle/>
          <a:p>
            <a:fld id="{49C88FDC-4F75-4ECA-B4E5-16DC4DEAF1C5}" type="datetimeFigureOut">
              <a:rPr lang="ar-DZ" smtClean="0"/>
              <a:t>15-10-1445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269671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D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Date Placeholder 3"/>
          <p:cNvSpPr>
            <a:spLocks noGrp="1"/>
          </p:cNvSpPr>
          <p:nvPr>
            <p:ph type="dt" sz="half" idx="10"/>
          </p:nvPr>
        </p:nvSpPr>
        <p:spPr/>
        <p:txBody>
          <a:bodyPr/>
          <a:lstStyle/>
          <a:p>
            <a:fld id="{49C88FDC-4F75-4ECA-B4E5-16DC4DEAF1C5}" type="datetimeFigureOut">
              <a:rPr lang="ar-DZ" smtClean="0"/>
              <a:t>15-10-1445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208276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Date Placeholder 3"/>
          <p:cNvSpPr>
            <a:spLocks noGrp="1"/>
          </p:cNvSpPr>
          <p:nvPr>
            <p:ph type="dt" sz="half" idx="10"/>
          </p:nvPr>
        </p:nvSpPr>
        <p:spPr/>
        <p:txBody>
          <a:bodyPr/>
          <a:lstStyle/>
          <a:p>
            <a:fld id="{49C88FDC-4F75-4ECA-B4E5-16DC4DEAF1C5}" type="datetimeFigureOut">
              <a:rPr lang="ar-DZ" smtClean="0"/>
              <a:t>15-10-1445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371076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D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88FDC-4F75-4ECA-B4E5-16DC4DEAF1C5}" type="datetimeFigureOut">
              <a:rPr lang="ar-DZ" smtClean="0"/>
              <a:t>15-10-1445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2064708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5" name="Date Placeholder 4"/>
          <p:cNvSpPr>
            <a:spLocks noGrp="1"/>
          </p:cNvSpPr>
          <p:nvPr>
            <p:ph type="dt" sz="half" idx="10"/>
          </p:nvPr>
        </p:nvSpPr>
        <p:spPr/>
        <p:txBody>
          <a:bodyPr/>
          <a:lstStyle/>
          <a:p>
            <a:fld id="{49C88FDC-4F75-4ECA-B4E5-16DC4DEAF1C5}" type="datetimeFigureOut">
              <a:rPr lang="ar-DZ" smtClean="0"/>
              <a:t>15-10-1445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273007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D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7" name="Date Placeholder 6"/>
          <p:cNvSpPr>
            <a:spLocks noGrp="1"/>
          </p:cNvSpPr>
          <p:nvPr>
            <p:ph type="dt" sz="half" idx="10"/>
          </p:nvPr>
        </p:nvSpPr>
        <p:spPr/>
        <p:txBody>
          <a:bodyPr/>
          <a:lstStyle/>
          <a:p>
            <a:fld id="{49C88FDC-4F75-4ECA-B4E5-16DC4DEAF1C5}" type="datetimeFigureOut">
              <a:rPr lang="ar-DZ" smtClean="0"/>
              <a:t>15-10-1445</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382824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Date Placeholder 2"/>
          <p:cNvSpPr>
            <a:spLocks noGrp="1"/>
          </p:cNvSpPr>
          <p:nvPr>
            <p:ph type="dt" sz="half" idx="10"/>
          </p:nvPr>
        </p:nvSpPr>
        <p:spPr/>
        <p:txBody>
          <a:bodyPr/>
          <a:lstStyle/>
          <a:p>
            <a:fld id="{49C88FDC-4F75-4ECA-B4E5-16DC4DEAF1C5}" type="datetimeFigureOut">
              <a:rPr lang="ar-DZ" smtClean="0"/>
              <a:t>15-10-1445</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331534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88FDC-4F75-4ECA-B4E5-16DC4DEAF1C5}" type="datetimeFigureOut">
              <a:rPr lang="ar-DZ" smtClean="0"/>
              <a:t>15-10-1445</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222789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D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88FDC-4F75-4ECA-B4E5-16DC4DEAF1C5}" type="datetimeFigureOut">
              <a:rPr lang="ar-DZ" smtClean="0"/>
              <a:t>15-10-1445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29108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D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88FDC-4F75-4ECA-B4E5-16DC4DEAF1C5}" type="datetimeFigureOut">
              <a:rPr lang="ar-DZ" smtClean="0"/>
              <a:t>15-10-1445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EE734A44-9620-4EA6-BB6A-095ECED7831D}" type="slidenum">
              <a:rPr lang="ar-DZ" smtClean="0"/>
              <a:t>‹#›</a:t>
            </a:fld>
            <a:endParaRPr lang="ar-DZ"/>
          </a:p>
        </p:txBody>
      </p:sp>
    </p:spTree>
    <p:extLst>
      <p:ext uri="{BB962C8B-B14F-4D97-AF65-F5344CB8AC3E}">
        <p14:creationId xmlns:p14="http://schemas.microsoft.com/office/powerpoint/2010/main" val="2536461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D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C88FDC-4F75-4ECA-B4E5-16DC4DEAF1C5}" type="datetimeFigureOut">
              <a:rPr lang="ar-DZ" smtClean="0"/>
              <a:t>15-10-1445</a:t>
            </a:fld>
            <a:endParaRPr lang="ar-D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E734A44-9620-4EA6-BB6A-095ECED7831D}" type="slidenum">
              <a:rPr lang="ar-DZ" smtClean="0"/>
              <a:t>‹#›</a:t>
            </a:fld>
            <a:endParaRPr lang="ar-DZ"/>
          </a:p>
        </p:txBody>
      </p:sp>
    </p:spTree>
    <p:extLst>
      <p:ext uri="{BB962C8B-B14F-4D97-AF65-F5344CB8AC3E}">
        <p14:creationId xmlns:p14="http://schemas.microsoft.com/office/powerpoint/2010/main" val="1080201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l" rtl="0"/>
            <a:r>
              <a:rPr lang="fr-FR" sz="2800" b="1" dirty="0" smtClean="0">
                <a:solidFill>
                  <a:schemeClr val="tx1"/>
                </a:solidFill>
              </a:rPr>
              <a:t>Chapitre 6:</a:t>
            </a:r>
          </a:p>
          <a:p>
            <a:pPr algn="l" rtl="0"/>
            <a:r>
              <a:rPr lang="fr-FR" sz="2800" b="1" dirty="0" smtClean="0">
                <a:solidFill>
                  <a:schemeClr val="tx1"/>
                </a:solidFill>
              </a:rPr>
              <a:t>1. Pratique de conservation des sols et des eaux</a:t>
            </a:r>
            <a:endParaRPr lang="fr-FR" sz="2800" b="1" dirty="0">
              <a:solidFill>
                <a:schemeClr val="tx1"/>
              </a:solidFill>
            </a:endParaRPr>
          </a:p>
          <a:p>
            <a:pPr algn="l" rtl="0"/>
            <a:r>
              <a:rPr lang="fr-FR" sz="2800" b="1" dirty="0" smtClean="0">
                <a:solidFill>
                  <a:schemeClr val="tx1"/>
                </a:solidFill>
              </a:rPr>
              <a:t>Une pratique de conservation du sol est une technique de plantation de semences qui réduit au minimum la perturbation du </a:t>
            </a:r>
            <a:r>
              <a:rPr lang="fr-FR" sz="2800" dirty="0" smtClean="0">
                <a:solidFill>
                  <a:schemeClr val="tx1"/>
                </a:solidFill>
              </a:rPr>
              <a:t>sol</a:t>
            </a:r>
            <a:r>
              <a:rPr lang="fr-FR" dirty="0" smtClean="0">
                <a:solidFill>
                  <a:schemeClr val="tx1"/>
                </a:solidFill>
              </a:rPr>
              <a:t>. </a:t>
            </a:r>
            <a:r>
              <a:rPr lang="fr-FR" sz="2800" b="1" dirty="0" smtClean="0">
                <a:solidFill>
                  <a:schemeClr val="tx1"/>
                </a:solidFill>
              </a:rPr>
              <a:t>Le travail minimum du sol et semis direct (aussi appelé culture sans </a:t>
            </a:r>
          </a:p>
          <a:p>
            <a:pPr algn="l" rtl="0"/>
            <a:r>
              <a:rPr lang="fr-FR" sz="2800" b="1" dirty="0" smtClean="0">
                <a:solidFill>
                  <a:schemeClr val="tx1"/>
                </a:solidFill>
              </a:rPr>
              <a:t>labour) sont des formes de pratiques de conservation du sol.</a:t>
            </a:r>
          </a:p>
          <a:p>
            <a:pPr algn="l" rtl="0"/>
            <a:r>
              <a:rPr lang="fr-FR" sz="2800" b="1" dirty="0" smtClean="0">
                <a:solidFill>
                  <a:srgbClr val="C00000"/>
                </a:solidFill>
              </a:rPr>
              <a:t>Alors, Travail minimum du sol = 30 % de tiges des cultures de </a:t>
            </a:r>
          </a:p>
          <a:p>
            <a:pPr algn="l" rtl="0"/>
            <a:r>
              <a:rPr lang="fr-FR" sz="2800" b="1" dirty="0" smtClean="0">
                <a:solidFill>
                  <a:srgbClr val="C00000"/>
                </a:solidFill>
              </a:rPr>
              <a:t>l’année précédente demeurent visibles à la surface du champs.</a:t>
            </a:r>
          </a:p>
          <a:p>
            <a:pPr algn="l" rtl="0"/>
            <a:r>
              <a:rPr lang="fr-FR" sz="2800" b="1" dirty="0" smtClean="0">
                <a:solidFill>
                  <a:srgbClr val="C00000"/>
                </a:solidFill>
              </a:rPr>
              <a:t>Semis direct = 70 à 75 % des cultures de l’année précédente </a:t>
            </a:r>
          </a:p>
          <a:p>
            <a:pPr algn="l" rtl="0"/>
            <a:r>
              <a:rPr lang="fr-FR" sz="2800" b="1" dirty="0" smtClean="0">
                <a:solidFill>
                  <a:srgbClr val="C00000"/>
                </a:solidFill>
              </a:rPr>
              <a:t>sur la surface.</a:t>
            </a:r>
            <a:endParaRPr lang="ar-DZ" sz="2800" b="1" dirty="0">
              <a:solidFill>
                <a:srgbClr val="C00000"/>
              </a:solidFill>
            </a:endParaRPr>
          </a:p>
        </p:txBody>
      </p:sp>
    </p:spTree>
    <p:extLst>
      <p:ext uri="{BB962C8B-B14F-4D97-AF65-F5344CB8AC3E}">
        <p14:creationId xmlns:p14="http://schemas.microsoft.com/office/powerpoint/2010/main" val="13429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sz="2800" b="1" dirty="0">
                <a:solidFill>
                  <a:schemeClr val="tx1"/>
                </a:solidFill>
              </a:rPr>
              <a:t>2.2 Les principales techniques</a:t>
            </a:r>
            <a:endParaRPr lang="fr-FR" sz="2800" b="1" dirty="0" smtClean="0">
              <a:solidFill>
                <a:schemeClr val="tx1"/>
              </a:solidFill>
            </a:endParaRPr>
          </a:p>
          <a:p>
            <a:pPr algn="l" rtl="0"/>
            <a:r>
              <a:rPr lang="fr-FR" sz="2800" b="1" dirty="0" smtClean="0">
                <a:solidFill>
                  <a:schemeClr val="tx1"/>
                </a:solidFill>
              </a:rPr>
              <a:t>Ces </a:t>
            </a:r>
            <a:r>
              <a:rPr lang="fr-FR" sz="2800" b="1" dirty="0">
                <a:solidFill>
                  <a:schemeClr val="tx1"/>
                </a:solidFill>
              </a:rPr>
              <a:t>techniques </a:t>
            </a:r>
            <a:r>
              <a:rPr lang="fr-FR" sz="2800" b="1" dirty="0" smtClean="0">
                <a:solidFill>
                  <a:schemeClr val="tx1"/>
                </a:solidFill>
              </a:rPr>
              <a:t>impliquent</a:t>
            </a:r>
            <a:endParaRPr lang="fr-FR" sz="2800" b="1" dirty="0">
              <a:solidFill>
                <a:schemeClr val="tx1"/>
              </a:solidFill>
            </a:endParaRPr>
          </a:p>
          <a:p>
            <a:pPr algn="l" rtl="0"/>
            <a:r>
              <a:rPr lang="fr-FR" sz="2800" b="1" dirty="0" smtClean="0">
                <a:solidFill>
                  <a:schemeClr val="tx1"/>
                </a:solidFill>
              </a:rPr>
              <a:t>- la </a:t>
            </a:r>
            <a:r>
              <a:rPr lang="fr-FR" sz="2800" b="1" dirty="0">
                <a:solidFill>
                  <a:schemeClr val="tx1"/>
                </a:solidFill>
              </a:rPr>
              <a:t>rotation des cultures pour améliorer ou maintenir les rendements des terres;</a:t>
            </a:r>
          </a:p>
          <a:p>
            <a:pPr algn="l" rtl="0"/>
            <a:r>
              <a:rPr lang="fr-FR" sz="2800" b="1" dirty="0" smtClean="0">
                <a:solidFill>
                  <a:schemeClr val="tx1"/>
                </a:solidFill>
              </a:rPr>
              <a:t>- la </a:t>
            </a:r>
            <a:r>
              <a:rPr lang="fr-FR" sz="2800" b="1" dirty="0">
                <a:solidFill>
                  <a:schemeClr val="tx1"/>
                </a:solidFill>
              </a:rPr>
              <a:t>surveillance des ravageurs agricoles et des insectes vecteurs de maladies en utilisant leurs ennemis naturels, </a:t>
            </a:r>
          </a:p>
          <a:p>
            <a:pPr algn="l" rtl="0"/>
            <a:r>
              <a:rPr lang="fr-FR" sz="2800" b="1" dirty="0" smtClean="0">
                <a:solidFill>
                  <a:schemeClr val="tx1"/>
                </a:solidFill>
              </a:rPr>
              <a:t>- a </a:t>
            </a:r>
            <a:r>
              <a:rPr lang="fr-FR" sz="2800" b="1" dirty="0">
                <a:solidFill>
                  <a:schemeClr val="tx1"/>
                </a:solidFill>
              </a:rPr>
              <a:t>couverture du sol avec de la paille ou de la matière organique pour maintenir une humidité optimale du sol et réguler sa température</a:t>
            </a:r>
            <a:r>
              <a:rPr lang="fr-FR" sz="2800" b="1" dirty="0" smtClean="0">
                <a:solidFill>
                  <a:schemeClr val="tx1"/>
                </a:solidFill>
              </a:rPr>
              <a:t>.</a:t>
            </a:r>
          </a:p>
          <a:p>
            <a:pPr algn="l" rtl="0"/>
            <a:endParaRPr lang="ar-DZ" sz="2800" b="1" dirty="0">
              <a:solidFill>
                <a:schemeClr val="tx1"/>
              </a:solidFill>
            </a:endParaRPr>
          </a:p>
        </p:txBody>
      </p:sp>
    </p:spTree>
    <p:extLst>
      <p:ext uri="{BB962C8B-B14F-4D97-AF65-F5344CB8AC3E}">
        <p14:creationId xmlns:p14="http://schemas.microsoft.com/office/powerpoint/2010/main" val="1842107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pPr algn="l" rtl="0"/>
            <a:r>
              <a:rPr lang="fr-FR" sz="2800" b="1" dirty="0" smtClean="0">
                <a:solidFill>
                  <a:schemeClr val="tx1"/>
                </a:solidFill>
              </a:rPr>
              <a:t>3. L’agriculture </a:t>
            </a:r>
            <a:r>
              <a:rPr lang="fr-FR" sz="2800" b="1" dirty="0">
                <a:solidFill>
                  <a:schemeClr val="tx1"/>
                </a:solidFill>
              </a:rPr>
              <a:t>durable consiste à utiliser des techniques agricoles qui respectent l’environnement, la biodiversité et la capacité naturelle d’absorption des déchets de la terre</a:t>
            </a:r>
            <a:r>
              <a:rPr lang="fr-FR" sz="2800" b="1" dirty="0" smtClean="0">
                <a:solidFill>
                  <a:schemeClr val="tx1"/>
                </a:solidFill>
              </a:rPr>
              <a:t>.</a:t>
            </a:r>
          </a:p>
          <a:p>
            <a:pPr algn="l" rtl="0"/>
            <a:r>
              <a:rPr lang="fr-FR" sz="2800" b="1" dirty="0" smtClean="0">
                <a:solidFill>
                  <a:schemeClr val="tx1"/>
                </a:solidFill>
              </a:rPr>
              <a:t>3.1 Agriculture </a:t>
            </a:r>
            <a:r>
              <a:rPr lang="fr-FR" sz="2800" b="1" dirty="0">
                <a:solidFill>
                  <a:schemeClr val="tx1"/>
                </a:solidFill>
              </a:rPr>
              <a:t>biologique</a:t>
            </a:r>
          </a:p>
          <a:p>
            <a:pPr algn="l" rtl="0"/>
            <a:r>
              <a:rPr lang="fr-FR" sz="2800" b="1" dirty="0">
                <a:solidFill>
                  <a:schemeClr val="tx1"/>
                </a:solidFill>
              </a:rPr>
              <a:t>Il s’agit d’un modèle de production qui n’autorise que l’utilisation de substances naturelles, </a:t>
            </a:r>
            <a:endParaRPr lang="fr-FR" sz="2800" b="1" dirty="0" smtClean="0">
              <a:solidFill>
                <a:schemeClr val="tx1"/>
              </a:solidFill>
            </a:endParaRPr>
          </a:p>
          <a:p>
            <a:pPr algn="l" rtl="0"/>
            <a:r>
              <a:rPr lang="fr-FR" sz="2800" b="1" dirty="0">
                <a:solidFill>
                  <a:schemeClr val="tx1"/>
                </a:solidFill>
              </a:rPr>
              <a:t>3.2 Agriculture biodynamique</a:t>
            </a:r>
          </a:p>
          <a:p>
            <a:pPr algn="l" rtl="0"/>
            <a:r>
              <a:rPr lang="fr-FR" sz="2800" b="1" dirty="0">
                <a:solidFill>
                  <a:schemeClr val="tx1"/>
                </a:solidFill>
              </a:rPr>
              <a:t>Ses objectifs sont d’enrichir l’environnement et d’améliorer la qualité des aliments, tout en préservant la biodiversité végétale</a:t>
            </a:r>
            <a:r>
              <a:rPr lang="fr-FR" sz="2800" b="1" dirty="0" smtClean="0">
                <a:solidFill>
                  <a:schemeClr val="tx1"/>
                </a:solidFill>
              </a:rPr>
              <a:t>.</a:t>
            </a:r>
          </a:p>
          <a:p>
            <a:pPr algn="l" rtl="0"/>
            <a:r>
              <a:rPr lang="fr-FR" sz="2800" b="1" dirty="0" smtClean="0">
                <a:solidFill>
                  <a:schemeClr val="tx1"/>
                </a:solidFill>
              </a:rPr>
              <a:t>Tout </a:t>
            </a:r>
            <a:r>
              <a:rPr lang="fr-FR" sz="2800" b="1" dirty="0">
                <a:solidFill>
                  <a:schemeClr val="tx1"/>
                </a:solidFill>
              </a:rPr>
              <a:t>comme l’agriculture biologique, elle ne fait pas appel à des engrais chimiques ou à des produits phytosanitaires, mais plutôt à des doses homéopathiques de préparations naturelles pour favoriser la fertilité des terres et la croissance des plantes.</a:t>
            </a:r>
            <a:endParaRPr lang="ar-DZ" sz="2800" b="1" dirty="0">
              <a:solidFill>
                <a:schemeClr val="tx1"/>
              </a:solidFill>
            </a:endParaRPr>
          </a:p>
        </p:txBody>
      </p:sp>
    </p:spTree>
    <p:extLst>
      <p:ext uri="{BB962C8B-B14F-4D97-AF65-F5344CB8AC3E}">
        <p14:creationId xmlns:p14="http://schemas.microsoft.com/office/powerpoint/2010/main" val="36177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sz="2800" b="1" dirty="0" smtClean="0">
                <a:solidFill>
                  <a:schemeClr val="tx1"/>
                </a:solidFill>
              </a:rPr>
              <a:t>3.3 </a:t>
            </a:r>
            <a:r>
              <a:rPr lang="fr-FR" sz="2800" b="1" dirty="0" err="1" smtClean="0">
                <a:solidFill>
                  <a:schemeClr val="tx1"/>
                </a:solidFill>
              </a:rPr>
              <a:t>Permaculture</a:t>
            </a:r>
            <a:endParaRPr lang="fr-FR" sz="2800" b="1" dirty="0">
              <a:solidFill>
                <a:schemeClr val="tx1"/>
              </a:solidFill>
            </a:endParaRPr>
          </a:p>
          <a:p>
            <a:pPr algn="l" rtl="0"/>
            <a:r>
              <a:rPr lang="fr-FR" sz="2800" b="1" dirty="0">
                <a:solidFill>
                  <a:schemeClr val="tx1"/>
                </a:solidFill>
              </a:rPr>
              <a:t>Ce terme désigne non seulement un ensemble de pratiques agricoles orientées vers le maintien naturel de la fertilité des </a:t>
            </a:r>
            <a:r>
              <a:rPr lang="fr-FR" sz="2800" b="1" dirty="0" smtClean="0">
                <a:solidFill>
                  <a:schemeClr val="tx1"/>
                </a:solidFill>
              </a:rPr>
              <a:t>terres .</a:t>
            </a:r>
          </a:p>
          <a:p>
            <a:pPr algn="l" rtl="0"/>
            <a:r>
              <a:rPr lang="fr-FR" sz="2800" b="1" dirty="0">
                <a:solidFill>
                  <a:schemeClr val="tx1"/>
                </a:solidFill>
              </a:rPr>
              <a:t>4. Utilisation rationnelle des </a:t>
            </a:r>
            <a:r>
              <a:rPr lang="fr-FR" sz="2800" b="1" dirty="0" smtClean="0">
                <a:solidFill>
                  <a:schemeClr val="tx1"/>
                </a:solidFill>
              </a:rPr>
              <a:t>ressources</a:t>
            </a:r>
          </a:p>
          <a:p>
            <a:pPr algn="l" rtl="0"/>
            <a:r>
              <a:rPr lang="fr-FR" sz="2800" b="1" dirty="0">
                <a:solidFill>
                  <a:schemeClr val="tx1"/>
                </a:solidFill>
              </a:rPr>
              <a:t> L’Emprunteur mettra en œuvre des mesures techniquement et financièrement réalisables pour assurer une </a:t>
            </a:r>
          </a:p>
          <a:p>
            <a:pPr algn="l" rtl="0"/>
            <a:r>
              <a:rPr lang="fr-FR" sz="2800" b="1" dirty="0">
                <a:solidFill>
                  <a:schemeClr val="tx1"/>
                </a:solidFill>
              </a:rPr>
              <a:t>consommation plus rationnelle d’énergie, d’eau, de matières premières et d’autres ressources. Ces mesures </a:t>
            </a:r>
            <a:r>
              <a:rPr lang="fr-FR" sz="2800" b="1" dirty="0" smtClean="0">
                <a:solidFill>
                  <a:schemeClr val="tx1"/>
                </a:solidFill>
              </a:rPr>
              <a:t>intégreront </a:t>
            </a:r>
            <a:r>
              <a:rPr lang="fr-FR" sz="2800" b="1" dirty="0">
                <a:solidFill>
                  <a:schemeClr val="tx1"/>
                </a:solidFill>
              </a:rPr>
              <a:t>les techniques de production moins polluante dans la conception des produits et les processus de production </a:t>
            </a:r>
          </a:p>
          <a:p>
            <a:pPr algn="l" rtl="0"/>
            <a:r>
              <a:rPr lang="fr-FR" sz="2800" b="1" dirty="0">
                <a:solidFill>
                  <a:schemeClr val="tx1"/>
                </a:solidFill>
              </a:rPr>
              <a:t>afin de préserver les matières premières, l’énergie et l’eau ainsi que d’autres </a:t>
            </a:r>
            <a:r>
              <a:rPr lang="fr-FR" sz="2800" b="1" dirty="0" smtClean="0">
                <a:solidFill>
                  <a:schemeClr val="tx1"/>
                </a:solidFill>
              </a:rPr>
              <a:t>ressources.</a:t>
            </a:r>
            <a:endParaRPr lang="ar-DZ" sz="2800" b="1" dirty="0">
              <a:solidFill>
                <a:schemeClr val="tx1"/>
              </a:solidFill>
            </a:endParaRPr>
          </a:p>
        </p:txBody>
      </p:sp>
    </p:spTree>
    <p:extLst>
      <p:ext uri="{BB962C8B-B14F-4D97-AF65-F5344CB8AC3E}">
        <p14:creationId xmlns:p14="http://schemas.microsoft.com/office/powerpoint/2010/main" val="2512577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b="1" dirty="0" smtClean="0">
                <a:solidFill>
                  <a:schemeClr val="tx1"/>
                </a:solidFill>
              </a:rPr>
              <a:t>Chapitre7:Gestion des systèmes d’</a:t>
            </a:r>
            <a:r>
              <a:rPr lang="fr-FR" b="1" dirty="0" err="1" smtClean="0">
                <a:solidFill>
                  <a:schemeClr val="tx1"/>
                </a:solidFill>
              </a:rPr>
              <a:t>élévage</a:t>
            </a:r>
            <a:endParaRPr lang="fr-FR" b="1" dirty="0" smtClean="0">
              <a:solidFill>
                <a:schemeClr val="tx1"/>
              </a:solidFill>
            </a:endParaRPr>
          </a:p>
          <a:p>
            <a:pPr algn="l" rtl="0"/>
            <a:r>
              <a:rPr lang="fr-FR" b="1" dirty="0">
                <a:solidFill>
                  <a:schemeClr val="tx1"/>
                </a:solidFill>
              </a:rPr>
              <a:t>L’élevage d’animaux destinés à l’alimentation (viande, œufs, etc.) ou à d’autres produits (laine, cuir, etc.) et besoins occupe une place considérable au sein du secteur de l’agriculture</a:t>
            </a:r>
            <a:r>
              <a:rPr lang="fr-FR" b="1" dirty="0" smtClean="0">
                <a:solidFill>
                  <a:schemeClr val="tx1"/>
                </a:solidFill>
              </a:rPr>
              <a:t>.</a:t>
            </a:r>
          </a:p>
          <a:p>
            <a:pPr algn="l" rtl="0"/>
            <a:r>
              <a:rPr lang="fr-FR" b="1" dirty="0">
                <a:solidFill>
                  <a:schemeClr val="tx1"/>
                </a:solidFill>
              </a:rPr>
              <a:t>Les fermes d’élevage se concentrent principalement sur un seul animal, que ce soit pour sa viande, pour sa peau </a:t>
            </a:r>
            <a:r>
              <a:rPr lang="fr-FR" b="1" dirty="0" smtClean="0">
                <a:solidFill>
                  <a:schemeClr val="tx1"/>
                </a:solidFill>
              </a:rPr>
              <a:t>,,,,,(</a:t>
            </a:r>
            <a:r>
              <a:rPr lang="fr-FR" b="1" dirty="0">
                <a:solidFill>
                  <a:schemeClr val="tx1"/>
                </a:solidFill>
              </a:rPr>
              <a:t>les chevaux de course, par exemple). Les élevages bovin, </a:t>
            </a:r>
            <a:r>
              <a:rPr lang="fr-FR" b="1" dirty="0" smtClean="0">
                <a:solidFill>
                  <a:schemeClr val="tx1"/>
                </a:solidFill>
              </a:rPr>
              <a:t>ovin </a:t>
            </a:r>
            <a:r>
              <a:rPr lang="fr-FR" b="1" dirty="0">
                <a:solidFill>
                  <a:schemeClr val="tx1"/>
                </a:solidFill>
              </a:rPr>
              <a:t>et caprin comp­tent parmi les plus communs. Il en va de même pour l’apiculture, </a:t>
            </a:r>
            <a:r>
              <a:rPr lang="fr-FR" b="1" dirty="0" smtClean="0">
                <a:solidFill>
                  <a:schemeClr val="tx1"/>
                </a:solidFill>
              </a:rPr>
              <a:t>l’aquaculture. Les chameaux, </a:t>
            </a:r>
            <a:r>
              <a:rPr lang="fr-FR" b="1" dirty="0">
                <a:solidFill>
                  <a:schemeClr val="tx1"/>
                </a:solidFill>
              </a:rPr>
              <a:t>les lapins, les renards et les insectes sont d’autres exemples plus spécialisés.</a:t>
            </a:r>
            <a:endParaRPr lang="fr-FR" b="1" dirty="0" smtClean="0">
              <a:solidFill>
                <a:schemeClr val="tx1"/>
              </a:solidFill>
            </a:endParaRPr>
          </a:p>
          <a:p>
            <a:pPr algn="l" rtl="0"/>
            <a:endParaRPr lang="fr-FR" b="1" dirty="0" smtClean="0">
              <a:solidFill>
                <a:schemeClr val="tx1"/>
              </a:solidFill>
            </a:endParaRPr>
          </a:p>
          <a:p>
            <a:pPr algn="l" rtl="0"/>
            <a:endParaRPr lang="fr-FR" b="1" dirty="0" smtClean="0">
              <a:solidFill>
                <a:schemeClr val="tx1"/>
              </a:solidFill>
            </a:endParaRPr>
          </a:p>
          <a:p>
            <a:endParaRPr lang="ar-DZ" dirty="0"/>
          </a:p>
        </p:txBody>
      </p:sp>
    </p:spTree>
    <p:extLst>
      <p:ext uri="{BB962C8B-B14F-4D97-AF65-F5344CB8AC3E}">
        <p14:creationId xmlns:p14="http://schemas.microsoft.com/office/powerpoint/2010/main" val="2215619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sz="2800" b="1" dirty="0">
                <a:solidFill>
                  <a:schemeClr val="tx1"/>
                </a:solidFill>
              </a:rPr>
              <a:t>Les herbivores domestiques se nourrissent de produits végétaux, et valorisent ainsi des </a:t>
            </a:r>
            <a:r>
              <a:rPr lang="fr-FR" sz="2800" b="1" dirty="0" smtClean="0">
                <a:solidFill>
                  <a:schemeClr val="tx1"/>
                </a:solidFill>
              </a:rPr>
              <a:t>ressources que </a:t>
            </a:r>
            <a:r>
              <a:rPr lang="fr-FR" sz="2800" b="1" dirty="0">
                <a:solidFill>
                  <a:schemeClr val="tx1"/>
                </a:solidFill>
              </a:rPr>
              <a:t>l'homme ne pourrait consommer directement. La plupart sont des ruminants (camélidés, bovins caprins, ovins), mais il y a aussi des non ruminants, comme le lapin ou le </a:t>
            </a:r>
            <a:r>
              <a:rPr lang="fr-FR" sz="2800" b="1" dirty="0" smtClean="0">
                <a:solidFill>
                  <a:schemeClr val="tx1"/>
                </a:solidFill>
              </a:rPr>
              <a:t>cheval, </a:t>
            </a:r>
            <a:r>
              <a:rPr lang="fr-FR" sz="2800" b="1" dirty="0">
                <a:solidFill>
                  <a:schemeClr val="tx1"/>
                </a:solidFill>
              </a:rPr>
              <a:t>omnivore, et les volailles </a:t>
            </a:r>
            <a:r>
              <a:rPr lang="fr-FR" sz="2800" b="1" dirty="0" smtClean="0">
                <a:solidFill>
                  <a:schemeClr val="tx1"/>
                </a:solidFill>
              </a:rPr>
              <a:t>granivores.</a:t>
            </a:r>
          </a:p>
          <a:p>
            <a:pPr algn="l" rtl="0"/>
            <a:r>
              <a:rPr lang="fr-FR" sz="2800" b="1" dirty="0">
                <a:solidFill>
                  <a:schemeClr val="tx1"/>
                </a:solidFill>
              </a:rPr>
              <a:t>La famille des bovidés comprend de nombreuses espèces domestiques et sauvages. Tous sont </a:t>
            </a:r>
            <a:r>
              <a:rPr lang="fr-FR" sz="2800" b="1" dirty="0" smtClean="0">
                <a:solidFill>
                  <a:schemeClr val="tx1"/>
                </a:solidFill>
              </a:rPr>
              <a:t>des animaux </a:t>
            </a:r>
            <a:r>
              <a:rPr lang="fr-FR" sz="2800" b="1" dirty="0">
                <a:solidFill>
                  <a:schemeClr val="tx1"/>
                </a:solidFill>
              </a:rPr>
              <a:t>à plusieurs fins (viande, lait, cuir, travail, fumier, laine), même si leurs </a:t>
            </a:r>
            <a:r>
              <a:rPr lang="fr-FR" sz="2800" b="1" dirty="0" smtClean="0">
                <a:solidFill>
                  <a:schemeClr val="tx1"/>
                </a:solidFill>
              </a:rPr>
              <a:t>aptitudes génétiques</a:t>
            </a:r>
            <a:r>
              <a:rPr lang="fr-FR" sz="2800" b="1" dirty="0">
                <a:solidFill>
                  <a:schemeClr val="tx1"/>
                </a:solidFill>
              </a:rPr>
              <a:t>, souvent sélectionnées par l'homme, les prédisposent parfois à l'une ou à l'autre de ces </a:t>
            </a:r>
            <a:r>
              <a:rPr lang="fr-FR" sz="2800" b="1" dirty="0" smtClean="0">
                <a:solidFill>
                  <a:schemeClr val="tx1"/>
                </a:solidFill>
              </a:rPr>
              <a:t>productions.</a:t>
            </a:r>
            <a:endParaRPr lang="ar-DZ" sz="2800" b="1" dirty="0">
              <a:solidFill>
                <a:schemeClr val="tx1"/>
              </a:solidFill>
            </a:endParaRPr>
          </a:p>
        </p:txBody>
      </p:sp>
    </p:spTree>
    <p:extLst>
      <p:ext uri="{BB962C8B-B14F-4D97-AF65-F5344CB8AC3E}">
        <p14:creationId xmlns:p14="http://schemas.microsoft.com/office/powerpoint/2010/main" val="1779242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sz="2800" b="1" dirty="0">
                <a:solidFill>
                  <a:schemeClr val="tx1"/>
                </a:solidFill>
              </a:rPr>
              <a:t>Le bétail est source de produits destinés à l'alimentation </a:t>
            </a:r>
            <a:r>
              <a:rPr lang="fr-FR" sz="2800" b="1" dirty="0" err="1" smtClean="0">
                <a:solidFill>
                  <a:schemeClr val="tx1"/>
                </a:solidFill>
              </a:rPr>
              <a:t>humaine.L'animal</a:t>
            </a:r>
            <a:r>
              <a:rPr lang="fr-FR" sz="2800" b="1" dirty="0" smtClean="0">
                <a:solidFill>
                  <a:schemeClr val="tx1"/>
                </a:solidFill>
              </a:rPr>
              <a:t> </a:t>
            </a:r>
            <a:r>
              <a:rPr lang="fr-FR" sz="2800" b="1" dirty="0">
                <a:solidFill>
                  <a:schemeClr val="tx1"/>
                </a:solidFill>
              </a:rPr>
              <a:t>est également facteur de production, car il permet d'abord de valoriser des </a:t>
            </a:r>
            <a:r>
              <a:rPr lang="fr-FR" sz="2800" b="1" dirty="0" smtClean="0">
                <a:solidFill>
                  <a:schemeClr val="tx1"/>
                </a:solidFill>
              </a:rPr>
              <a:t>ressources végétales </a:t>
            </a:r>
            <a:r>
              <a:rPr lang="fr-FR" sz="2800" b="1" dirty="0">
                <a:solidFill>
                  <a:schemeClr val="tx1"/>
                </a:solidFill>
              </a:rPr>
              <a:t>inutilisables par l'homme, et de tirer profit de parcours ayant une faible valeur </a:t>
            </a:r>
            <a:r>
              <a:rPr lang="fr-FR" sz="2800" b="1" dirty="0" err="1">
                <a:solidFill>
                  <a:schemeClr val="tx1"/>
                </a:solidFill>
              </a:rPr>
              <a:t>agricole.Il</a:t>
            </a:r>
            <a:r>
              <a:rPr lang="fr-FR" sz="2800" b="1" dirty="0">
                <a:solidFill>
                  <a:schemeClr val="tx1"/>
                </a:solidFill>
              </a:rPr>
              <a:t> permet aussi d'améliorer des systèmes de culture par ses déjections et son </a:t>
            </a:r>
            <a:r>
              <a:rPr lang="fr-FR" sz="2800" b="1" dirty="0" err="1">
                <a:solidFill>
                  <a:schemeClr val="tx1"/>
                </a:solidFill>
              </a:rPr>
              <a:t>travail.Il</a:t>
            </a:r>
            <a:r>
              <a:rPr lang="fr-FR" sz="2800" b="1" dirty="0">
                <a:solidFill>
                  <a:schemeClr val="tx1"/>
                </a:solidFill>
              </a:rPr>
              <a:t> joue également un rôle important dans l'économie des exploitations </a:t>
            </a:r>
            <a:r>
              <a:rPr lang="fr-FR" sz="2800" b="1" dirty="0" smtClean="0">
                <a:solidFill>
                  <a:schemeClr val="tx1"/>
                </a:solidFill>
              </a:rPr>
              <a:t>agricoles.</a:t>
            </a:r>
            <a:endParaRPr lang="ar-DZ" sz="2800" b="1" dirty="0">
              <a:solidFill>
                <a:schemeClr val="tx1"/>
              </a:solidFill>
            </a:endParaRPr>
          </a:p>
        </p:txBody>
      </p:sp>
    </p:spTree>
    <p:extLst>
      <p:ext uri="{BB962C8B-B14F-4D97-AF65-F5344CB8AC3E}">
        <p14:creationId xmlns:p14="http://schemas.microsoft.com/office/powerpoint/2010/main" val="1321825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sz="2800" b="1" dirty="0">
                <a:solidFill>
                  <a:schemeClr val="tx1"/>
                </a:solidFill>
              </a:rPr>
              <a:t>Ces produits ont de nombreux usages </a:t>
            </a:r>
            <a:r>
              <a:rPr lang="fr-FR" sz="2800" b="1" dirty="0" smtClean="0">
                <a:solidFill>
                  <a:schemeClr val="tx1"/>
                </a:solidFill>
              </a:rPr>
              <a:t>:l’alimentation </a:t>
            </a:r>
            <a:r>
              <a:rPr lang="fr-FR" sz="2800" b="1" dirty="0" err="1">
                <a:solidFill>
                  <a:schemeClr val="tx1"/>
                </a:solidFill>
              </a:rPr>
              <a:t>humaine.Les</a:t>
            </a:r>
            <a:r>
              <a:rPr lang="fr-FR" sz="2800" b="1" dirty="0">
                <a:solidFill>
                  <a:schemeClr val="tx1"/>
                </a:solidFill>
              </a:rPr>
              <a:t> produits animaux, et en particulier le lait et les œufs</a:t>
            </a:r>
            <a:r>
              <a:rPr lang="fr-FR" sz="2800" b="1" dirty="0" smtClean="0">
                <a:solidFill>
                  <a:schemeClr val="tx1"/>
                </a:solidFill>
              </a:rPr>
              <a:t>, contribuent </a:t>
            </a:r>
            <a:r>
              <a:rPr lang="fr-FR" sz="2800" b="1" dirty="0">
                <a:solidFill>
                  <a:schemeClr val="tx1"/>
                </a:solidFill>
              </a:rPr>
              <a:t>à équilibrer les rations journalières </a:t>
            </a:r>
            <a:r>
              <a:rPr lang="fr-FR" sz="2800" b="1" dirty="0" smtClean="0">
                <a:solidFill>
                  <a:schemeClr val="tx1"/>
                </a:solidFill>
              </a:rPr>
              <a:t>;</a:t>
            </a:r>
          </a:p>
          <a:p>
            <a:pPr algn="l" rtl="0"/>
            <a:r>
              <a:rPr lang="fr-FR" sz="2800" b="1" dirty="0" smtClean="0">
                <a:solidFill>
                  <a:schemeClr val="tx1"/>
                </a:solidFill>
              </a:rPr>
              <a:t>-L'artisanat </a:t>
            </a:r>
            <a:r>
              <a:rPr lang="fr-FR" sz="2800" b="1" dirty="0">
                <a:solidFill>
                  <a:schemeClr val="tx1"/>
                </a:solidFill>
              </a:rPr>
              <a:t>: le cuir, les peaux, la laine, sont des matières premières très utiles pour faire </a:t>
            </a:r>
            <a:r>
              <a:rPr lang="fr-FR" sz="2800" b="1" dirty="0" smtClean="0">
                <a:solidFill>
                  <a:schemeClr val="tx1"/>
                </a:solidFill>
              </a:rPr>
              <a:t>des vêtements</a:t>
            </a:r>
            <a:r>
              <a:rPr lang="fr-FR" sz="2800" b="1" dirty="0">
                <a:solidFill>
                  <a:schemeClr val="tx1"/>
                </a:solidFill>
              </a:rPr>
              <a:t>, des tentes</a:t>
            </a:r>
            <a:r>
              <a:rPr lang="fr-FR" sz="2800" b="1" dirty="0" smtClean="0">
                <a:solidFill>
                  <a:schemeClr val="tx1"/>
                </a:solidFill>
              </a:rPr>
              <a:t>,</a:t>
            </a:r>
          </a:p>
          <a:p>
            <a:pPr algn="l" rtl="0"/>
            <a:r>
              <a:rPr lang="fr-FR" sz="2800" b="1" dirty="0" smtClean="0">
                <a:solidFill>
                  <a:schemeClr val="tx1"/>
                </a:solidFill>
              </a:rPr>
              <a:t>-Le </a:t>
            </a:r>
            <a:r>
              <a:rPr lang="fr-FR" sz="2800" b="1" dirty="0">
                <a:solidFill>
                  <a:schemeClr val="tx1"/>
                </a:solidFill>
              </a:rPr>
              <a:t>fertilisant: les déjections constituent des amendements et engrais de grande valeur pour les cultures </a:t>
            </a:r>
            <a:r>
              <a:rPr lang="fr-FR" sz="2800" b="1" dirty="0" smtClean="0">
                <a:solidFill>
                  <a:schemeClr val="tx1"/>
                </a:solidFill>
              </a:rPr>
              <a:t>;</a:t>
            </a:r>
          </a:p>
          <a:p>
            <a:pPr algn="l" rtl="0"/>
            <a:r>
              <a:rPr lang="fr-FR" sz="2800" b="1" dirty="0">
                <a:solidFill>
                  <a:schemeClr val="tx1"/>
                </a:solidFill>
              </a:rPr>
              <a:t>-des usages divers : certains produits ( urine, os, abats) ont des propriétés thérapeutiques et sont utilisés dans la préparation de  onguents </a:t>
            </a:r>
            <a:r>
              <a:rPr lang="fr-FR" sz="2800" b="1" dirty="0" smtClean="0">
                <a:solidFill>
                  <a:schemeClr val="tx1"/>
                </a:solidFill>
              </a:rPr>
              <a:t>médicinaux.</a:t>
            </a:r>
            <a:endParaRPr lang="ar-DZ" b="1" dirty="0">
              <a:solidFill>
                <a:schemeClr val="tx1"/>
              </a:solidFill>
            </a:endParaRPr>
          </a:p>
        </p:txBody>
      </p:sp>
    </p:spTree>
    <p:extLst>
      <p:ext uri="{BB962C8B-B14F-4D97-AF65-F5344CB8AC3E}">
        <p14:creationId xmlns:p14="http://schemas.microsoft.com/office/powerpoint/2010/main" val="50439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036496" cy="6858000"/>
          </a:xfrm>
        </p:spPr>
        <p:txBody>
          <a:bodyPr>
            <a:normAutofit fontScale="77500" lnSpcReduction="20000"/>
          </a:bodyPr>
          <a:lstStyle/>
          <a:p>
            <a:pPr algn="l" rtl="0"/>
            <a:r>
              <a:rPr lang="fr-FR" b="1" dirty="0" smtClean="0">
                <a:solidFill>
                  <a:schemeClr val="tx1"/>
                </a:solidFill>
              </a:rPr>
              <a:t>-</a:t>
            </a:r>
            <a:r>
              <a:rPr lang="fr-FR" b="1" dirty="0" smtClean="0">
                <a:solidFill>
                  <a:srgbClr val="C00000"/>
                </a:solidFill>
              </a:rPr>
              <a:t>Les </a:t>
            </a:r>
            <a:r>
              <a:rPr lang="fr-FR" b="1" dirty="0">
                <a:solidFill>
                  <a:srgbClr val="C00000"/>
                </a:solidFill>
              </a:rPr>
              <a:t>fonctions physiologiques </a:t>
            </a:r>
          </a:p>
          <a:p>
            <a:pPr algn="l" rtl="0"/>
            <a:r>
              <a:rPr lang="fr-FR" b="1" dirty="0">
                <a:solidFill>
                  <a:schemeClr val="tx1"/>
                </a:solidFill>
              </a:rPr>
              <a:t>mises en jeu dans la fertilisation animale </a:t>
            </a:r>
          </a:p>
          <a:p>
            <a:pPr algn="l" rtl="0"/>
            <a:r>
              <a:rPr lang="fr-FR" b="1" dirty="0">
                <a:solidFill>
                  <a:schemeClr val="tx1"/>
                </a:solidFill>
              </a:rPr>
              <a:t>La fonction fertilisante assignée aux herbivores domestiques, et </a:t>
            </a:r>
            <a:r>
              <a:rPr lang="fr-FR" b="1" dirty="0" smtClean="0">
                <a:solidFill>
                  <a:schemeClr val="tx1"/>
                </a:solidFill>
              </a:rPr>
              <a:t>principalement </a:t>
            </a:r>
            <a:r>
              <a:rPr lang="fr-FR" b="1" dirty="0">
                <a:solidFill>
                  <a:schemeClr val="tx1"/>
                </a:solidFill>
              </a:rPr>
              <a:t>aux ruminants, met directement en jeu diverses fonctions </a:t>
            </a:r>
            <a:r>
              <a:rPr lang="fr-FR" b="1" dirty="0" smtClean="0">
                <a:solidFill>
                  <a:schemeClr val="tx1"/>
                </a:solidFill>
              </a:rPr>
              <a:t>physiologiques </a:t>
            </a:r>
            <a:r>
              <a:rPr lang="fr-FR" b="1" dirty="0">
                <a:solidFill>
                  <a:schemeClr val="tx1"/>
                </a:solidFill>
              </a:rPr>
              <a:t>de l'animal : </a:t>
            </a:r>
          </a:p>
          <a:p>
            <a:pPr algn="l" rtl="0"/>
            <a:r>
              <a:rPr lang="fr-FR" b="1" dirty="0" smtClean="0">
                <a:solidFill>
                  <a:schemeClr val="tx1"/>
                </a:solidFill>
              </a:rPr>
              <a:t>- </a:t>
            </a:r>
            <a:r>
              <a:rPr lang="fr-FR" b="1" dirty="0">
                <a:solidFill>
                  <a:schemeClr val="tx1"/>
                </a:solidFill>
              </a:rPr>
              <a:t>la digestion, à travers laquelle l'animal transforme les aliments </a:t>
            </a:r>
          </a:p>
          <a:p>
            <a:pPr algn="l" rtl="0"/>
            <a:r>
              <a:rPr lang="fr-FR" b="1" dirty="0">
                <a:solidFill>
                  <a:schemeClr val="tx1"/>
                </a:solidFill>
              </a:rPr>
              <a:t>ingérés et prélève les nutriments qui sont nécessaires à son </a:t>
            </a:r>
            <a:r>
              <a:rPr lang="fr-FR" b="1" dirty="0" smtClean="0">
                <a:solidFill>
                  <a:schemeClr val="tx1"/>
                </a:solidFill>
              </a:rPr>
              <a:t>métabolisme </a:t>
            </a:r>
            <a:r>
              <a:rPr lang="fr-FR" b="1" dirty="0">
                <a:solidFill>
                  <a:schemeClr val="tx1"/>
                </a:solidFill>
              </a:rPr>
              <a:t>; </a:t>
            </a:r>
          </a:p>
          <a:p>
            <a:pPr algn="l" rtl="0"/>
            <a:r>
              <a:rPr lang="fr-FR" b="1" dirty="0">
                <a:solidFill>
                  <a:schemeClr val="tx1"/>
                </a:solidFill>
              </a:rPr>
              <a:t>- l'excrétion, par laquelle il rejette à l'extérieur les résidus de la </a:t>
            </a:r>
          </a:p>
          <a:p>
            <a:pPr algn="l" rtl="0"/>
            <a:r>
              <a:rPr lang="fr-FR" b="1" dirty="0">
                <a:solidFill>
                  <a:schemeClr val="tx1"/>
                </a:solidFill>
              </a:rPr>
              <a:t>digestion (excrétion fécale) et du métabolisme (excrétion urinaire). Ce </a:t>
            </a:r>
            <a:r>
              <a:rPr lang="fr-FR" b="1" dirty="0" smtClean="0">
                <a:solidFill>
                  <a:schemeClr val="tx1"/>
                </a:solidFill>
              </a:rPr>
              <a:t>sont </a:t>
            </a:r>
            <a:r>
              <a:rPr lang="fr-FR" b="1" dirty="0">
                <a:solidFill>
                  <a:schemeClr val="tx1"/>
                </a:solidFill>
              </a:rPr>
              <a:t>ces résidus qui nous intéressent particulièrement ici, en raison de </a:t>
            </a:r>
            <a:r>
              <a:rPr lang="fr-FR" b="1" dirty="0" smtClean="0">
                <a:solidFill>
                  <a:schemeClr val="tx1"/>
                </a:solidFill>
              </a:rPr>
              <a:t>leur </a:t>
            </a:r>
            <a:r>
              <a:rPr lang="fr-FR" b="1" dirty="0">
                <a:solidFill>
                  <a:schemeClr val="tx1"/>
                </a:solidFill>
              </a:rPr>
              <a:t>intérêt pour la fertilisation du sol ; </a:t>
            </a:r>
          </a:p>
          <a:p>
            <a:pPr algn="l" rtl="0"/>
            <a:r>
              <a:rPr lang="fr-FR" b="1" dirty="0">
                <a:solidFill>
                  <a:schemeClr val="tx1"/>
                </a:solidFill>
              </a:rPr>
              <a:t>- la mobilité, qui règle la distribution spatiale des prélèvements et </a:t>
            </a:r>
          </a:p>
          <a:p>
            <a:pPr algn="l" rtl="0"/>
            <a:r>
              <a:rPr lang="fr-FR" b="1" dirty="0">
                <a:solidFill>
                  <a:schemeClr val="tx1"/>
                </a:solidFill>
              </a:rPr>
              <a:t>des restitutions. Les transferts de fertilité opérés par l'animal </a:t>
            </a:r>
            <a:r>
              <a:rPr lang="fr-FR" b="1">
                <a:solidFill>
                  <a:schemeClr val="tx1"/>
                </a:solidFill>
              </a:rPr>
              <a:t>sont </a:t>
            </a:r>
            <a:r>
              <a:rPr lang="fr-FR" b="1" smtClean="0">
                <a:solidFill>
                  <a:schemeClr val="tx1"/>
                </a:solidFill>
              </a:rPr>
              <a:t>directement </a:t>
            </a:r>
            <a:r>
              <a:rPr lang="fr-FR" b="1" dirty="0">
                <a:solidFill>
                  <a:schemeClr val="tx1"/>
                </a:solidFill>
              </a:rPr>
              <a:t>liés aux rythmes saisonniers et quotidiens des déplacements du </a:t>
            </a:r>
            <a:r>
              <a:rPr lang="fr-FR" b="1" dirty="0" smtClean="0">
                <a:solidFill>
                  <a:schemeClr val="tx1"/>
                </a:solidFill>
              </a:rPr>
              <a:t>bétail</a:t>
            </a:r>
            <a:r>
              <a:rPr lang="fr-FR" b="1" dirty="0">
                <a:solidFill>
                  <a:schemeClr val="tx1"/>
                </a:solidFill>
              </a:rPr>
              <a:t>. </a:t>
            </a:r>
          </a:p>
        </p:txBody>
      </p:sp>
    </p:spTree>
    <p:extLst>
      <p:ext uri="{BB962C8B-B14F-4D97-AF65-F5344CB8AC3E}">
        <p14:creationId xmlns:p14="http://schemas.microsoft.com/office/powerpoint/2010/main" val="2542753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b="1" dirty="0" smtClean="0">
                <a:solidFill>
                  <a:srgbClr val="FF0000"/>
                </a:solidFill>
              </a:rPr>
              <a:t>Chapitre 8</a:t>
            </a:r>
          </a:p>
          <a:p>
            <a:pPr algn="l" rtl="0"/>
            <a:r>
              <a:rPr lang="fr-FR" sz="2800" dirty="0">
                <a:solidFill>
                  <a:schemeClr val="tx1"/>
                </a:solidFill>
              </a:rPr>
              <a:t>L'agriculture de précision est un ensemble de principes et de technologies permettant d'optimiser la gestion des terres agricoles, d'améliorer les rendements et de rentabiliser les investissements. L'AGRICULTURE TRADITIONNELLE repose sur le principe de l'homogénéité des parcelles agricoles dans le cycle de production, principe qui consiste à appliquer les interventions culturales (travail du sol, semis, fertilisation, protection des cultures) de manière uniforme sur chaque parcelle. Or, l'hétérogénéité des sols, traduite par des variations de pH, de teneur en matière organique, de topographie, etc. constitue une source de variabilité importante pour la production agricole.</a:t>
            </a:r>
            <a:endParaRPr lang="ar-DZ" sz="2800" dirty="0">
              <a:solidFill>
                <a:schemeClr val="tx1"/>
              </a:solidFill>
            </a:endParaRPr>
          </a:p>
        </p:txBody>
      </p:sp>
    </p:spTree>
    <p:extLst>
      <p:ext uri="{BB962C8B-B14F-4D97-AF65-F5344CB8AC3E}">
        <p14:creationId xmlns:p14="http://schemas.microsoft.com/office/powerpoint/2010/main" val="867873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sz="2800" b="1" dirty="0">
                <a:solidFill>
                  <a:schemeClr val="tx1"/>
                </a:solidFill>
              </a:rPr>
              <a:t>Au cours des deux dernières décennies, le contexte a changé : le système de localisation GPS (Global </a:t>
            </a:r>
            <a:r>
              <a:rPr lang="fr-FR" sz="2800" b="1" dirty="0" err="1">
                <a:solidFill>
                  <a:schemeClr val="tx1"/>
                </a:solidFill>
              </a:rPr>
              <a:t>Positioning</a:t>
            </a:r>
            <a:r>
              <a:rPr lang="fr-FR" sz="2800" b="1" dirty="0">
                <a:solidFill>
                  <a:schemeClr val="tx1"/>
                </a:solidFill>
              </a:rPr>
              <a:t> System), l'informatique à la ferme, </a:t>
            </a:r>
            <a:r>
              <a:rPr lang="fr-FR" sz="2800" b="1" dirty="0" smtClean="0">
                <a:solidFill>
                  <a:schemeClr val="tx1"/>
                </a:solidFill>
              </a:rPr>
              <a:t>les </a:t>
            </a:r>
            <a:r>
              <a:rPr lang="fr-FR" sz="2800" b="1" dirty="0">
                <a:solidFill>
                  <a:schemeClr val="tx1"/>
                </a:solidFill>
              </a:rPr>
              <a:t>capteurs au sol, l'analyse des sols et l'imagerie de télédétection permettent d'accéder, notamment par les cartes de rendement, à une connaissance précise de cette variabilité et de réaliser des interventions adaptées</a:t>
            </a:r>
            <a:r>
              <a:rPr lang="fr-FR" sz="2800" b="1" dirty="0" smtClean="0">
                <a:solidFill>
                  <a:schemeClr val="tx1"/>
                </a:solidFill>
              </a:rPr>
              <a:t>.</a:t>
            </a:r>
          </a:p>
          <a:p>
            <a:pPr algn="l" rtl="0"/>
            <a:r>
              <a:rPr lang="fr-FR" sz="2800" b="1" dirty="0">
                <a:solidFill>
                  <a:schemeClr val="tx1"/>
                </a:solidFill>
              </a:rPr>
              <a:t>Ce nouveau contexte est à l'origine du développement de l'agriculture de précision, un concept que l'on peut exprimer par "la bonne intervention au bon endroit et au bon moment", et dont les premières applications sont apparues au début des années 1980, et qui se généralise dans le monde agricole. L'agriculture de précision cherche à mieux prendre en compte la variabilité des milieux et des conditions entre les différentes parcelles </a:t>
            </a:r>
            <a:r>
              <a:rPr lang="fr-FR" sz="2800" b="1" dirty="0" smtClean="0">
                <a:solidFill>
                  <a:schemeClr val="tx1"/>
                </a:solidFill>
              </a:rPr>
              <a:t>.</a:t>
            </a:r>
            <a:endParaRPr lang="ar-DZ" sz="2800" b="1" dirty="0">
              <a:solidFill>
                <a:schemeClr val="tx1"/>
              </a:solidFill>
            </a:endParaRPr>
          </a:p>
        </p:txBody>
      </p:sp>
    </p:spTree>
    <p:extLst>
      <p:ext uri="{BB962C8B-B14F-4D97-AF65-F5344CB8AC3E}">
        <p14:creationId xmlns:p14="http://schemas.microsoft.com/office/powerpoint/2010/main" val="175960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036496" cy="6858000"/>
          </a:xfrm>
        </p:spPr>
        <p:txBody>
          <a:bodyPr>
            <a:normAutofit/>
          </a:bodyPr>
          <a:lstStyle/>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pPr algn="l" rtl="0"/>
            <a:r>
              <a:rPr lang="fr-FR" sz="2600" b="1" dirty="0" smtClean="0">
                <a:solidFill>
                  <a:schemeClr val="tx1"/>
                </a:solidFill>
              </a:rPr>
              <a:t>Les </a:t>
            </a:r>
            <a:r>
              <a:rPr lang="fr-FR" sz="2800" b="1" dirty="0" smtClean="0">
                <a:solidFill>
                  <a:schemeClr val="tx1"/>
                </a:solidFill>
              </a:rPr>
              <a:t>cultures exigeaient de travailler le sol à plusieurs reprises avec différents types d’équipement. Cette pratique était appelée travail conventionnel du sol. Ce type de travail du sol était utilisé pour contrôler les mauvaises herbes et pour préparer le sol pour semer des cultures.</a:t>
            </a:r>
            <a:endParaRPr lang="ar-DZ" sz="2800" b="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4114800"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3712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036496" cy="6858000"/>
          </a:xfrm>
        </p:spPr>
        <p:txBody>
          <a:bodyPr>
            <a:normAutofit/>
          </a:bodyPr>
          <a:lstStyle/>
          <a:p>
            <a:pPr algn="l" rtl="0"/>
            <a:r>
              <a:rPr lang="fr-FR" sz="2800" b="1" dirty="0">
                <a:solidFill>
                  <a:schemeClr val="tx1"/>
                </a:solidFill>
              </a:rPr>
              <a:t>Ces méthodes et outils constituent une approche importante pour permettre à l'agriculture d'être plus respectueuse de l'environnement tout en restant productive, et permet de mieux comprendre et analyser les besoins physiologiques des cultures et de développer des outils d'aide à la décision pour l'utilisateur</a:t>
            </a:r>
            <a:r>
              <a:rPr lang="fr-FR" sz="2800" b="1" dirty="0" smtClean="0">
                <a:solidFill>
                  <a:schemeClr val="tx1"/>
                </a:solidFill>
              </a:rPr>
              <a:t>.</a:t>
            </a:r>
          </a:p>
          <a:p>
            <a:pPr algn="l" rtl="0"/>
            <a:r>
              <a:rPr lang="ar-DZ" sz="2800" b="1" dirty="0" smtClean="0">
                <a:solidFill>
                  <a:schemeClr val="tx1"/>
                </a:solidFill>
              </a:rPr>
              <a:t>1</a:t>
            </a:r>
            <a:r>
              <a:rPr lang="fr-FR" sz="2800" b="1" dirty="0" smtClean="0">
                <a:solidFill>
                  <a:schemeClr val="tx1"/>
                </a:solidFill>
              </a:rPr>
              <a:t>. Les </a:t>
            </a:r>
            <a:r>
              <a:rPr lang="fr-FR" sz="2800" b="1" dirty="0">
                <a:solidFill>
                  <a:schemeClr val="tx1"/>
                </a:solidFill>
              </a:rPr>
              <a:t>drones dans l’agriculture de </a:t>
            </a:r>
            <a:r>
              <a:rPr lang="fr-FR" sz="2800" b="1" dirty="0" smtClean="0">
                <a:solidFill>
                  <a:schemeClr val="tx1"/>
                </a:solidFill>
              </a:rPr>
              <a:t>précision</a:t>
            </a:r>
          </a:p>
          <a:p>
            <a:pPr algn="l" rtl="0"/>
            <a:r>
              <a:rPr lang="fr-FR" sz="2800" b="1" dirty="0">
                <a:solidFill>
                  <a:schemeClr val="tx1"/>
                </a:solidFill>
              </a:rPr>
              <a:t>Les drones, également appelés véhicules aériens sans pilote (UAV), sont des avions sans pilote à bord, contrôlés à distance par des </a:t>
            </a:r>
            <a:r>
              <a:rPr lang="fr-FR" sz="2800" b="1" dirty="0" smtClean="0">
                <a:solidFill>
                  <a:schemeClr val="tx1"/>
                </a:solidFill>
              </a:rPr>
              <a:t>opérateurs. </a:t>
            </a:r>
            <a:r>
              <a:rPr lang="fr-FR" sz="2800" b="1" dirty="0">
                <a:solidFill>
                  <a:schemeClr val="tx1"/>
                </a:solidFill>
              </a:rPr>
              <a:t>Ils se déclinent en différentes tailles et configurations, équipés de caméras et de capteurs pour capturer des données aériennes haute résolution, permettant aux agriculteurs de surveiller à distance la santé des cultures, de détecter les parasites et d’évaluer les niveaux de </a:t>
            </a:r>
            <a:r>
              <a:rPr lang="fr-FR" sz="2800" b="1" dirty="0" smtClean="0">
                <a:solidFill>
                  <a:schemeClr val="tx1"/>
                </a:solidFill>
              </a:rPr>
              <a:t>nutriments.</a:t>
            </a:r>
            <a:endParaRPr lang="ar-DZ" sz="2800" b="1" dirty="0">
              <a:solidFill>
                <a:schemeClr val="tx1"/>
              </a:solidFill>
            </a:endParaRPr>
          </a:p>
        </p:txBody>
      </p:sp>
    </p:spTree>
    <p:extLst>
      <p:ext uri="{BB962C8B-B14F-4D97-AF65-F5344CB8AC3E}">
        <p14:creationId xmlns:p14="http://schemas.microsoft.com/office/powerpoint/2010/main" val="16181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036496" cy="6858000"/>
          </a:xfrm>
        </p:spPr>
        <p:txBody>
          <a:bodyPr>
            <a:normAutofit lnSpcReduction="10000"/>
          </a:bodyPr>
          <a:lstStyle/>
          <a:p>
            <a:pPr algn="l" rtl="0"/>
            <a:r>
              <a:rPr lang="fr-FR" sz="2800" b="1" dirty="0">
                <a:solidFill>
                  <a:schemeClr val="tx1"/>
                </a:solidFill>
              </a:rPr>
              <a:t>De plus, les drones facilitent l’application précise d’intrants tels que les engrais, les pesticides et les herbicides, réduisant le gaspillage chimique et l’impact sur l’environnement tout en contribuant à l’analyse des sols, à la surveillance du bétail et à </a:t>
            </a:r>
            <a:r>
              <a:rPr lang="fr-FR" sz="2800" b="1" dirty="0" smtClean="0">
                <a:solidFill>
                  <a:schemeClr val="tx1"/>
                </a:solidFill>
              </a:rPr>
              <a:t>l’exploration </a:t>
            </a:r>
            <a:r>
              <a:rPr lang="fr-FR" sz="2800" b="1" dirty="0">
                <a:solidFill>
                  <a:schemeClr val="tx1"/>
                </a:solidFill>
              </a:rPr>
              <a:t>agricole </a:t>
            </a:r>
            <a:r>
              <a:rPr lang="fr-FR" sz="2800" b="1" dirty="0" smtClean="0">
                <a:solidFill>
                  <a:schemeClr val="tx1"/>
                </a:solidFill>
              </a:rPr>
              <a:t>efficace.</a:t>
            </a:r>
          </a:p>
          <a:p>
            <a:pPr algn="l" rtl="0"/>
            <a:r>
              <a:rPr lang="fr-FR" sz="2800" b="1" dirty="0">
                <a:solidFill>
                  <a:schemeClr val="tx1"/>
                </a:solidFill>
              </a:rPr>
              <a:t>Voici quelques-unes des principales utilisations </a:t>
            </a:r>
            <a:r>
              <a:rPr lang="fr-FR" sz="2800" b="1" dirty="0" smtClean="0">
                <a:solidFill>
                  <a:schemeClr val="tx1"/>
                </a:solidFill>
              </a:rPr>
              <a:t>des </a:t>
            </a:r>
            <a:r>
              <a:rPr lang="fr-FR" sz="2800" b="1" dirty="0">
                <a:solidFill>
                  <a:schemeClr val="tx1"/>
                </a:solidFill>
              </a:rPr>
              <a:t>drones dans l’agriculture de précision </a:t>
            </a:r>
            <a:r>
              <a:rPr lang="fr-FR" sz="2800" b="1" dirty="0" smtClean="0">
                <a:solidFill>
                  <a:schemeClr val="tx1"/>
                </a:solidFill>
              </a:rPr>
              <a:t>:</a:t>
            </a:r>
          </a:p>
          <a:p>
            <a:pPr algn="l" rtl="0"/>
            <a:endParaRPr lang="fr-FR" sz="2800" b="1" dirty="0">
              <a:solidFill>
                <a:schemeClr val="tx1"/>
              </a:solidFill>
            </a:endParaRPr>
          </a:p>
          <a:p>
            <a:pPr algn="l" rtl="0"/>
            <a:r>
              <a:rPr lang="fr-FR" sz="2800" b="1" dirty="0" smtClean="0">
                <a:solidFill>
                  <a:schemeClr val="tx1"/>
                </a:solidFill>
              </a:rPr>
              <a:t>- </a:t>
            </a:r>
            <a:r>
              <a:rPr lang="fr-FR" sz="2800" b="1" dirty="0" smtClean="0">
                <a:solidFill>
                  <a:srgbClr val="FF0000"/>
                </a:solidFill>
              </a:rPr>
              <a:t>Collecte </a:t>
            </a:r>
            <a:r>
              <a:rPr lang="fr-FR" sz="2800" b="1" dirty="0">
                <a:solidFill>
                  <a:srgbClr val="FF0000"/>
                </a:solidFill>
              </a:rPr>
              <a:t>et analyse de données</a:t>
            </a:r>
          </a:p>
          <a:p>
            <a:pPr algn="l" rtl="0"/>
            <a:r>
              <a:rPr lang="fr-FR" sz="2800" b="1" dirty="0">
                <a:solidFill>
                  <a:schemeClr val="tx1"/>
                </a:solidFill>
              </a:rPr>
              <a:t>L’agriculture de précision repose sur la collecte de données et l’application précise. Les drones agissent en tant que collecteurs de données de première ligne, surveillant efficacement les exploitations agricoles et recueillant des informations cruciales sur la santé des cultures, les conditions du sol, la disponibilité de l’eau et les infestations de parasites à l’aide de divers capteurs</a:t>
            </a:r>
          </a:p>
          <a:p>
            <a:pPr algn="l" rtl="0"/>
            <a:endParaRPr lang="ar-DZ" sz="2800" b="1" dirty="0">
              <a:solidFill>
                <a:schemeClr val="tx1"/>
              </a:solidFill>
            </a:endParaRPr>
          </a:p>
        </p:txBody>
      </p:sp>
    </p:spTree>
    <p:extLst>
      <p:ext uri="{BB962C8B-B14F-4D97-AF65-F5344CB8AC3E}">
        <p14:creationId xmlns:p14="http://schemas.microsoft.com/office/powerpoint/2010/main" val="3168922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ar-D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836712"/>
            <a:ext cx="6624735"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8506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ar-DZ" dirty="0"/>
          </a:p>
        </p:txBody>
      </p:sp>
    </p:spTree>
    <p:extLst>
      <p:ext uri="{BB962C8B-B14F-4D97-AF65-F5344CB8AC3E}">
        <p14:creationId xmlns:p14="http://schemas.microsoft.com/office/powerpoint/2010/main" val="149598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b="1" dirty="0" smtClean="0">
                <a:solidFill>
                  <a:srgbClr val="C00000"/>
                </a:solidFill>
              </a:rPr>
              <a:t> AVANTAGES DES PRATIQUES DE CONSERVATION DU SOL</a:t>
            </a:r>
          </a:p>
          <a:p>
            <a:pPr algn="l" rtl="0"/>
            <a:r>
              <a:rPr lang="fr-FR" dirty="0" smtClean="0"/>
              <a:t>-</a:t>
            </a:r>
            <a:r>
              <a:rPr lang="fr-FR" sz="2800" b="1" dirty="0" smtClean="0">
                <a:solidFill>
                  <a:schemeClr val="tx1"/>
                </a:solidFill>
              </a:rPr>
              <a:t>Érosion minimale du sol causée par le vent et l’eau grâce au chaume des cultures qui est laissé sur place.</a:t>
            </a:r>
          </a:p>
          <a:p>
            <a:pPr algn="l" rtl="0"/>
            <a:r>
              <a:rPr lang="fr-FR" sz="2800" b="1" dirty="0" smtClean="0">
                <a:solidFill>
                  <a:schemeClr val="tx1"/>
                </a:solidFill>
              </a:rPr>
              <a:t>• Amélioration de la qualité du sol grâce à la présence de matière organique et d’éléments nutritifs, ce qui donne des cultures plus en santé et plus productives.</a:t>
            </a:r>
          </a:p>
          <a:p>
            <a:pPr algn="l" rtl="0"/>
            <a:r>
              <a:rPr lang="fr-FR" sz="2800" b="1" dirty="0" smtClean="0">
                <a:solidFill>
                  <a:schemeClr val="tx1"/>
                </a:solidFill>
              </a:rPr>
              <a:t>• Les cultures sont moins affectées par la sécheresse et les conditions sèches en raison de la capacité de la matière organique du sol de retenir l’humidité et d’absorber l’eau pour la déplacer dans le sol.</a:t>
            </a:r>
          </a:p>
        </p:txBody>
      </p:sp>
    </p:spTree>
    <p:extLst>
      <p:ext uri="{BB962C8B-B14F-4D97-AF65-F5344CB8AC3E}">
        <p14:creationId xmlns:p14="http://schemas.microsoft.com/office/powerpoint/2010/main" val="200290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l" rtl="0"/>
            <a:r>
              <a:rPr lang="fr-FR" sz="2800" b="1" dirty="0" smtClean="0">
                <a:solidFill>
                  <a:schemeClr val="tx1"/>
                </a:solidFill>
              </a:rPr>
              <a:t>1. L'érosion est un concept qui recouvre plusieurs processus naturels très variables dans le temps et dans l'espace: l'arrachement de particules solides, leur transport et</a:t>
            </a:r>
          </a:p>
          <a:p>
            <a:pPr algn="l" rtl="0"/>
            <a:r>
              <a:rPr lang="fr-FR" sz="2800" b="1" dirty="0" smtClean="0">
                <a:solidFill>
                  <a:schemeClr val="tx1"/>
                </a:solidFill>
              </a:rPr>
              <a:t>leur sédimentation. Face à ces problèmes de dégradation des couvertures végétales et pédologiques, les</a:t>
            </a:r>
          </a:p>
          <a:p>
            <a:pPr algn="l" rtl="0"/>
            <a:r>
              <a:rPr lang="fr-FR" sz="2800" b="1" dirty="0" smtClean="0">
                <a:solidFill>
                  <a:schemeClr val="tx1"/>
                </a:solidFill>
              </a:rPr>
              <a:t>générations successives ont développé différentes stratégies d'économie de l'eau et de gestion de la fertilité des sols en fonction des conditions écologiques et socioéconomiques.</a:t>
            </a:r>
          </a:p>
          <a:p>
            <a:pPr algn="l" rtl="0"/>
            <a:endParaRPr lang="ar-DZ" sz="2800" b="1" dirty="0">
              <a:solidFill>
                <a:schemeClr val="tx1"/>
              </a:solidFill>
            </a:endParaRPr>
          </a:p>
        </p:txBody>
      </p:sp>
    </p:spTree>
    <p:extLst>
      <p:ext uri="{BB962C8B-B14F-4D97-AF65-F5344CB8AC3E}">
        <p14:creationId xmlns:p14="http://schemas.microsoft.com/office/powerpoint/2010/main" val="212696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0"/>
            <a:ext cx="8856984" cy="6858000"/>
          </a:xfrm>
        </p:spPr>
        <p:txBody>
          <a:bodyPr>
            <a:normAutofit/>
          </a:bodyPr>
          <a:lstStyle/>
          <a:p>
            <a:pPr algn="l" rtl="0"/>
            <a:r>
              <a:rPr lang="fr-FR" sz="2800" b="1" dirty="0" smtClean="0">
                <a:solidFill>
                  <a:schemeClr val="tx1"/>
                </a:solidFill>
              </a:rPr>
              <a:t>LES ALIGNEMENTS DE PIERRES, MURETIES ET FUMURE ORGANIQUE</a:t>
            </a:r>
          </a:p>
          <a:p>
            <a:pPr algn="l" rtl="0"/>
            <a:r>
              <a:rPr lang="fr-FR" sz="2800" b="1" dirty="0" smtClean="0">
                <a:solidFill>
                  <a:schemeClr val="tx1"/>
                </a:solidFill>
              </a:rPr>
              <a:t>Pour survivre, ils ont dû développer toute une série de méthodes conservatoires:</a:t>
            </a:r>
          </a:p>
          <a:p>
            <a:pPr algn="l" rtl="0"/>
            <a:r>
              <a:rPr lang="fr-FR" sz="2800" b="1" dirty="0" smtClean="0">
                <a:solidFill>
                  <a:schemeClr val="tx1"/>
                </a:solidFill>
              </a:rPr>
              <a:t>- petits champs entourés de blocs de grès piégeant le sable en saison sèche et le ruissellement lors des pluies;</a:t>
            </a:r>
          </a:p>
          <a:p>
            <a:pPr algn="l" rtl="0"/>
            <a:r>
              <a:rPr lang="fr-FR" sz="2800" b="1" dirty="0" smtClean="0">
                <a:solidFill>
                  <a:schemeClr val="tx1"/>
                </a:solidFill>
              </a:rPr>
              <a:t>- murettes de pierres et remontées de terre sableuse depuis la plaine pour créer des sols sur les dalles gréseuses;</a:t>
            </a:r>
          </a:p>
          <a:p>
            <a:pPr marL="457200" indent="-457200" algn="l" rtl="0">
              <a:buFontTx/>
              <a:buChar char="-"/>
            </a:pPr>
            <a:r>
              <a:rPr lang="fr-FR" sz="2800" b="1" dirty="0" smtClean="0">
                <a:solidFill>
                  <a:schemeClr val="tx1"/>
                </a:solidFill>
              </a:rPr>
              <a:t>paillage et compostage des résidus de culture et des déjections animales,…</a:t>
            </a:r>
          </a:p>
        </p:txBody>
      </p:sp>
    </p:spTree>
    <p:extLst>
      <p:ext uri="{BB962C8B-B14F-4D97-AF65-F5344CB8AC3E}">
        <p14:creationId xmlns:p14="http://schemas.microsoft.com/office/powerpoint/2010/main" val="202873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64488" cy="6858000"/>
          </a:xfrm>
        </p:spPr>
        <p:txBody>
          <a:bodyPr>
            <a:normAutofit lnSpcReduction="10000"/>
          </a:bodyPr>
          <a:lstStyle/>
          <a:p>
            <a:pPr algn="l" rtl="0"/>
            <a:r>
              <a:rPr lang="fr-FR" sz="2400" b="1" dirty="0" smtClean="0">
                <a:solidFill>
                  <a:schemeClr val="tx1"/>
                </a:solidFill>
              </a:rPr>
              <a:t>Le travail du sol et l'enfouissement du fumier furent introduits pour restaurer plus vite la fertilité chimique et physique des sols. Ils ont associé l'élevage à la culture et ils ont cloisonné les paysages par une succession de prairies et de petits champs clôturés par des haies vives.</a:t>
            </a:r>
          </a:p>
          <a:p>
            <a:pPr algn="l" rtl="0"/>
            <a:r>
              <a:rPr lang="fr-FR" sz="2400" b="1" dirty="0" smtClean="0">
                <a:solidFill>
                  <a:srgbClr val="C00000"/>
                </a:solidFill>
              </a:rPr>
              <a:t>2.Des stratégies modernes:</a:t>
            </a:r>
          </a:p>
          <a:p>
            <a:pPr algn="l" rtl="0"/>
            <a:r>
              <a:rPr lang="fr-FR" sz="2400" b="1" dirty="0" smtClean="0">
                <a:solidFill>
                  <a:schemeClr val="tx1"/>
                </a:solidFill>
              </a:rPr>
              <a:t>-les services forestiers ont racheté les terres dégradées en</a:t>
            </a:r>
          </a:p>
          <a:p>
            <a:pPr algn="l" rtl="0"/>
            <a:r>
              <a:rPr lang="fr-FR" sz="2400" b="1" dirty="0" smtClean="0">
                <a:solidFill>
                  <a:schemeClr val="tx1"/>
                </a:solidFill>
              </a:rPr>
              <a:t>montagne, reconstitué les couvertures végétale et pédologique et corrigé les torrents par des techniques de génie civil et biologique (</a:t>
            </a:r>
            <a:r>
              <a:rPr lang="fr-FR" sz="2400" b="1" dirty="0" err="1" smtClean="0">
                <a:solidFill>
                  <a:schemeClr val="tx1"/>
                </a:solidFill>
              </a:rPr>
              <a:t>LILlN</a:t>
            </a:r>
            <a:r>
              <a:rPr lang="fr-FR" sz="2400" b="1" dirty="0" smtClean="0">
                <a:solidFill>
                  <a:schemeClr val="tx1"/>
                </a:solidFill>
              </a:rPr>
              <a:t>, 1986).</a:t>
            </a:r>
          </a:p>
          <a:p>
            <a:pPr algn="l" rtl="0"/>
            <a:endParaRPr lang="fr-FR" sz="2400" b="1" dirty="0" smtClean="0">
              <a:solidFill>
                <a:schemeClr val="tx1"/>
              </a:solidFill>
            </a:endParaRPr>
          </a:p>
          <a:p>
            <a:pPr algn="l" rtl="0"/>
            <a:r>
              <a:rPr lang="fr-FR" sz="2400" b="1" dirty="0" smtClean="0">
                <a:solidFill>
                  <a:srgbClr val="C00000"/>
                </a:solidFill>
              </a:rPr>
              <a:t>- Maitriser la gestion quantitative et qualitative des ressources (sol-Eau), gestion de l’irrigation pour la production végétale et la qualité de l’eau.</a:t>
            </a:r>
          </a:p>
          <a:p>
            <a:pPr algn="l" rtl="0"/>
            <a:r>
              <a:rPr lang="fr-FR" sz="2400" b="1" dirty="0" smtClean="0">
                <a:solidFill>
                  <a:srgbClr val="C00000"/>
                </a:solidFill>
              </a:rPr>
              <a:t>- Etudier le système sol en vue de proposer des techniques</a:t>
            </a:r>
          </a:p>
          <a:p>
            <a:pPr algn="l" rtl="0"/>
            <a:r>
              <a:rPr lang="fr-FR" sz="2400" b="1" dirty="0" smtClean="0">
                <a:solidFill>
                  <a:srgbClr val="C00000"/>
                </a:solidFill>
              </a:rPr>
              <a:t>d’aménagement de mise en valeur et de conservation des</a:t>
            </a:r>
          </a:p>
          <a:p>
            <a:pPr algn="l" rtl="0"/>
            <a:r>
              <a:rPr lang="fr-FR" sz="2400" b="1" dirty="0" smtClean="0">
                <a:solidFill>
                  <a:srgbClr val="C00000"/>
                </a:solidFill>
              </a:rPr>
              <a:t>eaux et du sol.</a:t>
            </a:r>
          </a:p>
          <a:p>
            <a:pPr algn="l" rtl="0"/>
            <a:endParaRPr lang="fr-FR" sz="2400" b="1" dirty="0" smtClean="0">
              <a:solidFill>
                <a:srgbClr val="C00000"/>
              </a:solidFill>
            </a:endParaRPr>
          </a:p>
          <a:p>
            <a:pPr algn="l" rtl="0"/>
            <a:endParaRPr lang="ar-DZ" dirty="0"/>
          </a:p>
        </p:txBody>
      </p:sp>
    </p:spTree>
    <p:extLst>
      <p:ext uri="{BB962C8B-B14F-4D97-AF65-F5344CB8AC3E}">
        <p14:creationId xmlns:p14="http://schemas.microsoft.com/office/powerpoint/2010/main" val="264015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b="1" dirty="0" smtClean="0">
                <a:solidFill>
                  <a:schemeClr val="tx1"/>
                </a:solidFill>
              </a:rPr>
              <a:t>- Etudier les actions et les techniques de préservation et de valorisation des ressources sol et eau.</a:t>
            </a:r>
          </a:p>
          <a:p>
            <a:pPr algn="l" rtl="0"/>
            <a:r>
              <a:rPr lang="fr-FR" b="1" dirty="0" smtClean="0">
                <a:solidFill>
                  <a:schemeClr val="tx1"/>
                </a:solidFill>
              </a:rPr>
              <a:t>- Méthode de caractérisation et de cartographie des sols</a:t>
            </a:r>
          </a:p>
          <a:p>
            <a:pPr algn="l" rtl="0"/>
            <a:r>
              <a:rPr lang="fr-FR" b="1" dirty="0" smtClean="0">
                <a:solidFill>
                  <a:schemeClr val="tx1"/>
                </a:solidFill>
              </a:rPr>
              <a:t>(Cartographie des sols) pour une meilleur gestion, une bonne prédiction des phénomènes naturels et à la fin la prise de justes décisions.</a:t>
            </a:r>
          </a:p>
          <a:p>
            <a:pPr algn="l" rtl="0"/>
            <a:r>
              <a:rPr lang="fr-FR" b="1" dirty="0" smtClean="0">
                <a:solidFill>
                  <a:schemeClr val="tx1"/>
                </a:solidFill>
              </a:rPr>
              <a:t>- Conservation des sols et des écosystèmes</a:t>
            </a:r>
          </a:p>
          <a:p>
            <a:pPr algn="l" rtl="0"/>
            <a:r>
              <a:rPr lang="fr-FR" b="1" dirty="0" smtClean="0">
                <a:solidFill>
                  <a:schemeClr val="tx1"/>
                </a:solidFill>
              </a:rPr>
              <a:t>- Maitrise totale de l’hydrologie des bassins versants en faisant appel aux systèmes d’informations géographiques</a:t>
            </a:r>
            <a:endParaRPr lang="ar-DZ" b="1" dirty="0">
              <a:solidFill>
                <a:schemeClr val="tx1"/>
              </a:solidFill>
            </a:endParaRPr>
          </a:p>
        </p:txBody>
      </p:sp>
    </p:spTree>
    <p:extLst>
      <p:ext uri="{BB962C8B-B14F-4D97-AF65-F5344CB8AC3E}">
        <p14:creationId xmlns:p14="http://schemas.microsoft.com/office/powerpoint/2010/main" val="88851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l" rtl="0"/>
            <a:r>
              <a:rPr lang="fr-FR" sz="2400" b="1" dirty="0" smtClean="0">
                <a:solidFill>
                  <a:schemeClr val="tx1"/>
                </a:solidFill>
              </a:rPr>
              <a:t>3. La gestion des ressources naturelles identifie la planification et l'utilisation rationnelle des ressources végétales, minérales et animales, en particulier dans un biotope ou écosystème déterminé. Elle est une exploitation économique quand elle est dirigée vers la croissance économique.</a:t>
            </a:r>
          </a:p>
          <a:p>
            <a:pPr algn="l" rtl="0"/>
            <a:r>
              <a:rPr lang="fr-FR" sz="2400" b="1" dirty="0" smtClean="0">
                <a:solidFill>
                  <a:schemeClr val="tx1"/>
                </a:solidFill>
              </a:rPr>
              <a:t>Une gestion durable ou raisonnable des ressources naturelles n'est pas soumise à l'exploitation, ce qui permet le renouvellement pérenne et à la conservation des critères de durabilité, tout en conservant la biodiversité:</a:t>
            </a:r>
          </a:p>
          <a:p>
            <a:pPr algn="l" rtl="0"/>
            <a:r>
              <a:rPr lang="fr-FR" sz="2400" b="1" dirty="0" smtClean="0">
                <a:solidFill>
                  <a:schemeClr val="tx1"/>
                </a:solidFill>
              </a:rPr>
              <a:t>- Une exploitation minière des eaux souterraines consiste simplement en une extraction d'eau d'un réservoir souterrain renfermant des eaux fossiles, théoriquement de l'eau souterraine</a:t>
            </a:r>
          </a:p>
        </p:txBody>
      </p:sp>
    </p:spTree>
    <p:extLst>
      <p:ext uri="{BB962C8B-B14F-4D97-AF65-F5344CB8AC3E}">
        <p14:creationId xmlns:p14="http://schemas.microsoft.com/office/powerpoint/2010/main" val="376557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rtl="0"/>
            <a:r>
              <a:rPr lang="fr-FR" sz="2800" b="1" dirty="0" smtClean="0">
                <a:solidFill>
                  <a:schemeClr val="tx1"/>
                </a:solidFill>
              </a:rPr>
              <a:t>2. L’agriculture </a:t>
            </a:r>
            <a:r>
              <a:rPr lang="fr-FR" sz="2800" b="1" dirty="0">
                <a:solidFill>
                  <a:schemeClr val="tx1"/>
                </a:solidFill>
              </a:rPr>
              <a:t>durable</a:t>
            </a:r>
          </a:p>
          <a:p>
            <a:pPr algn="l" rtl="0"/>
            <a:r>
              <a:rPr lang="fr-FR" sz="2800" b="1" dirty="0" smtClean="0">
                <a:solidFill>
                  <a:schemeClr val="tx1"/>
                </a:solidFill>
              </a:rPr>
              <a:t>Le </a:t>
            </a:r>
            <a:r>
              <a:rPr lang="fr-FR" sz="2800" b="1" dirty="0">
                <a:solidFill>
                  <a:schemeClr val="tx1"/>
                </a:solidFill>
              </a:rPr>
              <a:t>terme « agriculture durable » fait référence à une agriculture qui respecte les ressources naturelles et qui n’utilise pas de substances polluantes afin de ne pas altérer l’équilibre </a:t>
            </a:r>
            <a:r>
              <a:rPr lang="fr-FR" sz="2800" b="1" dirty="0" smtClean="0">
                <a:solidFill>
                  <a:schemeClr val="tx1"/>
                </a:solidFill>
              </a:rPr>
              <a:t>environnemental. </a:t>
            </a:r>
          </a:p>
          <a:p>
            <a:pPr algn="l" rtl="0"/>
            <a:r>
              <a:rPr lang="fr-FR" sz="2800" b="1" dirty="0" smtClean="0">
                <a:solidFill>
                  <a:schemeClr val="tx1"/>
                </a:solidFill>
              </a:rPr>
              <a:t>2.2 . Les principes de l’agriculture durable</a:t>
            </a:r>
          </a:p>
          <a:p>
            <a:pPr algn="l" rtl="0"/>
            <a:r>
              <a:rPr lang="fr-FR" sz="2800" b="1" dirty="0">
                <a:solidFill>
                  <a:schemeClr val="tx1"/>
                </a:solidFill>
              </a:rPr>
              <a:t>Ces principes sont énumérés </a:t>
            </a:r>
            <a:r>
              <a:rPr lang="fr-FR" sz="2800" b="1" dirty="0" smtClean="0">
                <a:solidFill>
                  <a:schemeClr val="tx1"/>
                </a:solidFill>
              </a:rPr>
              <a:t>ci-dessous:</a:t>
            </a:r>
          </a:p>
          <a:p>
            <a:pPr algn="l" rtl="0"/>
            <a:r>
              <a:rPr lang="fr-FR" sz="2800" b="1" dirty="0" smtClean="0">
                <a:solidFill>
                  <a:schemeClr val="tx1"/>
                </a:solidFill>
              </a:rPr>
              <a:t>- Accroître </a:t>
            </a:r>
            <a:r>
              <a:rPr lang="fr-FR" sz="2800" b="1" dirty="0">
                <a:solidFill>
                  <a:schemeClr val="tx1"/>
                </a:solidFill>
              </a:rPr>
              <a:t>la productivité, l’emploi et la valeur ajoutée des systèmes alimentaires</a:t>
            </a:r>
          </a:p>
          <a:p>
            <a:pPr algn="l" rtl="0"/>
            <a:r>
              <a:rPr lang="fr-FR" sz="2800" b="1" dirty="0" smtClean="0">
                <a:solidFill>
                  <a:schemeClr val="tx1"/>
                </a:solidFill>
              </a:rPr>
              <a:t>- Protéger </a:t>
            </a:r>
            <a:r>
              <a:rPr lang="fr-FR" sz="2800" b="1" dirty="0">
                <a:solidFill>
                  <a:schemeClr val="tx1"/>
                </a:solidFill>
              </a:rPr>
              <a:t>et valoriser les ressources naturelles</a:t>
            </a:r>
          </a:p>
          <a:p>
            <a:pPr algn="l" rtl="0"/>
            <a:r>
              <a:rPr lang="fr-FR" sz="2800" b="1" dirty="0" smtClean="0">
                <a:solidFill>
                  <a:schemeClr val="tx1"/>
                </a:solidFill>
              </a:rPr>
              <a:t>- Améliorer </a:t>
            </a:r>
            <a:r>
              <a:rPr lang="fr-FR" sz="2800" b="1" dirty="0">
                <a:solidFill>
                  <a:schemeClr val="tx1"/>
                </a:solidFill>
              </a:rPr>
              <a:t>les moyens de subsistance et promouvoir une croissance économique inclusive</a:t>
            </a:r>
          </a:p>
          <a:p>
            <a:pPr algn="l" rtl="0"/>
            <a:r>
              <a:rPr lang="fr-FR" sz="2800" b="1" dirty="0" smtClean="0">
                <a:solidFill>
                  <a:schemeClr val="tx1"/>
                </a:solidFill>
              </a:rPr>
              <a:t>- Améliorer </a:t>
            </a:r>
            <a:r>
              <a:rPr lang="fr-FR" sz="2800" b="1" dirty="0">
                <a:solidFill>
                  <a:schemeClr val="tx1"/>
                </a:solidFill>
              </a:rPr>
              <a:t>la résilience des individus, des communautés et des écosystèmes</a:t>
            </a:r>
            <a:endParaRPr lang="ar-DZ" sz="2800" b="1" dirty="0">
              <a:solidFill>
                <a:schemeClr val="tx1"/>
              </a:solidFill>
            </a:endParaRPr>
          </a:p>
        </p:txBody>
      </p:sp>
    </p:spTree>
    <p:extLst>
      <p:ext uri="{BB962C8B-B14F-4D97-AF65-F5344CB8AC3E}">
        <p14:creationId xmlns:p14="http://schemas.microsoft.com/office/powerpoint/2010/main" val="614008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2088</Words>
  <Application>Microsoft Office PowerPoint</Application>
  <PresentationFormat>On-screen Show (4:3)</PresentationFormat>
  <Paragraphs>102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Zehaira Bouziane</dc:creator>
  <cp:lastModifiedBy>Zehaira Bouziane</cp:lastModifiedBy>
  <cp:revision>31</cp:revision>
  <dcterms:created xsi:type="dcterms:W3CDTF">2024-04-05T19:06:23Z</dcterms:created>
  <dcterms:modified xsi:type="dcterms:W3CDTF">2024-04-23T20:39:08Z</dcterms:modified>
</cp:coreProperties>
</file>