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91" r:id="rId2"/>
    <p:sldId id="305" r:id="rId3"/>
    <p:sldId id="311" r:id="rId4"/>
    <p:sldId id="260" r:id="rId5"/>
    <p:sldId id="309" r:id="rId6"/>
    <p:sldId id="299" r:id="rId7"/>
    <p:sldId id="310" r:id="rId8"/>
    <p:sldId id="320" r:id="rId9"/>
    <p:sldId id="281" r:id="rId10"/>
    <p:sldId id="288" r:id="rId11"/>
    <p:sldId id="284" r:id="rId12"/>
    <p:sldId id="314" r:id="rId13"/>
    <p:sldId id="312" r:id="rId14"/>
    <p:sldId id="315" r:id="rId15"/>
    <p:sldId id="319" r:id="rId16"/>
    <p:sldId id="32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47" autoAdjust="0"/>
    <p:restoredTop sz="94249" autoAdjust="0"/>
  </p:normalViewPr>
  <p:slideViewPr>
    <p:cSldViewPr snapToGrid="0">
      <p:cViewPr varScale="1">
        <p:scale>
          <a:sx n="92" d="100"/>
          <a:sy n="92" d="100"/>
        </p:scale>
        <p:origin x="9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A26603-7F8F-4C6E-AD6D-CAEE7B312BD0}" type="datetimeFigureOut">
              <a:rPr lang="en-US" smtClean="0"/>
              <a:t>5/9/2024</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7F727-5BDB-4C08-9F6E-D76489955E20}" type="slidenum">
              <a:rPr lang="en-US" smtClean="0"/>
              <a:t>‹N°›</a:t>
            </a:fld>
            <a:endParaRPr lang="en-US"/>
          </a:p>
        </p:txBody>
      </p:sp>
    </p:spTree>
    <p:extLst>
      <p:ext uri="{BB962C8B-B14F-4D97-AF65-F5344CB8AC3E}">
        <p14:creationId xmlns:p14="http://schemas.microsoft.com/office/powerpoint/2010/main" val="205127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66410D98-2978-405B-8DB9-9EBB6B98CF0F}"/>
              </a:ext>
            </a:extLst>
          </p:cNvPr>
          <p:cNvSpPr txBox="1"/>
          <p:nvPr/>
        </p:nvSpPr>
        <p:spPr>
          <a:xfrm>
            <a:off x="549966" y="53100"/>
            <a:ext cx="11092068" cy="463397"/>
          </a:xfrm>
          <a:prstGeom prst="rect">
            <a:avLst/>
          </a:prstGeom>
          <a:noFill/>
        </p:spPr>
        <p:txBody>
          <a:bodyPr wrap="square">
            <a:spAutoFit/>
          </a:bodyPr>
          <a:lstStyle/>
          <a:p>
            <a:pPr>
              <a:lnSpc>
                <a:spcPct val="150000"/>
              </a:lnSpc>
              <a:spcAft>
                <a:spcPts val="800"/>
              </a:spcAft>
            </a:pP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Third</a:t>
            </a:r>
            <a:r>
              <a:rPr lang="en-US"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Year Communication Sciences       </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University of Mohamed </a:t>
            </a:r>
            <a:r>
              <a:rPr lang="en-US" sz="1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Seddik</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Ben Yahia, </a:t>
            </a:r>
            <a:r>
              <a:rPr lang="en-US" sz="1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Jijel</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Teacher:</a:t>
            </a:r>
            <a:r>
              <a:rPr lang="en-US"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MANSOUR A</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2" descr="Université Mohamed Seddik Ben Yahia de Jijel (@univ_msb_jijel) / X">
            <a:extLst>
              <a:ext uri="{FF2B5EF4-FFF2-40B4-BE49-F238E27FC236}">
                <a16:creationId xmlns:a16="http://schemas.microsoft.com/office/drawing/2014/main" id="{1B74C74D-889E-468A-8BC5-5ACC2B8B46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2417" y="623894"/>
            <a:ext cx="1007166" cy="768626"/>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159F59E6-AE83-4C0E-91FC-038A048B60BA}"/>
              </a:ext>
            </a:extLst>
          </p:cNvPr>
          <p:cNvSpPr txBox="1"/>
          <p:nvPr/>
        </p:nvSpPr>
        <p:spPr>
          <a:xfrm>
            <a:off x="1435395" y="1650659"/>
            <a:ext cx="9431079" cy="6489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Bef>
                <a:spcPts val="1200"/>
              </a:spcBef>
              <a:spcAft>
                <a:spcPts val="3000"/>
              </a:spcAft>
            </a:pPr>
            <a:r>
              <a:rPr lang="en-US" sz="2700" b="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Lecture </a:t>
            </a:r>
            <a:r>
              <a:rPr lang="en-US" sz="2700" b="1" u="sng"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Four</a:t>
            </a:r>
            <a:r>
              <a:rPr lang="en-US" sz="27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Art of Listening</a:t>
            </a:r>
            <a:endParaRPr lang="en-US" sz="16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6" name="Picture 4" descr="Listening is an art">
            <a:extLst>
              <a:ext uri="{FF2B5EF4-FFF2-40B4-BE49-F238E27FC236}">
                <a16:creationId xmlns:a16="http://schemas.microsoft.com/office/drawing/2014/main" id="{32C49709-1909-4397-9CE0-D1DC935E1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173" y="2526682"/>
            <a:ext cx="5839691" cy="3801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D84DF0EA-D1A9-46EF-81EC-940C176CD33E}"/>
              </a:ext>
            </a:extLst>
          </p:cNvPr>
          <p:cNvSpPr txBox="1"/>
          <p:nvPr/>
        </p:nvSpPr>
        <p:spPr>
          <a:xfrm>
            <a:off x="1526164" y="451025"/>
            <a:ext cx="456983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dirty="0">
                <a:latin typeface="Times" panose="02020603050405020304" pitchFamily="18" charset="0"/>
                <a:cs typeface="Times" panose="02020603050405020304" pitchFamily="18" charset="0"/>
              </a:rPr>
              <a:t>Becoming an Active Listener</a:t>
            </a:r>
          </a:p>
        </p:txBody>
      </p:sp>
      <p:sp>
        <p:nvSpPr>
          <p:cNvPr id="8" name="ZoneTexte 7">
            <a:extLst>
              <a:ext uri="{FF2B5EF4-FFF2-40B4-BE49-F238E27FC236}">
                <a16:creationId xmlns:a16="http://schemas.microsoft.com/office/drawing/2014/main" id="{AD349744-5175-434F-A09E-6529EBAC4F8C}"/>
              </a:ext>
            </a:extLst>
          </p:cNvPr>
          <p:cNvSpPr txBox="1"/>
          <p:nvPr/>
        </p:nvSpPr>
        <p:spPr>
          <a:xfrm>
            <a:off x="1405370" y="1040610"/>
            <a:ext cx="7925666" cy="430887"/>
          </a:xfrm>
          <a:prstGeom prst="rect">
            <a:avLst/>
          </a:prstGeom>
          <a:noFill/>
        </p:spPr>
        <p:txBody>
          <a:bodyPr wrap="square">
            <a:spAutoFit/>
          </a:bodyPr>
          <a:lstStyle/>
          <a:p>
            <a:r>
              <a:rPr lang="en-US" sz="2200" dirty="0">
                <a:latin typeface="Times" panose="02020603050405020304" pitchFamily="18" charset="0"/>
                <a:cs typeface="Times" panose="02020603050405020304" pitchFamily="18" charset="0"/>
              </a:rPr>
              <a:t>There are five key aspects of becoming an active listener.</a:t>
            </a:r>
          </a:p>
        </p:txBody>
      </p:sp>
      <p:sp>
        <p:nvSpPr>
          <p:cNvPr id="10" name="ZoneTexte 9">
            <a:extLst>
              <a:ext uri="{FF2B5EF4-FFF2-40B4-BE49-F238E27FC236}">
                <a16:creationId xmlns:a16="http://schemas.microsoft.com/office/drawing/2014/main" id="{BB2812E3-EFDE-4266-87EA-BDBACF0D2F88}"/>
              </a:ext>
            </a:extLst>
          </p:cNvPr>
          <p:cNvSpPr txBox="1"/>
          <p:nvPr/>
        </p:nvSpPr>
        <p:spPr>
          <a:xfrm>
            <a:off x="1249506" y="1753238"/>
            <a:ext cx="3114675" cy="4308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200" b="1" dirty="0">
                <a:latin typeface="Times" panose="02020603050405020304" pitchFamily="18" charset="0"/>
                <a:cs typeface="Times" panose="02020603050405020304" pitchFamily="18" charset="0"/>
              </a:rPr>
              <a:t>a- Pay close attention</a:t>
            </a:r>
          </a:p>
        </p:txBody>
      </p:sp>
      <p:sp>
        <p:nvSpPr>
          <p:cNvPr id="12" name="ZoneTexte 11">
            <a:extLst>
              <a:ext uri="{FF2B5EF4-FFF2-40B4-BE49-F238E27FC236}">
                <a16:creationId xmlns:a16="http://schemas.microsoft.com/office/drawing/2014/main" id="{5F8790B0-7965-44B1-85DD-0E17980A344B}"/>
              </a:ext>
            </a:extLst>
          </p:cNvPr>
          <p:cNvSpPr txBox="1"/>
          <p:nvPr/>
        </p:nvSpPr>
        <p:spPr>
          <a:xfrm>
            <a:off x="1031299" y="2465866"/>
            <a:ext cx="4829174" cy="358636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With this step, you learn to give the speaker your </a:t>
            </a:r>
            <a:r>
              <a:rPr lang="en-US" sz="2200" dirty="0">
                <a:solidFill>
                  <a:srgbClr val="0070C0"/>
                </a:solidFill>
                <a:latin typeface="Times" panose="02020603050405020304" pitchFamily="18" charset="0"/>
                <a:cs typeface="Times" panose="02020603050405020304" pitchFamily="18" charset="0"/>
              </a:rPr>
              <a:t>undivided attention</a:t>
            </a:r>
            <a:r>
              <a:rPr lang="en-US" sz="2200" dirty="0">
                <a:latin typeface="Times" panose="02020603050405020304" pitchFamily="18" charset="0"/>
                <a:cs typeface="Times" panose="02020603050405020304" pitchFamily="18" charset="0"/>
              </a:rPr>
              <a:t>. But you also let the speaker know that you are listening by using </a:t>
            </a:r>
            <a:r>
              <a:rPr lang="en-US" sz="2200" dirty="0">
                <a:solidFill>
                  <a:srgbClr val="FF0000"/>
                </a:solidFill>
                <a:latin typeface="Times" panose="02020603050405020304" pitchFamily="18" charset="0"/>
                <a:cs typeface="Times" panose="02020603050405020304" pitchFamily="18" charset="0"/>
              </a:rPr>
              <a:t>acknowledgements </a:t>
            </a:r>
            <a:r>
              <a:rPr lang="en-US" sz="2200" dirty="0">
                <a:latin typeface="Times" panose="02020603050405020304" pitchFamily="18" charset="0"/>
                <a:cs typeface="Times" panose="02020603050405020304" pitchFamily="18" charset="0"/>
              </a:rPr>
              <a:t>– types of </a:t>
            </a:r>
            <a:r>
              <a:rPr lang="en-US" sz="2200" dirty="0">
                <a:solidFill>
                  <a:srgbClr val="00B050"/>
                </a:solidFill>
                <a:latin typeface="Times" panose="02020603050405020304" pitchFamily="18" charset="0"/>
                <a:cs typeface="Times" panose="02020603050405020304" pitchFamily="18" charset="0"/>
              </a:rPr>
              <a:t>verbal</a:t>
            </a:r>
            <a:r>
              <a:rPr lang="en-US" sz="2200" dirty="0">
                <a:latin typeface="Times" panose="02020603050405020304" pitchFamily="18" charset="0"/>
                <a:cs typeface="Times" panose="02020603050405020304" pitchFamily="18" charset="0"/>
              </a:rPr>
              <a:t> and </a:t>
            </a:r>
            <a:r>
              <a:rPr lang="en-US" sz="2200" dirty="0">
                <a:solidFill>
                  <a:srgbClr val="00B050"/>
                </a:solidFill>
                <a:latin typeface="Times" panose="02020603050405020304" pitchFamily="18" charset="0"/>
                <a:cs typeface="Times" panose="02020603050405020304" pitchFamily="18" charset="0"/>
              </a:rPr>
              <a:t>non-verbal tools</a:t>
            </a:r>
            <a:r>
              <a:rPr lang="en-US" sz="2200" dirty="0">
                <a:latin typeface="Times" panose="02020603050405020304" pitchFamily="18" charset="0"/>
                <a:cs typeface="Times" panose="02020603050405020304" pitchFamily="18" charset="0"/>
              </a:rPr>
              <a:t> that help add proof that you are truly listening.</a:t>
            </a:r>
          </a:p>
        </p:txBody>
      </p:sp>
      <p:sp>
        <p:nvSpPr>
          <p:cNvPr id="11" name="Flèche : droite 10">
            <a:extLst>
              <a:ext uri="{FF2B5EF4-FFF2-40B4-BE49-F238E27FC236}">
                <a16:creationId xmlns:a16="http://schemas.microsoft.com/office/drawing/2014/main" id="{AB9FD07A-CD96-4E0B-853A-BB53BA3F8239}"/>
              </a:ext>
            </a:extLst>
          </p:cNvPr>
          <p:cNvSpPr/>
          <p:nvPr/>
        </p:nvSpPr>
        <p:spPr>
          <a:xfrm>
            <a:off x="6096000" y="3891731"/>
            <a:ext cx="730827" cy="430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ZoneTexte 14">
            <a:extLst>
              <a:ext uri="{FF2B5EF4-FFF2-40B4-BE49-F238E27FC236}">
                <a16:creationId xmlns:a16="http://schemas.microsoft.com/office/drawing/2014/main" id="{E1CBC5B7-13D6-4166-BF66-F77FE92C856E}"/>
              </a:ext>
            </a:extLst>
          </p:cNvPr>
          <p:cNvSpPr txBox="1"/>
          <p:nvPr/>
        </p:nvSpPr>
        <p:spPr>
          <a:xfrm>
            <a:off x="6916449" y="2184125"/>
            <a:ext cx="4829174" cy="415498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Look the speaker in the eyes</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Stop any mental chatter</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Don’t start preparing your response or rebuttal while the other person is talking</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Make sure your environment doesn’t distract you</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Notice the speaker’s body language and tone of voice – what are the non-verbal messages telling you?</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If you are in a group, avoid side conversation</a:t>
            </a:r>
          </a:p>
        </p:txBody>
      </p:sp>
      <p:pic>
        <p:nvPicPr>
          <p:cNvPr id="8194" name="Picture 2" descr="Audience Members Pay Close Attention To Seminar Speaker High-Res Stock  Photo - Getty Images">
            <a:extLst>
              <a:ext uri="{FF2B5EF4-FFF2-40B4-BE49-F238E27FC236}">
                <a16:creationId xmlns:a16="http://schemas.microsoft.com/office/drawing/2014/main" id="{196E4178-CD4B-4718-BA95-149D0FF20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858" y="238468"/>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273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E5A8A110-2209-4DE4-958B-B072D39FB880}"/>
              </a:ext>
            </a:extLst>
          </p:cNvPr>
          <p:cNvSpPr txBox="1"/>
          <p:nvPr/>
        </p:nvSpPr>
        <p:spPr>
          <a:xfrm>
            <a:off x="1685924" y="506329"/>
            <a:ext cx="6065694" cy="4308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200" b="1" dirty="0">
                <a:latin typeface="Times" panose="02020603050405020304" pitchFamily="18" charset="0"/>
                <a:cs typeface="Times" panose="02020603050405020304" pitchFamily="18" charset="0"/>
              </a:rPr>
              <a:t>b- Demonstrate physically that you are listening</a:t>
            </a:r>
          </a:p>
        </p:txBody>
      </p:sp>
      <p:sp>
        <p:nvSpPr>
          <p:cNvPr id="8" name="ZoneTexte 7">
            <a:extLst>
              <a:ext uri="{FF2B5EF4-FFF2-40B4-BE49-F238E27FC236}">
                <a16:creationId xmlns:a16="http://schemas.microsoft.com/office/drawing/2014/main" id="{2F2F98A7-B599-4981-886C-C4D2D159B7A3}"/>
              </a:ext>
            </a:extLst>
          </p:cNvPr>
          <p:cNvSpPr txBox="1"/>
          <p:nvPr/>
        </p:nvSpPr>
        <p:spPr>
          <a:xfrm>
            <a:off x="5507182" y="1241811"/>
            <a:ext cx="5053878" cy="51098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Use </a:t>
            </a:r>
            <a:r>
              <a:rPr lang="en-US" sz="2200" dirty="0">
                <a:solidFill>
                  <a:srgbClr val="FF0000"/>
                </a:solidFill>
                <a:latin typeface="Times" panose="02020603050405020304" pitchFamily="18" charset="0"/>
                <a:cs typeface="Times" panose="02020603050405020304" pitchFamily="18" charset="0"/>
              </a:rPr>
              <a:t>non-verbal </a:t>
            </a:r>
            <a:r>
              <a:rPr lang="en-US" sz="2200" dirty="0">
                <a:latin typeface="Times" panose="02020603050405020304" pitchFamily="18" charset="0"/>
                <a:cs typeface="Times" panose="02020603050405020304" pitchFamily="18" charset="0"/>
              </a:rPr>
              <a:t>and </a:t>
            </a:r>
            <a:r>
              <a:rPr lang="en-US" sz="2200" dirty="0">
                <a:solidFill>
                  <a:srgbClr val="FF0000"/>
                </a:solidFill>
                <a:latin typeface="Times" panose="02020603050405020304" pitchFamily="18" charset="0"/>
                <a:cs typeface="Times" panose="02020603050405020304" pitchFamily="18" charset="0"/>
              </a:rPr>
              <a:t>verbal signals </a:t>
            </a:r>
            <a:r>
              <a:rPr lang="en-US" sz="2200" dirty="0">
                <a:latin typeface="Times" panose="02020603050405020304" pitchFamily="18" charset="0"/>
                <a:cs typeface="Times" panose="02020603050405020304" pitchFamily="18" charset="0"/>
              </a:rPr>
              <a:t>that you are listening to the speaker attentively.</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Nod from time to time, when appropriate</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Use appropriate facial expressions</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Monitor your own body language. Be sure you remain open and relaxed rather than closed and tense.</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Use small comments like uh-huh, yes, right.</a:t>
            </a:r>
          </a:p>
        </p:txBody>
      </p:sp>
      <p:pic>
        <p:nvPicPr>
          <p:cNvPr id="9220" name="Picture 4" descr="How to Practice Active Listening | Duke Today">
            <a:extLst>
              <a:ext uri="{FF2B5EF4-FFF2-40B4-BE49-F238E27FC236}">
                <a16:creationId xmlns:a16="http://schemas.microsoft.com/office/drawing/2014/main" id="{871A9F28-8D35-4427-BDDD-65541CC00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924" y="2354455"/>
            <a:ext cx="4024146" cy="2858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50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7BF5C9-7AAC-462A-BEC3-4D2DB87089B0}"/>
              </a:ext>
            </a:extLst>
          </p:cNvPr>
          <p:cNvSpPr txBox="1"/>
          <p:nvPr/>
        </p:nvSpPr>
        <p:spPr>
          <a:xfrm>
            <a:off x="1991322" y="1184955"/>
            <a:ext cx="3748521" cy="4308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200" b="1" dirty="0">
                <a:latin typeface="Times" panose="02020603050405020304" pitchFamily="18" charset="0"/>
                <a:cs typeface="Times" panose="02020603050405020304" pitchFamily="18" charset="0"/>
              </a:rPr>
              <a:t>c- Check for understanding</a:t>
            </a:r>
          </a:p>
        </p:txBody>
      </p:sp>
      <p:sp>
        <p:nvSpPr>
          <p:cNvPr id="5" name="ZoneTexte 4">
            <a:extLst>
              <a:ext uri="{FF2B5EF4-FFF2-40B4-BE49-F238E27FC236}">
                <a16:creationId xmlns:a16="http://schemas.microsoft.com/office/drawing/2014/main" id="{A5D3CFDE-7CBC-473F-9815-1267CB4796A0}"/>
              </a:ext>
            </a:extLst>
          </p:cNvPr>
          <p:cNvSpPr txBox="1"/>
          <p:nvPr/>
        </p:nvSpPr>
        <p:spPr>
          <a:xfrm>
            <a:off x="544658" y="1946318"/>
            <a:ext cx="4829174" cy="46020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Our personal experiences, our perceptions, and our feelings can all influence the way that we hear. It is possible for the message to get </a:t>
            </a:r>
            <a:r>
              <a:rPr lang="en-US" sz="2200" dirty="0">
                <a:solidFill>
                  <a:srgbClr val="0070C0"/>
                </a:solidFill>
                <a:latin typeface="Times" panose="02020603050405020304" pitchFamily="18" charset="0"/>
                <a:cs typeface="Times" panose="02020603050405020304" pitchFamily="18" charset="0"/>
              </a:rPr>
              <a:t>mistranslated </a:t>
            </a:r>
            <a:r>
              <a:rPr lang="en-US" sz="2200" dirty="0">
                <a:latin typeface="Times" panose="02020603050405020304" pitchFamily="18" charset="0"/>
                <a:cs typeface="Times" panose="02020603050405020304" pitchFamily="18" charset="0"/>
              </a:rPr>
              <a:t>or </a:t>
            </a:r>
            <a:r>
              <a:rPr lang="en-US" sz="2200" dirty="0">
                <a:solidFill>
                  <a:srgbClr val="0070C0"/>
                </a:solidFill>
                <a:latin typeface="Times" panose="02020603050405020304" pitchFamily="18" charset="0"/>
                <a:cs typeface="Times" panose="02020603050405020304" pitchFamily="18" charset="0"/>
              </a:rPr>
              <a:t>misinterpreted</a:t>
            </a:r>
            <a:r>
              <a:rPr lang="en-US" sz="2200" dirty="0">
                <a:latin typeface="Times" panose="02020603050405020304" pitchFamily="18" charset="0"/>
                <a:cs typeface="Times" panose="02020603050405020304" pitchFamily="18" charset="0"/>
              </a:rPr>
              <a:t>, so that we hear a message that was not intended. Before responding, it is important to </a:t>
            </a:r>
            <a:r>
              <a:rPr lang="en-US" sz="2200" dirty="0">
                <a:solidFill>
                  <a:srgbClr val="FF0000"/>
                </a:solidFill>
                <a:latin typeface="Times" panose="02020603050405020304" pitchFamily="18" charset="0"/>
                <a:cs typeface="Times" panose="02020603050405020304" pitchFamily="18" charset="0"/>
              </a:rPr>
              <a:t>check for understanding </a:t>
            </a:r>
            <a:r>
              <a:rPr lang="en-US" sz="2200" dirty="0">
                <a:latin typeface="Times" panose="02020603050405020304" pitchFamily="18" charset="0"/>
                <a:cs typeface="Times" panose="02020603050405020304" pitchFamily="18" charset="0"/>
              </a:rPr>
              <a:t>using these tools. .</a:t>
            </a:r>
          </a:p>
        </p:txBody>
      </p:sp>
      <p:sp>
        <p:nvSpPr>
          <p:cNvPr id="8" name="ZoneTexte 7">
            <a:extLst>
              <a:ext uri="{FF2B5EF4-FFF2-40B4-BE49-F238E27FC236}">
                <a16:creationId xmlns:a16="http://schemas.microsoft.com/office/drawing/2014/main" id="{F033AEBB-F16C-4391-9B85-26291938BFF7}"/>
              </a:ext>
            </a:extLst>
          </p:cNvPr>
          <p:cNvSpPr txBox="1"/>
          <p:nvPr/>
        </p:nvSpPr>
        <p:spPr>
          <a:xfrm>
            <a:off x="6258311" y="1615842"/>
            <a:ext cx="5535371" cy="517064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Use </a:t>
            </a:r>
            <a:r>
              <a:rPr lang="en-US" sz="2200" dirty="0">
                <a:solidFill>
                  <a:srgbClr val="FF0000"/>
                </a:solidFill>
                <a:latin typeface="Times" panose="02020603050405020304" pitchFamily="18" charset="0"/>
                <a:cs typeface="Times" panose="02020603050405020304" pitchFamily="18" charset="0"/>
              </a:rPr>
              <a:t>reflecting </a:t>
            </a:r>
            <a:r>
              <a:rPr lang="en-US" sz="2200" dirty="0">
                <a:latin typeface="Times" panose="02020603050405020304" pitchFamily="18" charset="0"/>
                <a:cs typeface="Times" panose="02020603050405020304" pitchFamily="18" charset="0"/>
              </a:rPr>
              <a:t>and </a:t>
            </a:r>
            <a:r>
              <a:rPr lang="en-US" sz="2200" dirty="0">
                <a:solidFill>
                  <a:srgbClr val="FF0000"/>
                </a:solidFill>
                <a:latin typeface="Times" panose="02020603050405020304" pitchFamily="18" charset="0"/>
                <a:cs typeface="Times" panose="02020603050405020304" pitchFamily="18" charset="0"/>
              </a:rPr>
              <a:t>paraphrasing</a:t>
            </a:r>
            <a:r>
              <a:rPr lang="en-US" sz="2200" dirty="0">
                <a:latin typeface="Times" panose="02020603050405020304" pitchFamily="18" charset="0"/>
                <a:cs typeface="Times" panose="02020603050405020304" pitchFamily="18" charset="0"/>
              </a:rPr>
              <a:t>. Check that you heard the message correctly by saying things like “what I hear you saying is….” or “If I’m hearing you correctly, you’re saying…..” or “I think you’re talking about….”.</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 Ask </a:t>
            </a:r>
            <a:r>
              <a:rPr lang="en-US" sz="2200" dirty="0">
                <a:solidFill>
                  <a:srgbClr val="FF0000"/>
                </a:solidFill>
                <a:latin typeface="Times" panose="02020603050405020304" pitchFamily="18" charset="0"/>
                <a:cs typeface="Times" panose="02020603050405020304" pitchFamily="18" charset="0"/>
              </a:rPr>
              <a:t>questions </a:t>
            </a:r>
            <a:r>
              <a:rPr lang="en-US" sz="2200" dirty="0">
                <a:latin typeface="Times" panose="02020603050405020304" pitchFamily="18" charset="0"/>
                <a:cs typeface="Times" panose="02020603050405020304" pitchFamily="18" charset="0"/>
              </a:rPr>
              <a:t>that will help clarify the speaker’s meaning. Suggestions include things like, “Can you tell me more about…..?” or “What did you mean when you said…?” or “I think you’re saying… is that right?”</a:t>
            </a:r>
          </a:p>
          <a:p>
            <a:pPr marL="342900" indent="-342900" algn="just">
              <a:buFont typeface="Wingdings" panose="05000000000000000000" pitchFamily="2" charset="2"/>
              <a:buChar char="v"/>
            </a:pPr>
            <a:r>
              <a:rPr lang="en-US" sz="2200" dirty="0">
                <a:solidFill>
                  <a:srgbClr val="FF0000"/>
                </a:solidFill>
                <a:latin typeface="Times" panose="02020603050405020304" pitchFamily="18" charset="0"/>
                <a:cs typeface="Times" panose="02020603050405020304" pitchFamily="18" charset="0"/>
              </a:rPr>
              <a:t>Summarize</a:t>
            </a:r>
            <a:r>
              <a:rPr lang="en-US" sz="2200" dirty="0">
                <a:latin typeface="Times" panose="02020603050405020304" pitchFamily="18" charset="0"/>
                <a:cs typeface="Times" panose="02020603050405020304" pitchFamily="18" charset="0"/>
              </a:rPr>
              <a:t> what you’ve heard occasionally – don’t wait until the end or you might not remember exactly what was said.</a:t>
            </a:r>
          </a:p>
        </p:txBody>
      </p:sp>
      <p:sp>
        <p:nvSpPr>
          <p:cNvPr id="9" name="Flèche : droite 8">
            <a:extLst>
              <a:ext uri="{FF2B5EF4-FFF2-40B4-BE49-F238E27FC236}">
                <a16:creationId xmlns:a16="http://schemas.microsoft.com/office/drawing/2014/main" id="{4FA5BC3A-8D52-4346-B346-523DD4E52502}"/>
              </a:ext>
            </a:extLst>
          </p:cNvPr>
          <p:cNvSpPr/>
          <p:nvPr/>
        </p:nvSpPr>
        <p:spPr>
          <a:xfrm>
            <a:off x="5450658" y="4031888"/>
            <a:ext cx="730827" cy="430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44 Check Your Understanding Royalty-Free Photos and Stock Images |  Shutterstock">
            <a:extLst>
              <a:ext uri="{FF2B5EF4-FFF2-40B4-BE49-F238E27FC236}">
                <a16:creationId xmlns:a16="http://schemas.microsoft.com/office/drawing/2014/main" id="{009C9761-4DC3-4812-8F6B-866ED4688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796" y="455962"/>
            <a:ext cx="1822113" cy="14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386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75B2101-FB5B-4253-A266-2709683F189E}"/>
              </a:ext>
            </a:extLst>
          </p:cNvPr>
          <p:cNvSpPr txBox="1"/>
          <p:nvPr/>
        </p:nvSpPr>
        <p:spPr>
          <a:xfrm>
            <a:off x="1633970" y="1098611"/>
            <a:ext cx="3748521" cy="4308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200" b="1" dirty="0">
                <a:latin typeface="Times" panose="02020603050405020304" pitchFamily="18" charset="0"/>
                <a:cs typeface="Times" panose="02020603050405020304" pitchFamily="18" charset="0"/>
              </a:rPr>
              <a:t>d- Don’t interrupt!</a:t>
            </a:r>
          </a:p>
        </p:txBody>
      </p:sp>
      <p:sp>
        <p:nvSpPr>
          <p:cNvPr id="6" name="ZoneTexte 5">
            <a:extLst>
              <a:ext uri="{FF2B5EF4-FFF2-40B4-BE49-F238E27FC236}">
                <a16:creationId xmlns:a16="http://schemas.microsoft.com/office/drawing/2014/main" id="{EDF5866F-3CA8-41D9-AD9F-A02B386EA531}"/>
              </a:ext>
            </a:extLst>
          </p:cNvPr>
          <p:cNvSpPr txBox="1"/>
          <p:nvPr/>
        </p:nvSpPr>
        <p:spPr>
          <a:xfrm>
            <a:off x="5220567" y="1956709"/>
            <a:ext cx="4829174" cy="3078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There is nothing good that comes from interrupting the speaker. You will only be </a:t>
            </a:r>
            <a:r>
              <a:rPr lang="en-US" sz="2200" dirty="0">
                <a:solidFill>
                  <a:srgbClr val="FF0000"/>
                </a:solidFill>
                <a:latin typeface="Times" panose="02020603050405020304" pitchFamily="18" charset="0"/>
                <a:cs typeface="Times" panose="02020603050405020304" pitchFamily="18" charset="0"/>
              </a:rPr>
              <a:t>limiting your chance of understanding </a:t>
            </a:r>
            <a:r>
              <a:rPr lang="en-US" sz="2200" dirty="0">
                <a:latin typeface="Times" panose="02020603050405020304" pitchFamily="18" charset="0"/>
                <a:cs typeface="Times" panose="02020603050405020304" pitchFamily="18" charset="0"/>
              </a:rPr>
              <a:t>the message because you will not hear it all – and because the speaker will get frustrated!</a:t>
            </a:r>
          </a:p>
        </p:txBody>
      </p:sp>
      <p:pic>
        <p:nvPicPr>
          <p:cNvPr id="7" name="Image 6">
            <a:extLst>
              <a:ext uri="{FF2B5EF4-FFF2-40B4-BE49-F238E27FC236}">
                <a16:creationId xmlns:a16="http://schemas.microsoft.com/office/drawing/2014/main" id="{C69A7F7C-51A3-43D1-A35E-710FA80B793B}"/>
              </a:ext>
            </a:extLst>
          </p:cNvPr>
          <p:cNvPicPr>
            <a:picLocks noChangeAspect="1"/>
          </p:cNvPicPr>
          <p:nvPr/>
        </p:nvPicPr>
        <p:blipFill>
          <a:blip r:embed="rId2"/>
          <a:stretch>
            <a:fillRect/>
          </a:stretch>
        </p:blipFill>
        <p:spPr>
          <a:xfrm>
            <a:off x="895350" y="4312227"/>
            <a:ext cx="2857500" cy="1600200"/>
          </a:xfrm>
          <a:prstGeom prst="rect">
            <a:avLst/>
          </a:prstGeom>
        </p:spPr>
      </p:pic>
      <p:sp>
        <p:nvSpPr>
          <p:cNvPr id="8" name="Signe de multiplication 7">
            <a:extLst>
              <a:ext uri="{FF2B5EF4-FFF2-40B4-BE49-F238E27FC236}">
                <a16:creationId xmlns:a16="http://schemas.microsoft.com/office/drawing/2014/main" id="{B8BDE416-24A9-4709-A7F0-E37D64590EA6}"/>
              </a:ext>
            </a:extLst>
          </p:cNvPr>
          <p:cNvSpPr/>
          <p:nvPr/>
        </p:nvSpPr>
        <p:spPr>
          <a:xfrm>
            <a:off x="1839191" y="3356264"/>
            <a:ext cx="592282"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1822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D940732A-66BD-4EEC-B415-C420E3478882}"/>
              </a:ext>
            </a:extLst>
          </p:cNvPr>
          <p:cNvSpPr txBox="1"/>
          <p:nvPr/>
        </p:nvSpPr>
        <p:spPr>
          <a:xfrm>
            <a:off x="1633970" y="1098611"/>
            <a:ext cx="3748521" cy="4308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200" b="1" dirty="0">
                <a:latin typeface="Times" panose="02020603050405020304" pitchFamily="18" charset="0"/>
                <a:cs typeface="Times" panose="02020603050405020304" pitchFamily="18" charset="0"/>
              </a:rPr>
              <a:t>e- Respond Appropriately</a:t>
            </a:r>
          </a:p>
        </p:txBody>
      </p:sp>
      <p:sp>
        <p:nvSpPr>
          <p:cNvPr id="7" name="ZoneTexte 6">
            <a:extLst>
              <a:ext uri="{FF2B5EF4-FFF2-40B4-BE49-F238E27FC236}">
                <a16:creationId xmlns:a16="http://schemas.microsoft.com/office/drawing/2014/main" id="{2B352866-1EAF-4FEB-84E4-A314C26201D2}"/>
              </a:ext>
            </a:extLst>
          </p:cNvPr>
          <p:cNvSpPr txBox="1"/>
          <p:nvPr/>
        </p:nvSpPr>
        <p:spPr>
          <a:xfrm>
            <a:off x="451139" y="1759282"/>
            <a:ext cx="4829174" cy="3078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When you are actively listening, you are </a:t>
            </a:r>
            <a:r>
              <a:rPr lang="en-US" sz="2200" dirty="0">
                <a:solidFill>
                  <a:srgbClr val="0070C0"/>
                </a:solidFill>
                <a:latin typeface="Times" panose="02020603050405020304" pitchFamily="18" charset="0"/>
                <a:cs typeface="Times" panose="02020603050405020304" pitchFamily="18" charset="0"/>
              </a:rPr>
              <a:t>showing your respect </a:t>
            </a:r>
            <a:r>
              <a:rPr lang="en-US" sz="2200" dirty="0">
                <a:latin typeface="Times" panose="02020603050405020304" pitchFamily="18" charset="0"/>
                <a:cs typeface="Times" panose="02020603050405020304" pitchFamily="18" charset="0"/>
              </a:rPr>
              <a:t>for the speaker, as well as </a:t>
            </a:r>
            <a:r>
              <a:rPr lang="en-US" sz="2200" dirty="0">
                <a:solidFill>
                  <a:srgbClr val="0070C0"/>
                </a:solidFill>
                <a:latin typeface="Times" panose="02020603050405020304" pitchFamily="18" charset="0"/>
                <a:cs typeface="Times" panose="02020603050405020304" pitchFamily="18" charset="0"/>
              </a:rPr>
              <a:t>gaining the information </a:t>
            </a:r>
            <a:r>
              <a:rPr lang="en-US" sz="2200" dirty="0">
                <a:latin typeface="Times" panose="02020603050405020304" pitchFamily="18" charset="0"/>
                <a:cs typeface="Times" panose="02020603050405020304" pitchFamily="18" charset="0"/>
              </a:rPr>
              <a:t>that you need to form your response. Once you have that information and have clarified it, it is time to form your reply. </a:t>
            </a:r>
          </a:p>
        </p:txBody>
      </p:sp>
      <p:sp>
        <p:nvSpPr>
          <p:cNvPr id="9" name="ZoneTexte 8">
            <a:extLst>
              <a:ext uri="{FF2B5EF4-FFF2-40B4-BE49-F238E27FC236}">
                <a16:creationId xmlns:a16="http://schemas.microsoft.com/office/drawing/2014/main" id="{B38B3BCE-0E6E-4D06-93CE-988A2CD66741}"/>
              </a:ext>
            </a:extLst>
          </p:cNvPr>
          <p:cNvSpPr txBox="1"/>
          <p:nvPr/>
        </p:nvSpPr>
        <p:spPr>
          <a:xfrm>
            <a:off x="6486911" y="1589273"/>
            <a:ext cx="5535371" cy="144655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200">
                <a:latin typeface="Times" panose="02020603050405020304" pitchFamily="18" charset="0"/>
                <a:cs typeface="Times" panose="02020603050405020304" pitchFamily="18" charset="0"/>
              </a:rPr>
              <a:t>When expressing your thoughts:</a:t>
            </a:r>
          </a:p>
          <a:p>
            <a:pPr algn="just"/>
            <a:r>
              <a:rPr lang="en-US" sz="2200">
                <a:latin typeface="Times" panose="02020603050405020304" pitchFamily="18" charset="0"/>
                <a:cs typeface="Times" panose="02020603050405020304" pitchFamily="18" charset="0"/>
              </a:rPr>
              <a:t> Be honest and open</a:t>
            </a:r>
          </a:p>
          <a:p>
            <a:pPr algn="just"/>
            <a:r>
              <a:rPr lang="en-US" sz="2200">
                <a:latin typeface="Times" panose="02020603050405020304" pitchFamily="18" charset="0"/>
                <a:cs typeface="Times" panose="02020603050405020304" pitchFamily="18" charset="0"/>
              </a:rPr>
              <a:t> Be respectful</a:t>
            </a:r>
          </a:p>
          <a:p>
            <a:pPr algn="just"/>
            <a:r>
              <a:rPr lang="en-US" sz="2200">
                <a:latin typeface="Times" panose="02020603050405020304" pitchFamily="18" charset="0"/>
                <a:cs typeface="Times" panose="02020603050405020304" pitchFamily="18" charset="0"/>
              </a:rPr>
              <a:t> Be thorough</a:t>
            </a:r>
            <a:endParaRPr lang="en-US" sz="2200" dirty="0">
              <a:latin typeface="Times" panose="02020603050405020304" pitchFamily="18" charset="0"/>
              <a:cs typeface="Times" panose="02020603050405020304" pitchFamily="18" charset="0"/>
            </a:endParaRPr>
          </a:p>
        </p:txBody>
      </p:sp>
      <p:sp>
        <p:nvSpPr>
          <p:cNvPr id="13" name="Flèche : droite 12">
            <a:extLst>
              <a:ext uri="{FF2B5EF4-FFF2-40B4-BE49-F238E27FC236}">
                <a16:creationId xmlns:a16="http://schemas.microsoft.com/office/drawing/2014/main" id="{2E1FCA3A-E5FE-4DB9-9D92-19A066DF581E}"/>
              </a:ext>
            </a:extLst>
          </p:cNvPr>
          <p:cNvSpPr/>
          <p:nvPr/>
        </p:nvSpPr>
        <p:spPr>
          <a:xfrm>
            <a:off x="5450658" y="4031888"/>
            <a:ext cx="730827" cy="430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ZoneTexte 13">
            <a:extLst>
              <a:ext uri="{FF2B5EF4-FFF2-40B4-BE49-F238E27FC236}">
                <a16:creationId xmlns:a16="http://schemas.microsoft.com/office/drawing/2014/main" id="{35E39C5B-A5FC-4E44-B08E-9B8C383E091D}"/>
              </a:ext>
            </a:extLst>
          </p:cNvPr>
          <p:cNvSpPr txBox="1"/>
          <p:nvPr/>
        </p:nvSpPr>
        <p:spPr>
          <a:xfrm>
            <a:off x="5928014" y="5802275"/>
            <a:ext cx="6094268" cy="76944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2200" dirty="0">
                <a:latin typeface="Times" panose="02020603050405020304" pitchFamily="18" charset="0"/>
                <a:cs typeface="Times" panose="02020603050405020304" pitchFamily="18" charset="0"/>
              </a:rPr>
              <a:t>Remember too that you are </a:t>
            </a:r>
            <a:r>
              <a:rPr lang="en-US" sz="2200" dirty="0">
                <a:solidFill>
                  <a:srgbClr val="FF0000"/>
                </a:solidFill>
                <a:latin typeface="Times" panose="02020603050405020304" pitchFamily="18" charset="0"/>
                <a:cs typeface="Times" panose="02020603050405020304" pitchFamily="18" charset="0"/>
              </a:rPr>
              <a:t>modeling excellent behavior </a:t>
            </a:r>
            <a:r>
              <a:rPr lang="en-US" sz="2200" dirty="0">
                <a:latin typeface="Times" panose="02020603050405020304" pitchFamily="18" charset="0"/>
                <a:cs typeface="Times" panose="02020603050405020304" pitchFamily="18" charset="0"/>
              </a:rPr>
              <a:t>for others when you use active listening.</a:t>
            </a:r>
          </a:p>
        </p:txBody>
      </p:sp>
      <p:pic>
        <p:nvPicPr>
          <p:cNvPr id="10242" name="Picture 2" descr="Tips to Improve your Assertiveness">
            <a:extLst>
              <a:ext uri="{FF2B5EF4-FFF2-40B4-BE49-F238E27FC236}">
                <a16:creationId xmlns:a16="http://schemas.microsoft.com/office/drawing/2014/main" id="{78493CC8-62A1-4C28-971B-0C31F84ED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0713" y="501015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232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 coins arrondis 6">
            <a:extLst>
              <a:ext uri="{FF2B5EF4-FFF2-40B4-BE49-F238E27FC236}">
                <a16:creationId xmlns:a16="http://schemas.microsoft.com/office/drawing/2014/main" id="{56515AA9-5CD9-4BE7-8020-47A726967D1A}"/>
              </a:ext>
            </a:extLst>
          </p:cNvPr>
          <p:cNvSpPr/>
          <p:nvPr/>
        </p:nvSpPr>
        <p:spPr>
          <a:xfrm>
            <a:off x="2978033" y="151537"/>
            <a:ext cx="6010103" cy="5829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just" rtl="0">
              <a:lnSpc>
                <a:spcPct val="150000"/>
              </a:lnSpc>
              <a:spcAft>
                <a:spcPts val="800"/>
              </a:spcAft>
            </a:pPr>
            <a:r>
              <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Listening in Difficult Situations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C7587D7C-0581-4D89-BCE4-84A7788690A5}"/>
              </a:ext>
            </a:extLst>
          </p:cNvPr>
          <p:cNvSpPr txBox="1"/>
          <p:nvPr/>
        </p:nvSpPr>
        <p:spPr>
          <a:xfrm>
            <a:off x="704502" y="1715669"/>
            <a:ext cx="4080165" cy="51098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Listening is particularly difficult when you are in a heated or emotionally charged situation. In order for your communication to be </a:t>
            </a:r>
            <a:r>
              <a:rPr lang="en-US" sz="2200" dirty="0">
                <a:solidFill>
                  <a:srgbClr val="0070C0"/>
                </a:solidFill>
                <a:latin typeface="Times" panose="02020603050405020304" pitchFamily="18" charset="0"/>
                <a:cs typeface="Times" panose="02020603050405020304" pitchFamily="18" charset="0"/>
              </a:rPr>
              <a:t>successful</a:t>
            </a:r>
            <a:r>
              <a:rPr lang="en-US" sz="2200" dirty="0">
                <a:latin typeface="Times" panose="02020603050405020304" pitchFamily="18" charset="0"/>
                <a:cs typeface="Times" panose="02020603050405020304" pitchFamily="18" charset="0"/>
              </a:rPr>
              <a:t> and </a:t>
            </a:r>
            <a:r>
              <a:rPr lang="en-US" sz="2200" dirty="0">
                <a:solidFill>
                  <a:srgbClr val="0070C0"/>
                </a:solidFill>
                <a:latin typeface="Times" panose="02020603050405020304" pitchFamily="18" charset="0"/>
                <a:cs typeface="Times" panose="02020603050405020304" pitchFamily="18" charset="0"/>
              </a:rPr>
              <a:t>productive</a:t>
            </a:r>
            <a:r>
              <a:rPr lang="en-US" sz="2200" dirty="0">
                <a:latin typeface="Times" panose="02020603050405020304" pitchFamily="18" charset="0"/>
                <a:cs typeface="Times" panose="02020603050405020304" pitchFamily="18" charset="0"/>
              </a:rPr>
              <a:t>, you may need to employ some additional tools in order to listen to others and to allow for the exchange of information despite your feelings. Some tips include:</a:t>
            </a:r>
          </a:p>
        </p:txBody>
      </p:sp>
      <p:sp>
        <p:nvSpPr>
          <p:cNvPr id="9" name="ZoneTexte 8">
            <a:extLst>
              <a:ext uri="{FF2B5EF4-FFF2-40B4-BE49-F238E27FC236}">
                <a16:creationId xmlns:a16="http://schemas.microsoft.com/office/drawing/2014/main" id="{8458966B-A491-496B-80F0-1253A3348AEF}"/>
              </a:ext>
            </a:extLst>
          </p:cNvPr>
          <p:cNvSpPr txBox="1"/>
          <p:nvPr/>
        </p:nvSpPr>
        <p:spPr>
          <a:xfrm>
            <a:off x="5873632" y="1197263"/>
            <a:ext cx="5715000" cy="550920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If possible, suggest that you move the discussion to a private location with no distractions.</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If tension is high, start by agreeing on what your goal of the discussion will be. Are you resolving a problem? Learning about what happened in a difficult situation? Deciding roles in an important project? </a:t>
            </a:r>
          </a:p>
          <a:p>
            <a:pPr marL="342900" indent="-342900" algn="just">
              <a:buFont typeface="Wingdings" panose="05000000000000000000" pitchFamily="2" charset="2"/>
              <a:buChar char="v"/>
            </a:pPr>
            <a:r>
              <a:rPr lang="en-US" sz="2200" dirty="0">
                <a:solidFill>
                  <a:srgbClr val="FF0000"/>
                </a:solidFill>
                <a:latin typeface="Times" panose="02020603050405020304" pitchFamily="18" charset="0"/>
                <a:cs typeface="Times" panose="02020603050405020304" pitchFamily="18" charset="0"/>
              </a:rPr>
              <a:t>While listening</a:t>
            </a:r>
            <a:r>
              <a:rPr lang="en-US" sz="2200" dirty="0">
                <a:latin typeface="Times" panose="02020603050405020304" pitchFamily="18" charset="0"/>
                <a:cs typeface="Times" panose="02020603050405020304" pitchFamily="18" charset="0"/>
              </a:rPr>
              <a:t>, remind yourself of the active listening guidelines. Breathe slowly in and out in order to remain calm.</a:t>
            </a:r>
          </a:p>
          <a:p>
            <a:pPr marL="342900" indent="-342900" algn="just">
              <a:buFont typeface="Wingdings" panose="05000000000000000000" pitchFamily="2" charset="2"/>
              <a:buChar char="v"/>
            </a:pPr>
            <a:r>
              <a:rPr lang="en-US" sz="2200" dirty="0">
                <a:latin typeface="Times" panose="02020603050405020304" pitchFamily="18" charset="0"/>
                <a:cs typeface="Times" panose="02020603050405020304" pitchFamily="18" charset="0"/>
              </a:rPr>
              <a:t>If you can’t seem to pay attention, try repeating to yourself in your mind every word that the other person says. Then you are ‘hearing’ the message twice and it has a better chance of getting through.</a:t>
            </a:r>
          </a:p>
        </p:txBody>
      </p:sp>
      <p:sp>
        <p:nvSpPr>
          <p:cNvPr id="10" name="Flèche : droite 9">
            <a:extLst>
              <a:ext uri="{FF2B5EF4-FFF2-40B4-BE49-F238E27FC236}">
                <a16:creationId xmlns:a16="http://schemas.microsoft.com/office/drawing/2014/main" id="{192DAEAD-47CA-4A3D-99C2-FB1279674D60}"/>
              </a:ext>
            </a:extLst>
          </p:cNvPr>
          <p:cNvSpPr/>
          <p:nvPr/>
        </p:nvSpPr>
        <p:spPr>
          <a:xfrm>
            <a:off x="4909357" y="3816444"/>
            <a:ext cx="730827" cy="430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Difficult situations | LearnEnglish Teens">
            <a:extLst>
              <a:ext uri="{FF2B5EF4-FFF2-40B4-BE49-F238E27FC236}">
                <a16:creationId xmlns:a16="http://schemas.microsoft.com/office/drawing/2014/main" id="{C44E4A9C-A8B7-4492-8A55-DBC31C02F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09" y="151537"/>
            <a:ext cx="2619375" cy="1574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93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S Partners | “A good leader is a good listener. “ Agree? . This quote by  Dale Carnegie is one of the most important lessons that any leader can  le... | Instagram">
            <a:extLst>
              <a:ext uri="{FF2B5EF4-FFF2-40B4-BE49-F238E27FC236}">
                <a16:creationId xmlns:a16="http://schemas.microsoft.com/office/drawing/2014/main" id="{A76BFC32-00AB-4383-89FF-538190BAFF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6592" y="892320"/>
            <a:ext cx="5112326" cy="5477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6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2A9DEBF-29D0-4BAE-B9E6-B9FE80D8DC1B}"/>
              </a:ext>
            </a:extLst>
          </p:cNvPr>
          <p:cNvSpPr txBox="1"/>
          <p:nvPr/>
        </p:nvSpPr>
        <p:spPr>
          <a:xfrm>
            <a:off x="2982365" y="1270591"/>
            <a:ext cx="8688705" cy="5468164"/>
          </a:xfrm>
          <a:prstGeom prst="rect">
            <a:avLst/>
          </a:prstGeom>
          <a:noFill/>
        </p:spPr>
        <p:txBody>
          <a:bodyPr wrap="square">
            <a:spAutoFit/>
          </a:bodyPr>
          <a:lstStyle/>
          <a:p>
            <a:pPr algn="just">
              <a:spcBef>
                <a:spcPts val="1500"/>
              </a:spcBef>
              <a:spcAft>
                <a:spcPts val="2250"/>
              </a:spcAft>
            </a:pPr>
            <a:r>
              <a:rPr lang="en-US" sz="2200" dirty="0">
                <a:solidFill>
                  <a:srgbClr val="000000"/>
                </a:solidFill>
                <a:effectLst/>
                <a:latin typeface="Times" panose="02020603050405020304" pitchFamily="18" charset="0"/>
                <a:ea typeface="Calibri" panose="020F0502020204030204" pitchFamily="34" charset="0"/>
                <a:cs typeface="Times" panose="02020603050405020304" pitchFamily="18" charset="0"/>
              </a:rPr>
              <a:t>	Good listeners are rare these days. Studies have shown that most listeners </a:t>
            </a:r>
            <a:r>
              <a:rPr lang="en-US" sz="2200" dirty="0">
                <a:solidFill>
                  <a:srgbClr val="0070C0"/>
                </a:solidFill>
                <a:effectLst/>
                <a:latin typeface="Times" panose="02020603050405020304" pitchFamily="18" charset="0"/>
                <a:ea typeface="Calibri" panose="020F0502020204030204" pitchFamily="34" charset="0"/>
                <a:cs typeface="Times" panose="02020603050405020304" pitchFamily="18" charset="0"/>
              </a:rPr>
              <a:t>retain </a:t>
            </a:r>
            <a:r>
              <a:rPr lang="en-US" sz="2200" dirty="0">
                <a:solidFill>
                  <a:srgbClr val="000000"/>
                </a:solidFill>
                <a:effectLst/>
                <a:latin typeface="Times" panose="02020603050405020304" pitchFamily="18" charset="0"/>
                <a:ea typeface="Calibri" panose="020F0502020204030204" pitchFamily="34" charset="0"/>
                <a:cs typeface="Times" panose="02020603050405020304" pitchFamily="18" charset="0"/>
              </a:rPr>
              <a:t>less than 50% of what they hear. Imagine what that means when it comes to a conversation that you might have with your boss, a colleague, or a customer. </a:t>
            </a:r>
          </a:p>
          <a:p>
            <a:pPr marL="342900" indent="-342900" algn="just">
              <a:spcBef>
                <a:spcPts val="1500"/>
              </a:spcBef>
              <a:spcAft>
                <a:spcPts val="2250"/>
              </a:spcAft>
              <a:buFont typeface="Wingdings" panose="05000000000000000000" pitchFamily="2" charset="2"/>
              <a:buChar char="q"/>
            </a:pPr>
            <a:r>
              <a:rPr lang="en-US" sz="2200" dirty="0">
                <a:solidFill>
                  <a:srgbClr val="000000"/>
                </a:solidFill>
                <a:latin typeface="Times" panose="02020603050405020304" pitchFamily="18" charset="0"/>
                <a:ea typeface="Calibri" panose="020F0502020204030204" pitchFamily="34" charset="0"/>
                <a:cs typeface="Times" panose="02020603050405020304" pitchFamily="18" charset="0"/>
              </a:rPr>
              <a:t>L</a:t>
            </a:r>
            <a:r>
              <a:rPr kumimoji="0" lang="en-US" sz="2200" b="0" i="0" u="none" strike="noStrike" kern="1200" cap="none" spc="0" normalizeH="0" baseline="0" noProof="0" dirty="0" err="1">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istening</a:t>
            </a:r>
            <a:r>
              <a:rPr kumimoji="0" lang="en-US" sz="2200" b="0" i="0" u="none" strike="noStrike" kern="1200" cap="none" spc="0" normalizeH="0" baseline="0" noProof="0" dirty="0">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 is one of the most vital skills that you need if you want to </a:t>
            </a:r>
            <a:r>
              <a:rPr kumimoji="0" lang="en-US" sz="2200" b="0" i="0" u="none" strike="noStrike" kern="1200" cap="none" spc="0" normalizeH="0" baseline="0" noProof="0" dirty="0">
                <a:ln>
                  <a:noFill/>
                </a:ln>
                <a:solidFill>
                  <a:srgbClr val="FF0000"/>
                </a:solidFill>
                <a:effectLst/>
                <a:uLnTx/>
                <a:uFillTx/>
                <a:latin typeface="Times" panose="02020603050405020304" pitchFamily="18" charset="0"/>
                <a:ea typeface="Calibri" panose="020F0502020204030204" pitchFamily="34" charset="0"/>
                <a:cs typeface="Times" panose="02020603050405020304" pitchFamily="18" charset="0"/>
              </a:rPr>
              <a:t>communicate effectively</a:t>
            </a:r>
            <a:r>
              <a:rPr kumimoji="0" lang="en-US" sz="2200" b="0" i="0" u="none" strike="noStrike" kern="1200" cap="none" spc="0" normalizeH="0" baseline="0" noProof="0" dirty="0">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 Listening allows you to ‘</a:t>
            </a:r>
            <a:r>
              <a:rPr kumimoji="0" lang="en-US" sz="2200" b="0" i="0" u="none" strike="noStrike" kern="1200" cap="none" spc="0" normalizeH="0" baseline="0" noProof="0" dirty="0">
                <a:ln>
                  <a:noFill/>
                </a:ln>
                <a:solidFill>
                  <a:srgbClr val="FF0000"/>
                </a:solidFill>
                <a:effectLst/>
                <a:uLnTx/>
                <a:uFillTx/>
                <a:latin typeface="Times" panose="02020603050405020304" pitchFamily="18" charset="0"/>
                <a:ea typeface="Calibri" panose="020F0502020204030204" pitchFamily="34" charset="0"/>
                <a:cs typeface="Times" panose="02020603050405020304" pitchFamily="18" charset="0"/>
              </a:rPr>
              <a:t>decode</a:t>
            </a:r>
            <a:r>
              <a:rPr kumimoji="0" lang="en-US" sz="2200" b="0" i="0" u="none" strike="noStrike" kern="1200" cap="none" spc="0" normalizeH="0" baseline="0" noProof="0" dirty="0">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 the messages that you are receiving, but it also allows you to help others communicate better. When you are not certain of the message that you have heard the first time, listening well allows you to </a:t>
            </a:r>
            <a:r>
              <a:rPr kumimoji="0" lang="en-US" sz="2200" b="0" i="0" u="none" strike="noStrike" kern="1200" cap="none" spc="0" normalizeH="0" baseline="0" noProof="0" dirty="0">
                <a:ln>
                  <a:noFill/>
                </a:ln>
                <a:solidFill>
                  <a:srgbClr val="0070C0"/>
                </a:solidFill>
                <a:effectLst/>
                <a:uLnTx/>
                <a:uFillTx/>
                <a:latin typeface="Times" panose="02020603050405020304" pitchFamily="18" charset="0"/>
                <a:ea typeface="Calibri" panose="020F0502020204030204" pitchFamily="34" charset="0"/>
                <a:cs typeface="Times" panose="02020603050405020304" pitchFamily="18" charset="0"/>
              </a:rPr>
              <a:t>ask the questions </a:t>
            </a:r>
            <a:r>
              <a:rPr kumimoji="0" lang="en-US" sz="2200" b="0" i="0" u="none" strike="noStrike" kern="1200" cap="none" spc="0" normalizeH="0" baseline="0" noProof="0" dirty="0">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that will clarify the message.</a:t>
            </a:r>
          </a:p>
          <a:p>
            <a:pPr marL="342900" indent="-342900" algn="just">
              <a:spcBef>
                <a:spcPts val="1500"/>
              </a:spcBef>
              <a:spcAft>
                <a:spcPts val="2250"/>
              </a:spcAft>
              <a:buFont typeface="Wingdings" panose="05000000000000000000" pitchFamily="2" charset="2"/>
              <a:buChar char="q"/>
            </a:pPr>
            <a:r>
              <a:rPr kumimoji="0" lang="en-US" sz="2200" b="0" i="0" u="none" strike="noStrike" kern="1200" cap="none" spc="0" normalizeH="0" baseline="0" noProof="0" dirty="0">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Hear with ears but </a:t>
            </a:r>
            <a:r>
              <a:rPr kumimoji="0" lang="en-US" sz="2200" b="0" i="0" u="none" strike="noStrike" kern="1200" cap="none" spc="0" normalizeH="0" baseline="0" noProof="0" dirty="0">
                <a:ln>
                  <a:noFill/>
                </a:ln>
                <a:solidFill>
                  <a:srgbClr val="00B0F0"/>
                </a:solidFill>
                <a:effectLst/>
                <a:uLnTx/>
                <a:uFillTx/>
                <a:latin typeface="Times" panose="02020603050405020304" pitchFamily="18" charset="0"/>
                <a:ea typeface="Calibri" panose="020F0502020204030204" pitchFamily="34" charset="0"/>
                <a:cs typeface="Times" panose="02020603050405020304" pitchFamily="18" charset="0"/>
              </a:rPr>
              <a:t>listen with the mind</a:t>
            </a:r>
            <a:r>
              <a:rPr kumimoji="0" lang="en-US" sz="2200" b="0" i="0" u="none" strike="noStrike" kern="1200" cap="none" spc="0" normalizeH="0" baseline="0" noProof="0" dirty="0">
                <a:ln>
                  <a:noFill/>
                </a:ln>
                <a:solidFill>
                  <a:srgbClr val="000000"/>
                </a:solidFill>
                <a:effectLst/>
                <a:uLnTx/>
                <a:uFillTx/>
                <a:latin typeface="Times" panose="02020603050405020304" pitchFamily="18" charset="0"/>
                <a:ea typeface="Calibri" panose="020F0502020204030204" pitchFamily="34" charset="0"/>
                <a:cs typeface="Times" panose="02020603050405020304" pitchFamily="18" charset="0"/>
              </a:rPr>
              <a:t>. Without effective listening, message may be misunderstood and communication may be unsuccessful.</a:t>
            </a:r>
          </a:p>
        </p:txBody>
      </p:sp>
      <p:pic>
        <p:nvPicPr>
          <p:cNvPr id="3074" name="Picture 2" descr="Comment rédiger l'introduction d'un mémoire de fin d'études - Biofacile">
            <a:extLst>
              <a:ext uri="{FF2B5EF4-FFF2-40B4-BE49-F238E27FC236}">
                <a16:creationId xmlns:a16="http://schemas.microsoft.com/office/drawing/2014/main" id="{C993247F-D7B8-4E23-A9F7-109691D334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1" y="399054"/>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2" name="Flèche : courbe vers la droite 1">
            <a:extLst>
              <a:ext uri="{FF2B5EF4-FFF2-40B4-BE49-F238E27FC236}">
                <a16:creationId xmlns:a16="http://schemas.microsoft.com/office/drawing/2014/main" id="{A91C2E84-6E43-4C52-BAEA-E29EBB8A966C}"/>
              </a:ext>
            </a:extLst>
          </p:cNvPr>
          <p:cNvSpPr/>
          <p:nvPr/>
        </p:nvSpPr>
        <p:spPr>
          <a:xfrm>
            <a:off x="2608118" y="4738255"/>
            <a:ext cx="457200" cy="84915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815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PEECH ACTS – NikodemusYudhoSulistyo's World">
            <a:extLst>
              <a:ext uri="{FF2B5EF4-FFF2-40B4-BE49-F238E27FC236}">
                <a16:creationId xmlns:a16="http://schemas.microsoft.com/office/drawing/2014/main" id="{A2F93688-F831-42A6-98AB-62E7ECC566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945" y="1361601"/>
            <a:ext cx="7585363" cy="476592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Download Question Mark, Question, Response. Royalty-Free Stock Illustration  Image - Pixabay">
            <a:extLst>
              <a:ext uri="{FF2B5EF4-FFF2-40B4-BE49-F238E27FC236}">
                <a16:creationId xmlns:a16="http://schemas.microsoft.com/office/drawing/2014/main" id="{329F8E59-3DB9-4192-9056-E06AD5EFC3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0900" y="46103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22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4D0265A-A50B-49F8-83DE-7DDDAD6F86C8}"/>
              </a:ext>
            </a:extLst>
          </p:cNvPr>
          <p:cNvSpPr txBox="1"/>
          <p:nvPr/>
        </p:nvSpPr>
        <p:spPr>
          <a:xfrm>
            <a:off x="1556099" y="1416831"/>
            <a:ext cx="10058400" cy="4457952"/>
          </a:xfrm>
          <a:prstGeom prst="rect">
            <a:avLst/>
          </a:prstGeom>
          <a:noFill/>
        </p:spPr>
        <p:txBody>
          <a:bodyPr wrap="square">
            <a:spAutoFit/>
          </a:bodyPr>
          <a:lstStyle/>
          <a:p>
            <a:pPr algn="just">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Listening is important in more arenas than in the work place. We listen for multiple</a:t>
            </a:r>
            <a:r>
              <a:rPr lang="en-US" sz="240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reasons</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Arial" panose="020B0604020202020204" pitchFamily="34" charset="0"/>
              </a:rPr>
              <a:t>To build relationships</a:t>
            </a:r>
          </a:p>
          <a:p>
            <a:pPr marL="342900" indent="-342900" algn="just">
              <a:lnSpc>
                <a:spcPct val="150000"/>
              </a:lnSpc>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Arial" panose="020B0604020202020204" pitchFamily="34" charset="0"/>
              </a:rPr>
              <a:t>To understand others</a:t>
            </a:r>
          </a:p>
          <a:p>
            <a:pPr marL="342900" indent="-342900" algn="just">
              <a:lnSpc>
                <a:spcPct val="150000"/>
              </a:lnSpc>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Arial" panose="020B0604020202020204" pitchFamily="34" charset="0"/>
              </a:rPr>
              <a:t>To be entertained</a:t>
            </a:r>
          </a:p>
          <a:p>
            <a:pPr marL="342900" indent="-342900" algn="just">
              <a:lnSpc>
                <a:spcPct val="150000"/>
              </a:lnSpc>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Arial" panose="020B0604020202020204" pitchFamily="34" charset="0"/>
              </a:rPr>
              <a:t>To learn</a:t>
            </a:r>
          </a:p>
          <a:p>
            <a:pPr marL="342900" indent="-342900" algn="just">
              <a:lnSpc>
                <a:spcPct val="150000"/>
              </a:lnSpc>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Arial" panose="020B0604020202020204" pitchFamily="34" charset="0"/>
              </a:rPr>
              <a:t>To show empathy</a:t>
            </a:r>
          </a:p>
          <a:p>
            <a:pPr marL="342900" indent="-342900" algn="just">
              <a:lnSpc>
                <a:spcPct val="150000"/>
              </a:lnSpc>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Arial" panose="020B0604020202020204" pitchFamily="34" charset="0"/>
              </a:rPr>
              <a:t>To gather information</a:t>
            </a:r>
          </a:p>
        </p:txBody>
      </p:sp>
      <p:sp>
        <p:nvSpPr>
          <p:cNvPr id="6" name="Rectangle : coins arrondis 5">
            <a:extLst>
              <a:ext uri="{FF2B5EF4-FFF2-40B4-BE49-F238E27FC236}">
                <a16:creationId xmlns:a16="http://schemas.microsoft.com/office/drawing/2014/main" id="{A4D2B7BC-298D-4C13-9BC2-F726DF67E47C}"/>
              </a:ext>
            </a:extLst>
          </p:cNvPr>
          <p:cNvSpPr/>
          <p:nvPr/>
        </p:nvSpPr>
        <p:spPr>
          <a:xfrm>
            <a:off x="1556099" y="244312"/>
            <a:ext cx="5195221" cy="9469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sz="2600" b="1" dirty="0">
              <a:latin typeface="Times" panose="02020603050405020304" pitchFamily="18" charset="0"/>
              <a:cs typeface="Times" panose="02020603050405020304" pitchFamily="18" charset="0"/>
            </a:endParaRPr>
          </a:p>
          <a:p>
            <a:pPr algn="ctr"/>
            <a:r>
              <a:rPr lang="fr-FR" sz="2400" b="1" dirty="0">
                <a:latin typeface="Times" panose="02020603050405020304" pitchFamily="18" charset="0"/>
                <a:cs typeface="Times" panose="02020603050405020304" pitchFamily="18" charset="0"/>
              </a:rPr>
              <a:t>1-</a:t>
            </a:r>
            <a:r>
              <a:rPr lang="en-US"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Why do we LISTEN?</a:t>
            </a:r>
            <a:endParaRPr lang="en-US" sz="2600" b="1" dirty="0">
              <a:effectLst/>
              <a:latin typeface="Times" panose="02020603050405020304" pitchFamily="18" charset="0"/>
              <a:ea typeface="Calibri" panose="020F0502020204030204" pitchFamily="34" charset="0"/>
              <a:cs typeface="Times" panose="02020603050405020304" pitchFamily="18" charset="0"/>
            </a:endParaRPr>
          </a:p>
          <a:p>
            <a:pPr algn="ctr"/>
            <a:endParaRPr lang="en-US" sz="2600" b="1" dirty="0">
              <a:latin typeface="Times New Roman" panose="02020603050405020304" pitchFamily="18" charset="0"/>
              <a:cs typeface="Times New Roman" panose="02020603050405020304" pitchFamily="18" charset="0"/>
            </a:endParaRPr>
          </a:p>
        </p:txBody>
      </p:sp>
      <p:sp>
        <p:nvSpPr>
          <p:cNvPr id="2" name="Flèche : droite 1">
            <a:extLst>
              <a:ext uri="{FF2B5EF4-FFF2-40B4-BE49-F238E27FC236}">
                <a16:creationId xmlns:a16="http://schemas.microsoft.com/office/drawing/2014/main" id="{38B0AE01-4E58-4B93-AB8A-8B4192F69AD6}"/>
              </a:ext>
            </a:extLst>
          </p:cNvPr>
          <p:cNvSpPr/>
          <p:nvPr/>
        </p:nvSpPr>
        <p:spPr>
          <a:xfrm>
            <a:off x="10941627" y="6141027"/>
            <a:ext cx="987137" cy="290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Start With Why - Acuity Process Solutions">
            <a:extLst>
              <a:ext uri="{FF2B5EF4-FFF2-40B4-BE49-F238E27FC236}">
                <a16:creationId xmlns:a16="http://schemas.microsoft.com/office/drawing/2014/main" id="{FD61557F-8FB3-4C08-A0FE-2E0B2B5A6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5549" y="0"/>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61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7715ABC-34E1-486D-BE5B-F4D6EA6B7986}"/>
              </a:ext>
            </a:extLst>
          </p:cNvPr>
          <p:cNvSpPr txBox="1"/>
          <p:nvPr/>
        </p:nvSpPr>
        <p:spPr>
          <a:xfrm>
            <a:off x="779091" y="1381901"/>
            <a:ext cx="8170512" cy="409419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lnSpc>
                <a:spcPct val="150000"/>
              </a:lnSpc>
            </a:pPr>
            <a:r>
              <a:rPr lang="en-US" sz="2200" dirty="0">
                <a:latin typeface="Times" panose="02020603050405020304" pitchFamily="18" charset="0"/>
                <a:cs typeface="Times" panose="02020603050405020304" pitchFamily="18" charset="0"/>
              </a:rPr>
              <a:t>	With as much as listening can do for us, it is obvious that we can all benefit from improving our listening skills. We can become </a:t>
            </a:r>
            <a:r>
              <a:rPr lang="en-US" sz="2200" dirty="0">
                <a:solidFill>
                  <a:srgbClr val="FF0000"/>
                </a:solidFill>
                <a:latin typeface="Times" panose="02020603050405020304" pitchFamily="18" charset="0"/>
                <a:cs typeface="Times" panose="02020603050405020304" pitchFamily="18" charset="0"/>
              </a:rPr>
              <a:t>more productive </a:t>
            </a:r>
            <a:r>
              <a:rPr lang="en-US" sz="2200" dirty="0">
                <a:latin typeface="Times" panose="02020603050405020304" pitchFamily="18" charset="0"/>
                <a:cs typeface="Times" panose="02020603050405020304" pitchFamily="18" charset="0"/>
              </a:rPr>
              <a:t>at work, </a:t>
            </a:r>
            <a:r>
              <a:rPr lang="en-US" sz="2200" dirty="0">
                <a:solidFill>
                  <a:srgbClr val="FF0000"/>
                </a:solidFill>
                <a:latin typeface="Times" panose="02020603050405020304" pitchFamily="18" charset="0"/>
                <a:cs typeface="Times" panose="02020603050405020304" pitchFamily="18" charset="0"/>
              </a:rPr>
              <a:t>more connected </a:t>
            </a:r>
            <a:r>
              <a:rPr lang="en-US" sz="2200" dirty="0">
                <a:latin typeface="Times" panose="02020603050405020304" pitchFamily="18" charset="0"/>
                <a:cs typeface="Times" panose="02020603050405020304" pitchFamily="18" charset="0"/>
              </a:rPr>
              <a:t>in our relationships, and </a:t>
            </a:r>
            <a:r>
              <a:rPr lang="en-US" sz="2200" dirty="0">
                <a:solidFill>
                  <a:srgbClr val="FF0000"/>
                </a:solidFill>
                <a:latin typeface="Times" panose="02020603050405020304" pitchFamily="18" charset="0"/>
                <a:cs typeface="Times" panose="02020603050405020304" pitchFamily="18" charset="0"/>
              </a:rPr>
              <a:t>more efficient </a:t>
            </a:r>
            <a:r>
              <a:rPr lang="en-US" sz="2200" dirty="0">
                <a:latin typeface="Times" panose="02020603050405020304" pitchFamily="18" charset="0"/>
                <a:cs typeface="Times" panose="02020603050405020304" pitchFamily="18" charset="0"/>
              </a:rPr>
              <a:t>in everything that we do. But listening also helps us to </a:t>
            </a:r>
            <a:r>
              <a:rPr lang="en-US" sz="2200" dirty="0">
                <a:solidFill>
                  <a:srgbClr val="0070C0"/>
                </a:solidFill>
                <a:latin typeface="Times" panose="02020603050405020304" pitchFamily="18" charset="0"/>
                <a:cs typeface="Times" panose="02020603050405020304" pitchFamily="18" charset="0"/>
              </a:rPr>
              <a:t>persuade </a:t>
            </a:r>
            <a:r>
              <a:rPr lang="en-US" sz="2200" dirty="0">
                <a:latin typeface="Times" panose="02020603050405020304" pitchFamily="18" charset="0"/>
                <a:cs typeface="Times" panose="02020603050405020304" pitchFamily="18" charset="0"/>
              </a:rPr>
              <a:t>and </a:t>
            </a:r>
            <a:r>
              <a:rPr lang="en-US" sz="2200" dirty="0">
                <a:solidFill>
                  <a:srgbClr val="0070C0"/>
                </a:solidFill>
                <a:latin typeface="Times" panose="02020603050405020304" pitchFamily="18" charset="0"/>
                <a:cs typeface="Times" panose="02020603050405020304" pitchFamily="18" charset="0"/>
              </a:rPr>
              <a:t>negotiate</a:t>
            </a:r>
            <a:r>
              <a:rPr lang="en-US" sz="2200" dirty="0">
                <a:latin typeface="Times" panose="02020603050405020304" pitchFamily="18" charset="0"/>
                <a:cs typeface="Times" panose="02020603050405020304" pitchFamily="18" charset="0"/>
              </a:rPr>
              <a:t> with others. It can help us </a:t>
            </a:r>
            <a:r>
              <a:rPr lang="en-US" sz="2200" dirty="0">
                <a:solidFill>
                  <a:srgbClr val="0070C0"/>
                </a:solidFill>
                <a:latin typeface="Times" panose="02020603050405020304" pitchFamily="18" charset="0"/>
                <a:cs typeface="Times" panose="02020603050405020304" pitchFamily="18" charset="0"/>
              </a:rPr>
              <a:t>avoid misunderstandings </a:t>
            </a:r>
            <a:r>
              <a:rPr lang="en-US" sz="2200" dirty="0">
                <a:latin typeface="Times" panose="02020603050405020304" pitchFamily="18" charset="0"/>
                <a:cs typeface="Times" panose="02020603050405020304" pitchFamily="18" charset="0"/>
              </a:rPr>
              <a:t>and can just make life </a:t>
            </a:r>
            <a:r>
              <a:rPr lang="en-US" sz="2200" dirty="0">
                <a:solidFill>
                  <a:srgbClr val="0070C0"/>
                </a:solidFill>
                <a:latin typeface="Times" panose="02020603050405020304" pitchFamily="18" charset="0"/>
                <a:cs typeface="Times" panose="02020603050405020304" pitchFamily="18" charset="0"/>
              </a:rPr>
              <a:t>more conflict-free </a:t>
            </a:r>
            <a:r>
              <a:rPr lang="en-US" sz="2200" dirty="0">
                <a:latin typeface="Times" panose="02020603050405020304" pitchFamily="18" charset="0"/>
                <a:cs typeface="Times" panose="02020603050405020304" pitchFamily="18" charset="0"/>
              </a:rPr>
              <a:t>in general. All of these are very good reasons for learning more about how to be a better listener.</a:t>
            </a:r>
          </a:p>
        </p:txBody>
      </p:sp>
      <p:pic>
        <p:nvPicPr>
          <p:cNvPr id="2050" name="Picture 2" descr="Resolving Conflict with Precision, Toughness and Honour -">
            <a:extLst>
              <a:ext uri="{FF2B5EF4-FFF2-40B4-BE49-F238E27FC236}">
                <a16:creationId xmlns:a16="http://schemas.microsoft.com/office/drawing/2014/main" id="{5EDC01E2-BACC-4425-8C62-A0B6611364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4458" y="4575986"/>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53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CE059089-E5D4-45F4-B20B-7121BB221204}"/>
              </a:ext>
            </a:extLst>
          </p:cNvPr>
          <p:cNvSpPr/>
          <p:nvPr/>
        </p:nvSpPr>
        <p:spPr>
          <a:xfrm>
            <a:off x="2468879" y="875411"/>
            <a:ext cx="6010103" cy="5829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just" rtl="0">
              <a:lnSpc>
                <a:spcPct val="150000"/>
              </a:lnSpc>
              <a:spcAft>
                <a:spcPts val="800"/>
              </a:spcAft>
            </a:pPr>
            <a:r>
              <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Basic Listening Skills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F6D1BCE5-F407-4FDD-9483-93817182A9E2}"/>
              </a:ext>
            </a:extLst>
          </p:cNvPr>
          <p:cNvSpPr txBox="1"/>
          <p:nvPr/>
        </p:nvSpPr>
        <p:spPr>
          <a:xfrm>
            <a:off x="1284386" y="2604229"/>
            <a:ext cx="8628542" cy="358636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spcAft>
                <a:spcPts val="800"/>
              </a:spcAft>
            </a:pPr>
            <a:r>
              <a:rPr lang="en-US" sz="2200" dirty="0">
                <a:effectLst/>
                <a:latin typeface="Times" panose="02020603050405020304" pitchFamily="18" charset="0"/>
                <a:ea typeface="Calibri" panose="020F0502020204030204" pitchFamily="34" charset="0"/>
                <a:cs typeface="Times" panose="02020603050405020304" pitchFamily="18" charset="0"/>
              </a:rPr>
              <a:t>	An important tool for becoming a </a:t>
            </a:r>
            <a:r>
              <a:rPr lang="en-US" sz="2200" dirty="0">
                <a:solidFill>
                  <a:srgbClr val="0070C0"/>
                </a:solidFill>
                <a:effectLst/>
                <a:latin typeface="Times" panose="02020603050405020304" pitchFamily="18" charset="0"/>
                <a:ea typeface="Calibri" panose="020F0502020204030204" pitchFamily="34" charset="0"/>
                <a:cs typeface="Times" panose="02020603050405020304" pitchFamily="18" charset="0"/>
              </a:rPr>
              <a:t>good listener </a:t>
            </a:r>
            <a:r>
              <a:rPr lang="en-US" sz="2200" dirty="0">
                <a:effectLst/>
                <a:latin typeface="Times" panose="02020603050405020304" pitchFamily="18" charset="0"/>
                <a:ea typeface="Calibri" panose="020F0502020204030204" pitchFamily="34" charset="0"/>
                <a:cs typeface="Times" panose="02020603050405020304" pitchFamily="18" charset="0"/>
              </a:rPr>
              <a:t>is becoming </a:t>
            </a:r>
            <a:r>
              <a:rPr lang="en-US" sz="2200" dirty="0">
                <a:solidFill>
                  <a:srgbClr val="FF0000"/>
                </a:solidFill>
                <a:effectLst/>
                <a:latin typeface="Times" panose="02020603050405020304" pitchFamily="18" charset="0"/>
                <a:ea typeface="Calibri" panose="020F0502020204030204" pitchFamily="34" charset="0"/>
                <a:cs typeface="Times" panose="02020603050405020304" pitchFamily="18" charset="0"/>
              </a:rPr>
              <a:t>aware of</a:t>
            </a:r>
            <a:r>
              <a:rPr lang="en-US" sz="2200" dirty="0">
                <a:effectLst/>
                <a:latin typeface="Times" panose="02020603050405020304" pitchFamily="18" charset="0"/>
                <a:ea typeface="Calibri" panose="020F0502020204030204" pitchFamily="34" charset="0"/>
                <a:cs typeface="Times" panose="02020603050405020304" pitchFamily="18" charset="0"/>
              </a:rPr>
              <a:t> your own </a:t>
            </a:r>
            <a:r>
              <a:rPr lang="en-US" sz="2200" dirty="0">
                <a:solidFill>
                  <a:srgbClr val="00B050"/>
                </a:solidFill>
                <a:effectLst/>
                <a:latin typeface="Times" panose="02020603050405020304" pitchFamily="18" charset="0"/>
                <a:ea typeface="Calibri" panose="020F0502020204030204" pitchFamily="34" charset="0"/>
                <a:cs typeface="Times" panose="02020603050405020304" pitchFamily="18" charset="0"/>
              </a:rPr>
              <a:t>behavior</a:t>
            </a:r>
            <a:r>
              <a:rPr lang="en-US" sz="2200" dirty="0">
                <a:effectLst/>
                <a:latin typeface="Times" panose="02020603050405020304" pitchFamily="18" charset="0"/>
                <a:ea typeface="Calibri" panose="020F0502020204030204" pitchFamily="34" charset="0"/>
                <a:cs typeface="Times" panose="02020603050405020304" pitchFamily="18" charset="0"/>
              </a:rPr>
              <a:t>, </a:t>
            </a:r>
            <a:r>
              <a:rPr lang="en-US" sz="2200" dirty="0">
                <a:solidFill>
                  <a:srgbClr val="00B050"/>
                </a:solidFill>
                <a:effectLst/>
                <a:latin typeface="Times" panose="02020603050405020304" pitchFamily="18" charset="0"/>
                <a:ea typeface="Calibri" panose="020F0502020204030204" pitchFamily="34" charset="0"/>
                <a:cs typeface="Times" panose="02020603050405020304" pitchFamily="18" charset="0"/>
              </a:rPr>
              <a:t>feelings</a:t>
            </a:r>
            <a:r>
              <a:rPr lang="en-US" sz="2200" dirty="0">
                <a:effectLst/>
                <a:latin typeface="Times" panose="02020603050405020304" pitchFamily="18" charset="0"/>
                <a:ea typeface="Calibri" panose="020F0502020204030204" pitchFamily="34" charset="0"/>
                <a:cs typeface="Times" panose="02020603050405020304" pitchFamily="18" charset="0"/>
              </a:rPr>
              <a:t>, and </a:t>
            </a:r>
            <a:r>
              <a:rPr lang="en-US" sz="2200" dirty="0">
                <a:solidFill>
                  <a:srgbClr val="00B050"/>
                </a:solidFill>
                <a:effectLst/>
                <a:latin typeface="Times" panose="02020603050405020304" pitchFamily="18" charset="0"/>
                <a:ea typeface="Calibri" panose="020F0502020204030204" pitchFamily="34" charset="0"/>
                <a:cs typeface="Times" panose="02020603050405020304" pitchFamily="18" charset="0"/>
              </a:rPr>
              <a:t>habits</a:t>
            </a:r>
            <a:r>
              <a:rPr lang="en-US" sz="2200" dirty="0">
                <a:effectLst/>
                <a:latin typeface="Times" panose="02020603050405020304" pitchFamily="18" charset="0"/>
                <a:ea typeface="Calibri" panose="020F0502020204030204" pitchFamily="34" charset="0"/>
                <a:cs typeface="Times" panose="02020603050405020304" pitchFamily="18" charset="0"/>
              </a:rPr>
              <a:t> when listening. Do you know whether or not you are a good listener? Are you only a good listener in certain situations, like when listening to a friend who is upset? Or can you also listen in a tense situation when you have to communicate with someone who is angry, stressed, or expressing an opposing opinion to your own?</a:t>
            </a:r>
          </a:p>
        </p:txBody>
      </p:sp>
      <p:sp>
        <p:nvSpPr>
          <p:cNvPr id="6" name="ZoneTexte 5">
            <a:extLst>
              <a:ext uri="{FF2B5EF4-FFF2-40B4-BE49-F238E27FC236}">
                <a16:creationId xmlns:a16="http://schemas.microsoft.com/office/drawing/2014/main" id="{8E011072-B414-4B2B-B968-0A09B7E99E43}"/>
              </a:ext>
            </a:extLst>
          </p:cNvPr>
          <p:cNvSpPr txBox="1"/>
          <p:nvPr/>
        </p:nvSpPr>
        <p:spPr>
          <a:xfrm>
            <a:off x="1284385" y="1831918"/>
            <a:ext cx="300037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dirty="0">
                <a:latin typeface="Times" panose="02020603050405020304" pitchFamily="18" charset="0"/>
                <a:cs typeface="Times" panose="02020603050405020304" pitchFamily="18" charset="0"/>
              </a:rPr>
              <a:t>2-1 Self-Awareness</a:t>
            </a:r>
          </a:p>
        </p:txBody>
      </p:sp>
      <p:pic>
        <p:nvPicPr>
          <p:cNvPr id="6146" name="Picture 2" descr="Self awareness">
            <a:extLst>
              <a:ext uri="{FF2B5EF4-FFF2-40B4-BE49-F238E27FC236}">
                <a16:creationId xmlns:a16="http://schemas.microsoft.com/office/drawing/2014/main" id="{0BC397F9-73B3-49FF-AAF4-E55EA12D5F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3123" y="801081"/>
            <a:ext cx="277177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92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rganigramme : Bande perforée 2">
            <a:extLst>
              <a:ext uri="{FF2B5EF4-FFF2-40B4-BE49-F238E27FC236}">
                <a16:creationId xmlns:a16="http://schemas.microsoft.com/office/drawing/2014/main" id="{460C367F-0D3C-46AA-B5E5-6963C31AE44A}"/>
              </a:ext>
            </a:extLst>
          </p:cNvPr>
          <p:cNvSpPr/>
          <p:nvPr/>
        </p:nvSpPr>
        <p:spPr>
          <a:xfrm>
            <a:off x="1497496" y="212034"/>
            <a:ext cx="10192277" cy="154403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lnSpc>
                <a:spcPct val="150000"/>
              </a:lnSpc>
            </a:pPr>
            <a:r>
              <a:rPr lang="en-US" sz="2200" dirty="0">
                <a:latin typeface="Times" panose="02020603050405020304" pitchFamily="18" charset="0"/>
                <a:cs typeface="Times" panose="02020603050405020304" pitchFamily="18" charset="0"/>
              </a:rPr>
              <a:t>At work, at home, with friends, with strangers, or with other groups that you communicate with, notice the following:</a:t>
            </a:r>
          </a:p>
        </p:txBody>
      </p:sp>
      <p:sp>
        <p:nvSpPr>
          <p:cNvPr id="6" name="ZoneTexte 5">
            <a:extLst>
              <a:ext uri="{FF2B5EF4-FFF2-40B4-BE49-F238E27FC236}">
                <a16:creationId xmlns:a16="http://schemas.microsoft.com/office/drawing/2014/main" id="{57EF046D-3538-4F40-80CD-0FEDA3CAFF68}"/>
              </a:ext>
            </a:extLst>
          </p:cNvPr>
          <p:cNvSpPr txBox="1"/>
          <p:nvPr/>
        </p:nvSpPr>
        <p:spPr>
          <a:xfrm>
            <a:off x="905214" y="1936767"/>
            <a:ext cx="8549120" cy="4094198"/>
          </a:xfrm>
          <a:prstGeom prst="rect">
            <a:avLst/>
          </a:prstGeom>
          <a:noFill/>
        </p:spPr>
        <p:txBody>
          <a:bodyPr wrap="square">
            <a:spAutoFit/>
          </a:bodyPr>
          <a:lstStyle/>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Your </a:t>
            </a:r>
            <a:r>
              <a:rPr lang="en-US" sz="2200" dirty="0">
                <a:solidFill>
                  <a:srgbClr val="00B050"/>
                </a:solidFill>
                <a:latin typeface="Times" panose="02020603050405020304" pitchFamily="18" charset="0"/>
                <a:cs typeface="Times" panose="02020603050405020304" pitchFamily="18" charset="0"/>
              </a:rPr>
              <a:t>body language </a:t>
            </a:r>
            <a:r>
              <a:rPr lang="en-US" sz="2200" dirty="0">
                <a:latin typeface="Times" panose="02020603050405020304" pitchFamily="18" charset="0"/>
                <a:cs typeface="Times" panose="02020603050405020304" pitchFamily="18" charset="0"/>
              </a:rPr>
              <a:t>– how are you standing or sitting? Are you tense or relaxed? In an open position or a closed one?</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Do you make </a:t>
            </a:r>
            <a:r>
              <a:rPr lang="en-US" sz="2200" dirty="0">
                <a:solidFill>
                  <a:srgbClr val="00B050"/>
                </a:solidFill>
                <a:latin typeface="Times" panose="02020603050405020304" pitchFamily="18" charset="0"/>
                <a:cs typeface="Times" panose="02020603050405020304" pitchFamily="18" charset="0"/>
              </a:rPr>
              <a:t>eye contact</a:t>
            </a:r>
            <a:r>
              <a:rPr lang="en-US" sz="2200" dirty="0">
                <a:latin typeface="Times" panose="02020603050405020304" pitchFamily="18" charset="0"/>
                <a:cs typeface="Times" panose="02020603050405020304" pitchFamily="18" charset="0"/>
              </a:rPr>
              <a:t>? Do you keep it? Or do you look away, look down, or turn your eyes to other people or things in your environment?</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Are you </a:t>
            </a:r>
            <a:r>
              <a:rPr lang="en-US" sz="2200" dirty="0">
                <a:solidFill>
                  <a:srgbClr val="00B050"/>
                </a:solidFill>
                <a:latin typeface="Times" panose="02020603050405020304" pitchFamily="18" charset="0"/>
                <a:cs typeface="Times" panose="02020603050405020304" pitchFamily="18" charset="0"/>
              </a:rPr>
              <a:t>following every word</a:t>
            </a:r>
            <a:r>
              <a:rPr lang="en-US" sz="2200" dirty="0">
                <a:latin typeface="Times" panose="02020603050405020304" pitchFamily="18" charset="0"/>
                <a:cs typeface="Times" panose="02020603050405020304" pitchFamily="18" charset="0"/>
              </a:rPr>
              <a:t>? Could you repeat what was just said verbatim? Or is your mind wandering off to lunch, that email you need to write, or that phone call you just had?</a:t>
            </a:r>
          </a:p>
          <a:p>
            <a:pPr marL="342900" indent="-342900" algn="just">
              <a:lnSpc>
                <a:spcPct val="150000"/>
              </a:lnSpc>
              <a:buFont typeface="Wingdings" panose="05000000000000000000" pitchFamily="2" charset="2"/>
              <a:buChar char="q"/>
            </a:pPr>
            <a:r>
              <a:rPr lang="en-US" sz="2200" dirty="0">
                <a:latin typeface="Times" panose="02020603050405020304" pitchFamily="18" charset="0"/>
                <a:cs typeface="Times" panose="02020603050405020304" pitchFamily="18" charset="0"/>
              </a:rPr>
              <a:t>Are you </a:t>
            </a:r>
            <a:r>
              <a:rPr lang="en-US" sz="2200" dirty="0">
                <a:solidFill>
                  <a:srgbClr val="00B050"/>
                </a:solidFill>
                <a:latin typeface="Times" panose="02020603050405020304" pitchFamily="18" charset="0"/>
                <a:cs typeface="Times" panose="02020603050405020304" pitchFamily="18" charset="0"/>
              </a:rPr>
              <a:t>planning</a:t>
            </a:r>
            <a:r>
              <a:rPr lang="en-US" sz="2200" dirty="0">
                <a:latin typeface="Times" panose="02020603050405020304" pitchFamily="18" charset="0"/>
                <a:cs typeface="Times" panose="02020603050405020304" pitchFamily="18" charset="0"/>
              </a:rPr>
              <a:t> what you will say in return?</a:t>
            </a:r>
          </a:p>
        </p:txBody>
      </p:sp>
      <p:sp>
        <p:nvSpPr>
          <p:cNvPr id="7" name="ZoneTexte 6">
            <a:extLst>
              <a:ext uri="{FF2B5EF4-FFF2-40B4-BE49-F238E27FC236}">
                <a16:creationId xmlns:a16="http://schemas.microsoft.com/office/drawing/2014/main" id="{41E6EB1A-79F6-45B1-9C84-BA71C41F6EB8}"/>
              </a:ext>
            </a:extLst>
          </p:cNvPr>
          <p:cNvSpPr txBox="1"/>
          <p:nvPr/>
        </p:nvSpPr>
        <p:spPr>
          <a:xfrm>
            <a:off x="5935807" y="6065683"/>
            <a:ext cx="6094268"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200" dirty="0">
                <a:latin typeface="Times" panose="02020603050405020304" pitchFamily="18" charset="0"/>
                <a:cs typeface="Times" panose="02020603050405020304" pitchFamily="18" charset="0"/>
              </a:rPr>
              <a:t>Being self-aware will let you </a:t>
            </a:r>
            <a:r>
              <a:rPr lang="en-US" sz="2200" dirty="0">
                <a:solidFill>
                  <a:srgbClr val="FF0000"/>
                </a:solidFill>
                <a:latin typeface="Times" panose="02020603050405020304" pitchFamily="18" charset="0"/>
                <a:cs typeface="Times" panose="02020603050405020304" pitchFamily="18" charset="0"/>
              </a:rPr>
              <a:t>self-correct </a:t>
            </a:r>
            <a:r>
              <a:rPr lang="en-US" sz="2200" dirty="0">
                <a:latin typeface="Times" panose="02020603050405020304" pitchFamily="18" charset="0"/>
                <a:cs typeface="Times" panose="02020603050405020304" pitchFamily="18" charset="0"/>
              </a:rPr>
              <a:t>and </a:t>
            </a:r>
            <a:r>
              <a:rPr lang="en-US" sz="2200" dirty="0">
                <a:solidFill>
                  <a:srgbClr val="FF0000"/>
                </a:solidFill>
                <a:latin typeface="Times" panose="02020603050405020304" pitchFamily="18" charset="0"/>
                <a:cs typeface="Times" panose="02020603050405020304" pitchFamily="18" charset="0"/>
              </a:rPr>
              <a:t>get better </a:t>
            </a:r>
            <a:r>
              <a:rPr lang="en-US" sz="2200" dirty="0">
                <a:latin typeface="Times" panose="02020603050405020304" pitchFamily="18" charset="0"/>
                <a:cs typeface="Times" panose="02020603050405020304" pitchFamily="18" charset="0"/>
              </a:rPr>
              <a:t>and better at listening to others.</a:t>
            </a:r>
          </a:p>
        </p:txBody>
      </p:sp>
      <p:sp>
        <p:nvSpPr>
          <p:cNvPr id="8" name="Flèche : courbe vers la droite 7">
            <a:extLst>
              <a:ext uri="{FF2B5EF4-FFF2-40B4-BE49-F238E27FC236}">
                <a16:creationId xmlns:a16="http://schemas.microsoft.com/office/drawing/2014/main" id="{CD72B6C9-4B66-4201-9FF8-0E80A76790BC}"/>
              </a:ext>
            </a:extLst>
          </p:cNvPr>
          <p:cNvSpPr/>
          <p:nvPr/>
        </p:nvSpPr>
        <p:spPr>
          <a:xfrm>
            <a:off x="5179774" y="6030965"/>
            <a:ext cx="431317" cy="50491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170" name="Picture 2" descr="Can self-retraction motivate researchers to correct the scientific record?  | Editage Insights">
            <a:extLst>
              <a:ext uri="{FF2B5EF4-FFF2-40B4-BE49-F238E27FC236}">
                <a16:creationId xmlns:a16="http://schemas.microsoft.com/office/drawing/2014/main" id="{07C8CD97-5EA0-4AC7-B1BE-3D4AADFBC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4334" y="4230399"/>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563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BD02360-1E84-4365-A60E-E20EDADA4E5C}"/>
              </a:ext>
            </a:extLst>
          </p:cNvPr>
          <p:cNvPicPr>
            <a:picLocks noChangeAspect="1"/>
          </p:cNvPicPr>
          <p:nvPr/>
        </p:nvPicPr>
        <p:blipFill>
          <a:blip r:embed="rId2"/>
          <a:stretch>
            <a:fillRect/>
          </a:stretch>
        </p:blipFill>
        <p:spPr>
          <a:xfrm>
            <a:off x="2047875" y="737755"/>
            <a:ext cx="9278216" cy="5663045"/>
          </a:xfrm>
          <a:prstGeom prst="rect">
            <a:avLst/>
          </a:prstGeom>
        </p:spPr>
      </p:pic>
    </p:spTree>
    <p:extLst>
      <p:ext uri="{BB962C8B-B14F-4D97-AF65-F5344CB8AC3E}">
        <p14:creationId xmlns:p14="http://schemas.microsoft.com/office/powerpoint/2010/main" val="200271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Bande perforée 6">
            <a:extLst>
              <a:ext uri="{FF2B5EF4-FFF2-40B4-BE49-F238E27FC236}">
                <a16:creationId xmlns:a16="http://schemas.microsoft.com/office/drawing/2014/main" id="{261F256F-98F7-4945-B219-68CC36E9149A}"/>
              </a:ext>
            </a:extLst>
          </p:cNvPr>
          <p:cNvSpPr/>
          <p:nvPr/>
        </p:nvSpPr>
        <p:spPr>
          <a:xfrm>
            <a:off x="1497496" y="212034"/>
            <a:ext cx="9412959" cy="4245666"/>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50000"/>
              </a:lnSpc>
            </a:pPr>
            <a:r>
              <a:rPr lang="en-US" sz="2200" dirty="0">
                <a:latin typeface="Times" panose="02020603050405020304" pitchFamily="18" charset="0"/>
                <a:cs typeface="Times" panose="02020603050405020304" pitchFamily="18" charset="0"/>
              </a:rPr>
              <a:t>	Active listening means being as </a:t>
            </a:r>
            <a:r>
              <a:rPr lang="en-US" sz="2200" dirty="0">
                <a:solidFill>
                  <a:srgbClr val="FF0000"/>
                </a:solidFill>
                <a:latin typeface="Times" panose="02020603050405020304" pitchFamily="18" charset="0"/>
                <a:cs typeface="Times" panose="02020603050405020304" pitchFamily="18" charset="0"/>
              </a:rPr>
              <a:t>attentive </a:t>
            </a:r>
            <a:r>
              <a:rPr lang="en-US" sz="2200" dirty="0">
                <a:latin typeface="Times" panose="02020603050405020304" pitchFamily="18" charset="0"/>
                <a:cs typeface="Times" panose="02020603050405020304" pitchFamily="18" charset="0"/>
              </a:rPr>
              <a:t>and </a:t>
            </a:r>
            <a:r>
              <a:rPr lang="en-US" sz="2200" dirty="0">
                <a:solidFill>
                  <a:srgbClr val="FF0000"/>
                </a:solidFill>
                <a:latin typeface="Times" panose="02020603050405020304" pitchFamily="18" charset="0"/>
                <a:cs typeface="Times" panose="02020603050405020304" pitchFamily="18" charset="0"/>
              </a:rPr>
              <a:t>involved</a:t>
            </a:r>
            <a:r>
              <a:rPr lang="en-US" sz="2200" dirty="0">
                <a:latin typeface="Times" panose="02020603050405020304" pitchFamily="18" charset="0"/>
                <a:cs typeface="Times" panose="02020603050405020304" pitchFamily="18" charset="0"/>
              </a:rPr>
              <a:t> in the conversation during the times that you are listening as when you are speaking. You must learn to be consciously attentive to the words that are being said, but in addition, to the whole message that the other person is attempting to relay to you. In order to do this, you must pay </a:t>
            </a:r>
            <a:r>
              <a:rPr lang="en-US" sz="2200" dirty="0">
                <a:solidFill>
                  <a:srgbClr val="0070C0"/>
                </a:solidFill>
                <a:latin typeface="Times" panose="02020603050405020304" pitchFamily="18" charset="0"/>
                <a:cs typeface="Times" panose="02020603050405020304" pitchFamily="18" charset="0"/>
              </a:rPr>
              <a:t>close attention </a:t>
            </a:r>
            <a:r>
              <a:rPr lang="en-US" sz="2200" dirty="0">
                <a:latin typeface="Times" panose="02020603050405020304" pitchFamily="18" charset="0"/>
                <a:cs typeface="Times" panose="02020603050405020304" pitchFamily="18" charset="0"/>
              </a:rPr>
              <a:t>to the speaker.</a:t>
            </a:r>
          </a:p>
        </p:txBody>
      </p:sp>
      <p:sp>
        <p:nvSpPr>
          <p:cNvPr id="5" name="ZoneTexte 4">
            <a:extLst>
              <a:ext uri="{FF2B5EF4-FFF2-40B4-BE49-F238E27FC236}">
                <a16:creationId xmlns:a16="http://schemas.microsoft.com/office/drawing/2014/main" id="{1649E0E5-6777-4D4E-8D19-7566C52D736F}"/>
              </a:ext>
            </a:extLst>
          </p:cNvPr>
          <p:cNvSpPr txBox="1"/>
          <p:nvPr/>
        </p:nvSpPr>
        <p:spPr>
          <a:xfrm>
            <a:off x="1783149" y="127809"/>
            <a:ext cx="300037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dirty="0">
                <a:latin typeface="Times" panose="02020603050405020304" pitchFamily="18" charset="0"/>
                <a:cs typeface="Times" panose="02020603050405020304" pitchFamily="18" charset="0"/>
              </a:rPr>
              <a:t>2-1 Active Listening</a:t>
            </a:r>
          </a:p>
        </p:txBody>
      </p:sp>
      <p:pic>
        <p:nvPicPr>
          <p:cNvPr id="3" name="Image 2">
            <a:extLst>
              <a:ext uri="{FF2B5EF4-FFF2-40B4-BE49-F238E27FC236}">
                <a16:creationId xmlns:a16="http://schemas.microsoft.com/office/drawing/2014/main" id="{5410E3F4-6A88-41E8-9717-19B21B3A83E3}"/>
              </a:ext>
            </a:extLst>
          </p:cNvPr>
          <p:cNvPicPr>
            <a:picLocks noChangeAspect="1"/>
          </p:cNvPicPr>
          <p:nvPr/>
        </p:nvPicPr>
        <p:blipFill>
          <a:blip r:embed="rId2"/>
          <a:stretch>
            <a:fillRect/>
          </a:stretch>
        </p:blipFill>
        <p:spPr>
          <a:xfrm>
            <a:off x="9150494" y="4457700"/>
            <a:ext cx="2619375" cy="1743075"/>
          </a:xfrm>
          <a:prstGeom prst="rect">
            <a:avLst/>
          </a:prstGeom>
        </p:spPr>
      </p:pic>
    </p:spTree>
    <p:extLst>
      <p:ext uri="{BB962C8B-B14F-4D97-AF65-F5344CB8AC3E}">
        <p14:creationId xmlns:p14="http://schemas.microsoft.com/office/powerpoint/2010/main" val="402155691"/>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3457</TotalTime>
  <Words>1283</Words>
  <Application>Microsoft Office PowerPoint</Application>
  <PresentationFormat>Grand écran</PresentationFormat>
  <Paragraphs>62</Paragraphs>
  <Slides>16</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16</vt:i4>
      </vt:variant>
    </vt:vector>
  </HeadingPairs>
  <TitlesOfParts>
    <vt:vector size="25" baseType="lpstr">
      <vt:lpstr>Arial</vt:lpstr>
      <vt:lpstr>Calibri</vt:lpstr>
      <vt:lpstr>Calibri Light</vt:lpstr>
      <vt:lpstr>Century Gothic</vt:lpstr>
      <vt:lpstr>Times</vt:lpstr>
      <vt:lpstr>Times New Roman</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386</cp:revision>
  <dcterms:created xsi:type="dcterms:W3CDTF">2023-11-24T15:24:21Z</dcterms:created>
  <dcterms:modified xsi:type="dcterms:W3CDTF">2024-05-09T18:01:21Z</dcterms:modified>
</cp:coreProperties>
</file>