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5" r:id="rId15"/>
    <p:sldId id="269" r:id="rId16"/>
    <p:sldId id="271" r:id="rId17"/>
    <p:sldId id="272" r:id="rId18"/>
    <p:sldId id="274" r:id="rId19"/>
    <p:sldId id="273"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9E0422A0-DFCE-43F1-A7A6-0CFB33326B9F}" type="datetimeFigureOut">
              <a:rPr lang="fr-FR" smtClean="0"/>
              <a:pPr/>
              <a:t>11/05/2024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39EA98-B545-48FA-8F0A-635B92BE13C6}"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E0422A0-DFCE-43F1-A7A6-0CFB33326B9F}" type="datetimeFigureOut">
              <a:rPr lang="fr-FR" smtClean="0"/>
              <a:pPr/>
              <a:t>11/05/2024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39EA98-B545-48FA-8F0A-635B92BE13C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E0422A0-DFCE-43F1-A7A6-0CFB33326B9F}" type="datetimeFigureOut">
              <a:rPr lang="fr-FR" smtClean="0"/>
              <a:pPr/>
              <a:t>11/05/2024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39EA98-B545-48FA-8F0A-635B92BE13C6}"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E0422A0-DFCE-43F1-A7A6-0CFB33326B9F}" type="datetimeFigureOut">
              <a:rPr lang="fr-FR" smtClean="0"/>
              <a:pPr/>
              <a:t>11/05/2024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39EA98-B545-48FA-8F0A-635B92BE13C6}"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9E0422A0-DFCE-43F1-A7A6-0CFB33326B9F}" type="datetimeFigureOut">
              <a:rPr lang="fr-FR" smtClean="0"/>
              <a:pPr/>
              <a:t>11/05/2024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239EA98-B545-48FA-8F0A-635B92BE13C6}"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E0422A0-DFCE-43F1-A7A6-0CFB33326B9F}" type="datetimeFigureOut">
              <a:rPr lang="fr-FR" smtClean="0"/>
              <a:pPr/>
              <a:t>11/05/2024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239EA98-B545-48FA-8F0A-635B92BE13C6}"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E0422A0-DFCE-43F1-A7A6-0CFB33326B9F}" type="datetimeFigureOut">
              <a:rPr lang="fr-FR" smtClean="0"/>
              <a:pPr/>
              <a:t>11/05/2024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239EA98-B545-48FA-8F0A-635B92BE13C6}"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9E0422A0-DFCE-43F1-A7A6-0CFB33326B9F}" type="datetimeFigureOut">
              <a:rPr lang="fr-FR" smtClean="0"/>
              <a:pPr/>
              <a:t>11/05/2024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239EA98-B545-48FA-8F0A-635B92BE13C6}"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E0422A0-DFCE-43F1-A7A6-0CFB33326B9F}" type="datetimeFigureOut">
              <a:rPr lang="fr-FR" smtClean="0"/>
              <a:pPr/>
              <a:t>11/05/2024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239EA98-B545-48FA-8F0A-635B92BE13C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E0422A0-DFCE-43F1-A7A6-0CFB33326B9F}" type="datetimeFigureOut">
              <a:rPr lang="fr-FR" smtClean="0"/>
              <a:pPr/>
              <a:t>11/05/2024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239EA98-B545-48FA-8F0A-635B92BE13C6}"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E0422A0-DFCE-43F1-A7A6-0CFB33326B9F}" type="datetimeFigureOut">
              <a:rPr lang="fr-FR" smtClean="0"/>
              <a:pPr/>
              <a:t>11/05/2024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239EA98-B545-48FA-8F0A-635B92BE13C6}"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0422A0-DFCE-43F1-A7A6-0CFB33326B9F}" type="datetimeFigureOut">
              <a:rPr lang="fr-FR" smtClean="0"/>
              <a:pPr/>
              <a:t>11/05/2024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39EA98-B545-48FA-8F0A-635B92BE13C6}"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Cycles biogéochimiques </a:t>
            </a:r>
            <a:endParaRPr lang="fr-FR" dirty="0"/>
          </a:p>
        </p:txBody>
      </p:sp>
      <p:sp>
        <p:nvSpPr>
          <p:cNvPr id="3" name="Sous-titre 2"/>
          <p:cNvSpPr>
            <a:spLocks noGrp="1"/>
          </p:cNvSpPr>
          <p:nvPr>
            <p:ph type="subTitle" idx="1"/>
          </p:nvPr>
        </p:nvSpPr>
        <p:spPr>
          <a:xfrm>
            <a:off x="428596" y="357166"/>
            <a:ext cx="2071702" cy="642942"/>
          </a:xfrm>
        </p:spPr>
        <p:txBody>
          <a:bodyPr>
            <a:normAutofit/>
          </a:bodyPr>
          <a:lstStyle/>
          <a:p>
            <a:r>
              <a:rPr lang="fr-FR" i="1" dirty="0" smtClean="0"/>
              <a:t>(Suite )</a:t>
            </a:r>
            <a:endParaRPr lang="fr-FR"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368280"/>
          </a:xfrm>
        </p:spPr>
        <p:txBody>
          <a:bodyPr>
            <a:normAutofit fontScale="90000"/>
          </a:bodyPr>
          <a:lstStyle/>
          <a:p>
            <a:r>
              <a:rPr lang="fr-FR" sz="4000" b="1" dirty="0" smtClean="0"/>
              <a:t>5. Éruptions volcaniques</a:t>
            </a:r>
            <a:endParaRPr lang="fr-FR" sz="4000" b="1" dirty="0"/>
          </a:p>
        </p:txBody>
      </p:sp>
      <p:sp>
        <p:nvSpPr>
          <p:cNvPr id="3" name="Espace réservé du contenu 2"/>
          <p:cNvSpPr>
            <a:spLocks noGrp="1"/>
          </p:cNvSpPr>
          <p:nvPr>
            <p:ph idx="1"/>
          </p:nvPr>
        </p:nvSpPr>
        <p:spPr>
          <a:xfrm>
            <a:off x="500034" y="928670"/>
            <a:ext cx="8229600" cy="4525963"/>
          </a:xfrm>
        </p:spPr>
        <p:txBody>
          <a:bodyPr/>
          <a:lstStyle/>
          <a:p>
            <a:r>
              <a:rPr lang="fr-FR" sz="2800" dirty="0" smtClean="0"/>
              <a:t>Les éruptions volcaniques libèrent le CO2 dans l'atmosphère.</a:t>
            </a:r>
          </a:p>
          <a:p>
            <a:pPr>
              <a:buNone/>
            </a:pPr>
            <a:endParaRPr lang="fr-FR" sz="2800" dirty="0"/>
          </a:p>
          <a:p>
            <a:pPr>
              <a:buNone/>
            </a:pPr>
            <a:r>
              <a:rPr lang="fr-FR" sz="2800" dirty="0" smtClean="0"/>
              <a:t>Les incendies de forêts libèrent le CO2 dans l’atmosphère (figure).</a:t>
            </a:r>
          </a:p>
          <a:p>
            <a:pPr>
              <a:buNone/>
            </a:pPr>
            <a:endParaRPr lang="fr-FR" dirty="0" smtClean="0"/>
          </a:p>
        </p:txBody>
      </p:sp>
      <p:sp>
        <p:nvSpPr>
          <p:cNvPr id="4" name="Titre 1"/>
          <p:cNvSpPr txBox="1">
            <a:spLocks/>
          </p:cNvSpPr>
          <p:nvPr/>
        </p:nvSpPr>
        <p:spPr>
          <a:xfrm>
            <a:off x="357158" y="1785926"/>
            <a:ext cx="8229600" cy="571504"/>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chemeClr val="tx1"/>
                </a:solidFill>
                <a:effectLst/>
                <a:uLnTx/>
                <a:uFillTx/>
                <a:latin typeface="+mj-lt"/>
                <a:ea typeface="+mj-ea"/>
                <a:cs typeface="+mj-cs"/>
              </a:rPr>
              <a:t>6. Incendies</a:t>
            </a:r>
            <a:r>
              <a:rPr kumimoji="0" lang="fr-FR" sz="4400" b="1" i="0" u="none" strike="noStrike" kern="1200" cap="none" spc="0" normalizeH="0" baseline="0" noProof="0" dirty="0" smtClean="0">
                <a:ln>
                  <a:noFill/>
                </a:ln>
                <a:solidFill>
                  <a:schemeClr val="tx1"/>
                </a:solidFill>
                <a:effectLst/>
                <a:uLnTx/>
                <a:uFillTx/>
                <a:latin typeface="+mj-lt"/>
                <a:ea typeface="+mj-ea"/>
                <a:cs typeface="+mj-cs"/>
              </a:rPr>
              <a:t> </a:t>
            </a:r>
            <a:r>
              <a:rPr kumimoji="0" lang="fr-FR" sz="4000" b="1" i="0" u="none" strike="noStrike" kern="1200" cap="none" spc="0" normalizeH="0" baseline="0" noProof="0" dirty="0" smtClean="0">
                <a:ln>
                  <a:noFill/>
                </a:ln>
                <a:solidFill>
                  <a:schemeClr val="tx1"/>
                </a:solidFill>
                <a:effectLst/>
                <a:uLnTx/>
                <a:uFillTx/>
                <a:latin typeface="+mj-lt"/>
                <a:ea typeface="+mj-ea"/>
                <a:cs typeface="+mj-cs"/>
              </a:rPr>
              <a:t>de</a:t>
            </a:r>
            <a:r>
              <a:rPr kumimoji="0" lang="fr-FR" sz="4400" b="1" i="0" u="none" strike="noStrike" kern="1200" cap="none" spc="0" normalizeH="0" baseline="0" noProof="0" dirty="0" smtClean="0">
                <a:ln>
                  <a:noFill/>
                </a:ln>
                <a:solidFill>
                  <a:schemeClr val="tx1"/>
                </a:solidFill>
                <a:effectLst/>
                <a:uLnTx/>
                <a:uFillTx/>
                <a:latin typeface="+mj-lt"/>
                <a:ea typeface="+mj-ea"/>
                <a:cs typeface="+mj-cs"/>
              </a:rPr>
              <a:t> </a:t>
            </a:r>
            <a:r>
              <a:rPr kumimoji="0" lang="fr-FR" sz="4000" b="1" i="0" u="none" strike="noStrike" kern="1200" cap="none" spc="0" normalizeH="0" baseline="0" noProof="0" dirty="0" smtClean="0">
                <a:ln>
                  <a:noFill/>
                </a:ln>
                <a:solidFill>
                  <a:schemeClr val="tx1"/>
                </a:solidFill>
                <a:effectLst/>
                <a:uLnTx/>
                <a:uFillTx/>
                <a:latin typeface="+mj-lt"/>
                <a:ea typeface="+mj-ea"/>
                <a:cs typeface="+mj-cs"/>
              </a:rPr>
              <a:t>forêts</a:t>
            </a:r>
            <a:r>
              <a:rPr kumimoji="0" lang="fr-FR" sz="4400" b="1" i="0" u="none" strike="noStrike" kern="1200" cap="none" spc="0" normalizeH="0" baseline="0" noProof="0" dirty="0" smtClean="0">
                <a:ln>
                  <a:noFill/>
                </a:ln>
                <a:solidFill>
                  <a:schemeClr val="tx1"/>
                </a:solidFill>
                <a:effectLst/>
                <a:uLnTx/>
                <a:uFillTx/>
                <a:latin typeface="+mj-lt"/>
                <a:ea typeface="+mj-ea"/>
                <a:cs typeface="+mj-cs"/>
              </a:rPr>
              <a:t> </a:t>
            </a:r>
            <a:endParaRPr kumimoji="0" lang="fr-FR"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5" name="Image 4" descr="Incendies de forêt, leurs causes et conséquences – Le Jeune Indépendant"/>
          <p:cNvPicPr/>
          <p:nvPr/>
        </p:nvPicPr>
        <p:blipFill>
          <a:blip r:embed="rId2"/>
          <a:srcRect/>
          <a:stretch>
            <a:fillRect/>
          </a:stretch>
        </p:blipFill>
        <p:spPr bwMode="auto">
          <a:xfrm>
            <a:off x="1785918" y="3357562"/>
            <a:ext cx="5715000" cy="294195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smtClean="0"/>
              <a:t>Cycle de carbone aquatique</a:t>
            </a:r>
            <a:endParaRPr lang="fr-FR" sz="4000" b="1" dirty="0"/>
          </a:p>
        </p:txBody>
      </p:sp>
      <p:sp>
        <p:nvSpPr>
          <p:cNvPr id="3" name="Espace réservé du contenu 2"/>
          <p:cNvSpPr>
            <a:spLocks noGrp="1"/>
          </p:cNvSpPr>
          <p:nvPr>
            <p:ph idx="1"/>
          </p:nvPr>
        </p:nvSpPr>
        <p:spPr>
          <a:xfrm>
            <a:off x="457200" y="1600201"/>
            <a:ext cx="8229600" cy="3114684"/>
          </a:xfrm>
        </p:spPr>
        <p:txBody>
          <a:bodyPr/>
          <a:lstStyle/>
          <a:p>
            <a:r>
              <a:rPr lang="fr-FR" dirty="0" smtClean="0"/>
              <a:t>Les animaux marins (crabes, bernicles, coraux) ont du carbone dans leurs coquilles Quand ils meurent, leurs coquilles coulent au fond de l’océan et forment des couches épaisses qui deviennent la roche sédimentaire </a:t>
            </a:r>
          </a:p>
          <a:p>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III.  Cycle de l’azote</a:t>
            </a:r>
            <a:br>
              <a:rPr lang="fr-FR" dirty="0" smtClean="0"/>
            </a:br>
            <a:endParaRPr lang="fr-FR" dirty="0"/>
          </a:p>
        </p:txBody>
      </p:sp>
      <p:sp>
        <p:nvSpPr>
          <p:cNvPr id="3" name="Espace réservé du contenu 2"/>
          <p:cNvSpPr>
            <a:spLocks noGrp="1"/>
          </p:cNvSpPr>
          <p:nvPr>
            <p:ph idx="1"/>
          </p:nvPr>
        </p:nvSpPr>
        <p:spPr>
          <a:xfrm>
            <a:off x="500034" y="928670"/>
            <a:ext cx="8229600" cy="5929330"/>
          </a:xfrm>
        </p:spPr>
        <p:txBody>
          <a:bodyPr>
            <a:normAutofit fontScale="62500" lnSpcReduction="20000"/>
          </a:bodyPr>
          <a:lstStyle/>
          <a:p>
            <a:pPr algn="just"/>
            <a:r>
              <a:rPr lang="fr-FR" sz="4000" dirty="0" smtClean="0"/>
              <a:t>L'azote est un composé de base vital pour de nombreux processus biologiques dont la synthèse des acides aminés constituant les protéines et les bases nucléiques de l'ADN.</a:t>
            </a:r>
          </a:p>
          <a:p>
            <a:pPr algn="just"/>
            <a:r>
              <a:rPr lang="fr-FR" sz="4000" dirty="0" smtClean="0"/>
              <a:t>L'atmosphère contient une grande quantité de </a:t>
            </a:r>
            <a:r>
              <a:rPr lang="fr-FR" sz="4000" dirty="0" err="1" smtClean="0"/>
              <a:t>diazote</a:t>
            </a:r>
            <a:r>
              <a:rPr lang="fr-FR" sz="4000" dirty="0"/>
              <a:t> </a:t>
            </a:r>
            <a:r>
              <a:rPr lang="fr-FR" sz="4000" dirty="0" smtClean="0"/>
              <a:t>(79 % en volume), mais cet azote gazeux est très peu</a:t>
            </a:r>
          </a:p>
          <a:p>
            <a:pPr algn="just"/>
            <a:r>
              <a:rPr lang="fr-FR" sz="4000" dirty="0" err="1" smtClean="0"/>
              <a:t>biodisponible</a:t>
            </a:r>
            <a:r>
              <a:rPr lang="fr-FR" sz="4000" dirty="0" smtClean="0"/>
              <a:t> pour la plupart des espèces. Seule quelques bactéries et cyanobactéries (principalement présentes dans le sol), telles que </a:t>
            </a:r>
            <a:r>
              <a:rPr lang="fr-FR" sz="4000" i="1" dirty="0" smtClean="0"/>
              <a:t>Azotobacter </a:t>
            </a:r>
            <a:r>
              <a:rPr lang="fr-FR" sz="4000" i="1" dirty="0" err="1" smtClean="0"/>
              <a:t>vinelandii</a:t>
            </a:r>
            <a:r>
              <a:rPr lang="fr-FR" sz="4000" i="1" dirty="0" smtClean="0"/>
              <a:t> </a:t>
            </a:r>
            <a:r>
              <a:rPr lang="fr-FR" sz="4000" dirty="0" smtClean="0"/>
              <a:t>peuvent fixer l'azote atmosphérique. </a:t>
            </a:r>
          </a:p>
          <a:p>
            <a:pPr algn="just"/>
            <a:r>
              <a:rPr lang="fr-FR" sz="4000" dirty="0" smtClean="0"/>
              <a:t>Elles le font grâce à une enzyme, la nitrogénase qui est capable de casser la triple liaison N≡N qui rend l'azote gazeux si stable, mais uniquement dans certains contextes, car cette réaction de transformation d'azote atmosphérique en une forme assimilable par les organismes a un coût énergétique et métabolique élevés, et fait appel à d'autres éléments nécessaires à la biosynthèse de la nitrogénase.</a:t>
            </a:r>
          </a:p>
          <a:p>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5" descr="image"/>
          <p:cNvPicPr>
            <a:picLocks noGrp="1"/>
          </p:cNvPicPr>
          <p:nvPr>
            <p:ph idx="1"/>
          </p:nvPr>
        </p:nvPicPr>
        <p:blipFill>
          <a:blip r:embed="rId2"/>
          <a:srcRect/>
          <a:stretch>
            <a:fillRect/>
          </a:stretch>
        </p:blipFill>
        <p:spPr bwMode="auto">
          <a:xfrm>
            <a:off x="428596" y="285728"/>
            <a:ext cx="8286808" cy="5840435"/>
          </a:xfrm>
          <a:prstGeom prst="rect">
            <a:avLst/>
          </a:prstGeom>
          <a:noFill/>
          <a:ln w="9525">
            <a:noFill/>
            <a:miter lim="800000"/>
            <a:headEnd/>
            <a:tailEnd/>
          </a:ln>
        </p:spPr>
      </p:pic>
      <p:sp>
        <p:nvSpPr>
          <p:cNvPr id="5" name="ZoneTexte 4"/>
          <p:cNvSpPr txBox="1"/>
          <p:nvPr/>
        </p:nvSpPr>
        <p:spPr>
          <a:xfrm>
            <a:off x="2928926" y="6286520"/>
            <a:ext cx="2663679" cy="369332"/>
          </a:xfrm>
          <a:prstGeom prst="rect">
            <a:avLst/>
          </a:prstGeom>
          <a:noFill/>
        </p:spPr>
        <p:txBody>
          <a:bodyPr wrap="none" rtlCol="0">
            <a:spAutoFit/>
          </a:bodyPr>
          <a:lstStyle/>
          <a:p>
            <a:pPr algn="ctr"/>
            <a:r>
              <a:rPr lang="fr-FR" b="1" dirty="0" smtClean="0"/>
              <a:t>Figure 17 : cycle de l’azote</a:t>
            </a:r>
            <a:endParaRPr lang="fr-FR"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https://www.aquaportail.com/pictures1807/nitrification-denitrification.jpg"/>
          <p:cNvPicPr>
            <a:picLocks noGrp="1"/>
          </p:cNvPicPr>
          <p:nvPr>
            <p:ph idx="1"/>
          </p:nvPr>
        </p:nvPicPr>
        <p:blipFill>
          <a:blip r:embed="rId2"/>
          <a:srcRect/>
          <a:stretch>
            <a:fillRect/>
          </a:stretch>
        </p:blipFill>
        <p:spPr bwMode="auto">
          <a:xfrm>
            <a:off x="357158" y="785794"/>
            <a:ext cx="8215370" cy="5340369"/>
          </a:xfrm>
          <a:prstGeom prst="rect">
            <a:avLst/>
          </a:prstGeom>
          <a:noFill/>
          <a:ln w="9525">
            <a:solidFill>
              <a:schemeClr val="tx1"/>
            </a:solidFill>
            <a:miter lim="800000"/>
            <a:headEnd/>
            <a:tailEnd/>
          </a:ln>
        </p:spPr>
      </p:pic>
      <p:sp>
        <p:nvSpPr>
          <p:cNvPr id="5" name="ZoneTexte 4"/>
          <p:cNvSpPr txBox="1"/>
          <p:nvPr/>
        </p:nvSpPr>
        <p:spPr>
          <a:xfrm>
            <a:off x="3786182" y="6215082"/>
            <a:ext cx="1684179" cy="369332"/>
          </a:xfrm>
          <a:prstGeom prst="rect">
            <a:avLst/>
          </a:prstGeom>
          <a:noFill/>
        </p:spPr>
        <p:txBody>
          <a:bodyPr wrap="none" rtlCol="0">
            <a:spAutoFit/>
          </a:bodyPr>
          <a:lstStyle/>
          <a:p>
            <a:r>
              <a:rPr lang="fr-FR" dirty="0" smtClean="0"/>
              <a:t>Cycle de l’azote </a:t>
            </a:r>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000" b="1" dirty="0" smtClean="0"/>
              <a:t>Les principaux processus qui se déroulent lors du cycle de l'azote sont les suivants</a:t>
            </a:r>
            <a:r>
              <a:rPr lang="fr-FR" b="1" dirty="0" smtClean="0"/>
              <a:t>:</a:t>
            </a:r>
            <a:endParaRPr lang="fr-FR" dirty="0"/>
          </a:p>
        </p:txBody>
      </p:sp>
      <p:sp>
        <p:nvSpPr>
          <p:cNvPr id="4" name="Espace réservé du contenu 2"/>
          <p:cNvSpPr>
            <a:spLocks noGrp="1"/>
          </p:cNvSpPr>
          <p:nvPr>
            <p:ph idx="1"/>
          </p:nvPr>
        </p:nvSpPr>
        <p:spPr>
          <a:xfrm>
            <a:off x="457200" y="1428736"/>
            <a:ext cx="8229600" cy="5429264"/>
          </a:xfrm>
        </p:spPr>
        <p:txBody>
          <a:bodyPr>
            <a:normAutofit fontScale="55000" lnSpcReduction="20000"/>
          </a:bodyPr>
          <a:lstStyle/>
          <a:p>
            <a:pPr marL="914400" indent="-914400">
              <a:buAutoNum type="arabicPeriod"/>
            </a:pPr>
            <a:r>
              <a:rPr lang="fr-FR" sz="4500" b="1" dirty="0" smtClean="0">
                <a:solidFill>
                  <a:srgbClr val="FF0000"/>
                </a:solidFill>
              </a:rPr>
              <a:t>fixation de l’azote et ammonification</a:t>
            </a:r>
          </a:p>
          <a:p>
            <a:pPr algn="just"/>
            <a:r>
              <a:rPr lang="fr-FR" sz="5100" dirty="0" smtClean="0"/>
              <a:t>Certaines bactéries, vivant dans le sol ou dans l’eau, captent l’azote atmosphérique et le transforment en azote utilisable par les plantes et les animaux, soit en </a:t>
            </a:r>
            <a:r>
              <a:rPr lang="fr-FR" sz="5100" b="1" dirty="0" smtClean="0"/>
              <a:t>ammoniac (NH3).</a:t>
            </a:r>
          </a:p>
          <a:p>
            <a:pPr algn="just"/>
            <a:r>
              <a:rPr lang="fr-FR" sz="5100" dirty="0" smtClean="0"/>
              <a:t> Une portion de l'ammoniac est utilisée par les végétaux et les animaux, alors qu'une autre portion réagit avec de l'hydrogène pour former de </a:t>
            </a:r>
            <a:r>
              <a:rPr lang="fr-FR" sz="5100" b="1" dirty="0" smtClean="0"/>
              <a:t>l'ammonium (NH4+). </a:t>
            </a:r>
            <a:r>
              <a:rPr lang="fr-FR" sz="5100" dirty="0" smtClean="0"/>
              <a:t>Parmi les bactéries capables de réaliser la fixation de l’azote, on retrouve des </a:t>
            </a:r>
            <a:r>
              <a:rPr lang="fr-FR" sz="5100" dirty="0" smtClean="0">
                <a:solidFill>
                  <a:srgbClr val="FF0000"/>
                </a:solidFill>
              </a:rPr>
              <a:t>cyanobactéries </a:t>
            </a:r>
            <a:r>
              <a:rPr lang="fr-FR" sz="5100" dirty="0" smtClean="0"/>
              <a:t>et certaines bactéries, comme celles du genre </a:t>
            </a:r>
            <a:r>
              <a:rPr lang="fr-FR" sz="5100" i="1" dirty="0" smtClean="0">
                <a:solidFill>
                  <a:srgbClr val="FF0000"/>
                </a:solidFill>
              </a:rPr>
              <a:t>Rhizobium</a:t>
            </a:r>
            <a:r>
              <a:rPr lang="fr-FR" sz="5100" dirty="0" smtClean="0"/>
              <a:t>, vivant en symbiose avec des plantes (entre autres des légumineuses). Quand l’azote est sous forme d’ammoniac, les végétaux peuvent l’absorber et le métaboliser.</a:t>
            </a:r>
          </a:p>
          <a:p>
            <a:endParaRPr lang="fr-FR" sz="5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None/>
            </a:pPr>
            <a:r>
              <a:rPr lang="fr-FR" b="1" dirty="0" smtClean="0">
                <a:solidFill>
                  <a:srgbClr val="FF0000"/>
                </a:solidFill>
              </a:rPr>
              <a:t>2.  Nitrification et nitrification </a:t>
            </a:r>
          </a:p>
          <a:p>
            <a:pPr algn="just">
              <a:buNone/>
            </a:pPr>
            <a:r>
              <a:rPr lang="fr-FR" dirty="0" smtClean="0"/>
              <a:t>Des bactéries oxydent l’ammonium (NH4+)pour former des nitrites (NO2−)et d’autres bactéries oxydent les nitrites (NO2−)pour former des nitrates (NO3−). Ce sont deux</a:t>
            </a:r>
            <a:r>
              <a:rPr lang="fr-FR" dirty="0" smtClean="0">
                <a:solidFill>
                  <a:srgbClr val="FF0000"/>
                </a:solidFill>
              </a:rPr>
              <a:t> réactions d’oxydation:</a:t>
            </a:r>
          </a:p>
          <a:p>
            <a:pPr algn="just">
              <a:buNone/>
            </a:pPr>
            <a:r>
              <a:rPr lang="fr-FR" b="1" dirty="0" smtClean="0">
                <a:solidFill>
                  <a:srgbClr val="FF0000"/>
                </a:solidFill>
              </a:rPr>
              <a:t>NH</a:t>
            </a:r>
            <a:r>
              <a:rPr lang="fr-FR" b="1" baseline="-25000" dirty="0" smtClean="0">
                <a:solidFill>
                  <a:srgbClr val="FF0000"/>
                </a:solidFill>
              </a:rPr>
              <a:t>3</a:t>
            </a:r>
            <a:r>
              <a:rPr lang="fr-FR" b="1" dirty="0" smtClean="0"/>
              <a:t> + O</a:t>
            </a:r>
            <a:r>
              <a:rPr lang="fr-FR" b="1" baseline="-25000" dirty="0" smtClean="0"/>
              <a:t>2</a:t>
            </a:r>
            <a:r>
              <a:rPr lang="fr-FR" b="1" dirty="0" smtClean="0"/>
              <a:t> → </a:t>
            </a:r>
            <a:r>
              <a:rPr lang="fr-FR" b="1" dirty="0" smtClean="0">
                <a:solidFill>
                  <a:srgbClr val="FF0000"/>
                </a:solidFill>
              </a:rPr>
              <a:t>NO</a:t>
            </a:r>
            <a:r>
              <a:rPr lang="fr-FR" b="1" baseline="-25000" dirty="0" smtClean="0">
                <a:solidFill>
                  <a:srgbClr val="FF0000"/>
                </a:solidFill>
              </a:rPr>
              <a:t>2</a:t>
            </a:r>
            <a:r>
              <a:rPr lang="fr-FR" b="1" dirty="0" smtClean="0">
                <a:solidFill>
                  <a:srgbClr val="FF0000"/>
                </a:solidFill>
              </a:rPr>
              <a:t>− </a:t>
            </a:r>
            <a:r>
              <a:rPr lang="fr-FR" b="1" dirty="0" smtClean="0"/>
              <a:t>+ H</a:t>
            </a:r>
            <a:r>
              <a:rPr lang="fr-FR" b="1" baseline="30000" dirty="0" smtClean="0"/>
              <a:t>+ (nitrification)</a:t>
            </a:r>
            <a:endParaRPr lang="fr-FR" dirty="0" smtClean="0"/>
          </a:p>
          <a:p>
            <a:pPr>
              <a:buNone/>
            </a:pPr>
            <a:r>
              <a:rPr lang="fr-FR" b="1" dirty="0" smtClean="0"/>
              <a:t>2 </a:t>
            </a:r>
            <a:r>
              <a:rPr lang="fr-FR" b="1" dirty="0" smtClean="0">
                <a:solidFill>
                  <a:srgbClr val="FF0000"/>
                </a:solidFill>
              </a:rPr>
              <a:t>NO</a:t>
            </a:r>
            <a:r>
              <a:rPr lang="fr-FR" b="1" baseline="-25000" dirty="0" smtClean="0">
                <a:solidFill>
                  <a:srgbClr val="FF0000"/>
                </a:solidFill>
              </a:rPr>
              <a:t>2</a:t>
            </a:r>
            <a:r>
              <a:rPr lang="fr-FR" b="1" dirty="0" smtClean="0">
                <a:solidFill>
                  <a:srgbClr val="FF0000"/>
                </a:solidFill>
              </a:rPr>
              <a:t>− </a:t>
            </a:r>
            <a:r>
              <a:rPr lang="fr-FR" b="1" dirty="0" smtClean="0"/>
              <a:t>+ O</a:t>
            </a:r>
            <a:r>
              <a:rPr lang="fr-FR" b="1" baseline="-25000" dirty="0" smtClean="0"/>
              <a:t>2</a:t>
            </a:r>
            <a:r>
              <a:rPr lang="fr-FR" b="1" dirty="0" smtClean="0"/>
              <a:t> → 2 </a:t>
            </a:r>
            <a:r>
              <a:rPr lang="fr-FR" b="1" dirty="0" smtClean="0">
                <a:solidFill>
                  <a:srgbClr val="FF0000"/>
                </a:solidFill>
              </a:rPr>
              <a:t>NO</a:t>
            </a:r>
            <a:r>
              <a:rPr lang="fr-FR" b="1" baseline="-25000" dirty="0" smtClean="0">
                <a:solidFill>
                  <a:srgbClr val="FF0000"/>
                </a:solidFill>
              </a:rPr>
              <a:t>3</a:t>
            </a:r>
            <a:r>
              <a:rPr lang="fr-FR" b="1" dirty="0" smtClean="0">
                <a:solidFill>
                  <a:srgbClr val="FF0000"/>
                </a:solidFill>
              </a:rPr>
              <a:t>− (nitratation)</a:t>
            </a:r>
            <a:endParaRPr lang="fr-FR" dirty="0" smtClean="0">
              <a:solidFill>
                <a:srgbClr val="FF0000"/>
              </a:solidFill>
            </a:endParaRPr>
          </a:p>
          <a:p>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3</a:t>
            </a:r>
            <a:r>
              <a:rPr lang="fr-FR" b="1" dirty="0" smtClean="0">
                <a:solidFill>
                  <a:srgbClr val="FF0000"/>
                </a:solidFill>
              </a:rPr>
              <a:t>. L’absorption d’azote par les végétaux</a:t>
            </a:r>
            <a:endParaRPr lang="fr-FR" dirty="0"/>
          </a:p>
        </p:txBody>
      </p:sp>
      <p:sp>
        <p:nvSpPr>
          <p:cNvPr id="4" name="Espace réservé du contenu 2"/>
          <p:cNvSpPr>
            <a:spLocks noGrp="1"/>
          </p:cNvSpPr>
          <p:nvPr>
            <p:ph idx="1"/>
          </p:nvPr>
        </p:nvSpPr>
        <p:spPr/>
        <p:txBody>
          <a:bodyPr>
            <a:normAutofit/>
          </a:bodyPr>
          <a:lstStyle/>
          <a:p>
            <a:pPr algn="just"/>
            <a:r>
              <a:rPr lang="fr-FR" dirty="0" smtClean="0"/>
              <a:t>Les végétaux sont capables, grâce à leurs racines, d’absorber le </a:t>
            </a:r>
            <a:r>
              <a:rPr lang="fr-FR" dirty="0" smtClean="0">
                <a:solidFill>
                  <a:srgbClr val="FF0000"/>
                </a:solidFill>
              </a:rPr>
              <a:t>nitrate et l'ammonium </a:t>
            </a:r>
            <a:r>
              <a:rPr lang="fr-FR" dirty="0" smtClean="0"/>
              <a:t>présent dans le sol ou dans l’eau. Les végétaux représentent la seule source primaire d’azote disponible pour les animaux herbivores. </a:t>
            </a:r>
          </a:p>
          <a:p>
            <a:pPr algn="just"/>
            <a:r>
              <a:rPr lang="fr-FR" dirty="0" smtClean="0"/>
              <a:t>On constate que principalement deux types d’ions azotés sont absorbés : NH4+ (ammonium) NO3- (Nitrate)</a:t>
            </a:r>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0000"/>
                </a:solidFill>
              </a:rPr>
              <a:t>4. La décomposition des déchets</a:t>
            </a:r>
            <a:endParaRPr lang="fr-FR" dirty="0"/>
          </a:p>
        </p:txBody>
      </p:sp>
      <p:sp>
        <p:nvSpPr>
          <p:cNvPr id="3" name="Espace réservé du contenu 2"/>
          <p:cNvSpPr>
            <a:spLocks noGrp="1"/>
          </p:cNvSpPr>
          <p:nvPr>
            <p:ph idx="1"/>
          </p:nvPr>
        </p:nvSpPr>
        <p:spPr/>
        <p:txBody>
          <a:bodyPr/>
          <a:lstStyle/>
          <a:p>
            <a:pPr algn="just"/>
            <a:r>
              <a:rPr lang="fr-FR" dirty="0" smtClean="0"/>
              <a:t>On retrouve de l’azote dans les déchets végétaux et animaux (urine, selles, organismes morts, etc.). Certains champignons et bactéries décomposent ces substances et produisent alors de </a:t>
            </a:r>
            <a:r>
              <a:rPr lang="fr-FR" dirty="0" smtClean="0">
                <a:solidFill>
                  <a:srgbClr val="FF0000"/>
                </a:solidFill>
              </a:rPr>
              <a:t>l’ammoniac</a:t>
            </a:r>
            <a:r>
              <a:rPr lang="fr-FR" dirty="0" smtClean="0"/>
              <a:t>. Cet ammoniac va pouvoir se dissoudre pour former de </a:t>
            </a:r>
            <a:r>
              <a:rPr lang="fr-FR" dirty="0" smtClean="0">
                <a:solidFill>
                  <a:srgbClr val="FF0000"/>
                </a:solidFill>
              </a:rPr>
              <a:t>l’ammonium.</a:t>
            </a:r>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0000"/>
                </a:solidFill>
              </a:rPr>
              <a:t>5. La dénitrification</a:t>
            </a:r>
            <a:endParaRPr lang="fr-FR" dirty="0"/>
          </a:p>
        </p:txBody>
      </p:sp>
      <p:sp>
        <p:nvSpPr>
          <p:cNvPr id="3" name="Espace réservé du contenu 2"/>
          <p:cNvSpPr>
            <a:spLocks noGrp="1"/>
          </p:cNvSpPr>
          <p:nvPr>
            <p:ph idx="1"/>
          </p:nvPr>
        </p:nvSpPr>
        <p:spPr/>
        <p:txBody>
          <a:bodyPr/>
          <a:lstStyle/>
          <a:p>
            <a:pPr algn="just"/>
            <a:r>
              <a:rPr lang="fr-FR" dirty="0" smtClean="0"/>
              <a:t>Les bactéries dites </a:t>
            </a:r>
            <a:r>
              <a:rPr lang="fr-FR" dirty="0" err="1" smtClean="0">
                <a:solidFill>
                  <a:srgbClr val="FF0000"/>
                </a:solidFill>
              </a:rPr>
              <a:t>dénitrifiantes</a:t>
            </a:r>
            <a:r>
              <a:rPr lang="fr-FR" dirty="0" smtClean="0"/>
              <a:t> transforment les nitrates en </a:t>
            </a:r>
            <a:r>
              <a:rPr lang="fr-FR" dirty="0" err="1" smtClean="0"/>
              <a:t>diazote</a:t>
            </a:r>
            <a:r>
              <a:rPr lang="fr-FR" dirty="0" smtClean="0"/>
              <a:t>. Le </a:t>
            </a:r>
            <a:r>
              <a:rPr lang="fr-FR" dirty="0" err="1" smtClean="0">
                <a:solidFill>
                  <a:srgbClr val="FF0000"/>
                </a:solidFill>
              </a:rPr>
              <a:t>diazote</a:t>
            </a:r>
            <a:r>
              <a:rPr lang="fr-FR" dirty="0" smtClean="0">
                <a:solidFill>
                  <a:srgbClr val="FF0000"/>
                </a:solidFill>
              </a:rPr>
              <a:t> (N2) </a:t>
            </a:r>
            <a:r>
              <a:rPr lang="fr-FR" dirty="0" smtClean="0"/>
              <a:t>retourne alors dans l’atmosphère. Cette réaction chimique produit aussi du dioxyde de carbone (CO2) et de l’oxyde d’azote (N2O).</a:t>
            </a:r>
          </a:p>
          <a:p>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46"/>
          </a:xfrm>
          <a:solidFill>
            <a:schemeClr val="accent1">
              <a:lumMod val="40000"/>
              <a:lumOff val="60000"/>
            </a:schemeClr>
          </a:solidFill>
        </p:spPr>
        <p:txBody>
          <a:bodyPr/>
          <a:lstStyle/>
          <a:p>
            <a:r>
              <a:rPr lang="fr-FR" dirty="0" smtClean="0"/>
              <a:t> </a:t>
            </a:r>
            <a:r>
              <a:rPr lang="fr-FR" dirty="0" err="1" smtClean="0"/>
              <a:t>I.</a:t>
            </a:r>
            <a:r>
              <a:rPr lang="fr-FR" sz="4000" b="1" dirty="0" err="1" smtClean="0"/>
              <a:t>Cycle</a:t>
            </a:r>
            <a:r>
              <a:rPr lang="fr-FR" sz="4000" b="1" dirty="0" smtClean="0"/>
              <a:t> de l'eau</a:t>
            </a:r>
            <a:endParaRPr lang="fr-FR" sz="4000" b="1" dirty="0"/>
          </a:p>
        </p:txBody>
      </p:sp>
      <p:sp>
        <p:nvSpPr>
          <p:cNvPr id="3" name="Espace réservé du contenu 2"/>
          <p:cNvSpPr>
            <a:spLocks noGrp="1"/>
          </p:cNvSpPr>
          <p:nvPr>
            <p:ph idx="1"/>
          </p:nvPr>
        </p:nvSpPr>
        <p:spPr>
          <a:xfrm>
            <a:off x="214282" y="1285860"/>
            <a:ext cx="8715436" cy="714380"/>
          </a:xfrm>
        </p:spPr>
        <p:txBody>
          <a:bodyPr>
            <a:noAutofit/>
          </a:bodyPr>
          <a:lstStyle/>
          <a:p>
            <a:pPr>
              <a:buNone/>
            </a:pPr>
            <a:r>
              <a:rPr lang="fr-FR" sz="2000" dirty="0" smtClean="0"/>
              <a:t>Le cycle de l'eau consiste en un échange d'eau entre les différents compartiments de la Terre : l'hydrosphère, l'atmosphère et la lithosphère (Fig. ).</a:t>
            </a:r>
            <a:endParaRPr lang="fr-FR" sz="20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1560" y="1928802"/>
            <a:ext cx="8388424" cy="4710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457200" y="357166"/>
            <a:ext cx="8229600" cy="6500834"/>
          </a:xfrm>
        </p:spPr>
        <p:txBody>
          <a:bodyPr>
            <a:normAutofit fontScale="62500" lnSpcReduction="20000"/>
          </a:bodyPr>
          <a:lstStyle/>
          <a:p>
            <a:pPr algn="just"/>
            <a:r>
              <a:rPr lang="fr-FR" dirty="0" smtClean="0"/>
              <a:t>Sous l'effet de la chaleur du soleil, l'eau des mers, des fleuves et des lacs s'évapore.</a:t>
            </a:r>
          </a:p>
          <a:p>
            <a:pPr algn="just"/>
            <a:r>
              <a:rPr lang="fr-FR" dirty="0" smtClean="0"/>
              <a:t> </a:t>
            </a:r>
            <a:r>
              <a:rPr lang="fr-FR" b="1" dirty="0" smtClean="0"/>
              <a:t>L'évapotranspiration</a:t>
            </a:r>
            <a:r>
              <a:rPr lang="fr-FR" dirty="0" smtClean="0"/>
              <a:t> joue un rôle également important dans le cycle de l'eau. Elle est accélérée par les végétaux qui transpirent de grandes quantités d'eau par leur système foliaire. De plus, leurs racines, accélèrent ces mouvements ascendants de l'eau dans le sens sol-atmosphère. Cette eau rejoint alors l'atmosphère sous forme de vapeur d'eau (nuages).</a:t>
            </a:r>
          </a:p>
          <a:p>
            <a:pPr algn="just"/>
            <a:r>
              <a:rPr lang="fr-FR" dirty="0" smtClean="0"/>
              <a:t> Les nuages sont poussés par le vent. Lorsqu'ils traversent des régions froides, la vapeur d'eau se condense. Elle retombe sur le sol, sous forme de pluie, de neige ou de grêle. Les 7/9 du volume total de ces précipitations retombent à la surface des océans et les 2/9 seulement sur les continents.</a:t>
            </a:r>
          </a:p>
          <a:p>
            <a:pPr algn="just">
              <a:buNone/>
            </a:pPr>
            <a:r>
              <a:rPr lang="fr-FR" dirty="0" smtClean="0"/>
              <a:t> </a:t>
            </a:r>
          </a:p>
          <a:p>
            <a:pPr algn="just"/>
            <a:r>
              <a:rPr lang="fr-FR" u="sng" dirty="0" smtClean="0"/>
              <a:t>La circulation de l'eau dans la lithosphère emprunte trois voies :</a:t>
            </a:r>
          </a:p>
          <a:p>
            <a:pPr algn="just">
              <a:buNone/>
            </a:pPr>
            <a:r>
              <a:rPr lang="fr-FR" b="1" dirty="0" smtClean="0"/>
              <a:t>1/Le ruissellement </a:t>
            </a:r>
            <a:r>
              <a:rPr lang="fr-FR" dirty="0" smtClean="0"/>
              <a:t>: phénomène d'écoulement des eaux à la surface des sols.</a:t>
            </a:r>
          </a:p>
          <a:p>
            <a:pPr algn="just">
              <a:buNone/>
            </a:pPr>
            <a:r>
              <a:rPr lang="fr-FR" b="1" dirty="0" smtClean="0"/>
              <a:t>2/L'infiltration </a:t>
            </a:r>
            <a:r>
              <a:rPr lang="fr-FR" dirty="0" smtClean="0"/>
              <a:t>: phénomène de pénétration des eaux dans le sol, à travers les fissures naturelles des sols et des roches, assurant ainsi l’alimentation des nappes phréatiques.</a:t>
            </a:r>
          </a:p>
          <a:p>
            <a:pPr algn="just">
              <a:buNone/>
            </a:pPr>
            <a:r>
              <a:rPr lang="fr-FR" b="1" dirty="0" smtClean="0"/>
              <a:t>3/ La percolation </a:t>
            </a:r>
            <a:r>
              <a:rPr lang="fr-FR" dirty="0" smtClean="0"/>
              <a:t>: phénomène de migration de l’eau à travers les sols (jusqu’à la nappe phréatique).</a:t>
            </a:r>
          </a:p>
          <a:p>
            <a:pPr algn="just"/>
            <a:r>
              <a:rPr lang="fr-FR" dirty="0" smtClean="0"/>
              <a:t>Ruissellement, infiltration et percolation assurent l'alimentation des cours d'eau qui restituent en dernier lieu l'eau à l'hydrosphère.</a:t>
            </a:r>
          </a:p>
          <a:p>
            <a:pPr algn="just"/>
            <a:endParaRPr lang="fr-FR" dirty="0" smtClean="0"/>
          </a:p>
          <a:p>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II. Cycle du carbone</a:t>
            </a:r>
            <a:endParaRPr lang="fr-FR" b="1" dirty="0"/>
          </a:p>
        </p:txBody>
      </p:sp>
      <p:pic>
        <p:nvPicPr>
          <p:cNvPr id="4" name="Espace réservé du contenu 3" descr="cycle carbone - profSVT OEHMICHEN"/>
          <p:cNvPicPr>
            <a:picLocks noGrp="1"/>
          </p:cNvPicPr>
          <p:nvPr>
            <p:ph idx="1"/>
          </p:nvPr>
        </p:nvPicPr>
        <p:blipFill>
          <a:blip r:embed="rId2"/>
          <a:srcRect/>
          <a:stretch>
            <a:fillRect/>
          </a:stretch>
        </p:blipFill>
        <p:spPr bwMode="auto">
          <a:xfrm>
            <a:off x="428596" y="1285860"/>
            <a:ext cx="8501122" cy="528641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66"/>
            <a:ext cx="8329642" cy="5768997"/>
          </a:xfrm>
        </p:spPr>
        <p:txBody>
          <a:bodyPr/>
          <a:lstStyle/>
          <a:p>
            <a:r>
              <a:rPr lang="fr-FR" dirty="0" smtClean="0"/>
              <a:t>Le  cycle du carbone. Circulation et échanges de carbone entre les différentes composantes de la biosphère. </a:t>
            </a:r>
            <a:r>
              <a:rPr lang="fr-FR" u="sng" dirty="0" smtClean="0"/>
              <a:t>Le processus biochimique du cycle du carbone sont les suivants</a:t>
            </a:r>
            <a:r>
              <a:rPr lang="fr-FR" dirty="0" smtClean="0"/>
              <a:t>:</a:t>
            </a:r>
          </a:p>
          <a:p>
            <a:endParaRPr lang="fr-FR" dirty="0" smtClean="0"/>
          </a:p>
          <a:p>
            <a:r>
              <a:rPr lang="fr-FR" dirty="0" smtClean="0"/>
              <a:t>La photosynthèse, sous l’effet du rayonnement solaire, permet aux végétaux d’absorber le carbone atmosphérique et de transformer en matière organique en produisant du dioxygène</a:t>
            </a:r>
            <a:r>
              <a:rPr lang="fr-FR" sz="4000" dirty="0" smtClean="0"/>
              <a:t>. </a:t>
            </a:r>
          </a:p>
          <a:p>
            <a:endParaRPr lang="fr-FR" dirty="0"/>
          </a:p>
        </p:txBody>
      </p:sp>
      <p:sp>
        <p:nvSpPr>
          <p:cNvPr id="4" name="Titre 1"/>
          <p:cNvSpPr>
            <a:spLocks noGrp="1"/>
          </p:cNvSpPr>
          <p:nvPr>
            <p:ph type="title"/>
          </p:nvPr>
        </p:nvSpPr>
        <p:spPr>
          <a:xfrm>
            <a:off x="571472" y="2500306"/>
            <a:ext cx="8229600" cy="706090"/>
          </a:xfrm>
        </p:spPr>
        <p:txBody>
          <a:bodyPr>
            <a:normAutofit/>
          </a:bodyPr>
          <a:lstStyle/>
          <a:p>
            <a:r>
              <a:rPr lang="fr-FR" sz="2800" b="1" dirty="0" smtClean="0"/>
              <a:t>1.  Photosynthèse</a:t>
            </a:r>
            <a:endParaRPr lang="fr-FR" sz="28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857233"/>
            <a:ext cx="8229600" cy="1928825"/>
          </a:xfrm>
        </p:spPr>
        <p:txBody>
          <a:bodyPr>
            <a:normAutofit fontScale="70000" lnSpcReduction="20000"/>
          </a:bodyPr>
          <a:lstStyle/>
          <a:p>
            <a:r>
              <a:rPr lang="fr-FR" dirty="0" smtClean="0"/>
              <a:t>La respiration des êtres vivants dégage du CO2 qui est libéré dans l’atmosphère ou dans l’eau.</a:t>
            </a:r>
          </a:p>
          <a:p>
            <a:r>
              <a:rPr lang="fr-FR" dirty="0" smtClean="0"/>
              <a:t>En l’absence du dioxygène, certaines bactéries peuvent décomposer la matière organique par un certain type de fermentation qui dégage du méthane et du dioxyde de carbone.</a:t>
            </a:r>
            <a:endParaRPr lang="fr-FR" dirty="0"/>
          </a:p>
        </p:txBody>
      </p:sp>
      <p:sp>
        <p:nvSpPr>
          <p:cNvPr id="4" name="Titre 1"/>
          <p:cNvSpPr>
            <a:spLocks noGrp="1"/>
          </p:cNvSpPr>
          <p:nvPr>
            <p:ph type="title"/>
          </p:nvPr>
        </p:nvSpPr>
        <p:spPr>
          <a:xfrm>
            <a:off x="457200" y="274638"/>
            <a:ext cx="8229600" cy="582594"/>
          </a:xfrm>
        </p:spPr>
        <p:txBody>
          <a:bodyPr>
            <a:normAutofit/>
          </a:bodyPr>
          <a:lstStyle/>
          <a:p>
            <a:r>
              <a:rPr lang="fr-FR" sz="2800" b="1" dirty="0" smtClean="0"/>
              <a:t>2. Respiration </a:t>
            </a:r>
            <a:endParaRPr lang="fr-FR" sz="2800" b="1" dirty="0"/>
          </a:p>
        </p:txBody>
      </p:sp>
      <p:pic>
        <p:nvPicPr>
          <p:cNvPr id="5" name="Espace réservé du contenu 4" descr="Photosynthèse : définition illustrée avec explications"/>
          <p:cNvPicPr>
            <a:picLocks/>
          </p:cNvPicPr>
          <p:nvPr/>
        </p:nvPicPr>
        <p:blipFill>
          <a:blip r:embed="rId2"/>
          <a:srcRect/>
          <a:stretch>
            <a:fillRect/>
          </a:stretch>
        </p:blipFill>
        <p:spPr bwMode="auto">
          <a:xfrm>
            <a:off x="571472" y="2500306"/>
            <a:ext cx="8229600" cy="408622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smtClean="0"/>
              <a:t>3. Décomposition</a:t>
            </a:r>
            <a:endParaRPr lang="fr-FR" sz="3600" b="1" dirty="0"/>
          </a:p>
        </p:txBody>
      </p:sp>
      <p:sp>
        <p:nvSpPr>
          <p:cNvPr id="3" name="Espace réservé du contenu 2"/>
          <p:cNvSpPr>
            <a:spLocks noGrp="1"/>
          </p:cNvSpPr>
          <p:nvPr>
            <p:ph idx="1"/>
          </p:nvPr>
        </p:nvSpPr>
        <p:spPr/>
        <p:txBody>
          <a:bodyPr/>
          <a:lstStyle/>
          <a:p>
            <a:pPr algn="just"/>
            <a:r>
              <a:rPr lang="fr-FR" dirty="0" smtClean="0"/>
              <a:t>Les plantes et animaux contiennent le carbone dans leur structure Quand ils meurent, les décomposeurs convertissent le carbone dans leur structure en CO2 Le CO2 et libéré dans l'atmosphère.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4. Formation des combustibles fossiles</a:t>
            </a:r>
            <a:endParaRPr lang="fr-FR" b="1" dirty="0"/>
          </a:p>
        </p:txBody>
      </p:sp>
      <p:sp>
        <p:nvSpPr>
          <p:cNvPr id="3" name="Espace réservé du contenu 2"/>
          <p:cNvSpPr>
            <a:spLocks noGrp="1"/>
          </p:cNvSpPr>
          <p:nvPr>
            <p:ph idx="1"/>
          </p:nvPr>
        </p:nvSpPr>
        <p:spPr>
          <a:xfrm>
            <a:off x="285720" y="1600200"/>
            <a:ext cx="8572560" cy="4525963"/>
          </a:xfrm>
        </p:spPr>
        <p:txBody>
          <a:bodyPr>
            <a:normAutofit lnSpcReduction="10000"/>
          </a:bodyPr>
          <a:lstStyle/>
          <a:p>
            <a:pPr algn="just"/>
            <a:r>
              <a:rPr lang="fr-FR" dirty="0" smtClean="0"/>
              <a:t>Avec les conditions géologiques spécifiques, la matière organique est enterrée et comprimée Après des milliers d'années, la matière organique était convertie en dépôts de combustibles fossiles contenant beaucoup de carbone. Les combustibles fossiles sont les sources d’énergie comme l’huile, l’essence, et quand les humaines brûle les combustibles fossiles, le carbone est libéré dans l'atmosphère dans la forme de CO2 :</a:t>
            </a:r>
          </a:p>
          <a:p>
            <a:pPr>
              <a:buNone/>
            </a:pPr>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Combustible fossile — Wikipédia"/>
          <p:cNvPicPr/>
          <p:nvPr/>
        </p:nvPicPr>
        <p:blipFill>
          <a:blip r:embed="rId2"/>
          <a:srcRect/>
          <a:stretch>
            <a:fillRect/>
          </a:stretch>
        </p:blipFill>
        <p:spPr bwMode="auto">
          <a:xfrm>
            <a:off x="857224" y="785794"/>
            <a:ext cx="7072362" cy="5322956"/>
          </a:xfrm>
          <a:prstGeom prst="rect">
            <a:avLst/>
          </a:prstGeom>
          <a:noFill/>
          <a:ln w="9525">
            <a:noFill/>
            <a:miter lim="800000"/>
            <a:headEnd/>
            <a:tailEnd/>
          </a:ln>
        </p:spPr>
      </p:pic>
      <p:sp>
        <p:nvSpPr>
          <p:cNvPr id="6" name="ZoneTexte 5"/>
          <p:cNvSpPr txBox="1"/>
          <p:nvPr/>
        </p:nvSpPr>
        <p:spPr>
          <a:xfrm>
            <a:off x="3357554" y="6215082"/>
            <a:ext cx="2224070" cy="369332"/>
          </a:xfrm>
          <a:prstGeom prst="rect">
            <a:avLst/>
          </a:prstGeom>
          <a:noFill/>
        </p:spPr>
        <p:txBody>
          <a:bodyPr wrap="none" rtlCol="0">
            <a:spAutoFit/>
          </a:bodyPr>
          <a:lstStyle/>
          <a:p>
            <a:r>
              <a:rPr lang="fr-FR" b="1" u="sng" dirty="0" smtClean="0"/>
              <a:t>Combustibles fossiles</a:t>
            </a:r>
            <a:endParaRPr lang="fr-FR" u="sng"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925</Words>
  <Application>Microsoft Office PowerPoint</Application>
  <PresentationFormat>Affichage à l'écran (4:3)</PresentationFormat>
  <Paragraphs>55</Paragraphs>
  <Slides>19</Slides>
  <Notes>0</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Thème Office</vt:lpstr>
      <vt:lpstr>Cycles biogéochimiques </vt:lpstr>
      <vt:lpstr> I.Cycle de l'eau</vt:lpstr>
      <vt:lpstr>Diapositive 3</vt:lpstr>
      <vt:lpstr>II. Cycle du carbone</vt:lpstr>
      <vt:lpstr>1.  Photosynthèse</vt:lpstr>
      <vt:lpstr>2. Respiration </vt:lpstr>
      <vt:lpstr>3. Décomposition</vt:lpstr>
      <vt:lpstr>4. Formation des combustibles fossiles</vt:lpstr>
      <vt:lpstr>Diapositive 9</vt:lpstr>
      <vt:lpstr>5. Éruptions volcaniques</vt:lpstr>
      <vt:lpstr>Cycle de carbone aquatique</vt:lpstr>
      <vt:lpstr>III.  Cycle de l’azote </vt:lpstr>
      <vt:lpstr>Diapositive 13</vt:lpstr>
      <vt:lpstr>Diapositive 14</vt:lpstr>
      <vt:lpstr>Les principaux processus qui se déroulent lors du cycle de l'azote sont les suivants:</vt:lpstr>
      <vt:lpstr>Diapositive 16</vt:lpstr>
      <vt:lpstr>3. L’absorption d’azote par les végétaux</vt:lpstr>
      <vt:lpstr>4. La décomposition des déchets</vt:lpstr>
      <vt:lpstr>5. La dénitrification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Cycles biogéochimiques </dc:title>
  <dc:creator>Samira</dc:creator>
  <cp:lastModifiedBy>Samira</cp:lastModifiedBy>
  <cp:revision>8</cp:revision>
  <dcterms:created xsi:type="dcterms:W3CDTF">2024-05-10T17:27:06Z</dcterms:created>
  <dcterms:modified xsi:type="dcterms:W3CDTF">2024-05-11T07:41:16Z</dcterms:modified>
</cp:coreProperties>
</file>