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389595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141445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36087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249432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391430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D8FCDC-9207-4773-BE37-8B5DB6E5145E}" type="datetimeFigureOut">
              <a:rPr lang="fr-FR" smtClean="0"/>
              <a:t>15/12/2023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52798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D8FCDC-9207-4773-BE37-8B5DB6E5145E}" type="datetimeFigureOut">
              <a:rPr lang="fr-FR" smtClean="0"/>
              <a:t>15/12/2023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414363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D8FCDC-9207-4773-BE37-8B5DB6E5145E}" type="datetimeFigureOut">
              <a:rPr lang="fr-FR" smtClean="0"/>
              <a:t>15/12/2023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1922113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D8FCDC-9207-4773-BE37-8B5DB6E5145E}" type="datetimeFigureOut">
              <a:rPr lang="fr-FR" smtClean="0"/>
              <a:t>15/12/2023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5784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D8FCDC-9207-4773-BE37-8B5DB6E5145E}" type="datetimeFigureOut">
              <a:rPr lang="fr-FR" smtClean="0"/>
              <a:t>15/12/2023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399099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D8FCDC-9207-4773-BE37-8B5DB6E5145E}" type="datetimeFigureOut">
              <a:rPr lang="fr-FR" smtClean="0"/>
              <a:t>15/12/2023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1D9B33-9556-41D7-9D99-36DC7BB72F83}" type="slidenum">
              <a:rPr lang="fr-FR" smtClean="0"/>
              <a:t>‹N°›</a:t>
            </a:fld>
            <a:endParaRPr lang="fr-FR"/>
          </a:p>
        </p:txBody>
      </p:sp>
    </p:spTree>
    <p:extLst>
      <p:ext uri="{BB962C8B-B14F-4D97-AF65-F5344CB8AC3E}">
        <p14:creationId xmlns:p14="http://schemas.microsoft.com/office/powerpoint/2010/main" val="64824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8FCDC-9207-4773-BE37-8B5DB6E5145E}" type="datetimeFigureOut">
              <a:rPr lang="fr-FR" smtClean="0"/>
              <a:t>15/12/2023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9B33-9556-41D7-9D99-36DC7BB72F83}" type="slidenum">
              <a:rPr lang="fr-FR" smtClean="0"/>
              <a:t>‹N°›</a:t>
            </a:fld>
            <a:endParaRPr lang="fr-FR"/>
          </a:p>
        </p:txBody>
      </p:sp>
    </p:spTree>
    <p:extLst>
      <p:ext uri="{BB962C8B-B14F-4D97-AF65-F5344CB8AC3E}">
        <p14:creationId xmlns:p14="http://schemas.microsoft.com/office/powerpoint/2010/main" val="311353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359" y="71284"/>
            <a:ext cx="5763116" cy="707886"/>
          </a:xfrm>
          <a:prstGeom prst="rect">
            <a:avLst/>
          </a:prstGeom>
          <a:noFill/>
        </p:spPr>
        <p:txBody>
          <a:bodyPr wrap="none" lIns="91440" tIns="45720" rIns="91440" bIns="45720">
            <a:spAutoFit/>
          </a:bodyPr>
          <a:lstStyle/>
          <a:p>
            <a:pPr algn="ctr"/>
            <a:r>
              <a:rPr lang="fr-FR" sz="4000" b="1" i="1" u="sng"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Les </a:t>
            </a:r>
            <a:r>
              <a:rPr lang="fr-FR" sz="4000" b="1" i="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dessins de bâtiments</a:t>
            </a:r>
            <a:r>
              <a:rPr lang="fr-FR" sz="4000" b="1" i="1" u="sng"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Times New Roman" panose="02020603050405020304" pitchFamily="18" charset="0"/>
                <a:cs typeface="Times New Roman" panose="02020603050405020304" pitchFamily="18" charset="0"/>
              </a:rPr>
              <a:t>:</a:t>
            </a:r>
            <a:endParaRPr lang="fr-FR" sz="4000" b="1" i="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Rectangle 5"/>
          <p:cNvSpPr/>
          <p:nvPr/>
        </p:nvSpPr>
        <p:spPr>
          <a:xfrm>
            <a:off x="1198543" y="6006539"/>
            <a:ext cx="5417059" cy="646331"/>
          </a:xfrm>
          <a:prstGeom prst="rect">
            <a:avLst/>
          </a:prstGeom>
          <a:solidFill>
            <a:schemeClr val="accent4">
              <a:lumMod val="20000"/>
              <a:lumOff val="80000"/>
            </a:schemeClr>
          </a:solidFill>
          <a:ln>
            <a:solidFill>
              <a:schemeClr val="accent4"/>
            </a:solidFill>
          </a:ln>
        </p:spPr>
        <p:txBody>
          <a:bodyPr wrap="none" lIns="91440" tIns="45720" rIns="91440" bIns="45720">
            <a:spAutoFit/>
          </a:bodyPr>
          <a:lstStyle/>
          <a:p>
            <a:pPr algn="ctr"/>
            <a:r>
              <a:rPr lang="fr-FR" sz="3600" b="1" i="1" dirty="0"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Dessin technique Appliqué</a:t>
            </a:r>
            <a:endParaRPr lang="fr-FR" sz="3600" b="1" i="1" cap="none" spc="0" dirty="0">
              <a:ln w="12700" cmpd="sng">
                <a:solidFill>
                  <a:schemeClr val="accent4"/>
                </a:solidFill>
                <a:prstDash val="solid"/>
              </a:ln>
              <a:solidFill>
                <a:srgbClr val="FF0000"/>
              </a:solidFill>
              <a:effectLst/>
            </a:endParaRPr>
          </a:p>
        </p:txBody>
      </p:sp>
      <p:sp>
        <p:nvSpPr>
          <p:cNvPr id="7" name="Rectangle 6"/>
          <p:cNvSpPr/>
          <p:nvPr/>
        </p:nvSpPr>
        <p:spPr>
          <a:xfrm>
            <a:off x="7794449" y="151050"/>
            <a:ext cx="4147289" cy="707886"/>
          </a:xfrm>
          <a:prstGeom prst="rect">
            <a:avLst/>
          </a:prstGeom>
          <a:noFill/>
        </p:spPr>
        <p:txBody>
          <a:bodyPr wrap="none" lIns="91440" tIns="45720" rIns="91440" bIns="45720">
            <a:spAutoFit/>
          </a:bodyPr>
          <a:lstStyle/>
          <a:p>
            <a:pPr algn="ctr"/>
            <a:r>
              <a:rPr lang="fr-FR" sz="4000" b="1" u="sng" dirty="0" smtClean="0">
                <a:ln w="12700" cmpd="sng">
                  <a:solidFill>
                    <a:schemeClr val="accent4"/>
                  </a:solidFill>
                  <a:prstDash val="solid"/>
                </a:ln>
                <a:latin typeface="Times New Roman" panose="02020603050405020304" pitchFamily="18" charset="0"/>
                <a:cs typeface="Times New Roman" panose="02020603050405020304" pitchFamily="18" charset="0"/>
              </a:rPr>
              <a:t>Université de Jijel</a:t>
            </a:r>
            <a:endParaRPr lang="fr-FR" sz="4000" b="1" cap="none" spc="0" dirty="0">
              <a:ln w="12700" cmpd="sng">
                <a:solidFill>
                  <a:schemeClr val="accent4"/>
                </a:solidFill>
                <a:prstDash val="solid"/>
              </a:ln>
              <a:effectLst/>
            </a:endParaRPr>
          </a:p>
        </p:txBody>
      </p:sp>
      <p:sp>
        <p:nvSpPr>
          <p:cNvPr id="8" name="Rectangle 7"/>
          <p:cNvSpPr/>
          <p:nvPr/>
        </p:nvSpPr>
        <p:spPr>
          <a:xfrm>
            <a:off x="7907771" y="1448244"/>
            <a:ext cx="3529171" cy="1323439"/>
          </a:xfrm>
          <a:prstGeom prst="rect">
            <a:avLst/>
          </a:prstGeom>
          <a:solidFill>
            <a:schemeClr val="bg1">
              <a:lumMod val="85000"/>
            </a:schemeClr>
          </a:solidFill>
          <a:ln>
            <a:solidFill>
              <a:schemeClr val="accent4"/>
            </a:solidFill>
          </a:ln>
        </p:spPr>
        <p:txBody>
          <a:bodyPr wrap="none" lIns="91440" tIns="45720" rIns="91440" bIns="45720">
            <a:spAutoFit/>
          </a:bodyPr>
          <a:lstStyle/>
          <a:p>
            <a:pPr algn="ctr"/>
            <a:r>
              <a:rPr lang="fr-FR" sz="4000" b="1" u="sng" dirty="0" smtClean="0">
                <a:ln w="12700" cmpd="sng">
                  <a:solidFill>
                    <a:schemeClr val="accent4"/>
                  </a:solidFill>
                  <a:prstDash val="solid"/>
                </a:ln>
                <a:latin typeface="Times New Roman" panose="02020603050405020304" pitchFamily="18" charset="0"/>
                <a:cs typeface="Times New Roman" panose="02020603050405020304" pitchFamily="18" charset="0"/>
              </a:rPr>
              <a:t>Dr: </a:t>
            </a:r>
          </a:p>
          <a:p>
            <a:pPr algn="ctr"/>
            <a:r>
              <a:rPr lang="fr-FR" sz="4000" b="1" u="sng" dirty="0" err="1"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Bourouaiah</a:t>
            </a:r>
            <a:r>
              <a:rPr lang="fr-FR" sz="4000" b="1" u="sng" dirty="0"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W</a:t>
            </a:r>
            <a:endParaRPr lang="fr-FR" sz="4000" b="1" cap="none" spc="0" dirty="0">
              <a:ln w="12700" cmpd="sng">
                <a:solidFill>
                  <a:schemeClr val="accent4"/>
                </a:solidFill>
                <a:prstDash val="solid"/>
              </a:ln>
              <a:solidFill>
                <a:srgbClr val="FF0000"/>
              </a:solidFill>
              <a:effectLst/>
            </a:endParaRPr>
          </a:p>
        </p:txBody>
      </p:sp>
      <p:sp>
        <p:nvSpPr>
          <p:cNvPr id="9" name="Rectangle 8"/>
          <p:cNvSpPr/>
          <p:nvPr/>
        </p:nvSpPr>
        <p:spPr>
          <a:xfrm>
            <a:off x="7541781" y="5043612"/>
            <a:ext cx="4598032" cy="1569660"/>
          </a:xfrm>
          <a:prstGeom prst="rect">
            <a:avLst/>
          </a:prstGeom>
          <a:solidFill>
            <a:schemeClr val="accent4">
              <a:lumMod val="20000"/>
              <a:lumOff val="80000"/>
            </a:schemeClr>
          </a:solidFill>
        </p:spPr>
        <p:txBody>
          <a:bodyPr wrap="square" lIns="91440" tIns="45720" rIns="91440" bIns="45720">
            <a:spAutoFit/>
          </a:bodyPr>
          <a:lstStyle/>
          <a:p>
            <a:pPr algn="ctr"/>
            <a:r>
              <a:rPr lang="fr-FR" sz="3200" b="1" i="1" u="sng" dirty="0" smtClean="0">
                <a:ln w="12700" cmpd="sng">
                  <a:solidFill>
                    <a:schemeClr val="accent4"/>
                  </a:solidFill>
                  <a:prstDash val="solid"/>
                </a:ln>
                <a:latin typeface="Times New Roman" panose="02020603050405020304" pitchFamily="18" charset="0"/>
                <a:cs typeface="Times New Roman" panose="02020603050405020304" pitchFamily="18" charset="0"/>
              </a:rPr>
              <a:t>Partie1: </a:t>
            </a:r>
          </a:p>
          <a:p>
            <a:pPr algn="ctr"/>
            <a:r>
              <a:rPr lang="fr-FR" sz="3200" b="1" i="1" dirty="0" smtClean="0">
                <a:ln w="12700" cmpd="sng">
                  <a:solidFill>
                    <a:schemeClr val="accent4"/>
                  </a:solidFill>
                  <a:prstDash val="solid"/>
                </a:ln>
                <a:latin typeface="Times New Roman" panose="02020603050405020304" pitchFamily="18" charset="0"/>
                <a:cs typeface="Times New Roman" panose="02020603050405020304" pitchFamily="18" charset="0"/>
              </a:rPr>
              <a:t>Dessin d’architecture </a:t>
            </a:r>
          </a:p>
          <a:p>
            <a:pPr algn="ctr"/>
            <a:r>
              <a:rPr lang="fr-FR" sz="3200" b="1" i="1" dirty="0" smtClean="0">
                <a:ln w="12700" cmpd="sng">
                  <a:solidFill>
                    <a:schemeClr val="accent4"/>
                  </a:solidFill>
                  <a:prstDash val="solid"/>
                </a:ln>
                <a:latin typeface="Times New Roman" panose="02020603050405020304" pitchFamily="18" charset="0"/>
                <a:cs typeface="Times New Roman" panose="02020603050405020304" pitchFamily="18" charset="0"/>
              </a:rPr>
              <a:t>et de génie civil</a:t>
            </a:r>
            <a:endParaRPr lang="fr-FR" sz="3200" b="1" i="1" cap="none" spc="0" dirty="0">
              <a:ln w="12700" cmpd="sng">
                <a:solidFill>
                  <a:schemeClr val="accent4"/>
                </a:solidFill>
                <a:prstDash val="solid"/>
              </a:ln>
              <a:effectLst/>
            </a:endParaRPr>
          </a:p>
        </p:txBody>
      </p:sp>
      <p:pic>
        <p:nvPicPr>
          <p:cNvPr id="10" name="Picture 8" descr="RÃ©sultat de recherche d'images pour &quot;photo de prÃ©sentation gÃ©nie civil PP mur en bÃ©ton&quot;"/>
          <p:cNvPicPr>
            <a:picLocks noChangeAspect="1" noChangeArrowheads="1"/>
          </p:cNvPicPr>
          <p:nvPr/>
        </p:nvPicPr>
        <p:blipFill>
          <a:blip r:embed="rId2" cstate="print"/>
          <a:srcRect/>
          <a:stretch>
            <a:fillRect/>
          </a:stretch>
        </p:blipFill>
        <p:spPr bwMode="auto">
          <a:xfrm rot="371175">
            <a:off x="8664101" y="2913350"/>
            <a:ext cx="2407984" cy="2112200"/>
          </a:xfrm>
          <a:prstGeom prst="ellipse">
            <a:avLst/>
          </a:prstGeom>
          <a:ln>
            <a:noFill/>
          </a:ln>
          <a:effectLst>
            <a:softEdge rad="112500"/>
          </a:effectLst>
        </p:spPr>
      </p:pic>
      <p:pic>
        <p:nvPicPr>
          <p:cNvPr id="14" name="Image 13"/>
          <p:cNvPicPr>
            <a:picLocks noChangeAspect="1"/>
          </p:cNvPicPr>
          <p:nvPr/>
        </p:nvPicPr>
        <p:blipFill>
          <a:blip r:embed="rId3"/>
          <a:stretch>
            <a:fillRect/>
          </a:stretch>
        </p:blipFill>
        <p:spPr>
          <a:xfrm>
            <a:off x="320026" y="862873"/>
            <a:ext cx="7174092" cy="4873237"/>
          </a:xfrm>
          <a:prstGeom prst="rect">
            <a:avLst/>
          </a:prstGeom>
        </p:spPr>
      </p:pic>
    </p:spTree>
    <p:extLst>
      <p:ext uri="{BB962C8B-B14F-4D97-AF65-F5344CB8AC3E}">
        <p14:creationId xmlns:p14="http://schemas.microsoft.com/office/powerpoint/2010/main" val="1821975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106867"/>
            <a:ext cx="11682484" cy="2123658"/>
          </a:xfrm>
          <a:prstGeom prst="rect">
            <a:avLst/>
          </a:prstGeom>
          <a:solidFill>
            <a:schemeClr val="bg1">
              <a:lumMod val="95000"/>
            </a:schemeClr>
          </a:solidFill>
        </p:spPr>
        <p:txBody>
          <a:bodyPr wrap="square">
            <a:spAutoFit/>
          </a:bodyPr>
          <a:lstStyle/>
          <a:p>
            <a:pPr algn="ctr">
              <a:lnSpc>
                <a:spcPct val="150000"/>
              </a:lnSpc>
            </a:pPr>
            <a:r>
              <a:rPr lang="fr-FR" sz="2800" b="1" i="1" u="sng" dirty="0" smtClean="0">
                <a:solidFill>
                  <a:srgbClr val="FF0000"/>
                </a:solidFill>
                <a:latin typeface="Times New Roman" panose="02020603050405020304" pitchFamily="18" charset="0"/>
                <a:cs typeface="Times New Roman" panose="02020603050405020304" pitchFamily="18" charset="0"/>
              </a:rPr>
              <a:t>Cotes de niveau:</a:t>
            </a:r>
          </a:p>
          <a:p>
            <a:pPr marL="342900" indent="-342900" algn="just">
              <a:lnSpc>
                <a:spcPct val="150000"/>
              </a:lnSpc>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Une cote de niveau part toujours d’un niveau de référence, également appelé niveau 0. </a:t>
            </a:r>
          </a:p>
          <a:p>
            <a:pPr marL="342900" indent="-342900" algn="just">
              <a:lnSpc>
                <a:spcPct val="150000"/>
              </a:lnSpc>
              <a:buFont typeface="Arial" panose="020B0604020202020204" pitchFamily="34" charset="0"/>
              <a:buChar char="•"/>
            </a:pPr>
            <a:r>
              <a:rPr lang="fr-FR" sz="2000" dirty="0" smtClean="0">
                <a:latin typeface="Times New Roman" panose="02020603050405020304" pitchFamily="18" charset="0"/>
                <a:cs typeface="Times New Roman" panose="02020603050405020304" pitchFamily="18" charset="0"/>
              </a:rPr>
              <a:t>Toutes les cotes situées au-dessus de ce niveau de référence sont des valeurs positives et les cotes situées en dessous du niveau de référence sont négatives.</a:t>
            </a:r>
            <a:endParaRPr lang="fr-FR" sz="2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68237" y="2462537"/>
            <a:ext cx="5944521" cy="4124324"/>
          </a:xfrm>
          <a:prstGeom prst="rect">
            <a:avLst/>
          </a:prstGeom>
          <a:ln>
            <a:solidFill>
              <a:schemeClr val="accent1"/>
            </a:solidFill>
          </a:ln>
        </p:spPr>
      </p:pic>
      <p:pic>
        <p:nvPicPr>
          <p:cNvPr id="4" name="Image 3"/>
          <p:cNvPicPr>
            <a:picLocks noChangeAspect="1"/>
          </p:cNvPicPr>
          <p:nvPr/>
        </p:nvPicPr>
        <p:blipFill>
          <a:blip r:embed="rId3"/>
          <a:stretch>
            <a:fillRect/>
          </a:stretch>
        </p:blipFill>
        <p:spPr>
          <a:xfrm>
            <a:off x="6190182" y="2462536"/>
            <a:ext cx="5924550" cy="4124325"/>
          </a:xfrm>
          <a:prstGeom prst="rect">
            <a:avLst/>
          </a:prstGeom>
          <a:ln>
            <a:solidFill>
              <a:schemeClr val="accent1"/>
            </a:solidFill>
          </a:ln>
        </p:spPr>
      </p:pic>
    </p:spTree>
    <p:extLst>
      <p:ext uri="{BB962C8B-B14F-4D97-AF65-F5344CB8AC3E}">
        <p14:creationId xmlns:p14="http://schemas.microsoft.com/office/powerpoint/2010/main" val="213177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785" y="163479"/>
            <a:ext cx="11436824" cy="1421992"/>
          </a:xfrm>
          <a:prstGeom prst="rect">
            <a:avLst/>
          </a:prstGeom>
          <a:solidFill>
            <a:schemeClr val="bg1">
              <a:lumMod val="95000"/>
            </a:schemeClr>
          </a:solidFill>
        </p:spPr>
        <p:txBody>
          <a:bodyPr wrap="square">
            <a:spAutoFit/>
          </a:bodyPr>
          <a:lstStyle/>
          <a:p>
            <a:pPr algn="ctr">
              <a:lnSpc>
                <a:spcPct val="150000"/>
              </a:lnSpc>
            </a:pPr>
            <a:r>
              <a:rPr lang="fr-FR" sz="2000" b="1" u="sng" dirty="0" smtClean="0">
                <a:solidFill>
                  <a:srgbClr val="FF0000"/>
                </a:solidFill>
                <a:latin typeface="Times New Roman" panose="02020603050405020304" pitchFamily="18" charset="0"/>
                <a:cs typeface="Times New Roman" panose="02020603050405020304" pitchFamily="18" charset="0"/>
              </a:rPr>
              <a:t>Cotation des pentes:</a:t>
            </a:r>
          </a:p>
          <a:p>
            <a:pPr>
              <a:lnSpc>
                <a:spcPct val="150000"/>
              </a:lnSpc>
            </a:pPr>
            <a:r>
              <a:rPr lang="fr-FR" sz="2000" dirty="0" smtClean="0">
                <a:latin typeface="Times New Roman" panose="02020603050405020304" pitchFamily="18" charset="0"/>
                <a:cs typeface="Times New Roman" panose="02020603050405020304" pitchFamily="18" charset="0"/>
              </a:rPr>
              <a:t>Un angle de pente est indiqué en degrés (°) ou en pourcent (%). La </a:t>
            </a:r>
            <a:r>
              <a:rPr lang="fr-FR" sz="2000" dirty="0" err="1" smtClean="0">
                <a:latin typeface="Times New Roman" panose="02020603050405020304" pitchFamily="18" charset="0"/>
                <a:cs typeface="Times New Roman" panose="02020603050405020304" pitchFamily="18" charset="0"/>
              </a:rPr>
              <a:t>ﬂèche</a:t>
            </a:r>
            <a:r>
              <a:rPr lang="fr-FR" sz="2000" dirty="0" smtClean="0">
                <a:latin typeface="Times New Roman" panose="02020603050405020304" pitchFamily="18" charset="0"/>
                <a:cs typeface="Times New Roman" panose="02020603050405020304" pitchFamily="18" charset="0"/>
              </a:rPr>
              <a:t> est orientée vers le point le plus haut. Cette représentation s’applique aux toitures à versants, aux plans inclinés, aux talus et aux escaliers.</a:t>
            </a:r>
            <a:endParaRPr lang="fr-FR"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2052209" y="1883391"/>
            <a:ext cx="7883359" cy="4974609"/>
          </a:xfrm>
          <a:prstGeom prst="rect">
            <a:avLst/>
          </a:prstGeom>
        </p:spPr>
      </p:pic>
    </p:spTree>
    <p:extLst>
      <p:ext uri="{BB962C8B-B14F-4D97-AF65-F5344CB8AC3E}">
        <p14:creationId xmlns:p14="http://schemas.microsoft.com/office/powerpoint/2010/main" val="215765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873457"/>
            <a:ext cx="6509982" cy="5984543"/>
          </a:xfrm>
          <a:prstGeom prst="rect">
            <a:avLst/>
          </a:prstGeom>
        </p:spPr>
      </p:pic>
      <p:sp>
        <p:nvSpPr>
          <p:cNvPr id="5" name="Rectangle 4"/>
          <p:cNvSpPr/>
          <p:nvPr/>
        </p:nvSpPr>
        <p:spPr>
          <a:xfrm>
            <a:off x="2868204" y="187235"/>
            <a:ext cx="1879041" cy="523220"/>
          </a:xfrm>
          <a:prstGeom prst="rect">
            <a:avLst/>
          </a:prstGeom>
          <a:solidFill>
            <a:schemeClr val="accent4">
              <a:lumMod val="20000"/>
              <a:lumOff val="80000"/>
            </a:schemeClr>
          </a:solidFill>
        </p:spPr>
        <p:txBody>
          <a:bodyPr wrap="none">
            <a:spAutoFit/>
          </a:bodyPr>
          <a:lstStyle/>
          <a:p>
            <a:r>
              <a:rPr lang="fr-FR" sz="2800" b="1" i="1" u="sng" dirty="0" smtClean="0">
                <a:solidFill>
                  <a:srgbClr val="FF0000"/>
                </a:solidFill>
                <a:latin typeface="Times New Roman" panose="02020603050405020304" pitchFamily="18" charset="0"/>
                <a:cs typeface="Times New Roman" panose="02020603050405020304" pitchFamily="18" charset="0"/>
              </a:rPr>
              <a:t> les traits : </a:t>
            </a:r>
            <a:endParaRPr lang="fr-FR" sz="2800" b="1" i="1" u="sng" dirty="0">
              <a:solidFill>
                <a:srgbClr val="FF0000"/>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3"/>
          <a:stretch>
            <a:fillRect/>
          </a:stretch>
        </p:blipFill>
        <p:spPr>
          <a:xfrm>
            <a:off x="6509983" y="1334512"/>
            <a:ext cx="5527342" cy="5062432"/>
          </a:xfrm>
          <a:prstGeom prst="rect">
            <a:avLst/>
          </a:prstGeom>
          <a:ln>
            <a:solidFill>
              <a:schemeClr val="accent1"/>
            </a:solidFill>
          </a:ln>
        </p:spPr>
      </p:pic>
    </p:spTree>
    <p:extLst>
      <p:ext uri="{BB962C8B-B14F-4D97-AF65-F5344CB8AC3E}">
        <p14:creationId xmlns:p14="http://schemas.microsoft.com/office/powerpoint/2010/main" val="2254637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290" y="0"/>
            <a:ext cx="6515952" cy="2585323"/>
          </a:xfrm>
          <a:prstGeom prst="rect">
            <a:avLst/>
          </a:prstGeom>
          <a:solidFill>
            <a:schemeClr val="accent1">
              <a:lumMod val="20000"/>
              <a:lumOff val="80000"/>
            </a:schemeClr>
          </a:solidFill>
        </p:spPr>
        <p:txBody>
          <a:bodyPr wrap="square">
            <a:spAutoFit/>
          </a:bodyPr>
          <a:lstStyle/>
          <a:p>
            <a:pPr algn="ctr">
              <a:lnSpc>
                <a:spcPct val="150000"/>
              </a:lnSpc>
            </a:pPr>
            <a:r>
              <a:rPr lang="fr-FR" sz="2800" b="1" i="1" u="sng" dirty="0" smtClean="0">
                <a:solidFill>
                  <a:srgbClr val="FF0000"/>
                </a:solidFill>
                <a:latin typeface="Times New Roman" panose="02020603050405020304" pitchFamily="18" charset="0"/>
                <a:cs typeface="Times New Roman" panose="02020603050405020304" pitchFamily="18" charset="0"/>
              </a:rPr>
              <a:t>1- Le plan de situation:</a:t>
            </a:r>
          </a:p>
          <a:p>
            <a:pPr algn="ctr">
              <a:lnSpc>
                <a:spcPct val="150000"/>
              </a:lnSpc>
            </a:pPr>
            <a:r>
              <a:rPr lang="fr-FR" sz="2000" dirty="0" smtClean="0">
                <a:latin typeface="Times New Roman" panose="02020603050405020304" pitchFamily="18" charset="0"/>
                <a:cs typeface="Times New Roman" panose="02020603050405020304" pitchFamily="18" charset="0"/>
              </a:rPr>
              <a:t>Echelles utilisées : 1/2000 et 1/5000.  </a:t>
            </a:r>
          </a:p>
          <a:p>
            <a:pPr>
              <a:lnSpc>
                <a:spcPct val="150000"/>
              </a:lnSpc>
            </a:pPr>
            <a:r>
              <a:rPr lang="fr-FR" sz="2000" dirty="0" smtClean="0">
                <a:latin typeface="Times New Roman" panose="02020603050405020304" pitchFamily="18" charset="0"/>
                <a:cs typeface="Times New Roman" panose="02020603050405020304" pitchFamily="18" charset="0"/>
              </a:rPr>
              <a:t>Il s’agit d’un dessin qui situe le terrain à bâtir (parcelle ou lot) dans le village ou dans la commune. La position du Nord géographique est précisée sur ce plan.  </a:t>
            </a:r>
            <a:endParaRPr lang="fr-FR"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6496334" y="2745172"/>
            <a:ext cx="5695666" cy="4112828"/>
          </a:xfrm>
          <a:prstGeom prst="rect">
            <a:avLst/>
          </a:prstGeom>
          <a:ln>
            <a:solidFill>
              <a:schemeClr val="accent1"/>
            </a:solidFill>
          </a:ln>
        </p:spPr>
      </p:pic>
      <p:pic>
        <p:nvPicPr>
          <p:cNvPr id="6" name="Image 5"/>
          <p:cNvPicPr>
            <a:picLocks noChangeAspect="1"/>
          </p:cNvPicPr>
          <p:nvPr/>
        </p:nvPicPr>
        <p:blipFill>
          <a:blip r:embed="rId3"/>
          <a:stretch>
            <a:fillRect/>
          </a:stretch>
        </p:blipFill>
        <p:spPr>
          <a:xfrm>
            <a:off x="0" y="2745173"/>
            <a:ext cx="6496334" cy="4112828"/>
          </a:xfrm>
          <a:prstGeom prst="rect">
            <a:avLst/>
          </a:prstGeom>
          <a:ln>
            <a:solidFill>
              <a:schemeClr val="accent1"/>
            </a:solidFill>
          </a:ln>
        </p:spPr>
      </p:pic>
    </p:spTree>
    <p:extLst>
      <p:ext uri="{BB962C8B-B14F-4D97-AF65-F5344CB8AC3E}">
        <p14:creationId xmlns:p14="http://schemas.microsoft.com/office/powerpoint/2010/main" val="428629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2591" y="0"/>
            <a:ext cx="6096000" cy="2031325"/>
          </a:xfrm>
          <a:prstGeom prst="rect">
            <a:avLst/>
          </a:prstGeom>
          <a:solidFill>
            <a:schemeClr val="accent1">
              <a:lumMod val="20000"/>
              <a:lumOff val="80000"/>
            </a:schemeClr>
          </a:solidFill>
        </p:spPr>
        <p:txBody>
          <a:bodyPr>
            <a:spAutoFit/>
          </a:bodyPr>
          <a:lstStyle/>
          <a:p>
            <a:pPr algn="ctr">
              <a:lnSpc>
                <a:spcPct val="150000"/>
              </a:lnSpc>
            </a:pPr>
            <a:r>
              <a:rPr lang="fr-FR" sz="2400" b="1" i="1" u="sng" dirty="0" smtClean="0">
                <a:solidFill>
                  <a:srgbClr val="FF0000"/>
                </a:solidFill>
                <a:latin typeface="Times New Roman" panose="02020603050405020304" pitchFamily="18" charset="0"/>
                <a:cs typeface="Times New Roman" panose="02020603050405020304" pitchFamily="18" charset="0"/>
              </a:rPr>
              <a:t>2- Le plan de masse : </a:t>
            </a:r>
            <a:endParaRPr lang="fr-FR" sz="2000" i="1" dirty="0" smtClean="0">
              <a:latin typeface="Times New Roman" panose="02020603050405020304" pitchFamily="18" charset="0"/>
              <a:cs typeface="Times New Roman" panose="02020603050405020304" pitchFamily="18" charset="0"/>
            </a:endParaRPr>
          </a:p>
          <a:p>
            <a:pPr algn="ctr">
              <a:lnSpc>
                <a:spcPct val="150000"/>
              </a:lnSpc>
            </a:pPr>
            <a:r>
              <a:rPr lang="fr-FR" sz="2000" dirty="0" smtClean="0">
                <a:latin typeface="Times New Roman" panose="02020603050405020304" pitchFamily="18" charset="0"/>
                <a:cs typeface="Times New Roman" panose="02020603050405020304" pitchFamily="18" charset="0"/>
              </a:rPr>
              <a:t>Echelles utilisées : 1/200 et 1/500. </a:t>
            </a:r>
          </a:p>
          <a:p>
            <a:pPr algn="ctr">
              <a:lnSpc>
                <a:spcPct val="150000"/>
              </a:lnSpc>
            </a:pPr>
            <a:r>
              <a:rPr lang="fr-FR" sz="2000" dirty="0" smtClean="0">
                <a:latin typeface="Times New Roman" panose="02020603050405020304" pitchFamily="18" charset="0"/>
                <a:cs typeface="Times New Roman" panose="02020603050405020304" pitchFamily="18" charset="0"/>
              </a:rPr>
              <a:t>Il s’agit d’un dessin qui définit la position de l’habitation sur le terrain. </a:t>
            </a:r>
            <a:endParaRPr lang="fr-FR" sz="2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085727" y="2031325"/>
            <a:ext cx="8341163" cy="4826675"/>
          </a:xfrm>
          <a:prstGeom prst="rect">
            <a:avLst/>
          </a:prstGeom>
          <a:ln>
            <a:solidFill>
              <a:schemeClr val="accent1"/>
            </a:solidFill>
          </a:ln>
        </p:spPr>
      </p:pic>
    </p:spTree>
    <p:extLst>
      <p:ext uri="{BB962C8B-B14F-4D97-AF65-F5344CB8AC3E}">
        <p14:creationId xmlns:p14="http://schemas.microsoft.com/office/powerpoint/2010/main" val="2125385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093" y="0"/>
            <a:ext cx="6148794" cy="461665"/>
          </a:xfrm>
          <a:prstGeom prst="rect">
            <a:avLst/>
          </a:prstGeom>
          <a:solidFill>
            <a:schemeClr val="accent1">
              <a:lumMod val="20000"/>
              <a:lumOff val="80000"/>
            </a:schemeClr>
          </a:solidFill>
        </p:spPr>
        <p:txBody>
          <a:bodyPr wrap="square">
            <a:spAutoFit/>
          </a:bodyPr>
          <a:lstStyle/>
          <a:p>
            <a:r>
              <a:rPr lang="fr-FR" sz="2400" b="1" dirty="0" smtClean="0">
                <a:solidFill>
                  <a:srgbClr val="FF0000"/>
                </a:solidFill>
                <a:latin typeface="Times New Roman" panose="02020603050405020304" pitchFamily="18" charset="0"/>
                <a:cs typeface="Times New Roman" panose="02020603050405020304" pitchFamily="18" charset="0"/>
              </a:rPr>
              <a:t> 3- Les vues en plan / les coupes horizontales:</a:t>
            </a:r>
            <a:endParaRPr lang="fr-FR" sz="2400" b="1" dirty="0">
              <a:solidFill>
                <a:srgbClr val="FF000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0" y="488961"/>
            <a:ext cx="5841241" cy="6396335"/>
          </a:xfrm>
          <a:prstGeom prst="rect">
            <a:avLst/>
          </a:prstGeom>
          <a:ln>
            <a:solidFill>
              <a:schemeClr val="accent1"/>
            </a:solidFill>
          </a:ln>
        </p:spPr>
      </p:pic>
      <p:pic>
        <p:nvPicPr>
          <p:cNvPr id="4" name="Image 3"/>
          <p:cNvPicPr>
            <a:picLocks noChangeAspect="1"/>
          </p:cNvPicPr>
          <p:nvPr/>
        </p:nvPicPr>
        <p:blipFill>
          <a:blip r:embed="rId3"/>
          <a:stretch>
            <a:fillRect/>
          </a:stretch>
        </p:blipFill>
        <p:spPr>
          <a:xfrm>
            <a:off x="5841241" y="488961"/>
            <a:ext cx="6350759" cy="6396335"/>
          </a:xfrm>
          <a:prstGeom prst="rect">
            <a:avLst/>
          </a:prstGeom>
          <a:ln>
            <a:solidFill>
              <a:schemeClr val="accent1"/>
            </a:solidFill>
          </a:ln>
        </p:spPr>
      </p:pic>
    </p:spTree>
    <p:extLst>
      <p:ext uri="{BB962C8B-B14F-4D97-AF65-F5344CB8AC3E}">
        <p14:creationId xmlns:p14="http://schemas.microsoft.com/office/powerpoint/2010/main" val="1977220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6073254" cy="6858000"/>
          </a:xfrm>
          <a:prstGeom prst="rect">
            <a:avLst/>
          </a:prstGeom>
          <a:ln>
            <a:solidFill>
              <a:schemeClr val="accent1"/>
            </a:solidFill>
          </a:ln>
        </p:spPr>
      </p:pic>
      <p:pic>
        <p:nvPicPr>
          <p:cNvPr id="3" name="Image 2"/>
          <p:cNvPicPr>
            <a:picLocks noChangeAspect="1"/>
          </p:cNvPicPr>
          <p:nvPr/>
        </p:nvPicPr>
        <p:blipFill>
          <a:blip r:embed="rId3"/>
          <a:stretch>
            <a:fillRect/>
          </a:stretch>
        </p:blipFill>
        <p:spPr>
          <a:xfrm>
            <a:off x="6332561" y="-1"/>
            <a:ext cx="5859439" cy="6858001"/>
          </a:xfrm>
          <a:prstGeom prst="rect">
            <a:avLst/>
          </a:prstGeom>
          <a:ln>
            <a:solidFill>
              <a:schemeClr val="accent1"/>
            </a:solidFill>
          </a:ln>
        </p:spPr>
      </p:pic>
    </p:spTree>
    <p:extLst>
      <p:ext uri="{BB962C8B-B14F-4D97-AF65-F5344CB8AC3E}">
        <p14:creationId xmlns:p14="http://schemas.microsoft.com/office/powerpoint/2010/main" val="574494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0"/>
            <a:ext cx="5732060" cy="6858000"/>
          </a:xfrm>
          <a:prstGeom prst="rect">
            <a:avLst/>
          </a:prstGeom>
          <a:ln>
            <a:solidFill>
              <a:schemeClr val="accent1"/>
            </a:solidFill>
          </a:ln>
        </p:spPr>
      </p:pic>
      <p:pic>
        <p:nvPicPr>
          <p:cNvPr id="5" name="Image 4"/>
          <p:cNvPicPr>
            <a:picLocks noChangeAspect="1"/>
          </p:cNvPicPr>
          <p:nvPr/>
        </p:nvPicPr>
        <p:blipFill>
          <a:blip r:embed="rId3"/>
          <a:stretch>
            <a:fillRect/>
          </a:stretch>
        </p:blipFill>
        <p:spPr>
          <a:xfrm>
            <a:off x="6337109" y="0"/>
            <a:ext cx="5854891" cy="6858000"/>
          </a:xfrm>
          <a:prstGeom prst="rect">
            <a:avLst/>
          </a:prstGeom>
          <a:ln>
            <a:solidFill>
              <a:schemeClr val="accent1"/>
            </a:solidFill>
          </a:ln>
        </p:spPr>
      </p:pic>
    </p:spTree>
    <p:extLst>
      <p:ext uri="{BB962C8B-B14F-4D97-AF65-F5344CB8AC3E}">
        <p14:creationId xmlns:p14="http://schemas.microsoft.com/office/powerpoint/2010/main" val="482213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 y="1"/>
            <a:ext cx="7246962" cy="3098041"/>
          </a:xfrm>
          <a:prstGeom prst="rect">
            <a:avLst/>
          </a:prstGeom>
          <a:ln>
            <a:solidFill>
              <a:schemeClr val="accent1"/>
            </a:solidFill>
          </a:ln>
        </p:spPr>
      </p:pic>
      <p:pic>
        <p:nvPicPr>
          <p:cNvPr id="9" name="Image 8"/>
          <p:cNvPicPr>
            <a:picLocks noChangeAspect="1"/>
          </p:cNvPicPr>
          <p:nvPr/>
        </p:nvPicPr>
        <p:blipFill>
          <a:blip r:embed="rId3"/>
          <a:stretch>
            <a:fillRect/>
          </a:stretch>
        </p:blipFill>
        <p:spPr>
          <a:xfrm>
            <a:off x="8124826" y="419567"/>
            <a:ext cx="3298350" cy="5991595"/>
          </a:xfrm>
          <a:prstGeom prst="rect">
            <a:avLst/>
          </a:prstGeom>
          <a:ln>
            <a:solidFill>
              <a:schemeClr val="accent1"/>
            </a:solidFill>
          </a:ln>
        </p:spPr>
      </p:pic>
      <p:pic>
        <p:nvPicPr>
          <p:cNvPr id="10" name="Image 9"/>
          <p:cNvPicPr>
            <a:picLocks noChangeAspect="1"/>
          </p:cNvPicPr>
          <p:nvPr/>
        </p:nvPicPr>
        <p:blipFill>
          <a:blip r:embed="rId4"/>
          <a:stretch>
            <a:fillRect/>
          </a:stretch>
        </p:blipFill>
        <p:spPr>
          <a:xfrm>
            <a:off x="0" y="3098042"/>
            <a:ext cx="7246961" cy="3759958"/>
          </a:xfrm>
          <a:prstGeom prst="rect">
            <a:avLst/>
          </a:prstGeom>
          <a:ln>
            <a:solidFill>
              <a:schemeClr val="accent1"/>
            </a:solidFill>
          </a:ln>
        </p:spPr>
      </p:pic>
    </p:spTree>
    <p:extLst>
      <p:ext uri="{BB962C8B-B14F-4D97-AF65-F5344CB8AC3E}">
        <p14:creationId xmlns:p14="http://schemas.microsoft.com/office/powerpoint/2010/main" val="1872328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2449" y="136480"/>
            <a:ext cx="8311486" cy="5827594"/>
          </a:xfrm>
          <a:prstGeom prst="rect">
            <a:avLst/>
          </a:prstGeom>
          <a:ln>
            <a:solidFill>
              <a:schemeClr val="accent1"/>
            </a:solidFill>
          </a:ln>
        </p:spPr>
      </p:pic>
      <p:sp>
        <p:nvSpPr>
          <p:cNvPr id="3" name="Rectangle 2"/>
          <p:cNvSpPr/>
          <p:nvPr/>
        </p:nvSpPr>
        <p:spPr>
          <a:xfrm>
            <a:off x="4446324" y="6083070"/>
            <a:ext cx="3103735" cy="400110"/>
          </a:xfrm>
          <a:prstGeom prst="rect">
            <a:avLst/>
          </a:prstGeom>
          <a:solidFill>
            <a:schemeClr val="accent4">
              <a:lumMod val="20000"/>
              <a:lumOff val="80000"/>
            </a:schemeClr>
          </a:solidFill>
        </p:spPr>
        <p:txBody>
          <a:bodyPr wrap="none">
            <a:spAutoFit/>
          </a:bodyPr>
          <a:lstStyle/>
          <a:p>
            <a:r>
              <a:rPr lang="fr-FR" sz="2000" b="1" dirty="0" smtClean="0">
                <a:latin typeface="Times New Roman" panose="02020603050405020304" pitchFamily="18" charset="0"/>
                <a:cs typeface="Times New Roman" panose="02020603050405020304" pitchFamily="18" charset="0"/>
              </a:rPr>
              <a:t>Cotation de la vue en plan </a:t>
            </a: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124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535"/>
            <a:ext cx="12192000" cy="1569660"/>
          </a:xfrm>
          <a:prstGeom prst="rect">
            <a:avLst/>
          </a:prstGeom>
          <a:solidFill>
            <a:schemeClr val="accent4">
              <a:lumMod val="20000"/>
              <a:lumOff val="80000"/>
            </a:schemeClr>
          </a:solidFill>
        </p:spPr>
        <p:txBody>
          <a:bodyPr wrap="square">
            <a:spAutoFit/>
          </a:bodyPr>
          <a:lstStyle/>
          <a:p>
            <a:pPr algn="just"/>
            <a:r>
              <a:rPr lang="fr-FR" sz="2400" b="1" i="1" u="sng" dirty="0" smtClean="0">
                <a:latin typeface="Times New Roman" panose="02020603050405020304" pitchFamily="18" charset="0"/>
                <a:cs typeface="Times New Roman" panose="02020603050405020304" pitchFamily="18" charset="0"/>
              </a:rPr>
              <a:t>1- DÉFINITION :  </a:t>
            </a:r>
          </a:p>
          <a:p>
            <a:pPr algn="just"/>
            <a:r>
              <a:rPr lang="fr-FR" sz="2400" dirty="0" smtClean="0">
                <a:latin typeface="Times New Roman" panose="02020603050405020304" pitchFamily="18" charset="0"/>
                <a:cs typeface="Times New Roman" panose="02020603050405020304" pitchFamily="18" charset="0"/>
              </a:rPr>
              <a:t> 	 Le dessin technique est le langage de la communication technique entre les différents intervenants des secteurs industriels. Il permet de représenter graphiquement  ou schématiquement un objet technique.</a:t>
            </a:r>
            <a:endParaRPr lang="fr-FR"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95617" y="2758523"/>
            <a:ext cx="5345374" cy="1938992"/>
          </a:xfrm>
          <a:prstGeom prst="rect">
            <a:avLst/>
          </a:prstGeom>
          <a:solidFill>
            <a:schemeClr val="accent1">
              <a:lumMod val="20000"/>
              <a:lumOff val="80000"/>
            </a:schemeClr>
          </a:solidFill>
        </p:spPr>
        <p:txBody>
          <a:bodyPr wrap="square">
            <a:spAutoFit/>
          </a:bodyPr>
          <a:lstStyle/>
          <a:p>
            <a:pPr algn="just"/>
            <a:r>
              <a:rPr lang="fr-FR" sz="2400" b="1" i="1" u="sng" dirty="0" smtClean="0">
                <a:latin typeface="Times New Roman" panose="02020603050405020304" pitchFamily="18" charset="0"/>
                <a:cs typeface="Times New Roman" panose="02020603050405020304" pitchFamily="18" charset="0"/>
              </a:rPr>
              <a:t>2-</a:t>
            </a:r>
            <a:r>
              <a:rPr lang="fr-FR" sz="2400" dirty="0" smtClean="0">
                <a:latin typeface="Times New Roman" panose="02020603050405020304" pitchFamily="18" charset="0"/>
                <a:cs typeface="Times New Roman" panose="02020603050405020304" pitchFamily="18" charset="0"/>
              </a:rPr>
              <a:t> </a:t>
            </a:r>
            <a:r>
              <a:rPr lang="fr-FR" sz="2400" b="1" i="1" u="sng" dirty="0" smtClean="0">
                <a:latin typeface="Times New Roman" panose="02020603050405020304" pitchFamily="18" charset="0"/>
                <a:cs typeface="Times New Roman" panose="02020603050405020304" pitchFamily="18" charset="0"/>
              </a:rPr>
              <a:t>LES FORMATS : </a:t>
            </a:r>
          </a:p>
          <a:p>
            <a:pPr algn="just"/>
            <a:r>
              <a:rPr lang="fr-FR" sz="2400"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Les dessins techniques sont représentés sur des feuilles (réelles ou virtuelles) de dimensions normalisées appelées : FORMATS </a:t>
            </a:r>
            <a:endParaRPr lang="fr-FR" sz="24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95617" y="4931992"/>
            <a:ext cx="5407394" cy="1678545"/>
          </a:xfrm>
          <a:prstGeom prst="rect">
            <a:avLst/>
          </a:prstGeom>
        </p:spPr>
      </p:pic>
      <p:pic>
        <p:nvPicPr>
          <p:cNvPr id="5" name="Image 4"/>
          <p:cNvPicPr>
            <a:picLocks noChangeAspect="1"/>
          </p:cNvPicPr>
          <p:nvPr/>
        </p:nvPicPr>
        <p:blipFill>
          <a:blip r:embed="rId3"/>
          <a:stretch>
            <a:fillRect/>
          </a:stretch>
        </p:blipFill>
        <p:spPr>
          <a:xfrm>
            <a:off x="6417858" y="1898804"/>
            <a:ext cx="4923431" cy="4959196"/>
          </a:xfrm>
          <a:prstGeom prst="rect">
            <a:avLst/>
          </a:prstGeom>
          <a:ln>
            <a:solidFill>
              <a:schemeClr val="accent1"/>
            </a:solidFill>
          </a:ln>
        </p:spPr>
      </p:pic>
    </p:spTree>
    <p:extLst>
      <p:ext uri="{BB962C8B-B14F-4D97-AF65-F5344CB8AC3E}">
        <p14:creationId xmlns:p14="http://schemas.microsoft.com/office/powerpoint/2010/main" val="113387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225" y="23460"/>
            <a:ext cx="6288468" cy="1606658"/>
          </a:xfrm>
          <a:prstGeom prst="rect">
            <a:avLst/>
          </a:prstGeom>
          <a:solidFill>
            <a:schemeClr val="accent4">
              <a:lumMod val="20000"/>
              <a:lumOff val="80000"/>
            </a:schemeClr>
          </a:solidFill>
        </p:spPr>
        <p:txBody>
          <a:bodyPr wrap="square">
            <a:spAutoFit/>
          </a:bodyPr>
          <a:lstStyle/>
          <a:p>
            <a:pPr algn="ctr">
              <a:lnSpc>
                <a:spcPct val="150000"/>
              </a:lnSpc>
            </a:pPr>
            <a:r>
              <a:rPr lang="fr-FR" sz="2800" b="1" u="sng" dirty="0" smtClean="0">
                <a:solidFill>
                  <a:srgbClr val="FF0000"/>
                </a:solidFill>
                <a:latin typeface="Times New Roman" panose="02020603050405020304" pitchFamily="18" charset="0"/>
                <a:cs typeface="Times New Roman" panose="02020603050405020304" pitchFamily="18" charset="0"/>
              </a:rPr>
              <a:t>3- les </a:t>
            </a:r>
            <a:r>
              <a:rPr lang="fr-FR" sz="2800" b="1" u="sng" dirty="0" smtClean="0">
                <a:solidFill>
                  <a:srgbClr val="FF0000"/>
                </a:solidFill>
                <a:latin typeface="Times New Roman" panose="02020603050405020304" pitchFamily="18" charset="0"/>
                <a:cs typeface="Times New Roman" panose="02020603050405020304" pitchFamily="18" charset="0"/>
              </a:rPr>
              <a:t>coupes verticales :</a:t>
            </a:r>
          </a:p>
          <a:p>
            <a:pPr algn="just">
              <a:lnSpc>
                <a:spcPct val="150000"/>
              </a:lnSpc>
            </a:pPr>
            <a:r>
              <a:rPr lang="fr-FR" sz="2000" dirty="0" smtClean="0">
                <a:latin typeface="Times New Roman" panose="02020603050405020304" pitchFamily="18" charset="0"/>
                <a:cs typeface="Times New Roman" panose="02020603050405020304" pitchFamily="18" charset="0"/>
              </a:rPr>
              <a:t>En dessin de bâtiment, une coupe est une coupe verticale exécutée de la base des fondations au faîtage de la toiture.</a:t>
            </a:r>
            <a:endParaRPr lang="fr-FR" sz="2400" b="1" u="sng"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68240" y="1593120"/>
            <a:ext cx="4940490" cy="5214584"/>
          </a:xfrm>
          <a:prstGeom prst="rect">
            <a:avLst/>
          </a:prstGeom>
          <a:ln>
            <a:solidFill>
              <a:schemeClr val="accent1"/>
            </a:solidFill>
          </a:ln>
        </p:spPr>
      </p:pic>
      <p:pic>
        <p:nvPicPr>
          <p:cNvPr id="6" name="Image 5"/>
          <p:cNvPicPr>
            <a:picLocks noChangeAspect="1"/>
          </p:cNvPicPr>
          <p:nvPr/>
        </p:nvPicPr>
        <p:blipFill>
          <a:blip r:embed="rId3"/>
          <a:stretch>
            <a:fillRect/>
          </a:stretch>
        </p:blipFill>
        <p:spPr>
          <a:xfrm>
            <a:off x="5104266" y="2270199"/>
            <a:ext cx="3480180" cy="3860426"/>
          </a:xfrm>
          <a:prstGeom prst="rect">
            <a:avLst/>
          </a:prstGeom>
          <a:ln>
            <a:solidFill>
              <a:schemeClr val="accent1"/>
            </a:solidFill>
          </a:ln>
        </p:spPr>
      </p:pic>
      <p:pic>
        <p:nvPicPr>
          <p:cNvPr id="7" name="Image 6"/>
          <p:cNvPicPr>
            <a:picLocks noChangeAspect="1"/>
          </p:cNvPicPr>
          <p:nvPr/>
        </p:nvPicPr>
        <p:blipFill>
          <a:blip r:embed="rId4"/>
          <a:stretch>
            <a:fillRect/>
          </a:stretch>
        </p:blipFill>
        <p:spPr>
          <a:xfrm>
            <a:off x="8720921" y="2270199"/>
            <a:ext cx="3324225" cy="3860426"/>
          </a:xfrm>
          <a:prstGeom prst="rect">
            <a:avLst/>
          </a:prstGeom>
          <a:ln>
            <a:solidFill>
              <a:schemeClr val="accent1"/>
            </a:solidFill>
          </a:ln>
        </p:spPr>
      </p:pic>
      <p:sp>
        <p:nvSpPr>
          <p:cNvPr id="8" name="Rectangle 7"/>
          <p:cNvSpPr/>
          <p:nvPr/>
        </p:nvSpPr>
        <p:spPr>
          <a:xfrm>
            <a:off x="6141952" y="6253457"/>
            <a:ext cx="1404808" cy="498663"/>
          </a:xfrm>
          <a:prstGeom prst="rect">
            <a:avLst/>
          </a:prstGeom>
          <a:solidFill>
            <a:schemeClr val="tx2">
              <a:lumMod val="20000"/>
              <a:lumOff val="80000"/>
            </a:schemeClr>
          </a:solidFill>
        </p:spPr>
        <p:txBody>
          <a:bodyPr wrap="none">
            <a:spAutoFit/>
          </a:bodyPr>
          <a:lstStyle/>
          <a:p>
            <a:pPr algn="ctr">
              <a:lnSpc>
                <a:spcPct val="150000"/>
              </a:lnSpc>
            </a:pPr>
            <a:r>
              <a:rPr lang="fr-FR" sz="2000" b="1" dirty="0" smtClean="0">
                <a:latin typeface="Times New Roman" panose="02020603050405020304" pitchFamily="18" charset="0"/>
                <a:cs typeface="Times New Roman" panose="02020603050405020304" pitchFamily="18" charset="0"/>
              </a:rPr>
              <a:t>Coupe A-A</a:t>
            </a:r>
          </a:p>
        </p:txBody>
      </p:sp>
      <p:sp>
        <p:nvSpPr>
          <p:cNvPr id="9" name="Rectangle 8"/>
          <p:cNvSpPr/>
          <p:nvPr/>
        </p:nvSpPr>
        <p:spPr>
          <a:xfrm>
            <a:off x="9687971" y="6253457"/>
            <a:ext cx="1390124" cy="498663"/>
          </a:xfrm>
          <a:prstGeom prst="rect">
            <a:avLst/>
          </a:prstGeom>
          <a:solidFill>
            <a:schemeClr val="tx2">
              <a:lumMod val="20000"/>
              <a:lumOff val="80000"/>
            </a:schemeClr>
          </a:solidFill>
        </p:spPr>
        <p:txBody>
          <a:bodyPr wrap="none">
            <a:spAutoFit/>
          </a:bodyPr>
          <a:lstStyle/>
          <a:p>
            <a:pPr algn="ctr">
              <a:lnSpc>
                <a:spcPct val="150000"/>
              </a:lnSpc>
            </a:pPr>
            <a:r>
              <a:rPr lang="fr-FR" sz="2000" b="1" dirty="0" smtClean="0">
                <a:latin typeface="Times New Roman" panose="02020603050405020304" pitchFamily="18" charset="0"/>
                <a:cs typeface="Times New Roman" panose="02020603050405020304" pitchFamily="18" charset="0"/>
              </a:rPr>
              <a:t>Coupe B-B</a:t>
            </a:r>
          </a:p>
        </p:txBody>
      </p:sp>
    </p:spTree>
    <p:extLst>
      <p:ext uri="{BB962C8B-B14F-4D97-AF65-F5344CB8AC3E}">
        <p14:creationId xmlns:p14="http://schemas.microsoft.com/office/powerpoint/2010/main" val="2321459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645" y="0"/>
            <a:ext cx="5991370" cy="6017412"/>
          </a:xfrm>
          <a:prstGeom prst="rect">
            <a:avLst/>
          </a:prstGeom>
          <a:ln>
            <a:solidFill>
              <a:schemeClr val="accent1"/>
            </a:solidFill>
          </a:ln>
        </p:spPr>
      </p:pic>
      <p:pic>
        <p:nvPicPr>
          <p:cNvPr id="3" name="Image 2"/>
          <p:cNvPicPr>
            <a:picLocks noChangeAspect="1"/>
          </p:cNvPicPr>
          <p:nvPr/>
        </p:nvPicPr>
        <p:blipFill>
          <a:blip r:embed="rId3"/>
          <a:stretch>
            <a:fillRect/>
          </a:stretch>
        </p:blipFill>
        <p:spPr>
          <a:xfrm>
            <a:off x="6209731" y="0"/>
            <a:ext cx="5982269" cy="6033789"/>
          </a:xfrm>
          <a:prstGeom prst="rect">
            <a:avLst/>
          </a:prstGeom>
          <a:ln>
            <a:solidFill>
              <a:schemeClr val="accent1"/>
            </a:solidFill>
          </a:ln>
        </p:spPr>
      </p:pic>
      <p:sp>
        <p:nvSpPr>
          <p:cNvPr id="4" name="Rectangle 3"/>
          <p:cNvSpPr/>
          <p:nvPr/>
        </p:nvSpPr>
        <p:spPr>
          <a:xfrm>
            <a:off x="1426527" y="6222340"/>
            <a:ext cx="2728889" cy="498663"/>
          </a:xfrm>
          <a:prstGeom prst="rect">
            <a:avLst/>
          </a:prstGeom>
          <a:solidFill>
            <a:schemeClr val="tx2">
              <a:lumMod val="20000"/>
              <a:lumOff val="80000"/>
            </a:schemeClr>
          </a:solidFill>
        </p:spPr>
        <p:txBody>
          <a:bodyPr wrap="none">
            <a:spAutoFit/>
          </a:bodyPr>
          <a:lstStyle/>
          <a:p>
            <a:pPr algn="ctr">
              <a:lnSpc>
                <a:spcPct val="150000"/>
              </a:lnSpc>
            </a:pPr>
            <a:r>
              <a:rPr lang="fr-FR" sz="2000" b="1" dirty="0" smtClean="0">
                <a:latin typeface="Times New Roman" panose="02020603050405020304" pitchFamily="18" charset="0"/>
                <a:cs typeface="Times New Roman" panose="02020603050405020304" pitchFamily="18" charset="0"/>
              </a:rPr>
              <a:t>Résultat du Coupe A-A</a:t>
            </a:r>
          </a:p>
        </p:txBody>
      </p:sp>
      <p:sp>
        <p:nvSpPr>
          <p:cNvPr id="5" name="Rectangle 4"/>
          <p:cNvSpPr/>
          <p:nvPr/>
        </p:nvSpPr>
        <p:spPr>
          <a:xfrm>
            <a:off x="8015998" y="6222860"/>
            <a:ext cx="2714205" cy="498663"/>
          </a:xfrm>
          <a:prstGeom prst="rect">
            <a:avLst/>
          </a:prstGeom>
          <a:solidFill>
            <a:schemeClr val="tx2">
              <a:lumMod val="20000"/>
              <a:lumOff val="80000"/>
            </a:schemeClr>
          </a:solidFill>
        </p:spPr>
        <p:txBody>
          <a:bodyPr wrap="none">
            <a:spAutoFit/>
          </a:bodyPr>
          <a:lstStyle/>
          <a:p>
            <a:pPr algn="ctr">
              <a:lnSpc>
                <a:spcPct val="150000"/>
              </a:lnSpc>
            </a:pPr>
            <a:r>
              <a:rPr lang="fr-FR" sz="2000" b="1" dirty="0" smtClean="0">
                <a:latin typeface="Times New Roman" panose="02020603050405020304" pitchFamily="18" charset="0"/>
                <a:cs typeface="Times New Roman" panose="02020603050405020304" pitchFamily="18" charset="0"/>
              </a:rPr>
              <a:t>Résultat du Coupe B-B</a:t>
            </a:r>
          </a:p>
        </p:txBody>
      </p:sp>
    </p:spTree>
    <p:extLst>
      <p:ext uri="{BB962C8B-B14F-4D97-AF65-F5344CB8AC3E}">
        <p14:creationId xmlns:p14="http://schemas.microsoft.com/office/powerpoint/2010/main" val="798044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742" y="21931"/>
            <a:ext cx="4013081" cy="584775"/>
          </a:xfrm>
          <a:prstGeom prst="rect">
            <a:avLst/>
          </a:prstGeom>
          <a:solidFill>
            <a:schemeClr val="accent2">
              <a:lumMod val="20000"/>
              <a:lumOff val="80000"/>
            </a:schemeClr>
          </a:solidFill>
        </p:spPr>
        <p:txBody>
          <a:bodyPr wrap="squar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4- les </a:t>
            </a:r>
            <a:r>
              <a:rPr lang="fr-FR" sz="3200" b="1" u="sng" dirty="0" smtClean="0">
                <a:solidFill>
                  <a:srgbClr val="FF0000"/>
                </a:solidFill>
                <a:latin typeface="Times New Roman" panose="02020603050405020304" pitchFamily="18" charset="0"/>
                <a:cs typeface="Times New Roman" panose="02020603050405020304" pitchFamily="18" charset="0"/>
              </a:rPr>
              <a:t>vues de façades: </a:t>
            </a:r>
            <a:endParaRPr lang="fr-FR" sz="3200" b="1" u="sng" dirty="0">
              <a:solidFill>
                <a:srgbClr val="FF0000"/>
              </a:solidFill>
              <a:latin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stretch>
            <a:fillRect/>
          </a:stretch>
        </p:blipFill>
        <p:spPr>
          <a:xfrm>
            <a:off x="0" y="1214652"/>
            <a:ext cx="4213921" cy="3671248"/>
          </a:xfrm>
          <a:prstGeom prst="rect">
            <a:avLst/>
          </a:prstGeom>
        </p:spPr>
      </p:pic>
      <p:pic>
        <p:nvPicPr>
          <p:cNvPr id="8" name="Image 7"/>
          <p:cNvPicPr>
            <a:picLocks noChangeAspect="1"/>
          </p:cNvPicPr>
          <p:nvPr/>
        </p:nvPicPr>
        <p:blipFill>
          <a:blip r:embed="rId3"/>
          <a:stretch>
            <a:fillRect/>
          </a:stretch>
        </p:blipFill>
        <p:spPr>
          <a:xfrm>
            <a:off x="7539109" y="1"/>
            <a:ext cx="4634695" cy="3425588"/>
          </a:xfrm>
          <a:prstGeom prst="rect">
            <a:avLst/>
          </a:prstGeom>
        </p:spPr>
      </p:pic>
      <p:pic>
        <p:nvPicPr>
          <p:cNvPr id="9" name="Image 8"/>
          <p:cNvPicPr>
            <a:picLocks noChangeAspect="1"/>
          </p:cNvPicPr>
          <p:nvPr/>
        </p:nvPicPr>
        <p:blipFill>
          <a:blip r:embed="rId4"/>
          <a:stretch>
            <a:fillRect/>
          </a:stretch>
        </p:blipFill>
        <p:spPr>
          <a:xfrm>
            <a:off x="7833816" y="3562066"/>
            <a:ext cx="4358184" cy="3295934"/>
          </a:xfrm>
          <a:prstGeom prst="rect">
            <a:avLst/>
          </a:prstGeom>
        </p:spPr>
      </p:pic>
      <p:pic>
        <p:nvPicPr>
          <p:cNvPr id="18" name="Image 17"/>
          <p:cNvPicPr>
            <a:picLocks noChangeAspect="1"/>
          </p:cNvPicPr>
          <p:nvPr/>
        </p:nvPicPr>
        <p:blipFill>
          <a:blip r:embed="rId5"/>
          <a:stretch>
            <a:fillRect/>
          </a:stretch>
        </p:blipFill>
        <p:spPr>
          <a:xfrm>
            <a:off x="4060824" y="155967"/>
            <a:ext cx="3341805" cy="2760933"/>
          </a:xfrm>
          <a:prstGeom prst="rect">
            <a:avLst/>
          </a:prstGeom>
        </p:spPr>
      </p:pic>
      <p:pic>
        <p:nvPicPr>
          <p:cNvPr id="19" name="Image 18"/>
          <p:cNvPicPr>
            <a:picLocks noChangeAspect="1"/>
          </p:cNvPicPr>
          <p:nvPr/>
        </p:nvPicPr>
        <p:blipFill>
          <a:blip r:embed="rId6"/>
          <a:stretch>
            <a:fillRect/>
          </a:stretch>
        </p:blipFill>
        <p:spPr>
          <a:xfrm>
            <a:off x="4171548" y="3926671"/>
            <a:ext cx="3358582" cy="2718174"/>
          </a:xfrm>
          <a:prstGeom prst="rect">
            <a:avLst/>
          </a:prstGeom>
        </p:spPr>
      </p:pic>
      <p:sp>
        <p:nvSpPr>
          <p:cNvPr id="20" name="Rectangle 19"/>
          <p:cNvSpPr/>
          <p:nvPr/>
        </p:nvSpPr>
        <p:spPr>
          <a:xfrm>
            <a:off x="8649009" y="510064"/>
            <a:ext cx="2141933" cy="400110"/>
          </a:xfrm>
          <a:prstGeom prst="rect">
            <a:avLst/>
          </a:prstGeom>
          <a:solidFill>
            <a:schemeClr val="accent4">
              <a:lumMod val="40000"/>
              <a:lumOff val="60000"/>
            </a:schemeClr>
          </a:solidFill>
        </p:spPr>
        <p:txBody>
          <a:bodyPr wrap="none">
            <a:spAutoFit/>
          </a:bodyPr>
          <a:lstStyle/>
          <a:p>
            <a:r>
              <a:rPr lang="fr-FR" sz="2000" b="1" dirty="0" smtClean="0">
                <a:solidFill>
                  <a:srgbClr val="FF0000"/>
                </a:solidFill>
                <a:latin typeface="Times New Roman" panose="02020603050405020304" pitchFamily="18" charset="0"/>
                <a:cs typeface="Times New Roman" panose="02020603050405020304" pitchFamily="18" charset="0"/>
              </a:rPr>
              <a:t>Façade principale</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941941" y="4037961"/>
            <a:ext cx="1795876" cy="400110"/>
          </a:xfrm>
          <a:prstGeom prst="rect">
            <a:avLst/>
          </a:prstGeom>
          <a:solidFill>
            <a:schemeClr val="accent4">
              <a:lumMod val="40000"/>
              <a:lumOff val="60000"/>
            </a:schemeClr>
          </a:solidFill>
        </p:spPr>
        <p:txBody>
          <a:bodyPr wrap="none">
            <a:spAutoFit/>
          </a:bodyPr>
          <a:lstStyle/>
          <a:p>
            <a:r>
              <a:rPr lang="fr-FR" sz="2000" b="1" dirty="0" smtClean="0">
                <a:solidFill>
                  <a:srgbClr val="FF0000"/>
                </a:solidFill>
                <a:latin typeface="Times New Roman" panose="02020603050405020304" pitchFamily="18" charset="0"/>
                <a:cs typeface="Times New Roman" panose="02020603050405020304" pitchFamily="18" charset="0"/>
              </a:rPr>
              <a:t>Façade arrière</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745371" y="4716623"/>
            <a:ext cx="2210936" cy="338554"/>
          </a:xfrm>
          <a:prstGeom prst="rect">
            <a:avLst/>
          </a:prstGeom>
          <a:solidFill>
            <a:schemeClr val="accent4">
              <a:lumMod val="40000"/>
              <a:lumOff val="60000"/>
            </a:schemeClr>
          </a:solidFill>
        </p:spPr>
        <p:txBody>
          <a:bodyPr wrap="square">
            <a:spAutoFit/>
          </a:bodyPr>
          <a:lstStyle/>
          <a:p>
            <a:pPr algn="just"/>
            <a:r>
              <a:rPr lang="fr-FR" sz="1600" b="1" dirty="0" smtClean="0">
                <a:solidFill>
                  <a:srgbClr val="FF0000"/>
                </a:solidFill>
                <a:latin typeface="Times New Roman" panose="02020603050405020304" pitchFamily="18" charset="0"/>
                <a:cs typeface="Times New Roman" panose="02020603050405020304" pitchFamily="18" charset="0"/>
              </a:rPr>
              <a:t>Façade latérale gauche</a:t>
            </a:r>
            <a:endParaRPr lang="fr-FR" sz="1600" b="1"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626259" y="1490420"/>
            <a:ext cx="2210936" cy="338554"/>
          </a:xfrm>
          <a:prstGeom prst="rect">
            <a:avLst/>
          </a:prstGeom>
          <a:solidFill>
            <a:schemeClr val="accent4">
              <a:lumMod val="40000"/>
              <a:lumOff val="60000"/>
            </a:schemeClr>
          </a:solidFill>
        </p:spPr>
        <p:txBody>
          <a:bodyPr wrap="square">
            <a:spAutoFit/>
          </a:bodyPr>
          <a:lstStyle/>
          <a:p>
            <a:pPr algn="just"/>
            <a:r>
              <a:rPr lang="fr-FR" sz="1600" b="1" dirty="0" smtClean="0">
                <a:solidFill>
                  <a:srgbClr val="FF0000"/>
                </a:solidFill>
                <a:latin typeface="Times New Roman" panose="02020603050405020304" pitchFamily="18" charset="0"/>
                <a:cs typeface="Times New Roman" panose="02020603050405020304" pitchFamily="18" charset="0"/>
              </a:rPr>
              <a:t>Façade latérale droite</a:t>
            </a:r>
            <a:endParaRPr lang="fr-FR" sz="1600" b="1" dirty="0">
              <a:solidFill>
                <a:srgbClr val="FF0000"/>
              </a:solidFill>
              <a:latin typeface="Times New Roman" panose="02020603050405020304" pitchFamily="18" charset="0"/>
              <a:cs typeface="Times New Roman" panose="02020603050405020304" pitchFamily="18" charset="0"/>
            </a:endParaRPr>
          </a:p>
        </p:txBody>
      </p:sp>
      <p:cxnSp>
        <p:nvCxnSpPr>
          <p:cNvPr id="25" name="Connecteur droit avec flèche 24"/>
          <p:cNvCxnSpPr/>
          <p:nvPr/>
        </p:nvCxnSpPr>
        <p:spPr>
          <a:xfrm flipV="1">
            <a:off x="3125337" y="1142810"/>
            <a:ext cx="1168636" cy="4208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988860" y="4885900"/>
            <a:ext cx="1071964" cy="5459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559979" y="3439237"/>
            <a:ext cx="3459229" cy="4913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4559979" y="2615042"/>
            <a:ext cx="3459229" cy="8260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368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0" y="0"/>
            <a:ext cx="10304060" cy="1661993"/>
          </a:xfrm>
          <a:prstGeom prst="rect">
            <a:avLst/>
          </a:prstGeom>
          <a:solidFill>
            <a:schemeClr val="accent2">
              <a:lumMod val="20000"/>
              <a:lumOff val="80000"/>
            </a:schemeClr>
          </a:solidFill>
        </p:spPr>
        <p:txBody>
          <a:bodyPr wrap="square">
            <a:spAutoFit/>
          </a:bodyPr>
          <a:lstStyle/>
          <a:p>
            <a:pPr algn="ctr">
              <a:lnSpc>
                <a:spcPct val="150000"/>
              </a:lnSpc>
            </a:pPr>
            <a:r>
              <a:rPr lang="fr-FR" sz="2000" dirty="0" smtClean="0">
                <a:latin typeface="Times New Roman" panose="02020603050405020304" pitchFamily="18" charset="0"/>
                <a:cs typeface="Times New Roman" panose="02020603050405020304" pitchFamily="18" charset="0"/>
              </a:rPr>
              <a:t> </a:t>
            </a:r>
            <a:r>
              <a:rPr lang="fr-FR" sz="2400" b="1" u="sng" dirty="0" smtClean="0">
                <a:solidFill>
                  <a:srgbClr val="FF0000"/>
                </a:solidFill>
                <a:latin typeface="Times New Roman" panose="02020603050405020304" pitchFamily="18" charset="0"/>
                <a:cs typeface="Times New Roman" panose="02020603050405020304" pitchFamily="18" charset="0"/>
              </a:rPr>
              <a:t>LES ESCALIERS:</a:t>
            </a:r>
          </a:p>
          <a:p>
            <a:pPr>
              <a:lnSpc>
                <a:spcPct val="150000"/>
              </a:lnSpc>
            </a:pPr>
            <a:r>
              <a:rPr lang="fr-FR" sz="2400" b="1" u="sng" dirty="0" smtClean="0">
                <a:latin typeface="Times New Roman" panose="02020603050405020304" pitchFamily="18" charset="0"/>
                <a:cs typeface="Times New Roman" panose="02020603050405020304" pitchFamily="18" charset="0"/>
              </a:rPr>
              <a:t>1. DEFINITON:</a:t>
            </a:r>
          </a:p>
          <a:p>
            <a:pPr algn="just">
              <a:lnSpc>
                <a:spcPct val="150000"/>
              </a:lnSpc>
            </a:pPr>
            <a:r>
              <a:rPr lang="fr-FR" sz="2000" dirty="0" smtClean="0">
                <a:latin typeface="Times New Roman" panose="02020603050405020304" pitchFamily="18" charset="0"/>
                <a:cs typeface="Times New Roman" panose="02020603050405020304" pitchFamily="18" charset="0"/>
              </a:rPr>
              <a:t>L’escalier est ouvrage permettant de se déplacer à pied d’un niveau à un a autre d’une construction. </a:t>
            </a:r>
            <a:endParaRPr lang="fr-FR" sz="20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3648" y="1735497"/>
            <a:ext cx="6005015" cy="5081559"/>
          </a:xfrm>
          <a:prstGeom prst="rect">
            <a:avLst/>
          </a:prstGeom>
          <a:ln>
            <a:solidFill>
              <a:schemeClr val="accent1">
                <a:lumMod val="20000"/>
                <a:lumOff val="80000"/>
              </a:schemeClr>
            </a:solidFill>
          </a:ln>
        </p:spPr>
      </p:pic>
      <p:pic>
        <p:nvPicPr>
          <p:cNvPr id="4" name="Image 3"/>
          <p:cNvPicPr>
            <a:picLocks noChangeAspect="1"/>
          </p:cNvPicPr>
          <p:nvPr/>
        </p:nvPicPr>
        <p:blipFill>
          <a:blip r:embed="rId3"/>
          <a:stretch>
            <a:fillRect/>
          </a:stretch>
        </p:blipFill>
        <p:spPr>
          <a:xfrm>
            <a:off x="6223379" y="1735497"/>
            <a:ext cx="5968621" cy="5122503"/>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840387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885472" y="122834"/>
            <a:ext cx="4157199" cy="2538482"/>
            <a:chOff x="0" y="1345300"/>
            <a:chExt cx="4383846" cy="3794219"/>
          </a:xfrm>
        </p:grpSpPr>
        <p:pic>
          <p:nvPicPr>
            <p:cNvPr id="2" name="Image 1"/>
            <p:cNvPicPr>
              <a:picLocks noChangeAspect="1"/>
            </p:cNvPicPr>
            <p:nvPr/>
          </p:nvPicPr>
          <p:blipFill>
            <a:blip r:embed="rId2"/>
            <a:stretch>
              <a:fillRect/>
            </a:stretch>
          </p:blipFill>
          <p:spPr>
            <a:xfrm>
              <a:off x="0" y="1978210"/>
              <a:ext cx="4383846" cy="3161309"/>
            </a:xfrm>
            <a:prstGeom prst="rect">
              <a:avLst/>
            </a:prstGeom>
          </p:spPr>
        </p:pic>
        <p:pic>
          <p:nvPicPr>
            <p:cNvPr id="3" name="Image 2"/>
            <p:cNvPicPr>
              <a:picLocks noChangeAspect="1"/>
            </p:cNvPicPr>
            <p:nvPr/>
          </p:nvPicPr>
          <p:blipFill>
            <a:blip r:embed="rId3"/>
            <a:stretch>
              <a:fillRect/>
            </a:stretch>
          </p:blipFill>
          <p:spPr>
            <a:xfrm>
              <a:off x="294244" y="1345300"/>
              <a:ext cx="3795358" cy="483501"/>
            </a:xfrm>
            <a:prstGeom prst="rect">
              <a:avLst/>
            </a:prstGeom>
          </p:spPr>
        </p:pic>
      </p:grpSp>
      <p:pic>
        <p:nvPicPr>
          <p:cNvPr id="4" name="Image 3"/>
          <p:cNvPicPr>
            <a:picLocks noChangeAspect="1"/>
          </p:cNvPicPr>
          <p:nvPr/>
        </p:nvPicPr>
        <p:blipFill>
          <a:blip r:embed="rId4"/>
          <a:stretch>
            <a:fillRect/>
          </a:stretch>
        </p:blipFill>
        <p:spPr>
          <a:xfrm>
            <a:off x="6537278" y="2841392"/>
            <a:ext cx="5632863" cy="4016608"/>
          </a:xfrm>
          <a:prstGeom prst="rect">
            <a:avLst/>
          </a:prstGeom>
          <a:ln>
            <a:solidFill>
              <a:schemeClr val="accent1">
                <a:lumMod val="20000"/>
                <a:lumOff val="80000"/>
              </a:schemeClr>
            </a:solidFill>
          </a:ln>
        </p:spPr>
      </p:pic>
      <p:pic>
        <p:nvPicPr>
          <p:cNvPr id="6" name="Image 5"/>
          <p:cNvPicPr>
            <a:picLocks noChangeAspect="1"/>
          </p:cNvPicPr>
          <p:nvPr/>
        </p:nvPicPr>
        <p:blipFill>
          <a:blip r:embed="rId5"/>
          <a:stretch>
            <a:fillRect/>
          </a:stretch>
        </p:blipFill>
        <p:spPr>
          <a:xfrm>
            <a:off x="0" y="2841392"/>
            <a:ext cx="5964072" cy="4016608"/>
          </a:xfrm>
          <a:prstGeom prst="rect">
            <a:avLst/>
          </a:prstGeom>
          <a:ln>
            <a:solidFill>
              <a:schemeClr val="accent1">
                <a:lumMod val="20000"/>
                <a:lumOff val="80000"/>
              </a:schemeClr>
            </a:solidFill>
          </a:ln>
        </p:spPr>
      </p:pic>
      <p:sp>
        <p:nvSpPr>
          <p:cNvPr id="8" name="Flèche courbée vers la droite 7"/>
          <p:cNvSpPr/>
          <p:nvPr/>
        </p:nvSpPr>
        <p:spPr>
          <a:xfrm rot="1382245">
            <a:off x="2417912" y="1267550"/>
            <a:ext cx="871025" cy="128278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9" name="Flèche courbée vers la gauche 8"/>
          <p:cNvSpPr/>
          <p:nvPr/>
        </p:nvSpPr>
        <p:spPr>
          <a:xfrm rot="20194261">
            <a:off x="8579894" y="1488451"/>
            <a:ext cx="865665" cy="1172779"/>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a:off x="4260800" y="4706395"/>
            <a:ext cx="4121623"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rgbClr val="FF0000"/>
                </a:solidFill>
                <a:latin typeface="Times New Roman" panose="02020603050405020304" pitchFamily="18" charset="0"/>
                <a:cs typeface="Times New Roman" panose="02020603050405020304" pitchFamily="18" charset="0"/>
              </a:rPr>
              <a:t>Représentation sur les dessins</a:t>
            </a:r>
            <a:endParaRPr lang="fr-FR"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150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95534" y="122827"/>
            <a:ext cx="3610361" cy="2988860"/>
            <a:chOff x="4233954" y="0"/>
            <a:chExt cx="3610361" cy="3125336"/>
          </a:xfrm>
        </p:grpSpPr>
        <p:pic>
          <p:nvPicPr>
            <p:cNvPr id="2" name="Image 1"/>
            <p:cNvPicPr>
              <a:picLocks noChangeAspect="1"/>
            </p:cNvPicPr>
            <p:nvPr/>
          </p:nvPicPr>
          <p:blipFill>
            <a:blip r:embed="rId2"/>
            <a:stretch>
              <a:fillRect/>
            </a:stretch>
          </p:blipFill>
          <p:spPr>
            <a:xfrm>
              <a:off x="4285398" y="0"/>
              <a:ext cx="3507474" cy="709684"/>
            </a:xfrm>
            <a:prstGeom prst="rect">
              <a:avLst/>
            </a:prstGeom>
          </p:spPr>
        </p:pic>
        <p:pic>
          <p:nvPicPr>
            <p:cNvPr id="3" name="Image 2"/>
            <p:cNvPicPr>
              <a:picLocks noChangeAspect="1"/>
            </p:cNvPicPr>
            <p:nvPr/>
          </p:nvPicPr>
          <p:blipFill>
            <a:blip r:embed="rId3"/>
            <a:stretch>
              <a:fillRect/>
            </a:stretch>
          </p:blipFill>
          <p:spPr>
            <a:xfrm>
              <a:off x="4233954" y="585147"/>
              <a:ext cx="3610361" cy="2540189"/>
            </a:xfrm>
            <a:prstGeom prst="rect">
              <a:avLst/>
            </a:prstGeom>
          </p:spPr>
        </p:pic>
      </p:grpSp>
      <p:pic>
        <p:nvPicPr>
          <p:cNvPr id="6" name="Image 5"/>
          <p:cNvPicPr>
            <a:picLocks noChangeAspect="1"/>
          </p:cNvPicPr>
          <p:nvPr/>
        </p:nvPicPr>
        <p:blipFill>
          <a:blip r:embed="rId4"/>
          <a:stretch>
            <a:fillRect/>
          </a:stretch>
        </p:blipFill>
        <p:spPr>
          <a:xfrm>
            <a:off x="0" y="3534806"/>
            <a:ext cx="6346209" cy="3323195"/>
          </a:xfrm>
          <a:prstGeom prst="rect">
            <a:avLst/>
          </a:prstGeom>
        </p:spPr>
      </p:pic>
      <p:sp>
        <p:nvSpPr>
          <p:cNvPr id="9" name="Flèche vers le bas 8"/>
          <p:cNvSpPr/>
          <p:nvPr/>
        </p:nvSpPr>
        <p:spPr>
          <a:xfrm>
            <a:off x="1856096" y="2756847"/>
            <a:ext cx="354842" cy="1303358"/>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a:stretch>
            <a:fillRect/>
          </a:stretch>
        </p:blipFill>
        <p:spPr>
          <a:xfrm>
            <a:off x="6741994" y="0"/>
            <a:ext cx="5299991" cy="3739487"/>
          </a:xfrm>
          <a:prstGeom prst="rect">
            <a:avLst/>
          </a:prstGeom>
          <a:ln>
            <a:solidFill>
              <a:schemeClr val="accent1">
                <a:lumMod val="20000"/>
                <a:lumOff val="80000"/>
              </a:schemeClr>
            </a:solidFill>
          </a:ln>
        </p:spPr>
      </p:pic>
      <p:pic>
        <p:nvPicPr>
          <p:cNvPr id="11" name="Image 10"/>
          <p:cNvPicPr>
            <a:picLocks noChangeAspect="1"/>
          </p:cNvPicPr>
          <p:nvPr/>
        </p:nvPicPr>
        <p:blipFill>
          <a:blip r:embed="rId6"/>
          <a:stretch>
            <a:fillRect/>
          </a:stretch>
        </p:blipFill>
        <p:spPr>
          <a:xfrm>
            <a:off x="7369790" y="3780431"/>
            <a:ext cx="4231375" cy="3068909"/>
          </a:xfrm>
          <a:prstGeom prst="rect">
            <a:avLst/>
          </a:prstGeom>
          <a:ln>
            <a:solidFill>
              <a:schemeClr val="accent1">
                <a:lumMod val="20000"/>
                <a:lumOff val="80000"/>
              </a:schemeClr>
            </a:solidFill>
          </a:ln>
        </p:spPr>
      </p:pic>
      <p:sp>
        <p:nvSpPr>
          <p:cNvPr id="12" name="Flèche vers le bas 11"/>
          <p:cNvSpPr/>
          <p:nvPr/>
        </p:nvSpPr>
        <p:spPr>
          <a:xfrm>
            <a:off x="10877265" y="3145809"/>
            <a:ext cx="354842" cy="1303358"/>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6280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75467" y="4216539"/>
            <a:ext cx="5308977" cy="2704168"/>
          </a:xfrm>
          <a:prstGeom prst="rect">
            <a:avLst/>
          </a:prstGeom>
        </p:spPr>
      </p:pic>
      <p:sp>
        <p:nvSpPr>
          <p:cNvPr id="5" name="Rectangle 4"/>
          <p:cNvSpPr/>
          <p:nvPr/>
        </p:nvSpPr>
        <p:spPr>
          <a:xfrm>
            <a:off x="0" y="0"/>
            <a:ext cx="12192000" cy="4216539"/>
          </a:xfrm>
          <a:prstGeom prst="rect">
            <a:avLst/>
          </a:prstGeom>
          <a:solidFill>
            <a:schemeClr val="accent4">
              <a:lumMod val="20000"/>
              <a:lumOff val="80000"/>
            </a:schemeClr>
          </a:solidFill>
        </p:spPr>
        <p:txBody>
          <a:bodyPr wrap="square">
            <a:spAutoFit/>
          </a:bodyPr>
          <a:lstStyle/>
          <a:p>
            <a:pPr algn="ctr"/>
            <a:r>
              <a:rPr lang="fr-FR" sz="2800" b="1" u="sng" dirty="0" smtClean="0">
                <a:solidFill>
                  <a:srgbClr val="FF0000"/>
                </a:solidFill>
                <a:latin typeface="Times New Roman" panose="02020603050405020304" pitchFamily="18" charset="0"/>
                <a:cs typeface="Times New Roman" panose="02020603050405020304" pitchFamily="18" charset="0"/>
              </a:rPr>
              <a:t>5- Plan </a:t>
            </a:r>
            <a:r>
              <a:rPr lang="fr-FR" sz="2800" b="1" u="sng" dirty="0">
                <a:solidFill>
                  <a:srgbClr val="FF0000"/>
                </a:solidFill>
                <a:latin typeface="Times New Roman" panose="02020603050405020304" pitchFamily="18" charset="0"/>
                <a:cs typeface="Times New Roman" panose="02020603050405020304" pitchFamily="18" charset="0"/>
              </a:rPr>
              <a:t>de </a:t>
            </a:r>
            <a:r>
              <a:rPr lang="fr-FR" sz="2800" b="1" u="sng" dirty="0" smtClean="0">
                <a:solidFill>
                  <a:srgbClr val="FF0000"/>
                </a:solidFill>
                <a:latin typeface="Times New Roman" panose="02020603050405020304" pitchFamily="18" charset="0"/>
                <a:cs typeface="Times New Roman" panose="02020603050405020304" pitchFamily="18" charset="0"/>
              </a:rPr>
              <a:t>coffrage: </a:t>
            </a:r>
          </a:p>
          <a:p>
            <a:pPr algn="just">
              <a:lnSpc>
                <a:spcPct val="150000"/>
              </a:lnSpc>
            </a:pPr>
            <a:r>
              <a:rPr lang="fr-FR" sz="2000" dirty="0" smtClean="0">
                <a:latin typeface="Times New Roman" panose="02020603050405020304" pitchFamily="18" charset="0"/>
                <a:cs typeface="Times New Roman" panose="02020603050405020304" pitchFamily="18" charset="0"/>
              </a:rPr>
              <a:t>Un </a:t>
            </a:r>
            <a:r>
              <a:rPr lang="fr-FR" sz="2000" dirty="0">
                <a:latin typeface="Times New Roman" panose="02020603050405020304" pitchFamily="18" charset="0"/>
                <a:cs typeface="Times New Roman" panose="02020603050405020304" pitchFamily="18" charset="0"/>
              </a:rPr>
              <a:t>plan de coffrage est une représentation différente de toutes celles que nous avons vu jusqu’à présent. Un plan de coffrage peut être considéré comme étant une vue de dessus du coffrage avant le coulage du béton. Mais les éléments horizontaux (planchers, poutres et linteaux) et les éléments verticaux (murs et poteaux) n’obéissent pas aux mêmes règles : </a:t>
            </a:r>
          </a:p>
          <a:p>
            <a:pPr marL="342900" indent="-342900" algn="just">
              <a:lnSpc>
                <a:spcPct val="150000"/>
              </a:lnSpc>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P</a:t>
            </a:r>
            <a:r>
              <a:rPr lang="fr-FR" sz="2000" dirty="0" smtClean="0">
                <a:latin typeface="Times New Roman" panose="02020603050405020304" pitchFamily="18" charset="0"/>
                <a:cs typeface="Times New Roman" panose="02020603050405020304" pitchFamily="18" charset="0"/>
              </a:rPr>
              <a:t>our </a:t>
            </a:r>
            <a:r>
              <a:rPr lang="fr-FR" sz="2000" dirty="0">
                <a:latin typeface="Times New Roman" panose="02020603050405020304" pitchFamily="18" charset="0"/>
                <a:cs typeface="Times New Roman" panose="02020603050405020304" pitchFamily="18" charset="0"/>
              </a:rPr>
              <a:t>les ouvrages horizontaux : on dessine les contours du coffrage des éléments verticaux, le béton étant considéré non coulé, </a:t>
            </a:r>
          </a:p>
          <a:p>
            <a:pPr marL="342900" indent="-342900" algn="just">
              <a:lnSpc>
                <a:spcPct val="150000"/>
              </a:lnSpc>
              <a:buFont typeface="Wingdings" panose="05000000000000000000" pitchFamily="2" charset="2"/>
              <a:buChar char="q"/>
            </a:pP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les ouvrages verticaux : ils sont représentés comme s’ils étaient coupés par un plan horizontal juste en dessous du niveau des poutres et linteaux. </a:t>
            </a:r>
          </a:p>
        </p:txBody>
      </p:sp>
    </p:spTree>
    <p:extLst>
      <p:ext uri="{BB962C8B-B14F-4D97-AF65-F5344CB8AC3E}">
        <p14:creationId xmlns:p14="http://schemas.microsoft.com/office/powerpoint/2010/main" val="3677847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6127845" cy="6858000"/>
          </a:xfrm>
          <a:prstGeom prst="rect">
            <a:avLst/>
          </a:prstGeom>
        </p:spPr>
      </p:pic>
      <p:pic>
        <p:nvPicPr>
          <p:cNvPr id="6" name="Image 5"/>
          <p:cNvPicPr>
            <a:picLocks noChangeAspect="1"/>
          </p:cNvPicPr>
          <p:nvPr/>
        </p:nvPicPr>
        <p:blipFill>
          <a:blip r:embed="rId3"/>
          <a:stretch>
            <a:fillRect/>
          </a:stretch>
        </p:blipFill>
        <p:spPr>
          <a:xfrm>
            <a:off x="5964072" y="68241"/>
            <a:ext cx="6227928" cy="1842448"/>
          </a:xfrm>
          <a:prstGeom prst="rect">
            <a:avLst/>
          </a:prstGeom>
          <a:ln>
            <a:solidFill>
              <a:schemeClr val="accent1"/>
            </a:solidFill>
          </a:ln>
        </p:spPr>
      </p:pic>
      <p:pic>
        <p:nvPicPr>
          <p:cNvPr id="7" name="Image 6"/>
          <p:cNvPicPr>
            <a:picLocks noChangeAspect="1"/>
          </p:cNvPicPr>
          <p:nvPr/>
        </p:nvPicPr>
        <p:blipFill>
          <a:blip r:embed="rId4"/>
          <a:stretch>
            <a:fillRect/>
          </a:stretch>
        </p:blipFill>
        <p:spPr>
          <a:xfrm>
            <a:off x="5964072" y="2088107"/>
            <a:ext cx="6227928" cy="4769893"/>
          </a:xfrm>
          <a:prstGeom prst="rect">
            <a:avLst/>
          </a:prstGeom>
          <a:ln>
            <a:solidFill>
              <a:schemeClr val="accent1"/>
            </a:solidFill>
          </a:ln>
        </p:spPr>
      </p:pic>
    </p:spTree>
    <p:extLst>
      <p:ext uri="{BB962C8B-B14F-4D97-AF65-F5344CB8AC3E}">
        <p14:creationId xmlns:p14="http://schemas.microsoft.com/office/powerpoint/2010/main" val="1049323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0" y="-2"/>
            <a:ext cx="12191999" cy="6858001"/>
            <a:chOff x="0" y="-1"/>
            <a:chExt cx="8024884" cy="5676048"/>
          </a:xfrm>
        </p:grpSpPr>
        <p:pic>
          <p:nvPicPr>
            <p:cNvPr id="4" name="Image 3"/>
            <p:cNvPicPr>
              <a:picLocks noChangeAspect="1"/>
            </p:cNvPicPr>
            <p:nvPr/>
          </p:nvPicPr>
          <p:blipFill>
            <a:blip r:embed="rId2"/>
            <a:stretch>
              <a:fillRect/>
            </a:stretch>
          </p:blipFill>
          <p:spPr>
            <a:xfrm>
              <a:off x="0" y="-1"/>
              <a:ext cx="8024884" cy="2934270"/>
            </a:xfrm>
            <a:prstGeom prst="rect">
              <a:avLst/>
            </a:prstGeom>
            <a:ln>
              <a:solidFill>
                <a:schemeClr val="accent1"/>
              </a:solidFill>
            </a:ln>
          </p:spPr>
        </p:pic>
        <p:pic>
          <p:nvPicPr>
            <p:cNvPr id="5" name="Image 4"/>
            <p:cNvPicPr>
              <a:picLocks noChangeAspect="1"/>
            </p:cNvPicPr>
            <p:nvPr/>
          </p:nvPicPr>
          <p:blipFill>
            <a:blip r:embed="rId3"/>
            <a:stretch>
              <a:fillRect/>
            </a:stretch>
          </p:blipFill>
          <p:spPr>
            <a:xfrm>
              <a:off x="0" y="2934269"/>
              <a:ext cx="8024884" cy="2741778"/>
            </a:xfrm>
            <a:prstGeom prst="rect">
              <a:avLst/>
            </a:prstGeom>
            <a:ln>
              <a:solidFill>
                <a:schemeClr val="accent1"/>
              </a:solidFill>
            </a:ln>
          </p:spPr>
        </p:pic>
      </p:grpSp>
    </p:spTree>
    <p:extLst>
      <p:ext uri="{BB962C8B-B14F-4D97-AF65-F5344CB8AC3E}">
        <p14:creationId xmlns:p14="http://schemas.microsoft.com/office/powerpoint/2010/main" val="312228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3796" y="3162300"/>
            <a:ext cx="7515225" cy="3695700"/>
          </a:xfrm>
          <a:prstGeom prst="rect">
            <a:avLst/>
          </a:prstGeom>
          <a:ln>
            <a:solidFill>
              <a:schemeClr val="accent1"/>
            </a:solidFill>
          </a:ln>
        </p:spPr>
      </p:pic>
      <p:pic>
        <p:nvPicPr>
          <p:cNvPr id="3" name="Image 2"/>
          <p:cNvPicPr>
            <a:picLocks noChangeAspect="1"/>
          </p:cNvPicPr>
          <p:nvPr/>
        </p:nvPicPr>
        <p:blipFill>
          <a:blip r:embed="rId3"/>
          <a:stretch>
            <a:fillRect/>
          </a:stretch>
        </p:blipFill>
        <p:spPr>
          <a:xfrm>
            <a:off x="6387154" y="125602"/>
            <a:ext cx="5804846" cy="2707730"/>
          </a:xfrm>
          <a:prstGeom prst="rect">
            <a:avLst/>
          </a:prstGeom>
          <a:ln>
            <a:solidFill>
              <a:schemeClr val="accent1"/>
            </a:solidFill>
          </a:ln>
        </p:spPr>
      </p:pic>
      <p:pic>
        <p:nvPicPr>
          <p:cNvPr id="4" name="Image 3"/>
          <p:cNvPicPr>
            <a:picLocks noChangeAspect="1"/>
          </p:cNvPicPr>
          <p:nvPr/>
        </p:nvPicPr>
        <p:blipFill>
          <a:blip r:embed="rId4"/>
          <a:stretch>
            <a:fillRect/>
          </a:stretch>
        </p:blipFill>
        <p:spPr>
          <a:xfrm>
            <a:off x="205001" y="125603"/>
            <a:ext cx="5558621" cy="2707730"/>
          </a:xfrm>
          <a:prstGeom prst="rect">
            <a:avLst/>
          </a:prstGeom>
          <a:ln>
            <a:solidFill>
              <a:schemeClr val="accent1"/>
            </a:solidFill>
          </a:ln>
        </p:spPr>
      </p:pic>
    </p:spTree>
    <p:extLst>
      <p:ext uri="{BB962C8B-B14F-4D97-AF65-F5344CB8AC3E}">
        <p14:creationId xmlns:p14="http://schemas.microsoft.com/office/powerpoint/2010/main" val="398899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98810" y="13648"/>
            <a:ext cx="5806838" cy="5349921"/>
          </a:xfrm>
          <a:prstGeom prst="rect">
            <a:avLst/>
          </a:prstGeom>
          <a:ln>
            <a:solidFill>
              <a:schemeClr val="accent1"/>
            </a:solidFill>
          </a:ln>
        </p:spPr>
      </p:pic>
      <p:sp>
        <p:nvSpPr>
          <p:cNvPr id="3" name="Rectangle 2"/>
          <p:cNvSpPr/>
          <p:nvPr/>
        </p:nvSpPr>
        <p:spPr>
          <a:xfrm>
            <a:off x="0" y="600207"/>
            <a:ext cx="6385162" cy="3970318"/>
          </a:xfrm>
          <a:prstGeom prst="rect">
            <a:avLst/>
          </a:prstGeom>
          <a:solidFill>
            <a:schemeClr val="accent1">
              <a:lumMod val="20000"/>
              <a:lumOff val="80000"/>
            </a:schemeClr>
          </a:solidFill>
        </p:spPr>
        <p:txBody>
          <a:bodyPr wrap="square">
            <a:spAutoFit/>
          </a:bodyPr>
          <a:lstStyle/>
          <a:p>
            <a:pPr>
              <a:lnSpc>
                <a:spcPct val="150000"/>
              </a:lnSpc>
            </a:pPr>
            <a:r>
              <a:rPr lang="fr-FR" sz="2400" b="1" i="1" u="sng" dirty="0" smtClean="0">
                <a:latin typeface="Times New Roman" panose="02020603050405020304" pitchFamily="18" charset="0"/>
                <a:cs typeface="Times New Roman" panose="02020603050405020304" pitchFamily="18" charset="0"/>
              </a:rPr>
              <a:t>3- Pliage des formats : </a:t>
            </a:r>
            <a:endParaRPr lang="fr-FR" sz="2400" b="1" i="1" u="sng" dirty="0">
              <a:latin typeface="Times New Roman" panose="02020603050405020304" pitchFamily="18" charset="0"/>
              <a:cs typeface="Times New Roman" panose="02020603050405020304" pitchFamily="18" charset="0"/>
            </a:endParaRPr>
          </a:p>
          <a:p>
            <a:pPr>
              <a:lnSpc>
                <a:spcPct val="150000"/>
              </a:lnSpc>
            </a:pPr>
            <a:r>
              <a:rPr lang="fr-FR" sz="2400" dirty="0" smtClean="0">
                <a:latin typeface="Times New Roman" panose="02020603050405020304" pitchFamily="18" charset="0"/>
                <a:cs typeface="Times New Roman" panose="02020603050405020304" pitchFamily="18" charset="0"/>
              </a:rPr>
              <a:t>Le pliage des formats à pour but de faciliter :  </a:t>
            </a:r>
          </a:p>
          <a:p>
            <a:pPr marL="342900" indent="-342900">
              <a:lnSpc>
                <a:spcPct val="150000"/>
              </a:lnSpc>
              <a:buFont typeface="Courier New" panose="02070309020205020404" pitchFamily="49" charset="0"/>
              <a:buChar char="o"/>
            </a:pPr>
            <a:r>
              <a:rPr lang="fr-FR" sz="2400" dirty="0" smtClean="0">
                <a:latin typeface="Times New Roman" panose="02020603050405020304" pitchFamily="18" charset="0"/>
                <a:cs typeface="Times New Roman" panose="02020603050405020304" pitchFamily="18" charset="0"/>
              </a:rPr>
              <a:t>  un archivage et un classement plus aisé. </a:t>
            </a:r>
          </a:p>
          <a:p>
            <a:pPr marL="342900" indent="-342900">
              <a:lnSpc>
                <a:spcPct val="150000"/>
              </a:lnSpc>
              <a:buFont typeface="Courier New" panose="02070309020205020404" pitchFamily="49" charset="0"/>
              <a:buChar char="o"/>
            </a:pPr>
            <a:r>
              <a:rPr lang="fr-FR" sz="2400" dirty="0" smtClean="0">
                <a:latin typeface="Times New Roman" panose="02020603050405020304" pitchFamily="18" charset="0"/>
                <a:cs typeface="Times New Roman" panose="02020603050405020304" pitchFamily="18" charset="0"/>
              </a:rPr>
              <a:t>une cohérence de la présentation générale facilitant la consultation.  </a:t>
            </a:r>
          </a:p>
          <a:p>
            <a:pPr marL="342900" indent="-342900">
              <a:lnSpc>
                <a:spcPct val="150000"/>
              </a:lnSpc>
              <a:buFont typeface="Courier New" panose="02070309020205020404" pitchFamily="49" charset="0"/>
              <a:buChar char="o"/>
            </a:pPr>
            <a:r>
              <a:rPr lang="fr-FR" sz="2400" dirty="0" smtClean="0">
                <a:latin typeface="Times New Roman" panose="02020603050405020304" pitchFamily="18" charset="0"/>
                <a:cs typeface="Times New Roman" panose="02020603050405020304" pitchFamily="18" charset="0"/>
              </a:rPr>
              <a:t>Les dessins (formats) sont toujours pliés au format A4. </a:t>
            </a:r>
            <a:endParaRPr lang="fr-FR"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561091" y="4718292"/>
            <a:ext cx="5262979" cy="461665"/>
          </a:xfrm>
          <a:prstGeom prst="rect">
            <a:avLst/>
          </a:prstGeom>
          <a:solidFill>
            <a:schemeClr val="accent4">
              <a:lumMod val="20000"/>
              <a:lumOff val="80000"/>
            </a:schemeClr>
          </a:solidFill>
        </p:spPr>
        <p:txBody>
          <a:bodyPr wrap="none">
            <a:spAutoFit/>
          </a:bodyPr>
          <a:lstStyle/>
          <a:p>
            <a:r>
              <a:rPr lang="fr-FR" sz="2400" b="1" dirty="0" smtClean="0">
                <a:latin typeface="Times New Roman" panose="02020603050405020304" pitchFamily="18" charset="0"/>
                <a:cs typeface="Times New Roman" panose="02020603050405020304" pitchFamily="18" charset="0"/>
              </a:rPr>
              <a:t> Le pliage à deux sens d’orientations : </a:t>
            </a:r>
            <a:endParaRPr lang="fr-FR" sz="2400" b="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5527343"/>
            <a:ext cx="6385162" cy="1330657"/>
          </a:xfrm>
          <a:prstGeom prst="rect">
            <a:avLst/>
          </a:prstGeom>
          <a:ln>
            <a:solidFill>
              <a:schemeClr val="accent1"/>
            </a:solidFill>
          </a:ln>
        </p:spPr>
      </p:pic>
      <p:sp>
        <p:nvSpPr>
          <p:cNvPr id="6" name="Flèche vers le bas 5"/>
          <p:cNvSpPr/>
          <p:nvPr/>
        </p:nvSpPr>
        <p:spPr>
          <a:xfrm>
            <a:off x="1296538" y="5189876"/>
            <a:ext cx="218364" cy="347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4724401" y="5179956"/>
            <a:ext cx="218364" cy="3473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3357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2131" y="0"/>
            <a:ext cx="7192370" cy="1015663"/>
          </a:xfrm>
          <a:prstGeom prst="rect">
            <a:avLst/>
          </a:prstGeom>
          <a:solidFill>
            <a:schemeClr val="accent4">
              <a:lumMod val="20000"/>
              <a:lumOff val="80000"/>
            </a:schemeClr>
          </a:solidFill>
        </p:spPr>
        <p:txBody>
          <a:bodyPr wrap="square">
            <a:spAutoFit/>
          </a:bodyPr>
          <a:lstStyle/>
          <a:p>
            <a:pPr algn="ctr"/>
            <a:r>
              <a:rPr lang="fr-FR" sz="2400" b="1" u="sng" dirty="0">
                <a:latin typeface="Times New Roman" panose="02020603050405020304" pitchFamily="18" charset="0"/>
                <a:cs typeface="Times New Roman" panose="02020603050405020304" pitchFamily="18" charset="0"/>
              </a:rPr>
              <a:t>Exemple de plan de coffrage </a:t>
            </a:r>
            <a:r>
              <a:rPr lang="fr-FR" sz="2400" b="1" u="sng" dirty="0" smtClean="0">
                <a:latin typeface="Times New Roman" panose="02020603050405020304" pitchFamily="18" charset="0"/>
                <a:cs typeface="Times New Roman" panose="02020603050405020304" pitchFamily="18" charset="0"/>
              </a:rPr>
              <a:t>:</a:t>
            </a:r>
          </a:p>
          <a:p>
            <a:pPr>
              <a:lnSpc>
                <a:spcPct val="150000"/>
              </a:lnSpc>
            </a:pPr>
            <a:r>
              <a:rPr lang="fr-FR" sz="2400" dirty="0" smtClean="0">
                <a:latin typeface="Times New Roman" panose="02020603050405020304" pitchFamily="18" charset="0"/>
                <a:cs typeface="Times New Roman" panose="02020603050405020304" pitchFamily="18" charset="0"/>
              </a:rPr>
              <a:t>Prenons </a:t>
            </a:r>
            <a:r>
              <a:rPr lang="fr-FR" sz="2400" dirty="0">
                <a:latin typeface="Times New Roman" panose="02020603050405020304" pitchFamily="18" charset="0"/>
                <a:cs typeface="Times New Roman" panose="02020603050405020304" pitchFamily="18" charset="0"/>
              </a:rPr>
              <a:t>pour exemple le plancher représenté ci-dessous :</a:t>
            </a:r>
          </a:p>
        </p:txBody>
      </p:sp>
      <p:pic>
        <p:nvPicPr>
          <p:cNvPr id="3" name="Image 2"/>
          <p:cNvPicPr>
            <a:picLocks noChangeAspect="1"/>
          </p:cNvPicPr>
          <p:nvPr/>
        </p:nvPicPr>
        <p:blipFill>
          <a:blip r:embed="rId2"/>
          <a:stretch>
            <a:fillRect/>
          </a:stretch>
        </p:blipFill>
        <p:spPr>
          <a:xfrm>
            <a:off x="0" y="1146412"/>
            <a:ext cx="12192000" cy="5711588"/>
          </a:xfrm>
          <a:prstGeom prst="rect">
            <a:avLst/>
          </a:prstGeom>
          <a:ln>
            <a:solidFill>
              <a:schemeClr val="accent1"/>
            </a:solidFill>
          </a:ln>
        </p:spPr>
      </p:pic>
    </p:spTree>
    <p:extLst>
      <p:ext uri="{BB962C8B-B14F-4D97-AF65-F5344CB8AC3E}">
        <p14:creationId xmlns:p14="http://schemas.microsoft.com/office/powerpoint/2010/main" val="212756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1708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1" cy="6858001"/>
          </a:xfrm>
          <a:prstGeom prst="rect">
            <a:avLst/>
          </a:prstGeom>
        </p:spPr>
      </p:pic>
    </p:spTree>
    <p:extLst>
      <p:ext uri="{BB962C8B-B14F-4D97-AF65-F5344CB8AC3E}">
        <p14:creationId xmlns:p14="http://schemas.microsoft.com/office/powerpoint/2010/main" val="1508614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294305"/>
          </a:xfrm>
          <a:prstGeom prst="rect">
            <a:avLst/>
          </a:prstGeom>
          <a:solidFill>
            <a:schemeClr val="accent4">
              <a:lumMod val="20000"/>
              <a:lumOff val="80000"/>
            </a:schemeClr>
          </a:solidFill>
        </p:spPr>
        <p:txBody>
          <a:bodyPr wrap="square">
            <a:spAutoFit/>
          </a:bodyPr>
          <a:lstStyle/>
          <a:p>
            <a:pPr algn="ctr">
              <a:lnSpc>
                <a:spcPct val="150000"/>
              </a:lnSpc>
            </a:pPr>
            <a:r>
              <a:rPr lang="fr-FR" sz="2800" b="1" dirty="0" smtClean="0">
                <a:solidFill>
                  <a:srgbClr val="FF0000"/>
                </a:solidFill>
                <a:latin typeface="Times New Roman" panose="02020603050405020304" pitchFamily="18" charset="0"/>
                <a:cs typeface="Times New Roman" panose="02020603050405020304" pitchFamily="18" charset="0"/>
              </a:rPr>
              <a:t>6- </a:t>
            </a:r>
            <a:r>
              <a:rPr lang="fr-FR" sz="3200" b="1" u="sng" dirty="0" smtClean="0">
                <a:solidFill>
                  <a:srgbClr val="FF0000"/>
                </a:solidFill>
                <a:latin typeface="Times New Roman" panose="02020603050405020304" pitchFamily="18" charset="0"/>
                <a:cs typeface="Times New Roman" panose="02020603050405020304" pitchFamily="18" charset="0"/>
              </a:rPr>
              <a:t>Dessins d’armatures:</a:t>
            </a:r>
          </a:p>
          <a:p>
            <a:pPr algn="just">
              <a:lnSpc>
                <a:spcPct val="150000"/>
              </a:lnSpc>
            </a:pPr>
            <a:r>
              <a:rPr lang="fr-FR" sz="2800" dirty="0" smtClean="0">
                <a:latin typeface="Times New Roman" panose="02020603050405020304" pitchFamily="18" charset="0"/>
                <a:cs typeface="Times New Roman" panose="02020603050405020304" pitchFamily="18" charset="0"/>
              </a:rPr>
              <a:t>	Les </a:t>
            </a:r>
            <a:r>
              <a:rPr lang="fr-FR" sz="2800" dirty="0">
                <a:latin typeface="Times New Roman" panose="02020603050405020304" pitchFamily="18" charset="0"/>
                <a:cs typeface="Times New Roman" panose="02020603050405020304" pitchFamily="18" charset="0"/>
              </a:rPr>
              <a:t>dessins d’armatures ou dessins de ferraillage doivent définir complètement les armatures des ouvrages en béton armé. Ils fournissent : - une description complète de chaque acier : diamètre, longueur et forme, - toutes les indications nécessaires à la mise en place dans les coffrages des aciers façonnés : nombre d’armatures identiques, position des armatures entre elles, cotes d’enrobage et recouvrements éventuels des barres d’acier. Les dessins d’armatures sont essentiellement des dessins de détails (échelle 1/10 ou 1/20) où chaque élément (poteau, poutre, linteau, escalier, …) fait l’objet d’un dessin comportant une élévation et une ou plusieurs coupes. Mais les planchers font généralement l’objet de dessin à l’échelle 1/50.</a:t>
            </a:r>
          </a:p>
        </p:txBody>
      </p:sp>
    </p:spTree>
    <p:extLst>
      <p:ext uri="{BB962C8B-B14F-4D97-AF65-F5344CB8AC3E}">
        <p14:creationId xmlns:p14="http://schemas.microsoft.com/office/powerpoint/2010/main" val="369979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83141" y="0"/>
            <a:ext cx="7820166" cy="6848011"/>
          </a:xfrm>
          <a:prstGeom prst="rect">
            <a:avLst/>
          </a:prstGeom>
        </p:spPr>
      </p:pic>
    </p:spTree>
    <p:extLst>
      <p:ext uri="{BB962C8B-B14F-4D97-AF65-F5344CB8AC3E}">
        <p14:creationId xmlns:p14="http://schemas.microsoft.com/office/powerpoint/2010/main" val="2659511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35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224" y="118996"/>
            <a:ext cx="5299849" cy="461665"/>
          </a:xfrm>
          <a:prstGeom prst="rect">
            <a:avLst/>
          </a:prstGeom>
          <a:solidFill>
            <a:schemeClr val="accent2">
              <a:lumMod val="20000"/>
              <a:lumOff val="80000"/>
            </a:schemeClr>
          </a:solidFill>
        </p:spPr>
        <p:txBody>
          <a:bodyPr wrap="none">
            <a:spAutoFit/>
          </a:bodyPr>
          <a:lstStyle/>
          <a:p>
            <a:r>
              <a:rPr lang="fr-FR" sz="2400" b="1" i="1" u="sng" dirty="0" smtClean="0">
                <a:latin typeface="Times New Roman" panose="02020603050405020304" pitchFamily="18" charset="0"/>
                <a:cs typeface="Times New Roman" panose="02020603050405020304" pitchFamily="18" charset="0"/>
              </a:rPr>
              <a:t>4- LES ÉLÉMENTS PERMANENTS :</a:t>
            </a:r>
            <a:endParaRPr lang="fr-FR" sz="2400" b="1" i="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1" y="955274"/>
            <a:ext cx="5636525" cy="2400657"/>
          </a:xfrm>
          <a:prstGeom prst="rect">
            <a:avLst/>
          </a:prstGeom>
          <a:solidFill>
            <a:schemeClr val="accent1">
              <a:lumMod val="20000"/>
              <a:lumOff val="80000"/>
            </a:schemeClr>
          </a:solidFill>
        </p:spPr>
        <p:txBody>
          <a:bodyPr wrap="square">
            <a:spAutoFit/>
          </a:bodyPr>
          <a:lstStyle/>
          <a:p>
            <a:pPr marL="342900" indent="-342900">
              <a:lnSpc>
                <a:spcPct val="150000"/>
              </a:lnSpc>
              <a:buFont typeface="Wingdings" panose="05000000000000000000" pitchFamily="2" charset="2"/>
              <a:buChar char="v"/>
            </a:pPr>
            <a:r>
              <a:rPr lang="fr-FR" sz="2000" b="1" u="sng" dirty="0" smtClean="0">
                <a:solidFill>
                  <a:srgbClr val="FF0000"/>
                </a:solidFill>
                <a:latin typeface="Times New Roman" panose="02020603050405020304" pitchFamily="18" charset="0"/>
                <a:cs typeface="Times New Roman" panose="02020603050405020304" pitchFamily="18" charset="0"/>
              </a:rPr>
              <a:t>LE CADRE : </a:t>
            </a:r>
          </a:p>
          <a:p>
            <a:pPr algn="ctr">
              <a:lnSpc>
                <a:spcPct val="150000"/>
              </a:lnSpc>
            </a:pPr>
            <a:r>
              <a:rPr lang="fr-FR" sz="2000" dirty="0" smtClean="0">
                <a:latin typeface="Times New Roman" panose="02020603050405020304" pitchFamily="18" charset="0"/>
                <a:cs typeface="Times New Roman" panose="02020603050405020304" pitchFamily="18" charset="0"/>
              </a:rPr>
              <a:t>- Il se situe à 10 mm du bord de la feuille pour les formats courants: (A4, A3, A2). </a:t>
            </a:r>
          </a:p>
          <a:p>
            <a:pPr algn="ctr">
              <a:lnSpc>
                <a:spcPct val="150000"/>
              </a:lnSpc>
            </a:pPr>
            <a:r>
              <a:rPr lang="fr-FR" sz="2000" dirty="0" smtClean="0">
                <a:latin typeface="Times New Roman" panose="02020603050405020304" pitchFamily="18" charset="0"/>
                <a:cs typeface="Times New Roman" panose="02020603050405020304" pitchFamily="18" charset="0"/>
              </a:rPr>
              <a:t> - Il se situe à 20 mm du bord de la feuille pour les formats courants: (A1, A0). </a:t>
            </a:r>
            <a:endParaRPr lang="fr-FR"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0" y="3730544"/>
            <a:ext cx="5636525" cy="2400657"/>
          </a:xfrm>
          <a:prstGeom prst="rect">
            <a:avLst/>
          </a:prstGeom>
          <a:solidFill>
            <a:schemeClr val="accent1">
              <a:lumMod val="20000"/>
              <a:lumOff val="80000"/>
            </a:schemeClr>
          </a:solidFill>
        </p:spPr>
        <p:txBody>
          <a:bodyPr wrap="square">
            <a:spAutoFit/>
          </a:bodyPr>
          <a:lstStyle/>
          <a:p>
            <a:pPr marL="342900" indent="-342900" algn="just">
              <a:lnSpc>
                <a:spcPct val="150000"/>
              </a:lnSpc>
              <a:buFont typeface="Wingdings" panose="05000000000000000000" pitchFamily="2" charset="2"/>
              <a:buChar char="v"/>
            </a:pPr>
            <a:r>
              <a:rPr lang="fr-FR" sz="2000" dirty="0" smtClean="0">
                <a:solidFill>
                  <a:srgbClr val="FF0000"/>
                </a:solidFill>
                <a:latin typeface="Times New Roman" panose="02020603050405020304" pitchFamily="18" charset="0"/>
                <a:cs typeface="Times New Roman" panose="02020603050405020304" pitchFamily="18" charset="0"/>
              </a:rPr>
              <a:t> </a:t>
            </a:r>
            <a:r>
              <a:rPr lang="fr-FR" sz="2000" b="1" u="sng" dirty="0" smtClean="0">
                <a:solidFill>
                  <a:srgbClr val="FF0000"/>
                </a:solidFill>
                <a:latin typeface="Times New Roman" panose="02020603050405020304" pitchFamily="18" charset="0"/>
                <a:cs typeface="Times New Roman" panose="02020603050405020304" pitchFamily="18" charset="0"/>
              </a:rPr>
              <a:t>CARTOUCHE :</a:t>
            </a:r>
            <a:endParaRPr lang="fr-FR" sz="20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fr-FR" sz="2000" dirty="0" smtClean="0">
                <a:latin typeface="Times New Roman" panose="02020603050405020304" pitchFamily="18" charset="0"/>
                <a:cs typeface="Times New Roman" panose="02020603050405020304" pitchFamily="18" charset="0"/>
              </a:rPr>
              <a:t> Le cartouche généralement accolé au cadre, est disposé en bas à droite. Il y figure tous les renseignements nécessaires à l’identification et l’exploitation du document. </a:t>
            </a:r>
            <a:endParaRPr lang="fr-FR"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6031753" y="670465"/>
            <a:ext cx="5554639" cy="5680915"/>
          </a:xfrm>
          <a:prstGeom prst="rect">
            <a:avLst/>
          </a:prstGeom>
        </p:spPr>
      </p:pic>
      <p:sp>
        <p:nvSpPr>
          <p:cNvPr id="7" name="Rectangle 6"/>
          <p:cNvSpPr/>
          <p:nvPr/>
        </p:nvSpPr>
        <p:spPr>
          <a:xfrm>
            <a:off x="8003332" y="6430324"/>
            <a:ext cx="2653290" cy="369332"/>
          </a:xfrm>
          <a:prstGeom prst="rect">
            <a:avLst/>
          </a:prstGeom>
          <a:solidFill>
            <a:schemeClr val="accent4">
              <a:lumMod val="20000"/>
              <a:lumOff val="80000"/>
            </a:schemeClr>
          </a:solidFill>
        </p:spPr>
        <p:txBody>
          <a:bodyPr wrap="none">
            <a:spAutoFit/>
          </a:bodyPr>
          <a:lstStyle/>
          <a:p>
            <a:r>
              <a:rPr lang="fr-FR" b="1" dirty="0" smtClean="0">
                <a:latin typeface="Times New Roman" panose="02020603050405020304" pitchFamily="18" charset="0"/>
                <a:cs typeface="Times New Roman" panose="02020603050405020304" pitchFamily="18" charset="0"/>
              </a:rPr>
              <a:t> Exemple d’un cartouche</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33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18" y="208466"/>
            <a:ext cx="5509146" cy="2308324"/>
          </a:xfrm>
          <a:prstGeom prst="rect">
            <a:avLst/>
          </a:prstGeom>
          <a:solidFill>
            <a:schemeClr val="accent4">
              <a:lumMod val="20000"/>
              <a:lumOff val="80000"/>
            </a:schemeClr>
          </a:solidFill>
        </p:spPr>
        <p:txBody>
          <a:bodyPr wrap="square">
            <a:spAutoFit/>
          </a:bodyPr>
          <a:lstStyle/>
          <a:p>
            <a:pPr>
              <a:lnSpc>
                <a:spcPct val="150000"/>
              </a:lnSpc>
            </a:pPr>
            <a:r>
              <a:rPr lang="fr-FR" sz="2400" b="1" i="1" u="sng" dirty="0" smtClean="0">
                <a:latin typeface="Times New Roman" panose="02020603050405020304" pitchFamily="18" charset="0"/>
                <a:cs typeface="Times New Roman" panose="02020603050405020304" pitchFamily="18" charset="0"/>
              </a:rPr>
              <a:t>5- L’ÉCHELLE : </a:t>
            </a:r>
          </a:p>
          <a:p>
            <a:pPr>
              <a:lnSpc>
                <a:spcPct val="150000"/>
              </a:lnSpc>
            </a:pPr>
            <a:r>
              <a:rPr lang="fr-FR" sz="2400" dirty="0" smtClean="0">
                <a:latin typeface="Times New Roman" panose="02020603050405020304" pitchFamily="18" charset="0"/>
                <a:cs typeface="Times New Roman" panose="02020603050405020304" pitchFamily="18" charset="0"/>
              </a:rPr>
              <a:t> L’échelle d’un dessin est le rapport entre les dimensions dessinées et les dimensions réelles  de l’objet.</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5764067" y="1774209"/>
            <a:ext cx="6427934" cy="5083791"/>
          </a:xfrm>
          <a:prstGeom prst="rect">
            <a:avLst/>
          </a:prstGeom>
          <a:ln>
            <a:solidFill>
              <a:schemeClr val="accent1"/>
            </a:solidFill>
          </a:ln>
        </p:spPr>
      </p:pic>
      <p:pic>
        <p:nvPicPr>
          <p:cNvPr id="5" name="Image 4"/>
          <p:cNvPicPr>
            <a:picLocks noChangeAspect="1"/>
          </p:cNvPicPr>
          <p:nvPr/>
        </p:nvPicPr>
        <p:blipFill>
          <a:blip r:embed="rId3"/>
          <a:stretch>
            <a:fillRect/>
          </a:stretch>
        </p:blipFill>
        <p:spPr>
          <a:xfrm>
            <a:off x="95536" y="3840494"/>
            <a:ext cx="5509146" cy="1304712"/>
          </a:xfrm>
          <a:prstGeom prst="rect">
            <a:avLst/>
          </a:prstGeom>
          <a:ln>
            <a:solidFill>
              <a:schemeClr val="accent1"/>
            </a:solidFill>
          </a:ln>
        </p:spPr>
      </p:pic>
    </p:spTree>
    <p:extLst>
      <p:ext uri="{BB962C8B-B14F-4D97-AF65-F5344CB8AC3E}">
        <p14:creationId xmlns:p14="http://schemas.microsoft.com/office/powerpoint/2010/main" val="309270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9947" y="0"/>
            <a:ext cx="3909660" cy="461665"/>
          </a:xfrm>
          <a:prstGeom prst="rect">
            <a:avLst/>
          </a:prstGeom>
          <a:solidFill>
            <a:schemeClr val="accent4">
              <a:lumMod val="20000"/>
              <a:lumOff val="80000"/>
            </a:schemeClr>
          </a:solidFill>
        </p:spPr>
        <p:txBody>
          <a:bodyPr wrap="none">
            <a:spAutoFit/>
          </a:bodyPr>
          <a:lstStyle/>
          <a:p>
            <a:r>
              <a:rPr lang="fr-FR" sz="2400" b="1" u="sng" dirty="0" smtClean="0">
                <a:latin typeface="Times New Roman" panose="02020603050405020304" pitchFamily="18" charset="0"/>
                <a:cs typeface="Times New Roman" panose="02020603050405020304" pitchFamily="18" charset="0"/>
              </a:rPr>
              <a:t>6- MATÉRIELS DE BASE: </a:t>
            </a:r>
            <a:endParaRPr lang="fr-FR" sz="2400" b="1" u="sng"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2368595" y="512345"/>
            <a:ext cx="8172363" cy="4302955"/>
          </a:xfrm>
          <a:prstGeom prst="rect">
            <a:avLst/>
          </a:prstGeom>
          <a:ln>
            <a:solidFill>
              <a:schemeClr val="accent1"/>
            </a:solidFill>
          </a:ln>
        </p:spPr>
      </p:pic>
      <p:pic>
        <p:nvPicPr>
          <p:cNvPr id="4" name="Image 3"/>
          <p:cNvPicPr>
            <a:picLocks noChangeAspect="1"/>
          </p:cNvPicPr>
          <p:nvPr/>
        </p:nvPicPr>
        <p:blipFill>
          <a:blip r:embed="rId3"/>
          <a:stretch>
            <a:fillRect/>
          </a:stretch>
        </p:blipFill>
        <p:spPr>
          <a:xfrm>
            <a:off x="1623468" y="4998847"/>
            <a:ext cx="9662615" cy="1859153"/>
          </a:xfrm>
          <a:prstGeom prst="rect">
            <a:avLst/>
          </a:prstGeom>
        </p:spPr>
      </p:pic>
    </p:spTree>
    <p:extLst>
      <p:ext uri="{BB962C8B-B14F-4D97-AF65-F5344CB8AC3E}">
        <p14:creationId xmlns:p14="http://schemas.microsoft.com/office/powerpoint/2010/main" val="672751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838" y="258413"/>
            <a:ext cx="8241358" cy="1261884"/>
          </a:xfrm>
          <a:prstGeom prst="rect">
            <a:avLst/>
          </a:prstGeom>
          <a:solidFill>
            <a:schemeClr val="accent4">
              <a:lumMod val="20000"/>
              <a:lumOff val="80000"/>
            </a:schemeClr>
          </a:solidFill>
        </p:spPr>
        <p:txBody>
          <a:bodyPr wrap="square">
            <a:spAutoFit/>
          </a:bodyPr>
          <a:lstStyle/>
          <a:p>
            <a:pPr>
              <a:lnSpc>
                <a:spcPct val="150000"/>
              </a:lnSpc>
            </a:pPr>
            <a:r>
              <a:rPr lang="fr-FR" sz="2400" b="1" i="1" u="sng" dirty="0" smtClean="0">
                <a:solidFill>
                  <a:srgbClr val="00B0F0"/>
                </a:solidFill>
                <a:latin typeface="Times New Roman" panose="02020603050405020304" pitchFamily="18" charset="0"/>
                <a:cs typeface="Times New Roman" panose="02020603050405020304" pitchFamily="18" charset="0"/>
              </a:rPr>
              <a:t>Le cube de projection:</a:t>
            </a:r>
          </a:p>
          <a:p>
            <a:pPr algn="just"/>
            <a:r>
              <a:rPr lang="fr-FR" sz="2000" i="1" dirty="0" smtClean="0">
                <a:latin typeface="Times New Roman" panose="02020603050405020304" pitchFamily="18" charset="0"/>
                <a:cs typeface="Times New Roman" panose="02020603050405020304" pitchFamily="18" charset="0"/>
              </a:rPr>
              <a:t>C'est un procédé qui  permet d'expliquer le  nom et  la  position des  différentes mises  en  plan  (projections  orthogonales)  d 'un objet qui est en  3dimensions.  </a:t>
            </a:r>
            <a:endParaRPr lang="fr-FR" sz="2000" i="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11510" y="2281593"/>
            <a:ext cx="4260161" cy="3491410"/>
          </a:xfrm>
          <a:prstGeom prst="rect">
            <a:avLst/>
          </a:prstGeom>
        </p:spPr>
      </p:pic>
      <p:pic>
        <p:nvPicPr>
          <p:cNvPr id="4" name="Image 3"/>
          <p:cNvPicPr>
            <a:picLocks noChangeAspect="1"/>
          </p:cNvPicPr>
          <p:nvPr/>
        </p:nvPicPr>
        <p:blipFill>
          <a:blip r:embed="rId3"/>
          <a:stretch>
            <a:fillRect/>
          </a:stretch>
        </p:blipFill>
        <p:spPr>
          <a:xfrm>
            <a:off x="5231643" y="2158763"/>
            <a:ext cx="6854465" cy="3978038"/>
          </a:xfrm>
          <a:prstGeom prst="rect">
            <a:avLst/>
          </a:prstGeom>
        </p:spPr>
      </p:pic>
      <p:sp>
        <p:nvSpPr>
          <p:cNvPr id="5" name="Flèche droite 4"/>
          <p:cNvSpPr/>
          <p:nvPr/>
        </p:nvSpPr>
        <p:spPr>
          <a:xfrm>
            <a:off x="3862316" y="4039737"/>
            <a:ext cx="1273791" cy="4094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4094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4490" y="2115403"/>
            <a:ext cx="4631283" cy="3302759"/>
          </a:xfrm>
          <a:prstGeom prst="rect">
            <a:avLst/>
          </a:prstGeom>
        </p:spPr>
      </p:pic>
      <p:pic>
        <p:nvPicPr>
          <p:cNvPr id="3" name="Image 2"/>
          <p:cNvPicPr>
            <a:picLocks noChangeAspect="1"/>
          </p:cNvPicPr>
          <p:nvPr/>
        </p:nvPicPr>
        <p:blipFill>
          <a:blip r:embed="rId3"/>
          <a:stretch>
            <a:fillRect/>
          </a:stretch>
        </p:blipFill>
        <p:spPr>
          <a:xfrm>
            <a:off x="4735773" y="436728"/>
            <a:ext cx="7456227" cy="5757223"/>
          </a:xfrm>
          <a:prstGeom prst="rect">
            <a:avLst/>
          </a:prstGeom>
        </p:spPr>
      </p:pic>
      <p:sp>
        <p:nvSpPr>
          <p:cNvPr id="4" name="Rectangle 3"/>
          <p:cNvSpPr/>
          <p:nvPr/>
        </p:nvSpPr>
        <p:spPr>
          <a:xfrm>
            <a:off x="596556" y="1212179"/>
            <a:ext cx="3647152" cy="523220"/>
          </a:xfrm>
          <a:prstGeom prst="rect">
            <a:avLst/>
          </a:prstGeom>
          <a:solidFill>
            <a:schemeClr val="accent4">
              <a:lumMod val="20000"/>
              <a:lumOff val="80000"/>
            </a:schemeClr>
          </a:solidFill>
        </p:spPr>
        <p:txBody>
          <a:bodyPr wrap="none">
            <a:spAutoFit/>
          </a:bodyPr>
          <a:lstStyle/>
          <a:p>
            <a:r>
              <a:rPr lang="fr-FR" sz="2800" b="1" i="1" u="sng" dirty="0" smtClean="0">
                <a:latin typeface="Times New Roman" panose="02020603050405020304" pitchFamily="18" charset="0"/>
                <a:cs typeface="Times New Roman" panose="02020603050405020304" pitchFamily="18" charset="0"/>
              </a:rPr>
              <a:t> Disposition des vues : </a:t>
            </a:r>
            <a:endParaRPr lang="fr-FR"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23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2663" y="200883"/>
            <a:ext cx="2315057" cy="584775"/>
          </a:xfrm>
          <a:prstGeom prst="rect">
            <a:avLst/>
          </a:prstGeom>
          <a:solidFill>
            <a:schemeClr val="accent4">
              <a:lumMod val="20000"/>
              <a:lumOff val="80000"/>
            </a:schemeClr>
          </a:solidFill>
        </p:spPr>
        <p:txBody>
          <a:bodyPr wrap="none">
            <a:spAutoFit/>
          </a:bodyPr>
          <a:lstStyle/>
          <a:p>
            <a:r>
              <a:rPr lang="fr-FR" sz="3200" b="1" i="1" u="sng" dirty="0" smtClean="0">
                <a:latin typeface="Times New Roman" panose="02020603050405020304" pitchFamily="18" charset="0"/>
                <a:cs typeface="Times New Roman" panose="02020603050405020304" pitchFamily="18" charset="0"/>
              </a:rPr>
              <a:t>La cotation:</a:t>
            </a:r>
            <a:endParaRPr lang="fr-FR" sz="3200" b="1" i="1" u="sng" dirty="0">
              <a:latin typeface="Times New Roman" panose="02020603050405020304" pitchFamily="18" charset="0"/>
              <a:cs typeface="Times New Roman" panose="02020603050405020304" pitchFamily="18" charset="0"/>
            </a:endParaRPr>
          </a:p>
        </p:txBody>
      </p:sp>
      <p:sp>
        <p:nvSpPr>
          <p:cNvPr id="3" name="Rectangle 2"/>
          <p:cNvSpPr/>
          <p:nvPr/>
        </p:nvSpPr>
        <p:spPr>
          <a:xfrm>
            <a:off x="122830" y="333807"/>
            <a:ext cx="4203511" cy="830997"/>
          </a:xfrm>
          <a:prstGeom prst="rect">
            <a:avLst/>
          </a:prstGeom>
          <a:solidFill>
            <a:schemeClr val="accent1">
              <a:lumMod val="20000"/>
              <a:lumOff val="80000"/>
            </a:schemeClr>
          </a:solidFill>
        </p:spPr>
        <p:txBody>
          <a:bodyPr wrap="square">
            <a:spAutoFit/>
          </a:bodyPr>
          <a:lstStyle/>
          <a:p>
            <a:pPr marL="285750" indent="-285750" algn="ctr">
              <a:buFont typeface="Wingdings" panose="05000000000000000000" pitchFamily="2" charset="2"/>
              <a:buChar char="v"/>
            </a:pPr>
            <a:r>
              <a:rPr lang="fr-FR" sz="2400" b="1" dirty="0" smtClean="0">
                <a:solidFill>
                  <a:srgbClr val="FF0000"/>
                </a:solidFill>
                <a:latin typeface="Times New Roman" panose="02020603050405020304" pitchFamily="18" charset="0"/>
                <a:cs typeface="Times New Roman" panose="02020603050405020304" pitchFamily="18" charset="0"/>
              </a:rPr>
              <a:t>Représentation et emplacement d’une cote</a:t>
            </a:r>
            <a:endParaRPr lang="fr-FR" sz="2400" b="1" dirty="0">
              <a:solidFill>
                <a:srgbClr val="FF0000"/>
              </a:solidFill>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0" y="1239854"/>
            <a:ext cx="5131558" cy="3142630"/>
          </a:xfrm>
          <a:prstGeom prst="rect">
            <a:avLst/>
          </a:prstGeom>
          <a:ln>
            <a:solidFill>
              <a:schemeClr val="accent1"/>
            </a:solidFill>
          </a:ln>
        </p:spPr>
      </p:pic>
      <p:sp>
        <p:nvSpPr>
          <p:cNvPr id="5" name="Rectangle 4"/>
          <p:cNvSpPr/>
          <p:nvPr/>
        </p:nvSpPr>
        <p:spPr>
          <a:xfrm>
            <a:off x="0" y="4537151"/>
            <a:ext cx="5290555" cy="1815882"/>
          </a:xfrm>
          <a:prstGeom prst="rect">
            <a:avLst/>
          </a:prstGeom>
          <a:solidFill>
            <a:schemeClr val="accent1">
              <a:lumMod val="20000"/>
              <a:lumOff val="80000"/>
            </a:schemeClr>
          </a:solidFill>
        </p:spPr>
        <p:txBody>
          <a:bodyPr wrap="square">
            <a:spAutoFit/>
          </a:bodyPr>
          <a:lstStyle/>
          <a:p>
            <a:pPr algn="just"/>
            <a:r>
              <a:rPr lang="fr-FR" sz="1600" dirty="0" smtClean="0">
                <a:latin typeface="Times New Roman" panose="02020603050405020304" pitchFamily="18" charset="0"/>
                <a:cs typeface="Times New Roman" panose="02020603050405020304" pitchFamily="18" charset="0"/>
              </a:rPr>
              <a:t>Les lignes de cote doivent être parallèles à l’élément de construction et en être éloignées de 7 </a:t>
            </a:r>
            <a:r>
              <a:rPr lang="fr-FR" sz="1600" dirty="0" err="1" smtClean="0">
                <a:latin typeface="Times New Roman" panose="02020603050405020304" pitchFamily="18" charset="0"/>
                <a:cs typeface="Times New Roman" panose="02020603050405020304" pitchFamily="18" charset="0"/>
              </a:rPr>
              <a:t>mm.</a:t>
            </a:r>
            <a:endParaRPr lang="fr-FR" sz="1600" dirty="0" smtClean="0">
              <a:latin typeface="Times New Roman" panose="02020603050405020304" pitchFamily="18" charset="0"/>
              <a:cs typeface="Times New Roman" panose="02020603050405020304" pitchFamily="18" charset="0"/>
            </a:endParaRPr>
          </a:p>
          <a:p>
            <a:pPr algn="just"/>
            <a:r>
              <a:rPr lang="fr-FR" sz="1600" dirty="0" smtClean="0">
                <a:latin typeface="Times New Roman" panose="02020603050405020304" pitchFamily="18" charset="0"/>
                <a:cs typeface="Times New Roman" panose="02020603050405020304" pitchFamily="18" charset="0"/>
              </a:rPr>
              <a:t>- Une ligne de cote consiste en un trait droit qui traverse tout le dessin. </a:t>
            </a:r>
          </a:p>
          <a:p>
            <a:pPr algn="just"/>
            <a:r>
              <a:rPr lang="fr-FR" sz="1600" dirty="0" smtClean="0">
                <a:latin typeface="Times New Roman" panose="02020603050405020304" pitchFamily="18" charset="0"/>
                <a:cs typeface="Times New Roman" panose="02020603050405020304" pitchFamily="18" charset="0"/>
              </a:rPr>
              <a:t>- L’unité de mesure est généralement le cm. </a:t>
            </a:r>
          </a:p>
          <a:p>
            <a:pPr algn="just"/>
            <a:r>
              <a:rPr lang="fr-FR" sz="1600" dirty="0" smtClean="0">
                <a:latin typeface="Times New Roman" panose="02020603050405020304" pitchFamily="18" charset="0"/>
                <a:cs typeface="Times New Roman" panose="02020603050405020304" pitchFamily="18" charset="0"/>
              </a:rPr>
              <a:t>- La cote doit être positionnée de manière à être facile à lire depuis la droite et depuis le bas.</a:t>
            </a:r>
            <a:endParaRPr lang="fr-FR"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5290555" y="3244334"/>
            <a:ext cx="237566" cy="369332"/>
          </a:xfrm>
          <a:prstGeom prst="rect">
            <a:avLst/>
          </a:prstGeom>
        </p:spPr>
        <p:txBody>
          <a:bodyPr wrap="none">
            <a:spAutoFit/>
          </a:bodyPr>
          <a:lstStyle/>
          <a:p>
            <a:r>
              <a:rPr lang="fr-FR" dirty="0" smtClean="0"/>
              <a:t> </a:t>
            </a:r>
            <a:endParaRPr lang="fr-FR" dirty="0"/>
          </a:p>
        </p:txBody>
      </p:sp>
      <p:sp>
        <p:nvSpPr>
          <p:cNvPr id="7" name="Rectangle 6"/>
          <p:cNvSpPr/>
          <p:nvPr/>
        </p:nvSpPr>
        <p:spPr>
          <a:xfrm>
            <a:off x="8576056" y="333807"/>
            <a:ext cx="2348335" cy="461665"/>
          </a:xfrm>
          <a:prstGeom prst="rect">
            <a:avLst/>
          </a:prstGeom>
          <a:solidFill>
            <a:schemeClr val="accent1">
              <a:lumMod val="20000"/>
              <a:lumOff val="80000"/>
            </a:schemeClr>
          </a:solidFill>
        </p:spPr>
        <p:txBody>
          <a:bodyPr wrap="none">
            <a:spAutoFit/>
          </a:bodyPr>
          <a:lstStyle/>
          <a:p>
            <a:pPr marL="285750" indent="-285750">
              <a:buFont typeface="Wingdings" panose="05000000000000000000" pitchFamily="2" charset="2"/>
              <a:buChar char="v"/>
            </a:pPr>
            <a:r>
              <a:rPr lang="fr-FR" sz="2400" b="1" dirty="0" smtClean="0">
                <a:solidFill>
                  <a:srgbClr val="FF0000"/>
                </a:solidFill>
                <a:latin typeface="Times New Roman" panose="02020603050405020304" pitchFamily="18" charset="0"/>
                <a:cs typeface="Times New Roman" panose="02020603050405020304" pitchFamily="18" charset="0"/>
              </a:rPr>
              <a:t>Types de cotes</a:t>
            </a:r>
            <a:endParaRPr lang="fr-FR" sz="2400" b="1" u="sng" dirty="0">
              <a:solidFill>
                <a:srgbClr val="FF0000"/>
              </a:solidFill>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5413387" y="859449"/>
            <a:ext cx="6778613" cy="3180288"/>
          </a:xfrm>
          <a:prstGeom prst="rect">
            <a:avLst/>
          </a:prstGeom>
          <a:ln>
            <a:solidFill>
              <a:schemeClr val="accent1"/>
            </a:solidFill>
          </a:ln>
        </p:spPr>
      </p:pic>
      <p:sp>
        <p:nvSpPr>
          <p:cNvPr id="9" name="Rectangle 8"/>
          <p:cNvSpPr/>
          <p:nvPr/>
        </p:nvSpPr>
        <p:spPr>
          <a:xfrm>
            <a:off x="5467980" y="4176211"/>
            <a:ext cx="6637586" cy="2554545"/>
          </a:xfrm>
          <a:prstGeom prst="rect">
            <a:avLst/>
          </a:prstGeom>
          <a:solidFill>
            <a:schemeClr val="accent1">
              <a:lumMod val="20000"/>
              <a:lumOff val="80000"/>
            </a:schemeClr>
          </a:solidFill>
        </p:spPr>
        <p:txBody>
          <a:bodyPr wrap="square">
            <a:spAutoFit/>
          </a:bodyPr>
          <a:lstStyle/>
          <a:p>
            <a:r>
              <a:rPr lang="fr-FR" sz="1600" dirty="0" smtClean="0"/>
              <a:t>Les cotes reprises sur les plans de construction sont de 4 types.</a:t>
            </a:r>
          </a:p>
          <a:p>
            <a:r>
              <a:rPr lang="fr-FR" sz="1600" dirty="0" smtClean="0"/>
              <a:t>1. les cotes en chaîne ou cotes de détails indiquent les dimensions des divers éléments de construction;</a:t>
            </a:r>
          </a:p>
          <a:p>
            <a:r>
              <a:rPr lang="fr-FR" sz="1600" dirty="0" smtClean="0"/>
              <a:t>2. les cotes partielles donnent la somme des dimensions de différentes cotes de détails ainsi que les dimensions d’un espace ou d’une pièce;</a:t>
            </a:r>
          </a:p>
          <a:p>
            <a:r>
              <a:rPr lang="fr-FR" sz="1600" dirty="0" smtClean="0"/>
              <a:t>3. la cote générale donne la dimension globale d’un élément de construction. Elle doit toujours être égale à la somme des cotes de détails ou à la somme des cotes partielles.</a:t>
            </a:r>
          </a:p>
          <a:p>
            <a:r>
              <a:rPr lang="fr-FR" sz="1600" dirty="0" smtClean="0"/>
              <a:t>4. la cote composée donne les différentes cotes d’un élément de construction, p. ex. les cotes d’un mur creux.</a:t>
            </a:r>
            <a:endParaRPr lang="fr-FR" sz="1600" dirty="0"/>
          </a:p>
        </p:txBody>
      </p:sp>
    </p:spTree>
    <p:extLst>
      <p:ext uri="{BB962C8B-B14F-4D97-AF65-F5344CB8AC3E}">
        <p14:creationId xmlns:p14="http://schemas.microsoft.com/office/powerpoint/2010/main" val="1867169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843</Words>
  <Application>Microsoft Office PowerPoint</Application>
  <PresentationFormat>Grand écran</PresentationFormat>
  <Paragraphs>81</Paragraphs>
  <Slides>35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Calibri Light</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48</cp:revision>
  <dcterms:created xsi:type="dcterms:W3CDTF">2023-12-09T14:31:32Z</dcterms:created>
  <dcterms:modified xsi:type="dcterms:W3CDTF">2023-12-15T17:22:38Z</dcterms:modified>
</cp:coreProperties>
</file>