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308" r:id="rId6"/>
    <p:sldId id="259" r:id="rId7"/>
    <p:sldId id="307" r:id="rId8"/>
    <p:sldId id="260" r:id="rId9"/>
    <p:sldId id="261" r:id="rId10"/>
    <p:sldId id="277" r:id="rId11"/>
    <p:sldId id="263" r:id="rId12"/>
    <p:sldId id="309" r:id="rId13"/>
    <p:sldId id="264" r:id="rId14"/>
    <p:sldId id="265" r:id="rId15"/>
    <p:sldId id="266" r:id="rId16"/>
    <p:sldId id="267" r:id="rId17"/>
    <p:sldId id="282" r:id="rId18"/>
    <p:sldId id="269" r:id="rId19"/>
    <p:sldId id="270" r:id="rId20"/>
    <p:sldId id="271" r:id="rId21"/>
    <p:sldId id="280" r:id="rId22"/>
    <p:sldId id="285" r:id="rId23"/>
    <p:sldId id="273" r:id="rId24"/>
    <p:sldId id="286" r:id="rId25"/>
    <p:sldId id="278" r:id="rId26"/>
    <p:sldId id="287" r:id="rId27"/>
    <p:sldId id="283" r:id="rId28"/>
    <p:sldId id="284" r:id="rId29"/>
    <p:sldId id="288" r:id="rId30"/>
    <p:sldId id="289" r:id="rId31"/>
    <p:sldId id="290" r:id="rId32"/>
    <p:sldId id="291" r:id="rId33"/>
    <p:sldId id="296" r:id="rId34"/>
    <p:sldId id="297" r:id="rId35"/>
    <p:sldId id="298" r:id="rId36"/>
    <p:sldId id="299" r:id="rId37"/>
    <p:sldId id="300" r:id="rId38"/>
    <p:sldId id="301" r:id="rId39"/>
    <p:sldId id="302" r:id="rId40"/>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1" d="100"/>
          <a:sy n="51" d="100"/>
        </p:scale>
        <p:origin x="-1243"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44CC40B-A728-41D8-995C-0D67254D0EBF}" type="datetimeFigureOut">
              <a:rPr lang="fr-FR" smtClean="0"/>
              <a:pPr/>
              <a:t>14/08/2020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7915F2-48C9-495B-9C53-BF591751697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4CC40B-A728-41D8-995C-0D67254D0EBF}" type="datetimeFigureOut">
              <a:rPr lang="fr-FR" smtClean="0"/>
              <a:pPr/>
              <a:t>14/08/2020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7915F2-48C9-495B-9C53-BF591751697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4CC40B-A728-41D8-995C-0D67254D0EBF}" type="datetimeFigureOut">
              <a:rPr lang="fr-FR" smtClean="0"/>
              <a:pPr/>
              <a:t>14/08/2020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7915F2-48C9-495B-9C53-BF591751697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4CC40B-A728-41D8-995C-0D67254D0EBF}" type="datetimeFigureOut">
              <a:rPr lang="fr-FR" smtClean="0"/>
              <a:pPr/>
              <a:t>14/08/2020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7915F2-48C9-495B-9C53-BF591751697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44CC40B-A728-41D8-995C-0D67254D0EBF}" type="datetimeFigureOut">
              <a:rPr lang="fr-FR" smtClean="0"/>
              <a:pPr/>
              <a:t>14/08/2020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7915F2-48C9-495B-9C53-BF591751697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44CC40B-A728-41D8-995C-0D67254D0EBF}" type="datetimeFigureOut">
              <a:rPr lang="fr-FR" smtClean="0"/>
              <a:pPr/>
              <a:t>14/08/2020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7915F2-48C9-495B-9C53-BF59175169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44CC40B-A728-41D8-995C-0D67254D0EBF}" type="datetimeFigureOut">
              <a:rPr lang="fr-FR" smtClean="0"/>
              <a:pPr/>
              <a:t>14/08/2020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67915F2-48C9-495B-9C53-BF591751697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44CC40B-A728-41D8-995C-0D67254D0EBF}" type="datetimeFigureOut">
              <a:rPr lang="fr-FR" smtClean="0"/>
              <a:pPr/>
              <a:t>14/08/2020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67915F2-48C9-495B-9C53-BF591751697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4CC40B-A728-41D8-995C-0D67254D0EBF}" type="datetimeFigureOut">
              <a:rPr lang="fr-FR" smtClean="0"/>
              <a:pPr/>
              <a:t>14/08/2020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67915F2-48C9-495B-9C53-BF591751697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44CC40B-A728-41D8-995C-0D67254D0EBF}" type="datetimeFigureOut">
              <a:rPr lang="fr-FR" smtClean="0"/>
              <a:pPr/>
              <a:t>14/08/2020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7915F2-48C9-495B-9C53-BF591751697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44CC40B-A728-41D8-995C-0D67254D0EBF}" type="datetimeFigureOut">
              <a:rPr lang="fr-FR" smtClean="0"/>
              <a:pPr/>
              <a:t>14/08/2020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7915F2-48C9-495B-9C53-BF591751697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CC40B-A728-41D8-995C-0D67254D0EBF}" type="datetimeFigureOut">
              <a:rPr lang="fr-FR" smtClean="0"/>
              <a:pPr/>
              <a:t>14/08/2020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915F2-48C9-495B-9C53-BF591751697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KhdD9wqLfAhUNy4UKHTmvD1AQjRx6BAgBEAU&amp;url=/url?sa=i&amp;rct=j&amp;q=&amp;esrc=s&amp;source=images&amp;cd=&amp;ved=&amp;url=https://www.sepmag.eu/blog/differential-centrifugation-in-bio-separation&amp;psig=AOvVaw0gfwN2ienYBMUrt_-MZoOi&amp;ust=1544986881709678&amp;psig=AOvVaw0gfwN2ienYBMUrt_-MZoOi&amp;ust=1544986881709678" TargetMode="External"/><Relationship Id="rId2" Type="http://schemas.openxmlformats.org/officeDocument/2006/relationships/hyperlink" Target="https://www.google.com/imgres?imgurl=https://www.sepmag.eu/hubfs/differential%20centrifugation.jpg&amp;imgrefurl=https://www.sepmag.eu/blog/differential-centrifugation-in-bio-separation&amp;docid=ZQuo0ipeUbC3NM&amp;tbnid=46SGhOoI4FxudM:&amp;vet=10ahUKEwiErJ7jwqLfAhVJyYUKHbUZBl0QMwhCKAYwBg..i&amp;w=724&amp;h=483&amp;bih=651&amp;biw=1366&amp;q=centrifugation&amp;ved=0ahUKEwiErJ7jwqLfAhVJyYUKHbUZBl0QMwhCKAYwBg&amp;iact=mrc&amp;uact=8"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fr.wikipedia.org/wiki/Coulom%C3%A9trie" TargetMode="External"/><Relationship Id="rId2" Type="http://schemas.openxmlformats.org/officeDocument/2006/relationships/hyperlink" Target="https://fr.wikipedia.org/wiki/Titrage_gravim%C3%A9trique"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fr.wikipedia.org/wiki/Test_immunologique"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2143116"/>
            <a:ext cx="7772400" cy="2600342"/>
          </a:xfrm>
        </p:spPr>
        <p:txBody>
          <a:bodyPr>
            <a:normAutofit/>
          </a:bodyPr>
          <a:lstStyle/>
          <a:p>
            <a:r>
              <a:rPr lang="fr-FR" sz="4800" dirty="0" smtClean="0">
                <a:solidFill>
                  <a:srgbClr val="FF0000"/>
                </a:solidFill>
              </a:rPr>
              <a:t>Chapitre 2</a:t>
            </a:r>
            <a:br>
              <a:rPr lang="fr-FR" sz="4800" dirty="0" smtClean="0">
                <a:solidFill>
                  <a:srgbClr val="FF0000"/>
                </a:solidFill>
              </a:rPr>
            </a:br>
            <a:r>
              <a:rPr lang="fr-FR" sz="4800" dirty="0" smtClean="0">
                <a:solidFill>
                  <a:srgbClr val="FF0000"/>
                </a:solidFill>
              </a:rPr>
              <a:t/>
            </a:r>
            <a:br>
              <a:rPr lang="fr-FR" sz="4800" dirty="0" smtClean="0">
                <a:solidFill>
                  <a:srgbClr val="FF0000"/>
                </a:solidFill>
              </a:rPr>
            </a:br>
            <a:r>
              <a:rPr lang="fr-FR" sz="4800" dirty="0" smtClean="0">
                <a:solidFill>
                  <a:srgbClr val="FF0000"/>
                </a:solidFill>
              </a:rPr>
              <a:t>Méthodes d’extraction</a:t>
            </a:r>
            <a:endParaRPr lang="fr-FR" sz="4800" dirty="0">
              <a:solidFill>
                <a:srgbClr val="FF0000"/>
              </a:solidFill>
            </a:endParaRPr>
          </a:p>
        </p:txBody>
      </p:sp>
      <p:sp>
        <p:nvSpPr>
          <p:cNvPr id="3" name="ZoneTexte 2"/>
          <p:cNvSpPr txBox="1"/>
          <p:nvPr/>
        </p:nvSpPr>
        <p:spPr>
          <a:xfrm>
            <a:off x="928662" y="5429264"/>
            <a:ext cx="7429552" cy="646331"/>
          </a:xfrm>
          <a:prstGeom prst="rect">
            <a:avLst/>
          </a:prstGeom>
          <a:noFill/>
        </p:spPr>
        <p:txBody>
          <a:bodyPr wrap="square" rtlCol="0">
            <a:spAutoFit/>
          </a:bodyPr>
          <a:lstStyle/>
          <a:p>
            <a:r>
              <a:rPr lang="fr-FR" dirty="0" smtClean="0">
                <a:latin typeface="Times New Roman" pitchFamily="18" charset="0"/>
                <a:cs typeface="Times New Roman" pitchFamily="18" charset="0"/>
              </a:rPr>
              <a:t>Responsable de </a:t>
            </a:r>
            <a:r>
              <a:rPr lang="fr-FR" dirty="0" smtClean="0">
                <a:latin typeface="Times New Roman" pitchFamily="18" charset="0"/>
                <a:cs typeface="Times New Roman" pitchFamily="18" charset="0"/>
              </a:rPr>
              <a:t>la </a:t>
            </a:r>
            <a:r>
              <a:rPr lang="fr-FR" dirty="0" smtClean="0">
                <a:latin typeface="Times New Roman" pitchFamily="18" charset="0"/>
                <a:cs typeface="Times New Roman" pitchFamily="18" charset="0"/>
              </a:rPr>
              <a:t>matière </a:t>
            </a: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Dr BELFERDI. Fatiha</a:t>
            </a:r>
          </a:p>
          <a:p>
            <a:endParaRPr lang="fr-FR" dirty="0"/>
          </a:p>
        </p:txBody>
      </p:sp>
      <p:sp>
        <p:nvSpPr>
          <p:cNvPr id="4" name="ZoneTexte 3"/>
          <p:cNvSpPr txBox="1"/>
          <p:nvPr/>
        </p:nvSpPr>
        <p:spPr>
          <a:xfrm>
            <a:off x="571472" y="857232"/>
            <a:ext cx="7500990" cy="461665"/>
          </a:xfrm>
          <a:prstGeom prst="rect">
            <a:avLst/>
          </a:prstGeom>
          <a:noFill/>
        </p:spPr>
        <p:txBody>
          <a:bodyPr wrap="square" rtlCol="0">
            <a:spAutoFit/>
          </a:bodyPr>
          <a:lstStyle/>
          <a:p>
            <a:pPr algn="ctr"/>
            <a:r>
              <a:rPr lang="fr-FR" sz="2400" b="1" dirty="0" smtClean="0">
                <a:latin typeface="Times New Roman" pitchFamily="18" charset="0"/>
                <a:cs typeface="Times New Roman" pitchFamily="18" charset="0"/>
              </a:rPr>
              <a:t>Méthodes d’analyse</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1714488"/>
            <a:ext cx="8429684" cy="3903504"/>
          </a:xfrm>
          <a:prstGeom prst="rect">
            <a:avLst/>
          </a:prstGeom>
          <a:noFill/>
        </p:spPr>
        <p:txBody>
          <a:bodyPr wrap="square" rtlCol="0">
            <a:spAutoFit/>
          </a:bodyPr>
          <a:lstStyle/>
          <a:p>
            <a:pPr>
              <a:lnSpc>
                <a:spcPct val="150000"/>
              </a:lnSpc>
            </a:pPr>
            <a:r>
              <a:rPr lang="fr-FR" sz="2800" b="1" dirty="0">
                <a:solidFill>
                  <a:srgbClr val="FF0000"/>
                </a:solidFill>
              </a:rPr>
              <a:t>1</a:t>
            </a:r>
            <a:r>
              <a:rPr lang="fr-FR" sz="2800" b="1" dirty="0" smtClean="0">
                <a:solidFill>
                  <a:srgbClr val="FF0000"/>
                </a:solidFill>
              </a:rPr>
              <a:t>. </a:t>
            </a:r>
            <a:r>
              <a:rPr lang="fr-FR" sz="2800" b="1" dirty="0">
                <a:solidFill>
                  <a:srgbClr val="FF0000"/>
                </a:solidFill>
              </a:rPr>
              <a:t>Extraction par solvant</a:t>
            </a:r>
          </a:p>
          <a:p>
            <a:pPr algn="just">
              <a:lnSpc>
                <a:spcPct val="150000"/>
              </a:lnSpc>
            </a:pPr>
            <a:r>
              <a:rPr lang="fr-FR" sz="2800" dirty="0"/>
              <a:t>Elle consiste à faire passer, par solubilisation, la substance à extraire dans un solvant</a:t>
            </a:r>
            <a:r>
              <a:rPr lang="fr-FR" sz="2800" dirty="0" smtClean="0"/>
              <a:t>. Celui-ci </a:t>
            </a:r>
            <a:r>
              <a:rPr lang="fr-FR" sz="2800" dirty="0"/>
              <a:t>peut être de l’eau, mais généralement il s’agira d’un solvant organique: éthanol</a:t>
            </a:r>
            <a:r>
              <a:rPr lang="fr-FR" sz="2800" dirty="0" smtClean="0"/>
              <a:t>, cyclohexane</a:t>
            </a:r>
            <a:r>
              <a:rPr lang="fr-FR" sz="2800" dirty="0"/>
              <a:t>, éther de pétrole, toluène, etc. </a:t>
            </a:r>
            <a:endParaRPr lang="fr-FR" sz="2800" dirty="0" smtClean="0"/>
          </a:p>
        </p:txBody>
      </p:sp>
      <p:sp>
        <p:nvSpPr>
          <p:cNvPr id="3" name="Rectangle 2"/>
          <p:cNvSpPr/>
          <p:nvPr/>
        </p:nvSpPr>
        <p:spPr>
          <a:xfrm>
            <a:off x="1857356" y="500042"/>
            <a:ext cx="6226769" cy="584775"/>
          </a:xfrm>
          <a:prstGeom prst="rect">
            <a:avLst/>
          </a:prstGeom>
        </p:spPr>
        <p:txBody>
          <a:bodyPr wrap="none">
            <a:spAutoFit/>
          </a:bodyPr>
          <a:lstStyle/>
          <a:p>
            <a:pPr algn="ctr"/>
            <a:r>
              <a:rPr lang="fr-FR" sz="3200" b="1" dirty="0" smtClean="0">
                <a:solidFill>
                  <a:srgbClr val="FF0000"/>
                </a:solidFill>
              </a:rPr>
              <a:t>II. Techniques d’extraction actuelles</a:t>
            </a:r>
            <a:endParaRPr lang="fr-FR" sz="32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785794"/>
            <a:ext cx="9001156" cy="6986528"/>
          </a:xfrm>
          <a:prstGeom prst="rect">
            <a:avLst/>
          </a:prstGeom>
          <a:noFill/>
        </p:spPr>
        <p:txBody>
          <a:bodyPr wrap="square" rtlCol="0">
            <a:spAutoFit/>
          </a:bodyPr>
          <a:lstStyle/>
          <a:p>
            <a:pPr algn="just">
              <a:lnSpc>
                <a:spcPct val="200000"/>
              </a:lnSpc>
            </a:pPr>
            <a:r>
              <a:rPr lang="fr-FR" sz="2800" b="1" dirty="0" smtClean="0">
                <a:solidFill>
                  <a:srgbClr val="00B050"/>
                </a:solidFill>
              </a:rPr>
              <a:t>1. La </a:t>
            </a:r>
            <a:r>
              <a:rPr lang="fr-FR" sz="2800" b="1" dirty="0">
                <a:solidFill>
                  <a:srgbClr val="00B050"/>
                </a:solidFill>
              </a:rPr>
              <a:t>mise en </a:t>
            </a:r>
            <a:r>
              <a:rPr lang="fr-FR" sz="2800" b="1" dirty="0" smtClean="0">
                <a:solidFill>
                  <a:srgbClr val="00B050"/>
                </a:solidFill>
              </a:rPr>
              <a:t>contact</a:t>
            </a:r>
            <a:r>
              <a:rPr lang="fr-FR" sz="2800" dirty="0" smtClean="0"/>
              <a:t>: c’est le contact </a:t>
            </a:r>
            <a:r>
              <a:rPr lang="fr-FR" sz="2800" dirty="0"/>
              <a:t>du solvant avec la substance contenant le composé à </a:t>
            </a:r>
            <a:r>
              <a:rPr lang="fr-FR" sz="2800" dirty="0" smtClean="0"/>
              <a:t>extraire.</a:t>
            </a:r>
            <a:endParaRPr lang="fr-FR" sz="2800" dirty="0"/>
          </a:p>
          <a:p>
            <a:pPr algn="just">
              <a:lnSpc>
                <a:spcPct val="200000"/>
              </a:lnSpc>
            </a:pPr>
            <a:r>
              <a:rPr lang="fr-FR" sz="2800" b="1" dirty="0" smtClean="0">
                <a:solidFill>
                  <a:srgbClr val="00B050"/>
                </a:solidFill>
              </a:rPr>
              <a:t>2. La </a:t>
            </a:r>
            <a:r>
              <a:rPr lang="fr-FR" sz="2800" b="1" dirty="0">
                <a:solidFill>
                  <a:srgbClr val="00B050"/>
                </a:solidFill>
              </a:rPr>
              <a:t>décantation:</a:t>
            </a:r>
            <a:r>
              <a:rPr lang="fr-FR" sz="2800" dirty="0"/>
              <a:t> Est réalisée à l’aide de l’ampoule à décanter. En fonction de la nature </a:t>
            </a:r>
            <a:r>
              <a:rPr lang="fr-FR" sz="2800" dirty="0" smtClean="0"/>
              <a:t>du solvant </a:t>
            </a:r>
            <a:r>
              <a:rPr lang="fr-FR" sz="2800" dirty="0"/>
              <a:t>utilisé et en particulier de sa densité par rapport à celle de l’eau (1,00), la </a:t>
            </a:r>
            <a:r>
              <a:rPr lang="fr-FR" sz="2800" dirty="0" smtClean="0"/>
              <a:t>phase organique </a:t>
            </a:r>
            <a:r>
              <a:rPr lang="fr-FR" sz="2800" dirty="0"/>
              <a:t>à récupérer se situera au dessus ou en dessous.</a:t>
            </a:r>
          </a:p>
          <a:p>
            <a:pPr algn="just">
              <a:lnSpc>
                <a:spcPct val="200000"/>
              </a:lnSpc>
            </a:pPr>
            <a:r>
              <a:rPr lang="fr-FR" sz="2800" dirty="0" smtClean="0"/>
              <a:t> </a:t>
            </a:r>
            <a:endParaRPr lang="fr-FR" sz="2800" dirty="0"/>
          </a:p>
        </p:txBody>
      </p:sp>
      <p:sp>
        <p:nvSpPr>
          <p:cNvPr id="3" name="Rectangle 2"/>
          <p:cNvSpPr/>
          <p:nvPr/>
        </p:nvSpPr>
        <p:spPr>
          <a:xfrm>
            <a:off x="357158" y="214290"/>
            <a:ext cx="7572428" cy="671851"/>
          </a:xfrm>
          <a:prstGeom prst="rect">
            <a:avLst/>
          </a:prstGeom>
        </p:spPr>
        <p:txBody>
          <a:bodyPr wrap="square">
            <a:spAutoFit/>
          </a:bodyPr>
          <a:lstStyle/>
          <a:p>
            <a:pPr algn="ctr">
              <a:lnSpc>
                <a:spcPct val="150000"/>
              </a:lnSpc>
            </a:pPr>
            <a:r>
              <a:rPr lang="fr-FR" sz="2800" b="1" dirty="0" smtClean="0">
                <a:solidFill>
                  <a:srgbClr val="FF0000"/>
                </a:solidFill>
              </a:rPr>
              <a:t>L’extraction par solvant fait intervenir trois étapes</a:t>
            </a:r>
            <a:endParaRPr lang="fr-FR"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857232"/>
            <a:ext cx="8501122" cy="5739392"/>
          </a:xfrm>
          <a:prstGeom prst="rect">
            <a:avLst/>
          </a:prstGeom>
          <a:noFill/>
        </p:spPr>
        <p:txBody>
          <a:bodyPr wrap="square" rtlCol="0">
            <a:spAutoFit/>
          </a:bodyPr>
          <a:lstStyle/>
          <a:p>
            <a:pPr algn="just">
              <a:lnSpc>
                <a:spcPct val="200000"/>
              </a:lnSpc>
            </a:pPr>
            <a:r>
              <a:rPr lang="fr-FR" sz="2800" b="1" dirty="0" smtClean="0">
                <a:solidFill>
                  <a:srgbClr val="00B050"/>
                </a:solidFill>
              </a:rPr>
              <a:t>3.</a:t>
            </a:r>
            <a:r>
              <a:rPr lang="fr-FR" sz="2800" dirty="0" smtClean="0"/>
              <a:t> </a:t>
            </a:r>
            <a:r>
              <a:rPr lang="fr-FR" sz="2800" b="1" dirty="0" smtClean="0">
                <a:solidFill>
                  <a:srgbClr val="00B050"/>
                </a:solidFill>
              </a:rPr>
              <a:t>Le séchage et la filtration</a:t>
            </a:r>
            <a:r>
              <a:rPr lang="fr-FR" sz="2800" dirty="0" smtClean="0"/>
              <a:t>: Afin d’éliminer le peu d’eau susceptible d’avoir été retenue dans la phase organique, on fait agir un déshydratant. On filtre ensuite pour ne recueillir que la phase organique exempte d’eau.</a:t>
            </a:r>
          </a:p>
          <a:p>
            <a:pPr algn="just">
              <a:lnSpc>
                <a:spcPct val="200000"/>
              </a:lnSpc>
            </a:pPr>
            <a:r>
              <a:rPr lang="fr-FR" sz="2800" dirty="0" smtClean="0"/>
              <a:t>Ensuite on évapore le solvant pour récupérer l’extrait seul.</a:t>
            </a:r>
          </a:p>
          <a:p>
            <a:pPr>
              <a:lnSpc>
                <a:spcPct val="200000"/>
              </a:lnSpc>
            </a:pP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642918"/>
            <a:ext cx="8715436" cy="5431743"/>
          </a:xfrm>
          <a:prstGeom prst="rect">
            <a:avLst/>
          </a:prstGeom>
          <a:noFill/>
        </p:spPr>
        <p:txBody>
          <a:bodyPr wrap="square" rtlCol="0">
            <a:spAutoFit/>
          </a:bodyPr>
          <a:lstStyle/>
          <a:p>
            <a:pPr algn="just">
              <a:lnSpc>
                <a:spcPct val="150000"/>
              </a:lnSpc>
            </a:pPr>
            <a:r>
              <a:rPr lang="fr-FR" sz="2600" dirty="0"/>
              <a:t>Le choix du solvant obéit à </a:t>
            </a:r>
            <a:r>
              <a:rPr lang="fr-FR" sz="2600" dirty="0" smtClean="0"/>
              <a:t>trois critères:</a:t>
            </a:r>
            <a:endParaRPr lang="fr-FR" sz="2600" dirty="0"/>
          </a:p>
          <a:p>
            <a:pPr algn="just">
              <a:lnSpc>
                <a:spcPct val="150000"/>
              </a:lnSpc>
              <a:buFont typeface="Wingdings" pitchFamily="2" charset="2"/>
              <a:buChar char="Ø"/>
            </a:pPr>
            <a:r>
              <a:rPr lang="fr-FR" sz="2600" dirty="0" smtClean="0"/>
              <a:t> </a:t>
            </a:r>
            <a:r>
              <a:rPr lang="fr-FR" sz="2600" b="1" dirty="0">
                <a:solidFill>
                  <a:srgbClr val="00B050"/>
                </a:solidFill>
              </a:rPr>
              <a:t>L’état physique du solvant</a:t>
            </a:r>
            <a:r>
              <a:rPr lang="fr-FR" sz="2600" dirty="0"/>
              <a:t>: Le solvant doit être liquide à la température et à la pression </a:t>
            </a:r>
            <a:r>
              <a:rPr lang="fr-FR" sz="2600" dirty="0" smtClean="0"/>
              <a:t>où l’on </a:t>
            </a:r>
            <a:r>
              <a:rPr lang="fr-FR" sz="2600" dirty="0"/>
              <a:t>réalise l’extraction.</a:t>
            </a:r>
          </a:p>
          <a:p>
            <a:pPr algn="just">
              <a:lnSpc>
                <a:spcPct val="150000"/>
              </a:lnSpc>
              <a:buFont typeface="Wingdings" pitchFamily="2" charset="2"/>
              <a:buChar char="Ø"/>
            </a:pPr>
            <a:r>
              <a:rPr lang="fr-FR" sz="2600" dirty="0" smtClean="0"/>
              <a:t> </a:t>
            </a:r>
            <a:r>
              <a:rPr lang="fr-FR" sz="2600" b="1" dirty="0">
                <a:solidFill>
                  <a:srgbClr val="00B050"/>
                </a:solidFill>
              </a:rPr>
              <a:t>La miscibilité du solvant</a:t>
            </a:r>
            <a:r>
              <a:rPr lang="fr-FR" sz="2600" dirty="0"/>
              <a:t>: Le solvant doit être non miscible à la phase qui </a:t>
            </a:r>
            <a:r>
              <a:rPr lang="fr-FR" sz="2600" dirty="0" smtClean="0"/>
              <a:t>contient initialement </a:t>
            </a:r>
            <a:r>
              <a:rPr lang="fr-FR" sz="2600" dirty="0"/>
              <a:t>le composé à extraire.</a:t>
            </a:r>
          </a:p>
          <a:p>
            <a:pPr algn="just">
              <a:lnSpc>
                <a:spcPct val="150000"/>
              </a:lnSpc>
              <a:buFont typeface="Wingdings" pitchFamily="2" charset="2"/>
              <a:buChar char="Ø"/>
            </a:pPr>
            <a:r>
              <a:rPr lang="fr-FR" sz="2600" dirty="0" smtClean="0"/>
              <a:t> </a:t>
            </a:r>
            <a:r>
              <a:rPr lang="fr-FR" sz="2600" b="1" dirty="0">
                <a:solidFill>
                  <a:srgbClr val="00B050"/>
                </a:solidFill>
              </a:rPr>
              <a:t>La solubilité</a:t>
            </a:r>
            <a:r>
              <a:rPr lang="fr-FR" sz="2600" dirty="0"/>
              <a:t>: Le composé à extraire doit être très soluble dans le solvant. C’est-à dire</a:t>
            </a:r>
            <a:r>
              <a:rPr lang="fr-FR" sz="2600" dirty="0" smtClean="0"/>
              <a:t>, beaucoup </a:t>
            </a:r>
            <a:r>
              <a:rPr lang="fr-FR" sz="2600" dirty="0"/>
              <a:t>plus soluble dans le solvant que dans le milieu où il se trouve initialement (</a:t>
            </a:r>
            <a:r>
              <a:rPr lang="fr-FR" sz="2600" dirty="0" smtClean="0"/>
              <a:t>milieu aqueux </a:t>
            </a:r>
            <a:r>
              <a:rPr lang="fr-FR" sz="2600" dirty="0"/>
              <a:t>en général).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428604"/>
            <a:ext cx="8643998" cy="6031908"/>
          </a:xfrm>
          <a:prstGeom prst="rect">
            <a:avLst/>
          </a:prstGeom>
          <a:noFill/>
        </p:spPr>
        <p:txBody>
          <a:bodyPr wrap="square" rtlCol="0">
            <a:spAutoFit/>
          </a:bodyPr>
          <a:lstStyle/>
          <a:p>
            <a:pPr algn="just">
              <a:lnSpc>
                <a:spcPct val="150000"/>
              </a:lnSpc>
            </a:pPr>
            <a:r>
              <a:rPr lang="fr-FR" sz="2600" b="1" dirty="0">
                <a:solidFill>
                  <a:srgbClr val="00B050"/>
                </a:solidFill>
              </a:rPr>
              <a:t>La densité du solvant</a:t>
            </a:r>
            <a:r>
              <a:rPr lang="fr-FR" sz="2600" dirty="0"/>
              <a:t>: Il est nécessaire de connaître ce paramètre car c’est lui qui </a:t>
            </a:r>
            <a:r>
              <a:rPr lang="fr-FR" sz="2600" dirty="0" smtClean="0"/>
              <a:t>détermine si </a:t>
            </a:r>
            <a:r>
              <a:rPr lang="fr-FR" sz="2600" dirty="0"/>
              <a:t>la phase organique, contenant le composé à extraire, se trouve au dessus ou en dessous </a:t>
            </a:r>
            <a:r>
              <a:rPr lang="fr-FR" sz="2600" dirty="0" smtClean="0"/>
              <a:t>de la </a:t>
            </a:r>
            <a:r>
              <a:rPr lang="fr-FR" sz="2600" dirty="0"/>
              <a:t>phase aqueuse dans l’ampoule à décanter.</a:t>
            </a:r>
          </a:p>
          <a:p>
            <a:pPr algn="just">
              <a:lnSpc>
                <a:spcPct val="150000"/>
              </a:lnSpc>
            </a:pPr>
            <a:r>
              <a:rPr lang="fr-FR" sz="2600" dirty="0"/>
              <a:t>Les solvants d’extraction doivent être aussi:</a:t>
            </a:r>
          </a:p>
          <a:p>
            <a:pPr algn="just">
              <a:lnSpc>
                <a:spcPct val="150000"/>
              </a:lnSpc>
              <a:buFont typeface="Wingdings" pitchFamily="2" charset="2"/>
              <a:buChar char="v"/>
            </a:pPr>
            <a:r>
              <a:rPr lang="fr-FR" sz="2600" dirty="0" smtClean="0"/>
              <a:t>Facilement </a:t>
            </a:r>
            <a:r>
              <a:rPr lang="fr-FR" sz="2600" dirty="0"/>
              <a:t>éliminés après extraction et donc avoir un point d’ébullition bas. Leur </a:t>
            </a:r>
            <a:r>
              <a:rPr lang="fr-FR" sz="2600" dirty="0" smtClean="0"/>
              <a:t>point d’ébullition </a:t>
            </a:r>
            <a:r>
              <a:rPr lang="fr-FR" sz="2600" dirty="0"/>
              <a:t>doit être le plus éloigné possible de celui des produits à extraire.</a:t>
            </a:r>
          </a:p>
          <a:p>
            <a:pPr algn="just">
              <a:lnSpc>
                <a:spcPct val="150000"/>
              </a:lnSpc>
              <a:buFont typeface="Wingdings" pitchFamily="2" charset="2"/>
              <a:buChar char="v"/>
            </a:pPr>
            <a:r>
              <a:rPr lang="fr-FR" sz="2600" dirty="0" smtClean="0"/>
              <a:t> </a:t>
            </a:r>
            <a:r>
              <a:rPr lang="fr-FR" sz="2600" dirty="0"/>
              <a:t>Inertes chimiquement vis-à-vis de la solution à extraire.</a:t>
            </a:r>
          </a:p>
          <a:p>
            <a:pPr algn="just">
              <a:lnSpc>
                <a:spcPct val="150000"/>
              </a:lnSpc>
              <a:buFont typeface="Wingdings" pitchFamily="2" charset="2"/>
              <a:buChar char="v"/>
            </a:pPr>
            <a:r>
              <a:rPr lang="fr-FR" sz="2600" dirty="0" smtClean="0"/>
              <a:t> </a:t>
            </a:r>
            <a:r>
              <a:rPr lang="fr-FR" sz="2600" dirty="0"/>
              <a:t>Peu toxiques que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348" y="428604"/>
            <a:ext cx="8072494" cy="830997"/>
          </a:xfrm>
          <a:prstGeom prst="rect">
            <a:avLst/>
          </a:prstGeom>
          <a:noFill/>
        </p:spPr>
        <p:txBody>
          <a:bodyPr wrap="square" rtlCol="0">
            <a:spAutoFit/>
          </a:bodyPr>
          <a:lstStyle/>
          <a:p>
            <a:pPr algn="ctr"/>
            <a:r>
              <a:rPr lang="fr-FR" sz="2400" b="1" dirty="0"/>
              <a:t>Tableau 1: </a:t>
            </a:r>
            <a:r>
              <a:rPr lang="fr-FR" sz="2400" b="1" dirty="0">
                <a:solidFill>
                  <a:srgbClr val="FF0000"/>
                </a:solidFill>
              </a:rPr>
              <a:t>Avantages et inconvénients de quelques solvants d’extraction</a:t>
            </a:r>
            <a:r>
              <a:rPr lang="fr-FR" b="1" dirty="0"/>
              <a:t>.</a:t>
            </a:r>
            <a:endParaRPr lang="fr-FR" dirty="0"/>
          </a:p>
        </p:txBody>
      </p:sp>
      <p:pic>
        <p:nvPicPr>
          <p:cNvPr id="5122" name="Picture 2"/>
          <p:cNvPicPr>
            <a:picLocks noChangeAspect="1" noChangeArrowheads="1"/>
          </p:cNvPicPr>
          <p:nvPr/>
        </p:nvPicPr>
        <p:blipFill>
          <a:blip r:embed="rId2"/>
          <a:srcRect/>
          <a:stretch>
            <a:fillRect/>
          </a:stretch>
        </p:blipFill>
        <p:spPr bwMode="auto">
          <a:xfrm>
            <a:off x="401894" y="1571612"/>
            <a:ext cx="8742106"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71414"/>
            <a:ext cx="8929718" cy="3970318"/>
          </a:xfrm>
          <a:prstGeom prst="rect">
            <a:avLst/>
          </a:prstGeom>
          <a:noFill/>
        </p:spPr>
        <p:txBody>
          <a:bodyPr wrap="square" rtlCol="0">
            <a:spAutoFit/>
          </a:bodyPr>
          <a:lstStyle/>
          <a:p>
            <a:pPr algn="ctr">
              <a:lnSpc>
                <a:spcPct val="150000"/>
              </a:lnSpc>
            </a:pPr>
            <a:r>
              <a:rPr lang="fr-FR" sz="2800" b="1" dirty="0">
                <a:solidFill>
                  <a:srgbClr val="FF0000"/>
                </a:solidFill>
              </a:rPr>
              <a:t>Types d’extraction par solvant</a:t>
            </a:r>
          </a:p>
          <a:p>
            <a:pPr>
              <a:lnSpc>
                <a:spcPct val="150000"/>
              </a:lnSpc>
            </a:pPr>
            <a:r>
              <a:rPr lang="fr-FR" sz="2800" dirty="0"/>
              <a:t>Il existe plusieurs types d’extraction par solvant.</a:t>
            </a:r>
          </a:p>
          <a:p>
            <a:pPr>
              <a:lnSpc>
                <a:spcPct val="150000"/>
              </a:lnSpc>
            </a:pPr>
            <a:r>
              <a:rPr lang="fr-FR" sz="2800" b="1" dirty="0" smtClean="0">
                <a:solidFill>
                  <a:srgbClr val="00B050"/>
                </a:solidFill>
              </a:rPr>
              <a:t>1</a:t>
            </a:r>
            <a:r>
              <a:rPr lang="fr-FR" sz="2800" b="1" dirty="0">
                <a:solidFill>
                  <a:srgbClr val="00B050"/>
                </a:solidFill>
              </a:rPr>
              <a:t>. Extraction directe</a:t>
            </a:r>
          </a:p>
          <a:p>
            <a:pPr>
              <a:lnSpc>
                <a:spcPct val="150000"/>
              </a:lnSpc>
            </a:pPr>
            <a:r>
              <a:rPr lang="fr-FR" sz="2800" dirty="0"/>
              <a:t>L’espèce chimique est extraite d’un produit naturel par macération puis filtration (</a:t>
            </a:r>
            <a:r>
              <a:rPr lang="fr-FR" sz="2800" dirty="0" smtClean="0"/>
              <a:t>par exemple </a:t>
            </a:r>
            <a:r>
              <a:rPr lang="fr-FR" sz="2800" dirty="0"/>
              <a:t>l’extraction des arômes des zestes d’orange</a:t>
            </a:r>
            <a:r>
              <a:rPr lang="fr-FR" sz="2800" dirty="0" smtClean="0"/>
              <a:t>).</a:t>
            </a:r>
            <a:endParaRPr lang="fr-FR" sz="2800" dirty="0"/>
          </a:p>
        </p:txBody>
      </p:sp>
      <p:pic>
        <p:nvPicPr>
          <p:cNvPr id="3" name="Picture 2"/>
          <p:cNvPicPr>
            <a:picLocks noChangeAspect="1" noChangeArrowheads="1"/>
          </p:cNvPicPr>
          <p:nvPr/>
        </p:nvPicPr>
        <p:blipFill>
          <a:blip r:embed="rId2"/>
          <a:srcRect/>
          <a:stretch>
            <a:fillRect/>
          </a:stretch>
        </p:blipFill>
        <p:spPr bwMode="auto">
          <a:xfrm>
            <a:off x="125834" y="928670"/>
            <a:ext cx="8946760" cy="53578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572560" cy="5909310"/>
          </a:xfrm>
          <a:prstGeom prst="rect">
            <a:avLst/>
          </a:prstGeom>
        </p:spPr>
        <p:txBody>
          <a:bodyPr wrap="square">
            <a:spAutoFit/>
          </a:bodyPr>
          <a:lstStyle/>
          <a:p>
            <a:pPr algn="ctr">
              <a:lnSpc>
                <a:spcPct val="150000"/>
              </a:lnSpc>
            </a:pPr>
            <a:r>
              <a:rPr lang="fr-FR" sz="2800" b="1" dirty="0" smtClean="0">
                <a:solidFill>
                  <a:srgbClr val="00B050"/>
                </a:solidFill>
              </a:rPr>
              <a:t>2. Extraction liquide-liquide</a:t>
            </a:r>
          </a:p>
          <a:p>
            <a:pPr algn="just">
              <a:lnSpc>
                <a:spcPct val="150000"/>
              </a:lnSpc>
            </a:pPr>
            <a:endParaRPr lang="fr-FR" sz="2800" dirty="0" smtClean="0"/>
          </a:p>
          <a:p>
            <a:pPr algn="just">
              <a:lnSpc>
                <a:spcPct val="150000"/>
              </a:lnSpc>
            </a:pPr>
            <a:r>
              <a:rPr lang="fr-FR" sz="2800" dirty="0" smtClean="0"/>
              <a:t>C’est </a:t>
            </a:r>
            <a:r>
              <a:rPr lang="fr-FR" sz="2800" dirty="0" smtClean="0"/>
              <a:t>une opération fondamentale de transfert de matière entre deux phases.  Cette technique permet d’extraire une substance dissoute dans un solvant, à l’aide d’un autre solvant, appelé solvant d’extraction, dans lequel elle est plus soluble. </a:t>
            </a:r>
          </a:p>
          <a:p>
            <a:pPr algn="just">
              <a:lnSpc>
                <a:spcPct val="150000"/>
              </a:lnSpc>
            </a:pPr>
            <a:r>
              <a:rPr lang="fr-FR" sz="2800" dirty="0" smtClean="0"/>
              <a:t>Le solvant initial et le solvant d’extraction ne doivent pas être miscibles. </a:t>
            </a:r>
            <a:endParaRPr lang="fr-F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285728"/>
            <a:ext cx="8715436" cy="646331"/>
          </a:xfrm>
          <a:prstGeom prst="rect">
            <a:avLst/>
          </a:prstGeom>
          <a:noFill/>
        </p:spPr>
        <p:txBody>
          <a:bodyPr wrap="square" rtlCol="0">
            <a:spAutoFit/>
          </a:bodyPr>
          <a:lstStyle/>
          <a:p>
            <a:pPr algn="just">
              <a:lnSpc>
                <a:spcPct val="150000"/>
              </a:lnSpc>
            </a:pPr>
            <a:r>
              <a:rPr lang="fr-FR" sz="2400" dirty="0" smtClean="0"/>
              <a:t>Elle est réalisée grâce à des ampoules à décanter (Fig. 2). </a:t>
            </a:r>
            <a:endParaRPr lang="fr-FR" sz="2400" dirty="0"/>
          </a:p>
        </p:txBody>
      </p:sp>
      <p:pic>
        <p:nvPicPr>
          <p:cNvPr id="10241" name="Picture 1"/>
          <p:cNvPicPr>
            <a:picLocks noChangeAspect="1" noChangeArrowheads="1"/>
          </p:cNvPicPr>
          <p:nvPr/>
        </p:nvPicPr>
        <p:blipFill>
          <a:blip r:embed="rId2"/>
          <a:srcRect/>
          <a:stretch>
            <a:fillRect/>
          </a:stretch>
        </p:blipFill>
        <p:spPr bwMode="auto">
          <a:xfrm>
            <a:off x="0" y="1643050"/>
            <a:ext cx="9144000"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357166"/>
            <a:ext cx="8715436" cy="2539157"/>
          </a:xfrm>
          <a:prstGeom prst="rect">
            <a:avLst/>
          </a:prstGeom>
          <a:noFill/>
        </p:spPr>
        <p:txBody>
          <a:bodyPr wrap="square" rtlCol="0">
            <a:spAutoFit/>
          </a:bodyPr>
          <a:lstStyle/>
          <a:p>
            <a:pPr algn="ctr">
              <a:lnSpc>
                <a:spcPct val="150000"/>
              </a:lnSpc>
            </a:pPr>
            <a:r>
              <a:rPr lang="fr-FR" sz="2800" b="1" dirty="0" smtClean="0">
                <a:solidFill>
                  <a:srgbClr val="FF0000"/>
                </a:solidFill>
              </a:rPr>
              <a:t>Extraction solide-liquide</a:t>
            </a:r>
          </a:p>
          <a:p>
            <a:pPr algn="just">
              <a:lnSpc>
                <a:spcPct val="150000"/>
              </a:lnSpc>
            </a:pPr>
            <a:r>
              <a:rPr lang="fr-FR" sz="2600" dirty="0" smtClean="0"/>
              <a:t>L’extraction solide-liquide est un phénomène lent qui permet d’extraire une substance présente dans un solide pour la faire passer dans un solvant liquide.</a:t>
            </a:r>
            <a:endParaRPr lang="fr-FR" sz="2600" dirty="0"/>
          </a:p>
        </p:txBody>
      </p:sp>
      <p:sp>
        <p:nvSpPr>
          <p:cNvPr id="3" name="ZoneTexte 2"/>
          <p:cNvSpPr txBox="1"/>
          <p:nvPr/>
        </p:nvSpPr>
        <p:spPr>
          <a:xfrm>
            <a:off x="142844" y="3500438"/>
            <a:ext cx="8786874" cy="3093154"/>
          </a:xfrm>
          <a:prstGeom prst="rect">
            <a:avLst/>
          </a:prstGeom>
          <a:noFill/>
        </p:spPr>
        <p:txBody>
          <a:bodyPr wrap="square" rtlCol="0">
            <a:spAutoFit/>
          </a:bodyPr>
          <a:lstStyle/>
          <a:p>
            <a:pPr algn="just">
              <a:lnSpc>
                <a:spcPct val="150000"/>
              </a:lnSpc>
            </a:pPr>
            <a:r>
              <a:rPr lang="fr-FR" sz="2600" dirty="0" smtClean="0"/>
              <a:t>Pratiquement, il est impossible de dissoudre un seul composé, d’autres constituants de la phase solide ont été entraînées avec lui, quelque soit le solvant utilisé. En laboratoire de chimie organique, on utilise parfois des appareils plus efficaces  comme l’extracteur de </a:t>
            </a:r>
            <a:r>
              <a:rPr lang="fr-FR" sz="2600" dirty="0" err="1" smtClean="0"/>
              <a:t>Soxhlet</a:t>
            </a:r>
            <a:endParaRPr lang="fr-F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000108"/>
            <a:ext cx="8229600" cy="1143000"/>
          </a:xfrm>
        </p:spPr>
        <p:txBody>
          <a:bodyPr>
            <a:normAutofit fontScale="90000"/>
          </a:bodyPr>
          <a:lstStyle/>
          <a:p>
            <a:r>
              <a:rPr lang="fr-FR" b="1" dirty="0" smtClean="0">
                <a:solidFill>
                  <a:srgbClr val="FF0000"/>
                </a:solidFill>
              </a:rPr>
              <a:t>Définitions</a:t>
            </a:r>
            <a:r>
              <a:rPr lang="fr-FR" b="1" dirty="0" smtClean="0"/>
              <a:t/>
            </a:r>
            <a:br>
              <a:rPr lang="fr-FR" b="1" dirty="0" smtClean="0"/>
            </a:br>
            <a:endParaRPr lang="fr-FR" dirty="0"/>
          </a:p>
        </p:txBody>
      </p:sp>
      <p:sp>
        <p:nvSpPr>
          <p:cNvPr id="3" name="Espace réservé du contenu 2"/>
          <p:cNvSpPr>
            <a:spLocks noGrp="1"/>
          </p:cNvSpPr>
          <p:nvPr>
            <p:ph idx="1"/>
          </p:nvPr>
        </p:nvSpPr>
        <p:spPr>
          <a:xfrm>
            <a:off x="214282" y="1357298"/>
            <a:ext cx="8543956" cy="2428892"/>
          </a:xfrm>
        </p:spPr>
        <p:txBody>
          <a:bodyPr>
            <a:normAutofit fontScale="32500" lnSpcReduction="20000"/>
          </a:bodyPr>
          <a:lstStyle/>
          <a:p>
            <a:pPr algn="just">
              <a:buNone/>
            </a:pPr>
            <a:endParaRPr lang="fr-FR" dirty="0" smtClean="0"/>
          </a:p>
          <a:p>
            <a:pPr algn="just">
              <a:buNone/>
            </a:pPr>
            <a:endParaRPr lang="fr-FR" dirty="0" smtClean="0"/>
          </a:p>
          <a:p>
            <a:pPr algn="just">
              <a:buNone/>
            </a:pPr>
            <a:r>
              <a:rPr lang="fr-FR" sz="4500" dirty="0" smtClean="0"/>
              <a:t> </a:t>
            </a:r>
          </a:p>
          <a:p>
            <a:pPr algn="just">
              <a:lnSpc>
                <a:spcPct val="220000"/>
              </a:lnSpc>
              <a:buNone/>
            </a:pPr>
            <a:r>
              <a:rPr lang="fr-FR" sz="5900" dirty="0" smtClean="0"/>
              <a:t>    </a:t>
            </a:r>
            <a:r>
              <a:rPr lang="fr-FR" sz="8600" dirty="0" smtClean="0">
                <a:latin typeface="Calibri" pitchFamily="34" charset="0"/>
                <a:cs typeface="Calibri" pitchFamily="34" charset="0"/>
              </a:rPr>
              <a:t>Une extraction consiste à retirer (extraire) une ou des espèces chimiques d’un milieu solide ou liquide</a:t>
            </a:r>
          </a:p>
          <a:p>
            <a:pPr algn="just">
              <a:buNone/>
            </a:pP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1406" y="571480"/>
            <a:ext cx="3357586" cy="5170108"/>
          </a:xfrm>
          <a:prstGeom prst="rect">
            <a:avLst/>
          </a:prstGeom>
          <a:noFill/>
          <a:ln w="9525">
            <a:noFill/>
            <a:miter lim="800000"/>
            <a:headEnd/>
            <a:tailEnd/>
          </a:ln>
          <a:effectLst/>
        </p:spPr>
      </p:pic>
      <p:sp>
        <p:nvSpPr>
          <p:cNvPr id="3" name="ZoneTexte 2"/>
          <p:cNvSpPr txBox="1"/>
          <p:nvPr/>
        </p:nvSpPr>
        <p:spPr>
          <a:xfrm>
            <a:off x="3571868" y="357166"/>
            <a:ext cx="5572132" cy="5632311"/>
          </a:xfrm>
          <a:prstGeom prst="rect">
            <a:avLst/>
          </a:prstGeom>
          <a:noFill/>
        </p:spPr>
        <p:txBody>
          <a:bodyPr wrap="square" rtlCol="0">
            <a:spAutoFit/>
          </a:bodyPr>
          <a:lstStyle/>
          <a:p>
            <a:pPr algn="just">
              <a:lnSpc>
                <a:spcPct val="150000"/>
              </a:lnSpc>
            </a:pPr>
            <a:r>
              <a:rPr lang="fr-FR" sz="2000" dirty="0" smtClean="0">
                <a:solidFill>
                  <a:srgbClr val="FF0000"/>
                </a:solidFill>
              </a:rPr>
              <a:t>Le </a:t>
            </a:r>
            <a:r>
              <a:rPr lang="fr-FR" sz="2000" dirty="0" err="1" smtClean="0">
                <a:solidFill>
                  <a:srgbClr val="FF0000"/>
                </a:solidFill>
              </a:rPr>
              <a:t>Soxhlet</a:t>
            </a:r>
            <a:r>
              <a:rPr lang="fr-FR" sz="2000" dirty="0" smtClean="0">
                <a:solidFill>
                  <a:srgbClr val="FF0000"/>
                </a:solidFill>
              </a:rPr>
              <a:t> </a:t>
            </a:r>
            <a:r>
              <a:rPr lang="fr-FR" sz="2000" dirty="0" smtClean="0"/>
              <a:t>est constitué d’un </a:t>
            </a:r>
            <a:r>
              <a:rPr lang="fr-FR" sz="2000" b="1" dirty="0" smtClean="0"/>
              <a:t>:</a:t>
            </a:r>
          </a:p>
          <a:p>
            <a:pPr algn="just">
              <a:lnSpc>
                <a:spcPct val="150000"/>
              </a:lnSpc>
              <a:buFont typeface="Wingdings" pitchFamily="2" charset="2"/>
              <a:buChar char="§"/>
            </a:pPr>
            <a:r>
              <a:rPr lang="fr-FR" sz="2000" dirty="0" smtClean="0"/>
              <a:t>Ballon contenant une réserve de solvant.</a:t>
            </a:r>
          </a:p>
          <a:p>
            <a:pPr algn="just">
              <a:lnSpc>
                <a:spcPct val="150000"/>
              </a:lnSpc>
              <a:buFont typeface="Wingdings" pitchFamily="2" charset="2"/>
              <a:buChar char="§"/>
            </a:pPr>
            <a:r>
              <a:rPr lang="fr-FR" sz="2000" dirty="0" smtClean="0"/>
              <a:t> Extracteur permet le contact entre le solvant et le solide dans une cartouche poreuse.</a:t>
            </a:r>
          </a:p>
          <a:p>
            <a:pPr algn="just">
              <a:lnSpc>
                <a:spcPct val="150000"/>
              </a:lnSpc>
              <a:buFont typeface="Wingdings" pitchFamily="2" charset="2"/>
              <a:buChar char="§"/>
            </a:pPr>
            <a:r>
              <a:rPr lang="fr-FR" sz="2000" dirty="0" smtClean="0"/>
              <a:t> Siphon qui permet l’évacuation de la solution vers le ballon.</a:t>
            </a:r>
          </a:p>
          <a:p>
            <a:pPr algn="just">
              <a:lnSpc>
                <a:spcPct val="150000"/>
              </a:lnSpc>
              <a:buFont typeface="Wingdings" pitchFamily="2" charset="2"/>
              <a:buChar char="§"/>
            </a:pPr>
            <a:r>
              <a:rPr lang="fr-FR" sz="2000" dirty="0" smtClean="0"/>
              <a:t> Réfrigérant à eau qui permet la condensation des vapeurs de solvant dans la cartouche.</a:t>
            </a:r>
          </a:p>
          <a:p>
            <a:pPr algn="just">
              <a:lnSpc>
                <a:spcPct val="150000"/>
              </a:lnSpc>
            </a:pPr>
            <a:r>
              <a:rPr lang="fr-FR" sz="2000" dirty="0" smtClean="0"/>
              <a:t>Le solide est toujours en contact avec le solvant pur grâce au remplissage régulier de la</a:t>
            </a:r>
          </a:p>
          <a:p>
            <a:pPr algn="just">
              <a:lnSpc>
                <a:spcPct val="150000"/>
              </a:lnSpc>
            </a:pPr>
            <a:r>
              <a:rPr lang="fr-FR" sz="2000" dirty="0" smtClean="0"/>
              <a:t>cartouche, ce qui présente les meilleures capacités de solubilisation des composés à extraire.</a:t>
            </a:r>
            <a:endParaRPr lang="fr-FR"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57224" y="0"/>
            <a:ext cx="4786346" cy="6000768"/>
          </a:xfrm>
          <a:prstGeom prst="rect">
            <a:avLst/>
          </a:prstGeom>
          <a:noFill/>
          <a:ln w="9525">
            <a:noFill/>
            <a:miter lim="800000"/>
            <a:headEnd/>
            <a:tailEnd/>
          </a:ln>
          <a:effectLst/>
        </p:spPr>
      </p:pic>
      <p:cxnSp>
        <p:nvCxnSpPr>
          <p:cNvPr id="6" name="Connecteur droit avec flèche 5"/>
          <p:cNvCxnSpPr/>
          <p:nvPr/>
        </p:nvCxnSpPr>
        <p:spPr>
          <a:xfrm rot="10800000">
            <a:off x="3929058" y="4232645"/>
            <a:ext cx="257176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rot="10800000">
            <a:off x="3786182" y="3089637"/>
            <a:ext cx="250033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10800000">
            <a:off x="3571868" y="1375125"/>
            <a:ext cx="292895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643702" y="4018331"/>
            <a:ext cx="2500298" cy="646331"/>
          </a:xfrm>
          <a:prstGeom prst="rect">
            <a:avLst/>
          </a:prstGeom>
          <a:noFill/>
        </p:spPr>
        <p:txBody>
          <a:bodyPr wrap="square" rtlCol="0">
            <a:spAutoFit/>
          </a:bodyPr>
          <a:lstStyle/>
          <a:p>
            <a:r>
              <a:rPr lang="fr-FR" dirty="0" smtClean="0"/>
              <a:t>Ballon contenant une réserve de solvant</a:t>
            </a:r>
            <a:endParaRPr lang="fr-FR" dirty="0"/>
          </a:p>
        </p:txBody>
      </p:sp>
      <p:sp>
        <p:nvSpPr>
          <p:cNvPr id="13" name="ZoneTexte 12"/>
          <p:cNvSpPr txBox="1"/>
          <p:nvPr/>
        </p:nvSpPr>
        <p:spPr>
          <a:xfrm>
            <a:off x="6500826" y="2803885"/>
            <a:ext cx="2928926" cy="646331"/>
          </a:xfrm>
          <a:prstGeom prst="rect">
            <a:avLst/>
          </a:prstGeom>
          <a:noFill/>
        </p:spPr>
        <p:txBody>
          <a:bodyPr wrap="square" rtlCol="0">
            <a:spAutoFit/>
          </a:bodyPr>
          <a:lstStyle/>
          <a:p>
            <a:pPr algn="just"/>
            <a:r>
              <a:rPr lang="fr-FR" dirty="0" smtClean="0"/>
              <a:t>Extracteur contenant</a:t>
            </a:r>
          </a:p>
          <a:p>
            <a:pPr algn="just"/>
            <a:r>
              <a:rPr lang="fr-FR" dirty="0" smtClean="0"/>
              <a:t>cartouche poreuse</a:t>
            </a:r>
            <a:endParaRPr lang="fr-FR" dirty="0"/>
          </a:p>
        </p:txBody>
      </p:sp>
      <p:sp>
        <p:nvSpPr>
          <p:cNvPr id="14" name="ZoneTexte 13"/>
          <p:cNvSpPr txBox="1"/>
          <p:nvPr/>
        </p:nvSpPr>
        <p:spPr>
          <a:xfrm>
            <a:off x="6643702" y="1160811"/>
            <a:ext cx="2500298" cy="369332"/>
          </a:xfrm>
          <a:prstGeom prst="rect">
            <a:avLst/>
          </a:prstGeom>
          <a:noFill/>
        </p:spPr>
        <p:txBody>
          <a:bodyPr wrap="square" rtlCol="0">
            <a:spAutoFit/>
          </a:bodyPr>
          <a:lstStyle/>
          <a:p>
            <a:r>
              <a:rPr lang="fr-FR" dirty="0" smtClean="0"/>
              <a:t>Réfrigérant à eau</a:t>
            </a:r>
            <a:endParaRPr lang="fr-FR" dirty="0"/>
          </a:p>
        </p:txBody>
      </p:sp>
      <p:cxnSp>
        <p:nvCxnSpPr>
          <p:cNvPr id="16" name="Connecteur droit avec flèche 15"/>
          <p:cNvCxnSpPr/>
          <p:nvPr/>
        </p:nvCxnSpPr>
        <p:spPr>
          <a:xfrm rot="10800000">
            <a:off x="4500562" y="5088313"/>
            <a:ext cx="1785950" cy="15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6286512" y="4875587"/>
            <a:ext cx="2000264" cy="369332"/>
          </a:xfrm>
          <a:prstGeom prst="rect">
            <a:avLst/>
          </a:prstGeom>
          <a:noFill/>
        </p:spPr>
        <p:txBody>
          <a:bodyPr wrap="square" rtlCol="0">
            <a:spAutoFit/>
          </a:bodyPr>
          <a:lstStyle/>
          <a:p>
            <a:r>
              <a:rPr lang="fr-FR" dirty="0" smtClean="0"/>
              <a:t>Chauffe ballon</a:t>
            </a:r>
            <a:endParaRPr lang="fr-FR" dirty="0"/>
          </a:p>
        </p:txBody>
      </p:sp>
      <p:sp>
        <p:nvSpPr>
          <p:cNvPr id="15" name="Rectangle 14"/>
          <p:cNvSpPr/>
          <p:nvPr/>
        </p:nvSpPr>
        <p:spPr>
          <a:xfrm>
            <a:off x="2428860" y="6143644"/>
            <a:ext cx="3040448" cy="461665"/>
          </a:xfrm>
          <a:prstGeom prst="rect">
            <a:avLst/>
          </a:prstGeom>
        </p:spPr>
        <p:txBody>
          <a:bodyPr wrap="none">
            <a:spAutoFit/>
          </a:bodyPr>
          <a:lstStyle/>
          <a:p>
            <a:r>
              <a:rPr lang="fr-FR" sz="2400" b="1" dirty="0" smtClean="0"/>
              <a:t>l’extracteur de </a:t>
            </a:r>
            <a:r>
              <a:rPr lang="fr-FR" sz="2400" b="1" dirty="0" err="1" smtClean="0"/>
              <a:t>Soxhlet</a:t>
            </a:r>
            <a:endParaRPr lang="fr-FR"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214290"/>
            <a:ext cx="8643998" cy="6093976"/>
          </a:xfrm>
          <a:prstGeom prst="rect">
            <a:avLst/>
          </a:prstGeom>
          <a:noFill/>
        </p:spPr>
        <p:txBody>
          <a:bodyPr wrap="square" rtlCol="0">
            <a:spAutoFit/>
          </a:bodyPr>
          <a:lstStyle/>
          <a:p>
            <a:pPr algn="ctr">
              <a:lnSpc>
                <a:spcPct val="150000"/>
              </a:lnSpc>
            </a:pPr>
            <a:r>
              <a:rPr lang="fr-FR" sz="2800" b="1" dirty="0" smtClean="0">
                <a:solidFill>
                  <a:srgbClr val="FF0000"/>
                </a:solidFill>
              </a:rPr>
              <a:t>Extraction par hydro-distillation</a:t>
            </a:r>
          </a:p>
          <a:p>
            <a:pPr algn="ctr">
              <a:lnSpc>
                <a:spcPct val="150000"/>
              </a:lnSpc>
            </a:pPr>
            <a:r>
              <a:rPr lang="fr-FR" sz="2400" b="1" dirty="0" smtClean="0">
                <a:solidFill>
                  <a:srgbClr val="FF0000"/>
                </a:solidFill>
              </a:rPr>
              <a:t> (ou par entrainement à la vapeur d’eau)</a:t>
            </a:r>
          </a:p>
          <a:p>
            <a:pPr algn="just">
              <a:lnSpc>
                <a:spcPct val="150000"/>
              </a:lnSpc>
            </a:pPr>
            <a:r>
              <a:rPr lang="fr-FR" sz="2600" dirty="0" smtClean="0">
                <a:latin typeface="Arial" pitchFamily="34" charset="0"/>
                <a:cs typeface="Arial" pitchFamily="34" charset="0"/>
              </a:rPr>
              <a:t>Il </a:t>
            </a:r>
            <a:r>
              <a:rPr lang="fr-FR" sz="2600" dirty="0" smtClean="0">
                <a:latin typeface="Arial" pitchFamily="34" charset="0"/>
                <a:cs typeface="Arial" pitchFamily="34" charset="0"/>
              </a:rPr>
              <a:t>s’agit de chauffer un composé, contenant l’espèce chimique, en présence d’une grande quantité d’eau : la chaleur favorise l’éclatement des cellules végétales qui libèrent l’espèce chimique à extraire. La vapeur d’eau formée entraîne l’espèce chimique sous forme gazeuse. Après refroidissement il se forme un mélange hétérogène (2 phases) appelé </a:t>
            </a:r>
            <a:r>
              <a:rPr lang="fr-FR" sz="2600" b="1" dirty="0" smtClean="0">
                <a:latin typeface="Arial" pitchFamily="34" charset="0"/>
                <a:cs typeface="Arial" pitchFamily="34" charset="0"/>
              </a:rPr>
              <a:t>distillat, </a:t>
            </a:r>
            <a:r>
              <a:rPr lang="fr-FR" sz="2600" dirty="0" smtClean="0">
                <a:latin typeface="Arial" pitchFamily="34" charset="0"/>
                <a:cs typeface="Arial" pitchFamily="34" charset="0"/>
              </a:rPr>
              <a:t>contenant de l’eau et l’espèce chimique extraite.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6" y="214290"/>
            <a:ext cx="8929718" cy="6309420"/>
          </a:xfrm>
          <a:prstGeom prst="rect">
            <a:avLst/>
          </a:prstGeom>
          <a:noFill/>
        </p:spPr>
        <p:txBody>
          <a:bodyPr wrap="square" rtlCol="0">
            <a:spAutoFit/>
          </a:bodyPr>
          <a:lstStyle/>
          <a:p>
            <a:r>
              <a:rPr lang="fr-FR" sz="2800" b="1" dirty="0" smtClean="0">
                <a:solidFill>
                  <a:srgbClr val="FF0000"/>
                </a:solidFill>
              </a:rPr>
              <a:t>L’hydro-distillation fait intervenir les étapes suivantes:</a:t>
            </a:r>
          </a:p>
          <a:p>
            <a:endParaRPr lang="fr-FR" sz="2800" b="1" dirty="0" smtClean="0">
              <a:solidFill>
                <a:srgbClr val="FF0000"/>
              </a:solidFill>
            </a:endParaRPr>
          </a:p>
          <a:p>
            <a:pPr algn="just">
              <a:lnSpc>
                <a:spcPct val="150000"/>
              </a:lnSpc>
              <a:buFont typeface="Wingdings" pitchFamily="2" charset="2"/>
              <a:buChar char="q"/>
            </a:pPr>
            <a:r>
              <a:rPr lang="fr-FR" sz="2400" b="1" dirty="0" smtClean="0">
                <a:solidFill>
                  <a:srgbClr val="00B050"/>
                </a:solidFill>
              </a:rPr>
              <a:t> L’entraînement à la vapeur</a:t>
            </a:r>
            <a:r>
              <a:rPr lang="fr-FR" sz="2400" dirty="0" smtClean="0"/>
              <a:t>: Consiste à bouillir un mélange d’eau et de substance naturelle contenant le composé à extraire (huile essentielle). La vapeur entraîne les huiles essentielles contenues dans le produit brut. Par la suite, ces vapeurs sont condensées à l’aide d’un réfrigérant.</a:t>
            </a:r>
          </a:p>
          <a:p>
            <a:pPr algn="just">
              <a:lnSpc>
                <a:spcPct val="150000"/>
              </a:lnSpc>
              <a:buFont typeface="Wingdings" pitchFamily="2" charset="2"/>
              <a:buChar char="q"/>
            </a:pPr>
            <a:r>
              <a:rPr lang="fr-FR" sz="2400" b="1" dirty="0" smtClean="0">
                <a:solidFill>
                  <a:srgbClr val="00B050"/>
                </a:solidFill>
              </a:rPr>
              <a:t>Le </a:t>
            </a:r>
            <a:r>
              <a:rPr lang="fr-FR" sz="2400" b="1" dirty="0" err="1" smtClean="0">
                <a:solidFill>
                  <a:srgbClr val="00B050"/>
                </a:solidFill>
              </a:rPr>
              <a:t>relargage</a:t>
            </a:r>
            <a:r>
              <a:rPr lang="fr-FR" sz="2400" dirty="0" smtClean="0"/>
              <a:t>: Consiste à rendre les huiles essentielles, qui sont des composés organiques en partie solubles dans l’eau, moins solubles par l’ajout du chlorure de sodium. De cette manière, il sera plus facile de récupérer ces huiles essentielles.</a:t>
            </a:r>
          </a:p>
          <a:p>
            <a:endParaRPr lang="fr-FR"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428596" y="212340"/>
            <a:ext cx="7824195" cy="60741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8715436" cy="2862322"/>
          </a:xfrm>
          <a:prstGeom prst="rect">
            <a:avLst/>
          </a:prstGeom>
        </p:spPr>
        <p:txBody>
          <a:bodyPr wrap="square">
            <a:spAutoFit/>
          </a:bodyPr>
          <a:lstStyle/>
          <a:p>
            <a:pPr algn="just">
              <a:lnSpc>
                <a:spcPct val="150000"/>
              </a:lnSpc>
              <a:buFont typeface="Wingdings" pitchFamily="2" charset="2"/>
              <a:buChar char="q"/>
            </a:pPr>
            <a:r>
              <a:rPr lang="fr-FR" sz="2400" b="1" dirty="0" smtClean="0">
                <a:solidFill>
                  <a:srgbClr val="00B050"/>
                </a:solidFill>
              </a:rPr>
              <a:t>La décantation</a:t>
            </a:r>
            <a:r>
              <a:rPr lang="fr-FR" sz="2400" dirty="0" smtClean="0"/>
              <a:t>: Est réalisée dans une ampoule à décanter, dans laquelle le mélange se sépare en deux phases non miscibles. Une phase aqueuse, plus dense, se situe dans la partie inférieure et une phase organique, de densité plus faible et contenant les huiles essentielles se situe au dessus</a:t>
            </a:r>
            <a:endParaRPr lang="fr-FR" sz="2400" b="1" dirty="0" smtClean="0"/>
          </a:p>
        </p:txBody>
      </p:sp>
      <p:pic>
        <p:nvPicPr>
          <p:cNvPr id="3" name="Picture 2"/>
          <p:cNvPicPr>
            <a:picLocks noChangeAspect="1" noChangeArrowheads="1"/>
          </p:cNvPicPr>
          <p:nvPr/>
        </p:nvPicPr>
        <p:blipFill>
          <a:blip r:embed="rId2"/>
          <a:srcRect/>
          <a:stretch>
            <a:fillRect/>
          </a:stretch>
        </p:blipFill>
        <p:spPr bwMode="auto">
          <a:xfrm>
            <a:off x="124769" y="3214686"/>
            <a:ext cx="8947825" cy="2667012"/>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48" y="6077283"/>
            <a:ext cx="7500990" cy="49498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0" y="2214554"/>
            <a:ext cx="3929058" cy="3991995"/>
          </a:xfrm>
          <a:prstGeom prst="rect">
            <a:avLst/>
          </a:prstGeom>
          <a:noFill/>
          <a:ln w="9525">
            <a:noFill/>
            <a:miter lim="800000"/>
            <a:headEnd/>
            <a:tailEnd/>
          </a:ln>
          <a:effectLst/>
        </p:spPr>
      </p:pic>
      <p:pic>
        <p:nvPicPr>
          <p:cNvPr id="38915" name="Picture 3"/>
          <p:cNvPicPr>
            <a:picLocks noChangeAspect="1" noChangeArrowheads="1"/>
          </p:cNvPicPr>
          <p:nvPr/>
        </p:nvPicPr>
        <p:blipFill>
          <a:blip r:embed="rId3"/>
          <a:srcRect/>
          <a:stretch>
            <a:fillRect/>
          </a:stretch>
        </p:blipFill>
        <p:spPr bwMode="auto">
          <a:xfrm>
            <a:off x="4654629" y="2214554"/>
            <a:ext cx="4489371" cy="4106132"/>
          </a:xfrm>
          <a:prstGeom prst="rect">
            <a:avLst/>
          </a:prstGeom>
          <a:noFill/>
          <a:ln w="9525">
            <a:noFill/>
            <a:miter lim="800000"/>
            <a:headEnd/>
            <a:tailEnd/>
          </a:ln>
          <a:effectLst/>
        </p:spPr>
      </p:pic>
      <p:sp>
        <p:nvSpPr>
          <p:cNvPr id="4" name="Rectangle 3"/>
          <p:cNvSpPr/>
          <p:nvPr/>
        </p:nvSpPr>
        <p:spPr>
          <a:xfrm>
            <a:off x="5214942" y="6466668"/>
            <a:ext cx="3643338" cy="677108"/>
          </a:xfrm>
          <a:prstGeom prst="rect">
            <a:avLst/>
          </a:prstGeom>
        </p:spPr>
        <p:txBody>
          <a:bodyPr wrap="square">
            <a:spAutoFit/>
          </a:bodyPr>
          <a:lstStyle/>
          <a:p>
            <a:r>
              <a:rPr lang="fr-FR" sz="2000" b="1" dirty="0" smtClean="0">
                <a:solidFill>
                  <a:srgbClr val="FF0000"/>
                </a:solidFill>
              </a:rPr>
              <a:t>Filtration sous pression réduite </a:t>
            </a:r>
            <a:r>
              <a:rPr lang="fr-FR" b="1" dirty="0" smtClean="0"/>
              <a:t>	</a:t>
            </a:r>
          </a:p>
        </p:txBody>
      </p:sp>
      <p:sp>
        <p:nvSpPr>
          <p:cNvPr id="5" name="Rectangle 4"/>
          <p:cNvSpPr/>
          <p:nvPr/>
        </p:nvSpPr>
        <p:spPr>
          <a:xfrm>
            <a:off x="571472" y="6395230"/>
            <a:ext cx="2954655" cy="400110"/>
          </a:xfrm>
          <a:prstGeom prst="rect">
            <a:avLst/>
          </a:prstGeom>
        </p:spPr>
        <p:txBody>
          <a:bodyPr wrap="none">
            <a:spAutoFit/>
          </a:bodyPr>
          <a:lstStyle/>
          <a:p>
            <a:r>
              <a:rPr lang="fr-FR" sz="2000" b="1" dirty="0" smtClean="0">
                <a:solidFill>
                  <a:srgbClr val="FF0000"/>
                </a:solidFill>
              </a:rPr>
              <a:t>Filtration par gravité </a:t>
            </a:r>
            <a:r>
              <a:rPr lang="fr-FR" b="1" dirty="0" smtClean="0"/>
              <a:t>	</a:t>
            </a:r>
          </a:p>
        </p:txBody>
      </p:sp>
      <p:sp>
        <p:nvSpPr>
          <p:cNvPr id="6" name="Rectangle 5"/>
          <p:cNvSpPr/>
          <p:nvPr/>
        </p:nvSpPr>
        <p:spPr>
          <a:xfrm>
            <a:off x="0" y="71414"/>
            <a:ext cx="9144000" cy="2071208"/>
          </a:xfrm>
          <a:prstGeom prst="rect">
            <a:avLst/>
          </a:prstGeom>
        </p:spPr>
        <p:txBody>
          <a:bodyPr wrap="square">
            <a:spAutoFit/>
          </a:bodyPr>
          <a:lstStyle/>
          <a:p>
            <a:pPr algn="just">
              <a:lnSpc>
                <a:spcPct val="150000"/>
              </a:lnSpc>
              <a:buFont typeface="Wingdings" pitchFamily="2" charset="2"/>
              <a:buChar char="q"/>
            </a:pPr>
            <a:r>
              <a:rPr lang="fr-FR" sz="2200" dirty="0" smtClean="0"/>
              <a:t> </a:t>
            </a:r>
            <a:r>
              <a:rPr lang="fr-FR" sz="2200" b="1" dirty="0" smtClean="0">
                <a:solidFill>
                  <a:srgbClr val="00B050"/>
                </a:solidFill>
              </a:rPr>
              <a:t>Le séchage et la filtration: </a:t>
            </a:r>
            <a:r>
              <a:rPr lang="fr-FR" sz="2200" dirty="0" smtClean="0"/>
              <a:t>Afin d’éliminer le peu d’eau susceptible d’avoir été retenue dans la phase organique, il est important de faire agir un déshydratant (C’est le séchage). Pour ne recueillir que la phase organique exempte d’eau il faut réaliser une filtration.</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linds(horizontal)">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5"/>
                                        </p:tgtEl>
                                        <p:attrNameLst>
                                          <p:attrName>style.visibility</p:attrName>
                                        </p:attrNameLst>
                                      </p:cBhvr>
                                      <p:to>
                                        <p:strVal val="visible"/>
                                      </p:to>
                                    </p:set>
                                    <p:animEffect transition="in" filter="blinds(horizontal)">
                                      <p:cBhvr>
                                        <p:cTn id="17" dur="500"/>
                                        <p:tgtEl>
                                          <p:spTgt spid="389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ctusantefenua.com/wp-content/uploads/2017/02/Appareil-distill-labo-plantes-770x791.jpg"/>
          <p:cNvPicPr>
            <a:picLocks noChangeAspect="1" noChangeArrowheads="1"/>
          </p:cNvPicPr>
          <p:nvPr/>
        </p:nvPicPr>
        <p:blipFill>
          <a:blip r:embed="rId2"/>
          <a:srcRect/>
          <a:stretch>
            <a:fillRect/>
          </a:stretch>
        </p:blipFill>
        <p:spPr bwMode="auto">
          <a:xfrm>
            <a:off x="1285852" y="0"/>
            <a:ext cx="6429420" cy="660719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117693"/>
            <a:ext cx="8858312" cy="7294305"/>
          </a:xfrm>
          <a:prstGeom prst="rect">
            <a:avLst/>
          </a:prstGeom>
          <a:noFill/>
        </p:spPr>
        <p:txBody>
          <a:bodyPr wrap="square" rtlCol="0">
            <a:spAutoFit/>
          </a:bodyPr>
          <a:lstStyle/>
          <a:p>
            <a:pPr algn="ctr">
              <a:lnSpc>
                <a:spcPct val="150000"/>
              </a:lnSpc>
            </a:pPr>
            <a:r>
              <a:rPr lang="fr-FR" sz="2800" b="1" dirty="0" smtClean="0">
                <a:solidFill>
                  <a:srgbClr val="FF0000"/>
                </a:solidFill>
                <a:latin typeface="Arial" pitchFamily="34" charset="0"/>
                <a:cs typeface="Arial" pitchFamily="34" charset="0"/>
              </a:rPr>
              <a:t>Le </a:t>
            </a:r>
            <a:r>
              <a:rPr lang="fr-FR" sz="2800" b="1" dirty="0" err="1" smtClean="0">
                <a:solidFill>
                  <a:srgbClr val="FF0000"/>
                </a:solidFill>
                <a:latin typeface="Arial" pitchFamily="34" charset="0"/>
                <a:cs typeface="Arial" pitchFamily="34" charset="0"/>
              </a:rPr>
              <a:t>cryobroyage</a:t>
            </a:r>
            <a:r>
              <a:rPr lang="fr-FR" sz="2800" b="1" dirty="0" smtClean="0">
                <a:solidFill>
                  <a:srgbClr val="FF0000"/>
                </a:solidFill>
                <a:latin typeface="Arial" pitchFamily="34" charset="0"/>
                <a:cs typeface="Arial" pitchFamily="34" charset="0"/>
              </a:rPr>
              <a:t> </a:t>
            </a:r>
          </a:p>
          <a:p>
            <a:pPr algn="just">
              <a:lnSpc>
                <a:spcPct val="150000"/>
              </a:lnSpc>
            </a:pPr>
            <a:r>
              <a:rPr lang="fr-FR" sz="2400" b="1" dirty="0" smtClean="0">
                <a:latin typeface="Arial" pitchFamily="34" charset="0"/>
                <a:cs typeface="Arial" pitchFamily="34" charset="0"/>
              </a:rPr>
              <a:t>La technique du </a:t>
            </a:r>
            <a:r>
              <a:rPr lang="fr-FR" sz="2400" b="1" dirty="0" err="1" smtClean="0">
                <a:latin typeface="Arial" pitchFamily="34" charset="0"/>
                <a:cs typeface="Arial" pitchFamily="34" charset="0"/>
              </a:rPr>
              <a:t>cryobroyage</a:t>
            </a:r>
            <a:r>
              <a:rPr lang="fr-FR" sz="2400" b="1" dirty="0" smtClean="0">
                <a:latin typeface="Arial" pitchFamily="34" charset="0"/>
                <a:cs typeface="Arial" pitchFamily="34" charset="0"/>
              </a:rPr>
              <a:t> permet de transformer les plantes en poudre tout en préservant l'ensemble de leurs composants. </a:t>
            </a:r>
          </a:p>
          <a:p>
            <a:pPr algn="just">
              <a:lnSpc>
                <a:spcPct val="150000"/>
              </a:lnSpc>
            </a:pPr>
            <a:r>
              <a:rPr lang="fr-FR" sz="2400" dirty="0" smtClean="0">
                <a:latin typeface="Arial" pitchFamily="34" charset="0"/>
                <a:cs typeface="Arial" pitchFamily="34" charset="0"/>
              </a:rPr>
              <a:t>Le procédé du </a:t>
            </a:r>
            <a:r>
              <a:rPr lang="fr-FR" sz="2400" dirty="0" err="1" smtClean="0">
                <a:latin typeface="Arial" pitchFamily="34" charset="0"/>
                <a:cs typeface="Arial" pitchFamily="34" charset="0"/>
              </a:rPr>
              <a:t>cryobroyage</a:t>
            </a:r>
            <a:r>
              <a:rPr lang="fr-FR" sz="2400" dirty="0" smtClean="0">
                <a:latin typeface="Arial" pitchFamily="34" charset="0"/>
                <a:cs typeface="Arial" pitchFamily="34" charset="0"/>
              </a:rPr>
              <a:t> consiste à pulvériser la partie active de la plante sèche en la broyant à froid sous azote liquide,        (à – 196°C). Le froid permet de conserver les vitamines, les enzymes et de nombreux principes actifs des plantes sans les détériorer. On recueille ainsi une poudre parfaitement fine et homogène qu’on peut conditionner sous forme de gélules ou insérer à des produits cosmétiques.</a:t>
            </a:r>
          </a:p>
          <a:p>
            <a:pPr algn="just"/>
            <a:endParaRPr lang="fr-FR" sz="2400" dirty="0" smtClean="0"/>
          </a:p>
          <a:p>
            <a:pPr algn="just"/>
            <a:endParaRPr lang="fr-FR" sz="2400" dirty="0" smtClean="0"/>
          </a:p>
          <a:p>
            <a:pPr algn="just"/>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06" y="71414"/>
            <a:ext cx="8929718" cy="6969600"/>
          </a:xfrm>
          <a:prstGeom prst="rect">
            <a:avLst/>
          </a:prstGeom>
        </p:spPr>
        <p:txBody>
          <a:bodyPr wrap="square">
            <a:spAutoFit/>
          </a:bodyPr>
          <a:lstStyle/>
          <a:p>
            <a:pPr algn="ctr">
              <a:lnSpc>
                <a:spcPct val="150000"/>
              </a:lnSpc>
            </a:pPr>
            <a:r>
              <a:rPr lang="fr-FR" sz="2800" b="1" dirty="0" smtClean="0">
                <a:solidFill>
                  <a:srgbClr val="FF0000"/>
                </a:solidFill>
                <a:latin typeface="Arial" pitchFamily="34" charset="0"/>
                <a:cs typeface="Arial" pitchFamily="34" charset="0"/>
              </a:rPr>
              <a:t>La centrifugation  </a:t>
            </a:r>
            <a:endParaRPr lang="fr-FR" sz="2800" dirty="0" smtClean="0">
              <a:solidFill>
                <a:srgbClr val="FF0000"/>
              </a:solidFill>
              <a:latin typeface="Arial" pitchFamily="34" charset="0"/>
              <a:cs typeface="Arial" pitchFamily="34" charset="0"/>
            </a:endParaRPr>
          </a:p>
          <a:p>
            <a:pPr algn="just">
              <a:lnSpc>
                <a:spcPct val="150000"/>
              </a:lnSpc>
            </a:pPr>
            <a:r>
              <a:rPr lang="fr-FR" sz="2800" dirty="0" smtClean="0">
                <a:latin typeface="Arial" pitchFamily="34" charset="0"/>
                <a:cs typeface="Arial" pitchFamily="34" charset="0"/>
              </a:rPr>
              <a:t>Cette méthode est identique au procédé de décantation. La force centrifuge accélère la séparation de principes actifs en fonction de leur densité. Les principes actifs les plus lourds se déposent au fond des tubes. </a:t>
            </a:r>
          </a:p>
          <a:p>
            <a:pPr algn="just">
              <a:lnSpc>
                <a:spcPct val="150000"/>
              </a:lnSpc>
            </a:pPr>
            <a:r>
              <a:rPr lang="fr-FR" sz="2800" dirty="0" smtClean="0">
                <a:latin typeface="Arial" pitchFamily="34" charset="0"/>
                <a:cs typeface="Arial" pitchFamily="34" charset="0"/>
              </a:rPr>
              <a:t>La centrifugation différentielle est un procédé qui sépare différentes particules en fonction de leur taille par une succession de centrifugations, dont l’intensité croît au fur et à mesure.</a:t>
            </a:r>
            <a:endParaRPr lang="fr-FR" sz="2800" b="1" dirty="0" smtClean="0">
              <a:latin typeface="Arial" pitchFamily="34" charset="0"/>
              <a:cs typeface="Arial" pitchFamily="34" charset="0"/>
            </a:endParaRPr>
          </a:p>
          <a:p>
            <a:pPr algn="just" fontAlgn="base">
              <a:lnSpc>
                <a:spcPct val="150000"/>
              </a:lnSpc>
            </a:pPr>
            <a:endParaRPr lang="fr-FR"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285860"/>
            <a:ext cx="8715436" cy="2308324"/>
          </a:xfrm>
          <a:prstGeom prst="rect">
            <a:avLst/>
          </a:prstGeom>
          <a:noFill/>
        </p:spPr>
        <p:txBody>
          <a:bodyPr wrap="square" rtlCol="0">
            <a:spAutoFit/>
          </a:bodyPr>
          <a:lstStyle/>
          <a:p>
            <a:pPr algn="just">
              <a:lnSpc>
                <a:spcPct val="150000"/>
              </a:lnSpc>
            </a:pPr>
            <a:r>
              <a:rPr lang="fr-FR" sz="3200" b="1" dirty="0">
                <a:solidFill>
                  <a:srgbClr val="FF0000"/>
                </a:solidFill>
              </a:rPr>
              <a:t>Intérêt de l’extraction</a:t>
            </a:r>
          </a:p>
          <a:p>
            <a:pPr algn="just">
              <a:lnSpc>
                <a:spcPct val="150000"/>
              </a:lnSpc>
            </a:pPr>
            <a:r>
              <a:rPr lang="fr-FR" sz="3200" dirty="0"/>
              <a:t>Le but de l’extraction est </a:t>
            </a:r>
            <a:r>
              <a:rPr lang="fr-FR" sz="3200" dirty="0">
                <a:solidFill>
                  <a:srgbClr val="FF0000"/>
                </a:solidFill>
              </a:rPr>
              <a:t>d’isoler </a:t>
            </a:r>
            <a:r>
              <a:rPr lang="fr-FR" sz="3200" dirty="0"/>
              <a:t>une ou plusieurs molécules à partir d’un organisme</a:t>
            </a:r>
            <a:r>
              <a:rPr lang="fr-FR" sz="3200" dirty="0" smtClean="0"/>
              <a:t>. </a:t>
            </a:r>
            <a:endParaRPr lang="fr-FR"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9939" name="AutoShape 3" descr="Résultat de recherche d'images pour &quot;centrifugation&quot;">
            <a:hlinkClick r:id="rId2"/>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9941" name="Picture 5" descr="Résultat de recherche d'images pour &quot;centrifugation&quot;">
            <a:hlinkClick r:id="rId3"/>
          </p:cNvPr>
          <p:cNvPicPr>
            <a:picLocks noChangeAspect="1" noChangeArrowheads="1"/>
          </p:cNvPicPr>
          <p:nvPr/>
        </p:nvPicPr>
        <p:blipFill>
          <a:blip r:embed="rId4"/>
          <a:srcRect/>
          <a:stretch>
            <a:fillRect/>
          </a:stretch>
        </p:blipFill>
        <p:spPr bwMode="auto">
          <a:xfrm>
            <a:off x="1643042" y="214290"/>
            <a:ext cx="5786476" cy="3857652"/>
          </a:xfrm>
          <a:prstGeom prst="rect">
            <a:avLst/>
          </a:prstGeom>
          <a:noFill/>
        </p:spPr>
      </p:pic>
      <p:pic>
        <p:nvPicPr>
          <p:cNvPr id="39944" name="Picture 8"/>
          <p:cNvPicPr>
            <a:picLocks noChangeAspect="1" noChangeArrowheads="1"/>
          </p:cNvPicPr>
          <p:nvPr/>
        </p:nvPicPr>
        <p:blipFill>
          <a:blip r:embed="rId5"/>
          <a:srcRect/>
          <a:stretch>
            <a:fillRect/>
          </a:stretch>
        </p:blipFill>
        <p:spPr bwMode="auto">
          <a:xfrm>
            <a:off x="1142976" y="4286256"/>
            <a:ext cx="6957659" cy="24097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blinds(horizontal)">
                                      <p:cBhvr>
                                        <p:cTn id="7" dur="500"/>
                                        <p:tgtEl>
                                          <p:spTgt spid="39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348" y="1928802"/>
            <a:ext cx="7358114" cy="1323439"/>
          </a:xfrm>
          <a:prstGeom prst="rect">
            <a:avLst/>
          </a:prstGeom>
          <a:noFill/>
        </p:spPr>
        <p:txBody>
          <a:bodyPr wrap="square" rtlCol="0">
            <a:spAutoFit/>
          </a:bodyPr>
          <a:lstStyle/>
          <a:p>
            <a:pPr algn="ctr"/>
            <a:r>
              <a:rPr lang="fr-FR" sz="4000" b="1" dirty="0" smtClean="0">
                <a:solidFill>
                  <a:srgbClr val="FF0000"/>
                </a:solidFill>
              </a:rPr>
              <a:t>Techniques d’analyse des molécules minérales</a:t>
            </a:r>
            <a:endParaRPr lang="fr-FR" sz="40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4" y="214290"/>
            <a:ext cx="8786842" cy="6971139"/>
          </a:xfrm>
          <a:prstGeom prst="rect">
            <a:avLst/>
          </a:prstGeom>
        </p:spPr>
        <p:txBody>
          <a:bodyPr wrap="square">
            <a:spAutoFit/>
          </a:bodyPr>
          <a:lstStyle/>
          <a:p>
            <a:pPr algn="ctr">
              <a:lnSpc>
                <a:spcPct val="150000"/>
              </a:lnSpc>
            </a:pPr>
            <a:r>
              <a:rPr lang="fr-FR" sz="2800" b="1" dirty="0" smtClean="0">
                <a:solidFill>
                  <a:srgbClr val="FF0000"/>
                </a:solidFill>
              </a:rPr>
              <a:t>Les méthodes </a:t>
            </a:r>
            <a:r>
              <a:rPr lang="fr-FR" sz="2800" b="1" dirty="0" err="1" smtClean="0">
                <a:solidFill>
                  <a:srgbClr val="FF0000"/>
                </a:solidFill>
              </a:rPr>
              <a:t>titrimétriques</a:t>
            </a:r>
            <a:endParaRPr lang="fr-FR" sz="2800" b="1" dirty="0" smtClean="0">
              <a:solidFill>
                <a:srgbClr val="FF0000"/>
              </a:solidFill>
            </a:endParaRPr>
          </a:p>
          <a:p>
            <a:pPr algn="just">
              <a:lnSpc>
                <a:spcPct val="150000"/>
              </a:lnSpc>
            </a:pPr>
            <a:r>
              <a:rPr lang="fr-FR" sz="2600" dirty="0" smtClean="0"/>
              <a:t>La titrimétrie comprend l'ensemble des méthodes analytiques basées sur la détermination d'un réactif de concentration connu qui est nécessaire pour réagir complètement avec une solution de volume connu contenant la substance à analyser (l'</a:t>
            </a:r>
            <a:r>
              <a:rPr lang="fr-FR" sz="2600" dirty="0" err="1" smtClean="0"/>
              <a:t>analyte</a:t>
            </a:r>
            <a:r>
              <a:rPr lang="fr-FR" sz="2600" dirty="0" smtClean="0"/>
              <a:t>). </a:t>
            </a:r>
          </a:p>
          <a:p>
            <a:pPr algn="just">
              <a:lnSpc>
                <a:spcPct val="150000"/>
              </a:lnSpc>
            </a:pPr>
            <a:r>
              <a:rPr lang="fr-FR" sz="2600" dirty="0" smtClean="0"/>
              <a:t>Le réactif peut être une solution étalon (</a:t>
            </a:r>
            <a:r>
              <a:rPr lang="fr-FR" sz="2600" dirty="0" err="1" smtClean="0"/>
              <a:t>c-à-d</a:t>
            </a:r>
            <a:r>
              <a:rPr lang="fr-FR" sz="2600" dirty="0" smtClean="0"/>
              <a:t> une solution de concentration connue avec précision) (titrage volumétrique), un produit chimique (titrage gravimétrique ou par précipitation) ou un courant électrique de grandeur connue (titrage </a:t>
            </a:r>
            <a:r>
              <a:rPr lang="fr-FR" sz="2600" dirty="0" err="1" smtClean="0"/>
              <a:t>coulométrique</a:t>
            </a:r>
            <a:r>
              <a:rPr lang="fr-FR" sz="2600" dirty="0" smtClean="0"/>
              <a:t>)</a:t>
            </a:r>
          </a:p>
          <a:p>
            <a:endParaRPr lang="fr-FR" dirty="0" smtClean="0"/>
          </a:p>
          <a:p>
            <a:endParaRPr lang="fr-FR" dirty="0" smtClean="0"/>
          </a:p>
          <a:p>
            <a:r>
              <a:rPr lang="fr-FR" dirty="0" smtClean="0"/>
              <a:t>.</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363915"/>
            <a:ext cx="8429684" cy="5078313"/>
          </a:xfrm>
          <a:prstGeom prst="rect">
            <a:avLst/>
          </a:prstGeom>
          <a:noFill/>
        </p:spPr>
        <p:txBody>
          <a:bodyPr wrap="square" rtlCol="0">
            <a:spAutoFit/>
          </a:bodyPr>
          <a:lstStyle/>
          <a:p>
            <a:pPr algn="just">
              <a:lnSpc>
                <a:spcPct val="150000"/>
              </a:lnSpc>
            </a:pPr>
            <a:endParaRPr lang="ar-DZ" sz="2400" dirty="0" smtClean="0"/>
          </a:p>
          <a:p>
            <a:pPr algn="just">
              <a:lnSpc>
                <a:spcPct val="150000"/>
              </a:lnSpc>
            </a:pPr>
            <a:r>
              <a:rPr lang="fr-FR" sz="2800" dirty="0" smtClean="0"/>
              <a:t>Une </a:t>
            </a:r>
            <a:r>
              <a:rPr lang="fr-FR" sz="2800" dirty="0" err="1" smtClean="0"/>
              <a:t>titration</a:t>
            </a:r>
            <a:r>
              <a:rPr lang="fr-FR" sz="2800" dirty="0" smtClean="0"/>
              <a:t> consiste à déterminer la concentration d'une espèce chimique en solution par une réaction de neutralisation de cette espèce : une solution de concentration connue, appelée titrant, est utilisée pour neutraliser une espèce chimique, appelée </a:t>
            </a:r>
            <a:r>
              <a:rPr lang="fr-FR" sz="2800" dirty="0" err="1" smtClean="0"/>
              <a:t>analyte</a:t>
            </a:r>
            <a:r>
              <a:rPr lang="fr-FR" sz="2800" dirty="0" smtClean="0"/>
              <a:t>, contenue dans la solution à titrer. </a:t>
            </a:r>
          </a:p>
          <a:p>
            <a:pPr>
              <a:lnSpc>
                <a:spcPct val="150000"/>
              </a:lnSpc>
            </a:pP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571480"/>
            <a:ext cx="8572560" cy="5909310"/>
          </a:xfrm>
          <a:prstGeom prst="rect">
            <a:avLst/>
          </a:prstGeom>
          <a:noFill/>
        </p:spPr>
        <p:txBody>
          <a:bodyPr wrap="square" rtlCol="0">
            <a:spAutoFit/>
          </a:bodyPr>
          <a:lstStyle/>
          <a:p>
            <a:pPr algn="just">
              <a:lnSpc>
                <a:spcPct val="150000"/>
              </a:lnSpc>
            </a:pPr>
            <a:r>
              <a:rPr lang="fr-FR" sz="2400" dirty="0" smtClean="0">
                <a:latin typeface="Arial" pitchFamily="34" charset="0"/>
                <a:cs typeface="Arial" pitchFamily="34" charset="0"/>
              </a:rPr>
              <a:t>Le point de neutralisation, ou équivalence, est connu via la mesure continue d'un paramètre directement lié à cette réaction de neutralisation (ex : changement de couleur, pH, )</a:t>
            </a:r>
          </a:p>
          <a:p>
            <a:pPr algn="just">
              <a:lnSpc>
                <a:spcPct val="150000"/>
              </a:lnSpc>
            </a:pPr>
            <a:endParaRPr lang="fr-FR" sz="2400" dirty="0" smtClean="0">
              <a:latin typeface="Arial" pitchFamily="34" charset="0"/>
              <a:cs typeface="Arial" pitchFamily="34" charset="0"/>
            </a:endParaRPr>
          </a:p>
          <a:p>
            <a:pPr algn="just">
              <a:lnSpc>
                <a:spcPct val="150000"/>
              </a:lnSpc>
            </a:pPr>
            <a:r>
              <a:rPr lang="fr-FR" sz="2400" dirty="0" smtClean="0">
                <a:latin typeface="Arial" pitchFamily="34" charset="0"/>
                <a:cs typeface="Arial" pitchFamily="34" charset="0"/>
              </a:rPr>
              <a:t>La méthode de titrage la plus utilisée est le </a:t>
            </a:r>
            <a:r>
              <a:rPr lang="fr-FR" sz="2400" dirty="0" smtClean="0">
                <a:solidFill>
                  <a:srgbClr val="FF0000"/>
                </a:solidFill>
                <a:latin typeface="Arial" pitchFamily="34" charset="0"/>
                <a:cs typeface="Arial" pitchFamily="34" charset="0"/>
              </a:rPr>
              <a:t>titrage</a:t>
            </a:r>
            <a:r>
              <a:rPr lang="fr-FR" sz="2400" dirty="0" smtClean="0">
                <a:latin typeface="Arial" pitchFamily="34" charset="0"/>
                <a:cs typeface="Arial" pitchFamily="34" charset="0"/>
              </a:rPr>
              <a:t> </a:t>
            </a:r>
            <a:r>
              <a:rPr lang="fr-FR" sz="2400" dirty="0" smtClean="0">
                <a:solidFill>
                  <a:srgbClr val="FF0000"/>
                </a:solidFill>
                <a:latin typeface="Arial" pitchFamily="34" charset="0"/>
                <a:cs typeface="Arial" pitchFamily="34" charset="0"/>
              </a:rPr>
              <a:t>volumétrique</a:t>
            </a:r>
            <a:r>
              <a:rPr lang="fr-FR" sz="2400" dirty="0" smtClean="0">
                <a:latin typeface="Arial" pitchFamily="34" charset="0"/>
                <a:cs typeface="Arial" pitchFamily="34" charset="0"/>
              </a:rPr>
              <a:t>. Elle consiste à ajouter graduellement une solution de réactif titrant (avec une concentration volumique connue) afin de neutraliser l'espèce à déterminer (à titrer) dans la solution inconnue </a:t>
            </a:r>
          </a:p>
          <a:p>
            <a:pPr algn="just">
              <a:lnSpc>
                <a:spcPct val="150000"/>
              </a:lnSpc>
            </a:pPr>
            <a:r>
              <a:rPr lang="fr-FR" sz="2400" dirty="0" smtClean="0">
                <a:latin typeface="Arial" pitchFamily="34" charset="0"/>
                <a:cs typeface="Arial" pitchFamily="34" charset="0"/>
              </a:rPr>
              <a:t>Il existe d'autres types de titrage:</a:t>
            </a:r>
          </a:p>
          <a:p>
            <a:pPr algn="just"/>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314" y="394692"/>
            <a:ext cx="8786842" cy="6463308"/>
          </a:xfrm>
          <a:prstGeom prst="rect">
            <a:avLst/>
          </a:prstGeom>
          <a:noFill/>
        </p:spPr>
        <p:txBody>
          <a:bodyPr wrap="square" rtlCol="0">
            <a:spAutoFit/>
          </a:bodyPr>
          <a:lstStyle/>
          <a:p>
            <a:pPr lvl="0" algn="just">
              <a:lnSpc>
                <a:spcPct val="150000"/>
              </a:lnSpc>
            </a:pPr>
            <a:r>
              <a:rPr lang="fr-FR" sz="2400" dirty="0" smtClean="0"/>
              <a:t> </a:t>
            </a:r>
            <a:r>
              <a:rPr lang="fr-FR" sz="2800" dirty="0" smtClean="0">
                <a:hlinkClick r:id="rId2" tooltip="Titrage gravimétrique"/>
              </a:rPr>
              <a:t>titrage gravimétrique</a:t>
            </a:r>
            <a:r>
              <a:rPr lang="fr-FR" sz="2800" dirty="0" smtClean="0"/>
              <a:t> : ce titrage diffère du titrage volumétrique en ce que la quantité de solution ajoutée pour compléter la réaction est mesurée en masse plutôt qu'en volume ;</a:t>
            </a:r>
          </a:p>
          <a:p>
            <a:pPr lvl="0" algn="just">
              <a:lnSpc>
                <a:spcPct val="150000"/>
              </a:lnSpc>
            </a:pPr>
            <a:r>
              <a:rPr lang="fr-FR" sz="2800" dirty="0" smtClean="0">
                <a:hlinkClick r:id="rId3" tooltip="Coulométrie"/>
              </a:rPr>
              <a:t>titrage </a:t>
            </a:r>
            <a:r>
              <a:rPr lang="fr-FR" sz="2800" dirty="0" err="1" smtClean="0">
                <a:hlinkClick r:id="rId3" tooltip="Coulométrie"/>
              </a:rPr>
              <a:t>coulométrique</a:t>
            </a:r>
            <a:r>
              <a:rPr lang="fr-FR" sz="2800" dirty="0" smtClean="0"/>
              <a:t> : le réactif titrant est généré par voie électrolytique plutôt que d'être ajouté comme solution standard ; Lors d'une telle expérience, Le courant est appliqué à une solution inconnue jusqu'à ce que l'intégralité de l'espèce inconnue soit oxydée ou réduite</a:t>
            </a:r>
          </a:p>
          <a:p>
            <a:pPr algn="just">
              <a:lnSpc>
                <a:spcPct val="150000"/>
              </a:lnSpc>
            </a:pP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357166"/>
            <a:ext cx="8643998" cy="6370975"/>
          </a:xfrm>
          <a:prstGeom prst="rect">
            <a:avLst/>
          </a:prstGeom>
          <a:noFill/>
        </p:spPr>
        <p:txBody>
          <a:bodyPr wrap="square" rtlCol="0">
            <a:spAutoFit/>
          </a:bodyPr>
          <a:lstStyle/>
          <a:p>
            <a:pPr lvl="0" algn="just">
              <a:lnSpc>
                <a:spcPct val="150000"/>
              </a:lnSpc>
            </a:pPr>
            <a:r>
              <a:rPr lang="fr-FR" sz="2400" dirty="0" smtClean="0"/>
              <a:t> </a:t>
            </a:r>
            <a:r>
              <a:rPr lang="fr-FR" sz="2600" dirty="0" err="1" smtClean="0">
                <a:hlinkClick r:id="rId2" tooltip="Test immunologique"/>
              </a:rPr>
              <a:t>titration</a:t>
            </a:r>
            <a:r>
              <a:rPr lang="fr-FR" sz="2600" dirty="0" smtClean="0">
                <a:hlinkClick r:id="rId2" tooltip="Test immunologique"/>
              </a:rPr>
              <a:t> </a:t>
            </a:r>
            <a:r>
              <a:rPr lang="fr-FR" sz="2600" dirty="0" err="1" smtClean="0">
                <a:hlinkClick r:id="rId2" tooltip="Test immunologique"/>
              </a:rPr>
              <a:t>immunométrique</a:t>
            </a:r>
            <a:r>
              <a:rPr lang="fr-FR" sz="2600" dirty="0" smtClean="0"/>
              <a:t> : ce titrage fait varier, à volume constant, la concentration d'</a:t>
            </a:r>
            <a:r>
              <a:rPr lang="fr-FR" sz="2600" dirty="0" err="1" smtClean="0"/>
              <a:t>analyte</a:t>
            </a:r>
            <a:r>
              <a:rPr lang="fr-FR" sz="2600" dirty="0" smtClean="0"/>
              <a:t> à titrer tandis que l'agent titrant est en concentration constante. </a:t>
            </a:r>
          </a:p>
          <a:p>
            <a:pPr lvl="0" algn="just">
              <a:lnSpc>
                <a:spcPct val="150000"/>
              </a:lnSpc>
            </a:pPr>
            <a:endParaRPr lang="fr-FR" sz="2600" dirty="0" smtClean="0"/>
          </a:p>
          <a:p>
            <a:pPr algn="just">
              <a:lnSpc>
                <a:spcPct val="150000"/>
              </a:lnSpc>
            </a:pPr>
            <a:r>
              <a:rPr lang="fr-FR" sz="2600" dirty="0" smtClean="0"/>
              <a:t>Un </a:t>
            </a:r>
            <a:r>
              <a:rPr lang="fr-FR" sz="2600" b="1" dirty="0" smtClean="0"/>
              <a:t>test immunologique </a:t>
            </a:r>
            <a:r>
              <a:rPr lang="fr-FR" sz="2600" dirty="0" smtClean="0"/>
              <a:t>est un test biochimique qui mesure la présence ou la concentration d'une macromolécule ou d'une petite molécule dans une solution, grâce à l'utilisation d'un anticorps (souvent) ou d'une immunoglobuline (parfois). Si c'est la concentration qui est mesurée on parle aussi de </a:t>
            </a:r>
            <a:r>
              <a:rPr lang="fr-FR" sz="2600" b="1" dirty="0" smtClean="0"/>
              <a:t>dosage immunologique</a:t>
            </a:r>
            <a:r>
              <a:rPr lang="fr-FR" sz="2600" dirty="0" smtClean="0"/>
              <a:t>.</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1285860"/>
            <a:ext cx="8572560" cy="4247317"/>
          </a:xfrm>
          <a:prstGeom prst="rect">
            <a:avLst/>
          </a:prstGeom>
          <a:noFill/>
        </p:spPr>
        <p:txBody>
          <a:bodyPr wrap="square" rtlCol="0">
            <a:spAutoFit/>
          </a:bodyPr>
          <a:lstStyle/>
          <a:p>
            <a:pPr algn="just">
              <a:lnSpc>
                <a:spcPct val="150000"/>
              </a:lnSpc>
            </a:pPr>
            <a:r>
              <a:rPr lang="fr-FR" sz="2800" b="1" dirty="0" smtClean="0">
                <a:solidFill>
                  <a:srgbClr val="FF0000"/>
                </a:solidFill>
              </a:rPr>
              <a:t>Méthodes </a:t>
            </a:r>
            <a:r>
              <a:rPr lang="fr-FR" sz="2800" b="1" dirty="0" err="1" smtClean="0">
                <a:solidFill>
                  <a:srgbClr val="FF0000"/>
                </a:solidFill>
              </a:rPr>
              <a:t>potentiométriques</a:t>
            </a:r>
            <a:r>
              <a:rPr lang="fr-FR" sz="2800" dirty="0" smtClean="0">
                <a:solidFill>
                  <a:srgbClr val="FF0000"/>
                </a:solidFill>
              </a:rPr>
              <a:t> </a:t>
            </a:r>
            <a:r>
              <a:rPr lang="fr-FR" sz="2800" dirty="0" smtClean="0"/>
              <a:t>: </a:t>
            </a:r>
            <a:endParaRPr lang="fr-FR" sz="2800" dirty="0" smtClean="0"/>
          </a:p>
          <a:p>
            <a:pPr algn="just">
              <a:lnSpc>
                <a:spcPct val="150000"/>
              </a:lnSpc>
            </a:pPr>
            <a:r>
              <a:rPr lang="fr-FR" sz="2800" dirty="0" smtClean="0"/>
              <a:t>Ces </a:t>
            </a:r>
            <a:r>
              <a:rPr lang="fr-FR" sz="2800" dirty="0" smtClean="0"/>
              <a:t>méthodes mettent en œuvre le plus souvent des électrodes spécifiques qui sont utilisées par immersion dans l'eau; elles permettent de mesurer: pH, potentiel d'</a:t>
            </a:r>
            <a:r>
              <a:rPr lang="fr-FR" sz="2800" dirty="0" err="1" smtClean="0"/>
              <a:t>oxydo-réduction</a:t>
            </a:r>
            <a:r>
              <a:rPr lang="fr-FR" sz="2800" dirty="0" smtClean="0"/>
              <a:t>, oxygène, turbidité, fluorures, cyanures... </a:t>
            </a:r>
          </a:p>
          <a:p>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42900"/>
            <a:ext cx="8929718" cy="6971139"/>
          </a:xfrm>
          <a:prstGeom prst="rect">
            <a:avLst/>
          </a:prstGeom>
          <a:noFill/>
        </p:spPr>
        <p:txBody>
          <a:bodyPr wrap="square" rtlCol="0">
            <a:spAutoFit/>
          </a:bodyPr>
          <a:lstStyle/>
          <a:p>
            <a:pPr algn="just">
              <a:lnSpc>
                <a:spcPct val="150000"/>
              </a:lnSpc>
            </a:pPr>
            <a:endParaRPr lang="fr-FR" b="1" dirty="0" smtClean="0"/>
          </a:p>
          <a:p>
            <a:pPr algn="just">
              <a:lnSpc>
                <a:spcPct val="150000"/>
              </a:lnSpc>
            </a:pPr>
            <a:r>
              <a:rPr lang="fr-FR" sz="2800" b="1" dirty="0" smtClean="0">
                <a:solidFill>
                  <a:srgbClr val="FF0000"/>
                </a:solidFill>
              </a:rPr>
              <a:t>a. </a:t>
            </a:r>
            <a:r>
              <a:rPr lang="fr-FR" sz="2400" b="1" dirty="0" smtClean="0">
                <a:solidFill>
                  <a:srgbClr val="FF0000"/>
                </a:solidFill>
              </a:rPr>
              <a:t>Méthodes colorimétriques</a:t>
            </a:r>
            <a:r>
              <a:rPr lang="fr-FR" sz="2400" b="1" dirty="0" smtClean="0"/>
              <a:t> </a:t>
            </a:r>
            <a:r>
              <a:rPr lang="fr-FR" sz="2400" dirty="0" smtClean="0"/>
              <a:t>: Ces méthodes mettent en jeu des "réactions colorées"</a:t>
            </a:r>
          </a:p>
          <a:p>
            <a:pPr algn="just">
              <a:lnSpc>
                <a:spcPct val="150000"/>
              </a:lnSpc>
            </a:pPr>
            <a:r>
              <a:rPr lang="fr-FR" sz="2400" dirty="0" smtClean="0"/>
              <a:t>Ce type de méthode peut être envisage :</a:t>
            </a:r>
          </a:p>
          <a:p>
            <a:pPr lvl="0" algn="just">
              <a:lnSpc>
                <a:spcPct val="150000"/>
              </a:lnSpc>
            </a:pPr>
            <a:r>
              <a:rPr lang="fr-FR" sz="2400" dirty="0" smtClean="0"/>
              <a:t>Si le </a:t>
            </a:r>
            <a:r>
              <a:rPr lang="fr-FR" sz="2400" b="1" dirty="0" smtClean="0">
                <a:solidFill>
                  <a:srgbClr val="0070C0"/>
                </a:solidFill>
              </a:rPr>
              <a:t>réactif titré est coloré </a:t>
            </a:r>
            <a:r>
              <a:rPr lang="fr-FR" sz="2400" dirty="0" smtClean="0"/>
              <a:t>: la couleur disparait  au moment de l’équivalence,  puisque le réactif titre disparait.</a:t>
            </a:r>
          </a:p>
          <a:p>
            <a:pPr lvl="0" algn="just">
              <a:lnSpc>
                <a:spcPct val="150000"/>
              </a:lnSpc>
            </a:pPr>
            <a:r>
              <a:rPr lang="fr-FR" sz="2400" dirty="0" smtClean="0"/>
              <a:t>Si le </a:t>
            </a:r>
            <a:r>
              <a:rPr lang="fr-FR" sz="2400" b="1" dirty="0" smtClean="0">
                <a:solidFill>
                  <a:srgbClr val="0070C0"/>
                </a:solidFill>
              </a:rPr>
              <a:t>réactif titrant est coloré </a:t>
            </a:r>
            <a:r>
              <a:rPr lang="fr-FR" sz="2400" dirty="0" smtClean="0"/>
              <a:t>: La couleur apparait juste après l’équivalence, puisque le réactif titrant est alors en excès.</a:t>
            </a:r>
          </a:p>
          <a:p>
            <a:pPr lvl="0" algn="just">
              <a:lnSpc>
                <a:spcPct val="150000"/>
              </a:lnSpc>
            </a:pPr>
            <a:r>
              <a:rPr lang="fr-FR" sz="2400" dirty="0" smtClean="0"/>
              <a:t>Si un </a:t>
            </a:r>
            <a:r>
              <a:rPr lang="fr-FR" sz="2400" b="1" dirty="0" smtClean="0">
                <a:solidFill>
                  <a:srgbClr val="0070C0"/>
                </a:solidFill>
              </a:rPr>
              <a:t>indicateur coloré </a:t>
            </a:r>
            <a:r>
              <a:rPr lang="fr-FR" sz="2400" dirty="0" smtClean="0"/>
              <a:t>bien choisi est ajoute a la solution </a:t>
            </a:r>
            <a:r>
              <a:rPr lang="fr-FR" sz="2400" b="1" dirty="0" smtClean="0"/>
              <a:t>titrée</a:t>
            </a:r>
            <a:r>
              <a:rPr lang="fr-FR" sz="2400" dirty="0" smtClean="0"/>
              <a:t>. Cette </a:t>
            </a:r>
            <a:r>
              <a:rPr lang="fr-FR" sz="2400" dirty="0" err="1" smtClean="0"/>
              <a:t>espece</a:t>
            </a:r>
            <a:r>
              <a:rPr lang="fr-FR" sz="2400" dirty="0" smtClean="0"/>
              <a:t>, sensible a la composition du milieu, va changer brutalement de couleur au moment de l’</a:t>
            </a:r>
            <a:r>
              <a:rPr lang="fr-FR" sz="2400" dirty="0" err="1" smtClean="0"/>
              <a:t>equivalence</a:t>
            </a:r>
            <a:r>
              <a:rPr lang="fr-FR" sz="2400" dirty="0" smtClean="0"/>
              <a:t>, permettant un </a:t>
            </a:r>
            <a:r>
              <a:rPr lang="fr-FR" sz="2400" dirty="0" err="1" smtClean="0"/>
              <a:t>reperage</a:t>
            </a:r>
            <a:r>
              <a:rPr lang="fr-FR" sz="2400" dirty="0" smtClean="0"/>
              <a:t> de celle ci.</a:t>
            </a:r>
          </a:p>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428604"/>
            <a:ext cx="8286808" cy="4467057"/>
          </a:xfrm>
          <a:prstGeom prst="rect">
            <a:avLst/>
          </a:prstGeom>
          <a:noFill/>
        </p:spPr>
        <p:txBody>
          <a:bodyPr wrap="square" rtlCol="0">
            <a:spAutoFit/>
          </a:bodyPr>
          <a:lstStyle/>
          <a:p>
            <a:pPr algn="just">
              <a:lnSpc>
                <a:spcPct val="150000"/>
              </a:lnSpc>
            </a:pPr>
            <a:r>
              <a:rPr lang="fr-FR" sz="2800" b="1" dirty="0" smtClean="0">
                <a:solidFill>
                  <a:srgbClr val="FF0000"/>
                </a:solidFill>
              </a:rPr>
              <a:t>b. Méthodes volumétriques : </a:t>
            </a:r>
            <a:endParaRPr lang="fr-FR" sz="2800" b="1" dirty="0" smtClean="0">
              <a:solidFill>
                <a:srgbClr val="FF0000"/>
              </a:solidFill>
            </a:endParaRPr>
          </a:p>
          <a:p>
            <a:pPr algn="just">
              <a:lnSpc>
                <a:spcPct val="150000"/>
              </a:lnSpc>
            </a:pPr>
            <a:r>
              <a:rPr lang="fr-FR" sz="2800" dirty="0" smtClean="0"/>
              <a:t>De </a:t>
            </a:r>
            <a:r>
              <a:rPr lang="fr-FR" sz="2800" dirty="0" smtClean="0"/>
              <a:t>nombreux paramètres sont déterminés par volumétrie (alcalinité, dureté totale, dureté calcique, chlorures...). Des mallettes contenant de la verrerie classique de laboratoire permettent ces déterminations (burettes, </a:t>
            </a:r>
            <a:r>
              <a:rPr lang="fr-FR" sz="2800" dirty="0" err="1" smtClean="0"/>
              <a:t>erlenmeyer</a:t>
            </a:r>
            <a:r>
              <a:rPr lang="fr-FR" sz="2800" dirty="0" smtClean="0"/>
              <a:t>, éprouvettes graduées, fioles...). </a:t>
            </a:r>
          </a:p>
          <a:p>
            <a:pPr algn="just">
              <a:lnSpc>
                <a:spcPct val="150000"/>
              </a:lnSpc>
            </a:pPr>
            <a:endParaRPr lang="fr-F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1285860"/>
            <a:ext cx="8643998" cy="4989186"/>
          </a:xfrm>
          <a:prstGeom prst="rect">
            <a:avLst/>
          </a:prstGeom>
          <a:noFill/>
        </p:spPr>
        <p:txBody>
          <a:bodyPr wrap="square" rtlCol="0">
            <a:spAutoFit/>
          </a:bodyPr>
          <a:lstStyle/>
          <a:p>
            <a:pPr marL="514350" lvl="0" indent="-514350" algn="just">
              <a:lnSpc>
                <a:spcPct val="150000"/>
              </a:lnSpc>
              <a:buAutoNum type="arabicPeriod"/>
            </a:pPr>
            <a:r>
              <a:rPr lang="fr-FR" sz="2800" b="1" dirty="0" smtClean="0">
                <a:solidFill>
                  <a:srgbClr val="FF0000"/>
                </a:solidFill>
              </a:rPr>
              <a:t>La </a:t>
            </a:r>
            <a:r>
              <a:rPr lang="fr-FR" sz="2800" b="1" dirty="0" smtClean="0">
                <a:solidFill>
                  <a:srgbClr val="FF0000"/>
                </a:solidFill>
              </a:rPr>
              <a:t>décoction</a:t>
            </a:r>
            <a:r>
              <a:rPr lang="fr-FR" sz="2800" dirty="0" smtClean="0"/>
              <a:t> : on place des plantes dans de l’eau froide et on porte le tout à ébullition. </a:t>
            </a:r>
            <a:endParaRPr lang="fr-FR" sz="2800" dirty="0" smtClean="0"/>
          </a:p>
          <a:p>
            <a:pPr marL="514350" lvl="0" indent="-514350" algn="just">
              <a:lnSpc>
                <a:spcPct val="150000"/>
              </a:lnSpc>
            </a:pPr>
            <a:endParaRPr lang="fr-FR" sz="2800" dirty="0" smtClean="0"/>
          </a:p>
          <a:p>
            <a:pPr lvl="0" algn="just">
              <a:lnSpc>
                <a:spcPct val="150000"/>
              </a:lnSpc>
            </a:pPr>
            <a:r>
              <a:rPr lang="fr-FR" sz="2800" b="1" dirty="0" smtClean="0">
                <a:solidFill>
                  <a:srgbClr val="FF0000"/>
                </a:solidFill>
              </a:rPr>
              <a:t>2. L’infusion</a:t>
            </a:r>
            <a:r>
              <a:rPr lang="fr-FR" sz="2800" dirty="0" smtClean="0">
                <a:solidFill>
                  <a:srgbClr val="FF0000"/>
                </a:solidFill>
              </a:rPr>
              <a:t> :</a:t>
            </a:r>
            <a:r>
              <a:rPr lang="fr-FR" sz="2800" dirty="0" smtClean="0"/>
              <a:t> on laisse tremper des végétaux finement divisés dans de l’eau bouillante de façon à y dissoudre les principes actifs. </a:t>
            </a:r>
            <a:endParaRPr lang="fr-FR" sz="2800" dirty="0" smtClean="0"/>
          </a:p>
          <a:p>
            <a:pPr lvl="0" algn="just">
              <a:lnSpc>
                <a:spcPct val="150000"/>
              </a:lnSpc>
            </a:pPr>
            <a:r>
              <a:rPr lang="fr-FR" sz="2800" dirty="0" smtClean="0"/>
              <a:t>Exemples</a:t>
            </a:r>
            <a:r>
              <a:rPr lang="fr-FR" sz="2800" dirty="0" smtClean="0"/>
              <a:t> : </a:t>
            </a:r>
            <a:r>
              <a:rPr lang="fr-FR" sz="2800" b="1" dirty="0" smtClean="0"/>
              <a:t>thé</a:t>
            </a:r>
            <a:r>
              <a:rPr lang="fr-FR" sz="2800" dirty="0" smtClean="0"/>
              <a:t>, tisanes…</a:t>
            </a:r>
          </a:p>
          <a:p>
            <a:pPr>
              <a:lnSpc>
                <a:spcPct val="150000"/>
              </a:lnSpc>
            </a:pPr>
            <a:endParaRPr lang="fr-FR" dirty="0"/>
          </a:p>
        </p:txBody>
      </p:sp>
      <p:sp>
        <p:nvSpPr>
          <p:cNvPr id="3" name="Rectangle 2"/>
          <p:cNvSpPr/>
          <p:nvPr/>
        </p:nvSpPr>
        <p:spPr>
          <a:xfrm>
            <a:off x="1857356" y="428604"/>
            <a:ext cx="6514477" cy="584775"/>
          </a:xfrm>
          <a:prstGeom prst="rect">
            <a:avLst/>
          </a:prstGeom>
        </p:spPr>
        <p:txBody>
          <a:bodyPr wrap="none">
            <a:spAutoFit/>
          </a:bodyPr>
          <a:lstStyle/>
          <a:p>
            <a:pPr algn="ctr"/>
            <a:r>
              <a:rPr lang="fr-FR" sz="3200" b="1" dirty="0" smtClean="0">
                <a:solidFill>
                  <a:srgbClr val="FF0000"/>
                </a:solidFill>
              </a:rPr>
              <a:t>I. Techniques d’extraction ancestrales</a:t>
            </a:r>
            <a:endParaRPr lang="fr-FR"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857232"/>
            <a:ext cx="8143932" cy="4678204"/>
          </a:xfrm>
          <a:prstGeom prst="rect">
            <a:avLst/>
          </a:prstGeom>
          <a:noFill/>
        </p:spPr>
        <p:txBody>
          <a:bodyPr wrap="square" rtlCol="0">
            <a:spAutoFit/>
          </a:bodyPr>
          <a:lstStyle/>
          <a:p>
            <a:pPr lvl="0" algn="just">
              <a:lnSpc>
                <a:spcPct val="200000"/>
              </a:lnSpc>
            </a:pPr>
            <a:r>
              <a:rPr lang="fr-FR" sz="2800" b="1" dirty="0" smtClean="0">
                <a:solidFill>
                  <a:srgbClr val="FF0000"/>
                </a:solidFill>
              </a:rPr>
              <a:t>3. La macération</a:t>
            </a:r>
            <a:r>
              <a:rPr lang="fr-FR" sz="2800" dirty="0" smtClean="0"/>
              <a:t> : on laisse séjourner, à froid, une substance dans un liquide pour en extraire les constituants solubles</a:t>
            </a:r>
            <a:r>
              <a:rPr lang="fr-FR" sz="2800" dirty="0" smtClean="0"/>
              <a:t>…</a:t>
            </a:r>
          </a:p>
          <a:p>
            <a:pPr lvl="0" algn="just">
              <a:lnSpc>
                <a:spcPct val="200000"/>
              </a:lnSpc>
            </a:pPr>
            <a:r>
              <a:rPr lang="fr-FR" sz="2800" dirty="0" smtClean="0"/>
              <a:t>ce </a:t>
            </a:r>
            <a:r>
              <a:rPr lang="fr-FR" sz="2800" dirty="0" smtClean="0"/>
              <a:t>sont les premières extraction par solvant. </a:t>
            </a:r>
            <a:endParaRPr lang="fr-FR" sz="2800" dirty="0" smtClean="0"/>
          </a:p>
          <a:p>
            <a:pPr lvl="0" algn="just">
              <a:lnSpc>
                <a:spcPct val="200000"/>
              </a:lnSpc>
            </a:pPr>
            <a:r>
              <a:rPr lang="fr-FR" sz="2800" dirty="0" smtClean="0"/>
              <a:t>Exemple</a:t>
            </a:r>
            <a:r>
              <a:rPr lang="fr-FR" sz="2800" dirty="0" smtClean="0"/>
              <a:t> : macération des fruits dans l’alcool.</a:t>
            </a:r>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14282" y="928670"/>
            <a:ext cx="8643998" cy="5539978"/>
          </a:xfrm>
          <a:prstGeom prst="rect">
            <a:avLst/>
          </a:prstGeom>
          <a:noFill/>
        </p:spPr>
        <p:txBody>
          <a:bodyPr wrap="square" rtlCol="0">
            <a:spAutoFit/>
          </a:bodyPr>
          <a:lstStyle/>
          <a:p>
            <a:pPr lvl="0" algn="just">
              <a:lnSpc>
                <a:spcPct val="150000"/>
              </a:lnSpc>
            </a:pPr>
            <a:r>
              <a:rPr lang="fr-FR" sz="2800" b="1" dirty="0" smtClean="0">
                <a:solidFill>
                  <a:srgbClr val="FF0000"/>
                </a:solidFill>
              </a:rPr>
              <a:t>4. L’enfleurage</a:t>
            </a:r>
            <a:r>
              <a:rPr lang="fr-FR" sz="2800" b="1" dirty="0" smtClean="0"/>
              <a:t> </a:t>
            </a:r>
            <a:r>
              <a:rPr lang="fr-FR" sz="2800" dirty="0" smtClean="0"/>
              <a:t>: </a:t>
            </a:r>
            <a:endParaRPr lang="fr-FR" sz="2800" dirty="0" smtClean="0"/>
          </a:p>
          <a:p>
            <a:pPr lvl="0" algn="just">
              <a:lnSpc>
                <a:spcPct val="150000"/>
              </a:lnSpc>
            </a:pPr>
            <a:r>
              <a:rPr lang="fr-FR" sz="2800" dirty="0" smtClean="0"/>
              <a:t>L’enfleurage </a:t>
            </a:r>
            <a:r>
              <a:rPr lang="fr-FR" sz="2800" dirty="0" smtClean="0"/>
              <a:t>est une forme d‘extraction utilisée en parfumerie. Il repose sur le pouvoir d‘absorption d'une huile essentielle par les corps gras.</a:t>
            </a:r>
          </a:p>
          <a:p>
            <a:pPr lvl="0" algn="just">
              <a:lnSpc>
                <a:spcPct val="150000"/>
              </a:lnSpc>
            </a:pPr>
            <a:r>
              <a:rPr lang="fr-FR" sz="2800" dirty="0" smtClean="0"/>
              <a:t>on étale des pétales de fleurs sur de la graisse (animale). Celle-ci extrait les parfums et les odeurs de la plante et, une fois saturée, elle est traitée à l’alcool. On distingue l’enfleurage à froid et l’enfleurage à chaud </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785794"/>
            <a:ext cx="8715404" cy="3811172"/>
          </a:xfrm>
          <a:prstGeom prst="rect">
            <a:avLst/>
          </a:prstGeom>
          <a:noFill/>
        </p:spPr>
        <p:txBody>
          <a:bodyPr wrap="square" rtlCol="0">
            <a:spAutoFit/>
          </a:bodyPr>
          <a:lstStyle/>
          <a:p>
            <a:pPr>
              <a:lnSpc>
                <a:spcPct val="150000"/>
              </a:lnSpc>
            </a:pPr>
            <a:endParaRPr lang="fr-FR" sz="2400" dirty="0"/>
          </a:p>
          <a:p>
            <a:pPr algn="just">
              <a:lnSpc>
                <a:spcPct val="150000"/>
              </a:lnSpc>
              <a:buFont typeface="Wingdings" pitchFamily="2" charset="2"/>
              <a:buChar char="q"/>
            </a:pPr>
            <a:r>
              <a:rPr lang="fr-FR" sz="2800" b="1" dirty="0" smtClean="0">
                <a:solidFill>
                  <a:srgbClr val="002060"/>
                </a:solidFill>
              </a:rPr>
              <a:t>Enfleurage </a:t>
            </a:r>
            <a:r>
              <a:rPr lang="fr-FR" sz="2800" b="1" dirty="0">
                <a:solidFill>
                  <a:srgbClr val="002060"/>
                </a:solidFill>
              </a:rPr>
              <a:t>à chaud </a:t>
            </a:r>
            <a:r>
              <a:rPr lang="fr-FR" sz="2800" b="1" dirty="0" smtClean="0">
                <a:solidFill>
                  <a:srgbClr val="002060"/>
                </a:solidFill>
              </a:rPr>
              <a:t>: </a:t>
            </a:r>
            <a:r>
              <a:rPr lang="fr-FR" sz="2800" dirty="0" smtClean="0"/>
              <a:t>consiste </a:t>
            </a:r>
            <a:r>
              <a:rPr lang="fr-FR" sz="2800" dirty="0"/>
              <a:t>à faire infuser les fleurs ou autres </a:t>
            </a:r>
            <a:r>
              <a:rPr lang="fr-FR" sz="2800" dirty="0" smtClean="0"/>
              <a:t>éléments odorants </a:t>
            </a:r>
            <a:r>
              <a:rPr lang="fr-FR" sz="2800" dirty="0"/>
              <a:t>dans des matières grasses, huiles ou graisses, préalablement chauffées. </a:t>
            </a:r>
            <a:r>
              <a:rPr lang="fr-FR" sz="2800" dirty="0" smtClean="0"/>
              <a:t>Les mélanges </a:t>
            </a:r>
            <a:r>
              <a:rPr lang="fr-FR" sz="2800" dirty="0"/>
              <a:t>obtenus sont ensuite filtrés à travers des tissus afin d’obtenir des </a:t>
            </a:r>
            <a:r>
              <a:rPr lang="fr-FR" sz="2800" dirty="0" smtClean="0"/>
              <a:t>onguents parfumés</a:t>
            </a:r>
            <a:r>
              <a:rPr lang="fr-FR"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6" y="71414"/>
            <a:ext cx="8786842" cy="3970318"/>
          </a:xfrm>
          <a:prstGeom prst="rect">
            <a:avLst/>
          </a:prstGeom>
          <a:noFill/>
        </p:spPr>
        <p:txBody>
          <a:bodyPr wrap="square" rtlCol="0">
            <a:spAutoFit/>
          </a:bodyPr>
          <a:lstStyle/>
          <a:p>
            <a:pPr algn="just">
              <a:lnSpc>
                <a:spcPct val="150000"/>
              </a:lnSpc>
              <a:buFont typeface="Wingdings" pitchFamily="2" charset="2"/>
              <a:buChar char="q"/>
            </a:pPr>
            <a:r>
              <a:rPr lang="fr-FR" sz="2400" b="1" dirty="0">
                <a:solidFill>
                  <a:srgbClr val="0070C0"/>
                </a:solidFill>
              </a:rPr>
              <a:t>Enfleurage à froid</a:t>
            </a:r>
            <a:r>
              <a:rPr lang="fr-FR" sz="2400" dirty="0">
                <a:solidFill>
                  <a:srgbClr val="0070C0"/>
                </a:solidFill>
              </a:rPr>
              <a:t>: </a:t>
            </a:r>
            <a:r>
              <a:rPr lang="fr-FR" sz="2400" dirty="0"/>
              <a:t>Les fleurs les plus fragiles qui ne supportent pas la chaleur </a:t>
            </a:r>
            <a:r>
              <a:rPr lang="fr-FR" sz="2400" dirty="0" smtClean="0"/>
              <a:t>sont disposées </a:t>
            </a:r>
            <a:r>
              <a:rPr lang="fr-FR" sz="2400" dirty="0"/>
              <a:t>sur des </a:t>
            </a:r>
            <a:r>
              <a:rPr lang="fr-FR" sz="2400" dirty="0" smtClean="0"/>
              <a:t>baguette </a:t>
            </a:r>
            <a:r>
              <a:rPr lang="fr-FR" sz="2400" dirty="0"/>
              <a:t>de verre enduit de graisse et renouvelées tous les 3 à 7 </a:t>
            </a:r>
            <a:r>
              <a:rPr lang="fr-FR" sz="2400" dirty="0" smtClean="0"/>
              <a:t>jours selon </a:t>
            </a:r>
            <a:r>
              <a:rPr lang="fr-FR" sz="2400" dirty="0"/>
              <a:t>les espèces. Lorsque le parfumeur considère que la graisse est saturée, elle </a:t>
            </a:r>
            <a:r>
              <a:rPr lang="fr-FR" sz="2400" dirty="0" smtClean="0"/>
              <a:t>est grattée </a:t>
            </a:r>
            <a:r>
              <a:rPr lang="fr-FR" sz="2400" dirty="0"/>
              <a:t>et mélangée à un peu d’alcool pour obtenir des pommades ou bien épuisée par </a:t>
            </a:r>
            <a:r>
              <a:rPr lang="fr-FR" sz="2400" dirty="0" smtClean="0"/>
              <a:t>de l’alcool</a:t>
            </a:r>
            <a:r>
              <a:rPr lang="fr-FR" sz="2400" dirty="0"/>
              <a:t>. On obtient alors un liquide nommé l’absolu </a:t>
            </a:r>
            <a:r>
              <a:rPr lang="fr-FR" sz="2400" b="1" dirty="0"/>
              <a:t>(Fig. 1).</a:t>
            </a:r>
            <a:endParaRPr lang="fr-FR" sz="2400" dirty="0"/>
          </a:p>
        </p:txBody>
      </p:sp>
      <p:pic>
        <p:nvPicPr>
          <p:cNvPr id="1026" name="Picture 2"/>
          <p:cNvPicPr>
            <a:picLocks noChangeAspect="1" noChangeArrowheads="1"/>
          </p:cNvPicPr>
          <p:nvPr/>
        </p:nvPicPr>
        <p:blipFill>
          <a:blip r:embed="rId2"/>
          <a:srcRect/>
          <a:stretch>
            <a:fillRect/>
          </a:stretch>
        </p:blipFill>
        <p:spPr bwMode="auto">
          <a:xfrm>
            <a:off x="1643043" y="3741077"/>
            <a:ext cx="4714907" cy="2652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285728"/>
            <a:ext cx="8572560" cy="4457502"/>
          </a:xfrm>
          <a:prstGeom prst="rect">
            <a:avLst/>
          </a:prstGeom>
          <a:noFill/>
        </p:spPr>
        <p:txBody>
          <a:bodyPr wrap="square" rtlCol="0">
            <a:spAutoFit/>
          </a:bodyPr>
          <a:lstStyle/>
          <a:p>
            <a:pPr>
              <a:lnSpc>
                <a:spcPct val="150000"/>
              </a:lnSpc>
            </a:pPr>
            <a:endParaRPr lang="ar-DZ" sz="2400" b="1" dirty="0" smtClean="0">
              <a:solidFill>
                <a:srgbClr val="FF0000"/>
              </a:solidFill>
            </a:endParaRPr>
          </a:p>
          <a:p>
            <a:pPr>
              <a:lnSpc>
                <a:spcPct val="150000"/>
              </a:lnSpc>
            </a:pPr>
            <a:r>
              <a:rPr lang="fr-FR" sz="2800" b="1" dirty="0" smtClean="0">
                <a:solidFill>
                  <a:srgbClr val="FF0000"/>
                </a:solidFill>
              </a:rPr>
              <a:t>Le principe est assez simple:</a:t>
            </a:r>
          </a:p>
          <a:p>
            <a:pPr algn="just">
              <a:lnSpc>
                <a:spcPct val="150000"/>
              </a:lnSpc>
            </a:pPr>
            <a:r>
              <a:rPr lang="fr-FR" sz="2800" dirty="0" smtClean="0"/>
              <a:t>Les </a:t>
            </a:r>
            <a:r>
              <a:rPr lang="fr-FR" sz="2800" dirty="0"/>
              <a:t>molécules odorantes étant des composés volatils, au lieu de les laissez </a:t>
            </a:r>
            <a:r>
              <a:rPr lang="fr-FR" sz="2800" dirty="0" smtClean="0"/>
              <a:t>s’échapper dans </a:t>
            </a:r>
            <a:r>
              <a:rPr lang="fr-FR" sz="2800" dirty="0"/>
              <a:t>l’air, elles sont captées par la graisse qui a la propriété de les dissoudre. Lors de l’ajout </a:t>
            </a:r>
            <a:r>
              <a:rPr lang="fr-FR" sz="2800" dirty="0" smtClean="0"/>
              <a:t>de l’alcool </a:t>
            </a:r>
            <a:r>
              <a:rPr lang="fr-FR" sz="2800" dirty="0"/>
              <a:t>les molécules organiques passent dans ce solvant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TotalTime>
  <Words>1592</Words>
  <Application>Microsoft Office PowerPoint</Application>
  <PresentationFormat>Affichage à l'écran (4:3)</PresentationFormat>
  <Paragraphs>117</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Chapitre 2  Méthodes d’extraction</vt:lpstr>
      <vt:lpstr>Définitions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ASUS</dc:creator>
  <cp:lastModifiedBy>acer</cp:lastModifiedBy>
  <cp:revision>40</cp:revision>
  <dcterms:created xsi:type="dcterms:W3CDTF">2018-12-08T05:50:33Z</dcterms:created>
  <dcterms:modified xsi:type="dcterms:W3CDTF">2020-08-14T17:42:05Z</dcterms:modified>
</cp:coreProperties>
</file>