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36B5E97-E654-4A38-AF5A-E93334D7E082}" type="datetimeFigureOut">
              <a:rPr lang="fr-FR" smtClean="0"/>
              <a:t>23/01/2021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EC64C0-D845-4F39-A44D-C93BB9F111A2}"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36B5E97-E654-4A38-AF5A-E93334D7E082}" type="datetimeFigureOut">
              <a:rPr lang="fr-FR" smtClean="0"/>
              <a:t>23/01/2021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EC64C0-D845-4F39-A44D-C93BB9F111A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36B5E97-E654-4A38-AF5A-E93334D7E082}" type="datetimeFigureOut">
              <a:rPr lang="fr-FR" smtClean="0"/>
              <a:t>23/01/2021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EC64C0-D845-4F39-A44D-C93BB9F111A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36B5E97-E654-4A38-AF5A-E93334D7E082}" type="datetimeFigureOut">
              <a:rPr lang="fr-FR" smtClean="0"/>
              <a:t>23/01/2021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EC64C0-D845-4F39-A44D-C93BB9F111A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36B5E97-E654-4A38-AF5A-E93334D7E082}" type="datetimeFigureOut">
              <a:rPr lang="fr-FR" smtClean="0"/>
              <a:t>23/01/2021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EC64C0-D845-4F39-A44D-C93BB9F111A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36B5E97-E654-4A38-AF5A-E93334D7E082}" type="datetimeFigureOut">
              <a:rPr lang="fr-FR" smtClean="0"/>
              <a:t>23/01/2021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EC64C0-D845-4F39-A44D-C93BB9F111A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36B5E97-E654-4A38-AF5A-E93334D7E082}" type="datetimeFigureOut">
              <a:rPr lang="fr-FR" smtClean="0"/>
              <a:t>23/01/2021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FEC64C0-D845-4F39-A44D-C93BB9F111A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36B5E97-E654-4A38-AF5A-E93334D7E082}" type="datetimeFigureOut">
              <a:rPr lang="fr-FR" smtClean="0"/>
              <a:t>23/01/2021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FEC64C0-D845-4F39-A44D-C93BB9F111A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36B5E97-E654-4A38-AF5A-E93334D7E082}" type="datetimeFigureOut">
              <a:rPr lang="fr-FR" smtClean="0"/>
              <a:t>23/01/2021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FEC64C0-D845-4F39-A44D-C93BB9F111A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36B5E97-E654-4A38-AF5A-E93334D7E082}" type="datetimeFigureOut">
              <a:rPr lang="fr-FR" smtClean="0"/>
              <a:t>23/01/2021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EC64C0-D845-4F39-A44D-C93BB9F111A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36B5E97-E654-4A38-AF5A-E93334D7E082}" type="datetimeFigureOut">
              <a:rPr lang="fr-FR" smtClean="0"/>
              <a:t>23/01/2021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EC64C0-D845-4F39-A44D-C93BB9F111A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B5E97-E654-4A38-AF5A-E93334D7E082}" type="datetimeFigureOut">
              <a:rPr lang="fr-FR" smtClean="0"/>
              <a:t>23/01/2021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C64C0-D845-4F39-A44D-C93BB9F111A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28670"/>
          </a:xfrm>
        </p:spPr>
        <p:style>
          <a:lnRef idx="1">
            <a:schemeClr val="accent2"/>
          </a:lnRef>
          <a:fillRef idx="2">
            <a:schemeClr val="accent2"/>
          </a:fillRef>
          <a:effectRef idx="1">
            <a:schemeClr val="accent2"/>
          </a:effectRef>
          <a:fontRef idx="minor">
            <a:schemeClr val="dk1"/>
          </a:fontRef>
        </p:style>
        <p:txBody>
          <a:bodyPr>
            <a:normAutofit/>
          </a:bodyPr>
          <a:lstStyle/>
          <a:p>
            <a:r>
              <a:rPr lang="ar-DZ"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المحاضرة 03: اتفاق التحكيم التجاري الدولي</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Espace réservé du contenu 2"/>
          <p:cNvSpPr>
            <a:spLocks noGrp="1"/>
          </p:cNvSpPr>
          <p:nvPr>
            <p:ph idx="1"/>
          </p:nvPr>
        </p:nvSpPr>
        <p:spPr>
          <a:xfrm>
            <a:off x="0" y="928670"/>
            <a:ext cx="9144000" cy="5929330"/>
          </a:xfrm>
        </p:spPr>
        <p:style>
          <a:lnRef idx="1">
            <a:schemeClr val="accent3"/>
          </a:lnRef>
          <a:fillRef idx="2">
            <a:schemeClr val="accent3"/>
          </a:fillRef>
          <a:effectRef idx="1">
            <a:schemeClr val="accent3"/>
          </a:effectRef>
          <a:fontRef idx="minor">
            <a:schemeClr val="dk1"/>
          </a:fontRef>
        </p:style>
        <p:txBody>
          <a:bodyPr/>
          <a:lstStyle/>
          <a:p>
            <a:pPr algn="just" rtl="1">
              <a:buNone/>
            </a:pPr>
            <a:r>
              <a:rPr lang="ar-DZ" b="1" dirty="0" smtClean="0">
                <a:latin typeface="Sakkal Majalla" pitchFamily="2" charset="-78"/>
                <a:cs typeface="Sakkal Majalla" pitchFamily="2" charset="-78"/>
              </a:rPr>
              <a:t> * </a:t>
            </a:r>
            <a:r>
              <a:rPr lang="ar-SA" b="1" dirty="0" smtClean="0">
                <a:latin typeface="Sakkal Majalla" pitchFamily="2" charset="-78"/>
                <a:cs typeface="Sakkal Majalla" pitchFamily="2" charset="-78"/>
              </a:rPr>
              <a:t>إنّ </a:t>
            </a:r>
            <a:r>
              <a:rPr lang="ar-SA" b="1" dirty="0">
                <a:latin typeface="Sakkal Majalla" pitchFamily="2" charset="-78"/>
                <a:cs typeface="Sakkal Majalla" pitchFamily="2" charset="-78"/>
              </a:rPr>
              <a:t>جوهر التحكيم الاختياري بصفة عامة والتحكيم التجاري الدولي بصفة خاصة هو اتفاق الأطراف الراغبين في اللّجوء إليه، فبالرغم من كونه نظاماً قانونياً له هياكله وإجراءاته وقواعده التي رسمها القانون، إلاّ أنّه نظام اتفاقي أساسُه </a:t>
            </a:r>
            <a:r>
              <a:rPr lang="ar-SA" b="1" dirty="0" smtClean="0">
                <a:latin typeface="Sakkal Majalla" pitchFamily="2" charset="-78"/>
                <a:cs typeface="Sakkal Majalla" pitchFamily="2" charset="-78"/>
              </a:rPr>
              <a:t>إرادة</a:t>
            </a:r>
            <a:r>
              <a:rPr lang="ar-DZ" b="1" dirty="0" smtClean="0">
                <a:latin typeface="Sakkal Majalla" pitchFamily="2" charset="-78"/>
                <a:cs typeface="Sakkal Majalla" pitchFamily="2" charset="-78"/>
              </a:rPr>
              <a:t> أطرافه.</a:t>
            </a:r>
          </a:p>
          <a:p>
            <a:pPr algn="just" rtl="1">
              <a:buNone/>
            </a:pPr>
            <a:r>
              <a:rPr lang="ar-DZ" b="1" dirty="0" smtClean="0">
                <a:latin typeface="Sakkal Majalla" pitchFamily="2" charset="-78"/>
                <a:cs typeface="Sakkal Majalla" pitchFamily="2" charset="-78"/>
              </a:rPr>
              <a:t>* </a:t>
            </a:r>
            <a:r>
              <a:rPr lang="ar-SA" b="1" dirty="0" smtClean="0">
                <a:latin typeface="Sakkal Majalla" pitchFamily="2" charset="-78"/>
                <a:cs typeface="Sakkal Majalla" pitchFamily="2" charset="-78"/>
              </a:rPr>
              <a:t>لقد </a:t>
            </a:r>
            <a:r>
              <a:rPr lang="ar-SA" b="1" dirty="0">
                <a:latin typeface="Sakkal Majalla" pitchFamily="2" charset="-78"/>
                <a:cs typeface="Sakkal Majalla" pitchFamily="2" charset="-78"/>
              </a:rPr>
              <a:t>خصّ المشرّع الجزائري التحكيم التجاري الدولي بتنظيم خاص أورده في الفصل السادس من الباب الثاني من الكتاب الخامس من </a:t>
            </a:r>
            <a:r>
              <a:rPr lang="ar-DZ" b="1" dirty="0" smtClean="0">
                <a:latin typeface="Sakkal Majalla" pitchFamily="2" charset="-78"/>
                <a:cs typeface="Sakkal Majalla" pitchFamily="2" charset="-78"/>
              </a:rPr>
              <a:t>ق </a:t>
            </a:r>
            <a:r>
              <a:rPr lang="ar-DZ" b="1" dirty="0" err="1" smtClean="0">
                <a:latin typeface="Sakkal Majalla" pitchFamily="2" charset="-78"/>
                <a:cs typeface="Sakkal Majalla" pitchFamily="2" charset="-78"/>
              </a:rPr>
              <a:t>إ</a:t>
            </a:r>
            <a:r>
              <a:rPr lang="ar-DZ" b="1" dirty="0" smtClean="0">
                <a:latin typeface="Sakkal Majalla" pitchFamily="2" charset="-78"/>
                <a:cs typeface="Sakkal Majalla" pitchFamily="2" charset="-78"/>
              </a:rPr>
              <a:t> م </a:t>
            </a:r>
            <a:r>
              <a:rPr lang="ar-DZ" b="1" dirty="0" err="1" smtClean="0">
                <a:latin typeface="Sakkal Majalla" pitchFamily="2" charset="-78"/>
                <a:cs typeface="Sakkal Majalla" pitchFamily="2" charset="-78"/>
              </a:rPr>
              <a:t>إ</a:t>
            </a:r>
            <a:r>
              <a:rPr lang="ar-DZ" b="1" dirty="0" smtClean="0">
                <a:latin typeface="Sakkal Majalla" pitchFamily="2" charset="-78"/>
                <a:cs typeface="Sakkal Majalla" pitchFamily="2" charset="-78"/>
              </a:rPr>
              <a:t>. </a:t>
            </a:r>
            <a:r>
              <a:rPr lang="ar-SA" b="1" dirty="0">
                <a:latin typeface="Sakkal Majalla" pitchFamily="2" charset="-78"/>
                <a:cs typeface="Sakkal Majalla" pitchFamily="2" charset="-78"/>
              </a:rPr>
              <a:t>لأنّ الشروط القانونية لصحّة اتفاق التحكيم الدولي تختلف عن تلك التي يشترطها بالنسبة لصحّة اتفاق التحكيم الداخلي، سواءً فيما يتعلق بالشروط الموضوعية أو فيما يتعلق بالشروط </a:t>
            </a:r>
            <a:r>
              <a:rPr lang="ar-SA" b="1" dirty="0" smtClean="0">
                <a:latin typeface="Sakkal Majalla" pitchFamily="2" charset="-78"/>
                <a:cs typeface="Sakkal Majalla" pitchFamily="2" charset="-78"/>
              </a:rPr>
              <a:t>الشكلية</a:t>
            </a:r>
            <a:r>
              <a:rPr lang="ar-DZ" b="1" dirty="0" smtClean="0">
                <a:latin typeface="Sakkal Majalla" pitchFamily="2" charset="-78"/>
                <a:cs typeface="Sakkal Majalla" pitchFamily="2" charset="-78"/>
              </a:rPr>
              <a:t> عدا بعض الأحكام المشتركة الواردة في المواد 1014 إلى 1018.</a:t>
            </a:r>
            <a:endParaRPr lang="fr-FR" b="1" dirty="0">
              <a:latin typeface="Sakkal Majalla" pitchFamily="2" charset="-78"/>
              <a:cs typeface="Sakkal Majalla"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28670"/>
          </a:xfrm>
        </p:spPr>
        <p:style>
          <a:lnRef idx="1">
            <a:schemeClr val="accent2"/>
          </a:lnRef>
          <a:fillRef idx="2">
            <a:schemeClr val="accent2"/>
          </a:fillRef>
          <a:effectRef idx="1">
            <a:schemeClr val="accent2"/>
          </a:effectRef>
          <a:fontRef idx="minor">
            <a:schemeClr val="dk1"/>
          </a:fontRef>
        </p:style>
        <p:txBody>
          <a:bodyPr/>
          <a:lstStyle/>
          <a:p>
            <a:pP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صحة اتفاق التحكيم من حيث الموضوع</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Espace réservé du contenu 2"/>
          <p:cNvSpPr>
            <a:spLocks noGrp="1"/>
          </p:cNvSpPr>
          <p:nvPr>
            <p:ph idx="1"/>
          </p:nvPr>
        </p:nvSpPr>
        <p:spPr>
          <a:xfrm>
            <a:off x="0" y="1071546"/>
            <a:ext cx="9144000" cy="5786454"/>
          </a:xfrm>
        </p:spPr>
        <p:style>
          <a:lnRef idx="1">
            <a:schemeClr val="accent3"/>
          </a:lnRef>
          <a:fillRef idx="2">
            <a:schemeClr val="accent3"/>
          </a:fillRef>
          <a:effectRef idx="1">
            <a:schemeClr val="accent3"/>
          </a:effectRef>
          <a:fontRef idx="minor">
            <a:schemeClr val="dk1"/>
          </a:fontRef>
        </p:style>
        <p:txBody>
          <a:bodyPr/>
          <a:lstStyle/>
          <a:p>
            <a:pPr algn="just" rtl="1">
              <a:buNone/>
            </a:pPr>
            <a:r>
              <a:rPr lang="ar-DZ" b="1" dirty="0">
                <a:latin typeface="Sakkal Majalla" pitchFamily="2" charset="-78"/>
                <a:cs typeface="Sakkal Majalla" pitchFamily="2" charset="-78"/>
              </a:rPr>
              <a:t>من </a:t>
            </a:r>
            <a:r>
              <a:rPr lang="ar-SA" b="1" dirty="0">
                <a:latin typeface="Sakkal Majalla" pitchFamily="2" charset="-78"/>
                <a:cs typeface="Sakkal Majalla" pitchFamily="2" charset="-78"/>
              </a:rPr>
              <a:t>خلال</a:t>
            </a:r>
            <a:r>
              <a:rPr lang="ar-DZ" b="1" dirty="0">
                <a:latin typeface="Sakkal Majalla" pitchFamily="2" charset="-78"/>
                <a:cs typeface="Sakkal Majalla" pitchFamily="2" charset="-78"/>
              </a:rPr>
              <a:t> نص المادة </a:t>
            </a:r>
            <a:r>
              <a:rPr lang="ar-DZ" b="1" dirty="0" smtClean="0">
                <a:latin typeface="Sakkal Majalla" pitchFamily="2" charset="-78"/>
                <a:cs typeface="Sakkal Majalla" pitchFamily="2" charset="-78"/>
              </a:rPr>
              <a:t>1040/ف3 </a:t>
            </a:r>
            <a:r>
              <a:rPr lang="ar-DZ" b="1" dirty="0">
                <a:latin typeface="Sakkal Majalla" pitchFamily="2" charset="-78"/>
                <a:cs typeface="Sakkal Majalla" pitchFamily="2" charset="-78"/>
              </a:rPr>
              <a:t>من قانون الإجراءات المدنية والإدارية، أنّ المشرّع الجزائري قد أخذ بازدواجية الإرادة، حيث ترك للأطراف حرية اختيار القانون واجب التطبيق على اتفاق التحكيم صراحة أو ضمنياً عن طريق اختيار القانون واجب التطبيق على موضوع النزاع، وفي غياب الإرادة الصريحة أو الضمنية تقدّر صحّة وفعالية هذا الاتفاق وفقاً لإرادة </a:t>
            </a:r>
            <a:r>
              <a:rPr lang="ar-DZ" b="1" dirty="0" smtClean="0">
                <a:latin typeface="Sakkal Majalla" pitchFamily="2" charset="-78"/>
                <a:cs typeface="Sakkal Majalla" pitchFamily="2" charset="-78"/>
              </a:rPr>
              <a:t>المحكم.</a:t>
            </a:r>
          </a:p>
          <a:p>
            <a:pPr algn="just" rtl="1">
              <a:buNone/>
            </a:pPr>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1/ تقدير صحة اتفاق التحكيم وفقا للقانون الذي اختاره الأطراف</a:t>
            </a:r>
          </a:p>
          <a:p>
            <a:pPr algn="just" rtl="1">
              <a:buNone/>
            </a:pPr>
            <a:r>
              <a:rPr lang="ar-DZ" b="1" dirty="0" smtClean="0">
                <a:latin typeface="Sakkal Majalla" pitchFamily="2" charset="-78"/>
                <a:cs typeface="Sakkal Majalla" pitchFamily="2" charset="-78"/>
              </a:rPr>
              <a:t>تظهر صحة الاتفاق من خلال تطبيق </a:t>
            </a:r>
            <a:r>
              <a:rPr lang="ar-DZ" b="1" dirty="0">
                <a:latin typeface="Sakkal Majalla" pitchFamily="2" charset="-78"/>
                <a:cs typeface="Sakkal Majalla" pitchFamily="2" charset="-78"/>
              </a:rPr>
              <a:t>نص المادة 1040 في فقرتها </a:t>
            </a:r>
            <a:r>
              <a:rPr lang="ar-DZ" b="1" dirty="0" smtClean="0">
                <a:latin typeface="Sakkal Majalla" pitchFamily="2" charset="-78"/>
                <a:cs typeface="Sakkal Majalla" pitchFamily="2" charset="-78"/>
              </a:rPr>
              <a:t>الثالثة (القانون الذي يختاره الأطراف- القانون بمفهوم 01 القانون مدني) وهو الموقف المحدد في المادة 05-ف1/ </a:t>
            </a:r>
            <a:r>
              <a:rPr lang="ar-DZ" b="1" dirty="0" err="1" smtClean="0">
                <a:latin typeface="Sakkal Majalla" pitchFamily="2" charset="-78"/>
                <a:cs typeface="Sakkal Majalla" pitchFamily="2" charset="-78"/>
              </a:rPr>
              <a:t>أ</a:t>
            </a:r>
            <a:r>
              <a:rPr lang="ar-DZ" b="1" dirty="0" smtClean="0">
                <a:latin typeface="Sakkal Majalla" pitchFamily="2" charset="-78"/>
                <a:cs typeface="Sakkal Majalla" pitchFamily="2" charset="-78"/>
              </a:rPr>
              <a:t> من اتفاقية نيويورك لعام 1958.</a:t>
            </a:r>
          </a:p>
          <a:p>
            <a:pPr algn="just" rtl="1">
              <a:buNone/>
            </a:pPr>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كذلك استوجب التطرق إلى المادة 18 تقنين مدني جزائري وتحليل مضمونها.</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p:spPr>
        <p:style>
          <a:lnRef idx="1">
            <a:schemeClr val="accent2"/>
          </a:lnRef>
          <a:fillRef idx="2">
            <a:schemeClr val="accent2"/>
          </a:fillRef>
          <a:effectRef idx="1">
            <a:schemeClr val="accent2"/>
          </a:effectRef>
          <a:fontRef idx="minor">
            <a:schemeClr val="dk1"/>
          </a:fontRef>
        </p:style>
        <p:txBody>
          <a:bodyPr>
            <a:normAutofit/>
          </a:bodyPr>
          <a:lstStyle/>
          <a:p>
            <a:pP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صحة اتفاق التحكيم وفقا للقانون المنظم للعقد</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Espace réservé du contenu 2"/>
          <p:cNvSpPr>
            <a:spLocks noGrp="1"/>
          </p:cNvSpPr>
          <p:nvPr>
            <p:ph idx="1"/>
          </p:nvPr>
        </p:nvSpPr>
        <p:spPr>
          <a:xfrm>
            <a:off x="0" y="785794"/>
            <a:ext cx="9144000" cy="6072206"/>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just" rtl="1">
              <a:buNone/>
            </a:pPr>
            <a:r>
              <a:rPr lang="ar-DZ" sz="3600" b="1" dirty="0" smtClean="0">
                <a:solidFill>
                  <a:srgbClr val="FF0000"/>
                </a:solidFill>
                <a:latin typeface="Sakkal Majalla" pitchFamily="2" charset="-78"/>
                <a:cs typeface="Sakkal Majalla" pitchFamily="2" charset="-78"/>
              </a:rPr>
              <a:t>نص </a:t>
            </a:r>
            <a:r>
              <a:rPr lang="ar-DZ" sz="3600" b="1" dirty="0">
                <a:solidFill>
                  <a:srgbClr val="FF0000"/>
                </a:solidFill>
                <a:latin typeface="Sakkal Majalla" pitchFamily="2" charset="-78"/>
                <a:cs typeface="Sakkal Majalla" pitchFamily="2" charset="-78"/>
              </a:rPr>
              <a:t>المشرّع </a:t>
            </a:r>
            <a:r>
              <a:rPr lang="ar-DZ" sz="3600" b="1" dirty="0" smtClean="0">
                <a:solidFill>
                  <a:srgbClr val="FF0000"/>
                </a:solidFill>
                <a:latin typeface="Sakkal Majalla" pitchFamily="2" charset="-78"/>
                <a:cs typeface="Sakkal Majalla" pitchFamily="2" charset="-78"/>
              </a:rPr>
              <a:t>في </a:t>
            </a:r>
            <a:r>
              <a:rPr lang="ar-DZ" sz="3600" b="1" dirty="0">
                <a:solidFill>
                  <a:srgbClr val="FF0000"/>
                </a:solidFill>
                <a:latin typeface="Sakkal Majalla" pitchFamily="2" charset="-78"/>
                <a:cs typeface="Sakkal Majalla" pitchFamily="2" charset="-78"/>
              </a:rPr>
              <a:t>المادة </a:t>
            </a:r>
            <a:r>
              <a:rPr lang="ar-DZ" sz="3600" b="1" dirty="0" smtClean="0">
                <a:solidFill>
                  <a:srgbClr val="FF0000"/>
                </a:solidFill>
                <a:latin typeface="Sakkal Majalla" pitchFamily="2" charset="-78"/>
                <a:cs typeface="Sakkal Majalla" pitchFamily="2" charset="-78"/>
              </a:rPr>
              <a:t>1040</a:t>
            </a:r>
            <a:r>
              <a:rPr lang="ar-DZ" sz="3600" b="1" dirty="0" smtClean="0">
                <a:latin typeface="Sakkal Majalla" pitchFamily="2" charset="-78"/>
                <a:cs typeface="Sakkal Majalla" pitchFamily="2" charset="-78"/>
              </a:rPr>
              <a:t>على </a:t>
            </a:r>
            <a:r>
              <a:rPr lang="ar-DZ" sz="3600" b="1" dirty="0">
                <a:latin typeface="Sakkal Majalla" pitchFamily="2" charset="-78"/>
                <a:cs typeface="Sakkal Majalla" pitchFamily="2" charset="-78"/>
              </a:rPr>
              <a:t>خيار تطبيق القانون المنظم لموضوع النزاع لتقدير صحّة اتفاق التحكيم التجاري الدولي، غير أنّ هذا الخيار لا يجب أن يفهم كأنّه نتيجة عن عدم استقلالية اتفاق التحكيم التجاري الدولي عن العقد الأصلي، استناداً لصريح عبارة الفقرة الأخيرة من نفس المادة</a:t>
            </a:r>
            <a:r>
              <a:rPr lang="ar-SA" sz="3600" b="1" dirty="0">
                <a:latin typeface="Sakkal Majalla" pitchFamily="2" charset="-78"/>
                <a:cs typeface="Sakkal Majalla" pitchFamily="2" charset="-78"/>
              </a:rPr>
              <a:t> وإنّما نتيجة اختياره من قبل الأطـراف، أو نتيجـة لنفس التركيز القانـوني لهم</a:t>
            </a:r>
            <a:r>
              <a:rPr lang="ar-DZ" sz="3600" b="1" dirty="0">
                <a:latin typeface="Sakkal Majalla" pitchFamily="2" charset="-78"/>
                <a:cs typeface="Sakkal Majalla" pitchFamily="2" charset="-78"/>
              </a:rPr>
              <a:t>ـ</a:t>
            </a:r>
            <a:r>
              <a:rPr lang="ar-SA" sz="3600" b="1" dirty="0">
                <a:latin typeface="Sakkal Majalla" pitchFamily="2" charset="-78"/>
                <a:cs typeface="Sakkal Majalla" pitchFamily="2" charset="-78"/>
              </a:rPr>
              <a:t>ا، وهو الحلّ الذي اعتبر بمثابة اختيار ضمني للأطراف</a:t>
            </a:r>
            <a:r>
              <a:rPr lang="ar-SA" sz="3600" b="1" dirty="0" smtClean="0">
                <a:latin typeface="Sakkal Majalla" pitchFamily="2" charset="-78"/>
                <a:cs typeface="Sakkal Majalla" pitchFamily="2" charset="-78"/>
              </a:rPr>
              <a:t>.</a:t>
            </a:r>
            <a:endParaRPr lang="ar-DZ" sz="3600" b="1" dirty="0" smtClean="0">
              <a:latin typeface="Sakkal Majalla" pitchFamily="2" charset="-78"/>
              <a:cs typeface="Sakkal Majalla" pitchFamily="2" charset="-78"/>
            </a:endParaRPr>
          </a:p>
          <a:p>
            <a:pPr algn="just" rtl="1">
              <a:buNone/>
            </a:pPr>
            <a:r>
              <a:rPr lang="ar-DZ" sz="3600" b="1" dirty="0" smtClean="0">
                <a:latin typeface="Sakkal Majalla" pitchFamily="2" charset="-78"/>
                <a:cs typeface="Sakkal Majalla" pitchFamily="2" charset="-78"/>
              </a:rPr>
              <a:t>وجب النظر في </a:t>
            </a:r>
            <a:r>
              <a:rPr lang="ar-DZ" sz="3600" b="1" dirty="0">
                <a:solidFill>
                  <a:srgbClr val="FF0000"/>
                </a:solidFill>
                <a:latin typeface="Sakkal Majalla" pitchFamily="2" charset="-78"/>
                <a:cs typeface="Sakkal Majalla" pitchFamily="2" charset="-78"/>
              </a:rPr>
              <a:t>المادة 458 مكرر 1 الملغاة </a:t>
            </a:r>
            <a:r>
              <a:rPr lang="ar-DZ" sz="3600" b="1" dirty="0" smtClean="0">
                <a:latin typeface="Sakkal Majalla" pitchFamily="2" charset="-78"/>
                <a:cs typeface="Sakkal Majalla" pitchFamily="2" charset="-78"/>
              </a:rPr>
              <a:t>(الحل الذي نهجه المشرع)</a:t>
            </a:r>
          </a:p>
          <a:p>
            <a:pPr algn="just" rtl="1">
              <a:buNone/>
            </a:pPr>
            <a:r>
              <a:rPr lang="ar-SA" sz="3600" b="1" dirty="0" smtClean="0">
                <a:latin typeface="Sakkal Majalla" pitchFamily="2" charset="-78"/>
                <a:cs typeface="Sakkal Majalla" pitchFamily="2" charset="-78"/>
              </a:rPr>
              <a:t>إنّ </a:t>
            </a:r>
            <a:r>
              <a:rPr lang="ar-SA" sz="3600" b="1" dirty="0">
                <a:latin typeface="Sakkal Majalla" pitchFamily="2" charset="-78"/>
                <a:cs typeface="Sakkal Majalla" pitchFamily="2" charset="-78"/>
              </a:rPr>
              <a:t>مثل هذا الحلّ لا يمكن التسليم </a:t>
            </a:r>
            <a:r>
              <a:rPr lang="ar-SA" sz="3600" b="1" dirty="0" err="1">
                <a:latin typeface="Sakkal Majalla" pitchFamily="2" charset="-78"/>
                <a:cs typeface="Sakkal Majalla" pitchFamily="2" charset="-78"/>
              </a:rPr>
              <a:t>به</a:t>
            </a:r>
            <a:r>
              <a:rPr lang="ar-SA" sz="3600" b="1" dirty="0">
                <a:latin typeface="Sakkal Majalla" pitchFamily="2" charset="-78"/>
                <a:cs typeface="Sakkal Majalla" pitchFamily="2" charset="-78"/>
              </a:rPr>
              <a:t>، لأنّه يؤدي إلى البحث عن القانون واجب التطبيق على موضوع النزاع، قبل الفصل في مسألة أولية تتعلق بتحديد القانون واجب التطبيق على اتفاق التحكيم لتقرير صحّته ووجوده، والذي يتحدّد بناء</a:t>
            </a:r>
            <a:r>
              <a:rPr lang="ar-DZ" sz="3600" b="1" dirty="0">
                <a:latin typeface="Sakkal Majalla" pitchFamily="2" charset="-78"/>
                <a:cs typeface="Sakkal Majalla" pitchFamily="2" charset="-78"/>
              </a:rPr>
              <a:t>ً</a:t>
            </a:r>
            <a:r>
              <a:rPr lang="ar-SA" sz="3600" b="1" dirty="0">
                <a:latin typeface="Sakkal Majalla" pitchFamily="2" charset="-78"/>
                <a:cs typeface="Sakkal Majalla" pitchFamily="2" charset="-78"/>
              </a:rPr>
              <a:t> عليه مدى اختصاص محكمة </a:t>
            </a:r>
            <a:r>
              <a:rPr lang="ar-SA" sz="3600" b="1" dirty="0" smtClean="0">
                <a:latin typeface="Sakkal Majalla" pitchFamily="2" charset="-78"/>
                <a:cs typeface="Sakkal Majalla" pitchFamily="2" charset="-78"/>
              </a:rPr>
              <a:t>التحكيم</a:t>
            </a:r>
            <a:r>
              <a:rPr lang="ar-DZ" sz="3600" b="1" dirty="0" smtClean="0">
                <a:latin typeface="Sakkal Majalla" pitchFamily="2" charset="-78"/>
                <a:cs typeface="Sakkal Majalla" pitchFamily="2" charset="-78"/>
              </a:rPr>
              <a:t>.</a:t>
            </a:r>
            <a:r>
              <a:rPr lang="ar-SA" sz="3600" b="1" dirty="0">
                <a:latin typeface="Sakkal Majalla" pitchFamily="2" charset="-78"/>
                <a:cs typeface="Sakkal Majalla" pitchFamily="2" charset="-78"/>
              </a:rPr>
              <a:t> إنّ الوضع المتقدّم لم يعد قائماً في ظلّ </a:t>
            </a:r>
            <a:r>
              <a:rPr lang="ar-DZ" sz="3600" b="1" dirty="0" smtClean="0">
                <a:latin typeface="Sakkal Majalla" pitchFamily="2" charset="-78"/>
                <a:cs typeface="Sakkal Majalla" pitchFamily="2" charset="-78"/>
              </a:rPr>
              <a:t>القانون الجديد 08/09. (إلغاء خاصة الفقرة </a:t>
            </a:r>
            <a:r>
              <a:rPr lang="ar-DZ" sz="3600" b="1" dirty="0" err="1" smtClean="0">
                <a:latin typeface="Sakkal Majalla" pitchFamily="2" charset="-78"/>
                <a:cs typeface="Sakkal Majalla" pitchFamily="2" charset="-78"/>
              </a:rPr>
              <a:t>الاخيرة</a:t>
            </a:r>
            <a:r>
              <a:rPr lang="ar-DZ" sz="3600" b="1" dirty="0" smtClean="0">
                <a:latin typeface="Sakkal Majalla" pitchFamily="2" charset="-78"/>
                <a:cs typeface="Sakkal Majalla" pitchFamily="2" charset="-78"/>
              </a:rPr>
              <a:t> من المادة 458 مكرر1).</a:t>
            </a:r>
            <a:endParaRPr lang="fr-FR" sz="3600" b="1" dirty="0">
              <a:latin typeface="Sakkal Majalla" pitchFamily="2" charset="-78"/>
              <a:cs typeface="Sakkal Majalla" pitchFamily="2" charset="-78"/>
            </a:endParaRPr>
          </a:p>
          <a:p>
            <a:pPr rtl="1">
              <a:buNone/>
            </a:pPr>
            <a:r>
              <a:rPr lang="ar-DZ" dirty="0" smtClean="0"/>
              <a:t>.</a:t>
            </a:r>
            <a:endParaRPr lang="fr-FR" dirty="0"/>
          </a:p>
          <a:p>
            <a:pPr algn="just" rtl="1">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57232"/>
          </a:xfrm>
        </p:spPr>
        <p:style>
          <a:lnRef idx="1">
            <a:schemeClr val="accent2"/>
          </a:lnRef>
          <a:fillRef idx="2">
            <a:schemeClr val="accent2"/>
          </a:fillRef>
          <a:effectRef idx="1">
            <a:schemeClr val="accent2"/>
          </a:effectRef>
          <a:fontRef idx="minor">
            <a:schemeClr val="dk1"/>
          </a:fontRef>
        </p:style>
        <p:txBody>
          <a:bodyPr>
            <a:normAutofit fontScale="90000"/>
          </a:bodyPr>
          <a:lstStyle/>
          <a:p>
            <a:pPr rtl="1"/>
            <a:r>
              <a:rPr lang="ar-DZ"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صحّة </a:t>
            </a:r>
            <a:r>
              <a:rPr lang="ar-DZ"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اتفاق التحكيم وفقاً للقانون الذي يراه المحكم ملائما</a:t>
            </a:r>
            <a:r>
              <a:rPr lang="ar-DZ"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Espace réservé du contenu 2"/>
          <p:cNvSpPr>
            <a:spLocks noGrp="1"/>
          </p:cNvSpPr>
          <p:nvPr>
            <p:ph idx="1"/>
          </p:nvPr>
        </p:nvSpPr>
        <p:spPr>
          <a:xfrm>
            <a:off x="0" y="1000108"/>
            <a:ext cx="9144000" cy="5857892"/>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rtl="1">
              <a:buNone/>
            </a:pPr>
            <a:r>
              <a:rPr lang="ar-DZ" b="1" dirty="0" smtClean="0">
                <a:latin typeface="Sakkal Majalla" pitchFamily="2" charset="-78"/>
                <a:cs typeface="Sakkal Majalla" pitchFamily="2" charset="-78"/>
              </a:rPr>
              <a:t>استبدل المشرع الجزائري في تعديل المادة </a:t>
            </a:r>
            <a:r>
              <a:rPr lang="ar-DZ" b="1" dirty="0" smtClean="0">
                <a:solidFill>
                  <a:srgbClr val="FF0000"/>
                </a:solidFill>
                <a:latin typeface="Sakkal Majalla" pitchFamily="2" charset="-78"/>
                <a:cs typeface="Sakkal Majalla" pitchFamily="2" charset="-78"/>
              </a:rPr>
              <a:t>458 مكرر </a:t>
            </a:r>
            <a:r>
              <a:rPr lang="ar-DZ" b="1" dirty="0" smtClean="0">
                <a:latin typeface="Sakkal Majalla" pitchFamily="2" charset="-78"/>
                <a:cs typeface="Sakkal Majalla" pitchFamily="2" charset="-78"/>
              </a:rPr>
              <a:t>الفقرة الأخيرة</a:t>
            </a:r>
            <a:r>
              <a:rPr lang="ar-DZ" b="1" dirty="0">
                <a:latin typeface="Sakkal Majalla" pitchFamily="2" charset="-78"/>
                <a:cs typeface="Sakkal Majalla" pitchFamily="2" charset="-78"/>
              </a:rPr>
              <a:t> الإحالة على تطبيق القانون الجزائري</a:t>
            </a:r>
            <a:r>
              <a:rPr lang="ar-DZ" b="1" dirty="0" smtClean="0">
                <a:latin typeface="Sakkal Majalla" pitchFamily="2" charset="-78"/>
                <a:cs typeface="Sakkal Majalla" pitchFamily="2" charset="-78"/>
              </a:rPr>
              <a:t> بتكريس </a:t>
            </a:r>
            <a:r>
              <a:rPr lang="ar-DZ" b="1" dirty="0">
                <a:latin typeface="Sakkal Majalla" pitchFamily="2" charset="-78"/>
                <a:cs typeface="Sakkal Majalla" pitchFamily="2" charset="-78"/>
              </a:rPr>
              <a:t>سلطة المحكم في تطبيق القانون الذي يراه ملائماً لتقدير صحّة اتفاق التحكيم من حيث الموضوع</a:t>
            </a:r>
            <a:r>
              <a:rPr lang="ar-DZ" b="1" dirty="0" smtClean="0">
                <a:latin typeface="Sakkal Majalla" pitchFamily="2" charset="-78"/>
                <a:cs typeface="Sakkal Majalla" pitchFamily="2" charset="-78"/>
              </a:rPr>
              <a:t>.</a:t>
            </a:r>
          </a:p>
          <a:p>
            <a:pPr algn="just" rtl="1">
              <a:buNone/>
            </a:pPr>
            <a:r>
              <a:rPr lang="ar-SA" b="1" dirty="0">
                <a:latin typeface="Sakkal Majalla" pitchFamily="2" charset="-78"/>
                <a:cs typeface="Sakkal Majalla" pitchFamily="2" charset="-78"/>
              </a:rPr>
              <a:t>يبدو أنّ المشرّع الجزائري أخذ </a:t>
            </a:r>
            <a:r>
              <a:rPr lang="ar-DZ" b="1" dirty="0">
                <a:latin typeface="Sakkal Majalla" pitchFamily="2" charset="-78"/>
                <a:cs typeface="Sakkal Majalla" pitchFamily="2" charset="-78"/>
              </a:rPr>
              <a:t>بالحلّ</a:t>
            </a:r>
            <a:r>
              <a:rPr lang="ar-SA" b="1" dirty="0">
                <a:latin typeface="Sakkal Majalla" pitchFamily="2" charset="-78"/>
                <a:cs typeface="Sakkal Majalla" pitchFamily="2" charset="-78"/>
              </a:rPr>
              <a:t> الذي اقترحه الفقه، والمتمثل في توحيد المعاملة التي يُعامل </a:t>
            </a:r>
            <a:r>
              <a:rPr lang="ar-SA" b="1" dirty="0" err="1">
                <a:latin typeface="Sakkal Majalla" pitchFamily="2" charset="-78"/>
                <a:cs typeface="Sakkal Majalla" pitchFamily="2" charset="-78"/>
              </a:rPr>
              <a:t>بها</a:t>
            </a:r>
            <a:r>
              <a:rPr lang="ar-SA" b="1" dirty="0">
                <a:latin typeface="Sakkal Majalla" pitchFamily="2" charset="-78"/>
                <a:cs typeface="Sakkal Majalla" pitchFamily="2" charset="-78"/>
              </a:rPr>
              <a:t> كل من اتفاق التحكيم والعقد الأصلي بتعويض "القانون الجزائري" بمبادئ القانون والأعراف التجارية الدولية، بل وترك للمحكم سلطة تقديرية واسعة في سبيل تحديد القانون الذي يراه ملائماً لتقدير صحّة اتفاق </a:t>
            </a:r>
            <a:r>
              <a:rPr lang="ar-SA" b="1" dirty="0" smtClean="0">
                <a:latin typeface="Sakkal Majalla" pitchFamily="2" charset="-78"/>
                <a:cs typeface="Sakkal Majalla" pitchFamily="2" charset="-78"/>
              </a:rPr>
              <a:t>التحكيم</a:t>
            </a:r>
            <a:r>
              <a:rPr lang="ar-DZ" b="1" dirty="0" smtClean="0">
                <a:latin typeface="Sakkal Majalla" pitchFamily="2" charset="-78"/>
                <a:cs typeface="Sakkal Majalla" pitchFamily="2" charset="-78"/>
              </a:rPr>
              <a:t>، </a:t>
            </a:r>
            <a:r>
              <a:rPr lang="ar-SA" b="1" dirty="0">
                <a:latin typeface="Sakkal Majalla" pitchFamily="2" charset="-78"/>
                <a:cs typeface="Sakkal Majalla" pitchFamily="2" charset="-78"/>
              </a:rPr>
              <a:t>بهذا يكون المشرّع الجزائري قد كرّس حلاً ليبرالياً بامتياز في مجال تحديد القانون الذي يخضع له تقدير صحّة اتفاق التحكيم في مجال التجارة </a:t>
            </a:r>
            <a:r>
              <a:rPr lang="ar-SA" b="1" dirty="0" smtClean="0">
                <a:latin typeface="Sakkal Majalla" pitchFamily="2" charset="-78"/>
                <a:cs typeface="Sakkal Majalla" pitchFamily="2" charset="-78"/>
              </a:rPr>
              <a:t>الدولية</a:t>
            </a:r>
            <a:r>
              <a:rPr lang="ar-DZ" b="1" dirty="0" smtClean="0">
                <a:latin typeface="Sakkal Majalla" pitchFamily="2" charset="-78"/>
                <a:cs typeface="Sakkal Majalla" pitchFamily="2" charset="-78"/>
              </a:rPr>
              <a:t>.</a:t>
            </a:r>
          </a:p>
          <a:p>
            <a:pPr algn="just" rtl="1">
              <a:buNone/>
            </a:pPr>
            <a:r>
              <a:rPr lang="ar-DZ" b="1" dirty="0">
                <a:latin typeface="Sakkal Majalla" pitchFamily="2" charset="-78"/>
                <a:cs typeface="Sakkal Majalla" pitchFamily="2" charset="-78"/>
              </a:rPr>
              <a:t>يعتبر هذا الحلّ الذي اعتمده </a:t>
            </a:r>
            <a:r>
              <a:rPr lang="ar-DZ" b="1" dirty="0" smtClean="0">
                <a:latin typeface="Sakkal Majalla" pitchFamily="2" charset="-78"/>
                <a:cs typeface="Sakkal Majalla" pitchFamily="2" charset="-78"/>
              </a:rPr>
              <a:t>المشرّع في المادة 1040/ف3، </a:t>
            </a:r>
            <a:r>
              <a:rPr lang="ar-DZ" b="1" dirty="0">
                <a:latin typeface="Sakkal Majalla" pitchFamily="2" charset="-78"/>
                <a:cs typeface="Sakkal Majalla" pitchFamily="2" charset="-78"/>
              </a:rPr>
              <a:t>تجسيداً لتراجع الجزائر عن حرصها التقليدي على تطبيق القانون الوطني ضماناً لسيادتها السياسية والاقتصادية، ويسمح بتحقيق أهدافها ومصالحها، ويدخل ذلك في إطار تشجيع اللّجوء إلى التحكيم التجاري الدولي</a:t>
            </a:r>
            <a:r>
              <a:rPr lang="fr-FR" b="1" dirty="0" smtClean="0">
                <a:latin typeface="Sakkal Majalla" pitchFamily="2" charset="-78"/>
                <a:cs typeface="Sakkal Majalla" pitchFamily="2" charset="-78"/>
              </a:rPr>
              <a:t> </a:t>
            </a:r>
            <a:r>
              <a:rPr lang="ar-DZ" b="1" dirty="0">
                <a:latin typeface="Sakkal Majalla" pitchFamily="2" charset="-78"/>
                <a:cs typeface="Sakkal Majalla" pitchFamily="2" charset="-78"/>
              </a:rPr>
              <a:t>تتضمنّ جلّ العقود التي أبرمت مع المؤسّسات الأجنبية شرط تطبيق القانون </a:t>
            </a:r>
            <a:r>
              <a:rPr lang="ar-DZ" b="1" dirty="0" smtClean="0">
                <a:latin typeface="Sakkal Majalla" pitchFamily="2" charset="-78"/>
                <a:cs typeface="Sakkal Majalla" pitchFamily="2" charset="-78"/>
              </a:rPr>
              <a:t>الوطني.</a:t>
            </a:r>
            <a:endParaRPr lang="fr-FR" b="1" dirty="0">
              <a:latin typeface="Sakkal Majalla" pitchFamily="2" charset="-78"/>
              <a:cs typeface="Sakkal Majalla" pitchFamily="2" charset="-78"/>
            </a:endParaRPr>
          </a:p>
          <a:p>
            <a:pPr algn="just" rtl="1">
              <a:buNone/>
            </a:pPr>
            <a:endParaRPr lang="fr-FR" dirty="0">
              <a:latin typeface="Sakkal Majalla" pitchFamily="2" charset="-78"/>
              <a:cs typeface="Sakkal Majalla" pitchFamily="2" charset="-78"/>
            </a:endParaRPr>
          </a:p>
          <a:p>
            <a:pPr algn="just" rtl="1">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42984"/>
          </a:xfrm>
        </p:spPr>
        <p:style>
          <a:lnRef idx="1">
            <a:schemeClr val="accent2"/>
          </a:lnRef>
          <a:fillRef idx="2">
            <a:schemeClr val="accent2"/>
          </a:fillRef>
          <a:effectRef idx="1">
            <a:schemeClr val="accent2"/>
          </a:effectRef>
          <a:fontRef idx="minor">
            <a:schemeClr val="dk1"/>
          </a:fontRef>
        </p:style>
        <p:txBody>
          <a:bodyPr>
            <a:normAutofit fontScale="90000"/>
          </a:bodyPr>
          <a:lstStyle/>
          <a:p>
            <a:pP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المحاضرة 04 الشروط الموضوعية لصحة اتفاق التحكيم</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0" y="1142984"/>
            <a:ext cx="9144000" cy="5715016"/>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rtl="1">
              <a:buNone/>
            </a:pPr>
            <a:r>
              <a:rPr lang="ar-SA" b="1" dirty="0">
                <a:solidFill>
                  <a:srgbClr val="FF0000"/>
                </a:solidFill>
                <a:latin typeface="Sakkal Majalla" pitchFamily="2" charset="-78"/>
                <a:cs typeface="Sakkal Majalla" pitchFamily="2" charset="-78"/>
              </a:rPr>
              <a:t>أولاً- </a:t>
            </a:r>
            <a:r>
              <a:rPr lang="ar-SA" b="1" dirty="0" smtClean="0">
                <a:solidFill>
                  <a:srgbClr val="FF0000"/>
                </a:solidFill>
                <a:latin typeface="Sakkal Majalla" pitchFamily="2" charset="-78"/>
                <a:cs typeface="Sakkal Majalla" pitchFamily="2" charset="-78"/>
              </a:rPr>
              <a:t>التــــــراضـــــــــي:</a:t>
            </a:r>
            <a:r>
              <a:rPr lang="ar-DZ" b="1" dirty="0" smtClean="0">
                <a:solidFill>
                  <a:srgbClr val="FF0000"/>
                </a:solidFill>
                <a:latin typeface="Sakkal Majalla" pitchFamily="2" charset="-78"/>
                <a:cs typeface="Sakkal Majalla" pitchFamily="2" charset="-78"/>
              </a:rPr>
              <a:t> </a:t>
            </a:r>
            <a:r>
              <a:rPr lang="ar-SA" sz="3600" b="1" dirty="0" smtClean="0">
                <a:latin typeface="Sakkal Majalla" pitchFamily="2" charset="-78"/>
                <a:cs typeface="Sakkal Majalla" pitchFamily="2" charset="-78"/>
              </a:rPr>
              <a:t>ينعقد </a:t>
            </a:r>
            <a:r>
              <a:rPr lang="ar-SA" sz="3600" b="1" dirty="0">
                <a:latin typeface="Sakkal Majalla" pitchFamily="2" charset="-78"/>
                <a:cs typeface="Sakkal Majalla" pitchFamily="2" charset="-78"/>
              </a:rPr>
              <a:t>اتفاق التحـكيم بتـوافر شـرط التراضـي </a:t>
            </a:r>
            <a:r>
              <a:rPr lang="ar-SA" sz="3600" b="1" dirty="0" smtClean="0">
                <a:latin typeface="Sakkal Majalla" pitchFamily="2" charset="-78"/>
                <a:cs typeface="Sakkal Majalla" pitchFamily="2" charset="-78"/>
              </a:rPr>
              <a:t>–</a:t>
            </a:r>
            <a:r>
              <a:rPr lang="en-US" sz="3600" b="1" dirty="0" smtClean="0">
                <a:latin typeface="Sakkal Majalla" pitchFamily="2" charset="-78"/>
                <a:cs typeface="Sakkal Majalla" pitchFamily="2" charset="-78"/>
              </a:rPr>
              <a:t> le </a:t>
            </a:r>
            <a:r>
              <a:rPr lang="fr-FR" sz="3600" b="1" dirty="0" smtClean="0">
                <a:latin typeface="Sakkal Majalla" pitchFamily="2" charset="-78"/>
                <a:cs typeface="Sakkal Majalla" pitchFamily="2" charset="-78"/>
              </a:rPr>
              <a:t>Consentement</a:t>
            </a:r>
            <a:r>
              <a:rPr lang="ar-SA" sz="3600" b="1" dirty="0" smtClean="0">
                <a:latin typeface="Sakkal Majalla" pitchFamily="2" charset="-78"/>
                <a:cs typeface="Sakkal Majalla" pitchFamily="2" charset="-78"/>
              </a:rPr>
              <a:t>- </a:t>
            </a:r>
            <a:r>
              <a:rPr lang="ar-SA" sz="3600" b="1" dirty="0">
                <a:latin typeface="Sakkal Majalla" pitchFamily="2" charset="-78"/>
                <a:cs typeface="Sakkal Majalla" pitchFamily="2" charset="-78"/>
              </a:rPr>
              <a:t>فيمـا بيـن أطرافه، والتراضي هو تطابق الإرادتين واتجاههما لإحداث أثر قانوني. </a:t>
            </a:r>
            <a:r>
              <a:rPr lang="ar-SA" sz="3600" b="1" dirty="0" smtClean="0">
                <a:latin typeface="Sakkal Majalla" pitchFamily="2" charset="-78"/>
                <a:cs typeface="Sakkal Majalla" pitchFamily="2" charset="-78"/>
              </a:rPr>
              <a:t>تتقابل </a:t>
            </a:r>
            <a:r>
              <a:rPr lang="ar-SA" sz="3600" b="1" dirty="0">
                <a:latin typeface="Sakkal Majalla" pitchFamily="2" charset="-78"/>
                <a:cs typeface="Sakkal Majalla" pitchFamily="2" charset="-78"/>
              </a:rPr>
              <a:t>إرادة طرفي الاتفاق على اللجوء إلى التحكيم حتى ينعقد هذا الأخير،  بحيث أن الإيجاب أو العرض الذي يقدّمه أحد الطرفين لابدّ أن يصادفه قبولاً متطابقاً من الطرف </a:t>
            </a:r>
            <a:r>
              <a:rPr lang="ar-SA" sz="3600" b="1" dirty="0" err="1" smtClean="0">
                <a:latin typeface="Sakkal Majalla" pitchFamily="2" charset="-78"/>
                <a:cs typeface="Sakkal Majalla" pitchFamily="2" charset="-78"/>
              </a:rPr>
              <a:t>الآخ</a:t>
            </a:r>
            <a:r>
              <a:rPr lang="ar-DZ" sz="3600" b="1" dirty="0" smtClean="0">
                <a:latin typeface="Sakkal Majalla" pitchFamily="2" charset="-78"/>
                <a:cs typeface="Sakkal Majalla" pitchFamily="2" charset="-78"/>
              </a:rPr>
              <a:t>ر، المادة 59 </a:t>
            </a:r>
            <a:r>
              <a:rPr lang="ar-DZ" sz="3600" b="1" dirty="0" err="1" smtClean="0">
                <a:latin typeface="Sakkal Majalla" pitchFamily="2" charset="-78"/>
                <a:cs typeface="Sakkal Majalla" pitchFamily="2" charset="-78"/>
              </a:rPr>
              <a:t>ق</a:t>
            </a:r>
            <a:r>
              <a:rPr lang="ar-DZ" sz="3600" b="1" dirty="0" smtClean="0">
                <a:latin typeface="Sakkal Majalla" pitchFamily="2" charset="-78"/>
                <a:cs typeface="Sakkal Majalla" pitchFamily="2" charset="-78"/>
              </a:rPr>
              <a:t> م / المادة 10/ف3-4 </a:t>
            </a:r>
            <a:r>
              <a:rPr lang="ar-DZ" sz="3600" b="1" dirty="0" err="1" smtClean="0">
                <a:latin typeface="Sakkal Majalla" pitchFamily="2" charset="-78"/>
                <a:cs typeface="Sakkal Majalla" pitchFamily="2" charset="-78"/>
              </a:rPr>
              <a:t>ق</a:t>
            </a:r>
            <a:r>
              <a:rPr lang="ar-DZ" sz="3600" b="1" dirty="0" smtClean="0">
                <a:latin typeface="Sakkal Majalla" pitchFamily="2" charset="-78"/>
                <a:cs typeface="Sakkal Majalla" pitchFamily="2" charset="-78"/>
              </a:rPr>
              <a:t> م.</a:t>
            </a:r>
            <a:endParaRPr lang="fr-FR" sz="3600" b="1" dirty="0">
              <a:latin typeface="Sakkal Majalla" pitchFamily="2" charset="-78"/>
              <a:cs typeface="Sakkal Majalla" pitchFamily="2" charset="-78"/>
            </a:endParaRPr>
          </a:p>
          <a:p>
            <a:pPr algn="just" rtl="1">
              <a:buNone/>
            </a:pPr>
            <a:r>
              <a:rPr lang="ar-SA" sz="3600" b="1" dirty="0">
                <a:latin typeface="Sakkal Majalla" pitchFamily="2" charset="-78"/>
                <a:cs typeface="Sakkal Majalla" pitchFamily="2" charset="-78"/>
              </a:rPr>
              <a:t>أما فيما يتعلق بالأشخاص المعنوية الخاصة، فهي تخضع أيضا لنفس المبدأ، فالشركات التجارية مثلا تخضع للقانون الجزائري إذا كانت تمارسُ نشاطها فـي الجزائر، حيث تكتسب الشخصية القانونية، وبالتالي أهلية اللّجوء إلى التحكيم، بعد قيدها في السجل </a:t>
            </a:r>
            <a:r>
              <a:rPr lang="ar-SA" sz="3600" b="1" dirty="0" smtClean="0">
                <a:latin typeface="Sakkal Majalla" pitchFamily="2" charset="-78"/>
                <a:cs typeface="Sakkal Majalla" pitchFamily="2" charset="-78"/>
              </a:rPr>
              <a:t>التجاري</a:t>
            </a:r>
            <a:r>
              <a:rPr lang="ar-DZ" sz="3600" b="1" dirty="0" smtClean="0">
                <a:latin typeface="Sakkal Majalla" pitchFamily="2" charset="-78"/>
                <a:cs typeface="Sakkal Majalla" pitchFamily="2" charset="-78"/>
              </a:rPr>
              <a:t> (547 -549 </a:t>
            </a:r>
            <a:r>
              <a:rPr lang="ar-DZ" sz="3600" b="1" dirty="0" err="1" smtClean="0">
                <a:latin typeface="Sakkal Majalla" pitchFamily="2" charset="-78"/>
                <a:cs typeface="Sakkal Majalla" pitchFamily="2" charset="-78"/>
              </a:rPr>
              <a:t>ق</a:t>
            </a:r>
            <a:r>
              <a:rPr lang="ar-DZ" sz="3600" b="1" dirty="0" smtClean="0">
                <a:latin typeface="Sakkal Majalla" pitchFamily="2" charset="-78"/>
                <a:cs typeface="Sakkal Majalla" pitchFamily="2" charset="-78"/>
              </a:rPr>
              <a:t> ت </a:t>
            </a:r>
            <a:r>
              <a:rPr lang="ar-DZ" sz="3600" b="1" dirty="0" err="1" smtClean="0">
                <a:latin typeface="Sakkal Majalla" pitchFamily="2" charset="-78"/>
                <a:cs typeface="Sakkal Majalla" pitchFamily="2" charset="-78"/>
              </a:rPr>
              <a:t>ج</a:t>
            </a:r>
            <a:r>
              <a:rPr lang="ar-DZ" sz="3600" b="1" dirty="0" smtClean="0">
                <a:latin typeface="Sakkal Majalla" pitchFamily="2" charset="-78"/>
                <a:cs typeface="Sakkal Majalla" pitchFamily="2" charset="-78"/>
              </a:rPr>
              <a:t>).</a:t>
            </a:r>
            <a:endParaRPr lang="fr-FR" sz="3600" b="1" dirty="0">
              <a:latin typeface="Sakkal Majalla" pitchFamily="2" charset="-78"/>
              <a:cs typeface="Sakkal Majalla"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57232"/>
          </a:xfrm>
        </p:spPr>
        <p:style>
          <a:lnRef idx="1">
            <a:schemeClr val="accent2"/>
          </a:lnRef>
          <a:fillRef idx="2">
            <a:schemeClr val="accent2"/>
          </a:fillRef>
          <a:effectRef idx="1">
            <a:schemeClr val="accent2"/>
          </a:effectRef>
          <a:fontRef idx="minor">
            <a:schemeClr val="dk1"/>
          </a:fontRef>
        </p:style>
        <p:txBody>
          <a:bodyPr>
            <a:noAutofit/>
          </a:bodyPr>
          <a:lstStyle/>
          <a:p>
            <a:pPr rtl="1"/>
            <a:r>
              <a:rPr lang="ar-DZ"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ثانيا: المحل</a:t>
            </a:r>
            <a:endParaRPr lang="fr-F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0" y="928670"/>
            <a:ext cx="9144000" cy="5929330"/>
          </a:xfrm>
        </p:spPr>
        <p:style>
          <a:lnRef idx="1">
            <a:schemeClr val="accent3"/>
          </a:lnRef>
          <a:fillRef idx="2">
            <a:schemeClr val="accent3"/>
          </a:fillRef>
          <a:effectRef idx="1">
            <a:schemeClr val="accent3"/>
          </a:effectRef>
          <a:fontRef idx="minor">
            <a:schemeClr val="dk1"/>
          </a:fontRef>
        </p:style>
        <p:txBody>
          <a:bodyPr/>
          <a:lstStyle/>
          <a:p>
            <a:pPr algn="just" rtl="1">
              <a:buNone/>
            </a:pPr>
            <a:r>
              <a:rPr lang="ar-SA" b="1" dirty="0">
                <a:latin typeface="Sakkal Majalla" pitchFamily="2" charset="-78"/>
                <a:cs typeface="Sakkal Majalla" pitchFamily="2" charset="-78"/>
              </a:rPr>
              <a:t>يميّز </a:t>
            </a:r>
            <a:r>
              <a:rPr lang="ar-SA" b="1" dirty="0" smtClean="0">
                <a:latin typeface="Sakkal Majalla" pitchFamily="2" charset="-78"/>
                <a:cs typeface="Sakkal Majalla" pitchFamily="2" charset="-78"/>
              </a:rPr>
              <a:t>بعض </a:t>
            </a:r>
            <a:r>
              <a:rPr lang="ar-DZ" b="1" dirty="0" smtClean="0">
                <a:latin typeface="Sakkal Majalla" pitchFamily="2" charset="-78"/>
                <a:cs typeface="Sakkal Majalla" pitchFamily="2" charset="-78"/>
              </a:rPr>
              <a:t>الفقه </a:t>
            </a:r>
            <a:r>
              <a:rPr lang="ar-SA" b="1" dirty="0" smtClean="0">
                <a:latin typeface="Sakkal Majalla" pitchFamily="2" charset="-78"/>
                <a:cs typeface="Sakkal Majalla" pitchFamily="2" charset="-78"/>
              </a:rPr>
              <a:t>بين </a:t>
            </a:r>
            <a:r>
              <a:rPr lang="ar-SA" b="1" dirty="0">
                <a:latin typeface="Sakkal Majalla" pitchFamily="2" charset="-78"/>
                <a:cs typeface="Sakkal Majalla" pitchFamily="2" charset="-78"/>
              </a:rPr>
              <a:t>محلّ التراضي في اتفاق التحكيم ومحّل اتفاق التحكيم، حيث يعتبر أنّ الأول يتمثل في اتجاه إرادة أطراف الاتفاق إلى عرض النزاع على التحكيم، بينما محل</a:t>
            </a:r>
            <a:r>
              <a:rPr lang="ar-DZ" b="1" dirty="0">
                <a:latin typeface="Sakkal Majalla" pitchFamily="2" charset="-78"/>
                <a:cs typeface="Sakkal Majalla" pitchFamily="2" charset="-78"/>
              </a:rPr>
              <a:t>ّ</a:t>
            </a:r>
            <a:r>
              <a:rPr lang="ar-SA" b="1" dirty="0">
                <a:latin typeface="Sakkal Majalla" pitchFamily="2" charset="-78"/>
                <a:cs typeface="Sakkal Majalla" pitchFamily="2" charset="-78"/>
              </a:rPr>
              <a:t> اتفاق التحكيم يتمثل في عدة أمور يمكن أن يغيب بعضها ومنها</a:t>
            </a:r>
            <a:r>
              <a:rPr lang="fr-FR" b="1" dirty="0">
                <a:latin typeface="Sakkal Majalla" pitchFamily="2" charset="-78"/>
                <a:cs typeface="Sakkal Majalla" pitchFamily="2" charset="-78"/>
              </a:rPr>
              <a:t> : </a:t>
            </a:r>
            <a:r>
              <a:rPr lang="ar-SA" b="1" dirty="0">
                <a:latin typeface="Sakkal Majalla" pitchFamily="2" charset="-78"/>
                <a:cs typeface="Sakkal Majalla" pitchFamily="2" charset="-78"/>
              </a:rPr>
              <a:t> تعيين المحكمين؛ تحديد سلطاتهم؛ تحديد النزاع الذي يعرض عليهم وغير ذلك، وهذه الأمور تتعلق أكثر بوضع اتفاق التحكيم موضع التنفيذ وليس بصحّته وفعاليته، وبالتالي فإنّنا نعني بالدراسة في هذا المقام محلّ التراضي في اتفاق التحكيم، والذي </a:t>
            </a:r>
            <a:r>
              <a:rPr lang="ar-SA" b="1" dirty="0" smtClean="0">
                <a:latin typeface="Sakkal Majalla" pitchFamily="2" charset="-78"/>
                <a:cs typeface="Sakkal Majalla" pitchFamily="2" charset="-78"/>
              </a:rPr>
              <a:t>يثير</a:t>
            </a:r>
            <a:r>
              <a:rPr lang="ar-DZ" b="1" dirty="0" smtClean="0">
                <a:latin typeface="Sakkal Majalla" pitchFamily="2" charset="-78"/>
                <a:cs typeface="Sakkal Majalla" pitchFamily="2" charset="-78"/>
              </a:rPr>
              <a:t> مسألتين أساسيتين:</a:t>
            </a:r>
          </a:p>
          <a:p>
            <a:pPr algn="just" rtl="1">
              <a:buNone/>
            </a:pPr>
            <a:r>
              <a:rPr lang="ar-DZ" b="1" dirty="0">
                <a:solidFill>
                  <a:srgbClr val="FF0000"/>
                </a:solidFill>
                <a:latin typeface="Sakkal Majalla" pitchFamily="2" charset="-78"/>
                <a:cs typeface="Sakkal Majalla" pitchFamily="2" charset="-78"/>
              </a:rPr>
              <a:t>أ/ </a:t>
            </a:r>
            <a:r>
              <a:rPr lang="ar-SA" b="1" dirty="0">
                <a:solidFill>
                  <a:srgbClr val="FF0000"/>
                </a:solidFill>
                <a:latin typeface="Sakkal Majalla" pitchFamily="2" charset="-78"/>
                <a:cs typeface="Sakkal Majalla" pitchFamily="2" charset="-78"/>
              </a:rPr>
              <a:t>القابلية الشخصية للتحكيم: </a:t>
            </a:r>
            <a:r>
              <a:rPr lang="ar-SA" b="1" dirty="0">
                <a:latin typeface="Sakkal Majalla" pitchFamily="2" charset="-78"/>
                <a:cs typeface="Sakkal Majalla" pitchFamily="2" charset="-78"/>
              </a:rPr>
              <a:t>"</a:t>
            </a:r>
            <a:r>
              <a:rPr lang="fr-FR" b="1" dirty="0">
                <a:latin typeface="Sakkal Majalla" pitchFamily="2" charset="-78"/>
                <a:cs typeface="Sakkal Majalla" pitchFamily="2" charset="-78"/>
              </a:rPr>
              <a:t>L’</a:t>
            </a:r>
            <a:r>
              <a:rPr lang="fr-FR" b="1" dirty="0" err="1">
                <a:latin typeface="Sakkal Majalla" pitchFamily="2" charset="-78"/>
                <a:cs typeface="Sakkal Majalla" pitchFamily="2" charset="-78"/>
              </a:rPr>
              <a:t>arbitrabilité</a:t>
            </a:r>
            <a:r>
              <a:rPr lang="fr-FR" b="1" dirty="0">
                <a:latin typeface="Sakkal Majalla" pitchFamily="2" charset="-78"/>
                <a:cs typeface="Sakkal Majalla" pitchFamily="2" charset="-78"/>
              </a:rPr>
              <a:t> subjective</a:t>
            </a:r>
            <a:r>
              <a:rPr lang="ar-SA" b="1" dirty="0">
                <a:latin typeface="Sakkal Majalla" pitchFamily="2" charset="-78"/>
                <a:cs typeface="Sakkal Majalla" pitchFamily="2" charset="-78"/>
              </a:rPr>
              <a:t>"</a:t>
            </a:r>
            <a:endParaRPr lang="fr-FR" b="1" dirty="0">
              <a:latin typeface="Sakkal Majalla" pitchFamily="2" charset="-78"/>
              <a:cs typeface="Sakkal Majalla" pitchFamily="2" charset="-78"/>
            </a:endParaRPr>
          </a:p>
          <a:p>
            <a:pPr lvl="0" algn="just" rtl="1">
              <a:buNone/>
            </a:pPr>
            <a:r>
              <a:rPr lang="ar-DZ" b="1" dirty="0" smtClean="0">
                <a:solidFill>
                  <a:srgbClr val="FF0000"/>
                </a:solidFill>
                <a:latin typeface="Sakkal Majalla" pitchFamily="2" charset="-78"/>
                <a:cs typeface="Sakkal Majalla" pitchFamily="2" charset="-78"/>
              </a:rPr>
              <a:t>ب/ </a:t>
            </a:r>
            <a:r>
              <a:rPr lang="ar-SA" b="1" dirty="0">
                <a:solidFill>
                  <a:srgbClr val="FF0000"/>
                </a:solidFill>
                <a:latin typeface="Sakkal Majalla" pitchFamily="2" charset="-78"/>
                <a:cs typeface="Sakkal Majalla" pitchFamily="2" charset="-78"/>
              </a:rPr>
              <a:t>القابلية الموضوعية  للتحكيم</a:t>
            </a:r>
            <a:r>
              <a:rPr lang="ar-DZ" b="1" dirty="0">
                <a:solidFill>
                  <a:srgbClr val="FF0000"/>
                </a:solidFill>
                <a:latin typeface="Sakkal Majalla" pitchFamily="2" charset="-78"/>
                <a:cs typeface="Sakkal Majalla" pitchFamily="2" charset="-78"/>
              </a:rPr>
              <a:t>: </a:t>
            </a:r>
            <a:r>
              <a:rPr lang="ar-SA" b="1" dirty="0">
                <a:latin typeface="Sakkal Majalla" pitchFamily="2" charset="-78"/>
                <a:cs typeface="Sakkal Majalla" pitchFamily="2" charset="-78"/>
              </a:rPr>
              <a:t>"</a:t>
            </a:r>
            <a:r>
              <a:rPr lang="fr-FR" b="1" dirty="0">
                <a:latin typeface="Sakkal Majalla" pitchFamily="2" charset="-78"/>
                <a:cs typeface="Sakkal Majalla" pitchFamily="2" charset="-78"/>
              </a:rPr>
              <a:t>L’</a:t>
            </a:r>
            <a:r>
              <a:rPr lang="fr-FR" b="1" dirty="0" err="1">
                <a:latin typeface="Sakkal Majalla" pitchFamily="2" charset="-78"/>
                <a:cs typeface="Sakkal Majalla" pitchFamily="2" charset="-78"/>
              </a:rPr>
              <a:t>arbitrabilité</a:t>
            </a:r>
            <a:r>
              <a:rPr lang="fr-FR" b="1" dirty="0">
                <a:latin typeface="Sakkal Majalla" pitchFamily="2" charset="-78"/>
                <a:cs typeface="Sakkal Majalla" pitchFamily="2" charset="-78"/>
              </a:rPr>
              <a:t> objective</a:t>
            </a:r>
            <a:r>
              <a:rPr lang="ar-SA" b="1" dirty="0">
                <a:latin typeface="Sakkal Majalla" pitchFamily="2" charset="-78"/>
                <a:cs typeface="Sakkal Majalla" pitchFamily="2" charset="-78"/>
              </a:rPr>
              <a:t>"</a:t>
            </a:r>
            <a:endParaRPr lang="fr-FR" b="1" dirty="0">
              <a:latin typeface="Sakkal Majalla" pitchFamily="2" charset="-78"/>
              <a:cs typeface="Sakkal Majalla" pitchFamily="2" charset="-78"/>
            </a:endParaRPr>
          </a:p>
          <a:p>
            <a:pPr algn="just" rtl="1">
              <a:buNone/>
            </a:pPr>
            <a:endParaRPr lang="fr-FR" dirty="0"/>
          </a:p>
          <a:p>
            <a:pPr algn="just" rtl="1">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28670"/>
          </a:xfrm>
        </p:spPr>
        <p:txBody>
          <a:bodyPr>
            <a:normAutofit fontScale="90000"/>
          </a:bodyPr>
          <a:lstStyle/>
          <a:p>
            <a:pPr rtl="1"/>
            <a:r>
              <a:rPr lang="ar-DZ" sz="4000" b="1" dirty="0" smtClean="0">
                <a:solidFill>
                  <a:srgbClr val="FF0000"/>
                </a:solidFill>
                <a:latin typeface="Sakkal Majalla" pitchFamily="2" charset="-78"/>
                <a:cs typeface="Sakkal Majalla" pitchFamily="2" charset="-78"/>
              </a:rPr>
              <a:t/>
            </a:r>
            <a:br>
              <a:rPr lang="ar-DZ" sz="4000" b="1" dirty="0" smtClean="0">
                <a:solidFill>
                  <a:srgbClr val="FF0000"/>
                </a:solidFill>
                <a:latin typeface="Sakkal Majalla" pitchFamily="2" charset="-78"/>
                <a:cs typeface="Sakkal Majalla" pitchFamily="2" charset="-78"/>
              </a:rPr>
            </a:br>
            <a:r>
              <a:rPr lang="ar-DZ"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أ/ </a:t>
            </a:r>
            <a:r>
              <a:rPr lang="ar-SA"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القابلية الشخصية للتحكيم: "</a:t>
            </a:r>
            <a:r>
              <a:rPr lang="fr-F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L’</a:t>
            </a:r>
            <a:r>
              <a:rPr lang="fr-FR" sz="4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arbitrabilité</a:t>
            </a:r>
            <a:r>
              <a:rPr lang="fr-F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 subjective</a:t>
            </a:r>
            <a:r>
              <a:rPr lang="ar-SA"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a:t>
            </a: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
            </a:r>
            <a:b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br>
            <a:endParaRPr lang="fr-FR" dirty="0"/>
          </a:p>
        </p:txBody>
      </p:sp>
      <p:sp>
        <p:nvSpPr>
          <p:cNvPr id="3" name="Espace réservé du contenu 2"/>
          <p:cNvSpPr>
            <a:spLocks noGrp="1"/>
          </p:cNvSpPr>
          <p:nvPr>
            <p:ph idx="1"/>
          </p:nvPr>
        </p:nvSpPr>
        <p:spPr>
          <a:xfrm>
            <a:off x="0" y="714356"/>
            <a:ext cx="9144000" cy="6286544"/>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just" rtl="1">
              <a:buNone/>
            </a:pPr>
            <a:r>
              <a:rPr lang="ar-SA" sz="3300" b="1" dirty="0">
                <a:solidFill>
                  <a:srgbClr val="FF0000"/>
                </a:solidFill>
                <a:latin typeface="Sakkal Majalla" pitchFamily="2" charset="-78"/>
                <a:cs typeface="Sakkal Majalla" pitchFamily="2" charset="-78"/>
              </a:rPr>
              <a:t>تُثار مسألة "القابلية الشخصية"، عندما يكون أحد أطراف اتفاق التحكيم دولة أو مؤسّسة تابعة لها، فهل لها القدرة أو الصلاحية على إبرام مثل هذا الاتفاق أو إبرام العقود التي تتضمن شروط التحكيم؟</a:t>
            </a:r>
            <a:endParaRPr lang="fr-FR" sz="3300" b="1" dirty="0">
              <a:solidFill>
                <a:srgbClr val="FF0000"/>
              </a:solidFill>
              <a:latin typeface="Sakkal Majalla" pitchFamily="2" charset="-78"/>
              <a:cs typeface="Sakkal Majalla" pitchFamily="2" charset="-78"/>
            </a:endParaRPr>
          </a:p>
          <a:p>
            <a:pPr algn="just" rtl="1">
              <a:buNone/>
            </a:pPr>
            <a:r>
              <a:rPr lang="ar-SA" sz="3300" b="1" dirty="0">
                <a:latin typeface="Sakkal Majalla" pitchFamily="2" charset="-78"/>
                <a:cs typeface="Sakkal Majalla" pitchFamily="2" charset="-78"/>
              </a:rPr>
              <a:t>مثال على الحظر المفروض على الدولة والأشخاص المعنوية العامة من اللجوء إلى التحكيم هو القانون الفرنسي، ويجد أساسه في المادتين 83 و1004 من قانون الإجراءات المدنية </a:t>
            </a:r>
            <a:r>
              <a:rPr lang="ar-DZ" sz="3300" b="1" dirty="0" smtClean="0">
                <a:latin typeface="Sakkal Majalla" pitchFamily="2" charset="-78"/>
                <a:cs typeface="Sakkal Majalla" pitchFamily="2" charset="-78"/>
              </a:rPr>
              <a:t>(ملغى).</a:t>
            </a:r>
          </a:p>
          <a:p>
            <a:pPr algn="just" rtl="1">
              <a:buNone/>
            </a:pPr>
            <a:r>
              <a:rPr lang="ar-SA" sz="3300" b="1" dirty="0">
                <a:latin typeface="Sakkal Majalla" pitchFamily="2" charset="-78"/>
                <a:cs typeface="Sakkal Majalla" pitchFamily="2" charset="-78"/>
              </a:rPr>
              <a:t>في الجزائر، يرجع الحظر المفروض على الأشخاص المعنوية العامة في اللّجوء إلى التحكيم إلى نص المادة </a:t>
            </a:r>
            <a:r>
              <a:rPr lang="ar-DZ" sz="3300" b="1" dirty="0" smtClean="0">
                <a:latin typeface="Sakkal Majalla" pitchFamily="2" charset="-78"/>
                <a:cs typeface="Sakkal Majalla" pitchFamily="2" charset="-78"/>
              </a:rPr>
              <a:t>442/ف3 </a:t>
            </a:r>
            <a:r>
              <a:rPr lang="ar-SA" sz="3300" b="1" dirty="0" smtClean="0">
                <a:latin typeface="Sakkal Majalla" pitchFamily="2" charset="-78"/>
                <a:cs typeface="Sakkal Majalla" pitchFamily="2" charset="-78"/>
              </a:rPr>
              <a:t>من </a:t>
            </a:r>
            <a:r>
              <a:rPr lang="ar-SA" sz="3300" b="1" dirty="0">
                <a:latin typeface="Sakkal Majalla" pitchFamily="2" charset="-78"/>
                <a:cs typeface="Sakkal Majalla" pitchFamily="2" charset="-78"/>
              </a:rPr>
              <a:t>قانون الإجراءات المدنية المُلغى، والتي </a:t>
            </a:r>
            <a:r>
              <a:rPr lang="ar-SA" sz="3300" b="1" dirty="0" err="1">
                <a:latin typeface="Sakkal Majalla" pitchFamily="2" charset="-78"/>
                <a:cs typeface="Sakkal Majalla" pitchFamily="2" charset="-78"/>
              </a:rPr>
              <a:t>تنص</a:t>
            </a:r>
            <a:r>
              <a:rPr lang="ar-SA" sz="3300" b="1" dirty="0">
                <a:latin typeface="Sakkal Majalla" pitchFamily="2" charset="-78"/>
                <a:cs typeface="Sakkal Majalla" pitchFamily="2" charset="-78"/>
              </a:rPr>
              <a:t> على أنّه</a:t>
            </a:r>
            <a:r>
              <a:rPr lang="ar-DZ" sz="3300" b="1" dirty="0">
                <a:latin typeface="Sakkal Majalla" pitchFamily="2" charset="-78"/>
                <a:cs typeface="Sakkal Majalla" pitchFamily="2" charset="-78"/>
              </a:rPr>
              <a:t>: </a:t>
            </a:r>
            <a:r>
              <a:rPr lang="ar-SA" sz="3300" b="1" dirty="0">
                <a:latin typeface="Sakkal Majalla" pitchFamily="2" charset="-78"/>
                <a:cs typeface="Sakkal Majalla" pitchFamily="2" charset="-78"/>
              </a:rPr>
              <a:t>"لا يجوز للدولة والأشخاص العامة اللجوء إلى التحكيم</a:t>
            </a:r>
            <a:r>
              <a:rPr lang="ar-SA" sz="3300" b="1" dirty="0" smtClean="0">
                <a:latin typeface="Sakkal Majalla" pitchFamily="2" charset="-78"/>
                <a:cs typeface="Sakkal Majalla" pitchFamily="2" charset="-78"/>
              </a:rPr>
              <a:t>".</a:t>
            </a:r>
            <a:endParaRPr lang="ar-DZ" sz="3300" b="1" dirty="0" smtClean="0">
              <a:latin typeface="Sakkal Majalla" pitchFamily="2" charset="-78"/>
              <a:cs typeface="Sakkal Majalla" pitchFamily="2" charset="-78"/>
            </a:endParaRPr>
          </a:p>
          <a:p>
            <a:pPr algn="just" rtl="1"/>
            <a:r>
              <a:rPr lang="ar-SA" sz="3300" b="1" dirty="0">
                <a:latin typeface="Sakkal Majalla" pitchFamily="2" charset="-78"/>
                <a:cs typeface="Sakkal Majalla" pitchFamily="2" charset="-78"/>
              </a:rPr>
              <a:t>لكن، وبالرغم من هذا الموقف </a:t>
            </a:r>
            <a:r>
              <a:rPr lang="ar-SA" sz="3300" b="1" dirty="0" smtClean="0">
                <a:latin typeface="Sakkal Majalla" pitchFamily="2" charset="-78"/>
                <a:cs typeface="Sakkal Majalla" pitchFamily="2" charset="-78"/>
              </a:rPr>
              <a:t>الرافض </a:t>
            </a:r>
            <a:r>
              <a:rPr lang="ar-SA" sz="3300" b="1" dirty="0">
                <a:latin typeface="Sakkal Majalla" pitchFamily="2" charset="-78"/>
                <a:cs typeface="Sakkal Majalla" pitchFamily="2" charset="-78"/>
              </a:rPr>
              <a:t>للتحكيم، فقد أبرمت الجزائر عدة عقود في مجال البترول مع الشركات الأجنبية الخاصة والتي تضمنت شروطا للتحكيم، ونذكر على سبيل المثال العقد الذي أبرمته </a:t>
            </a:r>
            <a:r>
              <a:rPr lang="ar-SA" sz="3300" b="1" dirty="0">
                <a:solidFill>
                  <a:srgbClr val="FF0000"/>
                </a:solidFill>
                <a:latin typeface="Sakkal Majalla" pitchFamily="2" charset="-78"/>
                <a:cs typeface="Sakkal Majalla" pitchFamily="2" charset="-78"/>
              </a:rPr>
              <a:t>في 19/10/1968 مع شركة "</a:t>
            </a:r>
            <a:r>
              <a:rPr lang="fr-FR" sz="3300" b="1" dirty="0">
                <a:solidFill>
                  <a:srgbClr val="FF0000"/>
                </a:solidFill>
                <a:latin typeface="Sakkal Majalla" pitchFamily="2" charset="-78"/>
                <a:cs typeface="Sakkal Majalla" pitchFamily="2" charset="-78"/>
              </a:rPr>
              <a:t>GETTY</a:t>
            </a:r>
            <a:r>
              <a:rPr lang="ar-SA" sz="3300" b="1" dirty="0">
                <a:solidFill>
                  <a:srgbClr val="FF0000"/>
                </a:solidFill>
                <a:latin typeface="Sakkal Majalla" pitchFamily="2" charset="-78"/>
                <a:cs typeface="Sakkal Majalla" pitchFamily="2" charset="-78"/>
              </a:rPr>
              <a:t>" الأمريكية </a:t>
            </a:r>
            <a:r>
              <a:rPr lang="ar-SA" sz="3300" b="1" dirty="0">
                <a:latin typeface="Sakkal Majalla" pitchFamily="2" charset="-78"/>
                <a:cs typeface="Sakkal Majalla" pitchFamily="2" charset="-78"/>
              </a:rPr>
              <a:t>والذي استمر حتى بعد تأميم المحروقات سنة 1971؛ والمثال الثاني هو نظام التحكيم الجزائري-الفرنسي، الموقّع في 27/03/1983، الذي يعتبر تجسيداً للاتفاق الإطار المبرم بين الحكومتين في 21/06/1982 والمتعلق بالتّعاون الاقتصادي </a:t>
            </a:r>
            <a:r>
              <a:rPr lang="ar-DZ" sz="3300" b="1" dirty="0" smtClean="0">
                <a:latin typeface="Sakkal Majalla" pitchFamily="2" charset="-78"/>
                <a:cs typeface="Sakkal Majalla" pitchFamily="2" charset="-78"/>
              </a:rPr>
              <a:t>. لكن في التعديل لسنة 2008 في المادة 1006 منح الإمكانية للجوء للتحكيم في العلاقات الاقتصادية الدولية.</a:t>
            </a:r>
            <a:endParaRPr lang="fr-FR" sz="3300" b="1" dirty="0">
              <a:latin typeface="Sakkal Majalla" pitchFamily="2" charset="-78"/>
              <a:cs typeface="Sakkal Majalla" pitchFamily="2" charset="-78"/>
            </a:endParaRPr>
          </a:p>
          <a:p>
            <a:pPr algn="just" rtl="1">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000108"/>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rtl="1"/>
            <a:r>
              <a:rPr lang="ar-DZ" b="1" dirty="0" smtClean="0">
                <a:solidFill>
                  <a:srgbClr val="FF0000"/>
                </a:solidFill>
                <a:latin typeface="Sakkal Majalla" pitchFamily="2" charset="-78"/>
                <a:cs typeface="Sakkal Majalla" pitchFamily="2" charset="-78"/>
              </a:rPr>
              <a:t/>
            </a:r>
            <a:br>
              <a:rPr lang="ar-DZ" b="1" dirty="0" smtClean="0">
                <a:solidFill>
                  <a:srgbClr val="FF0000"/>
                </a:solidFill>
                <a:latin typeface="Sakkal Majalla" pitchFamily="2" charset="-78"/>
                <a:cs typeface="Sakkal Majalla" pitchFamily="2" charset="-78"/>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ب/ </a:t>
            </a:r>
            <a:r>
              <a:rPr lang="ar-SA"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القابلية الموضوعية  للتحكيم</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 </a:t>
            </a:r>
            <a:r>
              <a:rPr lang="ar-SA"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L’</a:t>
            </a:r>
            <a:r>
              <a:rPr lang="fr-FR"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arbitrabilité</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 objective</a:t>
            </a:r>
            <a:r>
              <a:rPr lang="ar-SA" b="1" dirty="0" smtClean="0">
                <a:latin typeface="Sakkal Majalla" pitchFamily="2" charset="-78"/>
                <a:cs typeface="Sakkal Majalla" pitchFamily="2" charset="-78"/>
              </a:rPr>
              <a:t>"</a:t>
            </a:r>
            <a:r>
              <a:rPr lang="fr-FR" b="1" dirty="0" smtClean="0">
                <a:latin typeface="Sakkal Majalla" pitchFamily="2" charset="-78"/>
                <a:cs typeface="Sakkal Majalla" pitchFamily="2" charset="-78"/>
              </a:rPr>
              <a:t/>
            </a:r>
            <a:br>
              <a:rPr lang="fr-FR" b="1" dirty="0" smtClean="0">
                <a:latin typeface="Sakkal Majalla" pitchFamily="2" charset="-78"/>
                <a:cs typeface="Sakkal Majalla" pitchFamily="2" charset="-78"/>
              </a:rPr>
            </a:br>
            <a:endParaRPr lang="fr-FR" dirty="0"/>
          </a:p>
        </p:txBody>
      </p:sp>
      <p:sp>
        <p:nvSpPr>
          <p:cNvPr id="3" name="Espace réservé du contenu 2"/>
          <p:cNvSpPr>
            <a:spLocks noGrp="1"/>
          </p:cNvSpPr>
          <p:nvPr>
            <p:ph idx="1"/>
          </p:nvPr>
        </p:nvSpPr>
        <p:spPr>
          <a:xfrm>
            <a:off x="0" y="857232"/>
            <a:ext cx="9144000" cy="6000768"/>
          </a:xfrm>
        </p:spPr>
        <p:style>
          <a:lnRef idx="1">
            <a:schemeClr val="accent3"/>
          </a:lnRef>
          <a:fillRef idx="2">
            <a:schemeClr val="accent3"/>
          </a:fillRef>
          <a:effectRef idx="1">
            <a:schemeClr val="accent3"/>
          </a:effectRef>
          <a:fontRef idx="minor">
            <a:schemeClr val="dk1"/>
          </a:fontRef>
        </p:style>
        <p:txBody>
          <a:bodyPr/>
          <a:lstStyle/>
          <a:p>
            <a:pPr algn="just" rtl="1">
              <a:buNone/>
            </a:pPr>
            <a:r>
              <a:rPr lang="ar-SA" b="1" dirty="0">
                <a:latin typeface="Sakkal Majalla" pitchFamily="2" charset="-78"/>
                <a:cs typeface="Sakkal Majalla" pitchFamily="2" charset="-78"/>
              </a:rPr>
              <a:t>محلّ اتفاق التحكيم هو موضوع النزاع المراد </a:t>
            </a:r>
            <a:r>
              <a:rPr lang="ar-SA" b="1" dirty="0" smtClean="0">
                <a:latin typeface="Sakkal Majalla" pitchFamily="2" charset="-78"/>
                <a:cs typeface="Sakkal Majalla" pitchFamily="2" charset="-78"/>
              </a:rPr>
              <a:t>تسويته</a:t>
            </a:r>
            <a:r>
              <a:rPr lang="ar-DZ" b="1" dirty="0" smtClean="0">
                <a:latin typeface="Sakkal Majalla" pitchFamily="2" charset="-78"/>
                <a:cs typeface="Sakkal Majalla" pitchFamily="2" charset="-78"/>
              </a:rPr>
              <a:t>، </a:t>
            </a:r>
            <a:r>
              <a:rPr lang="ar-SA" b="1" dirty="0" smtClean="0">
                <a:latin typeface="Sakkal Majalla" pitchFamily="2" charset="-78"/>
                <a:cs typeface="Sakkal Majalla" pitchFamily="2" charset="-78"/>
              </a:rPr>
              <a:t>ووفقا </a:t>
            </a:r>
            <a:r>
              <a:rPr lang="ar-SA" b="1" dirty="0">
                <a:latin typeface="Sakkal Majalla" pitchFamily="2" charset="-78"/>
                <a:cs typeface="Sakkal Majalla" pitchFamily="2" charset="-78"/>
              </a:rPr>
              <a:t>للقواعد العامة التي تحكم العقود، يشترط ألا يكون المحلّ </a:t>
            </a:r>
            <a:r>
              <a:rPr lang="ar-SA" b="1" dirty="0">
                <a:solidFill>
                  <a:srgbClr val="FF0000"/>
                </a:solidFill>
                <a:latin typeface="Sakkal Majalla" pitchFamily="2" charset="-78"/>
                <a:cs typeface="Sakkal Majalla" pitchFamily="2" charset="-78"/>
              </a:rPr>
              <a:t>مخالفاً </a:t>
            </a:r>
            <a:r>
              <a:rPr lang="ar-SA" b="1" u="sng" dirty="0">
                <a:solidFill>
                  <a:srgbClr val="FF0000"/>
                </a:solidFill>
                <a:latin typeface="Sakkal Majalla" pitchFamily="2" charset="-78"/>
                <a:cs typeface="Sakkal Majalla" pitchFamily="2" charset="-78"/>
              </a:rPr>
              <a:t>للنظام العام والآداب العامة</a:t>
            </a:r>
            <a:r>
              <a:rPr lang="ar-SA" b="1" dirty="0">
                <a:latin typeface="Sakkal Majalla" pitchFamily="2" charset="-78"/>
                <a:cs typeface="Sakkal Majalla" pitchFamily="2" charset="-78"/>
              </a:rPr>
              <a:t> وإلاّ كان الاتفاق باطلاً. بالتالي، فاتفاق التحكيم كأيّ عقد لا يكفي أن يكون وليداً لرضا صحيح بين أطراف تتمتّع بالأهلية ولا يشوبه أيّ عيب من العيوب، إنما يجب كذلك تحديد محلّ هذا الاتفاق </a:t>
            </a:r>
            <a:r>
              <a:rPr lang="ar-SA" b="1" u="sng" dirty="0">
                <a:solidFill>
                  <a:srgbClr val="FF0000"/>
                </a:solidFill>
                <a:latin typeface="Sakkal Majalla" pitchFamily="2" charset="-78"/>
                <a:cs typeface="Sakkal Majalla" pitchFamily="2" charset="-78"/>
              </a:rPr>
              <a:t>حتى يمكن مراقبة مدى مشروعيته</a:t>
            </a:r>
            <a:r>
              <a:rPr lang="ar-SA" b="1" dirty="0">
                <a:solidFill>
                  <a:srgbClr val="FF0000"/>
                </a:solidFill>
                <a:latin typeface="Sakkal Majalla" pitchFamily="2" charset="-78"/>
                <a:cs typeface="Sakkal Majalla" pitchFamily="2" charset="-78"/>
              </a:rPr>
              <a:t>.</a:t>
            </a:r>
            <a:r>
              <a:rPr lang="ar-SA" b="1" dirty="0">
                <a:latin typeface="Sakkal Majalla" pitchFamily="2" charset="-78"/>
                <a:cs typeface="Sakkal Majalla" pitchFamily="2" charset="-78"/>
              </a:rPr>
              <a:t> هذا بالإضافة إلى شرط آخر لصحّة الاتفاق وهو أن يكون موضوع النزاع من المسائل التي يجوز تسويتها عن طريق </a:t>
            </a:r>
            <a:r>
              <a:rPr lang="ar-SA" b="1" dirty="0" smtClean="0">
                <a:latin typeface="Sakkal Majalla" pitchFamily="2" charset="-78"/>
                <a:cs typeface="Sakkal Majalla" pitchFamily="2" charset="-78"/>
              </a:rPr>
              <a:t>التحكيم</a:t>
            </a:r>
            <a:r>
              <a:rPr lang="ar-DZ" b="1" dirty="0" smtClean="0">
                <a:latin typeface="Sakkal Majalla" pitchFamily="2" charset="-78"/>
                <a:cs typeface="Sakkal Majalla" pitchFamily="2" charset="-78"/>
              </a:rPr>
              <a:t> </a:t>
            </a:r>
            <a:r>
              <a:rPr lang="fr-FR" b="1" dirty="0" smtClean="0">
                <a:latin typeface="Sakkal Majalla" pitchFamily="2" charset="-78"/>
                <a:cs typeface="Sakkal Majalla" pitchFamily="2" charset="-78"/>
              </a:rPr>
              <a:t> </a:t>
            </a:r>
            <a:r>
              <a:rPr lang="ar-SA" b="1" dirty="0" smtClean="0">
                <a:latin typeface="Sakkal Majalla" pitchFamily="2" charset="-78"/>
                <a:cs typeface="Sakkal Majalla" pitchFamily="2" charset="-78"/>
              </a:rPr>
              <a:t>1012 </a:t>
            </a:r>
            <a:r>
              <a:rPr lang="ar-SA" b="1" dirty="0">
                <a:latin typeface="Sakkal Majalla" pitchFamily="2" charset="-78"/>
                <a:cs typeface="Sakkal Majalla" pitchFamily="2" charset="-78"/>
              </a:rPr>
              <a:t>من </a:t>
            </a:r>
            <a:r>
              <a:rPr lang="ar-SA" b="1" dirty="0" err="1">
                <a:latin typeface="Sakkal Majalla" pitchFamily="2" charset="-78"/>
                <a:cs typeface="Sakkal Majalla" pitchFamily="2" charset="-78"/>
              </a:rPr>
              <a:t>ق</a:t>
            </a:r>
            <a:r>
              <a:rPr lang="ar-SA" b="1" dirty="0">
                <a:latin typeface="Sakkal Majalla" pitchFamily="2" charset="-78"/>
                <a:cs typeface="Sakkal Majalla" pitchFamily="2" charset="-78"/>
              </a:rPr>
              <a:t>. إ. م. إ.</a:t>
            </a:r>
            <a:endParaRPr lang="fr-FR" b="1" dirty="0">
              <a:latin typeface="Sakkal Majalla" pitchFamily="2" charset="-78"/>
              <a:cs typeface="Sakkal Majalla" pitchFamily="2" charset="-78"/>
            </a:endParaRPr>
          </a:p>
          <a:p>
            <a:pPr algn="just" rtl="1">
              <a:buNone/>
            </a:pPr>
            <a:r>
              <a:rPr lang="ar-DZ" b="1" dirty="0" smtClean="0">
                <a:latin typeface="Sakkal Majalla" pitchFamily="2" charset="-78"/>
                <a:cs typeface="Sakkal Majalla" pitchFamily="2" charset="-78"/>
              </a:rPr>
              <a:t>بالتالي كان للمشرع وضع حدود ضيقة </a:t>
            </a:r>
            <a:r>
              <a:rPr lang="ar-SA" b="1" dirty="0" smtClean="0">
                <a:latin typeface="Sakkal Majalla" pitchFamily="2" charset="-78"/>
                <a:cs typeface="Sakkal Majalla" pitchFamily="2" charset="-78"/>
              </a:rPr>
              <a:t>لفكرة </a:t>
            </a:r>
            <a:r>
              <a:rPr lang="ar-SA" b="1" dirty="0">
                <a:latin typeface="Sakkal Majalla" pitchFamily="2" charset="-78"/>
                <a:cs typeface="Sakkal Majalla" pitchFamily="2" charset="-78"/>
              </a:rPr>
              <a:t>النظام العام، بشكل يسمح للتحكيم التجاري الدولي بتحقيق فعاليته وهدفه، خاصة بعد دخول الجزائر اقتصاد السوق وفتح المجال للشركات الأجنبية للاستثمار </a:t>
            </a:r>
            <a:endParaRPr lang="fr-FR" b="1" dirty="0">
              <a:latin typeface="Sakkal Majalla" pitchFamily="2" charset="-78"/>
              <a:cs typeface="Sakkal Majalla"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p:spPr>
        <p:style>
          <a:lnRef idx="1">
            <a:schemeClr val="accent2"/>
          </a:lnRef>
          <a:fillRef idx="2">
            <a:schemeClr val="accent2"/>
          </a:fillRef>
          <a:effectRef idx="1">
            <a:schemeClr val="accent2"/>
          </a:effectRef>
          <a:fontRef idx="minor">
            <a:schemeClr val="dk1"/>
          </a:fontRef>
        </p:style>
        <p:txBody>
          <a:bodyPr/>
          <a:lstStyle/>
          <a:p>
            <a:pP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ثالثا: السبب</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Espace réservé du contenu 2"/>
          <p:cNvSpPr>
            <a:spLocks noGrp="1"/>
          </p:cNvSpPr>
          <p:nvPr>
            <p:ph idx="1"/>
          </p:nvPr>
        </p:nvSpPr>
        <p:spPr>
          <a:xfrm>
            <a:off x="0" y="1357298"/>
            <a:ext cx="9144000" cy="5500702"/>
          </a:xfrm>
        </p:spPr>
        <p:style>
          <a:lnRef idx="1">
            <a:schemeClr val="accent3"/>
          </a:lnRef>
          <a:fillRef idx="2">
            <a:schemeClr val="accent3"/>
          </a:fillRef>
          <a:effectRef idx="1">
            <a:schemeClr val="accent3"/>
          </a:effectRef>
          <a:fontRef idx="minor">
            <a:schemeClr val="dk1"/>
          </a:fontRef>
        </p:style>
        <p:txBody>
          <a:bodyPr/>
          <a:lstStyle/>
          <a:p>
            <a:pPr algn="just" rtl="1">
              <a:buNone/>
            </a:pPr>
            <a:r>
              <a:rPr lang="ar-DZ" sz="3600" b="1" dirty="0" smtClean="0">
                <a:latin typeface="Sakkal Majalla" pitchFamily="2" charset="-78"/>
                <a:cs typeface="Sakkal Majalla" pitchFamily="2" charset="-78"/>
              </a:rPr>
              <a:t>ي</a:t>
            </a:r>
            <a:r>
              <a:rPr lang="ar-SA" sz="3600" b="1" dirty="0" smtClean="0">
                <a:latin typeface="Sakkal Majalla" pitchFamily="2" charset="-78"/>
                <a:cs typeface="Sakkal Majalla" pitchFamily="2" charset="-78"/>
              </a:rPr>
              <a:t>تمثل </a:t>
            </a:r>
            <a:r>
              <a:rPr lang="ar-DZ" sz="3600" b="1" dirty="0" smtClean="0">
                <a:latin typeface="Sakkal Majalla" pitchFamily="2" charset="-78"/>
                <a:cs typeface="Sakkal Majalla" pitchFamily="2" charset="-78"/>
              </a:rPr>
              <a:t>في </a:t>
            </a:r>
            <a:r>
              <a:rPr lang="ar-SA" sz="3600" b="1" dirty="0" smtClean="0">
                <a:latin typeface="Sakkal Majalla" pitchFamily="2" charset="-78"/>
                <a:cs typeface="Sakkal Majalla" pitchFamily="2" charset="-78"/>
              </a:rPr>
              <a:t>النتيجة </a:t>
            </a:r>
            <a:r>
              <a:rPr lang="ar-SA" sz="3600" b="1" dirty="0">
                <a:latin typeface="Sakkal Majalla" pitchFamily="2" charset="-78"/>
                <a:cs typeface="Sakkal Majalla" pitchFamily="2" charset="-78"/>
              </a:rPr>
              <a:t>الهامة التي ينتظرها الأطراف عند إبرامهم اتفاق التحكيم، في عرض نزاعهما أمام محكمة تحكيم، واستبعاد طرح النزاع على القضاء الوطني المختصّ أصلاً بحلّ النزاع، وبالتالي فسبب اتفاق التحكيم يتمثل في إرادة أطرافه استبعاد ولاية القضاء الوطني وعقد اختصاص محكمة التحكيم، وهو بذلك سبب مشروع</a:t>
            </a:r>
            <a:r>
              <a:rPr lang="ar-SA" sz="3600" b="1" dirty="0" smtClean="0">
                <a:latin typeface="Sakkal Majalla" pitchFamily="2" charset="-78"/>
                <a:cs typeface="Sakkal Majalla" pitchFamily="2" charset="-78"/>
              </a:rPr>
              <a:t>.</a:t>
            </a:r>
            <a:r>
              <a:rPr lang="ar-DZ" sz="3600" b="1" dirty="0" smtClean="0">
                <a:latin typeface="Sakkal Majalla" pitchFamily="2" charset="-78"/>
                <a:cs typeface="Sakkal Majalla" pitchFamily="2" charset="-78"/>
              </a:rPr>
              <a:t> وعادة ما يكون السبب نتيجة مساوئ اللجوء </a:t>
            </a:r>
            <a:r>
              <a:rPr lang="ar-DZ" sz="3600" b="1" dirty="0" err="1" smtClean="0">
                <a:latin typeface="Sakkal Majalla" pitchFamily="2" charset="-78"/>
                <a:cs typeface="Sakkal Majalla" pitchFamily="2" charset="-78"/>
              </a:rPr>
              <a:t>الى</a:t>
            </a:r>
            <a:r>
              <a:rPr lang="ar-DZ" sz="3600" b="1" dirty="0" smtClean="0">
                <a:latin typeface="Sakkal Majalla" pitchFamily="2" charset="-78"/>
                <a:cs typeface="Sakkal Majalla" pitchFamily="2" charset="-78"/>
              </a:rPr>
              <a:t> القضاء.</a:t>
            </a:r>
            <a:endParaRPr lang="fr-FR" sz="3600" b="1" dirty="0">
              <a:latin typeface="Sakkal Majalla" pitchFamily="2" charset="-78"/>
              <a:cs typeface="Sakkal Majalla" pitchFamily="2" charset="-78"/>
            </a:endParaRPr>
          </a:p>
          <a:p>
            <a:pPr algn="ctr" rtl="1">
              <a:buNone/>
            </a:pPr>
            <a:r>
              <a:rPr lang="ar-DZ" b="1" dirty="0" smtClean="0"/>
              <a:t>الشروط الشكلية لصحة اتفاق التحكيم.</a:t>
            </a:r>
            <a:endParaRPr lang="fr-FR" b="1"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1075</Words>
  <Application>Microsoft Office PowerPoint</Application>
  <PresentationFormat>Affichage à l'écran (4:3)</PresentationFormat>
  <Paragraphs>35</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المحاضرة 03: اتفاق التحكيم التجاري الدولي</vt:lpstr>
      <vt:lpstr>صحة اتفاق التحكيم من حيث الموضوع</vt:lpstr>
      <vt:lpstr>2/ صحة اتفاق التحكيم وفقا للقانون المنظم للعقد</vt:lpstr>
      <vt:lpstr>صحّة اتفاق التحكيم وفقاً للقانون الذي يراه المحكم ملائماً</vt:lpstr>
      <vt:lpstr>المحاضرة 04 الشروط الموضوعية لصحة اتفاق التحكيم</vt:lpstr>
      <vt:lpstr>ثانيا: المحل</vt:lpstr>
      <vt:lpstr> أ/ القابلية الشخصية للتحكيم: "L’arbitrabilité subjective" </vt:lpstr>
      <vt:lpstr> ب/ القابلية الموضوعية  للتحكيم: "L’arbitrabilité objective" </vt:lpstr>
      <vt:lpstr>ثالثا: السبب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03: اتفاق التحكيم التجاري الدولي</dc:title>
  <dc:creator>Utilisateur Windows</dc:creator>
  <cp:lastModifiedBy>Utilisateur Windows</cp:lastModifiedBy>
  <cp:revision>1</cp:revision>
  <dcterms:created xsi:type="dcterms:W3CDTF">2021-01-23T07:30:02Z</dcterms:created>
  <dcterms:modified xsi:type="dcterms:W3CDTF">2021-01-23T07:30:37Z</dcterms:modified>
</cp:coreProperties>
</file>