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80" r:id="rId8"/>
    <p:sldId id="281" r:id="rId9"/>
    <p:sldId id="282" r:id="rId10"/>
    <p:sldId id="28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E3663-EC20-467C-814C-09B5A96BC2A7}"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2E856-8264-4995-9985-13568083100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E3663-EC20-467C-814C-09B5A96BC2A7}" type="datetimeFigureOut">
              <a:rPr lang="fr-FR" smtClean="0"/>
              <a:pPr/>
              <a:t>17/02/2021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2E856-8264-4995-9985-13568083100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style>
          <a:lnRef idx="1">
            <a:schemeClr val="accent3"/>
          </a:lnRef>
          <a:fillRef idx="2">
            <a:schemeClr val="accent3"/>
          </a:fillRef>
          <a:effectRef idx="1">
            <a:schemeClr val="accent3"/>
          </a:effectRef>
          <a:fontRef idx="minor">
            <a:schemeClr val="dk1"/>
          </a:fontRef>
        </p:style>
        <p:txBody>
          <a:bodyPr>
            <a:normAutofit/>
          </a:bodyPr>
          <a:lstStyle/>
          <a:p>
            <a:pPr rtl="1"/>
            <a:r>
              <a:rPr lang="ar-DZ" b="1" dirty="0" smtClean="0">
                <a:solidFill>
                  <a:srgbClr val="FF0000"/>
                </a:solidFill>
                <a:latin typeface="Sakkal Majalla" pitchFamily="2" charset="-78"/>
                <a:cs typeface="Sakkal Majalla" pitchFamily="2" charset="-78"/>
              </a:rPr>
              <a:t>محاضرة: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الطعن في أحكام التحكيم التجاري الدولي</a:t>
            </a:r>
            <a:endParaRPr lang="fr-FR" b="1" dirty="0">
              <a:latin typeface="Sakkal Majalla" pitchFamily="2" charset="-78"/>
              <a:cs typeface="Sakkal Majalla" pitchFamily="2" charset="-78"/>
            </a:endParaRPr>
          </a:p>
        </p:txBody>
      </p:sp>
      <p:sp>
        <p:nvSpPr>
          <p:cNvPr id="3" name="Espace réservé du contenu 2"/>
          <p:cNvSpPr>
            <a:spLocks noGrp="1"/>
          </p:cNvSpPr>
          <p:nvPr>
            <p:ph idx="1"/>
          </p:nvPr>
        </p:nvSpPr>
        <p:spPr>
          <a:xfrm>
            <a:off x="0" y="785794"/>
            <a:ext cx="9144000" cy="6072206"/>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rtl="1">
              <a:buNone/>
            </a:pPr>
            <a:r>
              <a:rPr lang="ar-DZ" b="1" dirty="0" smtClean="0">
                <a:latin typeface="Sakkal Majalla" pitchFamily="2" charset="-78"/>
                <a:cs typeface="Sakkal Majalla" pitchFamily="2" charset="-78"/>
              </a:rPr>
              <a:t>تعتبر مسألة طرق الطعن في أحكام التحكيم، من المسائل التي تبيّن مدى القوة الإلزامية التي تتمتّع </a:t>
            </a:r>
            <a:r>
              <a:rPr lang="ar-DZ" b="1" dirty="0" err="1" smtClean="0">
                <a:latin typeface="Sakkal Majalla" pitchFamily="2" charset="-78"/>
                <a:cs typeface="Sakkal Majalla" pitchFamily="2" charset="-78"/>
              </a:rPr>
              <a:t>بها</a:t>
            </a:r>
            <a:r>
              <a:rPr lang="ar-DZ" b="1" dirty="0" smtClean="0">
                <a:latin typeface="Sakkal Majalla" pitchFamily="2" charset="-78"/>
                <a:cs typeface="Sakkal Majalla" pitchFamily="2" charset="-78"/>
              </a:rPr>
              <a:t> هذه الأحكام وكذلك مدى السلطات التي يبيحها القانون للقضاء الوطني للرقابة عليها، والتي تؤثّر بشكل كبير ومباشر على فعالية نظام التحكيم ومدى تشجيعه.</a:t>
            </a:r>
            <a:endParaRPr lang="fr-FR" b="1" dirty="0" smtClean="0">
              <a:latin typeface="Sakkal Majalla" pitchFamily="2" charset="-78"/>
              <a:cs typeface="Sakkal Majalla" pitchFamily="2" charset="-78"/>
            </a:endParaRPr>
          </a:p>
          <a:p>
            <a:pPr algn="just" rtl="1">
              <a:buNone/>
            </a:pPr>
            <a:r>
              <a:rPr lang="ar-DZ" b="1" dirty="0" smtClean="0">
                <a:latin typeface="Sakkal Majalla" pitchFamily="2" charset="-78"/>
                <a:cs typeface="Sakkal Majalla" pitchFamily="2" charset="-78"/>
              </a:rPr>
              <a:t>المشرّع استبعد طرق الطعن التقليدية في مجال الطعن ضدّ حكم التحكيم التجاري الدولي، وجسّد طريق طعن خاص هو </a:t>
            </a:r>
            <a:r>
              <a:rPr lang="ar-DZ" sz="3500" b="1" u="sng" dirty="0" smtClean="0">
                <a:solidFill>
                  <a:srgbClr val="00B050"/>
                </a:solidFill>
                <a:latin typeface="Sakkal Majalla" pitchFamily="2" charset="-78"/>
                <a:cs typeface="Sakkal Majalla" pitchFamily="2" charset="-78"/>
              </a:rPr>
              <a:t>الطعن بالبطلان </a:t>
            </a:r>
            <a:r>
              <a:rPr lang="ar-DZ" b="1" dirty="0" smtClean="0">
                <a:latin typeface="Sakkal Majalla" pitchFamily="2" charset="-78"/>
                <a:cs typeface="Sakkal Majalla" pitchFamily="2" charset="-78"/>
              </a:rPr>
              <a:t>فقط، وذلك إذا كان الحكم صادراً في الجزائر، بينما </a:t>
            </a:r>
            <a:r>
              <a:rPr lang="ar-DZ" b="1" dirty="0" smtClean="0">
                <a:solidFill>
                  <a:srgbClr val="FF0000"/>
                </a:solidFill>
                <a:latin typeface="Sakkal Majalla" pitchFamily="2" charset="-78"/>
                <a:cs typeface="Sakkal Majalla" pitchFamily="2" charset="-78"/>
              </a:rPr>
              <a:t>لا يقبل الحكم الصادر خارج الإقليم الجزائري أيّ طعن في الجزائر، بل سمح القانون فقط برفض الاعتراف </a:t>
            </a:r>
            <a:r>
              <a:rPr lang="ar-DZ" b="1" dirty="0" err="1" smtClean="0">
                <a:solidFill>
                  <a:srgbClr val="FF0000"/>
                </a:solidFill>
                <a:latin typeface="Sakkal Majalla" pitchFamily="2" charset="-78"/>
                <a:cs typeface="Sakkal Majalla" pitchFamily="2" charset="-78"/>
              </a:rPr>
              <a:t>به</a:t>
            </a:r>
            <a:r>
              <a:rPr lang="ar-DZ" b="1" dirty="0" smtClean="0">
                <a:solidFill>
                  <a:srgbClr val="FF0000"/>
                </a:solidFill>
                <a:latin typeface="Sakkal Majalla" pitchFamily="2" charset="-78"/>
                <a:cs typeface="Sakkal Majalla" pitchFamily="2" charset="-78"/>
              </a:rPr>
              <a:t> أو رفض تنفيذه إذا توفرت حالة من الحالات المنصوص عليها في المادة 1056</a:t>
            </a:r>
            <a:r>
              <a:rPr lang="ar-DZ" b="1" dirty="0" smtClean="0">
                <a:latin typeface="Sakkal Majalla" pitchFamily="2" charset="-78"/>
                <a:cs typeface="Sakkal Majalla" pitchFamily="2" charset="-78"/>
              </a:rPr>
              <a:t>، وجعل الأمر الصادر عن رئيس المحكمة في مسألة الاعتراف بحكم التحكيم التجاري الدولي وتنفيذه </a:t>
            </a:r>
            <a:r>
              <a:rPr lang="ar-DZ" b="1" u="sng" dirty="0" smtClean="0">
                <a:solidFill>
                  <a:srgbClr val="FF0000"/>
                </a:solidFill>
                <a:latin typeface="Sakkal Majalla" pitchFamily="2" charset="-78"/>
                <a:cs typeface="Sakkal Majalla" pitchFamily="2" charset="-78"/>
              </a:rPr>
              <a:t>قابلاً للاستئناف </a:t>
            </a:r>
            <a:r>
              <a:rPr lang="ar-DZ" b="1" dirty="0" smtClean="0">
                <a:latin typeface="Sakkal Majalla" pitchFamily="2" charset="-78"/>
                <a:cs typeface="Sakkal Majalla" pitchFamily="2" charset="-78"/>
              </a:rPr>
              <a:t>أمام المجلس القضائي.</a:t>
            </a:r>
          </a:p>
          <a:p>
            <a:pPr algn="just" rtl="1">
              <a:buNone/>
            </a:pPr>
            <a:r>
              <a:rPr lang="ar-DZ" b="1" dirty="0" smtClean="0">
                <a:latin typeface="Sakkal Majalla" pitchFamily="2" charset="-78"/>
                <a:cs typeface="Sakkal Majalla" pitchFamily="2" charset="-78"/>
              </a:rPr>
              <a:t>سيتم التطرق إلى:</a:t>
            </a:r>
          </a:p>
          <a:p>
            <a:pPr algn="just" rtl="1">
              <a:buNone/>
            </a:pP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أولا: طرق الطعن في أوامر الاعتراف والتنفيذ حكم التحكيم (الطعن بالاستئناف- الطعن بالبطلان).</a:t>
            </a:r>
          </a:p>
          <a:p>
            <a:pPr algn="just" rtl="1">
              <a:buNone/>
            </a:pP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ثانيا: إجراءات الطعن في أوامر الاعتراف وتنفيذ حكم التحكيم</a:t>
            </a:r>
            <a:endPar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style>
          <a:lnRef idx="1">
            <a:schemeClr val="accent3"/>
          </a:lnRef>
          <a:fillRef idx="2">
            <a:schemeClr val="accent3"/>
          </a:fillRef>
          <a:effectRef idx="1">
            <a:schemeClr val="accent3"/>
          </a:effectRef>
          <a:fontRef idx="minor">
            <a:schemeClr val="dk1"/>
          </a:fontRef>
        </p:style>
        <p:txBody>
          <a:bodyPr/>
          <a:lstStyle/>
          <a:p>
            <a:pP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ثالثا: </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أوجه </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الطعن</a:t>
            </a:r>
            <a:r>
              <a:rPr lang="ar-DZ" b="1" dirty="0" smtClean="0"/>
              <a:t> </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المتعلقة بحكم التحكيم بحد ذاته </a:t>
            </a:r>
            <a:endPar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785794"/>
            <a:ext cx="9144000" cy="6072206"/>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b="1" dirty="0" smtClean="0">
                <a:solidFill>
                  <a:srgbClr val="FF0000"/>
                </a:solidFill>
                <a:latin typeface="Sakkal Majalla" pitchFamily="2" charset="-78"/>
                <a:cs typeface="Sakkal Majalla" pitchFamily="2" charset="-78"/>
              </a:rPr>
              <a:t>1/ انعدام </a:t>
            </a:r>
            <a:r>
              <a:rPr lang="ar-DZ" b="1" dirty="0" err="1" smtClean="0">
                <a:solidFill>
                  <a:srgbClr val="FF0000"/>
                </a:solidFill>
                <a:latin typeface="Sakkal Majalla" pitchFamily="2" charset="-78"/>
                <a:cs typeface="Sakkal Majalla" pitchFamily="2" charset="-78"/>
              </a:rPr>
              <a:t>التسبيب</a:t>
            </a:r>
            <a:r>
              <a:rPr lang="ar-DZ" b="1" dirty="0" smtClean="0">
                <a:solidFill>
                  <a:srgbClr val="FF0000"/>
                </a:solidFill>
                <a:latin typeface="Sakkal Majalla" pitchFamily="2" charset="-78"/>
                <a:cs typeface="Sakkal Majalla" pitchFamily="2" charset="-78"/>
              </a:rPr>
              <a:t> أو تناقض الأسباب في حكم التحكيم: </a:t>
            </a:r>
            <a:r>
              <a:rPr lang="ar-DZ" b="1" dirty="0" smtClean="0">
                <a:latin typeface="Sakkal Majalla" pitchFamily="2" charset="-78"/>
                <a:cs typeface="Sakkal Majalla" pitchFamily="2" charset="-78"/>
              </a:rPr>
              <a:t>للإشارة، هناك من الفقه الجزائري من يعتبر أنّ الحلّ الذي كرّسه المشرّع الجزائري في هذا المجال حلّ منطقي، لأنّه يلزم المحكمين بالبحث عن الحلّ العقلاني المعلّل واجتناب التسرّع في الفصل في النزاع أو الارتكاز على تعليل متناقض أو غير مقنع بالنسبة للأطراف</a:t>
            </a:r>
          </a:p>
          <a:p>
            <a:pPr algn="just" rtl="1">
              <a:buNone/>
            </a:pPr>
            <a:r>
              <a:rPr lang="ar-DZ" b="1" dirty="0" smtClean="0">
                <a:solidFill>
                  <a:srgbClr val="FF0000"/>
                </a:solidFill>
                <a:latin typeface="Sakkal Majalla" pitchFamily="2" charset="-78"/>
                <a:cs typeface="Sakkal Majalla" pitchFamily="2" charset="-78"/>
              </a:rPr>
              <a:t>2/ مخالفة حكم التحكيم للنظام العام الدولي: ي</a:t>
            </a:r>
            <a:r>
              <a:rPr lang="ar-DZ" b="1" dirty="0" smtClean="0">
                <a:latin typeface="Sakkal Majalla" pitchFamily="2" charset="-78"/>
                <a:cs typeface="Sakkal Majalla" pitchFamily="2" charset="-78"/>
              </a:rPr>
              <a:t>تدخّل القاضي لمراقبة حكم التحكيم من حيث احترامه للنظام العام، سواءً كان ذلك بمناسبة طلب استصدار الأمر بالتنفيذ، أو بمناسبة الطعن بالبطلان، إلاّ أنّه لم يأخذ بفكرة الرقابة على حكم التحكيم من زاوية النظام العام التقليدي بمفهوم القانون الداخلي البحت، بل تأثّر بموقف القانون الفرنسي وأخذ بفكرة النظام العام الدولي</a:t>
            </a:r>
            <a:endParaRPr lang="fr-FR" b="1" dirty="0">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5"/>
          </a:lnRef>
          <a:fillRef idx="2">
            <a:schemeClr val="accent5"/>
          </a:fillRef>
          <a:effectRef idx="1">
            <a:schemeClr val="accent5"/>
          </a:effectRef>
          <a:fontRef idx="minor">
            <a:schemeClr val="dk1"/>
          </a:fontRef>
        </p:style>
        <p:txBody>
          <a:bodyPr>
            <a:normAutofit fontScale="90000"/>
          </a:bodyPr>
          <a:lstStyle/>
          <a:p>
            <a:pP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أولا:طرق الطعن في أوامر الاعتراف والتنفيذ حكم التحكيم</a:t>
            </a:r>
            <a:endParaRPr lang="fr-FR" dirty="0"/>
          </a:p>
        </p:txBody>
      </p:sp>
      <p:sp>
        <p:nvSpPr>
          <p:cNvPr id="3" name="Espace réservé du contenu 2"/>
          <p:cNvSpPr>
            <a:spLocks noGrp="1"/>
          </p:cNvSpPr>
          <p:nvPr>
            <p:ph idx="1"/>
          </p:nvPr>
        </p:nvSpPr>
        <p:spPr>
          <a:xfrm>
            <a:off x="0" y="785794"/>
            <a:ext cx="9144000" cy="6072206"/>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rtl="1">
              <a:buNone/>
            </a:pPr>
            <a:r>
              <a:rPr lang="ar-DZ"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1/ الطعن بالاستئناف: </a:t>
            </a:r>
            <a:r>
              <a:rPr lang="ar-DZ" dirty="0" smtClean="0">
                <a:latin typeface="Sakkal Majalla" pitchFamily="2" charset="-78"/>
                <a:cs typeface="Sakkal Majalla" pitchFamily="2" charset="-78"/>
              </a:rPr>
              <a:t>ميّز المشرّع الجزائري من خلال </a:t>
            </a:r>
            <a:r>
              <a:rPr lang="ar-DZ" dirty="0" err="1" smtClean="0">
                <a:latin typeface="Sakkal Majalla" pitchFamily="2" charset="-78"/>
                <a:cs typeface="Sakkal Majalla" pitchFamily="2" charset="-78"/>
              </a:rPr>
              <a:t>ق</a:t>
            </a:r>
            <a:r>
              <a:rPr lang="ar-DZ" dirty="0" smtClean="0">
                <a:latin typeface="Sakkal Majalla" pitchFamily="2" charset="-78"/>
                <a:cs typeface="Sakkal Majalla" pitchFamily="2" charset="-78"/>
              </a:rPr>
              <a:t> إ </a:t>
            </a:r>
            <a:r>
              <a:rPr lang="ar-DZ" dirty="0" err="1" smtClean="0">
                <a:latin typeface="Sakkal Majalla" pitchFamily="2" charset="-78"/>
                <a:cs typeface="Sakkal Majalla" pitchFamily="2" charset="-78"/>
              </a:rPr>
              <a:t>م</a:t>
            </a:r>
            <a:r>
              <a:rPr lang="ar-DZ" dirty="0" smtClean="0">
                <a:latin typeface="Sakkal Majalla" pitchFamily="2" charset="-78"/>
                <a:cs typeface="Sakkal Majalla" pitchFamily="2" charset="-78"/>
              </a:rPr>
              <a:t> إ بين استئناف الأمر برفض الاعتراف ورفض التنفيذ وبين الأمر بالاعتراف والتنفيذ.</a:t>
            </a:r>
          </a:p>
          <a:p>
            <a:pPr algn="just" rtl="1">
              <a:buNone/>
            </a:pPr>
            <a:r>
              <a:rPr lang="ar-DZ" b="1" dirty="0" smtClean="0">
                <a:solidFill>
                  <a:srgbClr val="FF0000"/>
                </a:solidFill>
                <a:latin typeface="Sakkal Majalla" pitchFamily="2" charset="-78"/>
                <a:cs typeface="Sakkal Majalla" pitchFamily="2" charset="-78"/>
              </a:rPr>
              <a:t>أ/ الطعن بالاستئناف ضد الأمر القاضي برفض الاعتراف أو رفض التنفيذ</a:t>
            </a:r>
            <a:r>
              <a:rPr lang="ar-DZ" b="1" dirty="0" smtClean="0">
                <a:latin typeface="Sakkal Majalla" pitchFamily="2" charset="-78"/>
                <a:cs typeface="Sakkal Majalla" pitchFamily="2" charset="-78"/>
              </a:rPr>
              <a:t>: </a:t>
            </a:r>
            <a:r>
              <a:rPr lang="ar-DZ" dirty="0" err="1" smtClean="0">
                <a:latin typeface="Sakkal Majalla" pitchFamily="2" charset="-78"/>
                <a:cs typeface="Sakkal Majalla" pitchFamily="2" charset="-78"/>
              </a:rPr>
              <a:t>تنص</a:t>
            </a:r>
            <a:r>
              <a:rPr lang="ar-DZ" dirty="0" smtClean="0">
                <a:latin typeface="Sakkal Majalla" pitchFamily="2" charset="-78"/>
                <a:cs typeface="Sakkal Majalla" pitchFamily="2" charset="-78"/>
              </a:rPr>
              <a:t> المادة 1055 </a:t>
            </a:r>
            <a:r>
              <a:rPr lang="ar-DZ" dirty="0" err="1" smtClean="0">
                <a:latin typeface="Sakkal Majalla" pitchFamily="2" charset="-78"/>
                <a:cs typeface="Sakkal Majalla" pitchFamily="2" charset="-78"/>
              </a:rPr>
              <a:t>ق</a:t>
            </a:r>
            <a:r>
              <a:rPr lang="ar-DZ" dirty="0" smtClean="0">
                <a:latin typeface="Sakkal Majalla" pitchFamily="2" charset="-78"/>
                <a:cs typeface="Sakkal Majalla" pitchFamily="2" charset="-78"/>
              </a:rPr>
              <a:t> إ </a:t>
            </a:r>
            <a:r>
              <a:rPr lang="ar-DZ" dirty="0" err="1" smtClean="0">
                <a:latin typeface="Sakkal Majalla" pitchFamily="2" charset="-78"/>
                <a:cs typeface="Sakkal Majalla" pitchFamily="2" charset="-78"/>
              </a:rPr>
              <a:t>م</a:t>
            </a:r>
            <a:r>
              <a:rPr lang="ar-DZ" dirty="0" smtClean="0">
                <a:latin typeface="Sakkal Majalla" pitchFamily="2" charset="-78"/>
                <a:cs typeface="Sakkal Majalla" pitchFamily="2" charset="-78"/>
              </a:rPr>
              <a:t> إ : "</a:t>
            </a:r>
            <a:r>
              <a:rPr lang="ar-DZ" b="1" dirty="0" smtClean="0">
                <a:latin typeface="Sakkal Majalla" pitchFamily="2" charset="-78"/>
                <a:cs typeface="Sakkal Majalla" pitchFamily="2" charset="-78"/>
              </a:rPr>
              <a:t>يكون الأمر القاضي برفض الاعتراف أو برفض التنفيذ قابلا للاستئناف</a:t>
            </a:r>
            <a:r>
              <a:rPr lang="ar-DZ" dirty="0" smtClean="0">
                <a:latin typeface="Sakkal Majalla" pitchFamily="2" charset="-78"/>
                <a:cs typeface="Sakkal Majalla" pitchFamily="2" charset="-78"/>
              </a:rPr>
              <a:t>". لم تميّز هذه المادة بين الحالة التي يكون فيها حكم التحكيم صادراً في الجزائر والحالة التي يكون فيها صادراً في الخارج، إذ يكون الأمر بالرفض قابلاً بالاستئناف، وفتح طريق الاستئناف ضدّ هذا الأمر يذهب في اتجاه استغلال كل الفُرص من أجل الوصول إلى تنفيذ حكم التحكيم التجاري الدولي وتحقيق فعاليته، لأنّ رفض الاعتراف </a:t>
            </a:r>
            <a:r>
              <a:rPr lang="ar-DZ" dirty="0" err="1" smtClean="0">
                <a:latin typeface="Sakkal Majalla" pitchFamily="2" charset="-78"/>
                <a:cs typeface="Sakkal Majalla" pitchFamily="2" charset="-78"/>
              </a:rPr>
              <a:t>به</a:t>
            </a:r>
            <a:r>
              <a:rPr lang="ar-DZ" dirty="0" smtClean="0">
                <a:latin typeface="Sakkal Majalla" pitchFamily="2" charset="-78"/>
                <a:cs typeface="Sakkal Majalla" pitchFamily="2" charset="-78"/>
              </a:rPr>
              <a:t> وتنفيذه لا يكون إلاّ في حالات محدّدة على سبيل الحصر في المادة 1056 من نفس القانون.</a:t>
            </a:r>
            <a:endParaRPr lang="fr-FR" dirty="0" smtClean="0">
              <a:latin typeface="Sakkal Majalla" pitchFamily="2" charset="-78"/>
              <a:cs typeface="Sakkal Majalla" pitchFamily="2" charset="-78"/>
            </a:endParaRPr>
          </a:p>
          <a:p>
            <a:pPr algn="just" rtl="1">
              <a:buNone/>
            </a:pPr>
            <a:r>
              <a:rPr lang="ar-DZ" dirty="0" smtClean="0">
                <a:latin typeface="Sakkal Majalla" pitchFamily="2" charset="-78"/>
                <a:cs typeface="Sakkal Majalla" pitchFamily="2" charset="-78"/>
              </a:rPr>
              <a:t>للإشارة، يمكن تأسيس الاستئناف في هذه الحالة على أيّ وجه من الأوجه، لأنّه استئناف عام مثله مثل الاستئناف في القواعد العامة (المواد  332- 347 </a:t>
            </a:r>
            <a:r>
              <a:rPr lang="ar-DZ" dirty="0" err="1" smtClean="0">
                <a:latin typeface="Sakkal Majalla" pitchFamily="2" charset="-78"/>
                <a:cs typeface="Sakkal Majalla" pitchFamily="2" charset="-78"/>
              </a:rPr>
              <a:t>ق</a:t>
            </a:r>
            <a:r>
              <a:rPr lang="ar-DZ" dirty="0" smtClean="0">
                <a:latin typeface="Sakkal Majalla" pitchFamily="2" charset="-78"/>
                <a:cs typeface="Sakkal Majalla" pitchFamily="2" charset="-78"/>
              </a:rPr>
              <a:t> إ </a:t>
            </a:r>
            <a:r>
              <a:rPr lang="ar-DZ" dirty="0" err="1" smtClean="0">
                <a:latin typeface="Sakkal Majalla" pitchFamily="2" charset="-78"/>
                <a:cs typeface="Sakkal Majalla" pitchFamily="2" charset="-78"/>
              </a:rPr>
              <a:t>م</a:t>
            </a:r>
            <a:r>
              <a:rPr lang="ar-DZ" dirty="0" smtClean="0">
                <a:latin typeface="Sakkal Majalla" pitchFamily="2" charset="-78"/>
                <a:cs typeface="Sakkal Majalla" pitchFamily="2" charset="-78"/>
              </a:rPr>
              <a:t> إ ).</a:t>
            </a:r>
            <a:endParaRPr lang="fr-FR" dirty="0">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rtl="1">
              <a:buNone/>
            </a:pPr>
            <a:r>
              <a:rPr lang="ar-DZ" sz="3600" b="1" dirty="0" smtClean="0">
                <a:solidFill>
                  <a:srgbClr val="FF0000"/>
                </a:solidFill>
                <a:latin typeface="Sakkal Majalla" pitchFamily="2" charset="-78"/>
                <a:cs typeface="Sakkal Majalla" pitchFamily="2" charset="-78"/>
              </a:rPr>
              <a:t>ب/ الطعن بالاستئناف ضد الأمر القاضي بالاعتراف أو التنفيذ</a:t>
            </a:r>
          </a:p>
          <a:p>
            <a:pPr algn="just" rtl="1">
              <a:buNone/>
            </a:pPr>
            <a:r>
              <a:rPr lang="ar-DZ" sz="3600" b="1" dirty="0" smtClean="0">
                <a:latin typeface="Sakkal Majalla" pitchFamily="2" charset="-78"/>
                <a:cs typeface="Sakkal Majalla" pitchFamily="2" charset="-78"/>
              </a:rPr>
              <a:t>* يعتبر الاستئناف الموجّه ضدّ الأمر القاضي بالاعتراف أو بالتنفيذ استئنافاً خاصاً، كونه لا يجوز إلاّ في حالات محدّدة على سبيل الحصر في المادة 1056.</a:t>
            </a:r>
          </a:p>
          <a:p>
            <a:pPr algn="just" rtl="1">
              <a:buNone/>
            </a:pPr>
            <a:r>
              <a:rPr lang="ar-DZ" sz="3600" b="1" dirty="0" smtClean="0">
                <a:latin typeface="Sakkal Majalla" pitchFamily="2" charset="-78"/>
                <a:cs typeface="Sakkal Majalla" pitchFamily="2" charset="-78"/>
              </a:rPr>
              <a:t>* كما أنّه يخصّ الحالة التي يكون فيها حكم التحكيم التجاري الدولي صادراً في الخارج فقط، بينما لا يقبل الأمر القاضي بتنفيذ حكم التحكيم الدولي الصادر في الجزائر أيّ طعن عملاً بنص المادة 1058. غير أنّ الطعن بالبطلان في حكم التحكيم في هذه الحالة يستتبع بالضرورة الطعن في ذلك الأمر أو حتى تخلي المحكمة عن نظر طلب التنفيذ إذا لم يتمّ الفصل فيه بعد، والغاية من ذلك هو الاكتفاء بطريق طعن واحد وتفادي ازدواجية الطعن، أي عدم الجمع بين استئناف الأمر بالتنفيذ والطعن بالبطلان.(يفهم منه أنّ المشرع خيّر الأطراف بين طريق استئناف الأمر القاضي بتنفيذ حكم التحكيم وبين طريق الطعن بالبطلان) </a:t>
            </a:r>
            <a:endParaRPr lang="fr-FR" sz="3600" b="1" dirty="0">
              <a:latin typeface="Sakkal Majalla" pitchFamily="2" charset="-78"/>
              <a:cs typeface="Sakkal Majall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style>
          <a:lnRef idx="1">
            <a:schemeClr val="accent2"/>
          </a:lnRef>
          <a:fillRef idx="2">
            <a:schemeClr val="accent2"/>
          </a:fillRef>
          <a:effectRef idx="1">
            <a:schemeClr val="accent2"/>
          </a:effectRef>
          <a:fontRef idx="minor">
            <a:schemeClr val="dk1"/>
          </a:fontRef>
        </p:style>
        <p:txBody>
          <a:bodyPr>
            <a:noAutofit/>
          </a:bodyPr>
          <a:lstStyle/>
          <a:p>
            <a:pPr rtl="1"/>
            <a:r>
              <a:rPr lang="ar-DZ"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2/ الطعن بالبطلان</a:t>
            </a:r>
            <a:endParaRPr lang="fr-FR" sz="4800" dirty="0"/>
          </a:p>
        </p:txBody>
      </p:sp>
      <p:sp>
        <p:nvSpPr>
          <p:cNvPr id="3" name="Espace réservé du contenu 2"/>
          <p:cNvSpPr>
            <a:spLocks noGrp="1"/>
          </p:cNvSpPr>
          <p:nvPr>
            <p:ph idx="1"/>
          </p:nvPr>
        </p:nvSpPr>
        <p:spPr>
          <a:xfrm>
            <a:off x="0" y="785794"/>
            <a:ext cx="9144000" cy="607220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rtl="1">
              <a:buNone/>
            </a:pPr>
            <a:r>
              <a:rPr lang="ar-DZ" b="1" dirty="0" smtClean="0">
                <a:latin typeface="Sakkal Majalla" pitchFamily="2" charset="-78"/>
                <a:cs typeface="Sakkal Majalla" pitchFamily="2" charset="-78"/>
              </a:rPr>
              <a:t>*اعتمد النظام القانوني الجزائري طريق طعن وحيد ضدّ حكم التحكيم الدولي الصادر في الجزائر وهو الطعن بالبطلان، إذ </a:t>
            </a:r>
            <a:r>
              <a:rPr lang="ar-DZ" b="1" dirty="0" err="1" smtClean="0">
                <a:latin typeface="Sakkal Majalla" pitchFamily="2" charset="-78"/>
                <a:cs typeface="Sakkal Majalla" pitchFamily="2" charset="-78"/>
              </a:rPr>
              <a:t>تنص</a:t>
            </a:r>
            <a:r>
              <a:rPr lang="ar-DZ" b="1" dirty="0" smtClean="0">
                <a:latin typeface="Sakkal Majalla" pitchFamily="2" charset="-78"/>
                <a:cs typeface="Sakkal Majalla" pitchFamily="2" charset="-78"/>
              </a:rPr>
              <a:t> الفقرة الأولى من المادة 1058 على أنّه: "يمكن أن يكون حكم التحكيم </a:t>
            </a:r>
            <a:r>
              <a:rPr lang="ar-DZ" b="1" u="sng" dirty="0" smtClean="0">
                <a:solidFill>
                  <a:srgbClr val="FF0000"/>
                </a:solidFill>
                <a:latin typeface="Sakkal Majalla" pitchFamily="2" charset="-78"/>
                <a:cs typeface="Sakkal Majalla" pitchFamily="2" charset="-78"/>
              </a:rPr>
              <a:t>الدولي الصادر في الجزائر </a:t>
            </a:r>
            <a:r>
              <a:rPr lang="ar-DZ" b="1" dirty="0" smtClean="0">
                <a:latin typeface="Sakkal Majalla" pitchFamily="2" charset="-78"/>
                <a:cs typeface="Sakkal Majalla" pitchFamily="2" charset="-78"/>
              </a:rPr>
              <a:t>موضوع طعن بالبطلان في الحالات المنصوص عليها في المادة 1056 أعلاه".</a:t>
            </a:r>
          </a:p>
          <a:p>
            <a:pPr algn="just" rtl="1">
              <a:buNone/>
            </a:pPr>
            <a:r>
              <a:rPr lang="ar-DZ" b="1" dirty="0" smtClean="0">
                <a:latin typeface="Sakkal Majalla" pitchFamily="2" charset="-78"/>
                <a:cs typeface="Sakkal Majalla" pitchFamily="2" charset="-78"/>
              </a:rPr>
              <a:t>*تتميّز دعوى البطلان بكونها تتماشى مع خصوصية التحكيم وتضمن عدم اللجوء إلى مراجعة الحلّ الذي توصّلت إليه محكمة التحكيم، وبكونها ذات طبيعة مختلطة، إذ تعد من ناحية درباً من دروب النقض، ولها من ناحية أخرى بعض خصائص الطعن بالاستئناف.</a:t>
            </a:r>
          </a:p>
          <a:p>
            <a:pPr algn="just" rtl="1">
              <a:buNone/>
            </a:pPr>
            <a:r>
              <a:rPr lang="ar-DZ" b="1" dirty="0" smtClean="0">
                <a:latin typeface="Sakkal Majalla" pitchFamily="2" charset="-78"/>
                <a:cs typeface="Sakkal Majalla" pitchFamily="2" charset="-78"/>
              </a:rPr>
              <a:t>*يظهر اقتراب دعوى البطلان من طريق الطعن بالنقض (المادة 358) من خلال تحديد الحالات التي يسمح برفعها فيها، حيث يحدّد القانون هذه الحالات على سبيل الحصر، ولا يمكن قبولها خارج تلك الحالات المحدّدة، كما أنّها لا تؤدي إلى التصدّي لموضوع النزاع من جديد، بل تقوم الجهة القضائية المرفوعة إليها بالتأكّد من توفر الحالات المثارة والحكم ببطلان الحكم.</a:t>
            </a:r>
          </a:p>
          <a:p>
            <a:pPr algn="just"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5"/>
          </a:lnRef>
          <a:fillRef idx="2">
            <a:schemeClr val="accent5"/>
          </a:fillRef>
          <a:effectRef idx="1">
            <a:schemeClr val="accent5"/>
          </a:effectRef>
          <a:fontRef idx="minor">
            <a:schemeClr val="dk1"/>
          </a:fontRef>
        </p:style>
        <p:txBody>
          <a:bodyPr>
            <a:normAutofit fontScale="90000"/>
          </a:bodyPr>
          <a:lstStyle/>
          <a:p>
            <a:pP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ثانيا: إجراءات الطعن في أوامر الاعتراف وتنفيذ حكم التحكيم</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endParaRPr lang="fr-FR" dirty="0"/>
          </a:p>
        </p:txBody>
      </p:sp>
      <p:sp>
        <p:nvSpPr>
          <p:cNvPr id="3" name="Espace réservé du contenu 2"/>
          <p:cNvSpPr>
            <a:spLocks noGrp="1"/>
          </p:cNvSpPr>
          <p:nvPr>
            <p:ph idx="1"/>
          </p:nvPr>
        </p:nvSpPr>
        <p:spPr>
          <a:xfrm>
            <a:off x="0" y="857232"/>
            <a:ext cx="9144000" cy="600076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rtl="1">
              <a:buNone/>
            </a:pPr>
            <a:r>
              <a:rPr lang="ar-DZ" b="1" dirty="0" smtClean="0">
                <a:latin typeface="Sakkal Majalla" pitchFamily="2" charset="-78"/>
                <a:cs typeface="Sakkal Majalla" pitchFamily="2" charset="-78"/>
              </a:rPr>
              <a:t>لم يضع المشرّع الجزائري إجراءات خاصة لرفع الطعون المشار إليها أعلاه، باستثناء تحديده للجهة القضائية المختصّة بنظرها وآجال رفعها. </a:t>
            </a:r>
          </a:p>
          <a:p>
            <a:pPr algn="just" rtl="1">
              <a:buNone/>
            </a:pPr>
            <a:r>
              <a:rPr lang="ar-DZ" b="1" dirty="0" smtClean="0">
                <a:solidFill>
                  <a:srgbClr val="FF0000"/>
                </a:solidFill>
                <a:latin typeface="Sakkal Majalla" pitchFamily="2" charset="-78"/>
                <a:cs typeface="Sakkal Majalla" pitchFamily="2" charset="-78"/>
              </a:rPr>
              <a:t>1/ إجراءات استئناف الأمر الصادر في مسألة الاعتراف بحكم التحكيم وتنفيذه: </a:t>
            </a:r>
            <a:r>
              <a:rPr lang="ar-DZ" b="1" dirty="0" smtClean="0">
                <a:latin typeface="Sakkal Majalla" pitchFamily="2" charset="-78"/>
                <a:cs typeface="Sakkal Majalla" pitchFamily="2" charset="-78"/>
              </a:rPr>
              <a:t>يرفع الاستئناف الذي يوجّه ضدّ الأمر الصادر عن رئيس المحكمة المختصّة عند فصله في طلب الاعتراف أو التنفيذ أ</a:t>
            </a:r>
            <a:r>
              <a:rPr lang="ar-DZ" b="1" dirty="0" smtClean="0">
                <a:solidFill>
                  <a:srgbClr val="FF0000"/>
                </a:solidFill>
                <a:latin typeface="Sakkal Majalla" pitchFamily="2" charset="-78"/>
                <a:cs typeface="Sakkal Majalla" pitchFamily="2" charset="-78"/>
              </a:rPr>
              <a:t>مام رئيس المجلس القضائي </a:t>
            </a:r>
            <a:r>
              <a:rPr lang="ar-DZ" b="1" dirty="0" smtClean="0">
                <a:latin typeface="Sakkal Majalla" pitchFamily="2" charset="-78"/>
                <a:cs typeface="Sakkal Majalla" pitchFamily="2" charset="-78"/>
              </a:rPr>
              <a:t>في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أجل شهر واحد من تاريخ التبليغ الرسمي لهذا الاستئناف</a:t>
            </a:r>
            <a:r>
              <a:rPr lang="ar-DZ" b="1" dirty="0" smtClean="0">
                <a:latin typeface="Sakkal Majalla" pitchFamily="2" charset="-78"/>
                <a:cs typeface="Sakkal Majalla" pitchFamily="2" charset="-78"/>
              </a:rPr>
              <a:t>، </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بعريضة استئناف تودع لدى أمانة ضبط المجلس وموقّعة من محامي</a:t>
            </a:r>
            <a:r>
              <a:rPr lang="ar-DZ" b="1" dirty="0" smtClean="0">
                <a:latin typeface="Sakkal Majalla" pitchFamily="2" charset="-78"/>
                <a:cs typeface="Sakkal Majalla" pitchFamily="2" charset="-78"/>
              </a:rPr>
              <a:t>، وتبلغ بعد تسجيلها للمستأنف عليه لأنّ هذا الاستئناف يفتح المجال للنقاش الحضوري </a:t>
            </a:r>
            <a:r>
              <a:rPr lang="ar-DZ" b="1" dirty="0" err="1" smtClean="0">
                <a:latin typeface="Sakkal Majalla" pitchFamily="2" charset="-78"/>
                <a:cs typeface="Sakkal Majalla" pitchFamily="2" charset="-78"/>
              </a:rPr>
              <a:t>والوجاهي</a:t>
            </a:r>
            <a:r>
              <a:rPr lang="ar-DZ" b="1" dirty="0" smtClean="0">
                <a:latin typeface="Sakkal Majalla" pitchFamily="2" charset="-78"/>
                <a:cs typeface="Sakkal Majalla" pitchFamily="2" charset="-78"/>
              </a:rPr>
              <a:t> بين الأطراف عكس طلب التنفيذ أمام رئيس المحكمة.</a:t>
            </a:r>
          </a:p>
          <a:p>
            <a:pPr algn="just" rtl="1">
              <a:buNone/>
            </a:pPr>
            <a:r>
              <a:rPr lang="ar-DZ" b="1" dirty="0" smtClean="0">
                <a:latin typeface="Sakkal Majalla" pitchFamily="2" charset="-78"/>
                <a:cs typeface="Sakkal Majalla" pitchFamily="2" charset="-78"/>
              </a:rPr>
              <a:t>* الاستئناف ضد أمر رئيس المحكمة  يوقف تنفيذ حكم التحكيم وفقا للمادة  1060.</a:t>
            </a:r>
            <a:endParaRPr lang="fr-FR" b="1" dirty="0">
              <a:latin typeface="Sakkal Majalla" pitchFamily="2" charset="-78"/>
              <a:cs typeface="Sakkal Majall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rtl="1">
              <a:buNone/>
            </a:pPr>
            <a:r>
              <a:rPr lang="ar-DZ" sz="4300" b="1" dirty="0" smtClean="0">
                <a:solidFill>
                  <a:srgbClr val="FF0000"/>
                </a:solidFill>
                <a:latin typeface="Sakkal Majalla" pitchFamily="2" charset="-78"/>
                <a:cs typeface="Sakkal Majalla" pitchFamily="2" charset="-78"/>
              </a:rPr>
              <a:t>2/ إجراءات الطعن بالبطلان</a:t>
            </a:r>
          </a:p>
          <a:p>
            <a:pPr algn="just" rtl="1">
              <a:buNone/>
            </a:pPr>
            <a:r>
              <a:rPr lang="ar-DZ" sz="3900" b="1" dirty="0" smtClean="0">
                <a:latin typeface="Sakkal Majalla" pitchFamily="2" charset="-78"/>
                <a:cs typeface="Sakkal Majalla" pitchFamily="2" charset="-78"/>
              </a:rPr>
              <a:t>* يرفع الطعن بالبطلان ضدّ حكم التحكيم الدولي الصادر في الجزائر </a:t>
            </a:r>
            <a:r>
              <a:rPr lang="ar-DZ" sz="3900" b="1" u="sng" dirty="0" smtClean="0">
                <a:solidFill>
                  <a:srgbClr val="FF0000"/>
                </a:solidFill>
                <a:latin typeface="Sakkal Majalla" pitchFamily="2" charset="-78"/>
                <a:cs typeface="Sakkal Majalla" pitchFamily="2" charset="-78"/>
              </a:rPr>
              <a:t>أمام رئيس المجلس القضائي </a:t>
            </a:r>
            <a:r>
              <a:rPr lang="ar-DZ" sz="3900" b="1" dirty="0" smtClean="0">
                <a:latin typeface="Sakkal Majalla" pitchFamily="2" charset="-78"/>
                <a:cs typeface="Sakkal Majalla" pitchFamily="2" charset="-78"/>
              </a:rPr>
              <a:t>الذي صدر حكم التحكيم في دائرة اختصاصه، ويقبل هذا الطعن من </a:t>
            </a:r>
            <a:r>
              <a:rPr lang="ar-DZ" sz="3900" b="1" dirty="0" smtClean="0">
                <a:solidFill>
                  <a:srgbClr val="FF0000"/>
                </a:solidFill>
                <a:latin typeface="Sakkal Majalla" pitchFamily="2" charset="-78"/>
                <a:cs typeface="Sakkal Majalla" pitchFamily="2" charset="-78"/>
              </a:rPr>
              <a:t>تاريخ صدور الحكم إلى غاية شهر واحد من تاريخ التبليغ الرسمي للأمر القاضي بالتنفيذ</a:t>
            </a:r>
            <a:r>
              <a:rPr lang="ar-DZ" sz="3900" b="1" dirty="0" smtClean="0">
                <a:latin typeface="Sakkal Majalla" pitchFamily="2" charset="-78"/>
                <a:cs typeface="Sakkal Majalla" pitchFamily="2" charset="-78"/>
              </a:rPr>
              <a:t>، </a:t>
            </a:r>
            <a:r>
              <a:rPr lang="ar-DZ" sz="3900" b="1" dirty="0" smtClean="0">
                <a:solidFill>
                  <a:srgbClr val="FF0000"/>
                </a:solidFill>
                <a:latin typeface="Sakkal Majalla" pitchFamily="2" charset="-78"/>
                <a:cs typeface="Sakkal Majalla" pitchFamily="2" charset="-78"/>
              </a:rPr>
              <a:t>معناه أنّ آجال الطعن تبقى مفتوحة طيلة الفترة السابقة للتبليغ الرسمي للأمر، ويضاف إليها شهر واحد من تاريخ ذلك التبليغ.</a:t>
            </a:r>
            <a:endParaRPr lang="fr-FR" sz="3900" b="1" dirty="0" smtClean="0">
              <a:solidFill>
                <a:srgbClr val="FF0000"/>
              </a:solidFill>
              <a:latin typeface="Sakkal Majalla" pitchFamily="2" charset="-78"/>
              <a:cs typeface="Sakkal Majalla" pitchFamily="2" charset="-78"/>
            </a:endParaRPr>
          </a:p>
          <a:p>
            <a:pPr algn="just" rtl="1">
              <a:buNone/>
            </a:pPr>
            <a:r>
              <a:rPr lang="ar-DZ" sz="3900" b="1" dirty="0" smtClean="0">
                <a:latin typeface="Sakkal Majalla" pitchFamily="2" charset="-78"/>
                <a:cs typeface="Sakkal Majalla" pitchFamily="2" charset="-78"/>
              </a:rPr>
              <a:t>من حيث إجراءات رفع الطعن، وبما أنّ المشرّع لم يخصه بإجراءات خاصة، فإنّ دعوى البطلان ترفع بإتباع الإجراءات المعمول </a:t>
            </a:r>
            <a:r>
              <a:rPr lang="ar-DZ" sz="3900" b="1" dirty="0" err="1" smtClean="0">
                <a:latin typeface="Sakkal Majalla" pitchFamily="2" charset="-78"/>
                <a:cs typeface="Sakkal Majalla" pitchFamily="2" charset="-78"/>
              </a:rPr>
              <a:t>بها</a:t>
            </a:r>
            <a:r>
              <a:rPr lang="ar-DZ" sz="3900" b="1" dirty="0" smtClean="0">
                <a:latin typeface="Sakkal Majalla" pitchFamily="2" charset="-78"/>
                <a:cs typeface="Sakkal Majalla" pitchFamily="2" charset="-78"/>
              </a:rPr>
              <a:t> أمام المجلس القضائي.</a:t>
            </a:r>
            <a:endParaRPr lang="fr-FR" sz="3900" b="1" dirty="0" smtClean="0">
              <a:latin typeface="Sakkal Majalla" pitchFamily="2" charset="-78"/>
              <a:cs typeface="Sakkal Majalla" pitchFamily="2" charset="-78"/>
            </a:endParaRPr>
          </a:p>
          <a:p>
            <a:pPr algn="just" rtl="1">
              <a:buNone/>
            </a:pPr>
            <a:r>
              <a:rPr lang="ar-DZ" sz="3900" b="1" dirty="0" smtClean="0">
                <a:latin typeface="Sakkal Majalla" pitchFamily="2" charset="-78"/>
                <a:cs typeface="Sakkal Majalla" pitchFamily="2" charset="-78"/>
              </a:rPr>
              <a:t>تجدر الإشارة في الأخير إلى أنّ الطعن بالبطلان وآجال ممارسته لها أثر موقف لتنفيذ حكم التحكيم، كما أنّ القرار الصادر فيه قابل للطعن بالنقض.المادة 1059 </a:t>
            </a:r>
            <a:r>
              <a:rPr lang="ar-DZ" sz="3900" b="1" dirty="0" err="1" smtClean="0">
                <a:latin typeface="Sakkal Majalla" pitchFamily="2" charset="-78"/>
                <a:cs typeface="Sakkal Majalla" pitchFamily="2" charset="-78"/>
              </a:rPr>
              <a:t>ق</a:t>
            </a:r>
            <a:r>
              <a:rPr lang="ar-DZ" sz="3900" b="1" dirty="0" smtClean="0">
                <a:latin typeface="Sakkal Majalla" pitchFamily="2" charset="-78"/>
                <a:cs typeface="Sakkal Majalla" pitchFamily="2" charset="-78"/>
              </a:rPr>
              <a:t>. إ. م. إ.</a:t>
            </a:r>
            <a:endParaRPr lang="fr-FR" sz="3900" b="1" dirty="0" smtClean="0">
              <a:latin typeface="Sakkal Majalla" pitchFamily="2" charset="-78"/>
              <a:cs typeface="Sakkal Majalla" pitchFamily="2" charset="-78"/>
            </a:endParaRPr>
          </a:p>
          <a:p>
            <a:pPr algn="just" rtl="1">
              <a:buNone/>
            </a:pPr>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3"/>
          </a:lnRef>
          <a:fillRef idx="2">
            <a:schemeClr val="accent3"/>
          </a:fillRef>
          <a:effectRef idx="1">
            <a:schemeClr val="accent3"/>
          </a:effectRef>
          <a:fontRef idx="minor">
            <a:schemeClr val="dk1"/>
          </a:fontRef>
        </p:style>
        <p:txBody>
          <a:bodyPr>
            <a:normAutofit fontScale="90000"/>
          </a:bodyPr>
          <a:lstStyle/>
          <a:p>
            <a:pPr rtl="1"/>
            <a:r>
              <a:rPr lang="ar-DZ" sz="4000" b="1" dirty="0" smtClean="0">
                <a:solidFill>
                  <a:srgbClr val="FF0000"/>
                </a:solidFill>
              </a:rPr>
              <a:t>محاضرة: </a:t>
            </a:r>
            <a:r>
              <a:rPr lang="ar-DZ"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أوجه الطعن في أحكام التحكيم التجاري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الدولي</a:t>
            </a:r>
            <a:endParaRPr lang="fr-FR" dirty="0"/>
          </a:p>
        </p:txBody>
      </p:sp>
      <p:sp>
        <p:nvSpPr>
          <p:cNvPr id="3" name="Espace réservé du contenu 2"/>
          <p:cNvSpPr>
            <a:spLocks noGrp="1"/>
          </p:cNvSpPr>
          <p:nvPr>
            <p:ph idx="1"/>
          </p:nvPr>
        </p:nvSpPr>
        <p:spPr>
          <a:xfrm>
            <a:off x="0" y="857232"/>
            <a:ext cx="9144000" cy="6000768"/>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rtl="1">
              <a:buNone/>
            </a:pPr>
            <a:r>
              <a:rPr lang="ar-SA" b="1" dirty="0" smtClean="0">
                <a:latin typeface="Sakkal Majalla" pitchFamily="2" charset="-78"/>
                <a:cs typeface="Sakkal Majalla" pitchFamily="2" charset="-78"/>
              </a:rPr>
              <a:t>تهدف الرقابة القضائية على حكم التحكيم، سواءً بمناسبة الطعن بالبطلان أو بمناسبة طلب التنفيذ، إلى التحقّق من تطابق إرادة الأطراف في اللّجوء إلى التحكيم ومدى احترام المحكم لهذه الإرادة، وكذا مدى احترام محكمة التحكيم للمبادئ الأساسية للمحاكمة العادلة أثناء سير خصومة التحكيم وأثناء صدور الحكم، بالإضافة إلى مراقبة مراعاة هذا الحكم للنظام العام الدولي، لذلك وحّد المشرّع بين الحالات التي يرفض الاعتراف بحكم التحكيم أو تنفيذه بسببها وتلك التي تؤدي إلى بطلانه، حيث حدّد هذه الحالات تحديداً </a:t>
            </a:r>
            <a:r>
              <a:rPr lang="ar-SA" b="1" dirty="0" err="1" smtClean="0">
                <a:latin typeface="Sakkal Majalla" pitchFamily="2" charset="-78"/>
                <a:cs typeface="Sakkal Majalla" pitchFamily="2" charset="-78"/>
              </a:rPr>
              <a:t>حصرياً</a:t>
            </a:r>
            <a:r>
              <a:rPr lang="ar-SA" b="1" dirty="0" smtClean="0">
                <a:latin typeface="Sakkal Majalla" pitchFamily="2" charset="-78"/>
                <a:cs typeface="Sakkal Majalla" pitchFamily="2" charset="-78"/>
              </a:rPr>
              <a:t> في المادة 1056 التي نصت على ستّ حالات فقط، ويمكن تصنيفها إلى ثلاثة أصناف: </a:t>
            </a:r>
            <a:r>
              <a:rPr lang="ar-SA" b="1" dirty="0" smtClean="0">
                <a:solidFill>
                  <a:srgbClr val="FF0000"/>
                </a:solidFill>
                <a:latin typeface="Sakkal Majalla" pitchFamily="2" charset="-78"/>
                <a:cs typeface="Sakkal Majalla" pitchFamily="2" charset="-78"/>
              </a:rPr>
              <a:t>الحالات المتعلقة باتفاق التحكيم</a:t>
            </a:r>
            <a:r>
              <a:rPr lang="ar-SA" b="1" dirty="0" smtClean="0">
                <a:latin typeface="Sakkal Majalla" pitchFamily="2" charset="-78"/>
                <a:cs typeface="Sakkal Majalla" pitchFamily="2" charset="-78"/>
              </a:rPr>
              <a:t>؛ </a:t>
            </a:r>
            <a:r>
              <a:rPr lang="ar-SA" b="1" dirty="0" smtClean="0">
                <a:solidFill>
                  <a:srgbClr val="FF0000"/>
                </a:solidFill>
                <a:latin typeface="Sakkal Majalla" pitchFamily="2" charset="-78"/>
                <a:cs typeface="Sakkal Majalla" pitchFamily="2" charset="-78"/>
              </a:rPr>
              <a:t>الحالات المتعلقة بمحكمة التحكيم</a:t>
            </a:r>
            <a:r>
              <a:rPr lang="ar-SA" b="1" dirty="0" smtClean="0">
                <a:latin typeface="Sakkal Majalla" pitchFamily="2" charset="-78"/>
                <a:cs typeface="Sakkal Majalla" pitchFamily="2" charset="-78"/>
              </a:rPr>
              <a:t>؛ والحالات </a:t>
            </a:r>
            <a:r>
              <a:rPr lang="ar-SA" b="1" dirty="0" smtClean="0">
                <a:solidFill>
                  <a:srgbClr val="FF0000"/>
                </a:solidFill>
                <a:latin typeface="Sakkal Majalla" pitchFamily="2" charset="-78"/>
                <a:cs typeface="Sakkal Majalla" pitchFamily="2" charset="-78"/>
              </a:rPr>
              <a:t>المتعلقة بحكم التحكيم.</a:t>
            </a:r>
            <a:endParaRPr lang="fr-FR" b="1" dirty="0" smtClean="0">
              <a:solidFill>
                <a:srgbClr val="FF0000"/>
              </a:solidFill>
              <a:latin typeface="Sakkal Majalla" pitchFamily="2" charset="-78"/>
              <a:cs typeface="Sakkal Majalla" pitchFamily="2" charset="-78"/>
            </a:endParaRPr>
          </a:p>
          <a:p>
            <a:pPr algn="just" rtl="1">
              <a:buNone/>
            </a:pPr>
            <a:r>
              <a:rPr lang="ar-DZ" b="1" dirty="0" smtClean="0">
                <a:latin typeface="Sakkal Majalla" pitchFamily="2" charset="-78"/>
                <a:cs typeface="Sakkal Majalla" pitchFamily="2" charset="-78"/>
              </a:rPr>
              <a:t>بينما </a:t>
            </a:r>
            <a:r>
              <a:rPr lang="ar-DZ" b="1" dirty="0" err="1" smtClean="0">
                <a:latin typeface="Sakkal Majalla" pitchFamily="2" charset="-78"/>
                <a:cs typeface="Sakkal Majalla" pitchFamily="2" charset="-78"/>
              </a:rPr>
              <a:t>تنص</a:t>
            </a:r>
            <a:r>
              <a:rPr lang="ar-DZ" b="1" dirty="0" smtClean="0">
                <a:latin typeface="Sakkal Majalla" pitchFamily="2" charset="-78"/>
                <a:cs typeface="Sakkal Majalla" pitchFamily="2" charset="-78"/>
              </a:rPr>
              <a:t> المادة الخامسة اتفاقية نيويورك لعام 1958 على سبع حالات.</a:t>
            </a:r>
            <a:endParaRPr lang="fr-FR" b="1" dirty="0" smtClean="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3"/>
          </a:lnRef>
          <a:fillRef idx="2">
            <a:schemeClr val="accent3"/>
          </a:fillRef>
          <a:effectRef idx="1">
            <a:schemeClr val="accent3"/>
          </a:effectRef>
          <a:fontRef idx="minor">
            <a:schemeClr val="dk1"/>
          </a:fontRef>
        </p:style>
        <p:txBody>
          <a:bodyPr>
            <a:normAutofit/>
          </a:bodyPr>
          <a:lstStyle/>
          <a:p>
            <a:pPr rtl="1"/>
            <a:r>
              <a:rPr lang="ar-DZ"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أولا: </a:t>
            </a:r>
            <a:r>
              <a:rPr lang="ar-SA"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أوجه </a:t>
            </a:r>
            <a:r>
              <a:rPr lang="ar-DZ"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الطعن </a:t>
            </a:r>
            <a:r>
              <a:rPr lang="ar-SA"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المتعلقة باتفاق التحكيم</a:t>
            </a:r>
            <a:endParaRPr lang="fr-FR"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857232"/>
            <a:ext cx="9144000" cy="6000768"/>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rtl="1">
              <a:buNone/>
            </a:pPr>
            <a:r>
              <a:rPr lang="ar-DZ"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يعتبر اتفاق التحكيم أساس اللّجوء إلى التحكيم ونقطة بدايته، إذ يستمد منه المحكم سلطته في الفصل في النزاع، ولا يمكن تصوّر صدور حكم التحكيم دون وجود هذا الاتفاق، لذلك تتطلب القوانين المنظمة للتحكيم الاختياري، وتحت طائلة الرفض، إرفاق اتفاق التحكيم بالحكم المراد تنفيذه أو الاعتراف </a:t>
            </a:r>
            <a:r>
              <a:rPr lang="ar-SA" b="1" dirty="0" err="1" smtClean="0">
                <a:latin typeface="Sakkal Majalla" pitchFamily="2" charset="-78"/>
                <a:cs typeface="Sakkal Majalla" pitchFamily="2" charset="-78"/>
              </a:rPr>
              <a:t>به</a:t>
            </a:r>
            <a:r>
              <a:rPr lang="ar-SA" b="1" dirty="0" smtClean="0">
                <a:latin typeface="Sakkal Majalla" pitchFamily="2" charset="-78"/>
                <a:cs typeface="Sakkal Majalla" pitchFamily="2" charset="-78"/>
              </a:rPr>
              <a:t>، والغرض من ذلك هو التأكّد من اتجاه إرادة الأطراف إلى عقد اختصاص محكمة التحكيم واستبعاد القاضي المختصّ أصلاً من النظر في النزاع</a:t>
            </a:r>
            <a:r>
              <a:rPr lang="ar-DZ" b="1" dirty="0" smtClean="0">
                <a:latin typeface="Sakkal Majalla" pitchFamily="2" charset="-78"/>
                <a:cs typeface="Sakkal Majalla" pitchFamily="2" charset="-78"/>
              </a:rPr>
              <a:t>.</a:t>
            </a:r>
          </a:p>
          <a:p>
            <a:pPr algn="just" rtl="1">
              <a:buNone/>
            </a:pPr>
            <a:r>
              <a:rPr lang="ar-DZ" b="1" dirty="0" smtClean="0">
                <a:latin typeface="Sakkal Majalla" pitchFamily="2" charset="-78"/>
                <a:cs typeface="Sakkal Majalla" pitchFamily="2" charset="-78"/>
              </a:rPr>
              <a:t>*</a:t>
            </a:r>
            <a:r>
              <a:rPr lang="ar-SA" b="1" dirty="0" smtClean="0">
                <a:latin typeface="Sakkal Majalla" pitchFamily="2" charset="-78"/>
                <a:cs typeface="Sakkal Majalla" pitchFamily="2" charset="-78"/>
              </a:rPr>
              <a:t>على هذا الأساس، جاء من بين الحالات المنصوص عليها في المادة 1056 من قانون الإجراءات المدنية والإدارية والتي يجوز فيها استئناف الأمر القاضي بالاعتراف أو بالتنفيذ، الحالة المتعلقة بفصل محكمة التحكيم </a:t>
            </a:r>
            <a:r>
              <a:rPr lang="ar-SA" b="1" dirty="0" smtClean="0">
                <a:solidFill>
                  <a:srgbClr val="FF0000"/>
                </a:solidFill>
                <a:latin typeface="Sakkal Majalla" pitchFamily="2" charset="-78"/>
                <a:cs typeface="Sakkal Majalla" pitchFamily="2" charset="-78"/>
              </a:rPr>
              <a:t>بدون اتفاقية تحكيم </a:t>
            </a:r>
            <a:r>
              <a:rPr lang="ar-SA" b="1" dirty="0" smtClean="0">
                <a:latin typeface="Sakkal Majalla" pitchFamily="2" charset="-78"/>
                <a:cs typeface="Sakkal Majalla" pitchFamily="2" charset="-78"/>
              </a:rPr>
              <a:t>أو </a:t>
            </a:r>
            <a:r>
              <a:rPr lang="ar-SA" b="1" dirty="0" smtClean="0">
                <a:solidFill>
                  <a:srgbClr val="FF0000"/>
                </a:solidFill>
                <a:latin typeface="Sakkal Majalla" pitchFamily="2" charset="-78"/>
                <a:cs typeface="Sakkal Majalla" pitchFamily="2" charset="-78"/>
              </a:rPr>
              <a:t>بناءً على اتفاقية باطلة </a:t>
            </a:r>
            <a:r>
              <a:rPr lang="ar-SA" b="1" dirty="0" smtClean="0">
                <a:latin typeface="Sakkal Majalla" pitchFamily="2" charset="-78"/>
                <a:cs typeface="Sakkal Majalla" pitchFamily="2" charset="-78"/>
              </a:rPr>
              <a:t>أو بموجب </a:t>
            </a:r>
            <a:r>
              <a:rPr lang="ar-SA" b="1" dirty="0" smtClean="0">
                <a:solidFill>
                  <a:srgbClr val="FF0000"/>
                </a:solidFill>
                <a:latin typeface="Sakkal Majalla" pitchFamily="2" charset="-78"/>
                <a:cs typeface="Sakkal Majalla" pitchFamily="2" charset="-78"/>
              </a:rPr>
              <a:t>اتفاقية منقضية</a:t>
            </a:r>
            <a:r>
              <a:rPr lang="ar-DZ" b="1" dirty="0" smtClean="0">
                <a:solidFill>
                  <a:srgbClr val="FF0000"/>
                </a:solidFill>
                <a:latin typeface="Sakkal Majalla" pitchFamily="2" charset="-78"/>
                <a:cs typeface="Sakkal Majalla" pitchFamily="2" charset="-78"/>
              </a:rPr>
              <a:t>.</a:t>
            </a:r>
          </a:p>
          <a:p>
            <a:pPr algn="just" rtl="1">
              <a:buFontTx/>
              <a:buChar char="-"/>
            </a:pPr>
            <a:r>
              <a:rPr lang="ar-SA" b="1" dirty="0" smtClean="0">
                <a:solidFill>
                  <a:srgbClr val="FF0000"/>
                </a:solidFill>
                <a:latin typeface="Sakkal Majalla" pitchFamily="2" charset="-78"/>
                <a:cs typeface="Sakkal Majalla" pitchFamily="2" charset="-78"/>
              </a:rPr>
              <a:t>حالة عدم وجود اتفاق التحكيم</a:t>
            </a:r>
            <a:r>
              <a:rPr lang="ar-DZ" b="1" dirty="0" smtClean="0">
                <a:solidFill>
                  <a:srgbClr val="FF0000"/>
                </a:solidFill>
                <a:latin typeface="Sakkal Majalla" pitchFamily="2" charset="-78"/>
                <a:cs typeface="Sakkal Majalla" pitchFamily="2" charset="-78"/>
              </a:rPr>
              <a:t> </a:t>
            </a:r>
            <a:r>
              <a:rPr lang="ar-DZ" sz="2400" b="1" dirty="0" smtClean="0">
                <a:latin typeface="Sakkal Majalla" pitchFamily="2" charset="-78"/>
                <a:cs typeface="Sakkal Majalla" pitchFamily="2" charset="-78"/>
              </a:rPr>
              <a:t>( مثلا غياب شرط الرضا على التحكيم أو غياب شرط الكتابة)</a:t>
            </a:r>
            <a:endParaRPr lang="ar-DZ" b="1" dirty="0" smtClean="0">
              <a:latin typeface="Sakkal Majalla" pitchFamily="2" charset="-78"/>
              <a:cs typeface="Sakkal Majalla" pitchFamily="2" charset="-78"/>
            </a:endParaRPr>
          </a:p>
          <a:p>
            <a:pPr algn="just" rtl="1">
              <a:buFontTx/>
              <a:buChar char="-"/>
            </a:pPr>
            <a:r>
              <a:rPr lang="ar-SA" b="1" dirty="0" smtClean="0">
                <a:solidFill>
                  <a:srgbClr val="FF0000"/>
                </a:solidFill>
                <a:latin typeface="Sakkal Majalla" pitchFamily="2" charset="-78"/>
                <a:cs typeface="Sakkal Majalla" pitchFamily="2" charset="-78"/>
              </a:rPr>
              <a:t>حالة بطلان اتفاق التحكيم</a:t>
            </a:r>
            <a:r>
              <a:rPr lang="ar-DZ" b="1" dirty="0" smtClean="0">
                <a:solidFill>
                  <a:srgbClr val="FF0000"/>
                </a:solidFill>
                <a:latin typeface="Sakkal Majalla" pitchFamily="2" charset="-78"/>
                <a:cs typeface="Sakkal Majalla" pitchFamily="2" charset="-78"/>
              </a:rPr>
              <a:t> </a:t>
            </a:r>
            <a:r>
              <a:rPr lang="ar-DZ" sz="2400" b="1" dirty="0" smtClean="0">
                <a:latin typeface="Sakkal Majalla" pitchFamily="2" charset="-78"/>
                <a:cs typeface="Sakkal Majalla" pitchFamily="2" charset="-78"/>
              </a:rPr>
              <a:t>(مثلا</a:t>
            </a:r>
            <a:r>
              <a:rPr lang="ar-SA" sz="2400" b="1" dirty="0" smtClean="0">
                <a:latin typeface="Sakkal Majalla" pitchFamily="2" charset="-78"/>
                <a:cs typeface="Sakkal Majalla" pitchFamily="2" charset="-78"/>
              </a:rPr>
              <a:t> عدم أهلية أطرافه أو عدم قابلية النزاع للحلّ عن طريق التحكيم، كالنزاعات المتعلقة بحالة الأشخاص وأهليتهم</a:t>
            </a:r>
            <a:r>
              <a:rPr lang="ar-DZ" sz="2400" b="1" dirty="0" smtClean="0">
                <a:latin typeface="Sakkal Majalla" pitchFamily="2" charset="-78"/>
                <a:cs typeface="Sakkal Majalla" pitchFamily="2" charset="-78"/>
              </a:rPr>
              <a:t>...)</a:t>
            </a:r>
          </a:p>
          <a:p>
            <a:pPr algn="just" rtl="1">
              <a:buFontTx/>
              <a:buChar char="-"/>
            </a:pPr>
            <a:r>
              <a:rPr lang="ar-SA" b="1" dirty="0" smtClean="0">
                <a:solidFill>
                  <a:srgbClr val="FF0000"/>
                </a:solidFill>
                <a:latin typeface="Sakkal Majalla" pitchFamily="2" charset="-78"/>
                <a:cs typeface="Sakkal Majalla" pitchFamily="2" charset="-78"/>
              </a:rPr>
              <a:t>حالة انقضاء مدّة التحكيم</a:t>
            </a:r>
            <a:r>
              <a:rPr lang="ar-DZ" b="1" dirty="0" smtClean="0">
                <a:solidFill>
                  <a:srgbClr val="FF0000"/>
                </a:solidFill>
                <a:latin typeface="Sakkal Majalla" pitchFamily="2" charset="-78"/>
                <a:cs typeface="Sakkal Majalla" pitchFamily="2" charset="-78"/>
              </a:rPr>
              <a:t> </a:t>
            </a:r>
            <a:r>
              <a:rPr lang="ar-DZ" b="1" dirty="0" smtClean="0">
                <a:latin typeface="Sakkal Majalla" pitchFamily="2" charset="-78"/>
                <a:cs typeface="Sakkal Majalla" pitchFamily="2" charset="-78"/>
              </a:rPr>
              <a:t>(</a:t>
            </a:r>
            <a:r>
              <a:rPr lang="ar-SA" sz="2400" b="1" dirty="0" smtClean="0">
                <a:latin typeface="Sakkal Majalla" pitchFamily="2" charset="-78"/>
                <a:cs typeface="Sakkal Majalla" pitchFamily="2" charset="-78"/>
              </a:rPr>
              <a:t>وإذا لم تحدّد هذه المدّة من قبل الأطراف، فإنّه يُؤخذ بالمدّة القانونية المحدّدة في القانون واجب التطبيق، وإذا كان هذا القانون هو القانون الجزائري فإنّ المحكمة ملزمة بإصدار حكم التحكيم في مدّة أربعة أشهر تبدأ من تاريخ تعيين المحكمين أو من تاريخ إخطار محكمة التحكيم</a:t>
            </a:r>
            <a:r>
              <a:rPr lang="ar-DZ" sz="2400" b="1" dirty="0" smtClean="0">
                <a:latin typeface="Sakkal Majalla" pitchFamily="2" charset="-78"/>
                <a:cs typeface="Sakkal Majalla" pitchFamily="2" charset="-78"/>
              </a:rPr>
              <a:t> وفقا للمادة 1018)</a:t>
            </a:r>
          </a:p>
          <a:p>
            <a:pPr algn="just" rtl="1">
              <a:buFontTx/>
              <a:buChar char="-"/>
            </a:pPr>
            <a:endParaRPr lang="fr-F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3"/>
          </a:lnRef>
          <a:fillRef idx="2">
            <a:schemeClr val="accent3"/>
          </a:fillRef>
          <a:effectRef idx="1">
            <a:schemeClr val="accent3"/>
          </a:effectRef>
          <a:fontRef idx="minor">
            <a:schemeClr val="dk1"/>
          </a:fontRef>
        </p:style>
        <p:txBody>
          <a:bodyPr/>
          <a:lstStyle/>
          <a:p>
            <a:pP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ثانيا: </a:t>
            </a: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أوجه </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الطعن</a:t>
            </a:r>
            <a:r>
              <a:rPr lang="ar-DZ" b="1" dirty="0" smtClean="0"/>
              <a:t> </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المتعلقة بمحكمة التحكيم</a:t>
            </a:r>
            <a:endPar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857232"/>
            <a:ext cx="9144000" cy="6000768"/>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b="1" dirty="0" smtClean="0">
                <a:solidFill>
                  <a:srgbClr val="FF0000"/>
                </a:solidFill>
                <a:latin typeface="Sakkal Majalla" pitchFamily="2" charset="-78"/>
                <a:cs typeface="Sakkal Majalla" pitchFamily="2" charset="-78"/>
              </a:rPr>
              <a:t>1/ تشكيل محكمة التحكيم أو تعيين المحكم الوحيد بطريقة مخالفة للقانون: </a:t>
            </a:r>
            <a:r>
              <a:rPr lang="ar-DZ" b="1" dirty="0" smtClean="0">
                <a:latin typeface="Sakkal Majalla" pitchFamily="2" charset="-78"/>
                <a:cs typeface="Sakkal Majalla" pitchFamily="2" charset="-78"/>
              </a:rPr>
              <a:t>(يكون تشكيل المحكمة غير قانوني يمكن أن يؤدي إلى بطلان حكم التحكيم وإلى رفض الاعتراف </a:t>
            </a:r>
            <a:r>
              <a:rPr lang="ar-DZ" b="1" dirty="0" err="1" smtClean="0">
                <a:latin typeface="Sakkal Majalla" pitchFamily="2" charset="-78"/>
                <a:cs typeface="Sakkal Majalla" pitchFamily="2" charset="-78"/>
              </a:rPr>
              <a:t>به</a:t>
            </a:r>
            <a:r>
              <a:rPr lang="ar-DZ" b="1" dirty="0" smtClean="0">
                <a:latin typeface="Sakkal Majalla" pitchFamily="2" charset="-78"/>
                <a:cs typeface="Sakkal Majalla" pitchFamily="2" charset="-78"/>
              </a:rPr>
              <a:t> أو رفض تنفيذه، ونذكر من بين هذه الحالات: تعيين شخص معنوي كمحكم؛ عدم توفر المحكم المعيّن على الشروط المتفق عليها بين الأطراف... الخ)1041.</a:t>
            </a:r>
          </a:p>
          <a:p>
            <a:pPr algn="just" rtl="1">
              <a:buNone/>
            </a:pPr>
            <a:r>
              <a:rPr lang="ar-DZ" b="1" dirty="0" smtClean="0">
                <a:solidFill>
                  <a:srgbClr val="FF0000"/>
                </a:solidFill>
                <a:latin typeface="Sakkal Majalla" pitchFamily="2" charset="-78"/>
                <a:cs typeface="Sakkal Majalla" pitchFamily="2" charset="-78"/>
              </a:rPr>
              <a:t>2/ فصل محكمة التحكيم بما يخالف المهمّة المسندة إليها</a:t>
            </a:r>
            <a:r>
              <a:rPr lang="ar-DZ" b="1" dirty="0" smtClean="0">
                <a:latin typeface="Sakkal Majalla" pitchFamily="2" charset="-78"/>
                <a:cs typeface="Sakkal Majalla" pitchFamily="2" charset="-78"/>
              </a:rPr>
              <a:t>. (التحكيم بالقانون والتحكيم بالصلح، الفصل في غير الموضوع الذي اسند </a:t>
            </a:r>
            <a:r>
              <a:rPr lang="ar-DZ" b="1" dirty="0" err="1" smtClean="0">
                <a:latin typeface="Sakkal Majalla" pitchFamily="2" charset="-78"/>
                <a:cs typeface="Sakkal Majalla" pitchFamily="2" charset="-78"/>
              </a:rPr>
              <a:t>اليها</a:t>
            </a:r>
            <a:r>
              <a:rPr lang="ar-DZ" b="1" dirty="0" smtClean="0">
                <a:latin typeface="Sakkal Majalla" pitchFamily="2" charset="-78"/>
                <a:cs typeface="Sakkal Majalla" pitchFamily="2" charset="-78"/>
              </a:rPr>
              <a:t>)</a:t>
            </a:r>
          </a:p>
          <a:p>
            <a:pPr algn="just" rtl="1">
              <a:buNone/>
            </a:pPr>
            <a:r>
              <a:rPr lang="ar-DZ" b="1" dirty="0" smtClean="0">
                <a:solidFill>
                  <a:srgbClr val="FF0000"/>
                </a:solidFill>
                <a:latin typeface="Sakkal Majalla" pitchFamily="2" charset="-78"/>
                <a:cs typeface="Sakkal Majalla" pitchFamily="2" charset="-78"/>
              </a:rPr>
              <a:t>3/ </a:t>
            </a:r>
            <a:r>
              <a:rPr lang="ar-LB" b="1" dirty="0" smtClean="0">
                <a:solidFill>
                  <a:srgbClr val="FF0000"/>
                </a:solidFill>
                <a:latin typeface="Sakkal Majalla" pitchFamily="2" charset="-78"/>
                <a:cs typeface="Sakkal Majalla" pitchFamily="2" charset="-78"/>
              </a:rPr>
              <a:t>عدم احترام محكمة التحكيم لمبدأ </a:t>
            </a:r>
            <a:r>
              <a:rPr lang="ar-LB" b="1" dirty="0" err="1" smtClean="0">
                <a:solidFill>
                  <a:srgbClr val="FF0000"/>
                </a:solidFill>
                <a:latin typeface="Sakkal Majalla" pitchFamily="2" charset="-78"/>
                <a:cs typeface="Sakkal Majalla" pitchFamily="2" charset="-78"/>
              </a:rPr>
              <a:t>الوجاهية</a:t>
            </a:r>
            <a:r>
              <a:rPr lang="ar-DZ" b="1" dirty="0" smtClean="0">
                <a:solidFill>
                  <a:srgbClr val="FF0000"/>
                </a:solidFill>
                <a:latin typeface="Sakkal Majalla" pitchFamily="2" charset="-78"/>
                <a:cs typeface="Sakkal Majalla" pitchFamily="2" charset="-78"/>
              </a:rPr>
              <a:t>: </a:t>
            </a:r>
            <a:r>
              <a:rPr lang="ar-DZ" b="1" dirty="0" smtClean="0">
                <a:latin typeface="Sakkal Majalla" pitchFamily="2" charset="-78"/>
                <a:cs typeface="Sakkal Majalla" pitchFamily="2" charset="-78"/>
              </a:rPr>
              <a:t>ضمان الرقابة على المتطلبات الأساسية لكل عدالة ولو كانت عدالة خاصة فعدم احترام هذا المبدأ يفتح المجال لإمكانية رفض الاعتراف </a:t>
            </a:r>
            <a:r>
              <a:rPr lang="ar-DZ" b="1" dirty="0" err="1" smtClean="0">
                <a:latin typeface="Sakkal Majalla" pitchFamily="2" charset="-78"/>
                <a:cs typeface="Sakkal Majalla" pitchFamily="2" charset="-78"/>
              </a:rPr>
              <a:t>به</a:t>
            </a:r>
            <a:r>
              <a:rPr lang="ar-DZ" b="1" dirty="0" smtClean="0">
                <a:latin typeface="Sakkal Majalla" pitchFamily="2" charset="-78"/>
                <a:cs typeface="Sakkal Majalla" pitchFamily="2" charset="-78"/>
              </a:rPr>
              <a:t> ورفض تنفيذه، وحتى إبطاله من طرف قاضي مقرّ صدوره</a:t>
            </a:r>
            <a:endParaRPr lang="fr-FR" b="1" dirty="0">
              <a:latin typeface="Sakkal Majalla" pitchFamily="2" charset="-78"/>
              <a:cs typeface="Sakkal Majalla" pitchFamily="2"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1511</Words>
  <Application>Microsoft Office PowerPoint</Application>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محاضرة: الطعن في أحكام التحكيم التجاري الدولي</vt:lpstr>
      <vt:lpstr>أولا:طرق الطعن في أوامر الاعتراف والتنفيذ حكم التحكيم</vt:lpstr>
      <vt:lpstr>Diapositive 3</vt:lpstr>
      <vt:lpstr>2/ الطعن بالبطلان</vt:lpstr>
      <vt:lpstr> ثانيا: إجراءات الطعن في أوامر الاعتراف وتنفيذ حكم التحكيم </vt:lpstr>
      <vt:lpstr>Diapositive 6</vt:lpstr>
      <vt:lpstr>محاضرة: أوجه الطعن في أحكام التحكيم التجاري الدولي</vt:lpstr>
      <vt:lpstr>أولا: أوجه الطعن المتعلقة باتفاق التحكيم</vt:lpstr>
      <vt:lpstr>ثانيا: أوجه الطعن المتعلقة بمحكمة التحكيم</vt:lpstr>
      <vt:lpstr>ثالثا: أوجه الطعن المتعلقة بحكم التحكيم بحد ذاته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حكم التحكيم التجاري الدولي</dc:title>
  <dc:creator>Utilisateur Windows</dc:creator>
  <cp:lastModifiedBy>Utilisateur Windows</cp:lastModifiedBy>
  <cp:revision>67</cp:revision>
  <dcterms:created xsi:type="dcterms:W3CDTF">2021-02-09T20:00:44Z</dcterms:created>
  <dcterms:modified xsi:type="dcterms:W3CDTF">2021-02-17T18:13:50Z</dcterms:modified>
</cp:coreProperties>
</file>