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C357C7C-3A2F-4F3F-933F-25A7608606F4}" type="datetimeFigureOut">
              <a:rPr lang="fr-FR" smtClean="0"/>
              <a:pPr/>
              <a:t>25/01/2021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F80351-8E79-4276-B6CF-E736FFC95C0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357C7C-3A2F-4F3F-933F-25A7608606F4}" type="datetimeFigureOut">
              <a:rPr lang="fr-FR" smtClean="0"/>
              <a:pPr/>
              <a:t>25/01/2021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F80351-8E79-4276-B6CF-E736FFC95C0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357C7C-3A2F-4F3F-933F-25A7608606F4}" type="datetimeFigureOut">
              <a:rPr lang="fr-FR" smtClean="0"/>
              <a:pPr/>
              <a:t>25/01/2021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F80351-8E79-4276-B6CF-E736FFC95C0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357C7C-3A2F-4F3F-933F-25A7608606F4}" type="datetimeFigureOut">
              <a:rPr lang="fr-FR" smtClean="0"/>
              <a:pPr/>
              <a:t>25/01/2021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F80351-8E79-4276-B6CF-E736FFC95C0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C357C7C-3A2F-4F3F-933F-25A7608606F4}" type="datetimeFigureOut">
              <a:rPr lang="fr-FR" smtClean="0"/>
              <a:pPr/>
              <a:t>25/01/2021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F80351-8E79-4276-B6CF-E736FFC95C0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C357C7C-3A2F-4F3F-933F-25A7608606F4}" type="datetimeFigureOut">
              <a:rPr lang="fr-FR" smtClean="0"/>
              <a:pPr/>
              <a:t>25/01/2021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F80351-8E79-4276-B6CF-E736FFC95C0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C357C7C-3A2F-4F3F-933F-25A7608606F4}" type="datetimeFigureOut">
              <a:rPr lang="fr-FR" smtClean="0"/>
              <a:pPr/>
              <a:t>25/01/2021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F80351-8E79-4276-B6CF-E736FFC95C0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C357C7C-3A2F-4F3F-933F-25A7608606F4}" type="datetimeFigureOut">
              <a:rPr lang="fr-FR" smtClean="0"/>
              <a:pPr/>
              <a:t>25/01/2021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F80351-8E79-4276-B6CF-E736FFC95C0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357C7C-3A2F-4F3F-933F-25A7608606F4}" type="datetimeFigureOut">
              <a:rPr lang="fr-FR" smtClean="0"/>
              <a:pPr/>
              <a:t>25/01/2021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F80351-8E79-4276-B6CF-E736FFC95C0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C357C7C-3A2F-4F3F-933F-25A7608606F4}" type="datetimeFigureOut">
              <a:rPr lang="fr-FR" smtClean="0"/>
              <a:pPr/>
              <a:t>25/01/2021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F80351-8E79-4276-B6CF-E736FFC95C0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C357C7C-3A2F-4F3F-933F-25A7608606F4}" type="datetimeFigureOut">
              <a:rPr lang="fr-FR" smtClean="0"/>
              <a:pPr/>
              <a:t>25/01/2021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F80351-8E79-4276-B6CF-E736FFC95C0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57C7C-3A2F-4F3F-933F-25A7608606F4}" type="datetimeFigureOut">
              <a:rPr lang="fr-FR" smtClean="0"/>
              <a:pPr/>
              <a:t>25/01/2021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80351-8E79-4276-B6CF-E736FFC95C0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785818"/>
          </a:xfrm>
        </p:spPr>
        <p:style>
          <a:lnRef idx="1">
            <a:schemeClr val="accent2"/>
          </a:lnRef>
          <a:fillRef idx="2">
            <a:schemeClr val="accent2"/>
          </a:fillRef>
          <a:effectRef idx="1">
            <a:schemeClr val="accent2"/>
          </a:effectRef>
          <a:fontRef idx="minor">
            <a:schemeClr val="dk1"/>
          </a:fontRef>
        </p:style>
        <p:txBody>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الشروط الشكلية لصحة اتفاق التحكيم</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endParaRPr>
          </a:p>
        </p:txBody>
      </p:sp>
      <p:sp>
        <p:nvSpPr>
          <p:cNvPr id="3" name="Sous-titre 2"/>
          <p:cNvSpPr>
            <a:spLocks noGrp="1"/>
          </p:cNvSpPr>
          <p:nvPr>
            <p:ph type="subTitle" idx="1"/>
          </p:nvPr>
        </p:nvSpPr>
        <p:spPr>
          <a:xfrm>
            <a:off x="0" y="785794"/>
            <a:ext cx="9144000" cy="6072206"/>
          </a:xfrm>
        </p:spPr>
        <p:style>
          <a:lnRef idx="1">
            <a:schemeClr val="accent3"/>
          </a:lnRef>
          <a:fillRef idx="2">
            <a:schemeClr val="accent3"/>
          </a:fillRef>
          <a:effectRef idx="1">
            <a:schemeClr val="accent3"/>
          </a:effectRef>
          <a:fontRef idx="minor">
            <a:schemeClr val="dk1"/>
          </a:fontRef>
        </p:style>
        <p:txBody>
          <a:bodyPr/>
          <a:lstStyle/>
          <a:p>
            <a:pPr algn="just" rtl="1"/>
            <a:r>
              <a:rPr lang="ar-DZ" b="1" dirty="0" smtClean="0">
                <a:solidFill>
                  <a:schemeClr val="tx1"/>
                </a:solidFill>
                <a:latin typeface="Sakkal Majalla" pitchFamily="2" charset="-78"/>
                <a:cs typeface="Sakkal Majalla" pitchFamily="2" charset="-78"/>
              </a:rPr>
              <a:t>بعض </a:t>
            </a:r>
            <a:r>
              <a:rPr lang="ar-DZ" b="1" dirty="0">
                <a:solidFill>
                  <a:schemeClr val="tx1"/>
                </a:solidFill>
                <a:latin typeface="Sakkal Majalla" pitchFamily="2" charset="-78"/>
                <a:cs typeface="Sakkal Majalla" pitchFamily="2" charset="-78"/>
              </a:rPr>
              <a:t>الأنظمة القانونية لا ترى سبباً في إخضاع اتفاق التحكيم التجاري الدولي لأيّ شرط شكلي، ويكفي لإبرامه تطابق إرادة الأطراف ويمكن إثباته بشتى وسائل الإثبات، </a:t>
            </a:r>
            <a:r>
              <a:rPr lang="ar-DZ" b="1" dirty="0" smtClean="0">
                <a:solidFill>
                  <a:schemeClr val="tx1"/>
                </a:solidFill>
                <a:latin typeface="Sakkal Majalla" pitchFamily="2" charset="-78"/>
                <a:cs typeface="Sakkal Majalla" pitchFamily="2" charset="-78"/>
              </a:rPr>
              <a:t>غير إنّ </a:t>
            </a:r>
            <a:r>
              <a:rPr lang="ar-DZ" b="1" dirty="0">
                <a:solidFill>
                  <a:schemeClr val="tx1"/>
                </a:solidFill>
                <a:latin typeface="Sakkal Majalla" pitchFamily="2" charset="-78"/>
                <a:cs typeface="Sakkal Majalla" pitchFamily="2" charset="-78"/>
              </a:rPr>
              <a:t>هناك من الأنظمة القانونية الأخرى من اشترطت كتابة هذا الاتفاق بسبب الآثار القانونية الخطيرة التي تنتج عنه، هذا ما يجعلنا نتطرّق بالدراسة لشكل اتفاق التحكيم التجاري الدولي في القانون المُقارن قبل تحديد موقف المشرّع الجزائري</a:t>
            </a:r>
            <a:r>
              <a:rPr lang="ar-DZ" b="1" dirty="0" smtClean="0">
                <a:solidFill>
                  <a:schemeClr val="tx1"/>
                </a:solidFill>
                <a:latin typeface="Sakkal Majalla" pitchFamily="2" charset="-78"/>
                <a:cs typeface="Sakkal Majalla" pitchFamily="2" charset="-78"/>
              </a:rPr>
              <a:t>.</a:t>
            </a:r>
          </a:p>
          <a:p>
            <a:pPr algn="just" rtl="1"/>
            <a:r>
              <a:rPr lang="ar-DZ" sz="3600" b="1" dirty="0">
                <a:solidFill>
                  <a:srgbClr val="FF0000"/>
                </a:solidFill>
                <a:latin typeface="Sakkal Majalla" pitchFamily="2" charset="-78"/>
                <a:cs typeface="Sakkal Majalla" pitchFamily="2" charset="-78"/>
              </a:rPr>
              <a:t>أ/ شكل اتفاق التحكيم في بعض الأنظمة القانونية المقارنة.</a:t>
            </a:r>
          </a:p>
          <a:p>
            <a:pPr algn="just" rtl="1"/>
            <a:r>
              <a:rPr lang="ar-DZ" sz="3600" b="1" dirty="0">
                <a:solidFill>
                  <a:srgbClr val="FF0000"/>
                </a:solidFill>
                <a:latin typeface="Sakkal Majalla" pitchFamily="2" charset="-78"/>
                <a:cs typeface="Sakkal Majalla" pitchFamily="2" charset="-78"/>
              </a:rPr>
              <a:t>ب/ شكلية اتفاق التحكيم التجاري الدولي في القانون الجزائري</a:t>
            </a:r>
            <a:endParaRPr lang="fr-FR" sz="3600" b="1" dirty="0">
              <a:solidFill>
                <a:srgbClr val="FF0000"/>
              </a:solidFill>
              <a:latin typeface="Sakkal Majalla" pitchFamily="2" charset="-78"/>
              <a:cs typeface="Sakkal Majalla" pitchFamily="2" charset="-78"/>
            </a:endParaRPr>
          </a:p>
          <a:p>
            <a:pPr algn="just" rtl="1"/>
            <a:endParaRPr lang="fr-FR" b="1" dirty="0">
              <a:solidFill>
                <a:schemeClr val="tx1"/>
              </a:solidFill>
              <a:latin typeface="Sakkal Majalla" pitchFamily="2" charset="-78"/>
              <a:cs typeface="Sakkal Majalla"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2984"/>
          </a:xfrm>
        </p:spPr>
        <p:style>
          <a:lnRef idx="1">
            <a:schemeClr val="accent3"/>
          </a:lnRef>
          <a:fillRef idx="2">
            <a:schemeClr val="accent3"/>
          </a:fillRef>
          <a:effectRef idx="1">
            <a:schemeClr val="accent3"/>
          </a:effectRef>
          <a:fontRef idx="minor">
            <a:schemeClr val="dk1"/>
          </a:fontRef>
        </p:style>
        <p:txBody>
          <a:bodyPr>
            <a:normAutofit/>
          </a:bodyPr>
          <a:lstStyle/>
          <a:p>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أ/ شكل اتفاق التحكيم في بعض الأنظمة القانونية المقارنة</a:t>
            </a:r>
            <a:endParaRPr lang="fr-F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Espace réservé du contenu 2"/>
          <p:cNvSpPr>
            <a:spLocks noGrp="1"/>
          </p:cNvSpPr>
          <p:nvPr>
            <p:ph idx="1"/>
          </p:nvPr>
        </p:nvSpPr>
        <p:spPr>
          <a:xfrm>
            <a:off x="0" y="1142984"/>
            <a:ext cx="9144000" cy="5715016"/>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rtl="1">
              <a:buNone/>
            </a:pPr>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1/ عدم خضوع اتفاق التحكيم التجاري الدولي لأيّ شرط شكلي في بعض الأنظمة:</a:t>
            </a:r>
          </a:p>
          <a:p>
            <a:pPr algn="just" rtl="1">
              <a:buNone/>
            </a:pPr>
            <a:r>
              <a:rPr lang="ar-DZ" sz="2800" b="1" dirty="0" smtClean="0">
                <a:ln w="1905"/>
                <a:solidFill>
                  <a:srgbClr val="FF0000"/>
                </a:solidFill>
                <a:effectLst>
                  <a:innerShdw blurRad="69850" dist="43180" dir="5400000">
                    <a:srgbClr val="000000">
                      <a:alpha val="65000"/>
                    </a:srgbClr>
                  </a:innerShdw>
                </a:effectLst>
                <a:latin typeface="Sakkal Majalla" pitchFamily="2" charset="-78"/>
                <a:cs typeface="Sakkal Majalla" pitchFamily="2" charset="-78"/>
              </a:rPr>
              <a:t>القانون الفرنسي</a:t>
            </a:r>
            <a:r>
              <a:rPr lang="ar-DZ" b="1" dirty="0" smtClean="0">
                <a:ln w="1905"/>
                <a:solidFill>
                  <a:srgbClr val="FF0000"/>
                </a:solidFill>
                <a:effectLst>
                  <a:innerShdw blurRad="69850" dist="43180" dir="5400000">
                    <a:srgbClr val="000000">
                      <a:alpha val="65000"/>
                    </a:srgbClr>
                  </a:innerShdw>
                </a:effectLst>
                <a:latin typeface="Sakkal Majalla" pitchFamily="2" charset="-78"/>
                <a:cs typeface="Sakkal Majalla" pitchFamily="2" charset="-78"/>
              </a:rPr>
              <a:t>: </a:t>
            </a:r>
            <a:r>
              <a:rPr lang="ar-SA" b="1" dirty="0" smtClean="0">
                <a:latin typeface="Sakkal Majalla" pitchFamily="2" charset="-78"/>
                <a:cs typeface="Sakkal Majalla" pitchFamily="2" charset="-78"/>
              </a:rPr>
              <a:t>كان </a:t>
            </a:r>
            <a:r>
              <a:rPr lang="ar-SA" b="1" dirty="0">
                <a:latin typeface="Sakkal Majalla" pitchFamily="2" charset="-78"/>
                <a:cs typeface="Sakkal Majalla" pitchFamily="2" charset="-78"/>
              </a:rPr>
              <a:t>القانون الفرنسي </a:t>
            </a:r>
            <a:r>
              <a:rPr lang="ar-SA" b="1" dirty="0" smtClean="0">
                <a:latin typeface="Sakkal Majalla" pitchFamily="2" charset="-78"/>
                <a:cs typeface="Sakkal Majalla" pitchFamily="2" charset="-78"/>
              </a:rPr>
              <a:t>يشترط </a:t>
            </a:r>
            <a:r>
              <a:rPr lang="ar-SA" b="1" dirty="0">
                <a:latin typeface="Sakkal Majalla" pitchFamily="2" charset="-78"/>
                <a:cs typeface="Sakkal Majalla" pitchFamily="2" charset="-78"/>
              </a:rPr>
              <a:t>الكتابة في اتفاق التحكيم، من خلال نص المادة 1443 من قانون الإجراءات المدنية في صيغته المعدّلة في سنتي 1980 و1981، والتي </a:t>
            </a:r>
            <a:r>
              <a:rPr lang="ar-SA" b="1" dirty="0" err="1">
                <a:latin typeface="Sakkal Majalla" pitchFamily="2" charset="-78"/>
                <a:cs typeface="Sakkal Majalla" pitchFamily="2" charset="-78"/>
              </a:rPr>
              <a:t>تنص</a:t>
            </a:r>
            <a:r>
              <a:rPr lang="ar-SA" b="1" dirty="0">
                <a:latin typeface="Sakkal Majalla" pitchFamily="2" charset="-78"/>
                <a:cs typeface="Sakkal Majalla" pitchFamily="2" charset="-78"/>
              </a:rPr>
              <a:t> على أن: </a:t>
            </a:r>
            <a:r>
              <a:rPr lang="ar-SA" b="1" dirty="0">
                <a:solidFill>
                  <a:srgbClr val="FF0000"/>
                </a:solidFill>
                <a:latin typeface="Sakkal Majalla" pitchFamily="2" charset="-78"/>
                <a:cs typeface="Sakkal Majalla" pitchFamily="2" charset="-78"/>
              </a:rPr>
              <a:t>"بطلان شرط التحكيم إذا لم يكن مكتوبا، إمّا في ورقة العقد الأصلي، وإما في ورقة أخرى يشير إليها هذا العقد"</a:t>
            </a:r>
            <a:r>
              <a:rPr lang="ar-SA" b="1" dirty="0">
                <a:latin typeface="Sakkal Majalla" pitchFamily="2" charset="-78"/>
                <a:cs typeface="Sakkal Majalla" pitchFamily="2" charset="-78"/>
              </a:rPr>
              <a:t>، وفقا لهذا النص اعتبر المشرّع الفرنسي شرط التحكيم اتفاقاً شكلياً تلزم الكتابة لوجوده. </a:t>
            </a:r>
            <a:r>
              <a:rPr lang="ar-SA" sz="2800" b="1" dirty="0">
                <a:latin typeface="Sakkal Majalla" pitchFamily="2" charset="-78"/>
                <a:cs typeface="Sakkal Majalla" pitchFamily="2" charset="-78"/>
              </a:rPr>
              <a:t>أما بالنسبة </a:t>
            </a:r>
            <a:r>
              <a:rPr lang="ar-SA" sz="2800" b="1" dirty="0" err="1">
                <a:latin typeface="Sakkal Majalla" pitchFamily="2" charset="-78"/>
                <a:cs typeface="Sakkal Majalla" pitchFamily="2" charset="-78"/>
              </a:rPr>
              <a:t>لمشارطة</a:t>
            </a:r>
            <a:r>
              <a:rPr lang="ar-SA" sz="2800" b="1" dirty="0">
                <a:latin typeface="Sakkal Majalla" pitchFamily="2" charset="-78"/>
                <a:cs typeface="Sakkal Majalla" pitchFamily="2" charset="-78"/>
              </a:rPr>
              <a:t> التحكيم، فقد نصّت المادة 1449 من نفس القانون على أنّ: "إثبات </a:t>
            </a:r>
            <a:r>
              <a:rPr lang="ar-SA" sz="2800" b="1" dirty="0" err="1">
                <a:latin typeface="Sakkal Majalla" pitchFamily="2" charset="-78"/>
                <a:cs typeface="Sakkal Majalla" pitchFamily="2" charset="-78"/>
              </a:rPr>
              <a:t>مشارطة</a:t>
            </a:r>
            <a:r>
              <a:rPr lang="ar-SA" sz="2800" b="1" dirty="0">
                <a:latin typeface="Sakkal Majalla" pitchFamily="2" charset="-78"/>
                <a:cs typeface="Sakkal Majalla" pitchFamily="2" charset="-78"/>
              </a:rPr>
              <a:t> التحكيم يكون بالكتابة، كما يمكن أن يتم في محضر موقع من الأطراف المحتكمين </a:t>
            </a:r>
            <a:r>
              <a:rPr lang="ar-SA" sz="2800" b="1" dirty="0" smtClean="0">
                <a:latin typeface="Sakkal Majalla" pitchFamily="2" charset="-78"/>
                <a:cs typeface="Sakkal Majalla" pitchFamily="2" charset="-78"/>
              </a:rPr>
              <a:t>والمحكمين</a:t>
            </a:r>
            <a:r>
              <a:rPr lang="ar-DZ" sz="2800" b="1" dirty="0" smtClean="0">
                <a:latin typeface="Sakkal Majalla" pitchFamily="2" charset="-78"/>
                <a:cs typeface="Sakkal Majalla" pitchFamily="2" charset="-78"/>
              </a:rPr>
              <a:t>.</a:t>
            </a:r>
          </a:p>
          <a:p>
            <a:pPr algn="just" rtl="1">
              <a:buNone/>
            </a:pPr>
            <a:r>
              <a:rPr lang="ar-SA" b="1" dirty="0">
                <a:latin typeface="Sakkal Majalla" pitchFamily="2" charset="-78"/>
                <a:cs typeface="Sakkal Majalla" pitchFamily="2" charset="-78"/>
              </a:rPr>
              <a:t>على كل حال، فإنّ كتابة اتفاق التحكيم لازمة لإثباته عند تنفيذ حكم التحكيم الأجنبي في فرنسا، إذ أنّ المادة 1499 تتطلب تقديم اتفاق التحكيم لإثبات وجوده</a:t>
            </a:r>
            <a:endParaRPr lang="fr-FR" sz="3600" b="1" dirty="0">
              <a:latin typeface="Sakkal Majalla" pitchFamily="2" charset="-78"/>
              <a:cs typeface="Sakkal Majalla" pitchFamily="2" charset="-78"/>
            </a:endParaRPr>
          </a:p>
          <a:p>
            <a:pPr algn="just" rtl="1">
              <a:buFontTx/>
              <a:buChar char="-"/>
            </a:pPr>
            <a:endParaRPr lang="ar-DZ"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a:p>
            <a:pPr algn="just" rtl="1">
              <a:buFontTx/>
              <a:buChar char="-"/>
            </a:pPr>
            <a:endParaRPr lang="fr-F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28670"/>
          </a:xfrm>
        </p:spPr>
        <p:style>
          <a:lnRef idx="1">
            <a:schemeClr val="accent2"/>
          </a:lnRef>
          <a:fillRef idx="2">
            <a:schemeClr val="accent2"/>
          </a:fillRef>
          <a:effectRef idx="1">
            <a:schemeClr val="accent2"/>
          </a:effectRef>
          <a:fontRef idx="minor">
            <a:schemeClr val="dk1"/>
          </a:fontRef>
        </p:style>
        <p:txBody>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التوجه الجديد للقانون الفرنسي</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0" y="928670"/>
            <a:ext cx="9144000" cy="5929330"/>
          </a:xfrm>
        </p:spPr>
        <p:style>
          <a:lnRef idx="1">
            <a:schemeClr val="accent3"/>
          </a:lnRef>
          <a:fillRef idx="2">
            <a:schemeClr val="accent3"/>
          </a:fillRef>
          <a:effectRef idx="1">
            <a:schemeClr val="accent3"/>
          </a:effectRef>
          <a:fontRef idx="minor">
            <a:schemeClr val="dk1"/>
          </a:fontRef>
        </p:style>
        <p:txBody>
          <a:bodyPr>
            <a:normAutofit/>
          </a:bodyPr>
          <a:lstStyle/>
          <a:p>
            <a:pPr algn="just" rtl="1">
              <a:buFontTx/>
              <a:buChar char="-"/>
            </a:pPr>
            <a:r>
              <a:rPr lang="ar-SA" b="1" dirty="0" smtClean="0">
                <a:latin typeface="Sakkal Majalla" pitchFamily="2" charset="-78"/>
                <a:cs typeface="Sakkal Majalla" pitchFamily="2" charset="-78"/>
              </a:rPr>
              <a:t>اتجه القانون الفرنسي في تعديله الأخير للأحكام المنظمة للتحكيم الدولي في قانون الإجراءات المدنية إلى أبعد ممّا تقرّه قوانين الدول ذات التقاليد </a:t>
            </a:r>
            <a:r>
              <a:rPr lang="ar-SA" b="1" dirty="0" err="1" smtClean="0">
                <a:latin typeface="Sakkal Majalla" pitchFamily="2" charset="-78"/>
                <a:cs typeface="Sakkal Majalla" pitchFamily="2" charset="-78"/>
              </a:rPr>
              <a:t>الأنجلوساكسونية</a:t>
            </a:r>
            <a:r>
              <a:rPr lang="ar-SA" b="1" dirty="0" smtClean="0">
                <a:latin typeface="Sakkal Majalla" pitchFamily="2" charset="-78"/>
                <a:cs typeface="Sakkal Majalla" pitchFamily="2" charset="-78"/>
              </a:rPr>
              <a:t>، والتي لا ترى مبرراً لإخضاع اتفاق التحكيم لشكل معيّن يميّزه عن سائر التصرفات القانونية الأخرى الخاضعة لمبدأ </a:t>
            </a:r>
            <a:r>
              <a:rPr lang="ar-SA" b="1" dirty="0" err="1" smtClean="0">
                <a:latin typeface="Sakkal Majalla" pitchFamily="2" charset="-78"/>
                <a:cs typeface="Sakkal Majalla" pitchFamily="2" charset="-78"/>
              </a:rPr>
              <a:t>الرضائية</a:t>
            </a:r>
            <a:r>
              <a:rPr lang="ar-DZ" b="1" dirty="0" smtClean="0">
                <a:latin typeface="Sakkal Majalla" pitchFamily="2" charset="-78"/>
                <a:cs typeface="Sakkal Majalla" pitchFamily="2" charset="-78"/>
              </a:rPr>
              <a:t>. </a:t>
            </a:r>
            <a:endParaRPr lang="ar-DZ" sz="2800" b="1" dirty="0" smtClean="0">
              <a:latin typeface="Sakkal Majalla" pitchFamily="2" charset="-78"/>
              <a:cs typeface="Sakkal Majalla" pitchFamily="2" charset="-78"/>
            </a:endParaRPr>
          </a:p>
          <a:p>
            <a:pPr algn="just" rtl="1">
              <a:buFontTx/>
              <a:buChar char="-"/>
            </a:pPr>
            <a:r>
              <a:rPr lang="ar-DZ" b="1" dirty="0" smtClean="0">
                <a:latin typeface="Sakkal Majalla" pitchFamily="2" charset="-78"/>
                <a:cs typeface="Sakkal Majalla" pitchFamily="2" charset="-78"/>
              </a:rPr>
              <a:t>لقد </a:t>
            </a:r>
            <a:r>
              <a:rPr lang="ar-SA" b="1" dirty="0" smtClean="0">
                <a:latin typeface="Sakkal Majalla" pitchFamily="2" charset="-78"/>
                <a:cs typeface="Sakkal Majalla" pitchFamily="2" charset="-78"/>
              </a:rPr>
              <a:t>نصّت صراحة </a:t>
            </a:r>
            <a:r>
              <a:rPr lang="ar-SA" b="1" u="sng" dirty="0" smtClean="0">
                <a:solidFill>
                  <a:srgbClr val="FF0000"/>
                </a:solidFill>
                <a:latin typeface="Sakkal Majalla" pitchFamily="2" charset="-78"/>
                <a:cs typeface="Sakkal Majalla" pitchFamily="2" charset="-78"/>
              </a:rPr>
              <a:t>المادة 1507 من قانون الإجراءات المدنية الفرنسي</a:t>
            </a:r>
            <a:r>
              <a:rPr lang="ar-SA" b="1" dirty="0" smtClean="0">
                <a:latin typeface="Sakkal Majalla" pitchFamily="2" charset="-78"/>
                <a:cs typeface="Sakkal Majalla" pitchFamily="2" charset="-78"/>
              </a:rPr>
              <a:t>، في صيغته الناتجة عن تعديل 13/01/2011، على أنّ اتفاق التحكيم التجاري الدولي لا يخضع لأيّ شرط شكلي، ليقنّن بذلك ما قرّرته محكمة النقض الفرنسية منذ مدّة</a:t>
            </a:r>
            <a:r>
              <a:rPr lang="fr-FR" b="1" dirty="0" smtClean="0">
                <a:latin typeface="Sakkal Majalla" pitchFamily="2" charset="-78"/>
                <a:cs typeface="Sakkal Majalla" pitchFamily="2" charset="-78"/>
              </a:rPr>
              <a:t> </a:t>
            </a:r>
            <a:r>
              <a:rPr lang="ar-DZ" b="1" dirty="0" smtClean="0">
                <a:latin typeface="Sakkal Majalla" pitchFamily="2" charset="-78"/>
                <a:cs typeface="Sakkal Majalla" pitchFamily="2" charset="-78"/>
              </a:rPr>
              <a:t>إذ </a:t>
            </a:r>
            <a:r>
              <a:rPr lang="ar-DZ" b="1" dirty="0" err="1" smtClean="0">
                <a:latin typeface="Sakkal Majalla" pitchFamily="2" charset="-78"/>
                <a:cs typeface="Sakkal Majalla" pitchFamily="2" charset="-78"/>
              </a:rPr>
              <a:t>تنص</a:t>
            </a:r>
            <a:r>
              <a:rPr lang="ar-DZ" b="1" dirty="0" smtClean="0">
                <a:latin typeface="Sakkal Majalla" pitchFamily="2" charset="-78"/>
                <a:cs typeface="Sakkal Majalla" pitchFamily="2" charset="-78"/>
              </a:rPr>
              <a:t> هذه المادة على أنّ:</a:t>
            </a:r>
          </a:p>
          <a:p>
            <a:pPr algn="just">
              <a:buNone/>
            </a:pPr>
            <a:r>
              <a:rPr lang="ar-DZ" b="1" dirty="0" smtClean="0">
                <a:solidFill>
                  <a:srgbClr val="FF0000"/>
                </a:solidFill>
                <a:latin typeface="Sakkal Majalla" pitchFamily="2" charset="-78"/>
                <a:cs typeface="Sakkal Majalla" pitchFamily="2" charset="-78"/>
              </a:rPr>
              <a:t> </a:t>
            </a:r>
            <a:r>
              <a:rPr lang="fr-FR" b="1" i="1" dirty="0" smtClean="0">
                <a:solidFill>
                  <a:srgbClr val="FF0000"/>
                </a:solidFill>
                <a:latin typeface="Sakkal Majalla" pitchFamily="2" charset="-78"/>
                <a:cs typeface="Sakkal Majalla" pitchFamily="2" charset="-78"/>
              </a:rPr>
              <a:t>«La convention d’arbitrage n’est soumise à aucune condition de forme».</a:t>
            </a:r>
            <a:endParaRPr lang="fr-FR" b="1" dirty="0" smtClean="0">
              <a:solidFill>
                <a:srgbClr val="FF0000"/>
              </a:solidFill>
              <a:latin typeface="Sakkal Majalla" pitchFamily="2" charset="-78"/>
              <a:cs typeface="Sakkal Majalla" pitchFamily="2" charset="-78"/>
            </a:endParaRPr>
          </a:p>
          <a:p>
            <a:pPr algn="just" rtl="1">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28670"/>
          </a:xfrm>
        </p:spPr>
        <p:style>
          <a:lnRef idx="1">
            <a:schemeClr val="accent5"/>
          </a:lnRef>
          <a:fillRef idx="2">
            <a:schemeClr val="accent5"/>
          </a:fillRef>
          <a:effectRef idx="1">
            <a:schemeClr val="accent5"/>
          </a:effectRef>
          <a:fontRef idx="minor">
            <a:schemeClr val="dk1"/>
          </a:fontRef>
        </p:style>
        <p:txBody>
          <a:bodyPr/>
          <a:lstStyle/>
          <a:p>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القانون البلجيكي</a:t>
            </a:r>
            <a:endParaRPr lang="fr-F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Espace réservé du contenu 2"/>
          <p:cNvSpPr>
            <a:spLocks noGrp="1"/>
          </p:cNvSpPr>
          <p:nvPr>
            <p:ph idx="1"/>
          </p:nvPr>
        </p:nvSpPr>
        <p:spPr>
          <a:xfrm>
            <a:off x="0" y="928670"/>
            <a:ext cx="9144000" cy="5929330"/>
          </a:xfrm>
        </p:spPr>
        <p:style>
          <a:lnRef idx="1">
            <a:schemeClr val="accent3"/>
          </a:lnRef>
          <a:fillRef idx="2">
            <a:schemeClr val="accent3"/>
          </a:fillRef>
          <a:effectRef idx="1">
            <a:schemeClr val="accent3"/>
          </a:effectRef>
          <a:fontRef idx="minor">
            <a:schemeClr val="dk1"/>
          </a:fontRef>
        </p:style>
        <p:txBody>
          <a:bodyPr>
            <a:normAutofit/>
          </a:bodyPr>
          <a:lstStyle/>
          <a:p>
            <a:pPr algn="just" rtl="1">
              <a:buNone/>
            </a:pPr>
            <a:r>
              <a:rPr lang="ar-DZ" b="1" dirty="0">
                <a:latin typeface="Sakkal Majalla" pitchFamily="2" charset="-78"/>
                <a:cs typeface="Sakkal Majalla" pitchFamily="2" charset="-78"/>
              </a:rPr>
              <a:t>عدّل المشرع البلجيكي من موقفه بخصوص شرط كتابة اتفاق التحكيم، وأخذ بالخيار الثاني الذي أورده القانون النموذجي للجنة الأمم المتّحدة للقانون التجاري الدولي بالنسبة للمادة 7 منه في صيغته المعدلة في سنة 2006، حيث لم يَعُد نص المادة 1681 من قانون الإجراءات البلجيكي يتطلب الكتابة في اتفاق التحكيم كشرط لإثباته، وذلك بعد التعديل الذي أدخله عليه المشرّع البلجيكي في 28/06/2013، وهو ما يعني إمكانية إثباته بكلّ الوسائل القانونية وإمكانية إبرام هذا الاتفاق شفاهةً.</a:t>
            </a:r>
            <a:endParaRPr lang="fr-FR" b="1" dirty="0">
              <a:latin typeface="Sakkal Majalla" pitchFamily="2" charset="-78"/>
              <a:cs typeface="Sakkal Majalla" pitchFamily="2" charset="-78"/>
            </a:endParaRPr>
          </a:p>
          <a:p>
            <a:pPr algn="just" rtl="1">
              <a:buNone/>
            </a:pPr>
            <a:r>
              <a:rPr lang="ar-DZ" b="1" dirty="0" err="1">
                <a:solidFill>
                  <a:srgbClr val="FF0000"/>
                </a:solidFill>
                <a:latin typeface="Sakkal Majalla" pitchFamily="2" charset="-78"/>
                <a:cs typeface="Sakkal Majalla" pitchFamily="2" charset="-78"/>
              </a:rPr>
              <a:t>ينص</a:t>
            </a:r>
            <a:r>
              <a:rPr lang="ar-DZ" b="1" dirty="0">
                <a:solidFill>
                  <a:srgbClr val="FF0000"/>
                </a:solidFill>
                <a:latin typeface="Sakkal Majalla" pitchFamily="2" charset="-78"/>
                <a:cs typeface="Sakkal Majalla" pitchFamily="2" charset="-78"/>
              </a:rPr>
              <a:t> الخيار الثاني للمادة </a:t>
            </a:r>
            <a:r>
              <a:rPr lang="ar-DZ" b="1" dirty="0" smtClean="0">
                <a:solidFill>
                  <a:srgbClr val="FF0000"/>
                </a:solidFill>
                <a:latin typeface="Sakkal Majalla" pitchFamily="2" charset="-78"/>
                <a:cs typeface="Sakkal Majalla" pitchFamily="2" charset="-78"/>
              </a:rPr>
              <a:t>07 </a:t>
            </a:r>
            <a:r>
              <a:rPr lang="ar-DZ" dirty="0">
                <a:latin typeface="Sakkal Majalla" pitchFamily="2" charset="-78"/>
                <a:cs typeface="Sakkal Majalla" pitchFamily="2" charset="-78"/>
              </a:rPr>
              <a:t>على أنّ: </a:t>
            </a:r>
            <a:r>
              <a:rPr lang="ar-DZ" b="1" dirty="0">
                <a:latin typeface="Sakkal Majalla" pitchFamily="2" charset="-78"/>
                <a:cs typeface="Sakkal Majalla" pitchFamily="2" charset="-78"/>
              </a:rPr>
              <a:t>"</a:t>
            </a:r>
            <a:r>
              <a:rPr lang="ar-DZ"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اتفاق التحكيم"هو اتفاق بين الطرفين على أن يحيلا إلى التحكيم جميع أو بعض ما نشأ أو ما قد ينشأ بينهما من نزاعات بشأن علاقة قانونية محدّدة، سواء أكانت تعاقدية أم غير تعاقدية".</a:t>
            </a:r>
            <a:endParaRPr lang="fr-FR" dirty="0">
              <a:latin typeface="Sakkal Majalla" pitchFamily="2" charset="-78"/>
              <a:cs typeface="Sakkal Majalla" pitchFamily="2" charset="-78"/>
            </a:endParaRPr>
          </a:p>
          <a:p>
            <a:pPr algn="just"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p:spPr>
        <p:style>
          <a:lnRef idx="1">
            <a:schemeClr val="accent3"/>
          </a:lnRef>
          <a:fillRef idx="2">
            <a:schemeClr val="accent3"/>
          </a:fillRef>
          <a:effectRef idx="1">
            <a:schemeClr val="accent3"/>
          </a:effectRef>
          <a:fontRef idx="minor">
            <a:schemeClr val="dk1"/>
          </a:fontRef>
        </p:style>
        <p:txBody>
          <a:bodyPr>
            <a:normAutofit fontScale="90000"/>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 اشتراط كتابة اتفاق التحكيم في بعض الأنظمة القانونية</a:t>
            </a:r>
            <a:r>
              <a:rPr lang="ar-DZ" dirty="0" smtClean="0"/>
              <a:t> </a:t>
            </a:r>
            <a:endParaRPr lang="fr-FR" dirty="0"/>
          </a:p>
        </p:txBody>
      </p:sp>
      <p:sp>
        <p:nvSpPr>
          <p:cNvPr id="3" name="Espace réservé du contenu 2"/>
          <p:cNvSpPr>
            <a:spLocks noGrp="1"/>
          </p:cNvSpPr>
          <p:nvPr>
            <p:ph idx="1"/>
          </p:nvPr>
        </p:nvSpPr>
        <p:spPr>
          <a:xfrm>
            <a:off x="0" y="1428736"/>
            <a:ext cx="9144000" cy="5429264"/>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rtl="1">
              <a:buNone/>
            </a:pPr>
            <a:r>
              <a:rPr lang="ar-SA" b="1" dirty="0">
                <a:latin typeface="Sakkal Majalla" pitchFamily="2" charset="-78"/>
                <a:cs typeface="Sakkal Majalla" pitchFamily="2" charset="-78"/>
              </a:rPr>
              <a:t>أخرجت الكثير من الأنظمة القانونية اتفاق التحكيم من دائرة التصرفات </a:t>
            </a:r>
            <a:r>
              <a:rPr lang="ar-SA" b="1" dirty="0" err="1" smtClean="0">
                <a:latin typeface="Sakkal Majalla" pitchFamily="2" charset="-78"/>
                <a:cs typeface="Sakkal Majalla" pitchFamily="2" charset="-78"/>
              </a:rPr>
              <a:t>الرضائية</a:t>
            </a:r>
            <a:r>
              <a:rPr lang="ar-DZ" b="1" dirty="0" smtClean="0">
                <a:latin typeface="Sakkal Majalla" pitchFamily="2" charset="-78"/>
                <a:cs typeface="Sakkal Majalla" pitchFamily="2" charset="-78"/>
              </a:rPr>
              <a:t>، </a:t>
            </a:r>
            <a:r>
              <a:rPr lang="ar-SA" b="1" dirty="0">
                <a:latin typeface="Sakkal Majalla" pitchFamily="2" charset="-78"/>
                <a:cs typeface="Sakkal Majalla" pitchFamily="2" charset="-78"/>
              </a:rPr>
              <a:t>وذلك بهدف التحقّق من اتجاه </a:t>
            </a:r>
            <a:r>
              <a:rPr lang="ar-SA" b="1" u="sng" dirty="0">
                <a:solidFill>
                  <a:srgbClr val="FF0000"/>
                </a:solidFill>
                <a:latin typeface="Sakkal Majalla" pitchFamily="2" charset="-78"/>
                <a:cs typeface="Sakkal Majalla" pitchFamily="2" charset="-78"/>
              </a:rPr>
              <a:t>إرادة الأطراف فعلاً إلى </a:t>
            </a:r>
            <a:r>
              <a:rPr lang="ar-SA" b="1" u="sng" dirty="0" err="1" smtClean="0">
                <a:solidFill>
                  <a:srgbClr val="FF0000"/>
                </a:solidFill>
                <a:latin typeface="Sakkal Majalla" pitchFamily="2" charset="-78"/>
                <a:cs typeface="Sakkal Majalla" pitchFamily="2" charset="-78"/>
              </a:rPr>
              <a:t>التحكي</a:t>
            </a:r>
            <a:r>
              <a:rPr lang="ar-DZ" b="1" u="sng" dirty="0" smtClean="0">
                <a:solidFill>
                  <a:srgbClr val="FF0000"/>
                </a:solidFill>
                <a:latin typeface="Sakkal Majalla" pitchFamily="2" charset="-78"/>
                <a:cs typeface="Sakkal Majalla" pitchFamily="2" charset="-78"/>
              </a:rPr>
              <a:t>م، </a:t>
            </a:r>
            <a:r>
              <a:rPr lang="ar-SA" b="1" dirty="0">
                <a:latin typeface="Sakkal Majalla" pitchFamily="2" charset="-78"/>
                <a:cs typeface="Sakkal Majalla" pitchFamily="2" charset="-78"/>
              </a:rPr>
              <a:t>وهذا يرجع بتقدير جانب من الفقه إلى الآثار الخطيرة والهامة في نفس الوقت، التي تنتج عن هذا الاتفاق على قوانين الدول في حالة الاعتراف بصحّته، خاصة منها سلب الاختصاص من المحاكم الوطنية المختصّة أصلاً </a:t>
            </a:r>
            <a:r>
              <a:rPr lang="ar-SA" b="1" dirty="0" smtClean="0">
                <a:latin typeface="Sakkal Majalla" pitchFamily="2" charset="-78"/>
                <a:cs typeface="Sakkal Majalla" pitchFamily="2" charset="-78"/>
              </a:rPr>
              <a:t>بفضّ</a:t>
            </a:r>
            <a:r>
              <a:rPr lang="ar-DZ" b="1" dirty="0" smtClean="0">
                <a:latin typeface="Sakkal Majalla" pitchFamily="2" charset="-78"/>
                <a:cs typeface="Sakkal Majalla" pitchFamily="2" charset="-78"/>
              </a:rPr>
              <a:t> النزاع.</a:t>
            </a:r>
          </a:p>
          <a:p>
            <a:pPr algn="just" rtl="1">
              <a:buNone/>
            </a:pPr>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أ/ القانون المصري: </a:t>
            </a:r>
            <a:r>
              <a:rPr lang="ar-SA" b="1" dirty="0">
                <a:latin typeface="Sakkal Majalla" pitchFamily="2" charset="-78"/>
                <a:cs typeface="Sakkal Majalla" pitchFamily="2" charset="-78"/>
              </a:rPr>
              <a:t>نصّ قانون التحكيم المصري الجديد لسنة 1994 مثلا على أنّه: </a:t>
            </a:r>
            <a:r>
              <a:rPr lang="ar-DZ" b="1" dirty="0" smtClean="0">
                <a:latin typeface="Sakkal Majalla" pitchFamily="2" charset="-78"/>
                <a:cs typeface="Sakkal Majalla" pitchFamily="2" charset="-78"/>
              </a:rPr>
              <a:t>”</a:t>
            </a:r>
            <a:r>
              <a:rPr lang="ar-SA" b="1" dirty="0" smtClean="0">
                <a:solidFill>
                  <a:srgbClr val="FF0000"/>
                </a:solidFill>
                <a:latin typeface="Sakkal Majalla" pitchFamily="2" charset="-78"/>
                <a:cs typeface="Sakkal Majalla" pitchFamily="2" charset="-78"/>
              </a:rPr>
              <a:t>يجب </a:t>
            </a:r>
            <a:r>
              <a:rPr lang="ar-SA" b="1" dirty="0">
                <a:solidFill>
                  <a:srgbClr val="FF0000"/>
                </a:solidFill>
                <a:latin typeface="Sakkal Majalla" pitchFamily="2" charset="-78"/>
                <a:cs typeface="Sakkal Majalla" pitchFamily="2" charset="-78"/>
              </a:rPr>
              <a:t>أن يكون اتفاق التحكيم مكتوبا وإلا كان باطلا </a:t>
            </a:r>
            <a:r>
              <a:rPr lang="ar-DZ" b="1" dirty="0" smtClean="0">
                <a:latin typeface="Sakkal Majalla" pitchFamily="2" charset="-78"/>
                <a:cs typeface="Sakkal Majalla" pitchFamily="2" charset="-78"/>
              </a:rPr>
              <a:t>”.</a:t>
            </a:r>
          </a:p>
          <a:p>
            <a:pPr algn="just" rtl="1">
              <a:buNone/>
            </a:pPr>
            <a:r>
              <a:rPr lang="ar-DZ" b="1" dirty="0" smtClean="0">
                <a:latin typeface="Sakkal Majalla" pitchFamily="2" charset="-78"/>
                <a:cs typeface="Sakkal Majalla" pitchFamily="2" charset="-78"/>
              </a:rPr>
              <a:t>يشترط القانون المصري لصحة اتفاق التحكيم أن يكون مكتوبا تحت طائلة البطلان، بالتالي فالكتابة </a:t>
            </a:r>
            <a:r>
              <a:rPr lang="ar-DZ" b="1" dirty="0" smtClean="0">
                <a:solidFill>
                  <a:srgbClr val="FF0000"/>
                </a:solidFill>
                <a:latin typeface="Sakkal Majalla" pitchFamily="2" charset="-78"/>
                <a:cs typeface="Sakkal Majalla" pitchFamily="2" charset="-78"/>
              </a:rPr>
              <a:t>شرط لصحة الاتفاق وليس مجرد وسيلة لإثباته.</a:t>
            </a:r>
            <a:endParaRPr lang="fr-FR" b="1" dirty="0">
              <a:solidFill>
                <a:srgbClr val="FF0000"/>
              </a:solidFill>
              <a:latin typeface="Sakkal Majalla" pitchFamily="2" charset="-78"/>
              <a:cs typeface="Sakkal Majalla"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2984"/>
          </a:xfrm>
        </p:spPr>
        <p:style>
          <a:lnRef idx="1">
            <a:schemeClr val="accent3"/>
          </a:lnRef>
          <a:fillRef idx="2">
            <a:schemeClr val="accent3"/>
          </a:fillRef>
          <a:effectRef idx="1">
            <a:schemeClr val="accent3"/>
          </a:effectRef>
          <a:fontRef idx="minor">
            <a:schemeClr val="dk1"/>
          </a:fontRef>
        </p:style>
        <p:txBody>
          <a:bodyPr/>
          <a:lstStyle/>
          <a:p>
            <a:pPr rtl="1"/>
            <a:r>
              <a:rPr lang="ar-DZ"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2/ اشتراط كتابة اتفاق التحكيم في القانون المغربي</a:t>
            </a:r>
            <a:endParaRPr lang="fr-F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0" y="1214422"/>
            <a:ext cx="9144000" cy="5643578"/>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rtl="1">
              <a:buNone/>
            </a:pPr>
            <a:r>
              <a:rPr lang="ar-DZ" b="1" dirty="0" err="1">
                <a:solidFill>
                  <a:srgbClr val="FF0000"/>
                </a:solidFill>
                <a:latin typeface="Sakkal Majalla" pitchFamily="2" charset="-78"/>
                <a:cs typeface="Sakkal Majalla" pitchFamily="2" charset="-78"/>
              </a:rPr>
              <a:t>ينص</a:t>
            </a:r>
            <a:r>
              <a:rPr lang="ar-DZ" b="1" dirty="0">
                <a:solidFill>
                  <a:srgbClr val="FF0000"/>
                </a:solidFill>
                <a:latin typeface="Sakkal Majalla" pitchFamily="2" charset="-78"/>
                <a:cs typeface="Sakkal Majalla" pitchFamily="2" charset="-78"/>
              </a:rPr>
              <a:t> الفصل </a:t>
            </a:r>
            <a:r>
              <a:rPr lang="ar-DZ" sz="3500" b="1" u="sng" dirty="0">
                <a:solidFill>
                  <a:srgbClr val="FF0000"/>
                </a:solidFill>
                <a:latin typeface="Sakkal Majalla" pitchFamily="2" charset="-78"/>
                <a:cs typeface="Sakkal Majalla" pitchFamily="2" charset="-78"/>
              </a:rPr>
              <a:t>313</a:t>
            </a:r>
            <a:r>
              <a:rPr lang="ar-DZ" sz="3500" b="1" dirty="0">
                <a:solidFill>
                  <a:srgbClr val="FF0000"/>
                </a:solidFill>
                <a:latin typeface="Sakkal Majalla" pitchFamily="2" charset="-78"/>
                <a:cs typeface="Sakkal Majalla" pitchFamily="2" charset="-78"/>
              </a:rPr>
              <a:t> </a:t>
            </a:r>
            <a:r>
              <a:rPr lang="ar-DZ" b="1" dirty="0">
                <a:solidFill>
                  <a:srgbClr val="FF0000"/>
                </a:solidFill>
                <a:latin typeface="Sakkal Majalla" pitchFamily="2" charset="-78"/>
                <a:cs typeface="Sakkal Majalla" pitchFamily="2" charset="-78"/>
              </a:rPr>
              <a:t>من قانون المسطرة المدنية المغربي بعد تعديل 2008 </a:t>
            </a:r>
            <a:r>
              <a:rPr lang="ar-DZ" dirty="0">
                <a:latin typeface="Sakkal Majalla" pitchFamily="2" charset="-78"/>
                <a:cs typeface="Sakkal Majalla" pitchFamily="2" charset="-78"/>
              </a:rPr>
              <a:t>على أنّه:</a:t>
            </a:r>
            <a:endParaRPr lang="fr-FR" dirty="0">
              <a:latin typeface="Sakkal Majalla" pitchFamily="2" charset="-78"/>
              <a:cs typeface="Sakkal Majalla" pitchFamily="2" charset="-78"/>
            </a:endParaRPr>
          </a:p>
          <a:p>
            <a:pPr algn="just" rtl="1">
              <a:buNone/>
            </a:pPr>
            <a:r>
              <a:rPr lang="ar-DZ" dirty="0">
                <a:latin typeface="Sakkal Majalla" pitchFamily="2" charset="-78"/>
                <a:cs typeface="Sakkal Majalla" pitchFamily="2" charset="-78"/>
              </a:rPr>
              <a:t>" </a:t>
            </a:r>
            <a:r>
              <a:rPr lang="ar-DZ" b="1" dirty="0">
                <a:latin typeface="Sakkal Majalla" pitchFamily="2" charset="-78"/>
                <a:cs typeface="Sakkal Majalla" pitchFamily="2" charset="-78"/>
              </a:rPr>
              <a:t>يجب أن يبرم اتفاق التحكيم كتابة إما بعقد رسمي أو عرفي أو بمحضر يحرر أمام الهيئة </a:t>
            </a:r>
            <a:r>
              <a:rPr lang="ar-DZ" b="1" dirty="0" err="1">
                <a:latin typeface="Sakkal Majalla" pitchFamily="2" charset="-78"/>
                <a:cs typeface="Sakkal Majalla" pitchFamily="2" charset="-78"/>
              </a:rPr>
              <a:t>التحكيمية</a:t>
            </a:r>
            <a:r>
              <a:rPr lang="ar-DZ" b="1" dirty="0">
                <a:latin typeface="Sakkal Majalla" pitchFamily="2" charset="-78"/>
                <a:cs typeface="Sakkal Majalla" pitchFamily="2" charset="-78"/>
              </a:rPr>
              <a:t> المختارة، يعتبر اتفاق التحكيم مبرما كتابة إذا ورد في وثيقة موقعة من الأطراف أو في رسائل متبادلة أو برقيات أو أي وسيلة أخرى من وسائل الاتصال والتي تعدّ بمثابة اتفاق تثبت وجوده، أو حتى بتبادل مذكرات الطلب أو الدفاع التي يدعي فيها أحد الطرفين بوجود اتفاق تحكيم دون أن ينازعه الطرف الآخر في ذلك.</a:t>
            </a:r>
            <a:endParaRPr lang="fr-FR" dirty="0">
              <a:latin typeface="Sakkal Majalla" pitchFamily="2" charset="-78"/>
              <a:cs typeface="Sakkal Majalla" pitchFamily="2" charset="-78"/>
            </a:endParaRPr>
          </a:p>
          <a:p>
            <a:pPr algn="just" rtl="1">
              <a:buNone/>
            </a:pPr>
            <a:r>
              <a:rPr lang="ar-DZ" b="1" dirty="0">
                <a:latin typeface="Sakkal Majalla" pitchFamily="2" charset="-78"/>
                <a:cs typeface="Sakkal Majalla" pitchFamily="2" charset="-78"/>
              </a:rPr>
              <a:t>ويعدّ في حكم اتفاق التحكيم المبرم كتابة كذلك كل إحالة في عقد مكتوب إلى أحكام عقد نموذجي أو اتفاقية دولية أو إلى أي وثيقة أخرى تتضمن شرطا </a:t>
            </a:r>
            <a:r>
              <a:rPr lang="ar-DZ" b="1" dirty="0" err="1">
                <a:latin typeface="Sakkal Majalla" pitchFamily="2" charset="-78"/>
                <a:cs typeface="Sakkal Majalla" pitchFamily="2" charset="-78"/>
              </a:rPr>
              <a:t>تحكيميا</a:t>
            </a:r>
            <a:r>
              <a:rPr lang="ar-DZ" b="1" dirty="0">
                <a:latin typeface="Sakkal Majalla" pitchFamily="2" charset="-78"/>
                <a:cs typeface="Sakkal Majalla" pitchFamily="2" charset="-78"/>
              </a:rPr>
              <a:t> إذا كانت الإحالة واضحة في اعتبار هذا الشرط جزء من العقد</a:t>
            </a:r>
            <a:r>
              <a:rPr lang="ar-DZ" dirty="0" smtClean="0">
                <a:latin typeface="Sakkal Majalla" pitchFamily="2" charset="-78"/>
                <a:cs typeface="Sakkal Majalla" pitchFamily="2" charset="-78"/>
              </a:rPr>
              <a:t>".</a:t>
            </a:r>
          </a:p>
          <a:p>
            <a:pPr algn="just" rtl="1">
              <a:buNone/>
            </a:pPr>
            <a:r>
              <a:rPr lang="ar-DZ" b="1" dirty="0" smtClean="0">
                <a:latin typeface="Sakkal Majalla" pitchFamily="2" charset="-78"/>
                <a:cs typeface="Sakkal Majalla" pitchFamily="2" charset="-78"/>
              </a:rPr>
              <a:t>المشرع المغربي كان أكثر وضوحا وتفصيلا في مسألة اشتراط الكتابة لصحة اتفاق التحكيم.</a:t>
            </a:r>
            <a:endParaRPr lang="fr-FR" b="1" dirty="0">
              <a:latin typeface="Sakkal Majalla" pitchFamily="2" charset="-78"/>
              <a:cs typeface="Sakkal Majalla" pitchFamily="2" charset="-78"/>
            </a:endParaRPr>
          </a:p>
          <a:p>
            <a:pPr algn="just" rtl="1">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14356"/>
          </a:xfrm>
        </p:spPr>
        <p:style>
          <a:lnRef idx="1">
            <a:schemeClr val="accent3"/>
          </a:lnRef>
          <a:fillRef idx="2">
            <a:schemeClr val="accent3"/>
          </a:fillRef>
          <a:effectRef idx="1">
            <a:schemeClr val="accent3"/>
          </a:effectRef>
          <a:fontRef idx="minor">
            <a:schemeClr val="dk1"/>
          </a:fontRef>
        </p:style>
        <p:txBody>
          <a:bodyPr>
            <a:normAutofit/>
          </a:bodyPr>
          <a:lstStyle/>
          <a:p>
            <a:pPr rtl="1"/>
            <a:r>
              <a:rPr lang="ar-DZ"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 اشتراط كتابة اتفاق التحكيم في الاتفاقيات الدولية</a:t>
            </a:r>
            <a:endParaRPr lang="fr-FR"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Espace réservé du contenu 2"/>
          <p:cNvSpPr>
            <a:spLocks noGrp="1"/>
          </p:cNvSpPr>
          <p:nvPr>
            <p:ph idx="1"/>
          </p:nvPr>
        </p:nvSpPr>
        <p:spPr>
          <a:xfrm>
            <a:off x="0" y="714356"/>
            <a:ext cx="9144000" cy="6143644"/>
          </a:xfrm>
        </p:spPr>
        <p:style>
          <a:lnRef idx="1">
            <a:schemeClr val="accent3"/>
          </a:lnRef>
          <a:fillRef idx="2">
            <a:schemeClr val="accent3"/>
          </a:fillRef>
          <a:effectRef idx="1">
            <a:schemeClr val="accent3"/>
          </a:effectRef>
          <a:fontRef idx="minor">
            <a:schemeClr val="dk1"/>
          </a:fontRef>
        </p:style>
        <p:txBody>
          <a:bodyPr>
            <a:noAutofit/>
          </a:bodyPr>
          <a:lstStyle/>
          <a:p>
            <a:pPr algn="just" rtl="1">
              <a:buNone/>
            </a:pPr>
            <a:r>
              <a:rPr lang="ar-DZ" sz="2800" b="1" u="sng" dirty="0" smtClean="0">
                <a:solidFill>
                  <a:srgbClr val="FF0000"/>
                </a:solidFill>
                <a:latin typeface="Sakkal Majalla" pitchFamily="2" charset="-78"/>
                <a:cs typeface="Sakkal Majalla" pitchFamily="2" charset="-78"/>
              </a:rPr>
              <a:t>أ/</a:t>
            </a:r>
            <a:r>
              <a:rPr lang="ar-SA" sz="2800" b="1" u="sng" dirty="0" smtClean="0">
                <a:solidFill>
                  <a:srgbClr val="FF0000"/>
                </a:solidFill>
                <a:latin typeface="Sakkal Majalla" pitchFamily="2" charset="-78"/>
                <a:cs typeface="Sakkal Majalla" pitchFamily="2" charset="-78"/>
              </a:rPr>
              <a:t>اتفاقية </a:t>
            </a:r>
            <a:r>
              <a:rPr lang="ar-SA" sz="2800" b="1" u="sng" dirty="0">
                <a:solidFill>
                  <a:srgbClr val="FF0000"/>
                </a:solidFill>
                <a:latin typeface="Sakkal Majalla" pitchFamily="2" charset="-78"/>
                <a:cs typeface="Sakkal Majalla" pitchFamily="2" charset="-78"/>
              </a:rPr>
              <a:t>نيويورك لعام </a:t>
            </a:r>
            <a:r>
              <a:rPr lang="ar-SA" sz="2800" b="1" u="sng" dirty="0" smtClean="0">
                <a:solidFill>
                  <a:srgbClr val="FF0000"/>
                </a:solidFill>
                <a:latin typeface="Sakkal Majalla" pitchFamily="2" charset="-78"/>
                <a:cs typeface="Sakkal Majalla" pitchFamily="2" charset="-78"/>
              </a:rPr>
              <a:t>1958</a:t>
            </a:r>
            <a:r>
              <a:rPr lang="ar-DZ" sz="2800" b="1" dirty="0" smtClean="0">
                <a:solidFill>
                  <a:srgbClr val="FF0000"/>
                </a:solidFill>
                <a:latin typeface="Sakkal Majalla" pitchFamily="2" charset="-78"/>
                <a:cs typeface="Sakkal Majalla" pitchFamily="2" charset="-78"/>
              </a:rPr>
              <a:t>: </a:t>
            </a:r>
            <a:r>
              <a:rPr lang="ar-SA" sz="2800" b="1" dirty="0" smtClean="0">
                <a:latin typeface="Sakkal Majalla" pitchFamily="2" charset="-78"/>
                <a:cs typeface="Sakkal Majalla" pitchFamily="2" charset="-78"/>
              </a:rPr>
              <a:t>يظهر </a:t>
            </a:r>
            <a:r>
              <a:rPr lang="ar-SA" sz="2800" b="1" dirty="0">
                <a:latin typeface="Sakkal Majalla" pitchFamily="2" charset="-78"/>
                <a:cs typeface="Sakkal Majalla" pitchFamily="2" charset="-78"/>
              </a:rPr>
              <a:t>الموقف التوفيقي لاتفاقية نيويورك جلياً من خلال ما جاء </a:t>
            </a:r>
            <a:r>
              <a:rPr lang="ar-SA" sz="2800" b="1" dirty="0" err="1">
                <a:latin typeface="Sakkal Majalla" pitchFamily="2" charset="-78"/>
                <a:cs typeface="Sakkal Majalla" pitchFamily="2" charset="-78"/>
              </a:rPr>
              <a:t>به</a:t>
            </a:r>
            <a:r>
              <a:rPr lang="ar-SA" sz="2800" b="1" dirty="0">
                <a:latin typeface="Sakkal Majalla" pitchFamily="2" charset="-78"/>
                <a:cs typeface="Sakkal Majalla" pitchFamily="2" charset="-78"/>
              </a:rPr>
              <a:t> نص </a:t>
            </a:r>
            <a:r>
              <a:rPr lang="ar-SA" b="1" u="sng" dirty="0">
                <a:latin typeface="Sakkal Majalla" pitchFamily="2" charset="-78"/>
                <a:cs typeface="Sakkal Majalla" pitchFamily="2" charset="-78"/>
              </a:rPr>
              <a:t>المادة الثانية </a:t>
            </a:r>
            <a:r>
              <a:rPr lang="ar-SA" sz="2800" b="1" dirty="0">
                <a:latin typeface="Sakkal Majalla" pitchFamily="2" charset="-78"/>
                <a:cs typeface="Sakkal Majalla" pitchFamily="2" charset="-78"/>
              </a:rPr>
              <a:t>والتي جاءت بالصيغة </a:t>
            </a:r>
            <a:r>
              <a:rPr lang="ar-SA" sz="2800" b="1" dirty="0" smtClean="0">
                <a:latin typeface="Sakkal Majalla" pitchFamily="2" charset="-78"/>
                <a:cs typeface="Sakkal Majalla" pitchFamily="2" charset="-78"/>
              </a:rPr>
              <a:t>الآتية:</a:t>
            </a:r>
            <a:r>
              <a:rPr lang="ar-DZ" sz="2800" b="1" dirty="0" smtClean="0">
                <a:latin typeface="Sakkal Majalla" pitchFamily="2" charset="-78"/>
                <a:cs typeface="Sakkal Majalla" pitchFamily="2" charset="-78"/>
              </a:rPr>
              <a:t> </a:t>
            </a:r>
            <a:r>
              <a:rPr lang="ar-SA" sz="2800" b="1" dirty="0" smtClean="0">
                <a:latin typeface="Sakkal Majalla" pitchFamily="2" charset="-78"/>
                <a:cs typeface="Sakkal Majalla" pitchFamily="2" charset="-78"/>
              </a:rPr>
              <a:t>1-تعترف </a:t>
            </a:r>
            <a:r>
              <a:rPr lang="ar-SA" sz="2800" b="1" dirty="0">
                <a:latin typeface="Sakkal Majalla" pitchFamily="2" charset="-78"/>
                <a:cs typeface="Sakkal Majalla" pitchFamily="2" charset="-78"/>
              </a:rPr>
              <a:t>كل دولة متعاقدة بالاتفاق المكتوب الذي يتعهد الأطراف بمقتضاه أن يخضعوا للتحكيم كافة أو أية خلافات نشأت أو يمكن أن تنشأ </a:t>
            </a:r>
            <a:r>
              <a:rPr lang="ar-SA" sz="2800" b="1" dirty="0" smtClean="0">
                <a:latin typeface="Sakkal Majalla" pitchFamily="2" charset="-78"/>
                <a:cs typeface="Sakkal Majalla" pitchFamily="2" charset="-78"/>
              </a:rPr>
              <a:t>بينهم</a:t>
            </a:r>
            <a:r>
              <a:rPr lang="ar-DZ" sz="2800" b="1" dirty="0" smtClean="0">
                <a:latin typeface="Sakkal Majalla" pitchFamily="2" charset="-78"/>
                <a:cs typeface="Sakkal Majalla" pitchFamily="2" charset="-78"/>
              </a:rPr>
              <a:t>....</a:t>
            </a:r>
            <a:endParaRPr lang="fr-FR" sz="2800" b="1" dirty="0">
              <a:latin typeface="Sakkal Majalla" pitchFamily="2" charset="-78"/>
              <a:cs typeface="Sakkal Majalla" pitchFamily="2" charset="-78"/>
            </a:endParaRPr>
          </a:p>
          <a:p>
            <a:pPr algn="just" rtl="1">
              <a:buNone/>
            </a:pPr>
            <a:r>
              <a:rPr lang="ar-SA" sz="2800" b="1" dirty="0" smtClean="0">
                <a:latin typeface="Sakkal Majalla" pitchFamily="2" charset="-78"/>
                <a:cs typeface="Sakkal Majalla" pitchFamily="2" charset="-78"/>
              </a:rPr>
              <a:t>2-وتعبير </a:t>
            </a:r>
            <a:r>
              <a:rPr lang="ar-SA" sz="2800" b="1" u="sng" dirty="0" smtClean="0">
                <a:solidFill>
                  <a:srgbClr val="FF0000"/>
                </a:solidFill>
                <a:latin typeface="Sakkal Majalla" pitchFamily="2" charset="-78"/>
                <a:cs typeface="Sakkal Majalla" pitchFamily="2" charset="-78"/>
              </a:rPr>
              <a:t>"اتفاق مكتوب" </a:t>
            </a:r>
            <a:r>
              <a:rPr lang="ar-SA" sz="2800" b="1" dirty="0" smtClean="0">
                <a:latin typeface="Sakkal Majalla" pitchFamily="2" charset="-78"/>
                <a:cs typeface="Sakkal Majalla" pitchFamily="2" charset="-78"/>
              </a:rPr>
              <a:t>يشمل شرط التحكيم الوارد في عقد أو اتفاق التحكيم</a:t>
            </a:r>
            <a:r>
              <a:rPr lang="ar-DZ" sz="2800" b="1" dirty="0" smtClean="0">
                <a:latin typeface="Sakkal Majalla" pitchFamily="2" charset="-78"/>
                <a:cs typeface="Sakkal Majalla" pitchFamily="2" charset="-78"/>
              </a:rPr>
              <a:t>، </a:t>
            </a:r>
            <a:r>
              <a:rPr lang="ar-SA" sz="2800" b="1" dirty="0" smtClean="0">
                <a:latin typeface="Sakkal Majalla" pitchFamily="2" charset="-78"/>
                <a:cs typeface="Sakkal Majalla" pitchFamily="2" charset="-78"/>
              </a:rPr>
              <a:t>موقع عليه من الأطراف أو متضمن في تبادل للخطابات أو البرقيات".</a:t>
            </a:r>
            <a:endParaRPr lang="fr-FR" sz="2800" b="1" dirty="0" smtClean="0">
              <a:latin typeface="Sakkal Majalla" pitchFamily="2" charset="-78"/>
              <a:cs typeface="Sakkal Majalla" pitchFamily="2" charset="-78"/>
            </a:endParaRPr>
          </a:p>
          <a:p>
            <a:pPr algn="just">
              <a:buNone/>
            </a:pPr>
            <a:r>
              <a:rPr lang="fr-FR" sz="2800" dirty="0" smtClean="0">
                <a:latin typeface="Times New Roman" pitchFamily="18" charset="0"/>
                <a:cs typeface="Times New Roman" pitchFamily="18" charset="0"/>
              </a:rPr>
              <a:t>On entend par </a:t>
            </a:r>
            <a:r>
              <a:rPr lang="fr-FR" sz="2800" b="1" u="sng" dirty="0" smtClean="0">
                <a:solidFill>
                  <a:srgbClr val="FF0000"/>
                </a:solidFill>
                <a:latin typeface="Times New Roman" pitchFamily="18" charset="0"/>
                <a:cs typeface="Times New Roman" pitchFamily="18" charset="0"/>
              </a:rPr>
              <a:t>“convention écrite” </a:t>
            </a:r>
            <a:r>
              <a:rPr lang="fr-FR" sz="2800" dirty="0" smtClean="0">
                <a:latin typeface="Times New Roman" pitchFamily="18" charset="0"/>
                <a:cs typeface="Times New Roman" pitchFamily="18" charset="0"/>
              </a:rPr>
              <a:t>une clause compromissoire insérée dans un contrat, ou un compromis, signés par les parties ou contenus dans un échange de lettres ou de télégrammes.</a:t>
            </a:r>
          </a:p>
          <a:p>
            <a:pPr algn="just" rtl="1">
              <a:buNone/>
            </a:pPr>
            <a:r>
              <a:rPr lang="ar-DZ"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akkal Majalla" pitchFamily="2" charset="-78"/>
                <a:cs typeface="Sakkal Majalla" pitchFamily="2" charset="-78"/>
              </a:rPr>
              <a:t>من أهم نتائج تطبيق الاتفاقية:  </a:t>
            </a:r>
            <a:r>
              <a:rPr lang="ar-DZ" sz="2600" b="1" dirty="0" smtClean="0">
                <a:latin typeface="Sakkal Majalla" pitchFamily="2" charset="-78"/>
                <a:cs typeface="Sakkal Majalla" pitchFamily="2" charset="-78"/>
              </a:rPr>
              <a:t>أن يكون اتفاق التحكيم مكتوباً وفقا للمفهوم الوارد بالمادة الثانية من الاتفاقية، وذلك حتى ولو لم يكن شرط كتابة اتفاق التحكيم متطلباً وفقاً للتشريع الوطني في الدولة المعنية.</a:t>
            </a:r>
            <a:endParaRPr lang="fr-FR" sz="2600" b="1" dirty="0" smtClean="0">
              <a:latin typeface="Sakkal Majalla" pitchFamily="2" charset="-78"/>
              <a:cs typeface="Sakkal Majalla" pitchFamily="2" charset="-78"/>
            </a:endParaRPr>
          </a:p>
          <a:p>
            <a:pPr algn="just" rtl="1">
              <a:buNone/>
            </a:pPr>
            <a:endParaRPr lang="ar-DZ" sz="2600" b="1" dirty="0" smtClean="0">
              <a:latin typeface="Times New Roman" pitchFamily="18" charset="0"/>
              <a:cs typeface="Times New Roman" pitchFamily="18" charset="0"/>
            </a:endParaRPr>
          </a:p>
          <a:p>
            <a:pPr algn="just" rtl="1">
              <a:buNone/>
            </a:pPr>
            <a:endParaRPr lang="fr-FR" sz="2800" b="1" dirty="0">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42900"/>
            <a:ext cx="9144000" cy="1285884"/>
          </a:xfrm>
        </p:spPr>
        <p:style>
          <a:lnRef idx="1">
            <a:schemeClr val="accent5"/>
          </a:lnRef>
          <a:fillRef idx="2">
            <a:schemeClr val="accent5"/>
          </a:fillRef>
          <a:effectRef idx="1">
            <a:schemeClr val="accent5"/>
          </a:effectRef>
          <a:fontRef idx="minor">
            <a:schemeClr val="dk1"/>
          </a:fontRef>
        </p:style>
        <p:txBody>
          <a:bodyPr>
            <a:normAutofit fontScale="90000"/>
          </a:bodyPr>
          <a:lstStyle/>
          <a:p>
            <a:pPr rtl="1"/>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اتفاقية </a:t>
            </a:r>
            <a:r>
              <a:rPr lang="ar-D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جونيف</a:t>
            </a:r>
            <a:r>
              <a:rPr lang="ar-DZ"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 1961 للتحكيم التجاري الدولي (الدول </a:t>
            </a:r>
            <a:r>
              <a:rPr lang="ar-DZ"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الاوروربية</a:t>
            </a:r>
            <a:endParaRPr lang="fr-F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endParaRPr>
          </a:p>
        </p:txBody>
      </p:sp>
      <p:sp>
        <p:nvSpPr>
          <p:cNvPr id="3" name="Espace réservé du contenu 2"/>
          <p:cNvSpPr>
            <a:spLocks noGrp="1"/>
          </p:cNvSpPr>
          <p:nvPr>
            <p:ph idx="1"/>
          </p:nvPr>
        </p:nvSpPr>
        <p:spPr>
          <a:xfrm>
            <a:off x="0" y="1142984"/>
            <a:ext cx="9144000" cy="5715016"/>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rtl="1">
              <a:buNone/>
            </a:pPr>
            <a:r>
              <a:rPr lang="ar-DZ" b="1" u="sng" dirty="0" smtClean="0">
                <a:solidFill>
                  <a:srgbClr val="FF0000"/>
                </a:solidFill>
                <a:latin typeface="Sakkal Majalla" pitchFamily="2" charset="-78"/>
                <a:cs typeface="Sakkal Majalla" pitchFamily="2" charset="-78"/>
              </a:rPr>
              <a:t>/ </a:t>
            </a:r>
            <a:r>
              <a:rPr lang="ar-SA" b="1" u="sng" dirty="0" smtClean="0">
                <a:solidFill>
                  <a:srgbClr val="FF0000"/>
                </a:solidFill>
                <a:latin typeface="Sakkal Majalla" pitchFamily="2" charset="-78"/>
                <a:cs typeface="Sakkal Majalla" pitchFamily="2" charset="-78"/>
              </a:rPr>
              <a:t>اتفاقية جنيف لعام 1961</a:t>
            </a:r>
            <a:r>
              <a:rPr lang="ar-SA" b="1" dirty="0" smtClean="0">
                <a:latin typeface="Sakkal Majalla" pitchFamily="2" charset="-78"/>
                <a:cs typeface="Sakkal Majalla" pitchFamily="2" charset="-78"/>
              </a:rPr>
              <a:t>، الخاصة بالتحكيم التجاري الدولي</a:t>
            </a:r>
            <a:r>
              <a:rPr lang="ar-DZ" b="1" dirty="0" smtClean="0">
                <a:latin typeface="Sakkal Majalla" pitchFamily="2" charset="-78"/>
                <a:cs typeface="Sakkal Majalla" pitchFamily="2" charset="-78"/>
              </a:rPr>
              <a:t> </a:t>
            </a:r>
            <a:r>
              <a:rPr lang="ar-SA" b="1" dirty="0" smtClean="0">
                <a:latin typeface="Sakkal Majalla" pitchFamily="2" charset="-78"/>
                <a:cs typeface="Sakkal Majalla" pitchFamily="2" charset="-78"/>
              </a:rPr>
              <a:t>تتطلب </a:t>
            </a:r>
            <a:r>
              <a:rPr lang="ar-DZ" b="1" dirty="0" smtClean="0">
                <a:latin typeface="Sakkal Majalla" pitchFamily="2" charset="-78"/>
                <a:cs typeface="Sakkal Majalla" pitchFamily="2" charset="-78"/>
              </a:rPr>
              <a:t>المادة 01/ف-أ من </a:t>
            </a:r>
            <a:r>
              <a:rPr lang="ar-SA" b="1" dirty="0" smtClean="0">
                <a:latin typeface="Sakkal Majalla" pitchFamily="2" charset="-78"/>
                <a:cs typeface="Sakkal Majalla" pitchFamily="2" charset="-78"/>
              </a:rPr>
              <a:t>اتفاقية جنيف، من حيث المبدأ أن يكون اتفاق التحكيم مكتوباً دون أن تشترط شكلاً معيّناً على غرار اتفاقية نيويورك، إلاّ أنّ ما تتميّز </a:t>
            </a:r>
            <a:r>
              <a:rPr lang="ar-SA" b="1" dirty="0" err="1" smtClean="0">
                <a:latin typeface="Sakkal Majalla" pitchFamily="2" charset="-78"/>
                <a:cs typeface="Sakkal Majalla" pitchFamily="2" charset="-78"/>
              </a:rPr>
              <a:t>به</a:t>
            </a:r>
            <a:r>
              <a:rPr lang="ar-SA" b="1" dirty="0" smtClean="0">
                <a:latin typeface="Sakkal Majalla" pitchFamily="2" charset="-78"/>
                <a:cs typeface="Sakkal Majalla" pitchFamily="2" charset="-78"/>
              </a:rPr>
              <a:t> الاتفاقية الأوروبية أنها تجيز اتفاق التحكيم المبرم في الأشكال التي تقرّها القوانين الأكثر تحرراً، وذلك في العلاقات التي تتم في إطار الدول التي لا تتطلّب قوانينها كتابة اتفاق التحكيم</a:t>
            </a:r>
            <a:r>
              <a:rPr lang="ar-DZ" b="1" dirty="0" smtClean="0">
                <a:latin typeface="Sakkal Majalla" pitchFamily="2" charset="-78"/>
                <a:cs typeface="Sakkal Majalla" pitchFamily="2" charset="-78"/>
              </a:rPr>
              <a:t>.</a:t>
            </a:r>
          </a:p>
          <a:p>
            <a:pPr algn="just">
              <a:buNone/>
            </a:pPr>
            <a:r>
              <a:rPr lang="fr-FR" b="1" i="1" dirty="0" err="1" smtClean="0">
                <a:solidFill>
                  <a:srgbClr val="FF0000"/>
                </a:solidFill>
                <a:latin typeface="Times New Roman" pitchFamily="18" charset="0"/>
                <a:cs typeface="Times New Roman" pitchFamily="18" charset="0"/>
              </a:rPr>
              <a:t>Artile</a:t>
            </a:r>
            <a:r>
              <a:rPr lang="fr-FR" b="1" i="1" dirty="0" smtClean="0">
                <a:solidFill>
                  <a:srgbClr val="FF0000"/>
                </a:solidFill>
                <a:latin typeface="Times New Roman" pitchFamily="18" charset="0"/>
                <a:cs typeface="Times New Roman" pitchFamily="18" charset="0"/>
              </a:rPr>
              <a:t> 01 </a:t>
            </a:r>
            <a:r>
              <a:rPr lang="fr-FR" i="1" smtClean="0">
                <a:latin typeface="Times New Roman" pitchFamily="18" charset="0"/>
                <a:cs typeface="Times New Roman" pitchFamily="18" charset="0"/>
              </a:rPr>
              <a:t>– A-:</a:t>
            </a:r>
            <a:r>
              <a:rPr lang="fr-FR" sz="3100" i="1" smtClean="0">
                <a:latin typeface="Times New Roman" pitchFamily="18" charset="0"/>
                <a:cs typeface="Times New Roman" pitchFamily="18" charset="0"/>
              </a:rPr>
              <a:t>«</a:t>
            </a:r>
            <a:r>
              <a:rPr lang="fr-FR" sz="3100" i="1" dirty="0" smtClean="0">
                <a:latin typeface="Times New Roman" pitchFamily="18" charset="0"/>
                <a:cs typeface="Times New Roman" pitchFamily="18" charset="0"/>
              </a:rPr>
              <a:t>Aux </a:t>
            </a:r>
            <a:r>
              <a:rPr lang="fr-FR" sz="3100" i="1" dirty="0">
                <a:latin typeface="Times New Roman" pitchFamily="18" charset="0"/>
                <a:cs typeface="Times New Roman" pitchFamily="18" charset="0"/>
              </a:rPr>
              <a:t>fins de la présente convention, on entend par </a:t>
            </a:r>
            <a:r>
              <a:rPr lang="fr-FR" i="1" dirty="0">
                <a:latin typeface="Times New Roman" pitchFamily="18" charset="0"/>
                <a:cs typeface="Times New Roman" pitchFamily="18" charset="0"/>
              </a:rPr>
              <a:t>:</a:t>
            </a:r>
            <a:endParaRPr lang="fr-FR" dirty="0">
              <a:latin typeface="Times New Roman" pitchFamily="18" charset="0"/>
              <a:cs typeface="Times New Roman" pitchFamily="18" charset="0"/>
            </a:endParaRPr>
          </a:p>
          <a:p>
            <a:pPr algn="just">
              <a:buNone/>
            </a:pPr>
            <a:r>
              <a:rPr lang="fr-FR" i="1" dirty="0">
                <a:latin typeface="Times New Roman" pitchFamily="18" charset="0"/>
                <a:cs typeface="Times New Roman" pitchFamily="18" charset="0"/>
              </a:rPr>
              <a:t>a) </a:t>
            </a:r>
            <a:r>
              <a:rPr lang="fr-FR"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«convention d’arbitrage », </a:t>
            </a:r>
            <a:r>
              <a:rPr lang="fr-FR" b="1" i="1" dirty="0">
                <a:latin typeface="Times New Roman" pitchFamily="18" charset="0"/>
                <a:cs typeface="Times New Roman" pitchFamily="18" charset="0"/>
              </a:rPr>
              <a:t>soit une </a:t>
            </a:r>
            <a:r>
              <a:rPr lang="fr-FR"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clause compromissoire </a:t>
            </a:r>
            <a:r>
              <a:rPr lang="fr-FR" b="1" i="1" dirty="0">
                <a:latin typeface="Times New Roman" pitchFamily="18" charset="0"/>
                <a:cs typeface="Times New Roman" pitchFamily="18" charset="0"/>
              </a:rPr>
              <a:t>insérée dans un contrat, </a:t>
            </a:r>
            <a:r>
              <a:rPr lang="fr-FR" sz="2800"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soit un compromis, contrat </a:t>
            </a:r>
            <a:r>
              <a:rPr lang="fr-FR" b="1" i="1" dirty="0">
                <a:latin typeface="Times New Roman" pitchFamily="18" charset="0"/>
                <a:cs typeface="Times New Roman" pitchFamily="18" charset="0"/>
              </a:rPr>
              <a:t>ou compromis signés par les parties ou contenus dans un échange de lettres, de télégrammes ou de communications par téléscripteur, et, dans les rapports entre pays dont les lois n’imposent pas la forme écrite à la convention d'arbitrage, toute convention conclue dans les formes permises par ces lois».</a:t>
            </a:r>
            <a:endParaRPr lang="fr-FR" b="1" dirty="0" smtClean="0">
              <a:latin typeface="Times New Roman" pitchFamily="18" charset="0"/>
              <a:cs typeface="Times New Roman" pitchFamily="18" charset="0"/>
            </a:endParaRPr>
          </a:p>
          <a:p>
            <a:pPr algn="just">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21442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DZ" b="1" dirty="0" smtClean="0">
                <a:solidFill>
                  <a:srgbClr val="FF0000"/>
                </a:solidFill>
                <a:latin typeface="Sakkal Majalla" pitchFamily="2" charset="-78"/>
                <a:cs typeface="Sakkal Majalla" pitchFamily="2" charset="-78"/>
              </a:rPr>
              <a:t/>
            </a:r>
            <a:br>
              <a:rPr lang="ar-DZ" b="1" dirty="0" smtClean="0">
                <a:solidFill>
                  <a:srgbClr val="FF0000"/>
                </a:solidFill>
                <a:latin typeface="Sakkal Majalla" pitchFamily="2" charset="-78"/>
                <a:cs typeface="Sakkal Majalla" pitchFamily="2" charset="-78"/>
              </a:rPr>
            </a:br>
            <a:r>
              <a:rPr lang="ar-DZ" b="1" dirty="0" smtClean="0">
                <a:solidFill>
                  <a:srgbClr val="FF0000"/>
                </a:solidFill>
                <a:latin typeface="Sakkal Majalla" pitchFamily="2" charset="-78"/>
                <a:cs typeface="Sakkal Majalla" pitchFamily="2" charset="-78"/>
              </a:rPr>
              <a:t>ب/ شكلية اتفاق التحكيم التجاري الدولي في القانون الجزائري</a:t>
            </a:r>
            <a:r>
              <a:rPr lang="fr-FR" b="1" dirty="0" smtClean="0">
                <a:solidFill>
                  <a:srgbClr val="FF0000"/>
                </a:solidFill>
                <a:latin typeface="Sakkal Majalla" pitchFamily="2" charset="-78"/>
                <a:cs typeface="Sakkal Majalla" pitchFamily="2" charset="-78"/>
              </a:rPr>
              <a:t/>
            </a:r>
            <a:br>
              <a:rPr lang="fr-FR" b="1" dirty="0" smtClean="0">
                <a:solidFill>
                  <a:srgbClr val="FF0000"/>
                </a:solidFill>
                <a:latin typeface="Sakkal Majalla" pitchFamily="2" charset="-78"/>
                <a:cs typeface="Sakkal Majalla" pitchFamily="2" charset="-78"/>
              </a:rPr>
            </a:br>
            <a:endParaRPr lang="fr-FR" dirty="0"/>
          </a:p>
        </p:txBody>
      </p:sp>
      <p:sp>
        <p:nvSpPr>
          <p:cNvPr id="3" name="Espace réservé du contenu 2"/>
          <p:cNvSpPr>
            <a:spLocks noGrp="1"/>
          </p:cNvSpPr>
          <p:nvPr>
            <p:ph idx="1"/>
          </p:nvPr>
        </p:nvSpPr>
        <p:spPr>
          <a:xfrm>
            <a:off x="0" y="1214422"/>
            <a:ext cx="9144000" cy="5643578"/>
          </a:xfrm>
        </p:spPr>
        <p:txBody>
          <a:bodyPr>
            <a:normAutofit fontScale="85000" lnSpcReduction="10000"/>
          </a:bodyPr>
          <a:lstStyle/>
          <a:p>
            <a:pPr algn="just" rtl="1">
              <a:buNone/>
            </a:pPr>
            <a:r>
              <a:rPr lang="ar-SA" b="1" dirty="0">
                <a:latin typeface="Sakkal Majalla" pitchFamily="2" charset="-78"/>
                <a:cs typeface="Sakkal Majalla" pitchFamily="2" charset="-78"/>
              </a:rPr>
              <a:t>أوجب المشرّع الجزائري، في الفقرة الثانية من </a:t>
            </a:r>
            <a:r>
              <a:rPr lang="ar-SA" b="1" dirty="0">
                <a:solidFill>
                  <a:srgbClr val="FF0000"/>
                </a:solidFill>
                <a:latin typeface="Sakkal Majalla" pitchFamily="2" charset="-78"/>
                <a:cs typeface="Sakkal Majalla" pitchFamily="2" charset="-78"/>
              </a:rPr>
              <a:t>المادة </a:t>
            </a:r>
            <a:r>
              <a:rPr lang="ar-SA" b="1" dirty="0" smtClean="0">
                <a:solidFill>
                  <a:srgbClr val="FF0000"/>
                </a:solidFill>
                <a:latin typeface="Sakkal Majalla" pitchFamily="2" charset="-78"/>
                <a:cs typeface="Sakkal Majalla" pitchFamily="2" charset="-78"/>
              </a:rPr>
              <a:t>1040</a:t>
            </a:r>
            <a:r>
              <a:rPr lang="ar-DZ" b="1" dirty="0" smtClean="0">
                <a:solidFill>
                  <a:srgbClr val="FF0000"/>
                </a:solidFill>
                <a:latin typeface="Sakkal Majalla" pitchFamily="2" charset="-78"/>
                <a:cs typeface="Sakkal Majalla" pitchFamily="2" charset="-78"/>
              </a:rPr>
              <a:t> ق-</a:t>
            </a:r>
            <a:r>
              <a:rPr lang="ar-DZ" b="1" dirty="0" err="1" smtClean="0">
                <a:solidFill>
                  <a:srgbClr val="FF0000"/>
                </a:solidFill>
                <a:latin typeface="Sakkal Majalla" pitchFamily="2" charset="-78"/>
                <a:cs typeface="Sakkal Majalla" pitchFamily="2" charset="-78"/>
              </a:rPr>
              <a:t>إم</a:t>
            </a:r>
            <a:r>
              <a:rPr lang="ar-DZ" b="1" dirty="0" smtClean="0">
                <a:solidFill>
                  <a:srgbClr val="FF0000"/>
                </a:solidFill>
                <a:latin typeface="Sakkal Majalla" pitchFamily="2" charset="-78"/>
                <a:cs typeface="Sakkal Majalla" pitchFamily="2" charset="-78"/>
              </a:rPr>
              <a:t>-إ</a:t>
            </a:r>
            <a:r>
              <a:rPr lang="ar-SA" b="1" dirty="0" smtClean="0">
                <a:solidFill>
                  <a:srgbClr val="FF0000"/>
                </a:solidFill>
                <a:latin typeface="Sakkal Majalla" pitchFamily="2" charset="-78"/>
                <a:cs typeface="Sakkal Majalla" pitchFamily="2" charset="-78"/>
              </a:rPr>
              <a:t>، </a:t>
            </a:r>
            <a:r>
              <a:rPr lang="ar-SA" b="1" dirty="0">
                <a:latin typeface="Sakkal Majalla" pitchFamily="2" charset="-78"/>
                <a:cs typeface="Sakkal Majalla" pitchFamily="2" charset="-78"/>
              </a:rPr>
              <a:t>وتحت طائلة البطلان، أن يبرم اتفاق التحكيم بموجب عقد كتابي، واشترط تقديمه مع أصل حكم التحكيم لإثبات وجود هذا الأخير قصد الاعتراف </a:t>
            </a:r>
            <a:r>
              <a:rPr lang="ar-SA" b="1" dirty="0" err="1">
                <a:latin typeface="Sakkal Majalla" pitchFamily="2" charset="-78"/>
                <a:cs typeface="Sakkal Majalla" pitchFamily="2" charset="-78"/>
              </a:rPr>
              <a:t>به</a:t>
            </a:r>
            <a:r>
              <a:rPr lang="ar-SA" b="1" dirty="0">
                <a:latin typeface="Sakkal Majalla" pitchFamily="2" charset="-78"/>
                <a:cs typeface="Sakkal Majalla" pitchFamily="2" charset="-78"/>
              </a:rPr>
              <a:t> أو تنفيذه وفقاً لما جاء في نص المادة </a:t>
            </a:r>
            <a:r>
              <a:rPr lang="ar-SA" b="1" dirty="0">
                <a:solidFill>
                  <a:srgbClr val="FF0000"/>
                </a:solidFill>
                <a:latin typeface="Sakkal Majalla" pitchFamily="2" charset="-78"/>
                <a:cs typeface="Sakkal Majalla" pitchFamily="2" charset="-78"/>
              </a:rPr>
              <a:t>1052</a:t>
            </a:r>
            <a:r>
              <a:rPr lang="ar-SA" b="1" dirty="0">
                <a:latin typeface="Sakkal Majalla" pitchFamily="2" charset="-78"/>
                <a:cs typeface="Sakkal Majalla" pitchFamily="2" charset="-78"/>
              </a:rPr>
              <a:t> من نفس القانون، فالكتابة وفقا لهذه النصوص شرط لانعقاد اتفاق التحكيم وإثباته.</a:t>
            </a:r>
            <a:endParaRPr lang="fr-FR" b="1" dirty="0">
              <a:latin typeface="Sakkal Majalla" pitchFamily="2" charset="-78"/>
              <a:cs typeface="Sakkal Majalla" pitchFamily="2" charset="-78"/>
            </a:endParaRPr>
          </a:p>
          <a:p>
            <a:pPr algn="just" rtl="1">
              <a:buNone/>
            </a:pPr>
            <a:r>
              <a:rPr lang="ar-DZ" b="1" dirty="0" smtClean="0">
                <a:solidFill>
                  <a:srgbClr val="FF0000"/>
                </a:solidFill>
                <a:latin typeface="Sakkal Majalla" pitchFamily="2" charset="-78"/>
                <a:cs typeface="Sakkal Majalla" pitchFamily="2" charset="-78"/>
              </a:rPr>
              <a:t>المادة 1040: </a:t>
            </a:r>
            <a:r>
              <a:rPr lang="ar-DZ" b="1" dirty="0">
                <a:latin typeface="Sakkal Majalla" pitchFamily="2" charset="-78"/>
                <a:cs typeface="Sakkal Majalla" pitchFamily="2" charset="-78"/>
              </a:rPr>
              <a:t>"يجب من حيث الشكل، وتحت طائلة البطلان، أن تبرم اتفاقية التحكيم كتابة، أو بأية وسيلة اتصال أخرى تجيز الإثبات بالكتابة"</a:t>
            </a:r>
            <a:r>
              <a:rPr lang="fr-FR" b="1" dirty="0">
                <a:latin typeface="Sakkal Majalla" pitchFamily="2" charset="-78"/>
                <a:cs typeface="Sakkal Majalla" pitchFamily="2" charset="-78"/>
              </a:rPr>
              <a:t>.</a:t>
            </a:r>
          </a:p>
          <a:p>
            <a:pPr algn="just" rtl="1">
              <a:buNone/>
            </a:pPr>
            <a:r>
              <a:rPr lang="ar-DZ" sz="3300" b="1" dirty="0">
                <a:latin typeface="Sakkal Majalla" pitchFamily="2" charset="-78"/>
                <a:cs typeface="Sakkal Majalla" pitchFamily="2" charset="-78"/>
              </a:rPr>
              <a:t>فالكتابة إذن "لازمة بالنسبة إلى كل عنصر من العناصر المكونة لاتفاق التحكيم، ذلك أنّ الهدف منها هو تفادي النزاع مستقبلاً بين الأطراف حول محتويات اتفاق التحكيم"، بيد أنّ الكتابة المقصودة ليست تلك الكتابة الكلاسيكية التي تسجّل على ورقة موقّعة من الأطراف مثلما كان الوضع عليه من قبل، وإنّما الكتابة بالمفهوم الحديث الذي يستوعب كل أشكال الكتابة بما فيها تلك الناتجة عن التطورات الراهنة في وسائل الاتصال الحديثة، كالفاكس والتلكس والبريد الالكتروني، أو عن طريق الرسائل عبر الهاتـــــــــــــف "</a:t>
            </a:r>
            <a:r>
              <a:rPr lang="fr-FR" sz="3300" b="1" dirty="0">
                <a:latin typeface="Sakkal Majalla" pitchFamily="2" charset="-78"/>
                <a:cs typeface="Sakkal Majalla" pitchFamily="2" charset="-78"/>
              </a:rPr>
              <a:t>SMS</a:t>
            </a:r>
            <a:r>
              <a:rPr lang="ar-DZ" sz="3300" b="1" dirty="0">
                <a:latin typeface="Sakkal Majalla" pitchFamily="2" charset="-78"/>
                <a:cs typeface="Sakkal Majalla" pitchFamily="2" charset="-78"/>
              </a:rPr>
              <a:t>" أو عـــــــــــبر الإنتـــــــرنيت"</a:t>
            </a:r>
            <a:r>
              <a:rPr lang="fr-FR" sz="3300" b="1" dirty="0">
                <a:latin typeface="Sakkal Majalla" pitchFamily="2" charset="-78"/>
                <a:cs typeface="Sakkal Majalla" pitchFamily="2" charset="-78"/>
              </a:rPr>
              <a:t>E-MAIL</a:t>
            </a:r>
            <a:r>
              <a:rPr lang="ar-DZ" sz="3300" b="1" dirty="0">
                <a:latin typeface="Sakkal Majalla" pitchFamily="2" charset="-78"/>
                <a:cs typeface="Sakkal Majalla" pitchFamily="2" charset="-78"/>
              </a:rPr>
              <a:t>" لأنّ هذه الوسائل تجيز الإثبات بالكتابة</a:t>
            </a:r>
            <a:r>
              <a:rPr lang="fr-FR" sz="3300" b="1" dirty="0">
                <a:latin typeface="Sakkal Majalla" pitchFamily="2" charset="-78"/>
                <a:cs typeface="Sakkal Majalla" pitchFamily="2" charset="-78"/>
              </a:rPr>
              <a:t>.</a:t>
            </a:r>
          </a:p>
          <a:p>
            <a:pPr algn="just" rtl="1">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1193</Words>
  <Application>Microsoft Office PowerPoint</Application>
  <PresentationFormat>Affichage à l'écran (4:3)</PresentationFormat>
  <Paragraphs>37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الشروط الشكلية لصحة اتفاق التحكيم</vt:lpstr>
      <vt:lpstr>أ/ شكل اتفاق التحكيم في بعض الأنظمة القانونية المقارنة</vt:lpstr>
      <vt:lpstr>التوجه الجديد للقانون الفرنسي</vt:lpstr>
      <vt:lpstr>في القانون البلجيكي</vt:lpstr>
      <vt:lpstr>2/ اشتراط كتابة اتفاق التحكيم في بعض الأنظمة القانونية </vt:lpstr>
      <vt:lpstr>2/ اشتراط كتابة اتفاق التحكيم في القانون المغربي</vt:lpstr>
      <vt:lpstr>3/ اشتراط كتابة اتفاق التحكيم في الاتفاقيات الدولية</vt:lpstr>
      <vt:lpstr>اتفاقية جونيف 1961 للتحكيم التجاري الدولي (الدول الاوروربية</vt:lpstr>
      <vt:lpstr> ب/ شكلية اتفاق التحكيم التجاري الدولي في القانون الجزائري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الشروط الشكلية لصحة اتفاق التحكيم</dc:title>
  <dc:creator>Utilisateur Windows</dc:creator>
  <cp:lastModifiedBy>Utilisateur Windows</cp:lastModifiedBy>
  <cp:revision>43</cp:revision>
  <dcterms:created xsi:type="dcterms:W3CDTF">2021-01-24T08:45:48Z</dcterms:created>
  <dcterms:modified xsi:type="dcterms:W3CDTF">2021-01-25T06:02:23Z</dcterms:modified>
</cp:coreProperties>
</file>