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48"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F3F08-D9CD-4651-AD66-F4824F1C3824}" type="datetimeFigureOut">
              <a:rPr lang="fr-FR" smtClean="0"/>
              <a:pPr/>
              <a:t>08/02/2021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605F9-130F-4024-8E47-47A649AFB68C}" type="slidenum">
              <a:rPr lang="fr-FR" smtClean="0"/>
              <a:pPr/>
              <a:t>‹N°›</a:t>
            </a:fld>
            <a:endParaRPr lang="fr-FR"/>
          </a:p>
        </p:txBody>
      </p:sp>
    </p:spTree>
    <p:extLst>
      <p:ext uri="{BB962C8B-B14F-4D97-AF65-F5344CB8AC3E}">
        <p14:creationId xmlns:p14="http://schemas.microsoft.com/office/powerpoint/2010/main" val="155086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5FA4B2-6A83-47F0-8391-69EE2F89480E}" type="slidenum">
              <a:rPr lang="fr-FR" smtClean="0"/>
              <a:pPr/>
              <a:t>45</a:t>
            </a:fld>
            <a:endParaRPr lang="fr-FR"/>
          </a:p>
        </p:txBody>
      </p:sp>
    </p:spTree>
    <p:extLst>
      <p:ext uri="{BB962C8B-B14F-4D97-AF65-F5344CB8AC3E}">
        <p14:creationId xmlns:p14="http://schemas.microsoft.com/office/powerpoint/2010/main" val="43387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40F5A-6898-4A23-A1BE-AB9487DBE616}" type="slidenum">
              <a:rPr lang="fr-FR"/>
              <a:pPr/>
              <a:t>71</a:t>
            </a:fld>
            <a:endParaRPr lang="fr-FR"/>
          </a:p>
        </p:txBody>
      </p:sp>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p>
        </p:txBody>
      </p:sp>
    </p:spTree>
    <p:extLst>
      <p:ext uri="{BB962C8B-B14F-4D97-AF65-F5344CB8AC3E}">
        <p14:creationId xmlns:p14="http://schemas.microsoft.com/office/powerpoint/2010/main" val="68774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0203ACE-742F-495D-B31D-C6E5625FDC34}" type="datetimeFigureOut">
              <a:rPr lang="fr-FR" smtClean="0"/>
              <a:pPr/>
              <a:t>08/02/2021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AB9DD7-7F47-4E18-877F-43CEB664D66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03ACE-742F-495D-B31D-C6E5625FDC34}" type="datetimeFigureOut">
              <a:rPr lang="fr-FR" smtClean="0"/>
              <a:pPr/>
              <a:t>08/02/2021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B9DD7-7F47-4E18-877F-43CEB664D66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673355"/>
            <a:ext cx="8672514" cy="1470025"/>
          </a:xfrm>
        </p:spPr>
        <p:txBody>
          <a:bodyPr>
            <a:noAutofit/>
          </a:bodyPr>
          <a:lstStyle/>
          <a:p>
            <a:r>
              <a:rPr lang="fr-FR" sz="6000" b="1" dirty="0" smtClean="0"/>
              <a:t>I. Les outils enzymatique de biologie moléculaire </a:t>
            </a:r>
            <a:endParaRPr lang="fr-FR"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142860"/>
            <a:ext cx="9144000" cy="1143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none" spc="0" normalizeH="0" baseline="0" noProof="0" dirty="0" smtClean="0">
                <a:ln>
                  <a:noFill/>
                </a:ln>
                <a:solidFill>
                  <a:schemeClr val="accent6">
                    <a:lumMod val="75000"/>
                  </a:schemeClr>
                </a:solidFill>
                <a:effectLst/>
                <a:uLnTx/>
                <a:uFillTx/>
                <a:latin typeface="Times New Roman" pitchFamily="18" charset="0"/>
                <a:ea typeface="+mj-ea"/>
                <a:cs typeface="Times New Roman" pitchFamily="18" charset="0"/>
              </a:rPr>
              <a:t>ADN polymérase ARN dépendante : reverse transcriptase</a:t>
            </a:r>
            <a:endParaRPr kumimoji="0" lang="fr-FR" sz="3800" b="0" i="0" u="none" strike="noStrike" kern="1200" cap="none" spc="0" normalizeH="0" baseline="0" noProof="0" dirty="0">
              <a:ln>
                <a:noFill/>
              </a:ln>
              <a:solidFill>
                <a:schemeClr val="accent6">
                  <a:lumMod val="75000"/>
                </a:schemeClr>
              </a:solidFill>
              <a:effectLst/>
              <a:uLnTx/>
              <a:uFillTx/>
              <a:latin typeface="Times New Roman" pitchFamily="18" charset="0"/>
              <a:ea typeface="+mj-ea"/>
              <a:cs typeface="Times New Roman" pitchFamily="18" charset="0"/>
            </a:endParaRPr>
          </a:p>
        </p:txBody>
      </p:sp>
      <p:sp>
        <p:nvSpPr>
          <p:cNvPr id="6" name="Espace réservé du contenu 2"/>
          <p:cNvSpPr txBox="1">
            <a:spLocks/>
          </p:cNvSpPr>
          <p:nvPr/>
        </p:nvSpPr>
        <p:spPr>
          <a:xfrm>
            <a:off x="-71470" y="1500174"/>
            <a:ext cx="9144000" cy="5000660"/>
          </a:xfrm>
          <a:prstGeom prst="rect">
            <a:avLst/>
          </a:prstGeom>
        </p:spPr>
        <p:txBody>
          <a:bodyPr vert="horz">
            <a:no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La transcriptase inverse est un enzyme produite par les rétros virus qui permet de recopier un ARN en un DNA. Elle possède aussi une activité </a:t>
            </a:r>
            <a:r>
              <a:rPr kumimoji="0" lang="fr-FR"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RNAase</a:t>
            </a:r>
            <a:r>
              <a:rPr kumimoji="0" lang="fr-F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H qui permet de dégrader le RNA dans un hybride ADN-ARN. Elle est utilisée chaque fois qu’il est nécessaire de transformer un ARN en un ADN.</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fr-F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Pour la PCR sur les RNA messagers </a:t>
            </a:r>
            <a:r>
              <a:rPr kumimoji="0" lang="fr-FR"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(RT-PCR).</a:t>
            </a:r>
          </a:p>
          <a:p>
            <a:pPr marL="274320" indent="-274320" algn="just">
              <a:spcBef>
                <a:spcPct val="20000"/>
              </a:spcBef>
              <a:buClr>
                <a:schemeClr val="accent3"/>
              </a:buClr>
              <a:buSzPct val="95000"/>
              <a:buFont typeface="Wingdings" pitchFamily="2" charset="2"/>
              <a:buChar char="Ø"/>
            </a:pPr>
            <a:r>
              <a:rPr lang="fr-FR" sz="3200" dirty="0" smtClean="0">
                <a:latin typeface="Times New Roman" pitchFamily="18" charset="0"/>
                <a:cs typeface="Times New Roman" pitchFamily="18" charset="0"/>
              </a:rPr>
              <a:t>Pour la détermination des séquences nucléotidiques par la méthode de Sanger</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endParaRPr kumimoji="0" lang="fr-FR"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18941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92406"/>
            <a:ext cx="9144000" cy="1064892"/>
          </a:xfrm>
        </p:spPr>
        <p:txBody>
          <a:bodyPr>
            <a:noAutofit/>
          </a:bodyPr>
          <a:lstStyle/>
          <a:p>
            <a:pPr lvl="0" algn="just">
              <a:buFont typeface="Wingdings" pitchFamily="2" charset="2"/>
              <a:buChar char="Ø"/>
            </a:pPr>
            <a:r>
              <a:rPr lang="fr-FR" sz="3200" dirty="0" smtClean="0">
                <a:latin typeface="Times New Roman" pitchFamily="18" charset="0"/>
                <a:cs typeface="Times New Roman" pitchFamily="18" charset="0"/>
              </a:rPr>
              <a:t>Pour la construction des banques d’</a:t>
            </a:r>
            <a:r>
              <a:rPr lang="fr-FR" sz="3200" dirty="0" err="1" smtClean="0">
                <a:latin typeface="Times New Roman" pitchFamily="18" charset="0"/>
                <a:cs typeface="Times New Roman" pitchFamily="18" charset="0"/>
              </a:rPr>
              <a:t>ADNc</a:t>
            </a:r>
            <a:endParaRPr lang="fr-FR" sz="3200" dirty="0" smtClean="0">
              <a:latin typeface="Times New Roman" pitchFamily="18" charset="0"/>
              <a:cs typeface="Times New Roman" pitchFamily="18" charset="0"/>
            </a:endParaRPr>
          </a:p>
          <a:p>
            <a:pPr algn="just">
              <a:buNone/>
            </a:pPr>
            <a:endParaRPr lang="fr-FR" sz="32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lum bright="-30000"/>
          </a:blip>
          <a:srcRect/>
          <a:stretch>
            <a:fillRect/>
          </a:stretch>
        </p:blipFill>
        <p:spPr bwMode="auto">
          <a:xfrm>
            <a:off x="0" y="1457327"/>
            <a:ext cx="9144000" cy="5257821"/>
          </a:xfrm>
          <a:prstGeom prst="rect">
            <a:avLst/>
          </a:prstGeom>
          <a:noFill/>
          <a:ln w="9525">
            <a:noFill/>
            <a:miter lim="800000"/>
            <a:headEnd/>
            <a:tailEnd/>
          </a:ln>
          <a:effectLst/>
        </p:spPr>
      </p:pic>
    </p:spTree>
    <p:extLst>
      <p:ext uri="{BB962C8B-B14F-4D97-AF65-F5344CB8AC3E}">
        <p14:creationId xmlns:p14="http://schemas.microsoft.com/office/powerpoint/2010/main" val="2640800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4566"/>
            <a:ext cx="8229600" cy="704104"/>
          </a:xfrm>
        </p:spPr>
        <p:txBody>
          <a:bodyPr>
            <a:normAutofit fontScale="90000"/>
          </a:bodyPr>
          <a:lstStyle/>
          <a:p>
            <a:pPr algn="ctr"/>
            <a:r>
              <a:rPr lang="fr-FR" b="1" dirty="0" smtClean="0">
                <a:solidFill>
                  <a:schemeClr val="accent6">
                    <a:lumMod val="75000"/>
                  </a:schemeClr>
                </a:solidFill>
                <a:latin typeface="Times New Roman" pitchFamily="18" charset="0"/>
                <a:cs typeface="Times New Roman" pitchFamily="18" charset="0"/>
              </a:rPr>
              <a:t>Terminal transférase:</a:t>
            </a:r>
            <a:endParaRPr lang="fr-FR" dirty="0">
              <a:solidFill>
                <a:schemeClr val="accent6">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285860"/>
            <a:ext cx="9144000" cy="5038740"/>
          </a:xfrm>
        </p:spPr>
        <p:txBody>
          <a:bodyPr>
            <a:noAutofit/>
          </a:bodyPr>
          <a:lstStyle/>
          <a:p>
            <a:pPr algn="just"/>
            <a:r>
              <a:rPr lang="fr-FR" sz="3000" dirty="0" smtClean="0">
                <a:latin typeface="Times New Roman" pitchFamily="18" charset="0"/>
                <a:cs typeface="Times New Roman" pitchFamily="18" charset="0"/>
              </a:rPr>
              <a:t>C’est une enzyme couramment extraite du thymus de veau qui permet l’addition de </a:t>
            </a:r>
            <a:r>
              <a:rPr lang="fr-FR" sz="3000" dirty="0" err="1" smtClean="0">
                <a:latin typeface="Times New Roman" pitchFamily="18" charset="0"/>
                <a:cs typeface="Times New Roman" pitchFamily="18" charset="0"/>
              </a:rPr>
              <a:t>désoxyribonucléotides</a:t>
            </a:r>
            <a:r>
              <a:rPr lang="fr-FR" sz="3000" dirty="0" smtClean="0">
                <a:latin typeface="Times New Roman" pitchFamily="18" charset="0"/>
                <a:cs typeface="Times New Roman" pitchFamily="18" charset="0"/>
              </a:rPr>
              <a:t>, sans besoin d’amorce à l’extrémité 3’OH libre d’un DNA simple ou double brin. Elle permet donc:</a:t>
            </a:r>
          </a:p>
          <a:p>
            <a:pPr algn="just">
              <a:buFont typeface="Wingdings" pitchFamily="2" charset="2"/>
              <a:buChar char="Ø"/>
            </a:pPr>
            <a:r>
              <a:rPr lang="fr-FR" sz="3000" dirty="0" smtClean="0">
                <a:latin typeface="Times New Roman" pitchFamily="18" charset="0"/>
                <a:cs typeface="Times New Roman" pitchFamily="18" charset="0"/>
              </a:rPr>
              <a:t>de rajouter une queue (</a:t>
            </a:r>
            <a:r>
              <a:rPr lang="fr-FR" sz="3000" dirty="0" err="1" smtClean="0">
                <a:latin typeface="Times New Roman" pitchFamily="18" charset="0"/>
                <a:cs typeface="Times New Roman" pitchFamily="18" charset="0"/>
              </a:rPr>
              <a:t>tailing</a:t>
            </a:r>
            <a:r>
              <a:rPr lang="fr-FR" sz="3000" dirty="0" smtClean="0">
                <a:latin typeface="Times New Roman" pitchFamily="18" charset="0"/>
                <a:cs typeface="Times New Roman" pitchFamily="18" charset="0"/>
              </a:rPr>
              <a:t>) à l’extrémité 3’ en vue de créer des extrémités cohésives pour l’insertion d’un ADN</a:t>
            </a:r>
          </a:p>
          <a:p>
            <a:pPr algn="just">
              <a:buFont typeface="Wingdings" pitchFamily="2" charset="2"/>
              <a:buChar char="Ø"/>
            </a:pPr>
            <a:r>
              <a:rPr lang="fr-FR" sz="3000" dirty="0" smtClean="0">
                <a:latin typeface="Times New Roman" pitchFamily="18" charset="0"/>
                <a:cs typeface="Times New Roman" pitchFamily="18" charset="0"/>
              </a:rPr>
              <a:t>de marquer l’extrémité 3’OH pour le séquençage des acides nucléiques par la méthode de </a:t>
            </a:r>
            <a:r>
              <a:rPr lang="fr-FR" sz="3000" dirty="0" err="1" smtClean="0">
                <a:latin typeface="Times New Roman" pitchFamily="18" charset="0"/>
                <a:cs typeface="Times New Roman" pitchFamily="18" charset="0"/>
              </a:rPr>
              <a:t>Maxam</a:t>
            </a:r>
            <a:r>
              <a:rPr lang="fr-FR" sz="3000" dirty="0" smtClean="0">
                <a:latin typeface="Times New Roman" pitchFamily="18" charset="0"/>
                <a:cs typeface="Times New Roman" pitchFamily="18" charset="0"/>
              </a:rPr>
              <a:t>-Gilbert.</a:t>
            </a:r>
            <a:endParaRPr lang="fr-FR" sz="3000" dirty="0">
              <a:latin typeface="Times New Roman" pitchFamily="18" charset="0"/>
              <a:cs typeface="Times New Roman" pitchFamily="18" charset="0"/>
            </a:endParaRPr>
          </a:p>
        </p:txBody>
      </p:sp>
    </p:spTree>
    <p:extLst>
      <p:ext uri="{BB962C8B-B14F-4D97-AF65-F5344CB8AC3E}">
        <p14:creationId xmlns:p14="http://schemas.microsoft.com/office/powerpoint/2010/main" val="283506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736"/>
            <a:ext cx="9144000" cy="1143000"/>
          </a:xfrm>
        </p:spPr>
        <p:txBody>
          <a:bodyPr>
            <a:normAutofit fontScale="90000"/>
          </a:bodyPr>
          <a:lstStyle/>
          <a:p>
            <a:pPr algn="ctr"/>
            <a:r>
              <a:rPr lang="fr-FR" b="1" dirty="0" smtClean="0">
                <a:solidFill>
                  <a:srgbClr val="C00000"/>
                </a:solidFill>
                <a:latin typeface="Times New Roman" pitchFamily="18" charset="0"/>
                <a:cs typeface="Times New Roman" pitchFamily="18" charset="0"/>
              </a:rPr>
              <a:t>A.2. Les ARN polymérase ADN dépendantes</a:t>
            </a:r>
            <a:endParaRPr lang="fr-FR"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935480"/>
            <a:ext cx="8229600" cy="3422346"/>
          </a:xfrm>
        </p:spPr>
        <p:txBody>
          <a:bodyPr>
            <a:normAutofit/>
          </a:bodyPr>
          <a:lstStyle/>
          <a:p>
            <a:pPr algn="just"/>
            <a:r>
              <a:rPr lang="fr-FR" sz="2800" dirty="0" smtClean="0">
                <a:latin typeface="Times New Roman" pitchFamily="18" charset="0"/>
                <a:cs typeface="Times New Roman" pitchFamily="18" charset="0"/>
              </a:rPr>
              <a:t>L’ARN polymérase reconnaît un promoteur et synthétise un ARN complémentaire au brin en aval de ce promoteur. La synthèse s'effectue dans le sens 5'-3' en présence de </a:t>
            </a:r>
            <a:r>
              <a:rPr lang="fr-FR" sz="2800" dirty="0" err="1" smtClean="0">
                <a:latin typeface="Times New Roman" pitchFamily="18" charset="0"/>
                <a:cs typeface="Times New Roman" pitchFamily="18" charset="0"/>
              </a:rPr>
              <a:t>ribonucléotides</a:t>
            </a:r>
            <a:r>
              <a:rPr lang="fr-FR" sz="2800" dirty="0" smtClean="0">
                <a:latin typeface="Times New Roman" pitchFamily="18" charset="0"/>
                <a:cs typeface="Times New Roman" pitchFamily="18" charset="0"/>
              </a:rPr>
              <a:t>.</a:t>
            </a:r>
          </a:p>
          <a:p>
            <a:pPr algn="just"/>
            <a:r>
              <a:rPr lang="fr-FR" sz="2800" dirty="0" smtClean="0">
                <a:latin typeface="Times New Roman" pitchFamily="18" charset="0"/>
                <a:cs typeface="Times New Roman" pitchFamily="18" charset="0"/>
              </a:rPr>
              <a:t>Le gène qui nous intéresse doit donc être cloné derrière un promoteur spécifique pour la RNA polymérase que l'on veut utiliser.</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24937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7166"/>
            <a:ext cx="9144000" cy="5967434"/>
          </a:xfrm>
        </p:spPr>
        <p:txBody>
          <a:bodyPr>
            <a:normAutofit/>
          </a:bodyPr>
          <a:lstStyle/>
          <a:p>
            <a:pPr algn="just"/>
            <a:r>
              <a:rPr lang="fr-FR" sz="2800" dirty="0" smtClean="0">
                <a:latin typeface="Times New Roman" pitchFamily="18" charset="0"/>
                <a:cs typeface="Times New Roman" pitchFamily="18" charset="0"/>
              </a:rPr>
              <a:t>Les plus utilisées sont: la polymérase de SP6 extraite de </a:t>
            </a:r>
            <a:r>
              <a:rPr lang="fr-FR" sz="2800" i="1" dirty="0" smtClean="0">
                <a:latin typeface="Times New Roman" pitchFamily="18" charset="0"/>
                <a:cs typeface="Times New Roman" pitchFamily="18" charset="0"/>
              </a:rPr>
              <a:t>Salmonella </a:t>
            </a:r>
            <a:r>
              <a:rPr lang="fr-FR" sz="2800" i="1" dirty="0" err="1" smtClean="0">
                <a:latin typeface="Times New Roman" pitchFamily="18" charset="0"/>
                <a:cs typeface="Times New Roman" pitchFamily="18" charset="0"/>
              </a:rPr>
              <a:t>typhimurium</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LT2, la T7 RNA polymérase extraite d’E.  coli infecté par le phage T7 et la T3 RNA polymérase extraite aussi de E. coli infecté par le phage T3. Ces polymérases permettent:</a:t>
            </a:r>
          </a:p>
          <a:p>
            <a:pPr algn="just">
              <a:buNone/>
            </a:pPr>
            <a:r>
              <a:rPr lang="fr-FR" sz="2800" dirty="0" smtClean="0">
                <a:latin typeface="Times New Roman" pitchFamily="18" charset="0"/>
                <a:cs typeface="Times New Roman" pitchFamily="18" charset="0"/>
              </a:rPr>
              <a:t>la synthèse de sondes hautement marqués soit par un nucléotide radioactif soit par un nucléotide biotinylé (marquage froid);</a:t>
            </a:r>
          </a:p>
          <a:p>
            <a:pPr algn="just">
              <a:buFont typeface="Wingdings" pitchFamily="2" charset="2"/>
              <a:buChar char="Ø"/>
            </a:pPr>
            <a:r>
              <a:rPr lang="fr-FR" sz="2800" dirty="0" smtClean="0">
                <a:latin typeface="Times New Roman" pitchFamily="18" charset="0"/>
                <a:cs typeface="Times New Roman" pitchFamily="18" charset="0"/>
              </a:rPr>
              <a:t>la détermination de la séquence d’un ADN cloné dans un vecteur possédant, devant le DNA cloné, l’un quelconque des promoteurs SP6, T7 ou T3;</a:t>
            </a:r>
          </a:p>
          <a:p>
            <a:pPr algn="just">
              <a:buFont typeface="Wingdings" pitchFamily="2" charset="2"/>
              <a:buChar char="Ø"/>
            </a:pPr>
            <a:r>
              <a:rPr lang="fr-FR" sz="2800" dirty="0" smtClean="0">
                <a:latin typeface="Times New Roman" pitchFamily="18" charset="0"/>
                <a:cs typeface="Times New Roman" pitchFamily="18" charset="0"/>
              </a:rPr>
              <a:t>les études sur les différents RNA résultant de la transcription d’un DNA cloné.</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671060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00038" y="1071546"/>
            <a:ext cx="8543925" cy="1119188"/>
          </a:xfrm>
          <a:prstGeom prst="rect">
            <a:avLst/>
          </a:prstGeom>
          <a:noFill/>
          <a:ln w="9525">
            <a:noFill/>
            <a:miter lim="800000"/>
            <a:headEnd/>
            <a:tailEnd/>
          </a:ln>
          <a:effectLst/>
        </p:spPr>
        <p:txBody>
          <a:bodyPr lIns="90488" tIns="44450" rIns="90488" bIns="44450"/>
          <a:lstStyle/>
          <a:p>
            <a:pPr marL="342900" indent="-342900">
              <a:spcBef>
                <a:spcPct val="20000"/>
              </a:spcBef>
              <a:buSzPct val="80000"/>
            </a:pPr>
            <a:r>
              <a:rPr lang="fr-FR" sz="3200" dirty="0">
                <a:solidFill>
                  <a:srgbClr val="FFC000"/>
                </a:solidFill>
              </a:rPr>
              <a:t>▪ </a:t>
            </a:r>
            <a:r>
              <a:rPr lang="fr-FR" sz="3200" dirty="0" err="1">
                <a:solidFill>
                  <a:srgbClr val="FFC000"/>
                </a:solidFill>
              </a:rPr>
              <a:t>Exonucléases</a:t>
            </a:r>
            <a:r>
              <a:rPr lang="fr-FR" sz="3200" dirty="0">
                <a:solidFill>
                  <a:srgbClr val="FFC000"/>
                </a:solidFill>
              </a:rPr>
              <a:t> </a:t>
            </a:r>
            <a:r>
              <a:rPr lang="fr-FR" sz="3200" dirty="0"/>
              <a:t>:</a:t>
            </a:r>
            <a:r>
              <a:rPr lang="fr-FR" sz="3200" dirty="0">
                <a:solidFill>
                  <a:schemeClr val="bg1"/>
                </a:solidFill>
              </a:rPr>
              <a:t> </a:t>
            </a:r>
            <a:r>
              <a:rPr lang="fr-FR" sz="3200" dirty="0"/>
              <a:t>libèrent par hydrolyse le nucléotide situé à l’extrémité 5’ ou 3’</a:t>
            </a:r>
          </a:p>
        </p:txBody>
      </p:sp>
      <p:grpSp>
        <p:nvGrpSpPr>
          <p:cNvPr id="2" name="Group 6"/>
          <p:cNvGrpSpPr>
            <a:grpSpLocks/>
          </p:cNvGrpSpPr>
          <p:nvPr/>
        </p:nvGrpSpPr>
        <p:grpSpPr bwMode="auto">
          <a:xfrm>
            <a:off x="519114" y="3662364"/>
            <a:ext cx="8104184" cy="3044826"/>
            <a:chOff x="327" y="2307"/>
            <a:chExt cx="5105" cy="1918"/>
          </a:xfrm>
        </p:grpSpPr>
        <p:sp>
          <p:nvSpPr>
            <p:cNvPr id="6" name="Rectangle 7"/>
            <p:cNvSpPr>
              <a:spLocks noChangeArrowheads="1"/>
            </p:cNvSpPr>
            <p:nvPr/>
          </p:nvSpPr>
          <p:spPr bwMode="auto">
            <a:xfrm>
              <a:off x="327" y="2307"/>
              <a:ext cx="5105" cy="1903"/>
            </a:xfrm>
            <a:prstGeom prst="rect">
              <a:avLst/>
            </a:prstGeom>
            <a:solidFill>
              <a:srgbClr val="F8F8F8"/>
            </a:solidFill>
            <a:ln w="38100" cmpd="dbl">
              <a:solidFill>
                <a:schemeClr val="bg2"/>
              </a:solidFill>
              <a:miter lim="800000"/>
              <a:headEnd/>
              <a:tailEnd/>
            </a:ln>
            <a:effectLst/>
          </p:spPr>
          <p:txBody>
            <a:bodyPr wrap="none" anchor="ctr"/>
            <a:lstStyle/>
            <a:p>
              <a:endParaRPr lang="fr-FR"/>
            </a:p>
          </p:txBody>
        </p:sp>
        <p:sp>
          <p:nvSpPr>
            <p:cNvPr id="7" name="Rectangle 8"/>
            <p:cNvSpPr>
              <a:spLocks noChangeArrowheads="1"/>
            </p:cNvSpPr>
            <p:nvPr/>
          </p:nvSpPr>
          <p:spPr bwMode="auto">
            <a:xfrm>
              <a:off x="897" y="3653"/>
              <a:ext cx="265"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a:solidFill>
                    <a:schemeClr val="bg2"/>
                  </a:solidFill>
                  <a:latin typeface="Arial" charset="0"/>
                </a:rPr>
                <a:t>5’</a:t>
              </a:r>
            </a:p>
          </p:txBody>
        </p:sp>
        <p:sp>
          <p:nvSpPr>
            <p:cNvPr id="8" name="Rectangle 9"/>
            <p:cNvSpPr>
              <a:spLocks noChangeArrowheads="1"/>
            </p:cNvSpPr>
            <p:nvPr/>
          </p:nvSpPr>
          <p:spPr bwMode="auto">
            <a:xfrm>
              <a:off x="400" y="2348"/>
              <a:ext cx="1222"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a:t>extrémité</a:t>
              </a:r>
              <a:r>
                <a:rPr lang="fr-FR">
                  <a:latin typeface="Arial" charset="0"/>
                </a:rPr>
                <a:t> 5’</a:t>
              </a:r>
            </a:p>
          </p:txBody>
        </p:sp>
        <p:sp>
          <p:nvSpPr>
            <p:cNvPr id="9" name="Rectangle 10"/>
            <p:cNvSpPr>
              <a:spLocks noChangeArrowheads="1"/>
            </p:cNvSpPr>
            <p:nvPr/>
          </p:nvSpPr>
          <p:spPr bwMode="auto">
            <a:xfrm>
              <a:off x="4160" y="2347"/>
              <a:ext cx="1222"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a:t>extrémité</a:t>
              </a:r>
              <a:r>
                <a:rPr lang="fr-FR">
                  <a:latin typeface="Arial" charset="0"/>
                </a:rPr>
                <a:t> 3’</a:t>
              </a:r>
            </a:p>
          </p:txBody>
        </p:sp>
        <p:sp>
          <p:nvSpPr>
            <p:cNvPr id="10" name="Line 11"/>
            <p:cNvSpPr>
              <a:spLocks noChangeShapeType="1"/>
            </p:cNvSpPr>
            <p:nvPr/>
          </p:nvSpPr>
          <p:spPr bwMode="auto">
            <a:xfrm>
              <a:off x="2546" y="2855"/>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11" name="Line 12"/>
            <p:cNvSpPr>
              <a:spLocks noChangeShapeType="1"/>
            </p:cNvSpPr>
            <p:nvPr/>
          </p:nvSpPr>
          <p:spPr bwMode="auto">
            <a:xfrm>
              <a:off x="3229" y="2855"/>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12" name="Line 13"/>
            <p:cNvSpPr>
              <a:spLocks noChangeShapeType="1"/>
            </p:cNvSpPr>
            <p:nvPr/>
          </p:nvSpPr>
          <p:spPr bwMode="auto">
            <a:xfrm>
              <a:off x="4605" y="2855"/>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13" name="Line 14"/>
            <p:cNvSpPr>
              <a:spLocks noChangeShapeType="1"/>
            </p:cNvSpPr>
            <p:nvPr/>
          </p:nvSpPr>
          <p:spPr bwMode="auto">
            <a:xfrm>
              <a:off x="1881" y="2855"/>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14" name="Line 15"/>
            <p:cNvSpPr>
              <a:spLocks noChangeShapeType="1"/>
            </p:cNvSpPr>
            <p:nvPr/>
          </p:nvSpPr>
          <p:spPr bwMode="auto">
            <a:xfrm flipH="1" flipV="1">
              <a:off x="1874" y="3309"/>
              <a:ext cx="677" cy="486"/>
            </a:xfrm>
            <a:prstGeom prst="line">
              <a:avLst/>
            </a:prstGeom>
            <a:noFill/>
            <a:ln w="12700">
              <a:solidFill>
                <a:schemeClr val="bg2"/>
              </a:solidFill>
              <a:round/>
              <a:headEnd type="none" w="sm" len="sm"/>
              <a:tailEnd type="none" w="sm" len="sm"/>
            </a:ln>
            <a:effectLst/>
          </p:spPr>
          <p:txBody>
            <a:bodyPr/>
            <a:lstStyle/>
            <a:p>
              <a:endParaRPr lang="fr-FR"/>
            </a:p>
          </p:txBody>
        </p:sp>
        <p:sp>
          <p:nvSpPr>
            <p:cNvPr id="15" name="Line 16"/>
            <p:cNvSpPr>
              <a:spLocks noChangeShapeType="1"/>
            </p:cNvSpPr>
            <p:nvPr/>
          </p:nvSpPr>
          <p:spPr bwMode="auto">
            <a:xfrm flipH="1" flipV="1">
              <a:off x="2551" y="3309"/>
              <a:ext cx="676" cy="486"/>
            </a:xfrm>
            <a:prstGeom prst="line">
              <a:avLst/>
            </a:prstGeom>
            <a:noFill/>
            <a:ln w="12700">
              <a:solidFill>
                <a:schemeClr val="bg2"/>
              </a:solidFill>
              <a:round/>
              <a:headEnd type="none" w="sm" len="sm"/>
              <a:tailEnd type="none" w="sm" len="sm"/>
            </a:ln>
            <a:effectLst/>
          </p:spPr>
          <p:txBody>
            <a:bodyPr/>
            <a:lstStyle/>
            <a:p>
              <a:endParaRPr lang="fr-FR"/>
            </a:p>
          </p:txBody>
        </p:sp>
        <p:sp>
          <p:nvSpPr>
            <p:cNvPr id="16" name="Line 17"/>
            <p:cNvSpPr>
              <a:spLocks noChangeShapeType="1"/>
            </p:cNvSpPr>
            <p:nvPr/>
          </p:nvSpPr>
          <p:spPr bwMode="auto">
            <a:xfrm flipH="1" flipV="1">
              <a:off x="3227" y="3309"/>
              <a:ext cx="677" cy="486"/>
            </a:xfrm>
            <a:prstGeom prst="line">
              <a:avLst/>
            </a:prstGeom>
            <a:noFill/>
            <a:ln w="12700">
              <a:solidFill>
                <a:schemeClr val="bg2"/>
              </a:solidFill>
              <a:round/>
              <a:headEnd type="none" w="sm" len="sm"/>
              <a:tailEnd type="none" w="sm" len="sm"/>
            </a:ln>
            <a:effectLst/>
          </p:spPr>
          <p:txBody>
            <a:bodyPr/>
            <a:lstStyle/>
            <a:p>
              <a:endParaRPr lang="fr-FR"/>
            </a:p>
          </p:txBody>
        </p:sp>
        <p:sp>
          <p:nvSpPr>
            <p:cNvPr id="17" name="Line 18"/>
            <p:cNvSpPr>
              <a:spLocks noChangeShapeType="1"/>
            </p:cNvSpPr>
            <p:nvPr/>
          </p:nvSpPr>
          <p:spPr bwMode="auto">
            <a:xfrm flipH="1" flipV="1">
              <a:off x="876" y="3555"/>
              <a:ext cx="334" cy="240"/>
            </a:xfrm>
            <a:prstGeom prst="line">
              <a:avLst/>
            </a:prstGeom>
            <a:noFill/>
            <a:ln w="12700">
              <a:solidFill>
                <a:schemeClr val="bg2"/>
              </a:solidFill>
              <a:round/>
              <a:headEnd type="none" w="sm" len="sm"/>
              <a:tailEnd type="none" w="sm" len="sm"/>
            </a:ln>
            <a:effectLst/>
          </p:spPr>
          <p:txBody>
            <a:bodyPr/>
            <a:lstStyle/>
            <a:p>
              <a:endParaRPr lang="fr-FR"/>
            </a:p>
          </p:txBody>
        </p:sp>
        <p:sp>
          <p:nvSpPr>
            <p:cNvPr id="18" name="Oval 19"/>
            <p:cNvSpPr>
              <a:spLocks noChangeArrowheads="1"/>
            </p:cNvSpPr>
            <p:nvPr/>
          </p:nvSpPr>
          <p:spPr bwMode="auto">
            <a:xfrm>
              <a:off x="2033" y="3372"/>
              <a:ext cx="324"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19" name="Oval 20"/>
            <p:cNvSpPr>
              <a:spLocks noChangeArrowheads="1"/>
            </p:cNvSpPr>
            <p:nvPr/>
          </p:nvSpPr>
          <p:spPr bwMode="auto">
            <a:xfrm>
              <a:off x="2718" y="3372"/>
              <a:ext cx="324"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20" name="Oval 21"/>
            <p:cNvSpPr>
              <a:spLocks noChangeArrowheads="1"/>
            </p:cNvSpPr>
            <p:nvPr/>
          </p:nvSpPr>
          <p:spPr bwMode="auto">
            <a:xfrm>
              <a:off x="3404" y="3372"/>
              <a:ext cx="323"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21" name="Rectangle 22"/>
            <p:cNvSpPr>
              <a:spLocks noChangeArrowheads="1"/>
            </p:cNvSpPr>
            <p:nvPr/>
          </p:nvSpPr>
          <p:spPr bwMode="auto">
            <a:xfrm>
              <a:off x="2074" y="3379"/>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22" name="Rectangle 23"/>
            <p:cNvSpPr>
              <a:spLocks noChangeArrowheads="1"/>
            </p:cNvSpPr>
            <p:nvPr/>
          </p:nvSpPr>
          <p:spPr bwMode="auto">
            <a:xfrm>
              <a:off x="2767" y="3379"/>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23" name="Rectangle 24"/>
            <p:cNvSpPr>
              <a:spLocks noChangeArrowheads="1"/>
            </p:cNvSpPr>
            <p:nvPr/>
          </p:nvSpPr>
          <p:spPr bwMode="auto">
            <a:xfrm>
              <a:off x="3461" y="3379"/>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24" name="Line 25"/>
            <p:cNvSpPr>
              <a:spLocks noChangeShapeType="1"/>
            </p:cNvSpPr>
            <p:nvPr/>
          </p:nvSpPr>
          <p:spPr bwMode="auto">
            <a:xfrm flipH="1" flipV="1">
              <a:off x="4610" y="3309"/>
              <a:ext cx="334" cy="240"/>
            </a:xfrm>
            <a:prstGeom prst="line">
              <a:avLst/>
            </a:prstGeom>
            <a:noFill/>
            <a:ln w="12700">
              <a:solidFill>
                <a:schemeClr val="bg2"/>
              </a:solidFill>
              <a:round/>
              <a:headEnd type="none" w="sm" len="sm"/>
              <a:tailEnd type="none" w="sm" len="sm"/>
            </a:ln>
            <a:effectLst/>
          </p:spPr>
          <p:txBody>
            <a:bodyPr/>
            <a:lstStyle/>
            <a:p>
              <a:endParaRPr lang="fr-FR"/>
            </a:p>
          </p:txBody>
        </p:sp>
        <p:sp>
          <p:nvSpPr>
            <p:cNvPr id="25" name="Rectangle 26"/>
            <p:cNvSpPr>
              <a:spLocks noChangeArrowheads="1"/>
            </p:cNvSpPr>
            <p:nvPr/>
          </p:nvSpPr>
          <p:spPr bwMode="auto">
            <a:xfrm>
              <a:off x="1735" y="2596"/>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26" name="Rectangle 27"/>
            <p:cNvSpPr>
              <a:spLocks noChangeArrowheads="1"/>
            </p:cNvSpPr>
            <p:nvPr/>
          </p:nvSpPr>
          <p:spPr bwMode="auto">
            <a:xfrm>
              <a:off x="2409" y="2596"/>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27" name="Rectangle 28"/>
            <p:cNvSpPr>
              <a:spLocks noChangeArrowheads="1"/>
            </p:cNvSpPr>
            <p:nvPr/>
          </p:nvSpPr>
          <p:spPr bwMode="auto">
            <a:xfrm>
              <a:off x="3083" y="2596"/>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28" name="Rectangle 29"/>
            <p:cNvSpPr>
              <a:spLocks noChangeArrowheads="1"/>
            </p:cNvSpPr>
            <p:nvPr/>
          </p:nvSpPr>
          <p:spPr bwMode="auto">
            <a:xfrm>
              <a:off x="4463" y="2596"/>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29" name="Line 30"/>
            <p:cNvSpPr>
              <a:spLocks noChangeShapeType="1"/>
            </p:cNvSpPr>
            <p:nvPr/>
          </p:nvSpPr>
          <p:spPr bwMode="auto">
            <a:xfrm>
              <a:off x="1212" y="2849"/>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30" name="Rectangle 31"/>
            <p:cNvSpPr>
              <a:spLocks noChangeArrowheads="1"/>
            </p:cNvSpPr>
            <p:nvPr/>
          </p:nvSpPr>
          <p:spPr bwMode="auto">
            <a:xfrm>
              <a:off x="525" y="3352"/>
              <a:ext cx="116" cy="327"/>
            </a:xfrm>
            <a:prstGeom prst="rect">
              <a:avLst/>
            </a:prstGeom>
            <a:noFill/>
            <a:ln w="9525">
              <a:noFill/>
              <a:miter lim="800000"/>
              <a:headEnd/>
              <a:tailEnd/>
            </a:ln>
            <a:effectLst/>
          </p:spPr>
          <p:txBody>
            <a:bodyPr wrap="none" lIns="92075" tIns="46038" rIns="92075" bIns="46038">
              <a:spAutoFit/>
            </a:bodyPr>
            <a:lstStyle/>
            <a:p>
              <a:pPr defTabSz="762000" eaLnBrk="0" hangingPunct="0"/>
              <a:endParaRPr lang="fr-FR" sz="2800" b="1">
                <a:solidFill>
                  <a:schemeClr val="bg2"/>
                </a:solidFill>
                <a:latin typeface="Arial" charset="0"/>
              </a:endParaRPr>
            </a:p>
          </p:txBody>
        </p:sp>
        <p:sp>
          <p:nvSpPr>
            <p:cNvPr id="31" name="Rectangle 32"/>
            <p:cNvSpPr>
              <a:spLocks noChangeArrowheads="1"/>
            </p:cNvSpPr>
            <p:nvPr/>
          </p:nvSpPr>
          <p:spPr bwMode="auto">
            <a:xfrm>
              <a:off x="1066" y="2590"/>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32" name="Rectangle 33"/>
            <p:cNvSpPr>
              <a:spLocks noChangeArrowheads="1"/>
            </p:cNvSpPr>
            <p:nvPr/>
          </p:nvSpPr>
          <p:spPr bwMode="auto">
            <a:xfrm>
              <a:off x="4596" y="3128"/>
              <a:ext cx="265"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a:solidFill>
                    <a:schemeClr val="bg2"/>
                  </a:solidFill>
                  <a:latin typeface="Arial" charset="0"/>
                </a:rPr>
                <a:t>3’</a:t>
              </a:r>
            </a:p>
          </p:txBody>
        </p:sp>
        <p:sp>
          <p:nvSpPr>
            <p:cNvPr id="33" name="Line 34"/>
            <p:cNvSpPr>
              <a:spLocks noChangeShapeType="1"/>
            </p:cNvSpPr>
            <p:nvPr/>
          </p:nvSpPr>
          <p:spPr bwMode="auto">
            <a:xfrm>
              <a:off x="3920" y="2849"/>
              <a:ext cx="0" cy="938"/>
            </a:xfrm>
            <a:prstGeom prst="line">
              <a:avLst/>
            </a:prstGeom>
            <a:noFill/>
            <a:ln w="12700">
              <a:solidFill>
                <a:schemeClr val="bg2"/>
              </a:solidFill>
              <a:round/>
              <a:headEnd type="none" w="sm" len="sm"/>
              <a:tailEnd type="none" w="sm" len="sm"/>
            </a:ln>
            <a:effectLst/>
          </p:spPr>
          <p:txBody>
            <a:bodyPr/>
            <a:lstStyle/>
            <a:p>
              <a:endParaRPr lang="fr-FR"/>
            </a:p>
          </p:txBody>
        </p:sp>
        <p:sp>
          <p:nvSpPr>
            <p:cNvPr id="34" name="Line 35"/>
            <p:cNvSpPr>
              <a:spLocks noChangeShapeType="1"/>
            </p:cNvSpPr>
            <p:nvPr/>
          </p:nvSpPr>
          <p:spPr bwMode="auto">
            <a:xfrm flipH="1" flipV="1">
              <a:off x="3918" y="3303"/>
              <a:ext cx="677" cy="486"/>
            </a:xfrm>
            <a:prstGeom prst="line">
              <a:avLst/>
            </a:prstGeom>
            <a:noFill/>
            <a:ln w="12700">
              <a:solidFill>
                <a:schemeClr val="bg2"/>
              </a:solidFill>
              <a:round/>
              <a:headEnd type="none" w="sm" len="sm"/>
              <a:tailEnd type="none" w="sm" len="sm"/>
            </a:ln>
            <a:effectLst/>
          </p:spPr>
          <p:txBody>
            <a:bodyPr/>
            <a:lstStyle/>
            <a:p>
              <a:endParaRPr lang="fr-FR"/>
            </a:p>
          </p:txBody>
        </p:sp>
        <p:sp>
          <p:nvSpPr>
            <p:cNvPr id="35" name="Oval 36"/>
            <p:cNvSpPr>
              <a:spLocks noChangeArrowheads="1"/>
            </p:cNvSpPr>
            <p:nvPr/>
          </p:nvSpPr>
          <p:spPr bwMode="auto">
            <a:xfrm>
              <a:off x="4095" y="3366"/>
              <a:ext cx="323"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36" name="Rectangle 37"/>
            <p:cNvSpPr>
              <a:spLocks noChangeArrowheads="1"/>
            </p:cNvSpPr>
            <p:nvPr/>
          </p:nvSpPr>
          <p:spPr bwMode="auto">
            <a:xfrm>
              <a:off x="4152" y="3373"/>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37" name="Rectangle 38"/>
            <p:cNvSpPr>
              <a:spLocks noChangeArrowheads="1"/>
            </p:cNvSpPr>
            <p:nvPr/>
          </p:nvSpPr>
          <p:spPr bwMode="auto">
            <a:xfrm>
              <a:off x="3774" y="2590"/>
              <a:ext cx="292" cy="258"/>
            </a:xfrm>
            <a:prstGeom prst="rect">
              <a:avLst/>
            </a:prstGeom>
            <a:solidFill>
              <a:srgbClr val="B2B2B2"/>
            </a:solidFill>
            <a:ln w="12700">
              <a:solidFill>
                <a:srgbClr val="B2B2B2"/>
              </a:solidFill>
              <a:miter lim="800000"/>
              <a:headEnd/>
              <a:tailEnd/>
            </a:ln>
            <a:effectLst/>
          </p:spPr>
          <p:txBody>
            <a:bodyPr wrap="none" anchor="ctr"/>
            <a:lstStyle/>
            <a:p>
              <a:endParaRPr lang="fr-FR"/>
            </a:p>
          </p:txBody>
        </p:sp>
        <p:sp>
          <p:nvSpPr>
            <p:cNvPr id="38" name="Line 39"/>
            <p:cNvSpPr>
              <a:spLocks noChangeShapeType="1"/>
            </p:cNvSpPr>
            <p:nvPr/>
          </p:nvSpPr>
          <p:spPr bwMode="auto">
            <a:xfrm flipH="1" flipV="1">
              <a:off x="1205" y="3320"/>
              <a:ext cx="677" cy="486"/>
            </a:xfrm>
            <a:prstGeom prst="line">
              <a:avLst/>
            </a:prstGeom>
            <a:noFill/>
            <a:ln w="12700">
              <a:solidFill>
                <a:schemeClr val="bg2"/>
              </a:solidFill>
              <a:round/>
              <a:headEnd type="none" w="sm" len="sm"/>
              <a:tailEnd type="none" w="sm" len="sm"/>
            </a:ln>
            <a:effectLst/>
          </p:spPr>
          <p:txBody>
            <a:bodyPr/>
            <a:lstStyle/>
            <a:p>
              <a:endParaRPr lang="fr-FR"/>
            </a:p>
          </p:txBody>
        </p:sp>
        <p:sp>
          <p:nvSpPr>
            <p:cNvPr id="39" name="Oval 40"/>
            <p:cNvSpPr>
              <a:spLocks noChangeArrowheads="1"/>
            </p:cNvSpPr>
            <p:nvPr/>
          </p:nvSpPr>
          <p:spPr bwMode="auto">
            <a:xfrm>
              <a:off x="1364" y="3383"/>
              <a:ext cx="324"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40" name="Rectangle 41"/>
            <p:cNvSpPr>
              <a:spLocks noChangeArrowheads="1"/>
            </p:cNvSpPr>
            <p:nvPr/>
          </p:nvSpPr>
          <p:spPr bwMode="auto">
            <a:xfrm>
              <a:off x="1405" y="3390"/>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41" name="Oval 42"/>
            <p:cNvSpPr>
              <a:spLocks noChangeArrowheads="1"/>
            </p:cNvSpPr>
            <p:nvPr/>
          </p:nvSpPr>
          <p:spPr bwMode="auto">
            <a:xfrm>
              <a:off x="724" y="3383"/>
              <a:ext cx="324" cy="316"/>
            </a:xfrm>
            <a:prstGeom prst="ellipse">
              <a:avLst/>
            </a:prstGeom>
            <a:solidFill>
              <a:srgbClr val="EAEAEA"/>
            </a:solidFill>
            <a:ln w="12700">
              <a:solidFill>
                <a:schemeClr val="bg2"/>
              </a:solidFill>
              <a:round/>
              <a:headEnd/>
              <a:tailEnd/>
            </a:ln>
            <a:effectLst/>
          </p:spPr>
          <p:txBody>
            <a:bodyPr wrap="none" anchor="ctr"/>
            <a:lstStyle/>
            <a:p>
              <a:endParaRPr lang="fr-FR"/>
            </a:p>
          </p:txBody>
        </p:sp>
        <p:sp>
          <p:nvSpPr>
            <p:cNvPr id="42" name="Rectangle 43"/>
            <p:cNvSpPr>
              <a:spLocks noChangeArrowheads="1"/>
            </p:cNvSpPr>
            <p:nvPr/>
          </p:nvSpPr>
          <p:spPr bwMode="auto">
            <a:xfrm>
              <a:off x="765" y="3390"/>
              <a:ext cx="265"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P</a:t>
              </a:r>
            </a:p>
          </p:txBody>
        </p:sp>
        <p:sp>
          <p:nvSpPr>
            <p:cNvPr id="43" name="Rectangle 44"/>
            <p:cNvSpPr>
              <a:spLocks noChangeArrowheads="1"/>
            </p:cNvSpPr>
            <p:nvPr/>
          </p:nvSpPr>
          <p:spPr bwMode="auto">
            <a:xfrm>
              <a:off x="4799" y="3359"/>
              <a:ext cx="452" cy="327"/>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sz="2800" b="1">
                  <a:latin typeface="Arial" charset="0"/>
                </a:rPr>
                <a:t>OH</a:t>
              </a:r>
            </a:p>
          </p:txBody>
        </p:sp>
        <p:grpSp>
          <p:nvGrpSpPr>
            <p:cNvPr id="3" name="Group 45"/>
            <p:cNvGrpSpPr>
              <a:grpSpLocks/>
            </p:cNvGrpSpPr>
            <p:nvPr/>
          </p:nvGrpSpPr>
          <p:grpSpPr bwMode="auto">
            <a:xfrm>
              <a:off x="2170" y="2318"/>
              <a:ext cx="1318" cy="1637"/>
              <a:chOff x="2170" y="2318"/>
              <a:chExt cx="1318" cy="1637"/>
            </a:xfrm>
          </p:grpSpPr>
          <p:sp>
            <p:nvSpPr>
              <p:cNvPr id="49" name="Rectangle 46"/>
              <p:cNvSpPr>
                <a:spLocks noChangeArrowheads="1"/>
              </p:cNvSpPr>
              <p:nvPr/>
            </p:nvSpPr>
            <p:spPr bwMode="auto">
              <a:xfrm>
                <a:off x="2170" y="2318"/>
                <a:ext cx="1318"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b="1" i="1">
                    <a:solidFill>
                      <a:srgbClr val="FF0000"/>
                    </a:solidFill>
                  </a:rPr>
                  <a:t>Endonucléase</a:t>
                </a:r>
              </a:p>
            </p:txBody>
          </p:sp>
          <p:grpSp>
            <p:nvGrpSpPr>
              <p:cNvPr id="5" name="Group 47"/>
              <p:cNvGrpSpPr>
                <a:grpSpLocks/>
              </p:cNvGrpSpPr>
              <p:nvPr/>
            </p:nvGrpSpPr>
            <p:grpSpPr bwMode="auto">
              <a:xfrm>
                <a:off x="2555" y="2888"/>
                <a:ext cx="223" cy="767"/>
                <a:chOff x="2555" y="2888"/>
                <a:chExt cx="223" cy="767"/>
              </a:xfrm>
            </p:grpSpPr>
            <p:sp>
              <p:nvSpPr>
                <p:cNvPr id="54" name="Line 48"/>
                <p:cNvSpPr>
                  <a:spLocks noChangeShapeType="1"/>
                </p:cNvSpPr>
                <p:nvPr/>
              </p:nvSpPr>
              <p:spPr bwMode="auto">
                <a:xfrm>
                  <a:off x="2655" y="3139"/>
                  <a:ext cx="0" cy="516"/>
                </a:xfrm>
                <a:prstGeom prst="line">
                  <a:avLst/>
                </a:prstGeom>
                <a:noFill/>
                <a:ln w="50800">
                  <a:solidFill>
                    <a:srgbClr val="CC0000"/>
                  </a:solidFill>
                  <a:round/>
                  <a:headEnd type="stealth" w="med" len="lg"/>
                  <a:tailEnd type="stealth" w="med" len="lg"/>
                </a:ln>
                <a:effectLst/>
              </p:spPr>
              <p:txBody>
                <a:bodyPr/>
                <a:lstStyle/>
                <a:p>
                  <a:endParaRPr lang="fr-FR"/>
                </a:p>
              </p:txBody>
            </p:sp>
            <p:sp>
              <p:nvSpPr>
                <p:cNvPr id="55" name="Rectangle 49"/>
                <p:cNvSpPr>
                  <a:spLocks noChangeArrowheads="1"/>
                </p:cNvSpPr>
                <p:nvPr/>
              </p:nvSpPr>
              <p:spPr bwMode="auto">
                <a:xfrm>
                  <a:off x="2555" y="2888"/>
                  <a:ext cx="223"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b="1">
                      <a:solidFill>
                        <a:schemeClr val="bg2"/>
                      </a:solidFill>
                      <a:latin typeface="Arial" charset="0"/>
                    </a:rPr>
                    <a:t>a</a:t>
                  </a:r>
                </a:p>
              </p:txBody>
            </p:sp>
          </p:grpSp>
          <p:grpSp>
            <p:nvGrpSpPr>
              <p:cNvPr id="44" name="Group 50"/>
              <p:cNvGrpSpPr>
                <a:grpSpLocks/>
              </p:cNvGrpSpPr>
              <p:nvPr/>
            </p:nvGrpSpPr>
            <p:grpSpPr bwMode="auto">
              <a:xfrm>
                <a:off x="3006" y="3173"/>
                <a:ext cx="233" cy="782"/>
                <a:chOff x="3006" y="3173"/>
                <a:chExt cx="233" cy="782"/>
              </a:xfrm>
            </p:grpSpPr>
            <p:sp>
              <p:nvSpPr>
                <p:cNvPr id="52" name="Line 51"/>
                <p:cNvSpPr>
                  <a:spLocks noChangeShapeType="1"/>
                </p:cNvSpPr>
                <p:nvPr/>
              </p:nvSpPr>
              <p:spPr bwMode="auto">
                <a:xfrm>
                  <a:off x="3106" y="3439"/>
                  <a:ext cx="0" cy="516"/>
                </a:xfrm>
                <a:prstGeom prst="line">
                  <a:avLst/>
                </a:prstGeom>
                <a:noFill/>
                <a:ln w="50800">
                  <a:solidFill>
                    <a:srgbClr val="CC0000"/>
                  </a:solidFill>
                  <a:round/>
                  <a:headEnd type="stealth" w="med" len="lg"/>
                  <a:tailEnd type="stealth" w="med" len="lg"/>
                </a:ln>
                <a:effectLst/>
              </p:spPr>
              <p:txBody>
                <a:bodyPr/>
                <a:lstStyle/>
                <a:p>
                  <a:endParaRPr lang="fr-FR"/>
                </a:p>
              </p:txBody>
            </p:sp>
            <p:sp>
              <p:nvSpPr>
                <p:cNvPr id="53" name="Rectangle 52"/>
                <p:cNvSpPr>
                  <a:spLocks noChangeArrowheads="1"/>
                </p:cNvSpPr>
                <p:nvPr/>
              </p:nvSpPr>
              <p:spPr bwMode="auto">
                <a:xfrm>
                  <a:off x="3006" y="3173"/>
                  <a:ext cx="233"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b="1">
                      <a:solidFill>
                        <a:schemeClr val="bg2"/>
                      </a:solidFill>
                      <a:latin typeface="Arial" charset="0"/>
                    </a:rPr>
                    <a:t>b</a:t>
                  </a:r>
                </a:p>
              </p:txBody>
            </p:sp>
          </p:grpSp>
        </p:grpSp>
        <p:sp>
          <p:nvSpPr>
            <p:cNvPr id="45" name="Line 53"/>
            <p:cNvSpPr>
              <a:spLocks noChangeShapeType="1"/>
            </p:cNvSpPr>
            <p:nvPr/>
          </p:nvSpPr>
          <p:spPr bwMode="auto">
            <a:xfrm>
              <a:off x="1298" y="3120"/>
              <a:ext cx="0" cy="516"/>
            </a:xfrm>
            <a:prstGeom prst="line">
              <a:avLst/>
            </a:prstGeom>
            <a:noFill/>
            <a:ln w="50800">
              <a:solidFill>
                <a:schemeClr val="hlink"/>
              </a:solidFill>
              <a:round/>
              <a:headEnd type="stealth" w="med" len="lg"/>
              <a:tailEnd type="stealth" w="med" len="lg"/>
            </a:ln>
            <a:effectLst/>
          </p:spPr>
          <p:txBody>
            <a:bodyPr/>
            <a:lstStyle/>
            <a:p>
              <a:endParaRPr lang="fr-FR"/>
            </a:p>
          </p:txBody>
        </p:sp>
        <p:sp>
          <p:nvSpPr>
            <p:cNvPr id="46" name="Rectangle 54"/>
            <p:cNvSpPr>
              <a:spLocks noChangeArrowheads="1"/>
            </p:cNvSpPr>
            <p:nvPr/>
          </p:nvSpPr>
          <p:spPr bwMode="auto">
            <a:xfrm>
              <a:off x="690" y="3937"/>
              <a:ext cx="1217"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b="1" i="1">
                  <a:solidFill>
                    <a:srgbClr val="006600"/>
                  </a:solidFill>
                </a:rPr>
                <a:t>Exonucléase</a:t>
              </a:r>
            </a:p>
          </p:txBody>
        </p:sp>
        <p:sp>
          <p:nvSpPr>
            <p:cNvPr id="47" name="Line 55"/>
            <p:cNvSpPr>
              <a:spLocks noChangeShapeType="1"/>
            </p:cNvSpPr>
            <p:nvPr/>
          </p:nvSpPr>
          <p:spPr bwMode="auto">
            <a:xfrm>
              <a:off x="4024" y="3132"/>
              <a:ext cx="0" cy="516"/>
            </a:xfrm>
            <a:prstGeom prst="line">
              <a:avLst/>
            </a:prstGeom>
            <a:noFill/>
            <a:ln w="50800">
              <a:solidFill>
                <a:schemeClr val="hlink"/>
              </a:solidFill>
              <a:round/>
              <a:headEnd type="stealth" w="med" len="lg"/>
              <a:tailEnd type="stealth" w="med" len="lg"/>
            </a:ln>
            <a:effectLst/>
          </p:spPr>
          <p:txBody>
            <a:bodyPr/>
            <a:lstStyle/>
            <a:p>
              <a:endParaRPr lang="fr-FR"/>
            </a:p>
          </p:txBody>
        </p:sp>
        <p:sp>
          <p:nvSpPr>
            <p:cNvPr id="48" name="Rectangle 56"/>
            <p:cNvSpPr>
              <a:spLocks noChangeArrowheads="1"/>
            </p:cNvSpPr>
            <p:nvPr/>
          </p:nvSpPr>
          <p:spPr bwMode="auto">
            <a:xfrm>
              <a:off x="3416" y="3937"/>
              <a:ext cx="1217"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fr-FR" b="1" i="1">
                  <a:solidFill>
                    <a:srgbClr val="006600"/>
                  </a:solidFill>
                </a:rPr>
                <a:t>Exonucléase</a:t>
              </a:r>
            </a:p>
          </p:txBody>
        </p:sp>
      </p:grpSp>
      <p:sp>
        <p:nvSpPr>
          <p:cNvPr id="56" name="Rectangle 57"/>
          <p:cNvSpPr>
            <a:spLocks noChangeArrowheads="1"/>
          </p:cNvSpPr>
          <p:nvPr/>
        </p:nvSpPr>
        <p:spPr bwMode="auto">
          <a:xfrm>
            <a:off x="309563" y="2285992"/>
            <a:ext cx="8543925" cy="1076325"/>
          </a:xfrm>
          <a:prstGeom prst="rect">
            <a:avLst/>
          </a:prstGeom>
          <a:noFill/>
          <a:ln w="9525">
            <a:noFill/>
            <a:miter lim="800000"/>
            <a:headEnd/>
            <a:tailEnd/>
          </a:ln>
          <a:effectLst/>
        </p:spPr>
        <p:txBody>
          <a:bodyPr lIns="90488" tIns="44450" rIns="90488" bIns="44450"/>
          <a:lstStyle/>
          <a:p>
            <a:pPr marL="342900" indent="-342900" eaLnBrk="0" hangingPunct="0">
              <a:spcBef>
                <a:spcPct val="20000"/>
              </a:spcBef>
              <a:buClr>
                <a:schemeClr val="tx2"/>
              </a:buClr>
              <a:buSzPct val="80000"/>
              <a:buFont typeface="Monotype Sorts" pitchFamily="2" charset="2"/>
              <a:buNone/>
            </a:pPr>
            <a:r>
              <a:rPr lang="fr-FR" sz="3200" dirty="0">
                <a:solidFill>
                  <a:srgbClr val="FFC000"/>
                </a:solidFill>
                <a:latin typeface="Times New Roman" pitchFamily="18" charset="0"/>
                <a:cs typeface="Times New Roman" pitchFamily="18" charset="0"/>
              </a:rPr>
              <a:t>▪ </a:t>
            </a:r>
            <a:r>
              <a:rPr lang="fr-FR" sz="3200" dirty="0" err="1">
                <a:solidFill>
                  <a:srgbClr val="FFC000"/>
                </a:solidFill>
                <a:latin typeface="Times New Roman" pitchFamily="18" charset="0"/>
                <a:cs typeface="Times New Roman" pitchFamily="18" charset="0"/>
              </a:rPr>
              <a:t>Endonucléases</a:t>
            </a:r>
            <a:r>
              <a:rPr lang="fr-FR" sz="3200" dirty="0">
                <a:solidFill>
                  <a:srgbClr val="FFC000"/>
                </a:solidFill>
                <a:latin typeface="Times New Roman" pitchFamily="18" charset="0"/>
                <a:cs typeface="Times New Roman" pitchFamily="18" charset="0"/>
              </a:rPr>
              <a:t> </a:t>
            </a:r>
            <a:r>
              <a:rPr lang="fr-FR" sz="3200" dirty="0">
                <a:latin typeface="Times New Roman" pitchFamily="18" charset="0"/>
                <a:cs typeface="Times New Roman" pitchFamily="18" charset="0"/>
              </a:rPr>
              <a:t>:</a:t>
            </a:r>
            <a:r>
              <a:rPr lang="fr-FR" sz="3200" dirty="0">
                <a:solidFill>
                  <a:schemeClr val="bg1"/>
                </a:solidFill>
                <a:latin typeface="Times New Roman" pitchFamily="18" charset="0"/>
                <a:cs typeface="Times New Roman" pitchFamily="18" charset="0"/>
              </a:rPr>
              <a:t> </a:t>
            </a:r>
            <a:r>
              <a:rPr lang="fr-FR" sz="3200" dirty="0">
                <a:latin typeface="Times New Roman" pitchFamily="18" charset="0"/>
                <a:cs typeface="Times New Roman" pitchFamily="18" charset="0"/>
              </a:rPr>
              <a:t>hydrolysent une liaison ester interne.</a:t>
            </a:r>
          </a:p>
        </p:txBody>
      </p:sp>
      <p:sp>
        <p:nvSpPr>
          <p:cNvPr id="57" name="Titre 1"/>
          <p:cNvSpPr>
            <a:spLocks noGrp="1"/>
          </p:cNvSpPr>
          <p:nvPr>
            <p:ph type="title"/>
          </p:nvPr>
        </p:nvSpPr>
        <p:spPr>
          <a:xfrm>
            <a:off x="0" y="642918"/>
            <a:ext cx="9108000" cy="1332000"/>
          </a:xfrm>
        </p:spPr>
        <p:txBody>
          <a:bodyPr>
            <a:noAutofit/>
          </a:bodyPr>
          <a:lstStyle/>
          <a:p>
            <a:pPr algn="ctr"/>
            <a:r>
              <a:rPr lang="fr-FR" sz="4000" b="1" dirty="0" smtClean="0">
                <a:solidFill>
                  <a:srgbClr val="C00000"/>
                </a:solidFill>
                <a:latin typeface="Times New Roman" pitchFamily="18" charset="0"/>
                <a:cs typeface="Times New Roman" pitchFamily="18" charset="0"/>
              </a:rPr>
              <a:t>B. Les nucléases (</a:t>
            </a:r>
            <a:r>
              <a:rPr lang="fr-FR" sz="4000" b="1" dirty="0" err="1" smtClean="0">
                <a:solidFill>
                  <a:srgbClr val="C00000"/>
                </a:solidFill>
                <a:latin typeface="Times New Roman" pitchFamily="18" charset="0"/>
                <a:cs typeface="Times New Roman" pitchFamily="18" charset="0"/>
              </a:rPr>
              <a:t>DNAses</a:t>
            </a:r>
            <a:r>
              <a:rPr lang="fr-FR" sz="4000" b="1" dirty="0" smtClean="0">
                <a:solidFill>
                  <a:srgbClr val="C00000"/>
                </a:solidFill>
                <a:latin typeface="Times New Roman" pitchFamily="18" charset="0"/>
                <a:cs typeface="Times New Roman" pitchFamily="18" charset="0"/>
              </a:rPr>
              <a:t> et </a:t>
            </a:r>
            <a:r>
              <a:rPr lang="fr-FR" sz="4000" b="1" dirty="0" err="1" smtClean="0">
                <a:solidFill>
                  <a:srgbClr val="C00000"/>
                </a:solidFill>
                <a:latin typeface="Times New Roman" pitchFamily="18" charset="0"/>
                <a:cs typeface="Times New Roman" pitchFamily="18" charset="0"/>
              </a:rPr>
              <a:t>RNAses</a:t>
            </a:r>
            <a:r>
              <a:rPr lang="fr-FR" sz="4000" b="1" dirty="0" smtClean="0">
                <a:solidFill>
                  <a:srgbClr val="C00000"/>
                </a:solidFill>
                <a:latin typeface="Times New Roman" pitchFamily="18" charset="0"/>
                <a:cs typeface="Times New Roman" pitchFamily="18" charset="0"/>
              </a:rPr>
              <a:t>)</a:t>
            </a:r>
            <a:br>
              <a:rPr lang="fr-FR" sz="4000" b="1" dirty="0" smtClean="0">
                <a:solidFill>
                  <a:srgbClr val="C00000"/>
                </a:solidFill>
                <a:latin typeface="Times New Roman" pitchFamily="18" charset="0"/>
                <a:cs typeface="Times New Roman" pitchFamily="18" charset="0"/>
              </a:rPr>
            </a:br>
            <a:r>
              <a:rPr lang="fr-FR" sz="4000" dirty="0" smtClean="0">
                <a:solidFill>
                  <a:srgbClr val="C00000"/>
                </a:solidFill>
                <a:latin typeface="Times New Roman" pitchFamily="18" charset="0"/>
                <a:cs typeface="Times New Roman" pitchFamily="18" charset="0"/>
              </a:rPr>
              <a:t/>
            </a:r>
            <a:br>
              <a:rPr lang="fr-FR" sz="4000" dirty="0" smtClean="0">
                <a:solidFill>
                  <a:srgbClr val="C00000"/>
                </a:solidFill>
                <a:latin typeface="Times New Roman" pitchFamily="18" charset="0"/>
                <a:cs typeface="Times New Roman" pitchFamily="18" charset="0"/>
              </a:rPr>
            </a:br>
            <a:endParaRPr lang="fr-FR"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827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wipe(left)">
                                      <p:cBhvr>
                                        <p:cTn id="12"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4"/>
            <a:ext cx="9144000" cy="5000660"/>
          </a:xfrm>
        </p:spPr>
        <p:txBody>
          <a:bodyPr>
            <a:noAutofit/>
          </a:bodyPr>
          <a:lstStyle/>
          <a:p>
            <a:pPr marL="0" indent="0">
              <a:buClr>
                <a:srgbClr val="FFFF00"/>
              </a:buClr>
              <a:buNone/>
            </a:pPr>
            <a:r>
              <a:rPr lang="fr-FR" sz="4000" b="1" dirty="0" smtClean="0">
                <a:solidFill>
                  <a:srgbClr val="FF0000"/>
                </a:solidFill>
                <a:latin typeface="Times New Roman" pitchFamily="18" charset="0"/>
                <a:cs typeface="Times New Roman" pitchFamily="18" charset="0"/>
              </a:rPr>
              <a:t>B.1. Les </a:t>
            </a:r>
            <a:r>
              <a:rPr lang="fr-FR" sz="4000" b="1" dirty="0" err="1" smtClean="0">
                <a:solidFill>
                  <a:srgbClr val="FF0000"/>
                </a:solidFill>
                <a:latin typeface="Times New Roman" pitchFamily="18" charset="0"/>
                <a:cs typeface="Times New Roman" pitchFamily="18" charset="0"/>
              </a:rPr>
              <a:t>DNAses</a:t>
            </a:r>
            <a:endParaRPr lang="fr-FR" sz="4000" b="1" dirty="0" smtClean="0">
              <a:solidFill>
                <a:srgbClr val="FF0000"/>
              </a:solidFill>
              <a:latin typeface="Times New Roman" pitchFamily="18" charset="0"/>
              <a:cs typeface="Times New Roman" pitchFamily="18" charset="0"/>
            </a:endParaRPr>
          </a:p>
          <a:p>
            <a:pPr marL="984250" indent="352425">
              <a:buClr>
                <a:srgbClr val="FFC000"/>
              </a:buClr>
              <a:buFont typeface="Wingdings" pitchFamily="2" charset="2"/>
              <a:buChar char="ü"/>
            </a:pPr>
            <a:r>
              <a:rPr lang="fr-FR" sz="3000" b="1" dirty="0" smtClean="0">
                <a:solidFill>
                  <a:srgbClr val="FFC000"/>
                </a:solidFill>
                <a:latin typeface="Times New Roman" pitchFamily="18" charset="0"/>
                <a:cs typeface="Times New Roman" pitchFamily="18" charset="0"/>
              </a:rPr>
              <a:t>Les </a:t>
            </a:r>
            <a:r>
              <a:rPr lang="fr-FR" sz="3000" b="1" dirty="0" err="1" smtClean="0">
                <a:solidFill>
                  <a:srgbClr val="FFC000"/>
                </a:solidFill>
                <a:latin typeface="Times New Roman" pitchFamily="18" charset="0"/>
                <a:cs typeface="Times New Roman" pitchFamily="18" charset="0"/>
              </a:rPr>
              <a:t>exonucléases</a:t>
            </a:r>
            <a:endParaRPr lang="fr-FR" sz="3000" b="1" dirty="0" smtClean="0">
              <a:solidFill>
                <a:srgbClr val="FFC000"/>
              </a:solidFill>
              <a:latin typeface="Times New Roman" pitchFamily="18" charset="0"/>
              <a:cs typeface="Times New Roman" pitchFamily="18" charset="0"/>
            </a:endParaRPr>
          </a:p>
          <a:p>
            <a:pPr algn="just"/>
            <a:r>
              <a:rPr lang="fr-FR" sz="3000" b="1" dirty="0" smtClean="0">
                <a:latin typeface="Times New Roman" pitchFamily="18" charset="0"/>
                <a:cs typeface="Times New Roman" pitchFamily="18" charset="0"/>
              </a:rPr>
              <a:t>L’</a:t>
            </a:r>
            <a:r>
              <a:rPr lang="fr-FR" sz="3000" b="1" dirty="0" err="1" smtClean="0">
                <a:latin typeface="Times New Roman" pitchFamily="18" charset="0"/>
                <a:cs typeface="Times New Roman" pitchFamily="18" charset="0"/>
              </a:rPr>
              <a:t>exonucléase</a:t>
            </a:r>
            <a:r>
              <a:rPr lang="fr-FR" sz="3000" b="1" dirty="0" smtClean="0">
                <a:latin typeface="Times New Roman" pitchFamily="18" charset="0"/>
                <a:cs typeface="Times New Roman" pitchFamily="18" charset="0"/>
              </a:rPr>
              <a:t> III: </a:t>
            </a:r>
            <a:r>
              <a:rPr lang="fr-FR" sz="3000" dirty="0" smtClean="0">
                <a:latin typeface="Times New Roman" pitchFamily="18" charset="0"/>
                <a:cs typeface="Times New Roman" pitchFamily="18" charset="0"/>
              </a:rPr>
              <a:t>Elle catalyse l’hydrolyse séquentielle des nucléotides d’un</a:t>
            </a:r>
            <a:r>
              <a:rPr lang="fr-FR" sz="3000" b="1" dirty="0" smtClean="0">
                <a:latin typeface="Times New Roman" pitchFamily="18" charset="0"/>
                <a:cs typeface="Times New Roman" pitchFamily="18" charset="0"/>
              </a:rPr>
              <a:t> </a:t>
            </a:r>
            <a:r>
              <a:rPr lang="fr-FR" sz="3000" dirty="0" smtClean="0">
                <a:latin typeface="Times New Roman" pitchFamily="18" charset="0"/>
                <a:cs typeface="Times New Roman" pitchFamily="18" charset="0"/>
              </a:rPr>
              <a:t>ADN dans le sens 3’-5 à partir d’une extrémité 3’OH libre. De plus elle </a:t>
            </a:r>
            <a:r>
              <a:rPr lang="fr-FR" sz="3000" dirty="0" err="1" smtClean="0">
                <a:latin typeface="Times New Roman" pitchFamily="18" charset="0"/>
                <a:cs typeface="Times New Roman" pitchFamily="18" charset="0"/>
              </a:rPr>
              <a:t>possè</a:t>
            </a:r>
            <a:r>
              <a:rPr lang="fr-FR" sz="3000" dirty="0" smtClean="0">
                <a:latin typeface="Times New Roman" pitchFamily="18" charset="0"/>
                <a:cs typeface="Times New Roman" pitchFamily="18" charset="0"/>
              </a:rPr>
              <a:t> de une activité 3’ phosphatase. Elle permet donc d’obtenir des ADN simple brin.</a:t>
            </a:r>
          </a:p>
          <a:p>
            <a:pPr algn="just"/>
            <a:r>
              <a:rPr lang="fr-FR" sz="3000" b="1" i="1" dirty="0" smtClean="0">
                <a:latin typeface="Times New Roman" pitchFamily="18" charset="0"/>
                <a:cs typeface="Times New Roman" pitchFamily="18" charset="0"/>
              </a:rPr>
              <a:t>Bal 31</a:t>
            </a:r>
            <a:r>
              <a:rPr lang="fr-FR" sz="3000" dirty="0" smtClean="0">
                <a:latin typeface="Times New Roman" pitchFamily="18" charset="0"/>
                <a:cs typeface="Times New Roman" pitchFamily="18" charset="0"/>
              </a:rPr>
              <a:t> est aussi une </a:t>
            </a:r>
            <a:r>
              <a:rPr lang="fr-FR" sz="3000" dirty="0" err="1" smtClean="0">
                <a:latin typeface="Times New Roman" pitchFamily="18" charset="0"/>
                <a:cs typeface="Times New Roman" pitchFamily="18" charset="0"/>
              </a:rPr>
              <a:t>exonucléase</a:t>
            </a:r>
            <a:r>
              <a:rPr lang="fr-FR" sz="3000" dirty="0" smtClean="0">
                <a:latin typeface="Times New Roman" pitchFamily="18" charset="0"/>
                <a:cs typeface="Times New Roman" pitchFamily="18" charset="0"/>
              </a:rPr>
              <a:t> dont l’activité principale est une 3' </a:t>
            </a:r>
            <a:r>
              <a:rPr lang="fr-FR" sz="3000" dirty="0" err="1" smtClean="0">
                <a:latin typeface="Times New Roman" pitchFamily="18" charset="0"/>
                <a:cs typeface="Times New Roman" pitchFamily="18" charset="0"/>
              </a:rPr>
              <a:t>exonucléase</a:t>
            </a:r>
            <a:r>
              <a:rPr lang="fr-FR" sz="3000" dirty="0" smtClean="0">
                <a:latin typeface="Times New Roman" pitchFamily="18" charset="0"/>
                <a:cs typeface="Times New Roman" pitchFamily="18" charset="0"/>
              </a:rPr>
              <a:t>. Elle a en plus une activité secondaire d’</a:t>
            </a:r>
            <a:r>
              <a:rPr lang="fr-FR" sz="3000" dirty="0" err="1" smtClean="0">
                <a:latin typeface="Times New Roman" pitchFamily="18" charset="0"/>
                <a:cs typeface="Times New Roman" pitchFamily="18" charset="0"/>
              </a:rPr>
              <a:t>endonucléases</a:t>
            </a:r>
            <a:r>
              <a:rPr lang="fr-FR" sz="3000" dirty="0" smtClean="0">
                <a:latin typeface="Times New Roman" pitchFamily="18" charset="0"/>
                <a:cs typeface="Times New Roman" pitchFamily="18" charset="0"/>
              </a:rPr>
              <a:t> sur le simple brin généré par l'</a:t>
            </a:r>
            <a:r>
              <a:rPr lang="fr-FR" sz="3000" dirty="0" err="1" smtClean="0">
                <a:latin typeface="Times New Roman" pitchFamily="18" charset="0"/>
                <a:cs typeface="Times New Roman" pitchFamily="18" charset="0"/>
              </a:rPr>
              <a:t>exonucléase</a:t>
            </a:r>
            <a:endParaRPr lang="fr-FR" sz="3000" dirty="0" smtClean="0">
              <a:latin typeface="Times New Roman" pitchFamily="18" charset="0"/>
              <a:cs typeface="Times New Roman" pitchFamily="18" charset="0"/>
            </a:endParaRPr>
          </a:p>
          <a:p>
            <a:pPr algn="just"/>
            <a:endParaRPr lang="fr-FR" sz="3000" dirty="0" smtClean="0">
              <a:latin typeface="Times New Roman" pitchFamily="18" charset="0"/>
              <a:cs typeface="Times New Roman" pitchFamily="18" charset="0"/>
            </a:endParaRPr>
          </a:p>
          <a:p>
            <a:pPr marL="514350" indent="-514350">
              <a:buNone/>
            </a:pPr>
            <a:endParaRPr lang="fr-FR" sz="3000" dirty="0">
              <a:latin typeface="Times New Roman" pitchFamily="18" charset="0"/>
              <a:cs typeface="Times New Roman" pitchFamily="18" charset="0"/>
            </a:endParaRPr>
          </a:p>
        </p:txBody>
      </p:sp>
    </p:spTree>
    <p:extLst>
      <p:ext uri="{BB962C8B-B14F-4D97-AF65-F5344CB8AC3E}">
        <p14:creationId xmlns:p14="http://schemas.microsoft.com/office/powerpoint/2010/main" val="3397605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71612"/>
            <a:ext cx="9144000" cy="2143140"/>
          </a:xfrm>
        </p:spPr>
        <p:txBody>
          <a:bodyPr>
            <a:noAutofit/>
          </a:bodyPr>
          <a:lstStyle/>
          <a:p>
            <a:pPr marL="571500" indent="-571500">
              <a:buFont typeface="Wingdings" pitchFamily="2" charset="2"/>
              <a:buChar char="ü"/>
            </a:pPr>
            <a:r>
              <a:rPr lang="fr-FR" sz="3600" b="1" dirty="0" smtClean="0">
                <a:solidFill>
                  <a:srgbClr val="FFC000"/>
                </a:solidFill>
                <a:latin typeface="Times New Roman" pitchFamily="18" charset="0"/>
                <a:cs typeface="Times New Roman" pitchFamily="18" charset="0"/>
              </a:rPr>
              <a:t>Les </a:t>
            </a:r>
            <a:r>
              <a:rPr lang="fr-FR" sz="3600" b="1" dirty="0" err="1" smtClean="0">
                <a:solidFill>
                  <a:srgbClr val="FFC000"/>
                </a:solidFill>
                <a:latin typeface="Times New Roman" pitchFamily="18" charset="0"/>
                <a:cs typeface="Times New Roman" pitchFamily="18" charset="0"/>
              </a:rPr>
              <a:t>endonucléases</a:t>
            </a:r>
            <a:r>
              <a:rPr lang="fr-FR" sz="3200" b="1" dirty="0" smtClean="0">
                <a:solidFill>
                  <a:schemeClr val="tx1"/>
                </a:solidFill>
                <a:latin typeface="Times New Roman" pitchFamily="18" charset="0"/>
                <a:cs typeface="Times New Roman" pitchFamily="18" charset="0"/>
              </a:rPr>
              <a:t/>
            </a:r>
            <a:br>
              <a:rPr lang="fr-FR" sz="3200" b="1" dirty="0" smtClean="0">
                <a:solidFill>
                  <a:schemeClr val="tx1"/>
                </a:solidFill>
                <a:latin typeface="Times New Roman" pitchFamily="18" charset="0"/>
                <a:cs typeface="Times New Roman" pitchFamily="18" charset="0"/>
              </a:rPr>
            </a:br>
            <a:r>
              <a:rPr lang="fr-FR" sz="3200" dirty="0" smtClean="0">
                <a:solidFill>
                  <a:schemeClr val="tx1"/>
                </a:solidFill>
                <a:latin typeface="Times New Roman" pitchFamily="18" charset="0"/>
                <a:cs typeface="Times New Roman" pitchFamily="18" charset="0"/>
              </a:rPr>
              <a:t>Certaines coupent l'ADN double brin d'autre l'ADN simple brin, enfin certaines reconnaissent et coupent à des séquences caractéristiques.</a:t>
            </a:r>
            <a:r>
              <a:rPr lang="fr-FR" sz="3200" dirty="0" smtClean="0">
                <a:latin typeface="Times New Roman" pitchFamily="18" charset="0"/>
                <a:cs typeface="Times New Roman" pitchFamily="18" charset="0"/>
              </a:rPr>
              <a:t/>
            </a:r>
            <a:br>
              <a:rPr lang="fr-FR" sz="3200" dirty="0" smtClean="0">
                <a:latin typeface="Times New Roman" pitchFamily="18" charset="0"/>
                <a:cs typeface="Times New Roman" pitchFamily="18" charset="0"/>
              </a:rPr>
            </a:br>
            <a:r>
              <a:rPr lang="fr-FR" sz="3200" dirty="0" smtClean="0">
                <a:solidFill>
                  <a:srgbClr val="FFFF00"/>
                </a:solidFill>
                <a:latin typeface="Times New Roman" pitchFamily="18" charset="0"/>
                <a:cs typeface="Times New Roman" pitchFamily="18" charset="0"/>
              </a:rPr>
              <a:t/>
            </a:r>
            <a:br>
              <a:rPr lang="fr-FR" sz="3200" dirty="0" smtClean="0">
                <a:solidFill>
                  <a:srgbClr val="FFFF00"/>
                </a:solidFill>
                <a:latin typeface="Times New Roman" pitchFamily="18" charset="0"/>
                <a:cs typeface="Times New Roman" pitchFamily="18" charset="0"/>
              </a:rPr>
            </a:br>
            <a:endParaRPr lang="fr-FR" sz="3200" dirty="0">
              <a:solidFill>
                <a:srgbClr val="FFFF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3183284"/>
            <a:ext cx="9144000" cy="3031798"/>
          </a:xfrm>
        </p:spPr>
        <p:txBody>
          <a:bodyPr/>
          <a:lstStyle/>
          <a:p>
            <a:pPr algn="just"/>
            <a:r>
              <a:rPr lang="fr-FR" sz="2800" b="1" i="1" dirty="0" err="1" smtClean="0">
                <a:latin typeface="Times New Roman" pitchFamily="18" charset="0"/>
                <a:cs typeface="Times New Roman" pitchFamily="18" charset="0"/>
              </a:rPr>
              <a:t>DNAse</a:t>
            </a:r>
            <a:r>
              <a:rPr lang="fr-FR" sz="2800" b="1" i="1" dirty="0" smtClean="0">
                <a:latin typeface="Times New Roman" pitchFamily="18" charset="0"/>
                <a:cs typeface="Times New Roman" pitchFamily="18" charset="0"/>
              </a:rPr>
              <a:t> I :</a:t>
            </a:r>
            <a:r>
              <a:rPr lang="fr-FR" sz="2800" dirty="0" smtClean="0">
                <a:latin typeface="Times New Roman" pitchFamily="18" charset="0"/>
                <a:cs typeface="Times New Roman" pitchFamily="18" charset="0"/>
              </a:rPr>
              <a:t> Cette enzyme extraite du pancréas, </a:t>
            </a:r>
            <a:r>
              <a:rPr lang="fr-FR" sz="2800" dirty="0" err="1" smtClean="0">
                <a:latin typeface="Times New Roman" pitchFamily="18" charset="0"/>
                <a:cs typeface="Times New Roman" pitchFamily="18" charset="0"/>
              </a:rPr>
              <a:t>endonucléase</a:t>
            </a:r>
            <a:r>
              <a:rPr lang="fr-FR" sz="2800" dirty="0" smtClean="0">
                <a:latin typeface="Times New Roman" pitchFamily="18" charset="0"/>
                <a:cs typeface="Times New Roman" pitchFamily="18" charset="0"/>
              </a:rPr>
              <a:t> qui coupe le DNA double ou simple brin. Elle est utilisée pour analyser les gènes actifs de la chromatine, éliminer le DNA d’une préparation protéique ou de RNA, pour la création de cassures (</a:t>
            </a:r>
            <a:r>
              <a:rPr lang="fr-FR" sz="2800" dirty="0" err="1" smtClean="0">
                <a:latin typeface="Times New Roman" pitchFamily="18" charset="0"/>
                <a:cs typeface="Times New Roman" pitchFamily="18" charset="0"/>
              </a:rPr>
              <a:t>nicks</a:t>
            </a:r>
            <a:r>
              <a:rPr lang="fr-FR" sz="2800" dirty="0" smtClean="0">
                <a:latin typeface="Times New Roman" pitchFamily="18" charset="0"/>
                <a:cs typeface="Times New Roman" pitchFamily="18" charset="0"/>
              </a:rPr>
              <a:t>) pour le marquage de l’ADN par </a:t>
            </a:r>
            <a:r>
              <a:rPr lang="fr-FR" sz="2800" dirty="0" err="1" smtClean="0">
                <a:latin typeface="Times New Roman" pitchFamily="18" charset="0"/>
                <a:cs typeface="Times New Roman" pitchFamily="18" charset="0"/>
              </a:rPr>
              <a:t>nick</a:t>
            </a:r>
            <a:r>
              <a:rPr lang="fr-FR" sz="2800" dirty="0" smtClean="0">
                <a:latin typeface="Times New Roman" pitchFamily="18" charset="0"/>
                <a:cs typeface="Times New Roman" pitchFamily="18" charset="0"/>
              </a:rPr>
              <a:t> translation.</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01390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9144000" cy="4286280"/>
          </a:xfrm>
        </p:spPr>
        <p:txBody>
          <a:bodyPr>
            <a:normAutofit fontScale="92500" lnSpcReduction="20000"/>
          </a:bodyPr>
          <a:lstStyle/>
          <a:p>
            <a:pPr algn="just"/>
            <a:r>
              <a:rPr lang="fr-FR" sz="3200" b="1" dirty="0" smtClean="0">
                <a:latin typeface="Times New Roman" pitchFamily="18" charset="0"/>
                <a:cs typeface="Times New Roman" pitchFamily="18" charset="0"/>
              </a:rPr>
              <a:t>La nucléase S1 (d’</a:t>
            </a:r>
            <a:r>
              <a:rPr lang="fr-FR" sz="3200" b="1" i="1" dirty="0" err="1" smtClean="0">
                <a:latin typeface="Times New Roman" pitchFamily="18" charset="0"/>
                <a:cs typeface="Times New Roman" pitchFamily="18" charset="0"/>
              </a:rPr>
              <a:t>Aspargillus</a:t>
            </a:r>
            <a:r>
              <a:rPr lang="fr-FR" sz="3200" b="1" i="1" dirty="0" smtClean="0">
                <a:latin typeface="Times New Roman" pitchFamily="18" charset="0"/>
                <a:cs typeface="Times New Roman" pitchFamily="18" charset="0"/>
              </a:rPr>
              <a:t> </a:t>
            </a:r>
            <a:r>
              <a:rPr lang="fr-FR" sz="3200" b="1" i="1" dirty="0" err="1" smtClean="0">
                <a:latin typeface="Times New Roman" pitchFamily="18" charset="0"/>
                <a:cs typeface="Times New Roman" pitchFamily="18" charset="0"/>
              </a:rPr>
              <a:t>orisaca</a:t>
            </a:r>
            <a:r>
              <a:rPr lang="fr-FR" sz="3200"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L’enzyme dégrade spécifiquement les acides nucléiques </a:t>
            </a:r>
            <a:r>
              <a:rPr lang="fr-FR" dirty="0" smtClean="0">
                <a:solidFill>
                  <a:srgbClr val="FFC000"/>
                </a:solidFill>
                <a:latin typeface="Times New Roman" pitchFamily="18" charset="0"/>
                <a:cs typeface="Times New Roman" pitchFamily="18" charset="0"/>
              </a:rPr>
              <a:t>simple brin</a:t>
            </a:r>
            <a:r>
              <a:rPr lang="fr-FR" dirty="0" smtClean="0">
                <a:latin typeface="Times New Roman" pitchFamily="18" charset="0"/>
                <a:cs typeface="Times New Roman" pitchFamily="18" charset="0"/>
              </a:rPr>
              <a:t>. Les DNA </a:t>
            </a:r>
            <a:r>
              <a:rPr lang="fr-FR" dirty="0" err="1" smtClean="0">
                <a:latin typeface="Times New Roman" pitchFamily="18" charset="0"/>
                <a:cs typeface="Times New Roman" pitchFamily="18" charset="0"/>
              </a:rPr>
              <a:t>bicaténaires</a:t>
            </a:r>
            <a:r>
              <a:rPr lang="fr-FR" dirty="0" smtClean="0">
                <a:latin typeface="Times New Roman" pitchFamily="18" charset="0"/>
                <a:cs typeface="Times New Roman" pitchFamily="18" charset="0"/>
              </a:rPr>
              <a:t> et les hybrides DNA-RNA ne sont pas attaquées.</a:t>
            </a:r>
          </a:p>
          <a:p>
            <a:r>
              <a:rPr lang="fr-FR" dirty="0" smtClean="0">
                <a:latin typeface="Times New Roman" pitchFamily="18" charset="0"/>
                <a:cs typeface="Times New Roman" pitchFamily="18" charset="0"/>
              </a:rPr>
              <a:t>Elle permet :</a:t>
            </a:r>
          </a:p>
          <a:p>
            <a:pPr>
              <a:buFont typeface="Wingdings" pitchFamily="2" charset="2"/>
              <a:buChar char="Ø"/>
            </a:pPr>
            <a:r>
              <a:rPr lang="fr-FR" dirty="0" smtClean="0">
                <a:latin typeface="Times New Roman" pitchFamily="18" charset="0"/>
                <a:cs typeface="Times New Roman" pitchFamily="18" charset="0"/>
              </a:rPr>
              <a:t> Une étude des hybrides DNA-RNA</a:t>
            </a:r>
          </a:p>
          <a:p>
            <a:pPr>
              <a:buFont typeface="Wingdings" pitchFamily="2" charset="2"/>
              <a:buChar char="Ø"/>
            </a:pPr>
            <a:r>
              <a:rPr lang="fr-FR" dirty="0" smtClean="0">
                <a:latin typeface="Times New Roman" pitchFamily="18" charset="0"/>
                <a:cs typeface="Times New Roman" pitchFamily="18" charset="0"/>
              </a:rPr>
              <a:t>L’élimination des extrémités simple brin d’un DNA double brin</a:t>
            </a:r>
          </a:p>
          <a:p>
            <a:pPr>
              <a:buFont typeface="Wingdings" pitchFamily="2" charset="2"/>
              <a:buChar char="Ø"/>
            </a:pPr>
            <a:r>
              <a:rPr lang="fr-FR" dirty="0" smtClean="0">
                <a:latin typeface="Times New Roman" pitchFamily="18" charset="0"/>
                <a:cs typeface="Times New Roman" pitchFamily="18" charset="0"/>
              </a:rPr>
              <a:t>La suppression des boucles dans la synthèse de </a:t>
            </a:r>
            <a:r>
              <a:rPr lang="fr-FR" dirty="0" err="1" smtClean="0">
                <a:latin typeface="Times New Roman" pitchFamily="18" charset="0"/>
                <a:cs typeface="Times New Roman" pitchFamily="18" charset="0"/>
              </a:rPr>
              <a:t>cDNA</a:t>
            </a:r>
            <a:endParaRPr lang="fr-FR" dirty="0" smtClean="0">
              <a:latin typeface="Times New Roman" pitchFamily="18" charset="0"/>
              <a:cs typeface="Times New Roman" pitchFamily="18" charset="0"/>
            </a:endParaRPr>
          </a:p>
          <a:p>
            <a:pPr algn="just">
              <a:buFont typeface="Wingdings" pitchFamily="2" charset="2"/>
              <a:buChar char="Ø"/>
            </a:pPr>
            <a:r>
              <a:rPr lang="fr-FR" dirty="0" smtClean="0">
                <a:latin typeface="Times New Roman" pitchFamily="18" charset="0"/>
                <a:cs typeface="Times New Roman" pitchFamily="18" charset="0"/>
              </a:rPr>
              <a:t>La détermination des origines de la transcription</a:t>
            </a:r>
          </a:p>
        </p:txBody>
      </p:sp>
      <p:pic>
        <p:nvPicPr>
          <p:cNvPr id="1026" name="Picture 2"/>
          <p:cNvPicPr>
            <a:picLocks noChangeAspect="1" noChangeArrowheads="1"/>
          </p:cNvPicPr>
          <p:nvPr/>
        </p:nvPicPr>
        <p:blipFill>
          <a:blip r:embed="rId2">
            <a:lum contrast="-10000"/>
          </a:blip>
          <a:srcRect/>
          <a:stretch>
            <a:fillRect/>
          </a:stretch>
        </p:blipFill>
        <p:spPr bwMode="auto">
          <a:xfrm>
            <a:off x="1285852" y="4429132"/>
            <a:ext cx="6357982" cy="2355549"/>
          </a:xfrm>
          <a:prstGeom prst="rect">
            <a:avLst/>
          </a:prstGeom>
          <a:noFill/>
          <a:ln w="9525">
            <a:noFill/>
            <a:miter lim="800000"/>
            <a:headEnd/>
            <a:tailEnd/>
          </a:ln>
        </p:spPr>
      </p:pic>
    </p:spTree>
    <p:extLst>
      <p:ext uri="{BB962C8B-B14F-4D97-AF65-F5344CB8AC3E}">
        <p14:creationId xmlns:p14="http://schemas.microsoft.com/office/powerpoint/2010/main" val="651799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9144000" cy="1143000"/>
          </a:xfrm>
        </p:spPr>
        <p:txBody>
          <a:bodyPr>
            <a:noAutofit/>
          </a:bodyPr>
          <a:lstStyle/>
          <a:p>
            <a:pPr algn="ctr"/>
            <a:r>
              <a:rPr lang="fr-FR" sz="4000" b="1" i="1" dirty="0" smtClean="0">
                <a:solidFill>
                  <a:srgbClr val="FF0000"/>
                </a:solidFill>
                <a:latin typeface="Times New Roman" pitchFamily="18" charset="0"/>
                <a:cs typeface="Times New Roman" pitchFamily="18" charset="0"/>
              </a:rPr>
              <a:t>Les </a:t>
            </a:r>
            <a:r>
              <a:rPr lang="fr-FR" sz="4000" b="1" i="1" dirty="0" err="1" smtClean="0">
                <a:solidFill>
                  <a:srgbClr val="FF0000"/>
                </a:solidFill>
                <a:latin typeface="Times New Roman" pitchFamily="18" charset="0"/>
                <a:cs typeface="Times New Roman" pitchFamily="18" charset="0"/>
              </a:rPr>
              <a:t>DNases</a:t>
            </a:r>
            <a:r>
              <a:rPr lang="fr-FR" sz="4000" b="1" i="1" dirty="0" smtClean="0">
                <a:solidFill>
                  <a:srgbClr val="FF0000"/>
                </a:solidFill>
                <a:latin typeface="Times New Roman" pitchFamily="18" charset="0"/>
                <a:cs typeface="Times New Roman" pitchFamily="18" charset="0"/>
              </a:rPr>
              <a:t> de restriction (ou enzyme de restriction, </a:t>
            </a:r>
            <a:r>
              <a:rPr lang="fr-FR" sz="4000" b="1" i="1" dirty="0" err="1" smtClean="0">
                <a:solidFill>
                  <a:srgbClr val="FF0000"/>
                </a:solidFill>
                <a:latin typeface="Times New Roman" pitchFamily="18" charset="0"/>
                <a:cs typeface="Times New Roman" pitchFamily="18" charset="0"/>
              </a:rPr>
              <a:t>restrictase</a:t>
            </a:r>
            <a:r>
              <a:rPr lang="fr-FR" sz="4000" b="1" i="1"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4" name="Rectangle 8"/>
          <p:cNvSpPr>
            <a:spLocks noChangeArrowheads="1"/>
          </p:cNvSpPr>
          <p:nvPr/>
        </p:nvSpPr>
        <p:spPr bwMode="auto">
          <a:xfrm>
            <a:off x="858838" y="3357563"/>
            <a:ext cx="3929062" cy="752475"/>
          </a:xfrm>
          <a:prstGeom prst="rect">
            <a:avLst/>
          </a:prstGeom>
          <a:noFill/>
          <a:ln w="9525">
            <a:noFill/>
            <a:miter lim="800000"/>
            <a:headEnd/>
            <a:tailEnd/>
          </a:ln>
          <a:effectLst/>
        </p:spPr>
        <p:txBody>
          <a:bodyPr lIns="92075" tIns="46038" rIns="92075" bIns="46038"/>
          <a:lstStyle/>
          <a:p>
            <a:pPr marL="342900" indent="-342900">
              <a:spcBef>
                <a:spcPct val="20000"/>
              </a:spcBef>
            </a:pPr>
            <a:endParaRPr lang="fr-FR" sz="3200" dirty="0">
              <a:solidFill>
                <a:srgbClr val="FFFF00"/>
              </a:solidFill>
            </a:endParaRPr>
          </a:p>
        </p:txBody>
      </p:sp>
      <p:sp>
        <p:nvSpPr>
          <p:cNvPr id="5" name="Rectangle 9"/>
          <p:cNvSpPr>
            <a:spLocks noChangeArrowheads="1"/>
          </p:cNvSpPr>
          <p:nvPr/>
        </p:nvSpPr>
        <p:spPr bwMode="auto">
          <a:xfrm>
            <a:off x="214282" y="1428736"/>
            <a:ext cx="8543925" cy="153035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tx2"/>
              </a:buClr>
              <a:buSzPct val="75000"/>
              <a:buFont typeface="Monotype Sorts" pitchFamily="2" charset="2"/>
              <a:buNone/>
            </a:pPr>
            <a:r>
              <a:rPr lang="fr-FR" sz="3200" dirty="0">
                <a:solidFill>
                  <a:srgbClr val="FFFF00"/>
                </a:solidFill>
                <a:latin typeface="Times New Roman" pitchFamily="18" charset="0"/>
                <a:cs typeface="Times New Roman" pitchFamily="18" charset="0"/>
              </a:rPr>
              <a:t> ▪ </a:t>
            </a:r>
            <a:r>
              <a:rPr lang="fr-FR" sz="3200" dirty="0">
                <a:solidFill>
                  <a:srgbClr val="FFC000"/>
                </a:solidFill>
                <a:latin typeface="Times New Roman" pitchFamily="18" charset="0"/>
                <a:cs typeface="Times New Roman" pitchFamily="18" charset="0"/>
              </a:rPr>
              <a:t>Origine</a:t>
            </a:r>
          </a:p>
          <a:p>
            <a:pPr marL="742950" lvl="1" indent="-285750" eaLnBrk="0" hangingPunct="0">
              <a:spcBef>
                <a:spcPct val="20000"/>
              </a:spcBef>
              <a:buClr>
                <a:schemeClr val="tx2"/>
              </a:buClr>
              <a:buSzPct val="75000"/>
              <a:buFont typeface="Monotype Sorts" pitchFamily="2" charset="2"/>
              <a:buNone/>
            </a:pPr>
            <a:r>
              <a:rPr lang="fr-FR" sz="3200" dirty="0">
                <a:latin typeface="Times New Roman" pitchFamily="18" charset="0"/>
                <a:cs typeface="Times New Roman" pitchFamily="18" charset="0"/>
              </a:rPr>
              <a:t>= système de protection des bactéries</a:t>
            </a:r>
          </a:p>
        </p:txBody>
      </p:sp>
      <p:pic>
        <p:nvPicPr>
          <p:cNvPr id="6" name="Picture 2"/>
          <p:cNvPicPr>
            <a:picLocks noChangeAspect="1" noChangeArrowheads="1"/>
          </p:cNvPicPr>
          <p:nvPr/>
        </p:nvPicPr>
        <p:blipFill>
          <a:blip r:embed="rId2"/>
          <a:srcRect/>
          <a:stretch>
            <a:fillRect/>
          </a:stretch>
        </p:blipFill>
        <p:spPr bwMode="auto">
          <a:xfrm>
            <a:off x="357158" y="2714620"/>
            <a:ext cx="8005860" cy="4143380"/>
          </a:xfrm>
          <a:prstGeom prst="rect">
            <a:avLst/>
          </a:prstGeom>
          <a:noFill/>
          <a:ln w="9525">
            <a:noFill/>
            <a:miter lim="800000"/>
            <a:headEnd/>
            <a:tailEnd/>
          </a:ln>
          <a:effectLst/>
        </p:spPr>
      </p:pic>
    </p:spTree>
    <p:extLst>
      <p:ext uri="{BB962C8B-B14F-4D97-AF65-F5344CB8AC3E}">
        <p14:creationId xmlns:p14="http://schemas.microsoft.com/office/powerpoint/2010/main" val="16703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Big Slide"/>
          <p:cNvPicPr>
            <a:picLocks noChangeAspect="1" noChangeArrowheads="1"/>
          </p:cNvPicPr>
          <p:nvPr/>
        </p:nvPicPr>
        <p:blipFill>
          <a:blip r:embed="rId2"/>
          <a:srcRect/>
          <a:stretch>
            <a:fillRect/>
          </a:stretch>
        </p:blipFill>
        <p:spPr bwMode="auto">
          <a:xfrm>
            <a:off x="714348" y="356722"/>
            <a:ext cx="7907362" cy="59297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71414"/>
            <a:ext cx="8229600" cy="1143000"/>
          </a:xfrm>
        </p:spPr>
        <p:txBody>
          <a:bodyPr>
            <a:normAutofit/>
          </a:bodyPr>
          <a:lstStyle/>
          <a:p>
            <a:r>
              <a:rPr lang="fr-FR" sz="4000" b="1" dirty="0">
                <a:solidFill>
                  <a:srgbClr val="FFC000"/>
                </a:solidFill>
              </a:rPr>
              <a:t>Types d’enzyme de restriction</a:t>
            </a:r>
          </a:p>
        </p:txBody>
      </p:sp>
      <p:sp>
        <p:nvSpPr>
          <p:cNvPr id="55299" name="Rectangle 3"/>
          <p:cNvSpPr>
            <a:spLocks noGrp="1" noChangeArrowheads="1"/>
          </p:cNvSpPr>
          <p:nvPr>
            <p:ph type="body" idx="1"/>
          </p:nvPr>
        </p:nvSpPr>
        <p:spPr>
          <a:xfrm>
            <a:off x="0" y="1500174"/>
            <a:ext cx="9144000" cy="4389120"/>
          </a:xfrm>
        </p:spPr>
        <p:txBody>
          <a:bodyPr>
            <a:noAutofit/>
          </a:bodyPr>
          <a:lstStyle/>
          <a:p>
            <a:pPr>
              <a:lnSpc>
                <a:spcPct val="90000"/>
              </a:lnSpc>
            </a:pPr>
            <a:r>
              <a:rPr lang="fr-FR" sz="2800" dirty="0">
                <a:latin typeface="Arial" charset="0"/>
              </a:rPr>
              <a:t>le </a:t>
            </a:r>
            <a:r>
              <a:rPr lang="fr-FR" sz="2800" b="1" dirty="0">
                <a:latin typeface="Arial" charset="0"/>
              </a:rPr>
              <a:t>type I</a:t>
            </a:r>
            <a:r>
              <a:rPr lang="fr-FR" sz="2800" dirty="0">
                <a:latin typeface="Arial" charset="0"/>
              </a:rPr>
              <a:t> reconnaît une séquence d'</a:t>
            </a:r>
            <a:r>
              <a:rPr lang="fr-FR" sz="2800" dirty="0" err="1">
                <a:latin typeface="Arial" charset="0"/>
              </a:rPr>
              <a:t>ADN,puis</a:t>
            </a:r>
            <a:r>
              <a:rPr lang="fr-FR" sz="2800" dirty="0">
                <a:latin typeface="Arial" charset="0"/>
              </a:rPr>
              <a:t> se déplace , s'arrête 1000 à 5000 paires de bases plus loin et libère quelques dizaines de nucléotides </a:t>
            </a:r>
          </a:p>
          <a:p>
            <a:pPr>
              <a:lnSpc>
                <a:spcPct val="90000"/>
              </a:lnSpc>
            </a:pPr>
            <a:r>
              <a:rPr lang="fr-FR" sz="2800" dirty="0">
                <a:latin typeface="Arial" charset="0"/>
              </a:rPr>
              <a:t>le </a:t>
            </a:r>
            <a:r>
              <a:rPr lang="fr-FR" sz="2800" b="1" dirty="0">
                <a:latin typeface="Arial" charset="0"/>
              </a:rPr>
              <a:t>type II</a:t>
            </a:r>
            <a:r>
              <a:rPr lang="fr-FR" sz="2800" dirty="0">
                <a:latin typeface="Arial" charset="0"/>
              </a:rPr>
              <a:t> , coupe l'ADN au niveau de la séquence reconnue, </a:t>
            </a:r>
          </a:p>
          <a:p>
            <a:pPr>
              <a:lnSpc>
                <a:spcPct val="90000"/>
              </a:lnSpc>
            </a:pPr>
            <a:r>
              <a:rPr lang="fr-FR" sz="2800" dirty="0">
                <a:latin typeface="Arial" charset="0"/>
              </a:rPr>
              <a:t>le </a:t>
            </a:r>
            <a:r>
              <a:rPr lang="fr-FR" sz="2800" b="1" dirty="0">
                <a:latin typeface="Arial" charset="0"/>
              </a:rPr>
              <a:t>type III</a:t>
            </a:r>
            <a:r>
              <a:rPr lang="fr-FR" sz="2800" dirty="0">
                <a:latin typeface="Arial" charset="0"/>
              </a:rPr>
              <a:t> coupe une vingtaine de nucléotides plus loin que le site de reconnaissance. </a:t>
            </a:r>
          </a:p>
          <a:p>
            <a:pPr>
              <a:lnSpc>
                <a:spcPct val="90000"/>
              </a:lnSpc>
            </a:pPr>
            <a:r>
              <a:rPr lang="fr-FR" sz="2800" b="1" dirty="0">
                <a:latin typeface="Arial" charset="0"/>
              </a:rPr>
              <a:t>Seuls les Enzymes de restriction</a:t>
            </a:r>
            <a:r>
              <a:rPr lang="fr-FR" sz="2800" dirty="0">
                <a:latin typeface="Arial" charset="0"/>
              </a:rPr>
              <a:t> </a:t>
            </a:r>
            <a:r>
              <a:rPr lang="fr-FR" sz="2800" b="1" dirty="0">
                <a:latin typeface="Arial" charset="0"/>
              </a:rPr>
              <a:t>de classe II sont utilisés au labo : </a:t>
            </a:r>
            <a:r>
              <a:rPr lang="fr-FR" sz="2800" dirty="0">
                <a:latin typeface="Arial" charset="0"/>
              </a:rPr>
              <a:t> clivant spécifiquement les deux brins de l' ADN au niveau d'une séquence, en général palindromique, parfaitement définie (de 4 à 8 nucléotides).</a:t>
            </a:r>
          </a:p>
        </p:txBody>
      </p:sp>
    </p:spTree>
    <p:extLst>
      <p:ext uri="{BB962C8B-B14F-4D97-AF65-F5344CB8AC3E}">
        <p14:creationId xmlns:p14="http://schemas.microsoft.com/office/powerpoint/2010/main" val="35877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0-#ppt_w/2"/>
                                          </p:val>
                                        </p:tav>
                                        <p:tav tm="100000">
                                          <p:val>
                                            <p:strVal val="#ppt_x"/>
                                          </p:val>
                                        </p:tav>
                                      </p:tavLst>
                                    </p:anim>
                                    <p:anim calcmode="lin" valueType="num">
                                      <p:cBhvr additive="base">
                                        <p:cTn id="8" dur="5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529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52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52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55299">
                                            <p:txEl>
                                              <p:pRg st="1" end="1"/>
                                            </p:txEl>
                                          </p:spTgt>
                                        </p:tgtEl>
                                        <p:attrNameLst>
                                          <p:attrName>style.visibility</p:attrName>
                                        </p:attrNameLst>
                                      </p:cBhvr>
                                      <p:to>
                                        <p:strVal val="visible"/>
                                      </p:to>
                                    </p:set>
                                    <p:anim calcmode="lin" valueType="num">
                                      <p:cBhvr>
                                        <p:cTn id="21" dur="10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529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52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52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5299">
                                            <p:txEl>
                                              <p:pRg st="2" end="2"/>
                                            </p:txEl>
                                          </p:spTgt>
                                        </p:tgtEl>
                                        <p:attrNameLst>
                                          <p:attrName>style.visibility</p:attrName>
                                        </p:attrNameLst>
                                      </p:cBhvr>
                                      <p:to>
                                        <p:strVal val="visible"/>
                                      </p:to>
                                    </p:set>
                                    <p:anim calcmode="lin" valueType="num">
                                      <p:cBhvr>
                                        <p:cTn id="29"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529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52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52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5299">
                                            <p:txEl>
                                              <p:pRg st="3" end="3"/>
                                            </p:txEl>
                                          </p:spTgt>
                                        </p:tgtEl>
                                        <p:attrNameLst>
                                          <p:attrName>style.visibility</p:attrName>
                                        </p:attrNameLst>
                                      </p:cBhvr>
                                      <p:to>
                                        <p:strVal val="visible"/>
                                      </p:to>
                                    </p:set>
                                    <p:anim calcmode="lin" valueType="num">
                                      <p:cBhvr>
                                        <p:cTn id="37" dur="10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5299">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52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52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785810"/>
          </a:xfrm>
        </p:spPr>
        <p:txBody>
          <a:bodyPr>
            <a:normAutofit/>
          </a:bodyPr>
          <a:lstStyle/>
          <a:p>
            <a:r>
              <a:rPr lang="fr-FR" sz="3600" b="1" dirty="0" smtClean="0">
                <a:solidFill>
                  <a:srgbClr val="FFC000"/>
                </a:solidFill>
              </a:rPr>
              <a:t>Nomenclature des enzymes de restriction.</a:t>
            </a:r>
            <a:endParaRPr lang="fr-FR" sz="3600" dirty="0">
              <a:solidFill>
                <a:srgbClr val="FFC000"/>
              </a:solidFill>
            </a:endParaRPr>
          </a:p>
        </p:txBody>
      </p:sp>
      <p:sp>
        <p:nvSpPr>
          <p:cNvPr id="3" name="Espace réservé du contenu 2"/>
          <p:cNvSpPr>
            <a:spLocks noGrp="1"/>
          </p:cNvSpPr>
          <p:nvPr>
            <p:ph idx="1"/>
          </p:nvPr>
        </p:nvSpPr>
        <p:spPr>
          <a:xfrm>
            <a:off x="0" y="785794"/>
            <a:ext cx="9144000" cy="4389120"/>
          </a:xfrm>
        </p:spPr>
        <p:txBody>
          <a:bodyPr>
            <a:noAutofit/>
          </a:bodyPr>
          <a:lstStyle/>
          <a:p>
            <a:pPr algn="just"/>
            <a:r>
              <a:rPr lang="fr-FR" sz="3000" dirty="0" smtClean="0"/>
              <a:t>En 1973, Smith et Nathan ont proposé une nomenclature qui est définitivement adoptée. Chaque </a:t>
            </a:r>
            <a:r>
              <a:rPr lang="fr-FR" sz="3000" dirty="0" err="1" smtClean="0"/>
              <a:t>endonucléase</a:t>
            </a:r>
            <a:r>
              <a:rPr lang="fr-FR" sz="3000" dirty="0" smtClean="0"/>
              <a:t> a un nom de code déterminé selon les principes suivants :</a:t>
            </a:r>
          </a:p>
          <a:p>
            <a:pPr algn="just">
              <a:buFont typeface="Wingdings" pitchFamily="2" charset="2"/>
              <a:buChar char="Ø"/>
            </a:pPr>
            <a:r>
              <a:rPr lang="fr-FR" sz="3000" dirty="0" smtClean="0"/>
              <a:t> La première lettre en majuscule est l'initiale du genre de la bactérie.</a:t>
            </a:r>
          </a:p>
          <a:p>
            <a:pPr algn="just">
              <a:buFont typeface="Wingdings" pitchFamily="2" charset="2"/>
              <a:buChar char="Ø"/>
            </a:pPr>
            <a:r>
              <a:rPr lang="fr-FR" sz="3000" dirty="0" smtClean="0"/>
              <a:t>Les deux lettres suivantes, en minuscule désignent l'espèces de la bactérie.</a:t>
            </a:r>
          </a:p>
          <a:p>
            <a:pPr algn="just">
              <a:buFont typeface="Wingdings" pitchFamily="2" charset="2"/>
              <a:buChar char="Ø"/>
            </a:pPr>
            <a:r>
              <a:rPr lang="fr-FR" sz="3000" dirty="0" smtClean="0"/>
              <a:t>La 4ème lettre en majuscule, (pas toujours présente) désigne la souche bactérienne.</a:t>
            </a:r>
          </a:p>
          <a:p>
            <a:pPr algn="just">
              <a:buFont typeface="Wingdings" pitchFamily="2" charset="2"/>
              <a:buChar char="Ø"/>
            </a:pPr>
            <a:r>
              <a:rPr lang="fr-FR" sz="3000" dirty="0" smtClean="0"/>
              <a:t> Un chiffre romain distingue les enzymes d'une même souche dans l'ordre de leur découverte.</a:t>
            </a:r>
            <a:endParaRPr lang="fr-FR" sz="3000" dirty="0">
              <a:solidFill>
                <a:srgbClr val="FFFF00"/>
              </a:solidFill>
            </a:endParaRPr>
          </a:p>
        </p:txBody>
      </p:sp>
    </p:spTree>
    <p:extLst>
      <p:ext uri="{BB962C8B-B14F-4D97-AF65-F5344CB8AC3E}">
        <p14:creationId xmlns:p14="http://schemas.microsoft.com/office/powerpoint/2010/main" val="1059073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1462"/>
            <a:ext cx="9144000" cy="5395930"/>
          </a:xfrm>
        </p:spPr>
        <p:txBody>
          <a:bodyPr>
            <a:noAutofit/>
          </a:bodyPr>
          <a:lstStyle/>
          <a:p>
            <a:pPr algn="just">
              <a:buNone/>
            </a:pPr>
            <a:r>
              <a:rPr lang="fr-FR" sz="3200" b="1" u="sng" dirty="0" smtClean="0">
                <a:solidFill>
                  <a:srgbClr val="FFC000"/>
                </a:solidFill>
              </a:rPr>
              <a:t>Exemples:</a:t>
            </a:r>
          </a:p>
          <a:p>
            <a:pPr algn="just"/>
            <a:r>
              <a:rPr lang="fr-FR" sz="3000" b="1" dirty="0" smtClean="0"/>
              <a:t>Eco RI</a:t>
            </a:r>
            <a:r>
              <a:rPr lang="fr-FR" sz="3000" dirty="0" smtClean="0"/>
              <a:t> Extraite de </a:t>
            </a:r>
            <a:r>
              <a:rPr lang="fr-FR" sz="3000" b="1" dirty="0" smtClean="0"/>
              <a:t>E</a:t>
            </a:r>
            <a:r>
              <a:rPr lang="fr-FR" sz="3000" dirty="0" smtClean="0"/>
              <a:t>scherichia </a:t>
            </a:r>
            <a:r>
              <a:rPr lang="fr-FR" sz="3000" b="1" dirty="0" smtClean="0"/>
              <a:t>co</a:t>
            </a:r>
            <a:r>
              <a:rPr lang="fr-FR" sz="3000" dirty="0" smtClean="0"/>
              <a:t>li </a:t>
            </a:r>
            <a:r>
              <a:rPr lang="fr-FR" sz="3000" b="1" dirty="0" smtClean="0"/>
              <a:t>R </a:t>
            </a:r>
            <a:r>
              <a:rPr lang="fr-FR" sz="3000" dirty="0" smtClean="0"/>
              <a:t>Y13 site reconnu: </a:t>
            </a:r>
          </a:p>
          <a:p>
            <a:pPr algn="just">
              <a:buNone/>
            </a:pPr>
            <a:r>
              <a:rPr lang="fr-FR" sz="3000" dirty="0"/>
              <a:t> </a:t>
            </a:r>
            <a:r>
              <a:rPr lang="fr-FR" sz="3000" dirty="0" smtClean="0"/>
              <a:t>           G / AATTC </a:t>
            </a:r>
          </a:p>
          <a:p>
            <a:r>
              <a:rPr lang="fr-FR" sz="3000" b="1" dirty="0" smtClean="0"/>
              <a:t>E = </a:t>
            </a:r>
            <a:r>
              <a:rPr lang="fr-FR" sz="3000" b="1" i="1" dirty="0" smtClean="0"/>
              <a:t>Escherichia</a:t>
            </a:r>
          </a:p>
          <a:p>
            <a:r>
              <a:rPr lang="fr-FR" sz="3000" b="1" dirty="0" err="1" smtClean="0"/>
              <a:t>co</a:t>
            </a:r>
            <a:r>
              <a:rPr lang="fr-FR" sz="3000" b="1" dirty="0" smtClean="0"/>
              <a:t> = espèce </a:t>
            </a:r>
            <a:r>
              <a:rPr lang="fr-FR" sz="3000" b="1" i="1" dirty="0" smtClean="0"/>
              <a:t>coli</a:t>
            </a:r>
          </a:p>
          <a:p>
            <a:r>
              <a:rPr lang="fr-FR" sz="3000" b="1" dirty="0" smtClean="0"/>
              <a:t>R = Souche RY13</a:t>
            </a:r>
          </a:p>
          <a:p>
            <a:r>
              <a:rPr lang="fr-FR" sz="3000" b="1" dirty="0" smtClean="0"/>
              <a:t>I = 1</a:t>
            </a:r>
            <a:r>
              <a:rPr lang="fr-FR" sz="3000" b="1" baseline="30000" dirty="0" smtClean="0"/>
              <a:t>ère</a:t>
            </a:r>
            <a:r>
              <a:rPr lang="fr-FR" sz="3000" b="1" dirty="0" smtClean="0"/>
              <a:t> </a:t>
            </a:r>
            <a:r>
              <a:rPr lang="fr-FR" sz="3000" b="1" dirty="0" err="1" smtClean="0"/>
              <a:t>endonucléase</a:t>
            </a:r>
            <a:r>
              <a:rPr lang="fr-FR" sz="3000" b="1" dirty="0" smtClean="0"/>
              <a:t> isolée</a:t>
            </a:r>
            <a:endParaRPr lang="fr-FR" sz="3000" dirty="0" smtClean="0"/>
          </a:p>
          <a:p>
            <a:pPr algn="just"/>
            <a:r>
              <a:rPr lang="fr-FR" sz="3000" dirty="0" err="1" smtClean="0"/>
              <a:t>EcoR</a:t>
            </a:r>
            <a:r>
              <a:rPr lang="fr-FR" sz="3000" dirty="0" smtClean="0"/>
              <a:t> V : 5</a:t>
            </a:r>
            <a:r>
              <a:rPr lang="fr-FR" sz="3000" baseline="30000" dirty="0" smtClean="0"/>
              <a:t>ème</a:t>
            </a:r>
            <a:r>
              <a:rPr lang="fr-FR" sz="3000" dirty="0" smtClean="0"/>
              <a:t> enzyme trouvée chez E. coli</a:t>
            </a:r>
          </a:p>
          <a:p>
            <a:pPr algn="just"/>
            <a:r>
              <a:rPr lang="fr-FR" sz="3000" b="1" dirty="0" err="1" smtClean="0"/>
              <a:t>Sma</a:t>
            </a:r>
            <a:r>
              <a:rPr lang="fr-FR" sz="3000" b="1" dirty="0" smtClean="0"/>
              <a:t> I</a:t>
            </a:r>
            <a:r>
              <a:rPr lang="fr-FR" sz="3000" dirty="0" smtClean="0"/>
              <a:t> Extraite de </a:t>
            </a:r>
            <a:r>
              <a:rPr lang="fr-FR" sz="3000" b="1" dirty="0" err="1" smtClean="0"/>
              <a:t>S</a:t>
            </a:r>
            <a:r>
              <a:rPr lang="fr-FR" sz="3000" dirty="0" err="1" smtClean="0"/>
              <a:t>erratia</a:t>
            </a:r>
            <a:r>
              <a:rPr lang="fr-FR" sz="3000" dirty="0" smtClean="0"/>
              <a:t> </a:t>
            </a:r>
            <a:r>
              <a:rPr lang="fr-FR" sz="3000" b="1" dirty="0" err="1" smtClean="0"/>
              <a:t>ma</a:t>
            </a:r>
            <a:r>
              <a:rPr lang="fr-FR" sz="3000" dirty="0" err="1" smtClean="0"/>
              <a:t>rcescens</a:t>
            </a:r>
            <a:r>
              <a:rPr lang="fr-FR" sz="3000" dirty="0" smtClean="0"/>
              <a:t> site reconnu: </a:t>
            </a:r>
          </a:p>
          <a:p>
            <a:pPr algn="just">
              <a:buNone/>
            </a:pPr>
            <a:r>
              <a:rPr lang="fr-FR" sz="3000" dirty="0" smtClean="0"/>
              <a:t>				CCC / GGG</a:t>
            </a:r>
          </a:p>
          <a:p>
            <a:pPr algn="just"/>
            <a:r>
              <a:rPr lang="fr-FR" sz="3000" b="1" dirty="0" smtClean="0"/>
              <a:t>Pst I</a:t>
            </a:r>
            <a:r>
              <a:rPr lang="fr-FR" sz="3000" dirty="0" smtClean="0"/>
              <a:t> Extraite de </a:t>
            </a:r>
            <a:r>
              <a:rPr lang="fr-FR" sz="3000" b="1" dirty="0" err="1" smtClean="0"/>
              <a:t>P</a:t>
            </a:r>
            <a:r>
              <a:rPr lang="fr-FR" sz="3000" dirty="0" err="1" smtClean="0"/>
              <a:t>rovidencia</a:t>
            </a:r>
            <a:r>
              <a:rPr lang="fr-FR" sz="3000" dirty="0" smtClean="0"/>
              <a:t> </a:t>
            </a:r>
            <a:r>
              <a:rPr lang="fr-FR" sz="3000" b="1" dirty="0" err="1" smtClean="0"/>
              <a:t>st</a:t>
            </a:r>
            <a:r>
              <a:rPr lang="fr-FR" sz="3000" dirty="0" err="1" smtClean="0"/>
              <a:t>uartii</a:t>
            </a:r>
            <a:r>
              <a:rPr lang="fr-FR" sz="3000" dirty="0" smtClean="0"/>
              <a:t> site </a:t>
            </a:r>
            <a:r>
              <a:rPr lang="fr-FR" sz="3200" dirty="0" smtClean="0"/>
              <a:t>reconnu:</a:t>
            </a:r>
          </a:p>
          <a:p>
            <a:pPr algn="just">
              <a:buNone/>
            </a:pPr>
            <a:r>
              <a:rPr lang="fr-FR" sz="3200" dirty="0" smtClean="0"/>
              <a:t>				</a:t>
            </a:r>
            <a:r>
              <a:rPr lang="fr-FR" sz="3000" dirty="0" smtClean="0"/>
              <a:t> CTGCA / G</a:t>
            </a:r>
          </a:p>
        </p:txBody>
      </p:sp>
    </p:spTree>
    <p:extLst>
      <p:ext uri="{BB962C8B-B14F-4D97-AF65-F5344CB8AC3E}">
        <p14:creationId xmlns:p14="http://schemas.microsoft.com/office/powerpoint/2010/main" val="58630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flipV="1">
            <a:off x="-2147483648" y="-2147483648"/>
            <a:ext cx="2147483647" cy="2147483647"/>
          </a:xfrm>
          <a:prstGeom prst="rect">
            <a:avLst/>
          </a:prstGeom>
          <a:noFill/>
          <a:ln w="9525">
            <a:noFill/>
            <a:miter lim="800000"/>
            <a:headEnd/>
            <a:tailEnd/>
          </a:ln>
          <a:effectLst/>
        </p:spPr>
        <p:txBody>
          <a:bodyPr wrap="none" anchor="ctr"/>
          <a:lstStyle/>
          <a:p>
            <a:endParaRPr lang="fr-FR"/>
          </a:p>
        </p:txBody>
      </p:sp>
      <p:grpSp>
        <p:nvGrpSpPr>
          <p:cNvPr id="2" name="Group 3"/>
          <p:cNvGrpSpPr>
            <a:grpSpLocks/>
          </p:cNvGrpSpPr>
          <p:nvPr/>
        </p:nvGrpSpPr>
        <p:grpSpPr bwMode="auto">
          <a:xfrm>
            <a:off x="357158" y="188913"/>
            <a:ext cx="8286807" cy="6475412"/>
            <a:chOff x="1057" y="1"/>
            <a:chExt cx="3735" cy="4079"/>
          </a:xfrm>
        </p:grpSpPr>
        <p:grpSp>
          <p:nvGrpSpPr>
            <p:cNvPr id="3" name="Group 4"/>
            <p:cNvGrpSpPr>
              <a:grpSpLocks/>
            </p:cNvGrpSpPr>
            <p:nvPr/>
          </p:nvGrpSpPr>
          <p:grpSpPr bwMode="auto">
            <a:xfrm>
              <a:off x="1057" y="1"/>
              <a:ext cx="601" cy="544"/>
              <a:chOff x="315" y="-806"/>
              <a:chExt cx="825" cy="748"/>
            </a:xfrm>
          </p:grpSpPr>
          <p:sp>
            <p:nvSpPr>
              <p:cNvPr id="15365" name="Rectangle 5"/>
              <p:cNvSpPr>
                <a:spLocks noChangeArrowheads="1"/>
              </p:cNvSpPr>
              <p:nvPr/>
            </p:nvSpPr>
            <p:spPr bwMode="auto">
              <a:xfrm>
                <a:off x="315" y="-806"/>
                <a:ext cx="825" cy="748"/>
              </a:xfrm>
              <a:prstGeom prst="rect">
                <a:avLst/>
              </a:prstGeom>
              <a:noFill/>
              <a:ln w="9525">
                <a:noFill/>
                <a:miter lim="800000"/>
                <a:headEnd/>
                <a:tailEnd/>
              </a:ln>
              <a:effectLst/>
            </p:spPr>
            <p:txBody>
              <a:bodyPr lIns="92075" tIns="46037" rIns="92075" bIns="46037"/>
              <a:lstStyle/>
              <a:p>
                <a:pPr algn="ctr"/>
                <a:r>
                  <a:rPr lang="fr-FR" sz="1600" b="1" dirty="0"/>
                  <a:t>Enzyme </a:t>
                </a:r>
              </a:p>
            </p:txBody>
          </p:sp>
          <p:sp>
            <p:nvSpPr>
              <p:cNvPr id="15366" name="Rectangle 6"/>
              <p:cNvSpPr>
                <a:spLocks noChangeArrowheads="1"/>
              </p:cNvSpPr>
              <p:nvPr/>
            </p:nvSpPr>
            <p:spPr bwMode="auto">
              <a:xfrm>
                <a:off x="319" y="-802"/>
                <a:ext cx="817" cy="740"/>
              </a:xfrm>
              <a:prstGeom prst="rect">
                <a:avLst/>
              </a:prstGeom>
              <a:noFill/>
              <a:ln w="12700">
                <a:solidFill>
                  <a:srgbClr val="A0A0A0"/>
                </a:solidFill>
                <a:miter lim="800000"/>
                <a:headEnd/>
                <a:tailEnd/>
              </a:ln>
              <a:effectLst/>
            </p:spPr>
            <p:txBody>
              <a:bodyPr wrap="none" anchor="ctr"/>
              <a:lstStyle/>
              <a:p>
                <a:endParaRPr lang="fr-FR"/>
              </a:p>
            </p:txBody>
          </p:sp>
        </p:grpSp>
        <p:grpSp>
          <p:nvGrpSpPr>
            <p:cNvPr id="4" name="Group 7"/>
            <p:cNvGrpSpPr>
              <a:grpSpLocks/>
            </p:cNvGrpSpPr>
            <p:nvPr/>
          </p:nvGrpSpPr>
          <p:grpSpPr bwMode="auto">
            <a:xfrm>
              <a:off x="1658" y="1"/>
              <a:ext cx="1923" cy="544"/>
              <a:chOff x="1140" y="-806"/>
              <a:chExt cx="2643" cy="748"/>
            </a:xfrm>
          </p:grpSpPr>
          <p:sp>
            <p:nvSpPr>
              <p:cNvPr id="15368" name="Rectangle 8"/>
              <p:cNvSpPr>
                <a:spLocks noChangeArrowheads="1"/>
              </p:cNvSpPr>
              <p:nvPr/>
            </p:nvSpPr>
            <p:spPr bwMode="auto">
              <a:xfrm>
                <a:off x="1140" y="-806"/>
                <a:ext cx="2643" cy="748"/>
              </a:xfrm>
              <a:prstGeom prst="rect">
                <a:avLst/>
              </a:prstGeom>
              <a:noFill/>
              <a:ln w="9525">
                <a:noFill/>
                <a:miter lim="800000"/>
                <a:headEnd/>
                <a:tailEnd/>
              </a:ln>
              <a:effectLst/>
            </p:spPr>
            <p:txBody>
              <a:bodyPr lIns="92075" tIns="46037" rIns="92075" bIns="46037"/>
              <a:lstStyle/>
              <a:p>
                <a:pPr algn="ctr"/>
                <a:r>
                  <a:rPr lang="fr-FR" sz="1600" dirty="0"/>
                  <a:t>Organisme d’où provient</a:t>
                </a:r>
              </a:p>
              <a:p>
                <a:pPr algn="ctr"/>
                <a:r>
                  <a:rPr lang="fr-FR" sz="1600" dirty="0"/>
                  <a:t>          l’enzyme</a:t>
                </a:r>
              </a:p>
            </p:txBody>
          </p:sp>
          <p:sp>
            <p:nvSpPr>
              <p:cNvPr id="15369" name="Rectangle 9"/>
              <p:cNvSpPr>
                <a:spLocks noChangeArrowheads="1"/>
              </p:cNvSpPr>
              <p:nvPr/>
            </p:nvSpPr>
            <p:spPr bwMode="auto">
              <a:xfrm>
                <a:off x="1144" y="-802"/>
                <a:ext cx="2635" cy="740"/>
              </a:xfrm>
              <a:prstGeom prst="rect">
                <a:avLst/>
              </a:prstGeom>
              <a:noFill/>
              <a:ln w="12700">
                <a:solidFill>
                  <a:srgbClr val="A0A0A0"/>
                </a:solidFill>
                <a:miter lim="800000"/>
                <a:headEnd/>
                <a:tailEnd/>
              </a:ln>
              <a:effectLst/>
            </p:spPr>
            <p:txBody>
              <a:bodyPr wrap="none" anchor="ctr"/>
              <a:lstStyle/>
              <a:p>
                <a:endParaRPr lang="fr-FR"/>
              </a:p>
            </p:txBody>
          </p:sp>
        </p:grpSp>
        <p:grpSp>
          <p:nvGrpSpPr>
            <p:cNvPr id="5" name="Group 10"/>
            <p:cNvGrpSpPr>
              <a:grpSpLocks/>
            </p:cNvGrpSpPr>
            <p:nvPr/>
          </p:nvGrpSpPr>
          <p:grpSpPr bwMode="auto">
            <a:xfrm>
              <a:off x="3581" y="1"/>
              <a:ext cx="1211" cy="544"/>
              <a:chOff x="3783" y="-806"/>
              <a:chExt cx="1663" cy="748"/>
            </a:xfrm>
          </p:grpSpPr>
          <p:sp>
            <p:nvSpPr>
              <p:cNvPr id="15371" name="Rectangle 11"/>
              <p:cNvSpPr>
                <a:spLocks noChangeArrowheads="1"/>
              </p:cNvSpPr>
              <p:nvPr/>
            </p:nvSpPr>
            <p:spPr bwMode="auto">
              <a:xfrm>
                <a:off x="3783" y="-806"/>
                <a:ext cx="1663" cy="748"/>
              </a:xfrm>
              <a:prstGeom prst="rect">
                <a:avLst/>
              </a:prstGeom>
              <a:noFill/>
              <a:ln w="9525">
                <a:noFill/>
                <a:miter lim="800000"/>
                <a:headEnd/>
                <a:tailEnd/>
              </a:ln>
              <a:effectLst/>
            </p:spPr>
            <p:txBody>
              <a:bodyPr lIns="92075" tIns="46037" rIns="92075" bIns="46037"/>
              <a:lstStyle/>
              <a:p>
                <a:pPr algn="ctr"/>
                <a:r>
                  <a:rPr lang="fr-FR" sz="1600" dirty="0" smtClean="0"/>
                  <a:t>Séquence</a:t>
                </a:r>
                <a:r>
                  <a:rPr lang="fr-FR" sz="1600" dirty="0"/>
                  <a:t> </a:t>
                </a:r>
                <a:r>
                  <a:rPr lang="fr-FR" sz="1600" dirty="0" smtClean="0"/>
                  <a:t>cible </a:t>
                </a:r>
                <a:r>
                  <a:rPr lang="fr-FR" sz="1600" dirty="0"/>
                  <a:t>(coupure *)</a:t>
                </a:r>
                <a:br>
                  <a:rPr lang="fr-FR" sz="1600" dirty="0"/>
                </a:br>
                <a:r>
                  <a:rPr lang="fr-FR" sz="1600" dirty="0"/>
                  <a:t>5' --&gt;3' </a:t>
                </a:r>
              </a:p>
            </p:txBody>
          </p:sp>
          <p:sp>
            <p:nvSpPr>
              <p:cNvPr id="15372" name="Rectangle 12"/>
              <p:cNvSpPr>
                <a:spLocks noChangeArrowheads="1"/>
              </p:cNvSpPr>
              <p:nvPr/>
            </p:nvSpPr>
            <p:spPr bwMode="auto">
              <a:xfrm>
                <a:off x="3787" y="-802"/>
                <a:ext cx="1655" cy="740"/>
              </a:xfrm>
              <a:prstGeom prst="rect">
                <a:avLst/>
              </a:prstGeom>
              <a:noFill/>
              <a:ln w="12700">
                <a:solidFill>
                  <a:srgbClr val="A0A0A0"/>
                </a:solidFill>
                <a:miter lim="800000"/>
                <a:headEnd/>
                <a:tailEnd/>
              </a:ln>
              <a:effectLst/>
            </p:spPr>
            <p:txBody>
              <a:bodyPr wrap="none" anchor="ctr"/>
              <a:lstStyle/>
              <a:p>
                <a:endParaRPr lang="fr-FR"/>
              </a:p>
            </p:txBody>
          </p:sp>
        </p:grpSp>
        <p:grpSp>
          <p:nvGrpSpPr>
            <p:cNvPr id="6" name="Group 13"/>
            <p:cNvGrpSpPr>
              <a:grpSpLocks/>
            </p:cNvGrpSpPr>
            <p:nvPr/>
          </p:nvGrpSpPr>
          <p:grpSpPr bwMode="auto">
            <a:xfrm>
              <a:off x="1057" y="545"/>
              <a:ext cx="601" cy="210"/>
              <a:chOff x="315" y="-58"/>
              <a:chExt cx="825" cy="288"/>
            </a:xfrm>
          </p:grpSpPr>
          <p:sp>
            <p:nvSpPr>
              <p:cNvPr id="15374" name="Rectangle 14"/>
              <p:cNvSpPr>
                <a:spLocks noChangeArrowheads="1"/>
              </p:cNvSpPr>
              <p:nvPr/>
            </p:nvSpPr>
            <p:spPr bwMode="auto">
              <a:xfrm>
                <a:off x="315" y="-58"/>
                <a:ext cx="825" cy="288"/>
              </a:xfrm>
              <a:prstGeom prst="rect">
                <a:avLst/>
              </a:prstGeom>
              <a:noFill/>
              <a:ln w="9525">
                <a:noFill/>
                <a:miter lim="800000"/>
                <a:headEnd/>
                <a:tailEnd/>
              </a:ln>
              <a:effectLst/>
            </p:spPr>
            <p:txBody>
              <a:bodyPr lIns="92075" tIns="46037" rIns="92075" bIns="46037"/>
              <a:lstStyle/>
              <a:p>
                <a:r>
                  <a:rPr lang="fr-FR" sz="1600" i="1"/>
                  <a:t>Ava</a:t>
                </a:r>
                <a:r>
                  <a:rPr lang="fr-FR" sz="1600"/>
                  <a:t> I </a:t>
                </a:r>
              </a:p>
            </p:txBody>
          </p:sp>
          <p:sp>
            <p:nvSpPr>
              <p:cNvPr id="15375" name="Rectangle 15"/>
              <p:cNvSpPr>
                <a:spLocks noChangeArrowheads="1"/>
              </p:cNvSpPr>
              <p:nvPr/>
            </p:nvSpPr>
            <p:spPr bwMode="auto">
              <a:xfrm>
                <a:off x="319" y="-54"/>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7" name="Group 16"/>
            <p:cNvGrpSpPr>
              <a:grpSpLocks/>
            </p:cNvGrpSpPr>
            <p:nvPr/>
          </p:nvGrpSpPr>
          <p:grpSpPr bwMode="auto">
            <a:xfrm>
              <a:off x="1658" y="545"/>
              <a:ext cx="1923" cy="210"/>
              <a:chOff x="1140" y="-58"/>
              <a:chExt cx="2643" cy="288"/>
            </a:xfrm>
          </p:grpSpPr>
          <p:sp>
            <p:nvSpPr>
              <p:cNvPr id="15377" name="Rectangle 17"/>
              <p:cNvSpPr>
                <a:spLocks noChangeArrowheads="1"/>
              </p:cNvSpPr>
              <p:nvPr/>
            </p:nvSpPr>
            <p:spPr bwMode="auto">
              <a:xfrm>
                <a:off x="1140" y="-58"/>
                <a:ext cx="2643" cy="288"/>
              </a:xfrm>
              <a:prstGeom prst="rect">
                <a:avLst/>
              </a:prstGeom>
              <a:noFill/>
              <a:ln w="9525">
                <a:noFill/>
                <a:miter lim="800000"/>
                <a:headEnd/>
                <a:tailEnd/>
              </a:ln>
              <a:effectLst/>
            </p:spPr>
            <p:txBody>
              <a:bodyPr lIns="92075" tIns="46037" rIns="92075" bIns="46037"/>
              <a:lstStyle/>
              <a:p>
                <a:r>
                  <a:rPr lang="fr-FR" sz="1600" i="1" dirty="0" err="1"/>
                  <a:t>Anabaena</a:t>
                </a:r>
                <a:r>
                  <a:rPr lang="fr-FR" sz="1600" i="1" dirty="0"/>
                  <a:t> </a:t>
                </a:r>
                <a:r>
                  <a:rPr lang="fr-FR" sz="1600" i="1" dirty="0" err="1"/>
                  <a:t>variabilis</a:t>
                </a:r>
                <a:r>
                  <a:rPr lang="fr-FR" sz="1600" dirty="0"/>
                  <a:t> </a:t>
                </a:r>
              </a:p>
            </p:txBody>
          </p:sp>
          <p:sp>
            <p:nvSpPr>
              <p:cNvPr id="15378" name="Rectangle 18"/>
              <p:cNvSpPr>
                <a:spLocks noChangeArrowheads="1"/>
              </p:cNvSpPr>
              <p:nvPr/>
            </p:nvSpPr>
            <p:spPr bwMode="auto">
              <a:xfrm>
                <a:off x="1144" y="-54"/>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8" name="Group 19"/>
            <p:cNvGrpSpPr>
              <a:grpSpLocks/>
            </p:cNvGrpSpPr>
            <p:nvPr/>
          </p:nvGrpSpPr>
          <p:grpSpPr bwMode="auto">
            <a:xfrm>
              <a:off x="3581" y="545"/>
              <a:ext cx="1211" cy="210"/>
              <a:chOff x="3783" y="-58"/>
              <a:chExt cx="1663" cy="288"/>
            </a:xfrm>
          </p:grpSpPr>
          <p:sp>
            <p:nvSpPr>
              <p:cNvPr id="15380" name="Rectangle 20"/>
              <p:cNvSpPr>
                <a:spLocks noChangeArrowheads="1"/>
              </p:cNvSpPr>
              <p:nvPr/>
            </p:nvSpPr>
            <p:spPr bwMode="auto">
              <a:xfrm>
                <a:off x="3783" y="-58"/>
                <a:ext cx="1663" cy="288"/>
              </a:xfrm>
              <a:prstGeom prst="rect">
                <a:avLst/>
              </a:prstGeom>
              <a:noFill/>
              <a:ln w="9525">
                <a:noFill/>
                <a:miter lim="800000"/>
                <a:headEnd/>
                <a:tailEnd/>
              </a:ln>
              <a:effectLst/>
            </p:spPr>
            <p:txBody>
              <a:bodyPr lIns="92075" tIns="46037" rIns="92075" bIns="46037"/>
              <a:lstStyle/>
              <a:p>
                <a:r>
                  <a:rPr lang="fr-FR" sz="1600"/>
                  <a:t>C* C/T C G A/G G </a:t>
                </a:r>
              </a:p>
            </p:txBody>
          </p:sp>
          <p:sp>
            <p:nvSpPr>
              <p:cNvPr id="15381" name="Rectangle 21"/>
              <p:cNvSpPr>
                <a:spLocks noChangeArrowheads="1"/>
              </p:cNvSpPr>
              <p:nvPr/>
            </p:nvSpPr>
            <p:spPr bwMode="auto">
              <a:xfrm>
                <a:off x="3787" y="-54"/>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9" name="Group 22"/>
            <p:cNvGrpSpPr>
              <a:grpSpLocks/>
            </p:cNvGrpSpPr>
            <p:nvPr/>
          </p:nvGrpSpPr>
          <p:grpSpPr bwMode="auto">
            <a:xfrm>
              <a:off x="1057" y="755"/>
              <a:ext cx="601" cy="210"/>
              <a:chOff x="315" y="230"/>
              <a:chExt cx="825" cy="288"/>
            </a:xfrm>
          </p:grpSpPr>
          <p:sp>
            <p:nvSpPr>
              <p:cNvPr id="15383" name="Rectangle 23"/>
              <p:cNvSpPr>
                <a:spLocks noChangeArrowheads="1"/>
              </p:cNvSpPr>
              <p:nvPr/>
            </p:nvSpPr>
            <p:spPr bwMode="auto">
              <a:xfrm>
                <a:off x="315" y="230"/>
                <a:ext cx="825" cy="288"/>
              </a:xfrm>
              <a:prstGeom prst="rect">
                <a:avLst/>
              </a:prstGeom>
              <a:noFill/>
              <a:ln w="9525">
                <a:noFill/>
                <a:miter lim="800000"/>
                <a:headEnd/>
                <a:tailEnd/>
              </a:ln>
              <a:effectLst/>
            </p:spPr>
            <p:txBody>
              <a:bodyPr lIns="92075" tIns="46037" rIns="92075" bIns="46037"/>
              <a:lstStyle/>
              <a:p>
                <a:r>
                  <a:rPr lang="fr-FR" sz="1600" i="1"/>
                  <a:t>Bam</a:t>
                </a:r>
                <a:r>
                  <a:rPr lang="fr-FR" sz="1600"/>
                  <a:t> HI </a:t>
                </a:r>
              </a:p>
            </p:txBody>
          </p:sp>
          <p:sp>
            <p:nvSpPr>
              <p:cNvPr id="15384" name="Rectangle 24"/>
              <p:cNvSpPr>
                <a:spLocks noChangeArrowheads="1"/>
              </p:cNvSpPr>
              <p:nvPr/>
            </p:nvSpPr>
            <p:spPr bwMode="auto">
              <a:xfrm>
                <a:off x="319" y="234"/>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0" name="Group 25"/>
            <p:cNvGrpSpPr>
              <a:grpSpLocks/>
            </p:cNvGrpSpPr>
            <p:nvPr/>
          </p:nvGrpSpPr>
          <p:grpSpPr bwMode="auto">
            <a:xfrm>
              <a:off x="1658" y="755"/>
              <a:ext cx="1923" cy="210"/>
              <a:chOff x="1140" y="230"/>
              <a:chExt cx="2643" cy="288"/>
            </a:xfrm>
          </p:grpSpPr>
          <p:sp>
            <p:nvSpPr>
              <p:cNvPr id="15386" name="Rectangle 26"/>
              <p:cNvSpPr>
                <a:spLocks noChangeArrowheads="1"/>
              </p:cNvSpPr>
              <p:nvPr/>
            </p:nvSpPr>
            <p:spPr bwMode="auto">
              <a:xfrm>
                <a:off x="1140" y="230"/>
                <a:ext cx="2643" cy="288"/>
              </a:xfrm>
              <a:prstGeom prst="rect">
                <a:avLst/>
              </a:prstGeom>
              <a:noFill/>
              <a:ln w="9525">
                <a:noFill/>
                <a:miter lim="800000"/>
                <a:headEnd/>
                <a:tailEnd/>
              </a:ln>
              <a:effectLst/>
            </p:spPr>
            <p:txBody>
              <a:bodyPr lIns="92075" tIns="46037" rIns="92075" bIns="46037"/>
              <a:lstStyle/>
              <a:p>
                <a:r>
                  <a:rPr lang="fr-FR" sz="1600" i="1"/>
                  <a:t>Bacillus amyloliquefaciens</a:t>
                </a:r>
                <a:r>
                  <a:rPr lang="fr-FR" sz="1600"/>
                  <a:t> </a:t>
                </a:r>
              </a:p>
            </p:txBody>
          </p:sp>
          <p:sp>
            <p:nvSpPr>
              <p:cNvPr id="15387" name="Rectangle 27"/>
              <p:cNvSpPr>
                <a:spLocks noChangeArrowheads="1"/>
              </p:cNvSpPr>
              <p:nvPr/>
            </p:nvSpPr>
            <p:spPr bwMode="auto">
              <a:xfrm>
                <a:off x="1144" y="234"/>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1" name="Group 28"/>
            <p:cNvGrpSpPr>
              <a:grpSpLocks/>
            </p:cNvGrpSpPr>
            <p:nvPr/>
          </p:nvGrpSpPr>
          <p:grpSpPr bwMode="auto">
            <a:xfrm>
              <a:off x="3581" y="755"/>
              <a:ext cx="1211" cy="210"/>
              <a:chOff x="3783" y="230"/>
              <a:chExt cx="1663" cy="288"/>
            </a:xfrm>
          </p:grpSpPr>
          <p:sp>
            <p:nvSpPr>
              <p:cNvPr id="15389" name="Rectangle 29"/>
              <p:cNvSpPr>
                <a:spLocks noChangeArrowheads="1"/>
              </p:cNvSpPr>
              <p:nvPr/>
            </p:nvSpPr>
            <p:spPr bwMode="auto">
              <a:xfrm>
                <a:off x="3783" y="230"/>
                <a:ext cx="1663" cy="288"/>
              </a:xfrm>
              <a:prstGeom prst="rect">
                <a:avLst/>
              </a:prstGeom>
              <a:noFill/>
              <a:ln w="9525">
                <a:noFill/>
                <a:miter lim="800000"/>
                <a:headEnd/>
                <a:tailEnd/>
              </a:ln>
              <a:effectLst/>
            </p:spPr>
            <p:txBody>
              <a:bodyPr lIns="92075" tIns="46037" rIns="92075" bIns="46037"/>
              <a:lstStyle/>
              <a:p>
                <a:r>
                  <a:rPr lang="fr-FR" sz="1600"/>
                  <a:t>G* G A T C C </a:t>
                </a:r>
              </a:p>
            </p:txBody>
          </p:sp>
          <p:sp>
            <p:nvSpPr>
              <p:cNvPr id="15390" name="Rectangle 30"/>
              <p:cNvSpPr>
                <a:spLocks noChangeArrowheads="1"/>
              </p:cNvSpPr>
              <p:nvPr/>
            </p:nvSpPr>
            <p:spPr bwMode="auto">
              <a:xfrm>
                <a:off x="3787" y="234"/>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2" name="Group 31"/>
            <p:cNvGrpSpPr>
              <a:grpSpLocks/>
            </p:cNvGrpSpPr>
            <p:nvPr/>
          </p:nvGrpSpPr>
          <p:grpSpPr bwMode="auto">
            <a:xfrm>
              <a:off x="1057" y="965"/>
              <a:ext cx="601" cy="209"/>
              <a:chOff x="315" y="518"/>
              <a:chExt cx="825" cy="288"/>
            </a:xfrm>
          </p:grpSpPr>
          <p:sp>
            <p:nvSpPr>
              <p:cNvPr id="15392" name="Rectangle 32"/>
              <p:cNvSpPr>
                <a:spLocks noChangeArrowheads="1"/>
              </p:cNvSpPr>
              <p:nvPr/>
            </p:nvSpPr>
            <p:spPr bwMode="auto">
              <a:xfrm>
                <a:off x="315" y="518"/>
                <a:ext cx="825" cy="288"/>
              </a:xfrm>
              <a:prstGeom prst="rect">
                <a:avLst/>
              </a:prstGeom>
              <a:noFill/>
              <a:ln w="9525">
                <a:noFill/>
                <a:miter lim="800000"/>
                <a:headEnd/>
                <a:tailEnd/>
              </a:ln>
              <a:effectLst/>
            </p:spPr>
            <p:txBody>
              <a:bodyPr lIns="92075" tIns="46037" rIns="92075" bIns="46037"/>
              <a:lstStyle/>
              <a:p>
                <a:r>
                  <a:rPr lang="fr-FR" sz="1600" i="1"/>
                  <a:t>Bgl</a:t>
                </a:r>
                <a:r>
                  <a:rPr lang="fr-FR" sz="1600"/>
                  <a:t> II </a:t>
                </a:r>
              </a:p>
            </p:txBody>
          </p:sp>
          <p:sp>
            <p:nvSpPr>
              <p:cNvPr id="15393" name="Rectangle 33"/>
              <p:cNvSpPr>
                <a:spLocks noChangeArrowheads="1"/>
              </p:cNvSpPr>
              <p:nvPr/>
            </p:nvSpPr>
            <p:spPr bwMode="auto">
              <a:xfrm>
                <a:off x="319" y="522"/>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3" name="Group 34"/>
            <p:cNvGrpSpPr>
              <a:grpSpLocks/>
            </p:cNvGrpSpPr>
            <p:nvPr/>
          </p:nvGrpSpPr>
          <p:grpSpPr bwMode="auto">
            <a:xfrm>
              <a:off x="1658" y="965"/>
              <a:ext cx="1923" cy="209"/>
              <a:chOff x="1140" y="518"/>
              <a:chExt cx="2643" cy="288"/>
            </a:xfrm>
          </p:grpSpPr>
          <p:sp>
            <p:nvSpPr>
              <p:cNvPr id="15395" name="Rectangle 35"/>
              <p:cNvSpPr>
                <a:spLocks noChangeArrowheads="1"/>
              </p:cNvSpPr>
              <p:nvPr/>
            </p:nvSpPr>
            <p:spPr bwMode="auto">
              <a:xfrm>
                <a:off x="1140" y="518"/>
                <a:ext cx="2643" cy="288"/>
              </a:xfrm>
              <a:prstGeom prst="rect">
                <a:avLst/>
              </a:prstGeom>
              <a:noFill/>
              <a:ln w="9525">
                <a:noFill/>
                <a:miter lim="800000"/>
                <a:headEnd/>
                <a:tailEnd/>
              </a:ln>
              <a:effectLst/>
            </p:spPr>
            <p:txBody>
              <a:bodyPr lIns="92075" tIns="46037" rIns="92075" bIns="46037"/>
              <a:lstStyle/>
              <a:p>
                <a:r>
                  <a:rPr lang="fr-FR" sz="1600" i="1"/>
                  <a:t>Bacillus globigii</a:t>
                </a:r>
                <a:r>
                  <a:rPr lang="fr-FR" sz="1600"/>
                  <a:t> </a:t>
                </a:r>
              </a:p>
            </p:txBody>
          </p:sp>
          <p:sp>
            <p:nvSpPr>
              <p:cNvPr id="15396" name="Rectangle 36"/>
              <p:cNvSpPr>
                <a:spLocks noChangeArrowheads="1"/>
              </p:cNvSpPr>
              <p:nvPr/>
            </p:nvSpPr>
            <p:spPr bwMode="auto">
              <a:xfrm>
                <a:off x="1144" y="522"/>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4" name="Group 37"/>
            <p:cNvGrpSpPr>
              <a:grpSpLocks/>
            </p:cNvGrpSpPr>
            <p:nvPr/>
          </p:nvGrpSpPr>
          <p:grpSpPr bwMode="auto">
            <a:xfrm>
              <a:off x="3581" y="965"/>
              <a:ext cx="1211" cy="209"/>
              <a:chOff x="3783" y="518"/>
              <a:chExt cx="1663" cy="288"/>
            </a:xfrm>
          </p:grpSpPr>
          <p:sp>
            <p:nvSpPr>
              <p:cNvPr id="15398" name="Rectangle 38"/>
              <p:cNvSpPr>
                <a:spLocks noChangeArrowheads="1"/>
              </p:cNvSpPr>
              <p:nvPr/>
            </p:nvSpPr>
            <p:spPr bwMode="auto">
              <a:xfrm>
                <a:off x="3783" y="518"/>
                <a:ext cx="1663" cy="288"/>
              </a:xfrm>
              <a:prstGeom prst="rect">
                <a:avLst/>
              </a:prstGeom>
              <a:noFill/>
              <a:ln w="9525">
                <a:noFill/>
                <a:miter lim="800000"/>
                <a:headEnd/>
                <a:tailEnd/>
              </a:ln>
              <a:effectLst/>
            </p:spPr>
            <p:txBody>
              <a:bodyPr lIns="92075" tIns="46037" rIns="92075" bIns="46037"/>
              <a:lstStyle/>
              <a:p>
                <a:r>
                  <a:rPr lang="fr-FR" sz="1600"/>
                  <a:t>A* G A T C T </a:t>
                </a:r>
              </a:p>
            </p:txBody>
          </p:sp>
          <p:sp>
            <p:nvSpPr>
              <p:cNvPr id="15399" name="Rectangle 39"/>
              <p:cNvSpPr>
                <a:spLocks noChangeArrowheads="1"/>
              </p:cNvSpPr>
              <p:nvPr/>
            </p:nvSpPr>
            <p:spPr bwMode="auto">
              <a:xfrm>
                <a:off x="3787" y="522"/>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 name="Group 40"/>
            <p:cNvGrpSpPr>
              <a:grpSpLocks/>
            </p:cNvGrpSpPr>
            <p:nvPr/>
          </p:nvGrpSpPr>
          <p:grpSpPr bwMode="auto">
            <a:xfrm>
              <a:off x="1057" y="1174"/>
              <a:ext cx="601" cy="210"/>
              <a:chOff x="315" y="806"/>
              <a:chExt cx="825" cy="288"/>
            </a:xfrm>
          </p:grpSpPr>
          <p:sp>
            <p:nvSpPr>
              <p:cNvPr id="15401" name="Rectangle 41"/>
              <p:cNvSpPr>
                <a:spLocks noChangeArrowheads="1"/>
              </p:cNvSpPr>
              <p:nvPr/>
            </p:nvSpPr>
            <p:spPr bwMode="auto">
              <a:xfrm>
                <a:off x="315" y="806"/>
                <a:ext cx="825" cy="288"/>
              </a:xfrm>
              <a:prstGeom prst="rect">
                <a:avLst/>
              </a:prstGeom>
              <a:noFill/>
              <a:ln w="9525">
                <a:noFill/>
                <a:miter lim="800000"/>
                <a:headEnd/>
                <a:tailEnd/>
              </a:ln>
              <a:effectLst/>
            </p:spPr>
            <p:txBody>
              <a:bodyPr lIns="92075" tIns="46037" rIns="92075" bIns="46037"/>
              <a:lstStyle/>
              <a:p>
                <a:r>
                  <a:rPr lang="fr-FR" sz="1600" i="1"/>
                  <a:t>Eco</a:t>
                </a:r>
                <a:r>
                  <a:rPr lang="fr-FR" sz="1600"/>
                  <a:t> RI </a:t>
                </a:r>
              </a:p>
            </p:txBody>
          </p:sp>
          <p:sp>
            <p:nvSpPr>
              <p:cNvPr id="15402" name="Rectangle 42"/>
              <p:cNvSpPr>
                <a:spLocks noChangeArrowheads="1"/>
              </p:cNvSpPr>
              <p:nvPr/>
            </p:nvSpPr>
            <p:spPr bwMode="auto">
              <a:xfrm>
                <a:off x="319" y="810"/>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6" name="Group 43"/>
            <p:cNvGrpSpPr>
              <a:grpSpLocks/>
            </p:cNvGrpSpPr>
            <p:nvPr/>
          </p:nvGrpSpPr>
          <p:grpSpPr bwMode="auto">
            <a:xfrm>
              <a:off x="1658" y="1174"/>
              <a:ext cx="1923" cy="210"/>
              <a:chOff x="1140" y="806"/>
              <a:chExt cx="2643" cy="288"/>
            </a:xfrm>
          </p:grpSpPr>
          <p:sp>
            <p:nvSpPr>
              <p:cNvPr id="15404" name="Rectangle 44"/>
              <p:cNvSpPr>
                <a:spLocks noChangeArrowheads="1"/>
              </p:cNvSpPr>
              <p:nvPr/>
            </p:nvSpPr>
            <p:spPr bwMode="auto">
              <a:xfrm>
                <a:off x="1140" y="806"/>
                <a:ext cx="2643" cy="288"/>
              </a:xfrm>
              <a:prstGeom prst="rect">
                <a:avLst/>
              </a:prstGeom>
              <a:noFill/>
              <a:ln w="9525">
                <a:noFill/>
                <a:miter lim="800000"/>
                <a:headEnd/>
                <a:tailEnd/>
              </a:ln>
              <a:effectLst/>
            </p:spPr>
            <p:txBody>
              <a:bodyPr lIns="92075" tIns="46037" rIns="92075" bIns="46037"/>
              <a:lstStyle/>
              <a:p>
                <a:r>
                  <a:rPr lang="fr-FR" sz="1600" i="1"/>
                  <a:t>Escherichia coli RY 13</a:t>
                </a:r>
                <a:r>
                  <a:rPr lang="fr-FR" sz="1600"/>
                  <a:t> </a:t>
                </a:r>
              </a:p>
            </p:txBody>
          </p:sp>
          <p:sp>
            <p:nvSpPr>
              <p:cNvPr id="15405" name="Rectangle 45"/>
              <p:cNvSpPr>
                <a:spLocks noChangeArrowheads="1"/>
              </p:cNvSpPr>
              <p:nvPr/>
            </p:nvSpPr>
            <p:spPr bwMode="auto">
              <a:xfrm>
                <a:off x="1144" y="810"/>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7" name="Group 46"/>
            <p:cNvGrpSpPr>
              <a:grpSpLocks/>
            </p:cNvGrpSpPr>
            <p:nvPr/>
          </p:nvGrpSpPr>
          <p:grpSpPr bwMode="auto">
            <a:xfrm>
              <a:off x="3581" y="1174"/>
              <a:ext cx="1211" cy="210"/>
              <a:chOff x="3783" y="806"/>
              <a:chExt cx="1663" cy="288"/>
            </a:xfrm>
          </p:grpSpPr>
          <p:sp>
            <p:nvSpPr>
              <p:cNvPr id="15407" name="Rectangle 47"/>
              <p:cNvSpPr>
                <a:spLocks noChangeArrowheads="1"/>
              </p:cNvSpPr>
              <p:nvPr/>
            </p:nvSpPr>
            <p:spPr bwMode="auto">
              <a:xfrm>
                <a:off x="3783" y="806"/>
                <a:ext cx="1663" cy="288"/>
              </a:xfrm>
              <a:prstGeom prst="rect">
                <a:avLst/>
              </a:prstGeom>
              <a:noFill/>
              <a:ln w="9525">
                <a:noFill/>
                <a:miter lim="800000"/>
                <a:headEnd/>
                <a:tailEnd/>
              </a:ln>
              <a:effectLst/>
            </p:spPr>
            <p:txBody>
              <a:bodyPr lIns="92075" tIns="46037" rIns="92075" bIns="46037"/>
              <a:lstStyle/>
              <a:p>
                <a:r>
                  <a:rPr lang="fr-FR" sz="1600"/>
                  <a:t>G* A A T T C </a:t>
                </a:r>
              </a:p>
            </p:txBody>
          </p:sp>
          <p:sp>
            <p:nvSpPr>
              <p:cNvPr id="15408" name="Rectangle 48"/>
              <p:cNvSpPr>
                <a:spLocks noChangeArrowheads="1"/>
              </p:cNvSpPr>
              <p:nvPr/>
            </p:nvSpPr>
            <p:spPr bwMode="auto">
              <a:xfrm>
                <a:off x="3787" y="810"/>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8" name="Group 49"/>
            <p:cNvGrpSpPr>
              <a:grpSpLocks/>
            </p:cNvGrpSpPr>
            <p:nvPr/>
          </p:nvGrpSpPr>
          <p:grpSpPr bwMode="auto">
            <a:xfrm>
              <a:off x="1057" y="1384"/>
              <a:ext cx="601" cy="210"/>
              <a:chOff x="315" y="1094"/>
              <a:chExt cx="825" cy="288"/>
            </a:xfrm>
          </p:grpSpPr>
          <p:sp>
            <p:nvSpPr>
              <p:cNvPr id="15410" name="Rectangle 50"/>
              <p:cNvSpPr>
                <a:spLocks noChangeArrowheads="1"/>
              </p:cNvSpPr>
              <p:nvPr/>
            </p:nvSpPr>
            <p:spPr bwMode="auto">
              <a:xfrm>
                <a:off x="315" y="1094"/>
                <a:ext cx="825" cy="288"/>
              </a:xfrm>
              <a:prstGeom prst="rect">
                <a:avLst/>
              </a:prstGeom>
              <a:noFill/>
              <a:ln w="9525">
                <a:noFill/>
                <a:miter lim="800000"/>
                <a:headEnd/>
                <a:tailEnd/>
              </a:ln>
              <a:effectLst/>
            </p:spPr>
            <p:txBody>
              <a:bodyPr lIns="92075" tIns="46037" rIns="92075" bIns="46037"/>
              <a:lstStyle/>
              <a:p>
                <a:r>
                  <a:rPr lang="fr-FR" sz="1600" i="1"/>
                  <a:t>Eco</a:t>
                </a:r>
                <a:r>
                  <a:rPr lang="fr-FR" sz="1600"/>
                  <a:t> RII </a:t>
                </a:r>
              </a:p>
            </p:txBody>
          </p:sp>
          <p:sp>
            <p:nvSpPr>
              <p:cNvPr id="15411" name="Rectangle 51"/>
              <p:cNvSpPr>
                <a:spLocks noChangeArrowheads="1"/>
              </p:cNvSpPr>
              <p:nvPr/>
            </p:nvSpPr>
            <p:spPr bwMode="auto">
              <a:xfrm>
                <a:off x="319" y="1098"/>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9" name="Group 52"/>
            <p:cNvGrpSpPr>
              <a:grpSpLocks/>
            </p:cNvGrpSpPr>
            <p:nvPr/>
          </p:nvGrpSpPr>
          <p:grpSpPr bwMode="auto">
            <a:xfrm>
              <a:off x="1658" y="1384"/>
              <a:ext cx="1923" cy="210"/>
              <a:chOff x="1140" y="1094"/>
              <a:chExt cx="2643" cy="288"/>
            </a:xfrm>
          </p:grpSpPr>
          <p:sp>
            <p:nvSpPr>
              <p:cNvPr id="15413" name="Rectangle 53"/>
              <p:cNvSpPr>
                <a:spLocks noChangeArrowheads="1"/>
              </p:cNvSpPr>
              <p:nvPr/>
            </p:nvSpPr>
            <p:spPr bwMode="auto">
              <a:xfrm>
                <a:off x="1140" y="1094"/>
                <a:ext cx="2643" cy="288"/>
              </a:xfrm>
              <a:prstGeom prst="rect">
                <a:avLst/>
              </a:prstGeom>
              <a:noFill/>
              <a:ln w="9525">
                <a:noFill/>
                <a:miter lim="800000"/>
                <a:headEnd/>
                <a:tailEnd/>
              </a:ln>
              <a:effectLst/>
            </p:spPr>
            <p:txBody>
              <a:bodyPr lIns="92075" tIns="46037" rIns="92075" bIns="46037"/>
              <a:lstStyle/>
              <a:p>
                <a:r>
                  <a:rPr lang="fr-FR" sz="1600" i="1"/>
                  <a:t>Escherichia coli R245</a:t>
                </a:r>
                <a:r>
                  <a:rPr lang="fr-FR" sz="1600"/>
                  <a:t> </a:t>
                </a:r>
              </a:p>
            </p:txBody>
          </p:sp>
          <p:sp>
            <p:nvSpPr>
              <p:cNvPr id="15414" name="Rectangle 54"/>
              <p:cNvSpPr>
                <a:spLocks noChangeArrowheads="1"/>
              </p:cNvSpPr>
              <p:nvPr/>
            </p:nvSpPr>
            <p:spPr bwMode="auto">
              <a:xfrm>
                <a:off x="1144" y="1098"/>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0" name="Group 55"/>
            <p:cNvGrpSpPr>
              <a:grpSpLocks/>
            </p:cNvGrpSpPr>
            <p:nvPr/>
          </p:nvGrpSpPr>
          <p:grpSpPr bwMode="auto">
            <a:xfrm>
              <a:off x="3581" y="1384"/>
              <a:ext cx="1211" cy="210"/>
              <a:chOff x="3783" y="1094"/>
              <a:chExt cx="1663" cy="288"/>
            </a:xfrm>
          </p:grpSpPr>
          <p:sp>
            <p:nvSpPr>
              <p:cNvPr id="15416" name="Rectangle 56"/>
              <p:cNvSpPr>
                <a:spLocks noChangeArrowheads="1"/>
              </p:cNvSpPr>
              <p:nvPr/>
            </p:nvSpPr>
            <p:spPr bwMode="auto">
              <a:xfrm>
                <a:off x="3783" y="1094"/>
                <a:ext cx="1663" cy="288"/>
              </a:xfrm>
              <a:prstGeom prst="rect">
                <a:avLst/>
              </a:prstGeom>
              <a:noFill/>
              <a:ln w="9525">
                <a:noFill/>
                <a:miter lim="800000"/>
                <a:headEnd/>
                <a:tailEnd/>
              </a:ln>
              <a:effectLst/>
            </p:spPr>
            <p:txBody>
              <a:bodyPr lIns="92075" tIns="46037" rIns="92075" bIns="46037"/>
              <a:lstStyle/>
              <a:p>
                <a:r>
                  <a:rPr lang="fr-FR" sz="1600"/>
                  <a:t>* C C A/T G G </a:t>
                </a:r>
              </a:p>
            </p:txBody>
          </p:sp>
          <p:sp>
            <p:nvSpPr>
              <p:cNvPr id="15417" name="Rectangle 57"/>
              <p:cNvSpPr>
                <a:spLocks noChangeArrowheads="1"/>
              </p:cNvSpPr>
              <p:nvPr/>
            </p:nvSpPr>
            <p:spPr bwMode="auto">
              <a:xfrm>
                <a:off x="3787" y="1098"/>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1" name="Group 58"/>
            <p:cNvGrpSpPr>
              <a:grpSpLocks/>
            </p:cNvGrpSpPr>
            <p:nvPr/>
          </p:nvGrpSpPr>
          <p:grpSpPr bwMode="auto">
            <a:xfrm>
              <a:off x="1057" y="1594"/>
              <a:ext cx="601" cy="209"/>
              <a:chOff x="315" y="1382"/>
              <a:chExt cx="825" cy="288"/>
            </a:xfrm>
          </p:grpSpPr>
          <p:sp>
            <p:nvSpPr>
              <p:cNvPr id="15419" name="Rectangle 59"/>
              <p:cNvSpPr>
                <a:spLocks noChangeArrowheads="1"/>
              </p:cNvSpPr>
              <p:nvPr/>
            </p:nvSpPr>
            <p:spPr bwMode="auto">
              <a:xfrm>
                <a:off x="315" y="1382"/>
                <a:ext cx="825" cy="288"/>
              </a:xfrm>
              <a:prstGeom prst="rect">
                <a:avLst/>
              </a:prstGeom>
              <a:noFill/>
              <a:ln w="9525">
                <a:noFill/>
                <a:miter lim="800000"/>
                <a:headEnd/>
                <a:tailEnd/>
              </a:ln>
              <a:effectLst/>
            </p:spPr>
            <p:txBody>
              <a:bodyPr lIns="92075" tIns="46037" rIns="92075" bIns="46037"/>
              <a:lstStyle/>
              <a:p>
                <a:r>
                  <a:rPr lang="fr-FR" sz="1600" i="1"/>
                  <a:t>Hae</a:t>
                </a:r>
                <a:r>
                  <a:rPr lang="fr-FR" sz="1600"/>
                  <a:t> III </a:t>
                </a:r>
              </a:p>
            </p:txBody>
          </p:sp>
          <p:sp>
            <p:nvSpPr>
              <p:cNvPr id="15420" name="Rectangle 60"/>
              <p:cNvSpPr>
                <a:spLocks noChangeArrowheads="1"/>
              </p:cNvSpPr>
              <p:nvPr/>
            </p:nvSpPr>
            <p:spPr bwMode="auto">
              <a:xfrm>
                <a:off x="319" y="1386"/>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2" name="Group 61"/>
            <p:cNvGrpSpPr>
              <a:grpSpLocks/>
            </p:cNvGrpSpPr>
            <p:nvPr/>
          </p:nvGrpSpPr>
          <p:grpSpPr bwMode="auto">
            <a:xfrm>
              <a:off x="1658" y="1594"/>
              <a:ext cx="1923" cy="209"/>
              <a:chOff x="1140" y="1382"/>
              <a:chExt cx="2643" cy="288"/>
            </a:xfrm>
          </p:grpSpPr>
          <p:sp>
            <p:nvSpPr>
              <p:cNvPr id="15422" name="Rectangle 62"/>
              <p:cNvSpPr>
                <a:spLocks noChangeArrowheads="1"/>
              </p:cNvSpPr>
              <p:nvPr/>
            </p:nvSpPr>
            <p:spPr bwMode="auto">
              <a:xfrm>
                <a:off x="1140" y="1382"/>
                <a:ext cx="2643" cy="288"/>
              </a:xfrm>
              <a:prstGeom prst="rect">
                <a:avLst/>
              </a:prstGeom>
              <a:noFill/>
              <a:ln w="9525">
                <a:noFill/>
                <a:miter lim="800000"/>
                <a:headEnd/>
                <a:tailEnd/>
              </a:ln>
              <a:effectLst/>
            </p:spPr>
            <p:txBody>
              <a:bodyPr lIns="92075" tIns="46037" rIns="92075" bIns="46037"/>
              <a:lstStyle/>
              <a:p>
                <a:r>
                  <a:rPr lang="fr-FR" sz="1600" i="1"/>
                  <a:t>Haemophilus aegyptius</a:t>
                </a:r>
                <a:r>
                  <a:rPr lang="fr-FR" sz="1600"/>
                  <a:t> </a:t>
                </a:r>
              </a:p>
            </p:txBody>
          </p:sp>
          <p:sp>
            <p:nvSpPr>
              <p:cNvPr id="15423" name="Rectangle 63"/>
              <p:cNvSpPr>
                <a:spLocks noChangeArrowheads="1"/>
              </p:cNvSpPr>
              <p:nvPr/>
            </p:nvSpPr>
            <p:spPr bwMode="auto">
              <a:xfrm>
                <a:off x="1144" y="1386"/>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3" name="Group 64"/>
            <p:cNvGrpSpPr>
              <a:grpSpLocks/>
            </p:cNvGrpSpPr>
            <p:nvPr/>
          </p:nvGrpSpPr>
          <p:grpSpPr bwMode="auto">
            <a:xfrm>
              <a:off x="3581" y="1594"/>
              <a:ext cx="1211" cy="209"/>
              <a:chOff x="3783" y="1382"/>
              <a:chExt cx="1663" cy="288"/>
            </a:xfrm>
          </p:grpSpPr>
          <p:sp>
            <p:nvSpPr>
              <p:cNvPr id="15425" name="Rectangle 65"/>
              <p:cNvSpPr>
                <a:spLocks noChangeArrowheads="1"/>
              </p:cNvSpPr>
              <p:nvPr/>
            </p:nvSpPr>
            <p:spPr bwMode="auto">
              <a:xfrm>
                <a:off x="3783" y="1382"/>
                <a:ext cx="1663" cy="288"/>
              </a:xfrm>
              <a:prstGeom prst="rect">
                <a:avLst/>
              </a:prstGeom>
              <a:noFill/>
              <a:ln w="9525">
                <a:noFill/>
                <a:miter lim="800000"/>
                <a:headEnd/>
                <a:tailEnd/>
              </a:ln>
              <a:effectLst/>
            </p:spPr>
            <p:txBody>
              <a:bodyPr lIns="92075" tIns="46037" rIns="92075" bIns="46037"/>
              <a:lstStyle/>
              <a:p>
                <a:r>
                  <a:rPr lang="fr-FR" sz="1600"/>
                  <a:t>G G * C C </a:t>
                </a:r>
              </a:p>
            </p:txBody>
          </p:sp>
          <p:sp>
            <p:nvSpPr>
              <p:cNvPr id="15426" name="Rectangle 66"/>
              <p:cNvSpPr>
                <a:spLocks noChangeArrowheads="1"/>
              </p:cNvSpPr>
              <p:nvPr/>
            </p:nvSpPr>
            <p:spPr bwMode="auto">
              <a:xfrm>
                <a:off x="3787" y="1386"/>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4" name="Group 67"/>
            <p:cNvGrpSpPr>
              <a:grpSpLocks/>
            </p:cNvGrpSpPr>
            <p:nvPr/>
          </p:nvGrpSpPr>
          <p:grpSpPr bwMode="auto">
            <a:xfrm>
              <a:off x="1057" y="1803"/>
              <a:ext cx="601" cy="210"/>
              <a:chOff x="315" y="1670"/>
              <a:chExt cx="825" cy="288"/>
            </a:xfrm>
          </p:grpSpPr>
          <p:sp>
            <p:nvSpPr>
              <p:cNvPr id="15428" name="Rectangle 68"/>
              <p:cNvSpPr>
                <a:spLocks noChangeArrowheads="1"/>
              </p:cNvSpPr>
              <p:nvPr/>
            </p:nvSpPr>
            <p:spPr bwMode="auto">
              <a:xfrm>
                <a:off x="315" y="1670"/>
                <a:ext cx="825" cy="288"/>
              </a:xfrm>
              <a:prstGeom prst="rect">
                <a:avLst/>
              </a:prstGeom>
              <a:noFill/>
              <a:ln w="9525">
                <a:noFill/>
                <a:miter lim="800000"/>
                <a:headEnd/>
                <a:tailEnd/>
              </a:ln>
              <a:effectLst/>
            </p:spPr>
            <p:txBody>
              <a:bodyPr lIns="92075" tIns="46037" rIns="92075" bIns="46037"/>
              <a:lstStyle/>
              <a:p>
                <a:r>
                  <a:rPr lang="fr-FR" sz="1600" i="1"/>
                  <a:t>Hha</a:t>
                </a:r>
                <a:r>
                  <a:rPr lang="fr-FR" sz="1600"/>
                  <a:t> I </a:t>
                </a:r>
              </a:p>
            </p:txBody>
          </p:sp>
          <p:sp>
            <p:nvSpPr>
              <p:cNvPr id="15429" name="Rectangle 69"/>
              <p:cNvSpPr>
                <a:spLocks noChangeArrowheads="1"/>
              </p:cNvSpPr>
              <p:nvPr/>
            </p:nvSpPr>
            <p:spPr bwMode="auto">
              <a:xfrm>
                <a:off x="319" y="1674"/>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5" name="Group 70"/>
            <p:cNvGrpSpPr>
              <a:grpSpLocks/>
            </p:cNvGrpSpPr>
            <p:nvPr/>
          </p:nvGrpSpPr>
          <p:grpSpPr bwMode="auto">
            <a:xfrm>
              <a:off x="1658" y="1803"/>
              <a:ext cx="1923" cy="210"/>
              <a:chOff x="1140" y="1670"/>
              <a:chExt cx="2643" cy="288"/>
            </a:xfrm>
          </p:grpSpPr>
          <p:sp>
            <p:nvSpPr>
              <p:cNvPr id="15431" name="Rectangle 71"/>
              <p:cNvSpPr>
                <a:spLocks noChangeArrowheads="1"/>
              </p:cNvSpPr>
              <p:nvPr/>
            </p:nvSpPr>
            <p:spPr bwMode="auto">
              <a:xfrm>
                <a:off x="1140" y="1670"/>
                <a:ext cx="2643" cy="288"/>
              </a:xfrm>
              <a:prstGeom prst="rect">
                <a:avLst/>
              </a:prstGeom>
              <a:noFill/>
              <a:ln w="9525">
                <a:noFill/>
                <a:miter lim="800000"/>
                <a:headEnd/>
                <a:tailEnd/>
              </a:ln>
              <a:effectLst/>
            </p:spPr>
            <p:txBody>
              <a:bodyPr lIns="92075" tIns="46037" rIns="92075" bIns="46037"/>
              <a:lstStyle/>
              <a:p>
                <a:r>
                  <a:rPr lang="fr-FR" sz="1600" i="1"/>
                  <a:t>Haemophilus haemolyticus</a:t>
                </a:r>
                <a:r>
                  <a:rPr lang="fr-FR" sz="1600"/>
                  <a:t> </a:t>
                </a:r>
              </a:p>
            </p:txBody>
          </p:sp>
          <p:sp>
            <p:nvSpPr>
              <p:cNvPr id="15432" name="Rectangle 72"/>
              <p:cNvSpPr>
                <a:spLocks noChangeArrowheads="1"/>
              </p:cNvSpPr>
              <p:nvPr/>
            </p:nvSpPr>
            <p:spPr bwMode="auto">
              <a:xfrm>
                <a:off x="1144" y="1674"/>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6" name="Group 73"/>
            <p:cNvGrpSpPr>
              <a:grpSpLocks/>
            </p:cNvGrpSpPr>
            <p:nvPr/>
          </p:nvGrpSpPr>
          <p:grpSpPr bwMode="auto">
            <a:xfrm>
              <a:off x="3581" y="1803"/>
              <a:ext cx="1211" cy="210"/>
              <a:chOff x="3783" y="1670"/>
              <a:chExt cx="1663" cy="288"/>
            </a:xfrm>
          </p:grpSpPr>
          <p:sp>
            <p:nvSpPr>
              <p:cNvPr id="15434" name="Rectangle 74"/>
              <p:cNvSpPr>
                <a:spLocks noChangeArrowheads="1"/>
              </p:cNvSpPr>
              <p:nvPr/>
            </p:nvSpPr>
            <p:spPr bwMode="auto">
              <a:xfrm>
                <a:off x="3783" y="1670"/>
                <a:ext cx="1663" cy="288"/>
              </a:xfrm>
              <a:prstGeom prst="rect">
                <a:avLst/>
              </a:prstGeom>
              <a:noFill/>
              <a:ln w="9525">
                <a:noFill/>
                <a:miter lim="800000"/>
                <a:headEnd/>
                <a:tailEnd/>
              </a:ln>
              <a:effectLst/>
            </p:spPr>
            <p:txBody>
              <a:bodyPr lIns="92075" tIns="46037" rIns="92075" bIns="46037"/>
              <a:lstStyle/>
              <a:p>
                <a:r>
                  <a:rPr lang="fr-FR" sz="1600"/>
                  <a:t>G C G * C </a:t>
                </a:r>
              </a:p>
            </p:txBody>
          </p:sp>
          <p:sp>
            <p:nvSpPr>
              <p:cNvPr id="15435" name="Rectangle 75"/>
              <p:cNvSpPr>
                <a:spLocks noChangeArrowheads="1"/>
              </p:cNvSpPr>
              <p:nvPr/>
            </p:nvSpPr>
            <p:spPr bwMode="auto">
              <a:xfrm>
                <a:off x="3787" y="1674"/>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7" name="Group 76"/>
            <p:cNvGrpSpPr>
              <a:grpSpLocks/>
            </p:cNvGrpSpPr>
            <p:nvPr/>
          </p:nvGrpSpPr>
          <p:grpSpPr bwMode="auto">
            <a:xfrm>
              <a:off x="1057" y="2013"/>
              <a:ext cx="601" cy="210"/>
              <a:chOff x="315" y="1958"/>
              <a:chExt cx="825" cy="288"/>
            </a:xfrm>
          </p:grpSpPr>
          <p:sp>
            <p:nvSpPr>
              <p:cNvPr id="15437" name="Rectangle 77"/>
              <p:cNvSpPr>
                <a:spLocks noChangeArrowheads="1"/>
              </p:cNvSpPr>
              <p:nvPr/>
            </p:nvSpPr>
            <p:spPr bwMode="auto">
              <a:xfrm>
                <a:off x="315" y="1958"/>
                <a:ext cx="825" cy="288"/>
              </a:xfrm>
              <a:prstGeom prst="rect">
                <a:avLst/>
              </a:prstGeom>
              <a:noFill/>
              <a:ln w="9525">
                <a:noFill/>
                <a:miter lim="800000"/>
                <a:headEnd/>
                <a:tailEnd/>
              </a:ln>
              <a:effectLst/>
            </p:spPr>
            <p:txBody>
              <a:bodyPr lIns="92075" tIns="46037" rIns="92075" bIns="46037"/>
              <a:lstStyle/>
              <a:p>
                <a:r>
                  <a:rPr lang="fr-FR" sz="1600" i="1"/>
                  <a:t>Hind</a:t>
                </a:r>
                <a:r>
                  <a:rPr lang="fr-FR" sz="1600"/>
                  <a:t> III </a:t>
                </a:r>
              </a:p>
            </p:txBody>
          </p:sp>
          <p:sp>
            <p:nvSpPr>
              <p:cNvPr id="15438" name="Rectangle 78"/>
              <p:cNvSpPr>
                <a:spLocks noChangeArrowheads="1"/>
              </p:cNvSpPr>
              <p:nvPr/>
            </p:nvSpPr>
            <p:spPr bwMode="auto">
              <a:xfrm>
                <a:off x="319" y="1962"/>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8" name="Group 79"/>
            <p:cNvGrpSpPr>
              <a:grpSpLocks/>
            </p:cNvGrpSpPr>
            <p:nvPr/>
          </p:nvGrpSpPr>
          <p:grpSpPr bwMode="auto">
            <a:xfrm>
              <a:off x="1658" y="2013"/>
              <a:ext cx="1923" cy="210"/>
              <a:chOff x="1140" y="1958"/>
              <a:chExt cx="2643" cy="288"/>
            </a:xfrm>
          </p:grpSpPr>
          <p:sp>
            <p:nvSpPr>
              <p:cNvPr id="15440" name="Rectangle 80"/>
              <p:cNvSpPr>
                <a:spLocks noChangeArrowheads="1"/>
              </p:cNvSpPr>
              <p:nvPr/>
            </p:nvSpPr>
            <p:spPr bwMode="auto">
              <a:xfrm>
                <a:off x="1140" y="1958"/>
                <a:ext cx="2643" cy="288"/>
              </a:xfrm>
              <a:prstGeom prst="rect">
                <a:avLst/>
              </a:prstGeom>
              <a:noFill/>
              <a:ln w="9525">
                <a:noFill/>
                <a:miter lim="800000"/>
                <a:headEnd/>
                <a:tailEnd/>
              </a:ln>
              <a:effectLst/>
            </p:spPr>
            <p:txBody>
              <a:bodyPr lIns="92075" tIns="46037" rIns="92075" bIns="46037"/>
              <a:lstStyle/>
              <a:p>
                <a:r>
                  <a:rPr lang="fr-FR" sz="1600" i="1"/>
                  <a:t>Haemophilus inflenzae Rd</a:t>
                </a:r>
                <a:r>
                  <a:rPr lang="fr-FR" sz="1600"/>
                  <a:t> </a:t>
                </a:r>
              </a:p>
            </p:txBody>
          </p:sp>
          <p:sp>
            <p:nvSpPr>
              <p:cNvPr id="15441" name="Rectangle 81"/>
              <p:cNvSpPr>
                <a:spLocks noChangeArrowheads="1"/>
              </p:cNvSpPr>
              <p:nvPr/>
            </p:nvSpPr>
            <p:spPr bwMode="auto">
              <a:xfrm>
                <a:off x="1144" y="1962"/>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29" name="Group 82"/>
            <p:cNvGrpSpPr>
              <a:grpSpLocks/>
            </p:cNvGrpSpPr>
            <p:nvPr/>
          </p:nvGrpSpPr>
          <p:grpSpPr bwMode="auto">
            <a:xfrm>
              <a:off x="3581" y="2013"/>
              <a:ext cx="1211" cy="210"/>
              <a:chOff x="3783" y="1958"/>
              <a:chExt cx="1663" cy="288"/>
            </a:xfrm>
          </p:grpSpPr>
          <p:sp>
            <p:nvSpPr>
              <p:cNvPr id="15443" name="Rectangle 83"/>
              <p:cNvSpPr>
                <a:spLocks noChangeArrowheads="1"/>
              </p:cNvSpPr>
              <p:nvPr/>
            </p:nvSpPr>
            <p:spPr bwMode="auto">
              <a:xfrm>
                <a:off x="3783" y="1958"/>
                <a:ext cx="1663" cy="288"/>
              </a:xfrm>
              <a:prstGeom prst="rect">
                <a:avLst/>
              </a:prstGeom>
              <a:noFill/>
              <a:ln w="9525">
                <a:noFill/>
                <a:miter lim="800000"/>
                <a:headEnd/>
                <a:tailEnd/>
              </a:ln>
              <a:effectLst/>
            </p:spPr>
            <p:txBody>
              <a:bodyPr lIns="92075" tIns="46037" rIns="92075" bIns="46037"/>
              <a:lstStyle/>
              <a:p>
                <a:r>
                  <a:rPr lang="fr-FR" sz="1600"/>
                  <a:t>A* A G C T T </a:t>
                </a:r>
              </a:p>
            </p:txBody>
          </p:sp>
          <p:sp>
            <p:nvSpPr>
              <p:cNvPr id="15444" name="Rectangle 84"/>
              <p:cNvSpPr>
                <a:spLocks noChangeArrowheads="1"/>
              </p:cNvSpPr>
              <p:nvPr/>
            </p:nvSpPr>
            <p:spPr bwMode="auto">
              <a:xfrm>
                <a:off x="3787" y="1962"/>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30" name="Group 85"/>
            <p:cNvGrpSpPr>
              <a:grpSpLocks/>
            </p:cNvGrpSpPr>
            <p:nvPr/>
          </p:nvGrpSpPr>
          <p:grpSpPr bwMode="auto">
            <a:xfrm>
              <a:off x="1057" y="2223"/>
              <a:ext cx="601" cy="209"/>
              <a:chOff x="315" y="2246"/>
              <a:chExt cx="825" cy="288"/>
            </a:xfrm>
          </p:grpSpPr>
          <p:sp>
            <p:nvSpPr>
              <p:cNvPr id="15446" name="Rectangle 86"/>
              <p:cNvSpPr>
                <a:spLocks noChangeArrowheads="1"/>
              </p:cNvSpPr>
              <p:nvPr/>
            </p:nvSpPr>
            <p:spPr bwMode="auto">
              <a:xfrm>
                <a:off x="315" y="2246"/>
                <a:ext cx="825" cy="288"/>
              </a:xfrm>
              <a:prstGeom prst="rect">
                <a:avLst/>
              </a:prstGeom>
              <a:noFill/>
              <a:ln w="9525">
                <a:noFill/>
                <a:miter lim="800000"/>
                <a:headEnd/>
                <a:tailEnd/>
              </a:ln>
              <a:effectLst/>
            </p:spPr>
            <p:txBody>
              <a:bodyPr lIns="92075" tIns="46037" rIns="92075" bIns="46037"/>
              <a:lstStyle/>
              <a:p>
                <a:r>
                  <a:rPr lang="fr-FR" sz="1600" i="1"/>
                  <a:t>Hpa</a:t>
                </a:r>
                <a:r>
                  <a:rPr lang="fr-FR" sz="1600"/>
                  <a:t> I </a:t>
                </a:r>
              </a:p>
            </p:txBody>
          </p:sp>
          <p:sp>
            <p:nvSpPr>
              <p:cNvPr id="15447" name="Rectangle 87"/>
              <p:cNvSpPr>
                <a:spLocks noChangeArrowheads="1"/>
              </p:cNvSpPr>
              <p:nvPr/>
            </p:nvSpPr>
            <p:spPr bwMode="auto">
              <a:xfrm>
                <a:off x="319" y="2250"/>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31" name="Group 88"/>
            <p:cNvGrpSpPr>
              <a:grpSpLocks/>
            </p:cNvGrpSpPr>
            <p:nvPr/>
          </p:nvGrpSpPr>
          <p:grpSpPr bwMode="auto">
            <a:xfrm>
              <a:off x="1658" y="2223"/>
              <a:ext cx="1923" cy="209"/>
              <a:chOff x="1140" y="2246"/>
              <a:chExt cx="2643" cy="288"/>
            </a:xfrm>
          </p:grpSpPr>
          <p:sp>
            <p:nvSpPr>
              <p:cNvPr id="15449" name="Rectangle 89"/>
              <p:cNvSpPr>
                <a:spLocks noChangeArrowheads="1"/>
              </p:cNvSpPr>
              <p:nvPr/>
            </p:nvSpPr>
            <p:spPr bwMode="auto">
              <a:xfrm>
                <a:off x="1140" y="2246"/>
                <a:ext cx="2643" cy="288"/>
              </a:xfrm>
              <a:prstGeom prst="rect">
                <a:avLst/>
              </a:prstGeom>
              <a:noFill/>
              <a:ln w="9525">
                <a:noFill/>
                <a:miter lim="800000"/>
                <a:headEnd/>
                <a:tailEnd/>
              </a:ln>
              <a:effectLst/>
            </p:spPr>
            <p:txBody>
              <a:bodyPr lIns="92075" tIns="46037" rIns="92075" bIns="46037"/>
              <a:lstStyle/>
              <a:p>
                <a:r>
                  <a:rPr lang="fr-FR" sz="1600" i="1"/>
                  <a:t>Haemophilus parainflenzae</a:t>
                </a:r>
                <a:r>
                  <a:rPr lang="fr-FR" sz="1600"/>
                  <a:t> </a:t>
                </a:r>
              </a:p>
            </p:txBody>
          </p:sp>
          <p:sp>
            <p:nvSpPr>
              <p:cNvPr id="15450" name="Rectangle 90"/>
              <p:cNvSpPr>
                <a:spLocks noChangeArrowheads="1"/>
              </p:cNvSpPr>
              <p:nvPr/>
            </p:nvSpPr>
            <p:spPr bwMode="auto">
              <a:xfrm>
                <a:off x="1144" y="2250"/>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57" name="Group 91"/>
            <p:cNvGrpSpPr>
              <a:grpSpLocks/>
            </p:cNvGrpSpPr>
            <p:nvPr/>
          </p:nvGrpSpPr>
          <p:grpSpPr bwMode="auto">
            <a:xfrm>
              <a:off x="3581" y="2223"/>
              <a:ext cx="1211" cy="209"/>
              <a:chOff x="3783" y="2246"/>
              <a:chExt cx="1663" cy="288"/>
            </a:xfrm>
          </p:grpSpPr>
          <p:sp>
            <p:nvSpPr>
              <p:cNvPr id="15452" name="Rectangle 92"/>
              <p:cNvSpPr>
                <a:spLocks noChangeArrowheads="1"/>
              </p:cNvSpPr>
              <p:nvPr/>
            </p:nvSpPr>
            <p:spPr bwMode="auto">
              <a:xfrm>
                <a:off x="3783" y="2246"/>
                <a:ext cx="1663" cy="288"/>
              </a:xfrm>
              <a:prstGeom prst="rect">
                <a:avLst/>
              </a:prstGeom>
              <a:noFill/>
              <a:ln w="9525">
                <a:noFill/>
                <a:miter lim="800000"/>
                <a:headEnd/>
                <a:tailEnd/>
              </a:ln>
              <a:effectLst/>
            </p:spPr>
            <p:txBody>
              <a:bodyPr lIns="92075" tIns="46037" rIns="92075" bIns="46037"/>
              <a:lstStyle/>
              <a:p>
                <a:r>
                  <a:rPr lang="fr-FR" sz="1600"/>
                  <a:t>G T T * A A C </a:t>
                </a:r>
              </a:p>
            </p:txBody>
          </p:sp>
          <p:sp>
            <p:nvSpPr>
              <p:cNvPr id="15453" name="Rectangle 93"/>
              <p:cNvSpPr>
                <a:spLocks noChangeArrowheads="1"/>
              </p:cNvSpPr>
              <p:nvPr/>
            </p:nvSpPr>
            <p:spPr bwMode="auto">
              <a:xfrm>
                <a:off x="3787" y="2250"/>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60" name="Group 94"/>
            <p:cNvGrpSpPr>
              <a:grpSpLocks/>
            </p:cNvGrpSpPr>
            <p:nvPr/>
          </p:nvGrpSpPr>
          <p:grpSpPr bwMode="auto">
            <a:xfrm>
              <a:off x="1057" y="2432"/>
              <a:ext cx="601" cy="210"/>
              <a:chOff x="315" y="2534"/>
              <a:chExt cx="825" cy="288"/>
            </a:xfrm>
          </p:grpSpPr>
          <p:sp>
            <p:nvSpPr>
              <p:cNvPr id="15455" name="Rectangle 95"/>
              <p:cNvSpPr>
                <a:spLocks noChangeArrowheads="1"/>
              </p:cNvSpPr>
              <p:nvPr/>
            </p:nvSpPr>
            <p:spPr bwMode="auto">
              <a:xfrm>
                <a:off x="315" y="2534"/>
                <a:ext cx="825" cy="288"/>
              </a:xfrm>
              <a:prstGeom prst="rect">
                <a:avLst/>
              </a:prstGeom>
              <a:noFill/>
              <a:ln w="9525">
                <a:noFill/>
                <a:miter lim="800000"/>
                <a:headEnd/>
                <a:tailEnd/>
              </a:ln>
              <a:effectLst/>
            </p:spPr>
            <p:txBody>
              <a:bodyPr lIns="92075" tIns="46037" rIns="92075" bIns="46037"/>
              <a:lstStyle/>
              <a:p>
                <a:r>
                  <a:rPr lang="fr-FR" sz="1600" i="1"/>
                  <a:t>Kpn</a:t>
                </a:r>
                <a:r>
                  <a:rPr lang="fr-FR" sz="1600"/>
                  <a:t> I </a:t>
                </a:r>
              </a:p>
            </p:txBody>
          </p:sp>
          <p:sp>
            <p:nvSpPr>
              <p:cNvPr id="15456" name="Rectangle 96"/>
              <p:cNvSpPr>
                <a:spLocks noChangeArrowheads="1"/>
              </p:cNvSpPr>
              <p:nvPr/>
            </p:nvSpPr>
            <p:spPr bwMode="auto">
              <a:xfrm>
                <a:off x="319" y="2538"/>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63" name="Group 97"/>
            <p:cNvGrpSpPr>
              <a:grpSpLocks/>
            </p:cNvGrpSpPr>
            <p:nvPr/>
          </p:nvGrpSpPr>
          <p:grpSpPr bwMode="auto">
            <a:xfrm>
              <a:off x="1658" y="2432"/>
              <a:ext cx="1923" cy="210"/>
              <a:chOff x="1140" y="2534"/>
              <a:chExt cx="2643" cy="288"/>
            </a:xfrm>
          </p:grpSpPr>
          <p:sp>
            <p:nvSpPr>
              <p:cNvPr id="15458" name="Rectangle 98"/>
              <p:cNvSpPr>
                <a:spLocks noChangeArrowheads="1"/>
              </p:cNvSpPr>
              <p:nvPr/>
            </p:nvSpPr>
            <p:spPr bwMode="auto">
              <a:xfrm>
                <a:off x="1140" y="2534"/>
                <a:ext cx="2643" cy="288"/>
              </a:xfrm>
              <a:prstGeom prst="rect">
                <a:avLst/>
              </a:prstGeom>
              <a:noFill/>
              <a:ln w="9525">
                <a:noFill/>
                <a:miter lim="800000"/>
                <a:headEnd/>
                <a:tailEnd/>
              </a:ln>
              <a:effectLst/>
            </p:spPr>
            <p:txBody>
              <a:bodyPr lIns="92075" tIns="46037" rIns="92075" bIns="46037"/>
              <a:lstStyle/>
              <a:p>
                <a:r>
                  <a:rPr lang="fr-FR" sz="1600" i="1"/>
                  <a:t>Klebsiella pneumoniae</a:t>
                </a:r>
                <a:r>
                  <a:rPr lang="fr-FR" sz="1600"/>
                  <a:t> </a:t>
                </a:r>
              </a:p>
            </p:txBody>
          </p:sp>
          <p:sp>
            <p:nvSpPr>
              <p:cNvPr id="15459" name="Rectangle 99"/>
              <p:cNvSpPr>
                <a:spLocks noChangeArrowheads="1"/>
              </p:cNvSpPr>
              <p:nvPr/>
            </p:nvSpPr>
            <p:spPr bwMode="auto">
              <a:xfrm>
                <a:off x="1144" y="2538"/>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66" name="Group 100"/>
            <p:cNvGrpSpPr>
              <a:grpSpLocks/>
            </p:cNvGrpSpPr>
            <p:nvPr/>
          </p:nvGrpSpPr>
          <p:grpSpPr bwMode="auto">
            <a:xfrm>
              <a:off x="3581" y="2432"/>
              <a:ext cx="1211" cy="210"/>
              <a:chOff x="3783" y="2534"/>
              <a:chExt cx="1663" cy="288"/>
            </a:xfrm>
          </p:grpSpPr>
          <p:sp>
            <p:nvSpPr>
              <p:cNvPr id="15461" name="Rectangle 101"/>
              <p:cNvSpPr>
                <a:spLocks noChangeArrowheads="1"/>
              </p:cNvSpPr>
              <p:nvPr/>
            </p:nvSpPr>
            <p:spPr bwMode="auto">
              <a:xfrm>
                <a:off x="3783" y="2534"/>
                <a:ext cx="1663" cy="288"/>
              </a:xfrm>
              <a:prstGeom prst="rect">
                <a:avLst/>
              </a:prstGeom>
              <a:noFill/>
              <a:ln w="9525">
                <a:noFill/>
                <a:miter lim="800000"/>
                <a:headEnd/>
                <a:tailEnd/>
              </a:ln>
              <a:effectLst/>
            </p:spPr>
            <p:txBody>
              <a:bodyPr lIns="92075" tIns="46037" rIns="92075" bIns="46037"/>
              <a:lstStyle/>
              <a:p>
                <a:r>
                  <a:rPr lang="fr-FR" sz="1600"/>
                  <a:t>G G T A C * C </a:t>
                </a:r>
              </a:p>
            </p:txBody>
          </p:sp>
          <p:sp>
            <p:nvSpPr>
              <p:cNvPr id="15462" name="Rectangle 102"/>
              <p:cNvSpPr>
                <a:spLocks noChangeArrowheads="1"/>
              </p:cNvSpPr>
              <p:nvPr/>
            </p:nvSpPr>
            <p:spPr bwMode="auto">
              <a:xfrm>
                <a:off x="3787" y="2538"/>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69" name="Group 103"/>
            <p:cNvGrpSpPr>
              <a:grpSpLocks/>
            </p:cNvGrpSpPr>
            <p:nvPr/>
          </p:nvGrpSpPr>
          <p:grpSpPr bwMode="auto">
            <a:xfrm>
              <a:off x="1057" y="2642"/>
              <a:ext cx="601" cy="210"/>
              <a:chOff x="315" y="2822"/>
              <a:chExt cx="825" cy="288"/>
            </a:xfrm>
          </p:grpSpPr>
          <p:sp>
            <p:nvSpPr>
              <p:cNvPr id="15464" name="Rectangle 104"/>
              <p:cNvSpPr>
                <a:spLocks noChangeArrowheads="1"/>
              </p:cNvSpPr>
              <p:nvPr/>
            </p:nvSpPr>
            <p:spPr bwMode="auto">
              <a:xfrm>
                <a:off x="315" y="2822"/>
                <a:ext cx="825" cy="288"/>
              </a:xfrm>
              <a:prstGeom prst="rect">
                <a:avLst/>
              </a:prstGeom>
              <a:noFill/>
              <a:ln w="9525">
                <a:noFill/>
                <a:miter lim="800000"/>
                <a:headEnd/>
                <a:tailEnd/>
              </a:ln>
              <a:effectLst/>
            </p:spPr>
            <p:txBody>
              <a:bodyPr lIns="92075" tIns="46037" rIns="92075" bIns="46037"/>
              <a:lstStyle/>
              <a:p>
                <a:r>
                  <a:rPr lang="fr-FR" sz="1600" i="1"/>
                  <a:t>Mbo</a:t>
                </a:r>
                <a:r>
                  <a:rPr lang="fr-FR" sz="1600"/>
                  <a:t> I </a:t>
                </a:r>
              </a:p>
            </p:txBody>
          </p:sp>
          <p:sp>
            <p:nvSpPr>
              <p:cNvPr id="15465" name="Rectangle 105"/>
              <p:cNvSpPr>
                <a:spLocks noChangeArrowheads="1"/>
              </p:cNvSpPr>
              <p:nvPr/>
            </p:nvSpPr>
            <p:spPr bwMode="auto">
              <a:xfrm>
                <a:off x="319" y="2826"/>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72" name="Group 106"/>
            <p:cNvGrpSpPr>
              <a:grpSpLocks/>
            </p:cNvGrpSpPr>
            <p:nvPr/>
          </p:nvGrpSpPr>
          <p:grpSpPr bwMode="auto">
            <a:xfrm>
              <a:off x="1658" y="2642"/>
              <a:ext cx="1923" cy="210"/>
              <a:chOff x="1140" y="2822"/>
              <a:chExt cx="2643" cy="288"/>
            </a:xfrm>
          </p:grpSpPr>
          <p:sp>
            <p:nvSpPr>
              <p:cNvPr id="15467" name="Rectangle 107"/>
              <p:cNvSpPr>
                <a:spLocks noChangeArrowheads="1"/>
              </p:cNvSpPr>
              <p:nvPr/>
            </p:nvSpPr>
            <p:spPr bwMode="auto">
              <a:xfrm>
                <a:off x="1140" y="2822"/>
                <a:ext cx="2643" cy="288"/>
              </a:xfrm>
              <a:prstGeom prst="rect">
                <a:avLst/>
              </a:prstGeom>
              <a:noFill/>
              <a:ln w="9525">
                <a:noFill/>
                <a:miter lim="800000"/>
                <a:headEnd/>
                <a:tailEnd/>
              </a:ln>
              <a:effectLst/>
            </p:spPr>
            <p:txBody>
              <a:bodyPr lIns="92075" tIns="46037" rIns="92075" bIns="46037"/>
              <a:lstStyle/>
              <a:p>
                <a:r>
                  <a:rPr lang="fr-FR" sz="1600" i="1"/>
                  <a:t>Moraxella bovis</a:t>
                </a:r>
                <a:r>
                  <a:rPr lang="fr-FR" sz="1600"/>
                  <a:t> </a:t>
                </a:r>
              </a:p>
            </p:txBody>
          </p:sp>
          <p:sp>
            <p:nvSpPr>
              <p:cNvPr id="15468" name="Rectangle 108"/>
              <p:cNvSpPr>
                <a:spLocks noChangeArrowheads="1"/>
              </p:cNvSpPr>
              <p:nvPr/>
            </p:nvSpPr>
            <p:spPr bwMode="auto">
              <a:xfrm>
                <a:off x="1144" y="2826"/>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73" name="Group 109"/>
            <p:cNvGrpSpPr>
              <a:grpSpLocks/>
            </p:cNvGrpSpPr>
            <p:nvPr/>
          </p:nvGrpSpPr>
          <p:grpSpPr bwMode="auto">
            <a:xfrm>
              <a:off x="3581" y="2642"/>
              <a:ext cx="1211" cy="210"/>
              <a:chOff x="3783" y="2822"/>
              <a:chExt cx="1663" cy="288"/>
            </a:xfrm>
          </p:grpSpPr>
          <p:sp>
            <p:nvSpPr>
              <p:cNvPr id="15470" name="Rectangle 110"/>
              <p:cNvSpPr>
                <a:spLocks noChangeArrowheads="1"/>
              </p:cNvSpPr>
              <p:nvPr/>
            </p:nvSpPr>
            <p:spPr bwMode="auto">
              <a:xfrm>
                <a:off x="3783" y="2822"/>
                <a:ext cx="1663" cy="288"/>
              </a:xfrm>
              <a:prstGeom prst="rect">
                <a:avLst/>
              </a:prstGeom>
              <a:noFill/>
              <a:ln w="9525">
                <a:noFill/>
                <a:miter lim="800000"/>
                <a:headEnd/>
                <a:tailEnd/>
              </a:ln>
              <a:effectLst/>
            </p:spPr>
            <p:txBody>
              <a:bodyPr lIns="92075" tIns="46037" rIns="92075" bIns="46037"/>
              <a:lstStyle/>
              <a:p>
                <a:r>
                  <a:rPr lang="fr-FR" sz="1600"/>
                  <a:t>*G A T C </a:t>
                </a:r>
              </a:p>
            </p:txBody>
          </p:sp>
          <p:sp>
            <p:nvSpPr>
              <p:cNvPr id="15471" name="Rectangle 111"/>
              <p:cNvSpPr>
                <a:spLocks noChangeArrowheads="1"/>
              </p:cNvSpPr>
              <p:nvPr/>
            </p:nvSpPr>
            <p:spPr bwMode="auto">
              <a:xfrm>
                <a:off x="3787" y="2826"/>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76" name="Group 112"/>
            <p:cNvGrpSpPr>
              <a:grpSpLocks/>
            </p:cNvGrpSpPr>
            <p:nvPr/>
          </p:nvGrpSpPr>
          <p:grpSpPr bwMode="auto">
            <a:xfrm>
              <a:off x="1057" y="2822"/>
              <a:ext cx="3735" cy="1258"/>
              <a:chOff x="1057" y="3061"/>
              <a:chExt cx="3735" cy="1258"/>
            </a:xfrm>
          </p:grpSpPr>
          <p:grpSp>
            <p:nvGrpSpPr>
              <p:cNvPr id="15479" name="Group 113"/>
              <p:cNvGrpSpPr>
                <a:grpSpLocks/>
              </p:cNvGrpSpPr>
              <p:nvPr/>
            </p:nvGrpSpPr>
            <p:grpSpPr bwMode="auto">
              <a:xfrm>
                <a:off x="1057" y="3061"/>
                <a:ext cx="601" cy="210"/>
                <a:chOff x="315" y="3398"/>
                <a:chExt cx="825" cy="288"/>
              </a:xfrm>
            </p:grpSpPr>
            <p:sp>
              <p:nvSpPr>
                <p:cNvPr id="15474" name="Rectangle 114"/>
                <p:cNvSpPr>
                  <a:spLocks noChangeArrowheads="1"/>
                </p:cNvSpPr>
                <p:nvPr/>
              </p:nvSpPr>
              <p:spPr bwMode="auto">
                <a:xfrm>
                  <a:off x="315" y="3398"/>
                  <a:ext cx="825" cy="288"/>
                </a:xfrm>
                <a:prstGeom prst="rect">
                  <a:avLst/>
                </a:prstGeom>
                <a:noFill/>
                <a:ln w="9525">
                  <a:noFill/>
                  <a:miter lim="800000"/>
                  <a:headEnd/>
                  <a:tailEnd/>
                </a:ln>
                <a:effectLst/>
              </p:spPr>
              <p:txBody>
                <a:bodyPr lIns="92075" tIns="46037" rIns="92075" bIns="46037"/>
                <a:lstStyle/>
                <a:p>
                  <a:r>
                    <a:rPr lang="fr-FR" sz="1600" i="1"/>
                    <a:t>Pst</a:t>
                  </a:r>
                  <a:r>
                    <a:rPr lang="fr-FR" sz="1600"/>
                    <a:t> I </a:t>
                  </a:r>
                </a:p>
              </p:txBody>
            </p:sp>
            <p:sp>
              <p:nvSpPr>
                <p:cNvPr id="15475" name="Rectangle 115"/>
                <p:cNvSpPr>
                  <a:spLocks noChangeArrowheads="1"/>
                </p:cNvSpPr>
                <p:nvPr/>
              </p:nvSpPr>
              <p:spPr bwMode="auto">
                <a:xfrm>
                  <a:off x="319" y="3402"/>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82" name="Group 116"/>
              <p:cNvGrpSpPr>
                <a:grpSpLocks/>
              </p:cNvGrpSpPr>
              <p:nvPr/>
            </p:nvGrpSpPr>
            <p:grpSpPr bwMode="auto">
              <a:xfrm>
                <a:off x="1658" y="3061"/>
                <a:ext cx="1923" cy="210"/>
                <a:chOff x="1140" y="3398"/>
                <a:chExt cx="2643" cy="288"/>
              </a:xfrm>
            </p:grpSpPr>
            <p:sp>
              <p:nvSpPr>
                <p:cNvPr id="15477" name="Rectangle 117"/>
                <p:cNvSpPr>
                  <a:spLocks noChangeArrowheads="1"/>
                </p:cNvSpPr>
                <p:nvPr/>
              </p:nvSpPr>
              <p:spPr bwMode="auto">
                <a:xfrm>
                  <a:off x="1140" y="3398"/>
                  <a:ext cx="2643" cy="288"/>
                </a:xfrm>
                <a:prstGeom prst="rect">
                  <a:avLst/>
                </a:prstGeom>
                <a:noFill/>
                <a:ln w="9525">
                  <a:noFill/>
                  <a:miter lim="800000"/>
                  <a:headEnd/>
                  <a:tailEnd/>
                </a:ln>
                <a:effectLst/>
              </p:spPr>
              <p:txBody>
                <a:bodyPr lIns="92075" tIns="46037" rIns="92075" bIns="46037"/>
                <a:lstStyle/>
                <a:p>
                  <a:r>
                    <a:rPr lang="fr-FR" sz="1600" i="1"/>
                    <a:t>Providencia stuartii</a:t>
                  </a:r>
                  <a:r>
                    <a:rPr lang="fr-FR" sz="1600"/>
                    <a:t> </a:t>
                  </a:r>
                </a:p>
              </p:txBody>
            </p:sp>
            <p:sp>
              <p:nvSpPr>
                <p:cNvPr id="15478" name="Rectangle 118"/>
                <p:cNvSpPr>
                  <a:spLocks noChangeArrowheads="1"/>
                </p:cNvSpPr>
                <p:nvPr/>
              </p:nvSpPr>
              <p:spPr bwMode="auto">
                <a:xfrm>
                  <a:off x="1144" y="3402"/>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85" name="Group 119"/>
              <p:cNvGrpSpPr>
                <a:grpSpLocks/>
              </p:cNvGrpSpPr>
              <p:nvPr/>
            </p:nvGrpSpPr>
            <p:grpSpPr bwMode="auto">
              <a:xfrm>
                <a:off x="3581" y="3061"/>
                <a:ext cx="1211" cy="210"/>
                <a:chOff x="3783" y="3398"/>
                <a:chExt cx="1663" cy="288"/>
              </a:xfrm>
            </p:grpSpPr>
            <p:sp>
              <p:nvSpPr>
                <p:cNvPr id="15480" name="Rectangle 120"/>
                <p:cNvSpPr>
                  <a:spLocks noChangeArrowheads="1"/>
                </p:cNvSpPr>
                <p:nvPr/>
              </p:nvSpPr>
              <p:spPr bwMode="auto">
                <a:xfrm>
                  <a:off x="3783" y="3398"/>
                  <a:ext cx="1663" cy="288"/>
                </a:xfrm>
                <a:prstGeom prst="rect">
                  <a:avLst/>
                </a:prstGeom>
                <a:noFill/>
                <a:ln w="9525">
                  <a:noFill/>
                  <a:miter lim="800000"/>
                  <a:headEnd/>
                  <a:tailEnd/>
                </a:ln>
                <a:effectLst/>
              </p:spPr>
              <p:txBody>
                <a:bodyPr lIns="92075" tIns="46037" rIns="92075" bIns="46037"/>
                <a:lstStyle/>
                <a:p>
                  <a:r>
                    <a:rPr lang="fr-FR" sz="1600"/>
                    <a:t>C T G C A * G </a:t>
                  </a:r>
                </a:p>
              </p:txBody>
            </p:sp>
            <p:sp>
              <p:nvSpPr>
                <p:cNvPr id="15481" name="Rectangle 121"/>
                <p:cNvSpPr>
                  <a:spLocks noChangeArrowheads="1"/>
                </p:cNvSpPr>
                <p:nvPr/>
              </p:nvSpPr>
              <p:spPr bwMode="auto">
                <a:xfrm>
                  <a:off x="3787" y="3402"/>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88" name="Group 122"/>
              <p:cNvGrpSpPr>
                <a:grpSpLocks/>
              </p:cNvGrpSpPr>
              <p:nvPr/>
            </p:nvGrpSpPr>
            <p:grpSpPr bwMode="auto">
              <a:xfrm>
                <a:off x="1057" y="3271"/>
                <a:ext cx="601" cy="209"/>
                <a:chOff x="315" y="3686"/>
                <a:chExt cx="825" cy="288"/>
              </a:xfrm>
            </p:grpSpPr>
            <p:sp>
              <p:nvSpPr>
                <p:cNvPr id="15483" name="Rectangle 123"/>
                <p:cNvSpPr>
                  <a:spLocks noChangeArrowheads="1"/>
                </p:cNvSpPr>
                <p:nvPr/>
              </p:nvSpPr>
              <p:spPr bwMode="auto">
                <a:xfrm>
                  <a:off x="315" y="3686"/>
                  <a:ext cx="825" cy="288"/>
                </a:xfrm>
                <a:prstGeom prst="rect">
                  <a:avLst/>
                </a:prstGeom>
                <a:noFill/>
                <a:ln w="9525">
                  <a:noFill/>
                  <a:miter lim="800000"/>
                  <a:headEnd/>
                  <a:tailEnd/>
                </a:ln>
                <a:effectLst/>
              </p:spPr>
              <p:txBody>
                <a:bodyPr lIns="92075" tIns="46037" rIns="92075" bIns="46037"/>
                <a:lstStyle/>
                <a:p>
                  <a:r>
                    <a:rPr lang="fr-FR" sz="1600" i="1"/>
                    <a:t>Sma</a:t>
                  </a:r>
                  <a:r>
                    <a:rPr lang="fr-FR" sz="1600"/>
                    <a:t> I </a:t>
                  </a:r>
                </a:p>
              </p:txBody>
            </p:sp>
            <p:sp>
              <p:nvSpPr>
                <p:cNvPr id="15484" name="Rectangle 124"/>
                <p:cNvSpPr>
                  <a:spLocks noChangeArrowheads="1"/>
                </p:cNvSpPr>
                <p:nvPr/>
              </p:nvSpPr>
              <p:spPr bwMode="auto">
                <a:xfrm>
                  <a:off x="319" y="3690"/>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91" name="Group 125"/>
              <p:cNvGrpSpPr>
                <a:grpSpLocks/>
              </p:cNvGrpSpPr>
              <p:nvPr/>
            </p:nvGrpSpPr>
            <p:grpSpPr bwMode="auto">
              <a:xfrm>
                <a:off x="1658" y="3271"/>
                <a:ext cx="1923" cy="209"/>
                <a:chOff x="1140" y="3686"/>
                <a:chExt cx="2643" cy="288"/>
              </a:xfrm>
            </p:grpSpPr>
            <p:sp>
              <p:nvSpPr>
                <p:cNvPr id="15486" name="Rectangle 126"/>
                <p:cNvSpPr>
                  <a:spLocks noChangeArrowheads="1"/>
                </p:cNvSpPr>
                <p:nvPr/>
              </p:nvSpPr>
              <p:spPr bwMode="auto">
                <a:xfrm>
                  <a:off x="1140" y="3686"/>
                  <a:ext cx="2643" cy="288"/>
                </a:xfrm>
                <a:prstGeom prst="rect">
                  <a:avLst/>
                </a:prstGeom>
                <a:noFill/>
                <a:ln w="9525">
                  <a:noFill/>
                  <a:miter lim="800000"/>
                  <a:headEnd/>
                  <a:tailEnd/>
                </a:ln>
                <a:effectLst/>
              </p:spPr>
              <p:txBody>
                <a:bodyPr lIns="92075" tIns="46037" rIns="92075" bIns="46037"/>
                <a:lstStyle/>
                <a:p>
                  <a:r>
                    <a:rPr lang="fr-FR" sz="1600" i="1"/>
                    <a:t>Serratia marcescens</a:t>
                  </a:r>
                  <a:r>
                    <a:rPr lang="fr-FR" sz="1600"/>
                    <a:t> </a:t>
                  </a:r>
                </a:p>
              </p:txBody>
            </p:sp>
            <p:sp>
              <p:nvSpPr>
                <p:cNvPr id="15487" name="Rectangle 127"/>
                <p:cNvSpPr>
                  <a:spLocks noChangeArrowheads="1"/>
                </p:cNvSpPr>
                <p:nvPr/>
              </p:nvSpPr>
              <p:spPr bwMode="auto">
                <a:xfrm>
                  <a:off x="1144" y="3690"/>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94" name="Group 128"/>
              <p:cNvGrpSpPr>
                <a:grpSpLocks/>
              </p:cNvGrpSpPr>
              <p:nvPr/>
            </p:nvGrpSpPr>
            <p:grpSpPr bwMode="auto">
              <a:xfrm>
                <a:off x="3581" y="3271"/>
                <a:ext cx="1211" cy="209"/>
                <a:chOff x="3783" y="3686"/>
                <a:chExt cx="1663" cy="288"/>
              </a:xfrm>
            </p:grpSpPr>
            <p:sp>
              <p:nvSpPr>
                <p:cNvPr id="15489" name="Rectangle 129"/>
                <p:cNvSpPr>
                  <a:spLocks noChangeArrowheads="1"/>
                </p:cNvSpPr>
                <p:nvPr/>
              </p:nvSpPr>
              <p:spPr bwMode="auto">
                <a:xfrm>
                  <a:off x="3783" y="3686"/>
                  <a:ext cx="1663" cy="288"/>
                </a:xfrm>
                <a:prstGeom prst="rect">
                  <a:avLst/>
                </a:prstGeom>
                <a:noFill/>
                <a:ln w="9525">
                  <a:noFill/>
                  <a:miter lim="800000"/>
                  <a:headEnd/>
                  <a:tailEnd/>
                </a:ln>
                <a:effectLst/>
              </p:spPr>
              <p:txBody>
                <a:bodyPr lIns="92075" tIns="46037" rIns="92075" bIns="46037"/>
                <a:lstStyle/>
                <a:p>
                  <a:r>
                    <a:rPr lang="fr-FR" sz="1600"/>
                    <a:t>C C C * G G G </a:t>
                  </a:r>
                </a:p>
              </p:txBody>
            </p:sp>
            <p:sp>
              <p:nvSpPr>
                <p:cNvPr id="15490" name="Rectangle 130"/>
                <p:cNvSpPr>
                  <a:spLocks noChangeArrowheads="1"/>
                </p:cNvSpPr>
                <p:nvPr/>
              </p:nvSpPr>
              <p:spPr bwMode="auto">
                <a:xfrm>
                  <a:off x="3787" y="3690"/>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497" name="Group 131"/>
              <p:cNvGrpSpPr>
                <a:grpSpLocks/>
              </p:cNvGrpSpPr>
              <p:nvPr/>
            </p:nvGrpSpPr>
            <p:grpSpPr bwMode="auto">
              <a:xfrm>
                <a:off x="1057" y="3480"/>
                <a:ext cx="601" cy="210"/>
                <a:chOff x="315" y="3974"/>
                <a:chExt cx="825" cy="288"/>
              </a:xfrm>
            </p:grpSpPr>
            <p:sp>
              <p:nvSpPr>
                <p:cNvPr id="15492" name="Rectangle 132"/>
                <p:cNvSpPr>
                  <a:spLocks noChangeArrowheads="1"/>
                </p:cNvSpPr>
                <p:nvPr/>
              </p:nvSpPr>
              <p:spPr bwMode="auto">
                <a:xfrm>
                  <a:off x="315" y="3974"/>
                  <a:ext cx="825" cy="288"/>
                </a:xfrm>
                <a:prstGeom prst="rect">
                  <a:avLst/>
                </a:prstGeom>
                <a:noFill/>
                <a:ln w="9525">
                  <a:noFill/>
                  <a:miter lim="800000"/>
                  <a:headEnd/>
                  <a:tailEnd/>
                </a:ln>
                <a:effectLst/>
              </p:spPr>
              <p:txBody>
                <a:bodyPr lIns="92075" tIns="46037" rIns="92075" bIns="46037"/>
                <a:lstStyle/>
                <a:p>
                  <a:r>
                    <a:rPr lang="fr-FR" sz="1600" i="1"/>
                    <a:t>Sst</a:t>
                  </a:r>
                  <a:r>
                    <a:rPr lang="fr-FR" sz="1600"/>
                    <a:t> I </a:t>
                  </a:r>
                </a:p>
              </p:txBody>
            </p:sp>
            <p:sp>
              <p:nvSpPr>
                <p:cNvPr id="15493" name="Rectangle 133"/>
                <p:cNvSpPr>
                  <a:spLocks noChangeArrowheads="1"/>
                </p:cNvSpPr>
                <p:nvPr/>
              </p:nvSpPr>
              <p:spPr bwMode="auto">
                <a:xfrm>
                  <a:off x="319" y="3978"/>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00" name="Group 134"/>
              <p:cNvGrpSpPr>
                <a:grpSpLocks/>
              </p:cNvGrpSpPr>
              <p:nvPr/>
            </p:nvGrpSpPr>
            <p:grpSpPr bwMode="auto">
              <a:xfrm>
                <a:off x="1658" y="3480"/>
                <a:ext cx="1923" cy="210"/>
                <a:chOff x="1140" y="3974"/>
                <a:chExt cx="2643" cy="288"/>
              </a:xfrm>
            </p:grpSpPr>
            <p:sp>
              <p:nvSpPr>
                <p:cNvPr id="15495" name="Rectangle 135"/>
                <p:cNvSpPr>
                  <a:spLocks noChangeArrowheads="1"/>
                </p:cNvSpPr>
                <p:nvPr/>
              </p:nvSpPr>
              <p:spPr bwMode="auto">
                <a:xfrm>
                  <a:off x="1140" y="3974"/>
                  <a:ext cx="2643" cy="288"/>
                </a:xfrm>
                <a:prstGeom prst="rect">
                  <a:avLst/>
                </a:prstGeom>
                <a:noFill/>
                <a:ln w="9525">
                  <a:noFill/>
                  <a:miter lim="800000"/>
                  <a:headEnd/>
                  <a:tailEnd/>
                </a:ln>
                <a:effectLst/>
              </p:spPr>
              <p:txBody>
                <a:bodyPr lIns="92075" tIns="46037" rIns="92075" bIns="46037"/>
                <a:lstStyle/>
                <a:p>
                  <a:r>
                    <a:rPr lang="fr-FR" sz="1600" i="1"/>
                    <a:t>Streptomyces stanford</a:t>
                  </a:r>
                  <a:r>
                    <a:rPr lang="fr-FR" sz="1600"/>
                    <a:t> </a:t>
                  </a:r>
                </a:p>
              </p:txBody>
            </p:sp>
            <p:sp>
              <p:nvSpPr>
                <p:cNvPr id="15496" name="Rectangle 136"/>
                <p:cNvSpPr>
                  <a:spLocks noChangeArrowheads="1"/>
                </p:cNvSpPr>
                <p:nvPr/>
              </p:nvSpPr>
              <p:spPr bwMode="auto">
                <a:xfrm>
                  <a:off x="1144" y="3978"/>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03" name="Group 137"/>
              <p:cNvGrpSpPr>
                <a:grpSpLocks/>
              </p:cNvGrpSpPr>
              <p:nvPr/>
            </p:nvGrpSpPr>
            <p:grpSpPr bwMode="auto">
              <a:xfrm>
                <a:off x="3581" y="3480"/>
                <a:ext cx="1211" cy="210"/>
                <a:chOff x="3783" y="3974"/>
                <a:chExt cx="1663" cy="288"/>
              </a:xfrm>
            </p:grpSpPr>
            <p:sp>
              <p:nvSpPr>
                <p:cNvPr id="15498" name="Rectangle 138"/>
                <p:cNvSpPr>
                  <a:spLocks noChangeArrowheads="1"/>
                </p:cNvSpPr>
                <p:nvPr/>
              </p:nvSpPr>
              <p:spPr bwMode="auto">
                <a:xfrm>
                  <a:off x="3783" y="3974"/>
                  <a:ext cx="1663" cy="288"/>
                </a:xfrm>
                <a:prstGeom prst="rect">
                  <a:avLst/>
                </a:prstGeom>
                <a:noFill/>
                <a:ln w="9525">
                  <a:noFill/>
                  <a:miter lim="800000"/>
                  <a:headEnd/>
                  <a:tailEnd/>
                </a:ln>
                <a:effectLst/>
              </p:spPr>
              <p:txBody>
                <a:bodyPr lIns="92075" tIns="46037" rIns="92075" bIns="46037"/>
                <a:lstStyle/>
                <a:p>
                  <a:r>
                    <a:rPr lang="fr-FR" sz="1600"/>
                    <a:t>G A G C T * C </a:t>
                  </a:r>
                </a:p>
              </p:txBody>
            </p:sp>
            <p:sp>
              <p:nvSpPr>
                <p:cNvPr id="15499" name="Rectangle 139"/>
                <p:cNvSpPr>
                  <a:spLocks noChangeArrowheads="1"/>
                </p:cNvSpPr>
                <p:nvPr/>
              </p:nvSpPr>
              <p:spPr bwMode="auto">
                <a:xfrm>
                  <a:off x="3787" y="3978"/>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06" name="Group 140"/>
              <p:cNvGrpSpPr>
                <a:grpSpLocks/>
              </p:cNvGrpSpPr>
              <p:nvPr/>
            </p:nvGrpSpPr>
            <p:grpSpPr bwMode="auto">
              <a:xfrm>
                <a:off x="1057" y="3690"/>
                <a:ext cx="601" cy="210"/>
                <a:chOff x="315" y="4262"/>
                <a:chExt cx="825" cy="288"/>
              </a:xfrm>
            </p:grpSpPr>
            <p:sp>
              <p:nvSpPr>
                <p:cNvPr id="15501" name="Rectangle 141"/>
                <p:cNvSpPr>
                  <a:spLocks noChangeArrowheads="1"/>
                </p:cNvSpPr>
                <p:nvPr/>
              </p:nvSpPr>
              <p:spPr bwMode="auto">
                <a:xfrm>
                  <a:off x="315" y="4262"/>
                  <a:ext cx="825" cy="288"/>
                </a:xfrm>
                <a:prstGeom prst="rect">
                  <a:avLst/>
                </a:prstGeom>
                <a:noFill/>
                <a:ln w="9525">
                  <a:noFill/>
                  <a:miter lim="800000"/>
                  <a:headEnd/>
                  <a:tailEnd/>
                </a:ln>
                <a:effectLst/>
              </p:spPr>
              <p:txBody>
                <a:bodyPr lIns="92075" tIns="46037" rIns="92075" bIns="46037"/>
                <a:lstStyle/>
                <a:p>
                  <a:r>
                    <a:rPr lang="fr-FR" sz="1600" i="1"/>
                    <a:t>Sal</a:t>
                  </a:r>
                  <a:r>
                    <a:rPr lang="fr-FR" sz="1600"/>
                    <a:t> I </a:t>
                  </a:r>
                </a:p>
              </p:txBody>
            </p:sp>
            <p:sp>
              <p:nvSpPr>
                <p:cNvPr id="15502" name="Rectangle 142"/>
                <p:cNvSpPr>
                  <a:spLocks noChangeArrowheads="1"/>
                </p:cNvSpPr>
                <p:nvPr/>
              </p:nvSpPr>
              <p:spPr bwMode="auto">
                <a:xfrm>
                  <a:off x="319" y="4266"/>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09" name="Group 143"/>
              <p:cNvGrpSpPr>
                <a:grpSpLocks/>
              </p:cNvGrpSpPr>
              <p:nvPr/>
            </p:nvGrpSpPr>
            <p:grpSpPr bwMode="auto">
              <a:xfrm>
                <a:off x="1658" y="3690"/>
                <a:ext cx="1923" cy="210"/>
                <a:chOff x="1140" y="4262"/>
                <a:chExt cx="2643" cy="288"/>
              </a:xfrm>
            </p:grpSpPr>
            <p:sp>
              <p:nvSpPr>
                <p:cNvPr id="15504" name="Rectangle 144"/>
                <p:cNvSpPr>
                  <a:spLocks noChangeArrowheads="1"/>
                </p:cNvSpPr>
                <p:nvPr/>
              </p:nvSpPr>
              <p:spPr bwMode="auto">
                <a:xfrm>
                  <a:off x="1140" y="4262"/>
                  <a:ext cx="2643" cy="288"/>
                </a:xfrm>
                <a:prstGeom prst="rect">
                  <a:avLst/>
                </a:prstGeom>
                <a:noFill/>
                <a:ln w="9525">
                  <a:noFill/>
                  <a:miter lim="800000"/>
                  <a:headEnd/>
                  <a:tailEnd/>
                </a:ln>
                <a:effectLst/>
              </p:spPr>
              <p:txBody>
                <a:bodyPr lIns="92075" tIns="46037" rIns="92075" bIns="46037"/>
                <a:lstStyle/>
                <a:p>
                  <a:r>
                    <a:rPr lang="fr-FR" sz="1600" i="1"/>
                    <a:t>Streptomyces albus G</a:t>
                  </a:r>
                  <a:r>
                    <a:rPr lang="fr-FR" sz="1600"/>
                    <a:t> </a:t>
                  </a:r>
                </a:p>
              </p:txBody>
            </p:sp>
            <p:sp>
              <p:nvSpPr>
                <p:cNvPr id="15505" name="Rectangle 145"/>
                <p:cNvSpPr>
                  <a:spLocks noChangeArrowheads="1"/>
                </p:cNvSpPr>
                <p:nvPr/>
              </p:nvSpPr>
              <p:spPr bwMode="auto">
                <a:xfrm>
                  <a:off x="1144" y="4266"/>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12" name="Group 146"/>
              <p:cNvGrpSpPr>
                <a:grpSpLocks/>
              </p:cNvGrpSpPr>
              <p:nvPr/>
            </p:nvGrpSpPr>
            <p:grpSpPr bwMode="auto">
              <a:xfrm>
                <a:off x="3581" y="3690"/>
                <a:ext cx="1211" cy="210"/>
                <a:chOff x="3783" y="4262"/>
                <a:chExt cx="1663" cy="288"/>
              </a:xfrm>
            </p:grpSpPr>
            <p:sp>
              <p:nvSpPr>
                <p:cNvPr id="15507" name="Rectangle 147"/>
                <p:cNvSpPr>
                  <a:spLocks noChangeArrowheads="1"/>
                </p:cNvSpPr>
                <p:nvPr/>
              </p:nvSpPr>
              <p:spPr bwMode="auto">
                <a:xfrm>
                  <a:off x="3783" y="4262"/>
                  <a:ext cx="1663" cy="288"/>
                </a:xfrm>
                <a:prstGeom prst="rect">
                  <a:avLst/>
                </a:prstGeom>
                <a:noFill/>
                <a:ln w="9525">
                  <a:noFill/>
                  <a:miter lim="800000"/>
                  <a:headEnd/>
                  <a:tailEnd/>
                </a:ln>
                <a:effectLst/>
              </p:spPr>
              <p:txBody>
                <a:bodyPr lIns="92075" tIns="46037" rIns="92075" bIns="46037"/>
                <a:lstStyle/>
                <a:p>
                  <a:r>
                    <a:rPr lang="fr-FR" sz="1600"/>
                    <a:t>G * T C G A C </a:t>
                  </a:r>
                </a:p>
              </p:txBody>
            </p:sp>
            <p:sp>
              <p:nvSpPr>
                <p:cNvPr id="15508" name="Rectangle 148"/>
                <p:cNvSpPr>
                  <a:spLocks noChangeArrowheads="1"/>
                </p:cNvSpPr>
                <p:nvPr/>
              </p:nvSpPr>
              <p:spPr bwMode="auto">
                <a:xfrm>
                  <a:off x="3787" y="4266"/>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15" name="Group 149"/>
              <p:cNvGrpSpPr>
                <a:grpSpLocks/>
              </p:cNvGrpSpPr>
              <p:nvPr/>
            </p:nvGrpSpPr>
            <p:grpSpPr bwMode="auto">
              <a:xfrm>
                <a:off x="1057" y="3900"/>
                <a:ext cx="601" cy="209"/>
                <a:chOff x="315" y="4550"/>
                <a:chExt cx="825" cy="288"/>
              </a:xfrm>
            </p:grpSpPr>
            <p:sp>
              <p:nvSpPr>
                <p:cNvPr id="15510" name="Rectangle 150"/>
                <p:cNvSpPr>
                  <a:spLocks noChangeArrowheads="1"/>
                </p:cNvSpPr>
                <p:nvPr/>
              </p:nvSpPr>
              <p:spPr bwMode="auto">
                <a:xfrm>
                  <a:off x="315" y="4550"/>
                  <a:ext cx="825" cy="288"/>
                </a:xfrm>
                <a:prstGeom prst="rect">
                  <a:avLst/>
                </a:prstGeom>
                <a:noFill/>
                <a:ln w="9525">
                  <a:noFill/>
                  <a:miter lim="800000"/>
                  <a:headEnd/>
                  <a:tailEnd/>
                </a:ln>
                <a:effectLst/>
              </p:spPr>
              <p:txBody>
                <a:bodyPr lIns="92075" tIns="46037" rIns="92075" bIns="46037"/>
                <a:lstStyle/>
                <a:p>
                  <a:r>
                    <a:rPr lang="fr-FR" sz="1600" i="1"/>
                    <a:t>Taq</a:t>
                  </a:r>
                  <a:r>
                    <a:rPr lang="fr-FR" sz="1600"/>
                    <a:t> I </a:t>
                  </a:r>
                </a:p>
              </p:txBody>
            </p:sp>
            <p:sp>
              <p:nvSpPr>
                <p:cNvPr id="15511" name="Rectangle 151"/>
                <p:cNvSpPr>
                  <a:spLocks noChangeArrowheads="1"/>
                </p:cNvSpPr>
                <p:nvPr/>
              </p:nvSpPr>
              <p:spPr bwMode="auto">
                <a:xfrm>
                  <a:off x="319" y="4554"/>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18" name="Group 152"/>
              <p:cNvGrpSpPr>
                <a:grpSpLocks/>
              </p:cNvGrpSpPr>
              <p:nvPr/>
            </p:nvGrpSpPr>
            <p:grpSpPr bwMode="auto">
              <a:xfrm>
                <a:off x="1658" y="3900"/>
                <a:ext cx="1923" cy="209"/>
                <a:chOff x="1140" y="4550"/>
                <a:chExt cx="2643" cy="288"/>
              </a:xfrm>
            </p:grpSpPr>
            <p:sp>
              <p:nvSpPr>
                <p:cNvPr id="15513" name="Rectangle 153"/>
                <p:cNvSpPr>
                  <a:spLocks noChangeArrowheads="1"/>
                </p:cNvSpPr>
                <p:nvPr/>
              </p:nvSpPr>
              <p:spPr bwMode="auto">
                <a:xfrm>
                  <a:off x="1140" y="4550"/>
                  <a:ext cx="2643" cy="288"/>
                </a:xfrm>
                <a:prstGeom prst="rect">
                  <a:avLst/>
                </a:prstGeom>
                <a:noFill/>
                <a:ln w="9525">
                  <a:noFill/>
                  <a:miter lim="800000"/>
                  <a:headEnd/>
                  <a:tailEnd/>
                </a:ln>
                <a:effectLst/>
              </p:spPr>
              <p:txBody>
                <a:bodyPr lIns="92075" tIns="46037" rIns="92075" bIns="46037"/>
                <a:lstStyle/>
                <a:p>
                  <a:r>
                    <a:rPr lang="fr-FR" sz="1600" i="1"/>
                    <a:t>Thermophilus aquaticus</a:t>
                  </a:r>
                  <a:r>
                    <a:rPr lang="fr-FR" sz="1600"/>
                    <a:t> </a:t>
                  </a:r>
                </a:p>
              </p:txBody>
            </p:sp>
            <p:sp>
              <p:nvSpPr>
                <p:cNvPr id="15514" name="Rectangle 154"/>
                <p:cNvSpPr>
                  <a:spLocks noChangeArrowheads="1"/>
                </p:cNvSpPr>
                <p:nvPr/>
              </p:nvSpPr>
              <p:spPr bwMode="auto">
                <a:xfrm>
                  <a:off x="1144" y="4554"/>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21" name="Group 155"/>
              <p:cNvGrpSpPr>
                <a:grpSpLocks/>
              </p:cNvGrpSpPr>
              <p:nvPr/>
            </p:nvGrpSpPr>
            <p:grpSpPr bwMode="auto">
              <a:xfrm>
                <a:off x="3581" y="3900"/>
                <a:ext cx="1211" cy="209"/>
                <a:chOff x="3783" y="4550"/>
                <a:chExt cx="1663" cy="288"/>
              </a:xfrm>
            </p:grpSpPr>
            <p:sp>
              <p:nvSpPr>
                <p:cNvPr id="15516" name="Rectangle 156"/>
                <p:cNvSpPr>
                  <a:spLocks noChangeArrowheads="1"/>
                </p:cNvSpPr>
                <p:nvPr/>
              </p:nvSpPr>
              <p:spPr bwMode="auto">
                <a:xfrm>
                  <a:off x="3783" y="4550"/>
                  <a:ext cx="1663" cy="288"/>
                </a:xfrm>
                <a:prstGeom prst="rect">
                  <a:avLst/>
                </a:prstGeom>
                <a:noFill/>
                <a:ln w="9525">
                  <a:noFill/>
                  <a:miter lim="800000"/>
                  <a:headEnd/>
                  <a:tailEnd/>
                </a:ln>
                <a:effectLst/>
              </p:spPr>
              <p:txBody>
                <a:bodyPr lIns="92075" tIns="46037" rIns="92075" bIns="46037"/>
                <a:lstStyle/>
                <a:p>
                  <a:r>
                    <a:rPr lang="fr-FR" sz="1600"/>
                    <a:t>T * C G A </a:t>
                  </a:r>
                </a:p>
              </p:txBody>
            </p:sp>
            <p:sp>
              <p:nvSpPr>
                <p:cNvPr id="15517" name="Rectangle 157"/>
                <p:cNvSpPr>
                  <a:spLocks noChangeArrowheads="1"/>
                </p:cNvSpPr>
                <p:nvPr/>
              </p:nvSpPr>
              <p:spPr bwMode="auto">
                <a:xfrm>
                  <a:off x="3787" y="4554"/>
                  <a:ext cx="165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24" name="Group 158"/>
              <p:cNvGrpSpPr>
                <a:grpSpLocks/>
              </p:cNvGrpSpPr>
              <p:nvPr/>
            </p:nvGrpSpPr>
            <p:grpSpPr bwMode="auto">
              <a:xfrm>
                <a:off x="1057" y="4109"/>
                <a:ext cx="601" cy="210"/>
                <a:chOff x="315" y="4838"/>
                <a:chExt cx="825" cy="288"/>
              </a:xfrm>
            </p:grpSpPr>
            <p:sp>
              <p:nvSpPr>
                <p:cNvPr id="15519" name="Rectangle 159"/>
                <p:cNvSpPr>
                  <a:spLocks noChangeArrowheads="1"/>
                </p:cNvSpPr>
                <p:nvPr/>
              </p:nvSpPr>
              <p:spPr bwMode="auto">
                <a:xfrm>
                  <a:off x="315" y="4838"/>
                  <a:ext cx="825" cy="288"/>
                </a:xfrm>
                <a:prstGeom prst="rect">
                  <a:avLst/>
                </a:prstGeom>
                <a:noFill/>
                <a:ln w="9525">
                  <a:noFill/>
                  <a:miter lim="800000"/>
                  <a:headEnd/>
                  <a:tailEnd/>
                </a:ln>
                <a:effectLst/>
              </p:spPr>
              <p:txBody>
                <a:bodyPr lIns="92075" tIns="46037" rIns="92075" bIns="46037"/>
                <a:lstStyle/>
                <a:p>
                  <a:r>
                    <a:rPr lang="fr-FR" sz="1600" i="1"/>
                    <a:t>Xma</a:t>
                  </a:r>
                  <a:r>
                    <a:rPr lang="fr-FR" sz="1600"/>
                    <a:t> I </a:t>
                  </a:r>
                </a:p>
              </p:txBody>
            </p:sp>
            <p:sp>
              <p:nvSpPr>
                <p:cNvPr id="15520" name="Rectangle 160"/>
                <p:cNvSpPr>
                  <a:spLocks noChangeArrowheads="1"/>
                </p:cNvSpPr>
                <p:nvPr/>
              </p:nvSpPr>
              <p:spPr bwMode="auto">
                <a:xfrm>
                  <a:off x="319" y="4842"/>
                  <a:ext cx="817"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27" name="Group 161"/>
              <p:cNvGrpSpPr>
                <a:grpSpLocks/>
              </p:cNvGrpSpPr>
              <p:nvPr/>
            </p:nvGrpSpPr>
            <p:grpSpPr bwMode="auto">
              <a:xfrm>
                <a:off x="1658" y="4109"/>
                <a:ext cx="1923" cy="210"/>
                <a:chOff x="1140" y="4838"/>
                <a:chExt cx="2643" cy="288"/>
              </a:xfrm>
            </p:grpSpPr>
            <p:sp>
              <p:nvSpPr>
                <p:cNvPr id="15522" name="Rectangle 162"/>
                <p:cNvSpPr>
                  <a:spLocks noChangeArrowheads="1"/>
                </p:cNvSpPr>
                <p:nvPr/>
              </p:nvSpPr>
              <p:spPr bwMode="auto">
                <a:xfrm>
                  <a:off x="1140" y="4838"/>
                  <a:ext cx="2643" cy="288"/>
                </a:xfrm>
                <a:prstGeom prst="rect">
                  <a:avLst/>
                </a:prstGeom>
                <a:noFill/>
                <a:ln w="9525">
                  <a:noFill/>
                  <a:miter lim="800000"/>
                  <a:headEnd/>
                  <a:tailEnd/>
                </a:ln>
                <a:effectLst/>
              </p:spPr>
              <p:txBody>
                <a:bodyPr lIns="92075" tIns="46037" rIns="92075" bIns="46037"/>
                <a:lstStyle/>
                <a:p>
                  <a:r>
                    <a:rPr lang="fr-FR" sz="1600" i="1"/>
                    <a:t>Xanthamonas malvacearum</a:t>
                  </a:r>
                  <a:r>
                    <a:rPr lang="fr-FR" sz="1600"/>
                    <a:t> </a:t>
                  </a:r>
                </a:p>
              </p:txBody>
            </p:sp>
            <p:sp>
              <p:nvSpPr>
                <p:cNvPr id="15523" name="Rectangle 163"/>
                <p:cNvSpPr>
                  <a:spLocks noChangeArrowheads="1"/>
                </p:cNvSpPr>
                <p:nvPr/>
              </p:nvSpPr>
              <p:spPr bwMode="auto">
                <a:xfrm>
                  <a:off x="1144" y="4842"/>
                  <a:ext cx="2635" cy="280"/>
                </a:xfrm>
                <a:prstGeom prst="rect">
                  <a:avLst/>
                </a:prstGeom>
                <a:noFill/>
                <a:ln w="12700">
                  <a:solidFill>
                    <a:srgbClr val="A0A0A0"/>
                  </a:solidFill>
                  <a:miter lim="800000"/>
                  <a:headEnd/>
                  <a:tailEnd/>
                </a:ln>
                <a:effectLst/>
              </p:spPr>
              <p:txBody>
                <a:bodyPr wrap="none" anchor="ctr"/>
                <a:lstStyle/>
                <a:p>
                  <a:endParaRPr lang="fr-FR"/>
                </a:p>
              </p:txBody>
            </p:sp>
          </p:grpSp>
          <p:grpSp>
            <p:nvGrpSpPr>
              <p:cNvPr id="15528" name="Group 164"/>
              <p:cNvGrpSpPr>
                <a:grpSpLocks/>
              </p:cNvGrpSpPr>
              <p:nvPr/>
            </p:nvGrpSpPr>
            <p:grpSpPr bwMode="auto">
              <a:xfrm>
                <a:off x="3581" y="4109"/>
                <a:ext cx="1211" cy="210"/>
                <a:chOff x="3783" y="4838"/>
                <a:chExt cx="1663" cy="288"/>
              </a:xfrm>
            </p:grpSpPr>
            <p:sp>
              <p:nvSpPr>
                <p:cNvPr id="15525" name="Rectangle 165"/>
                <p:cNvSpPr>
                  <a:spLocks noChangeArrowheads="1"/>
                </p:cNvSpPr>
                <p:nvPr/>
              </p:nvSpPr>
              <p:spPr bwMode="auto">
                <a:xfrm>
                  <a:off x="3783" y="4838"/>
                  <a:ext cx="1663" cy="288"/>
                </a:xfrm>
                <a:prstGeom prst="rect">
                  <a:avLst/>
                </a:prstGeom>
                <a:noFill/>
                <a:ln w="9525">
                  <a:noFill/>
                  <a:miter lim="800000"/>
                  <a:headEnd/>
                  <a:tailEnd/>
                </a:ln>
                <a:effectLst/>
              </p:spPr>
              <p:txBody>
                <a:bodyPr lIns="92075" tIns="46037" rIns="92075" bIns="46037"/>
                <a:lstStyle/>
                <a:p>
                  <a:r>
                    <a:rPr lang="fr-FR" sz="1600"/>
                    <a:t>C * C C G G G </a:t>
                  </a:r>
                </a:p>
              </p:txBody>
            </p:sp>
            <p:sp>
              <p:nvSpPr>
                <p:cNvPr id="15526" name="Rectangle 166"/>
                <p:cNvSpPr>
                  <a:spLocks noChangeArrowheads="1"/>
                </p:cNvSpPr>
                <p:nvPr/>
              </p:nvSpPr>
              <p:spPr bwMode="auto">
                <a:xfrm>
                  <a:off x="3787" y="4842"/>
                  <a:ext cx="1655" cy="280"/>
                </a:xfrm>
                <a:prstGeom prst="rect">
                  <a:avLst/>
                </a:prstGeom>
                <a:noFill/>
                <a:ln w="12700">
                  <a:solidFill>
                    <a:srgbClr val="A0A0A0"/>
                  </a:solidFill>
                  <a:miter lim="800000"/>
                  <a:headEnd/>
                  <a:tailEnd/>
                </a:ln>
                <a:effectLst/>
              </p:spPr>
              <p:txBody>
                <a:bodyPr wrap="none" anchor="ctr"/>
                <a:lstStyle/>
                <a:p>
                  <a:endParaRPr lang="fr-FR"/>
                </a:p>
              </p:txBody>
            </p:sp>
          </p:grpSp>
        </p:grpSp>
      </p:grpSp>
    </p:spTree>
    <p:extLst>
      <p:ext uri="{BB962C8B-B14F-4D97-AF65-F5344CB8AC3E}">
        <p14:creationId xmlns:p14="http://schemas.microsoft.com/office/powerpoint/2010/main" val="1348255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14290"/>
            <a:ext cx="8229600" cy="785810"/>
          </a:xfrm>
        </p:spPr>
        <p:txBody>
          <a:bodyPr>
            <a:normAutofit/>
          </a:bodyPr>
          <a:lstStyle/>
          <a:p>
            <a:r>
              <a:rPr lang="fr-FR" dirty="0">
                <a:solidFill>
                  <a:srgbClr val="FFC000"/>
                </a:solidFill>
              </a:rPr>
              <a:t>Inactivation des sites de restriction</a:t>
            </a:r>
          </a:p>
        </p:txBody>
      </p:sp>
      <p:sp>
        <p:nvSpPr>
          <p:cNvPr id="58371" name="Rectangle 3"/>
          <p:cNvSpPr>
            <a:spLocks noGrp="1" noChangeArrowheads="1"/>
          </p:cNvSpPr>
          <p:nvPr>
            <p:ph type="body" idx="1"/>
          </p:nvPr>
        </p:nvSpPr>
        <p:spPr>
          <a:xfrm>
            <a:off x="71406" y="1428736"/>
            <a:ext cx="8929718" cy="4786346"/>
          </a:xfrm>
        </p:spPr>
        <p:txBody>
          <a:bodyPr>
            <a:noAutofit/>
          </a:bodyPr>
          <a:lstStyle/>
          <a:p>
            <a:pPr algn="just"/>
            <a:r>
              <a:rPr lang="fr-FR" sz="2800" dirty="0" err="1">
                <a:latin typeface="Times New Roman" pitchFamily="18" charset="0"/>
                <a:cs typeface="Times New Roman" pitchFamily="18" charset="0"/>
              </a:rPr>
              <a:t>Méthylases</a:t>
            </a:r>
            <a:r>
              <a:rPr lang="fr-FR" sz="2800" dirty="0">
                <a:latin typeface="Times New Roman" pitchFamily="18" charset="0"/>
                <a:cs typeface="Times New Roman" pitchFamily="18" charset="0"/>
              </a:rPr>
              <a:t> bactériennes (ou enzymes de </a:t>
            </a:r>
            <a:r>
              <a:rPr lang="fr-FR" sz="2800" dirty="0" err="1">
                <a:latin typeface="Times New Roman" pitchFamily="18" charset="0"/>
                <a:cs typeface="Times New Roman" pitchFamily="18" charset="0"/>
              </a:rPr>
              <a:t>méthylation</a:t>
            </a:r>
            <a:r>
              <a:rPr lang="fr-FR" sz="2800" dirty="0">
                <a:latin typeface="Times New Roman" pitchFamily="18" charset="0"/>
                <a:cs typeface="Times New Roman" pitchFamily="18" charset="0"/>
              </a:rPr>
              <a:t>) très spécifiques.</a:t>
            </a:r>
          </a:p>
          <a:p>
            <a:pPr algn="just"/>
            <a:r>
              <a:rPr lang="fr-FR" sz="2800" dirty="0" err="1">
                <a:latin typeface="Times New Roman" pitchFamily="18" charset="0"/>
                <a:cs typeface="Times New Roman" pitchFamily="18" charset="0"/>
              </a:rPr>
              <a:t>Méthylation</a:t>
            </a:r>
            <a:r>
              <a:rPr lang="fr-FR" sz="2800" dirty="0">
                <a:latin typeface="Times New Roman" pitchFamily="18" charset="0"/>
                <a:cs typeface="Times New Roman" pitchFamily="18" charset="0"/>
              </a:rPr>
              <a:t> de la cytosine (sur le carbone 5) ou de l’adénine (sur l’azote 6) appartenant à des sites de restriction aboutit à </a:t>
            </a:r>
            <a:r>
              <a:rPr lang="fr-FR" sz="2800" dirty="0" smtClean="0">
                <a:latin typeface="Times New Roman" pitchFamily="18" charset="0"/>
                <a:cs typeface="Times New Roman" pitchFamily="18" charset="0"/>
              </a:rPr>
              <a:t>une inactivation </a:t>
            </a:r>
            <a:r>
              <a:rPr lang="fr-FR" sz="2800" dirty="0">
                <a:latin typeface="Times New Roman" pitchFamily="18" charset="0"/>
                <a:cs typeface="Times New Roman" pitchFamily="18" charset="0"/>
              </a:rPr>
              <a:t>du substrat. </a:t>
            </a:r>
          </a:p>
          <a:p>
            <a:pPr algn="just"/>
            <a:r>
              <a:rPr lang="fr-FR" sz="2800" dirty="0" err="1">
                <a:latin typeface="Times New Roman" pitchFamily="18" charset="0"/>
                <a:cs typeface="Times New Roman" pitchFamily="18" charset="0"/>
              </a:rPr>
              <a:t>Méthylation</a:t>
            </a:r>
            <a:r>
              <a:rPr lang="fr-FR" sz="2800" dirty="0">
                <a:latin typeface="Times New Roman" pitchFamily="18" charset="0"/>
                <a:cs typeface="Times New Roman" pitchFamily="18" charset="0"/>
              </a:rPr>
              <a:t> peut se réaliser sur une base ou sur plusieurs bases appartenant au site de restriction.</a:t>
            </a:r>
          </a:p>
        </p:txBody>
      </p:sp>
    </p:spTree>
    <p:extLst>
      <p:ext uri="{BB962C8B-B14F-4D97-AF65-F5344CB8AC3E}">
        <p14:creationId xmlns:p14="http://schemas.microsoft.com/office/powerpoint/2010/main" val="17098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up)">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strips(downLeft)">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strips(downLeft)">
                                      <p:cBhvr>
                                        <p:cTn id="17" dur="500"/>
                                        <p:tgtEl>
                                          <p:spTgt spid="58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strips(downLeft)">
                                      <p:cBhvr>
                                        <p:cTn id="22"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 Box 10"/>
          <p:cNvSpPr txBox="1">
            <a:spLocks noChangeArrowheads="1"/>
          </p:cNvSpPr>
          <p:nvPr/>
        </p:nvSpPr>
        <p:spPr bwMode="auto">
          <a:xfrm>
            <a:off x="-32" y="968375"/>
            <a:ext cx="8428911" cy="1569660"/>
          </a:xfrm>
          <a:prstGeom prst="rect">
            <a:avLst/>
          </a:prstGeom>
          <a:noFill/>
          <a:ln w="9525">
            <a:noFill/>
            <a:miter lim="800000"/>
            <a:headEnd/>
            <a:tailEnd/>
          </a:ln>
          <a:effectLst/>
        </p:spPr>
        <p:txBody>
          <a:bodyPr wrap="none">
            <a:spAutoFit/>
          </a:bodyPr>
          <a:lstStyle/>
          <a:p>
            <a:pPr eaLnBrk="0" hangingPunct="0"/>
            <a:r>
              <a:rPr lang="fr-FR" sz="3200" dirty="0"/>
              <a:t>ADN des eucaryotes peut être </a:t>
            </a:r>
            <a:r>
              <a:rPr lang="fr-FR" sz="3200" dirty="0" err="1"/>
              <a:t>méthylé</a:t>
            </a:r>
            <a:r>
              <a:rPr lang="fr-FR" sz="3200" dirty="0"/>
              <a:t> au niveau </a:t>
            </a:r>
            <a:endParaRPr lang="fr-FR" sz="3200" dirty="0" smtClean="0"/>
          </a:p>
          <a:p>
            <a:pPr eaLnBrk="0" hangingPunct="0"/>
            <a:r>
              <a:rPr lang="fr-FR" sz="3200" dirty="0" smtClean="0"/>
              <a:t>des cytosines </a:t>
            </a:r>
            <a:r>
              <a:rPr lang="fr-FR" sz="3200" b="1" dirty="0" smtClean="0"/>
              <a:t>C</a:t>
            </a:r>
            <a:r>
              <a:rPr lang="fr-FR" sz="3200" dirty="0" smtClean="0"/>
              <a:t>pG</a:t>
            </a:r>
            <a:r>
              <a:rPr lang="fr-FR" sz="3200" dirty="0"/>
              <a:t>. Certaines enzymes ne </a:t>
            </a:r>
            <a:endParaRPr lang="fr-FR" sz="3200" dirty="0" smtClean="0"/>
          </a:p>
          <a:p>
            <a:pPr eaLnBrk="0" hangingPunct="0"/>
            <a:r>
              <a:rPr lang="fr-FR" sz="3200" dirty="0" smtClean="0"/>
              <a:t>reconnaissent </a:t>
            </a:r>
            <a:r>
              <a:rPr lang="fr-FR" sz="3200" dirty="0"/>
              <a:t>pas l ’ADN </a:t>
            </a:r>
            <a:r>
              <a:rPr lang="fr-FR" sz="3200" dirty="0" err="1"/>
              <a:t>méthylé</a:t>
            </a:r>
            <a:endParaRPr lang="fr-FR" sz="3200" dirty="0"/>
          </a:p>
        </p:txBody>
      </p:sp>
      <p:grpSp>
        <p:nvGrpSpPr>
          <p:cNvPr id="2" name="Group 12"/>
          <p:cNvGrpSpPr>
            <a:grpSpLocks/>
          </p:cNvGrpSpPr>
          <p:nvPr/>
        </p:nvGrpSpPr>
        <p:grpSpPr bwMode="auto">
          <a:xfrm>
            <a:off x="1219200" y="2209800"/>
            <a:ext cx="1150938" cy="762000"/>
            <a:chOff x="816" y="1248"/>
            <a:chExt cx="816" cy="480"/>
          </a:xfrm>
        </p:grpSpPr>
        <p:sp>
          <p:nvSpPr>
            <p:cNvPr id="14349" name="Line 13"/>
            <p:cNvSpPr>
              <a:spLocks noChangeShapeType="1"/>
            </p:cNvSpPr>
            <p:nvPr/>
          </p:nvSpPr>
          <p:spPr bwMode="auto">
            <a:xfrm>
              <a:off x="816" y="1248"/>
              <a:ext cx="240" cy="0"/>
            </a:xfrm>
            <a:prstGeom prst="line">
              <a:avLst/>
            </a:prstGeom>
            <a:noFill/>
            <a:ln w="9525">
              <a:noFill/>
              <a:round/>
              <a:headEnd/>
              <a:tailEnd/>
            </a:ln>
            <a:effectLst/>
          </p:spPr>
          <p:txBody>
            <a:bodyPr wrap="none" anchor="ctr"/>
            <a:lstStyle/>
            <a:p>
              <a:endParaRPr lang="fr-FR"/>
            </a:p>
          </p:txBody>
        </p:sp>
        <p:sp>
          <p:nvSpPr>
            <p:cNvPr id="14350" name="Line 14"/>
            <p:cNvSpPr>
              <a:spLocks noChangeShapeType="1"/>
            </p:cNvSpPr>
            <p:nvPr/>
          </p:nvSpPr>
          <p:spPr bwMode="auto">
            <a:xfrm>
              <a:off x="1056" y="1248"/>
              <a:ext cx="0" cy="240"/>
            </a:xfrm>
            <a:prstGeom prst="line">
              <a:avLst/>
            </a:prstGeom>
            <a:noFill/>
            <a:ln w="9525">
              <a:noFill/>
              <a:round/>
              <a:headEnd/>
              <a:tailEnd/>
            </a:ln>
            <a:effectLst/>
          </p:spPr>
          <p:txBody>
            <a:bodyPr wrap="none" anchor="ctr"/>
            <a:lstStyle/>
            <a:p>
              <a:endParaRPr lang="fr-FR"/>
            </a:p>
          </p:txBody>
        </p:sp>
        <p:sp>
          <p:nvSpPr>
            <p:cNvPr id="14351" name="Line 15"/>
            <p:cNvSpPr>
              <a:spLocks noChangeShapeType="1"/>
            </p:cNvSpPr>
            <p:nvPr/>
          </p:nvSpPr>
          <p:spPr bwMode="auto">
            <a:xfrm>
              <a:off x="816" y="1248"/>
              <a:ext cx="0" cy="480"/>
            </a:xfrm>
            <a:prstGeom prst="line">
              <a:avLst/>
            </a:prstGeom>
            <a:noFill/>
            <a:ln w="9525">
              <a:noFill/>
              <a:round/>
              <a:headEnd/>
              <a:tailEnd/>
            </a:ln>
            <a:effectLst/>
          </p:spPr>
          <p:txBody>
            <a:bodyPr wrap="none" anchor="ctr"/>
            <a:lstStyle/>
            <a:p>
              <a:endParaRPr lang="fr-FR"/>
            </a:p>
          </p:txBody>
        </p:sp>
        <p:sp>
          <p:nvSpPr>
            <p:cNvPr id="14352" name="Line 16"/>
            <p:cNvSpPr>
              <a:spLocks noChangeShapeType="1"/>
            </p:cNvSpPr>
            <p:nvPr/>
          </p:nvSpPr>
          <p:spPr bwMode="auto">
            <a:xfrm>
              <a:off x="1056" y="1488"/>
              <a:ext cx="576" cy="0"/>
            </a:xfrm>
            <a:prstGeom prst="line">
              <a:avLst/>
            </a:prstGeom>
            <a:noFill/>
            <a:ln w="9525">
              <a:noFill/>
              <a:round/>
              <a:headEnd/>
              <a:tailEnd/>
            </a:ln>
            <a:effectLst/>
          </p:spPr>
          <p:txBody>
            <a:bodyPr wrap="none" anchor="ctr"/>
            <a:lstStyle/>
            <a:p>
              <a:endParaRPr lang="fr-FR"/>
            </a:p>
          </p:txBody>
        </p:sp>
        <p:sp>
          <p:nvSpPr>
            <p:cNvPr id="14353" name="Line 17"/>
            <p:cNvSpPr>
              <a:spLocks noChangeShapeType="1"/>
            </p:cNvSpPr>
            <p:nvPr/>
          </p:nvSpPr>
          <p:spPr bwMode="auto">
            <a:xfrm>
              <a:off x="816" y="1728"/>
              <a:ext cx="816" cy="0"/>
            </a:xfrm>
            <a:prstGeom prst="line">
              <a:avLst/>
            </a:prstGeom>
            <a:noFill/>
            <a:ln w="9525">
              <a:noFill/>
              <a:round/>
              <a:headEnd/>
              <a:tailEnd/>
            </a:ln>
            <a:effectLst/>
          </p:spPr>
          <p:txBody>
            <a:bodyPr wrap="none" anchor="ctr"/>
            <a:lstStyle/>
            <a:p>
              <a:endParaRPr lang="fr-FR"/>
            </a:p>
          </p:txBody>
        </p:sp>
        <p:sp>
          <p:nvSpPr>
            <p:cNvPr id="14354" name="Line 18"/>
            <p:cNvSpPr>
              <a:spLocks noChangeShapeType="1"/>
            </p:cNvSpPr>
            <p:nvPr/>
          </p:nvSpPr>
          <p:spPr bwMode="auto">
            <a:xfrm>
              <a:off x="1632" y="1488"/>
              <a:ext cx="0" cy="240"/>
            </a:xfrm>
            <a:prstGeom prst="line">
              <a:avLst/>
            </a:prstGeom>
            <a:noFill/>
            <a:ln w="9525">
              <a:noFill/>
              <a:round/>
              <a:headEnd/>
              <a:tailEnd/>
            </a:ln>
            <a:effectLst/>
          </p:spPr>
          <p:txBody>
            <a:bodyPr wrap="none" anchor="ctr"/>
            <a:lstStyle/>
            <a:p>
              <a:endParaRPr lang="fr-FR"/>
            </a:p>
          </p:txBody>
        </p:sp>
      </p:grpSp>
      <p:cxnSp>
        <p:nvCxnSpPr>
          <p:cNvPr id="14355" name="AutoShape 19"/>
          <p:cNvCxnSpPr>
            <a:cxnSpLocks noChangeShapeType="1"/>
          </p:cNvCxnSpPr>
          <p:nvPr/>
        </p:nvCxnSpPr>
        <p:spPr bwMode="auto">
          <a:xfrm>
            <a:off x="2987675" y="3124200"/>
            <a:ext cx="0" cy="0"/>
          </a:xfrm>
          <a:prstGeom prst="straightConnector1">
            <a:avLst/>
          </a:prstGeom>
          <a:noFill/>
          <a:ln w="9525">
            <a:solidFill>
              <a:schemeClr val="tx1"/>
            </a:solidFill>
            <a:round/>
            <a:headEnd/>
            <a:tailEnd/>
          </a:ln>
          <a:effectLst/>
        </p:spPr>
      </p:cxnSp>
      <p:cxnSp>
        <p:nvCxnSpPr>
          <p:cNvPr id="14371" name="AutoShape 35"/>
          <p:cNvCxnSpPr>
            <a:cxnSpLocks noChangeShapeType="1"/>
          </p:cNvCxnSpPr>
          <p:nvPr/>
        </p:nvCxnSpPr>
        <p:spPr bwMode="auto">
          <a:xfrm>
            <a:off x="7329488" y="3236913"/>
            <a:ext cx="0" cy="0"/>
          </a:xfrm>
          <a:prstGeom prst="straightConnector1">
            <a:avLst/>
          </a:prstGeom>
          <a:noFill/>
          <a:ln w="9525">
            <a:solidFill>
              <a:schemeClr val="tx1"/>
            </a:solidFill>
            <a:round/>
            <a:headEnd/>
            <a:tailEnd/>
          </a:ln>
          <a:effectLst/>
        </p:spPr>
      </p:cxnSp>
      <p:grpSp>
        <p:nvGrpSpPr>
          <p:cNvPr id="3" name="Groupe 33"/>
          <p:cNvGrpSpPr/>
          <p:nvPr/>
        </p:nvGrpSpPr>
        <p:grpSpPr>
          <a:xfrm>
            <a:off x="1339850" y="2963882"/>
            <a:ext cx="6631490" cy="3322638"/>
            <a:chOff x="1339850" y="1758950"/>
            <a:chExt cx="6631490" cy="3322638"/>
          </a:xfrm>
        </p:grpSpPr>
        <p:sp>
          <p:nvSpPr>
            <p:cNvPr id="14347" name="Text Box 11"/>
            <p:cNvSpPr txBox="1">
              <a:spLocks noChangeArrowheads="1"/>
            </p:cNvSpPr>
            <p:nvPr/>
          </p:nvSpPr>
          <p:spPr bwMode="auto">
            <a:xfrm>
              <a:off x="1854200" y="2255838"/>
              <a:ext cx="1447512" cy="954107"/>
            </a:xfrm>
            <a:prstGeom prst="rect">
              <a:avLst/>
            </a:prstGeom>
            <a:noFill/>
            <a:ln w="9525">
              <a:noFill/>
              <a:miter lim="800000"/>
              <a:headEnd/>
              <a:tailEnd/>
            </a:ln>
            <a:effectLst/>
          </p:spPr>
          <p:txBody>
            <a:bodyPr wrap="none">
              <a:spAutoFit/>
            </a:bodyPr>
            <a:lstStyle/>
            <a:p>
              <a:pPr eaLnBrk="0" hangingPunct="0"/>
              <a:r>
                <a:rPr lang="fr-FR" sz="2800" b="1" dirty="0">
                  <a:solidFill>
                    <a:srgbClr val="FFC000"/>
                  </a:solidFill>
                </a:rPr>
                <a:t>C C G G</a:t>
              </a:r>
            </a:p>
            <a:p>
              <a:pPr eaLnBrk="0" hangingPunct="0"/>
              <a:r>
                <a:rPr lang="fr-FR" sz="2800" b="1" dirty="0">
                  <a:solidFill>
                    <a:srgbClr val="FFC000"/>
                  </a:solidFill>
                </a:rPr>
                <a:t>G G C C</a:t>
              </a:r>
            </a:p>
          </p:txBody>
        </p:sp>
        <p:sp>
          <p:nvSpPr>
            <p:cNvPr id="14363" name="Text Box 27"/>
            <p:cNvSpPr txBox="1">
              <a:spLocks noChangeArrowheads="1"/>
            </p:cNvSpPr>
            <p:nvPr/>
          </p:nvSpPr>
          <p:spPr bwMode="auto">
            <a:xfrm>
              <a:off x="5486400" y="2368550"/>
              <a:ext cx="1880323" cy="954107"/>
            </a:xfrm>
            <a:prstGeom prst="rect">
              <a:avLst/>
            </a:prstGeom>
            <a:noFill/>
            <a:ln w="9525">
              <a:noFill/>
              <a:miter lim="800000"/>
              <a:headEnd/>
              <a:tailEnd/>
            </a:ln>
            <a:effectLst/>
          </p:spPr>
          <p:txBody>
            <a:bodyPr wrap="none">
              <a:spAutoFit/>
            </a:bodyPr>
            <a:lstStyle/>
            <a:p>
              <a:pPr eaLnBrk="0" hangingPunct="0"/>
              <a:r>
                <a:rPr lang="fr-FR" sz="2800" b="1" dirty="0">
                  <a:solidFill>
                    <a:srgbClr val="FFC000"/>
                  </a:solidFill>
                </a:rPr>
                <a:t>C   C G G</a:t>
              </a:r>
            </a:p>
            <a:p>
              <a:pPr eaLnBrk="0" hangingPunct="0"/>
              <a:r>
                <a:rPr lang="fr-FR" sz="2800" b="1" dirty="0">
                  <a:solidFill>
                    <a:srgbClr val="FFC000"/>
                  </a:solidFill>
                </a:rPr>
                <a:t>G   G C    C</a:t>
              </a:r>
            </a:p>
          </p:txBody>
        </p:sp>
        <p:sp>
          <p:nvSpPr>
            <p:cNvPr id="14379" name="AutoShape 43"/>
            <p:cNvSpPr>
              <a:spLocks noChangeArrowheads="1"/>
            </p:cNvSpPr>
            <p:nvPr/>
          </p:nvSpPr>
          <p:spPr bwMode="auto">
            <a:xfrm>
              <a:off x="5867400" y="2205038"/>
              <a:ext cx="134938" cy="381000"/>
            </a:xfrm>
            <a:prstGeom prst="downArrow">
              <a:avLst>
                <a:gd name="adj1" fmla="val 50000"/>
                <a:gd name="adj2" fmla="val 70588"/>
              </a:avLst>
            </a:prstGeom>
            <a:solidFill>
              <a:srgbClr val="33CC33"/>
            </a:solidFill>
            <a:ln w="9525">
              <a:solidFill>
                <a:schemeClr val="tx1"/>
              </a:solidFill>
              <a:miter lim="800000"/>
              <a:headEnd/>
              <a:tailEnd/>
            </a:ln>
            <a:effectLst/>
          </p:spPr>
          <p:txBody>
            <a:bodyPr wrap="none" anchor="ctr"/>
            <a:lstStyle/>
            <a:p>
              <a:endParaRPr lang="fr-FR" sz="2800"/>
            </a:p>
          </p:txBody>
        </p:sp>
        <p:sp>
          <p:nvSpPr>
            <p:cNvPr id="14381" name="Text Box 45"/>
            <p:cNvSpPr txBox="1">
              <a:spLocks noChangeArrowheads="1"/>
            </p:cNvSpPr>
            <p:nvPr/>
          </p:nvSpPr>
          <p:spPr bwMode="auto">
            <a:xfrm>
              <a:off x="1339850" y="1845222"/>
              <a:ext cx="3288144" cy="523220"/>
            </a:xfrm>
            <a:prstGeom prst="rect">
              <a:avLst/>
            </a:prstGeom>
            <a:noFill/>
            <a:ln w="9525">
              <a:noFill/>
              <a:miter lim="800000"/>
              <a:headEnd/>
              <a:tailEnd/>
            </a:ln>
            <a:effectLst/>
          </p:spPr>
          <p:txBody>
            <a:bodyPr wrap="none">
              <a:spAutoFit/>
            </a:bodyPr>
            <a:lstStyle/>
            <a:p>
              <a:pPr eaLnBrk="0" hangingPunct="0"/>
              <a:r>
                <a:rPr lang="fr-FR" sz="2800" b="1" dirty="0" err="1">
                  <a:solidFill>
                    <a:srgbClr val="FFC000"/>
                  </a:solidFill>
                </a:rPr>
                <a:t>MspI</a:t>
              </a:r>
              <a:r>
                <a:rPr lang="fr-FR" sz="2800" b="1" dirty="0">
                  <a:solidFill>
                    <a:srgbClr val="FFC000"/>
                  </a:solidFill>
                </a:rPr>
                <a:t> ne coupe pas</a:t>
              </a:r>
            </a:p>
          </p:txBody>
        </p:sp>
        <p:sp>
          <p:nvSpPr>
            <p:cNvPr id="14382" name="Text Box 46"/>
            <p:cNvSpPr txBox="1">
              <a:spLocks noChangeArrowheads="1"/>
            </p:cNvSpPr>
            <p:nvPr/>
          </p:nvSpPr>
          <p:spPr bwMode="auto">
            <a:xfrm>
              <a:off x="5621338" y="1758950"/>
              <a:ext cx="2350002" cy="523220"/>
            </a:xfrm>
            <a:prstGeom prst="rect">
              <a:avLst/>
            </a:prstGeom>
            <a:noFill/>
            <a:ln w="9525">
              <a:noFill/>
              <a:miter lim="800000"/>
              <a:headEnd/>
              <a:tailEnd/>
            </a:ln>
            <a:effectLst/>
          </p:spPr>
          <p:txBody>
            <a:bodyPr wrap="none">
              <a:spAutoFit/>
            </a:bodyPr>
            <a:lstStyle/>
            <a:p>
              <a:pPr eaLnBrk="0" hangingPunct="0"/>
              <a:r>
                <a:rPr lang="fr-FR" sz="2800" b="1" dirty="0" err="1">
                  <a:solidFill>
                    <a:srgbClr val="FFC000"/>
                  </a:solidFill>
                </a:rPr>
                <a:t>Hpa</a:t>
              </a:r>
              <a:r>
                <a:rPr lang="fr-FR" sz="2800" b="1" dirty="0">
                  <a:solidFill>
                    <a:srgbClr val="FFC000"/>
                  </a:solidFill>
                </a:rPr>
                <a:t> II coupe</a:t>
              </a:r>
            </a:p>
          </p:txBody>
        </p:sp>
        <p:sp>
          <p:nvSpPr>
            <p:cNvPr id="14384" name="AutoShape 48"/>
            <p:cNvSpPr>
              <a:spLocks noChangeArrowheads="1"/>
            </p:cNvSpPr>
            <p:nvPr/>
          </p:nvSpPr>
          <p:spPr bwMode="auto">
            <a:xfrm>
              <a:off x="2274888" y="2276475"/>
              <a:ext cx="136525" cy="152400"/>
            </a:xfrm>
            <a:prstGeom prst="irregularSeal2">
              <a:avLst/>
            </a:prstGeom>
            <a:solidFill>
              <a:schemeClr val="accent1"/>
            </a:solidFill>
            <a:ln w="9525">
              <a:solidFill>
                <a:schemeClr val="tx1"/>
              </a:solidFill>
              <a:miter lim="800000"/>
              <a:headEnd/>
              <a:tailEnd/>
            </a:ln>
            <a:effectLst/>
          </p:spPr>
          <p:txBody>
            <a:bodyPr wrap="none" anchor="ctr"/>
            <a:lstStyle/>
            <a:p>
              <a:endParaRPr lang="fr-FR" sz="2800"/>
            </a:p>
          </p:txBody>
        </p:sp>
        <p:sp>
          <p:nvSpPr>
            <p:cNvPr id="14386" name="AutoShape 50"/>
            <p:cNvSpPr>
              <a:spLocks noChangeArrowheads="1"/>
            </p:cNvSpPr>
            <p:nvPr/>
          </p:nvSpPr>
          <p:spPr bwMode="auto">
            <a:xfrm>
              <a:off x="2563813" y="2667000"/>
              <a:ext cx="136525" cy="152400"/>
            </a:xfrm>
            <a:prstGeom prst="irregularSeal2">
              <a:avLst/>
            </a:prstGeom>
            <a:solidFill>
              <a:schemeClr val="accent1"/>
            </a:solidFill>
            <a:ln w="9525">
              <a:solidFill>
                <a:schemeClr val="tx1"/>
              </a:solidFill>
              <a:miter lim="800000"/>
              <a:headEnd/>
              <a:tailEnd/>
            </a:ln>
            <a:effectLst/>
          </p:spPr>
          <p:txBody>
            <a:bodyPr wrap="none" anchor="ctr"/>
            <a:lstStyle/>
            <a:p>
              <a:endParaRPr lang="fr-FR" sz="2800"/>
            </a:p>
          </p:txBody>
        </p:sp>
        <p:sp>
          <p:nvSpPr>
            <p:cNvPr id="14387" name="AutoShape 51"/>
            <p:cNvSpPr>
              <a:spLocks noChangeArrowheads="1"/>
            </p:cNvSpPr>
            <p:nvPr/>
          </p:nvSpPr>
          <p:spPr bwMode="auto">
            <a:xfrm>
              <a:off x="6804025" y="2781300"/>
              <a:ext cx="136525" cy="152400"/>
            </a:xfrm>
            <a:prstGeom prst="irregularSeal2">
              <a:avLst/>
            </a:prstGeom>
            <a:solidFill>
              <a:schemeClr val="accent1"/>
            </a:solidFill>
            <a:ln w="9525">
              <a:solidFill>
                <a:schemeClr val="tx1"/>
              </a:solidFill>
              <a:miter lim="800000"/>
              <a:headEnd/>
              <a:tailEnd/>
            </a:ln>
            <a:effectLst/>
          </p:spPr>
          <p:txBody>
            <a:bodyPr wrap="none" anchor="ctr"/>
            <a:lstStyle/>
            <a:p>
              <a:endParaRPr lang="fr-FR" sz="2800"/>
            </a:p>
          </p:txBody>
        </p:sp>
        <p:sp>
          <p:nvSpPr>
            <p:cNvPr id="14388" name="AutoShape 52"/>
            <p:cNvSpPr>
              <a:spLocks noChangeArrowheads="1"/>
            </p:cNvSpPr>
            <p:nvPr/>
          </p:nvSpPr>
          <p:spPr bwMode="auto">
            <a:xfrm>
              <a:off x="6084888" y="2349500"/>
              <a:ext cx="134937" cy="152400"/>
            </a:xfrm>
            <a:prstGeom prst="irregularSeal2">
              <a:avLst/>
            </a:prstGeom>
            <a:solidFill>
              <a:schemeClr val="accent1"/>
            </a:solidFill>
            <a:ln w="9525">
              <a:solidFill>
                <a:schemeClr val="tx1"/>
              </a:solidFill>
              <a:miter lim="800000"/>
              <a:headEnd/>
              <a:tailEnd/>
            </a:ln>
            <a:effectLst/>
          </p:spPr>
          <p:txBody>
            <a:bodyPr wrap="none" anchor="ctr"/>
            <a:lstStyle/>
            <a:p>
              <a:endParaRPr lang="fr-FR" sz="2800"/>
            </a:p>
          </p:txBody>
        </p:sp>
        <p:pic>
          <p:nvPicPr>
            <p:cNvPr id="33" name="Picture 2" descr="http://www.cksinfo.com/clipart/construction/tools/scissors/scissors-2.png"/>
            <p:cNvPicPr>
              <a:picLocks noChangeAspect="1" noChangeArrowheads="1"/>
            </p:cNvPicPr>
            <p:nvPr/>
          </p:nvPicPr>
          <p:blipFill>
            <a:blip r:embed="rId2"/>
            <a:srcRect/>
            <a:stretch>
              <a:fillRect/>
            </a:stretch>
          </p:blipFill>
          <p:spPr bwMode="auto">
            <a:xfrm>
              <a:off x="5357818" y="3429000"/>
              <a:ext cx="1652588" cy="1652588"/>
            </a:xfrm>
            <a:prstGeom prst="rect">
              <a:avLst/>
            </a:prstGeom>
            <a:noFill/>
            <a:ln w="9525">
              <a:noFill/>
              <a:miter lim="800000"/>
              <a:headEnd/>
              <a:tailEnd/>
            </a:ln>
          </p:spPr>
        </p:pic>
      </p:grpSp>
    </p:spTree>
    <p:extLst>
      <p:ext uri="{BB962C8B-B14F-4D97-AF65-F5344CB8AC3E}">
        <p14:creationId xmlns:p14="http://schemas.microsoft.com/office/powerpoint/2010/main" val="682302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85776"/>
            <a:ext cx="8229600" cy="1143000"/>
          </a:xfrm>
        </p:spPr>
        <p:txBody>
          <a:bodyPr>
            <a:normAutofit/>
          </a:bodyPr>
          <a:lstStyle/>
          <a:p>
            <a:r>
              <a:rPr lang="fr-FR" sz="4400" b="1" dirty="0">
                <a:solidFill>
                  <a:srgbClr val="FFC000"/>
                </a:solidFill>
              </a:rPr>
              <a:t>Carte de restriction</a:t>
            </a:r>
          </a:p>
        </p:txBody>
      </p:sp>
      <p:sp>
        <p:nvSpPr>
          <p:cNvPr id="49155" name="Rectangle 3"/>
          <p:cNvSpPr>
            <a:spLocks noGrp="1" noChangeArrowheads="1"/>
          </p:cNvSpPr>
          <p:nvPr>
            <p:ph type="body" idx="1"/>
          </p:nvPr>
        </p:nvSpPr>
        <p:spPr>
          <a:xfrm>
            <a:off x="0" y="1142984"/>
            <a:ext cx="9144000" cy="4389120"/>
          </a:xfrm>
        </p:spPr>
        <p:txBody>
          <a:bodyPr>
            <a:noAutofit/>
          </a:bodyPr>
          <a:lstStyle/>
          <a:p>
            <a:pPr algn="just">
              <a:lnSpc>
                <a:spcPct val="90000"/>
              </a:lnSpc>
            </a:pPr>
            <a:r>
              <a:rPr lang="fr-FR" sz="3400" dirty="0"/>
              <a:t>Chaque enzyme de restriction ayant une cible particulière, l'identification des sites de coupure permet d'établir une carte extrêmement détaillée appelée </a:t>
            </a:r>
            <a:r>
              <a:rPr lang="fr-FR" sz="3400" dirty="0">
                <a:solidFill>
                  <a:srgbClr val="FFC000"/>
                </a:solidFill>
              </a:rPr>
              <a:t>carte de restriction. </a:t>
            </a:r>
          </a:p>
          <a:p>
            <a:pPr algn="just">
              <a:lnSpc>
                <a:spcPct val="90000"/>
              </a:lnSpc>
            </a:pPr>
            <a:r>
              <a:rPr lang="fr-FR" sz="3400" dirty="0"/>
              <a:t>Points de coupure sont établis d'après la longueur des fragments obtenus après digestion d'un segment d'ADN par </a:t>
            </a:r>
            <a:r>
              <a:rPr lang="fr-FR" sz="3400" dirty="0" smtClean="0"/>
              <a:t>une enzyme </a:t>
            </a:r>
            <a:r>
              <a:rPr lang="fr-FR" sz="3400" dirty="0"/>
              <a:t>de restriction donnée. </a:t>
            </a:r>
          </a:p>
          <a:p>
            <a:pPr algn="just">
              <a:lnSpc>
                <a:spcPct val="90000"/>
              </a:lnSpc>
            </a:pPr>
            <a:r>
              <a:rPr lang="fr-FR" sz="3400" dirty="0"/>
              <a:t>Taille des fragments déterminée par électrophorèse. </a:t>
            </a:r>
          </a:p>
        </p:txBody>
      </p:sp>
    </p:spTree>
    <p:extLst>
      <p:ext uri="{BB962C8B-B14F-4D97-AF65-F5344CB8AC3E}">
        <p14:creationId xmlns:p14="http://schemas.microsoft.com/office/powerpoint/2010/main" val="215959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3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91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Effect transition="in" filter="dissolve">
                                      <p:cBhvr>
                                        <p:cTn id="13" dur="500"/>
                                        <p:tgtEl>
                                          <p:spTgt spid="491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9155">
                                            <p:txEl>
                                              <p:pRg st="1" end="1"/>
                                            </p:txEl>
                                          </p:spTgt>
                                        </p:tgtEl>
                                        <p:attrNameLst>
                                          <p:attrName>style.visibility</p:attrName>
                                        </p:attrNameLst>
                                      </p:cBhvr>
                                      <p:to>
                                        <p:strVal val="visible"/>
                                      </p:to>
                                    </p:set>
                                    <p:animEffect transition="in" filter="dissolve">
                                      <p:cBhvr>
                                        <p:cTn id="18" dur="500"/>
                                        <p:tgtEl>
                                          <p:spTgt spid="491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9155">
                                            <p:txEl>
                                              <p:pRg st="2" end="2"/>
                                            </p:txEl>
                                          </p:spTgt>
                                        </p:tgtEl>
                                        <p:attrNameLst>
                                          <p:attrName>style.visibility</p:attrName>
                                        </p:attrNameLst>
                                      </p:cBhvr>
                                      <p:to>
                                        <p:strVal val="visible"/>
                                      </p:to>
                                    </p:set>
                                    <p:animEffect transition="in" filter="dissolve">
                                      <p:cBhvr>
                                        <p:cTn id="23"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advAuto="0"/>
      <p:bldP spid="4915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srcRect/>
          <a:stretch>
            <a:fillRect/>
          </a:stretch>
        </p:blipFill>
        <p:spPr bwMode="auto">
          <a:xfrm>
            <a:off x="285720" y="116350"/>
            <a:ext cx="8501122" cy="6455922"/>
          </a:xfrm>
          <a:prstGeom prst="rect">
            <a:avLst/>
          </a:prstGeom>
          <a:noFill/>
          <a:ln w="9525">
            <a:noFill/>
            <a:miter lim="800000"/>
            <a:headEnd/>
            <a:tailEnd/>
          </a:ln>
          <a:effectLst/>
        </p:spPr>
      </p:pic>
    </p:spTree>
    <p:extLst>
      <p:ext uri="{BB962C8B-B14F-4D97-AF65-F5344CB8AC3E}">
        <p14:creationId xmlns:p14="http://schemas.microsoft.com/office/powerpoint/2010/main" val="3492196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846980"/>
          </a:xfrm>
        </p:spPr>
        <p:txBody>
          <a:bodyPr>
            <a:normAutofit/>
          </a:bodyPr>
          <a:lstStyle/>
          <a:p>
            <a:r>
              <a:rPr lang="fr-FR" sz="4000" b="1" i="1" dirty="0" smtClean="0">
                <a:solidFill>
                  <a:srgbClr val="FF0000"/>
                </a:solidFill>
              </a:rPr>
              <a:t>B.2. Les </a:t>
            </a:r>
            <a:r>
              <a:rPr lang="fr-FR" sz="4000" b="1" i="1" dirty="0" err="1" smtClean="0">
                <a:solidFill>
                  <a:srgbClr val="FF0000"/>
                </a:solidFill>
              </a:rPr>
              <a:t>RNAses</a:t>
            </a:r>
            <a:endParaRPr lang="fr-FR" sz="4000" dirty="0">
              <a:solidFill>
                <a:srgbClr val="FF0000"/>
              </a:solidFill>
            </a:endParaRPr>
          </a:p>
        </p:txBody>
      </p:sp>
      <p:sp>
        <p:nvSpPr>
          <p:cNvPr id="3" name="Espace réservé du contenu 2"/>
          <p:cNvSpPr>
            <a:spLocks noGrp="1"/>
          </p:cNvSpPr>
          <p:nvPr>
            <p:ph idx="1"/>
          </p:nvPr>
        </p:nvSpPr>
        <p:spPr>
          <a:xfrm>
            <a:off x="0" y="714356"/>
            <a:ext cx="9144000" cy="4389120"/>
          </a:xfrm>
        </p:spPr>
        <p:txBody>
          <a:bodyPr>
            <a:noAutofit/>
          </a:bodyPr>
          <a:lstStyle/>
          <a:p>
            <a:r>
              <a:rPr lang="fr-FR" sz="2800" dirty="0" smtClean="0"/>
              <a:t>Ces nucléases coupent l’ARN. Ce sont généralement des enzymes </a:t>
            </a:r>
            <a:r>
              <a:rPr lang="fr-FR" sz="2800" dirty="0" err="1" smtClean="0"/>
              <a:t>extrémement</a:t>
            </a:r>
            <a:r>
              <a:rPr lang="fr-FR" sz="2800" dirty="0" smtClean="0"/>
              <a:t> stables.</a:t>
            </a:r>
          </a:p>
          <a:p>
            <a:r>
              <a:rPr lang="fr-FR" sz="2800" dirty="0" smtClean="0"/>
              <a:t>Quelques </a:t>
            </a:r>
            <a:r>
              <a:rPr lang="fr-FR" sz="2800" dirty="0" err="1" smtClean="0"/>
              <a:t>RNAses</a:t>
            </a:r>
            <a:r>
              <a:rPr lang="fr-FR" sz="2800" dirty="0" smtClean="0"/>
              <a:t> sont utilisées en biologie moléculaire :</a:t>
            </a:r>
          </a:p>
          <a:p>
            <a:r>
              <a:rPr lang="fr-FR" sz="2800" b="1" i="1" dirty="0" err="1" smtClean="0"/>
              <a:t>RNAse</a:t>
            </a:r>
            <a:r>
              <a:rPr lang="fr-FR" sz="2800" b="1" i="1" dirty="0" smtClean="0"/>
              <a:t> A :</a:t>
            </a:r>
            <a:r>
              <a:rPr lang="fr-FR" sz="2800" dirty="0" smtClean="0"/>
              <a:t> coupe après (en 3') les résidus pyrimidique (C,U) en donnant un 3' phosphate sur l'ARN simple brin.</a:t>
            </a:r>
          </a:p>
          <a:p>
            <a:r>
              <a:rPr lang="fr-FR" sz="2800" b="1" i="1" dirty="0" err="1" smtClean="0"/>
              <a:t>RNAse</a:t>
            </a:r>
            <a:r>
              <a:rPr lang="fr-FR" sz="2800" b="1" i="1" dirty="0" smtClean="0"/>
              <a:t> T1:</a:t>
            </a:r>
            <a:r>
              <a:rPr lang="fr-FR" sz="2800" b="1" dirty="0" smtClean="0"/>
              <a:t> </a:t>
            </a:r>
            <a:r>
              <a:rPr lang="fr-FR" sz="2800" dirty="0" smtClean="0"/>
              <a:t>coupe en 3' de la </a:t>
            </a:r>
            <a:r>
              <a:rPr lang="fr-FR" sz="2800" dirty="0" err="1" smtClean="0"/>
              <a:t>guanosine</a:t>
            </a:r>
            <a:r>
              <a:rPr lang="fr-FR" sz="2800" dirty="0" smtClean="0"/>
              <a:t> donnant une </a:t>
            </a:r>
            <a:r>
              <a:rPr lang="fr-FR" sz="2800" dirty="0" err="1" smtClean="0"/>
              <a:t>guanosine</a:t>
            </a:r>
            <a:r>
              <a:rPr lang="fr-FR" sz="2800" dirty="0" smtClean="0"/>
              <a:t> 3' Phosphate</a:t>
            </a:r>
          </a:p>
          <a:p>
            <a:r>
              <a:rPr lang="fr-FR" sz="2800" dirty="0" smtClean="0"/>
              <a:t>Ces deux enzymes sont utilisées pour dégrader l’ARN, pour séquencé directement l’ARN ou pour couper les fragments d’ARN non hybrider à de l’ADN.</a:t>
            </a:r>
          </a:p>
          <a:p>
            <a:r>
              <a:rPr lang="fr-FR" sz="2800" b="1" i="1" dirty="0" err="1" smtClean="0"/>
              <a:t>RNAse</a:t>
            </a:r>
            <a:r>
              <a:rPr lang="fr-FR" sz="2800" b="1" i="1" dirty="0" smtClean="0"/>
              <a:t> H:</a:t>
            </a:r>
            <a:r>
              <a:rPr lang="fr-FR" sz="2800" dirty="0" smtClean="0"/>
              <a:t> digère l'ARN dans un complexe ARN-ADN. On s’en sert pour retirer l’ARN après avoir fabriqué un premier brin de </a:t>
            </a:r>
            <a:r>
              <a:rPr lang="fr-FR" sz="2800" dirty="0" err="1" smtClean="0"/>
              <a:t>cDNA</a:t>
            </a:r>
            <a:r>
              <a:rPr lang="fr-FR" sz="2800" dirty="0" smtClean="0"/>
              <a:t> à l’aide de la reverse transcriptase.</a:t>
            </a:r>
          </a:p>
          <a:p>
            <a:endParaRPr lang="fr-FR" sz="2800" dirty="0"/>
          </a:p>
        </p:txBody>
      </p:sp>
    </p:spTree>
    <p:extLst>
      <p:ext uri="{BB962C8B-B14F-4D97-AF65-F5344CB8AC3E}">
        <p14:creationId xmlns:p14="http://schemas.microsoft.com/office/powerpoint/2010/main" val="3345864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724648"/>
          </a:xfrm>
        </p:spPr>
        <p:txBody>
          <a:bodyPr>
            <a:normAutofit fontScale="90000"/>
          </a:bodyPr>
          <a:lstStyle/>
          <a:p>
            <a:r>
              <a:rPr lang="fr-FR" sz="4800" b="1" dirty="0" smtClean="0">
                <a:solidFill>
                  <a:srgbClr val="C00000"/>
                </a:solidFill>
              </a:rPr>
              <a:t>C. </a:t>
            </a:r>
            <a:r>
              <a:rPr lang="fr-FR" sz="5400" dirty="0" smtClean="0">
                <a:solidFill>
                  <a:srgbClr val="C00000"/>
                </a:solidFill>
              </a:rPr>
              <a:t>Les ligases</a:t>
            </a:r>
            <a:endParaRPr lang="fr-FR" dirty="0">
              <a:solidFill>
                <a:srgbClr val="C00000"/>
              </a:solidFill>
            </a:endParaRPr>
          </a:p>
        </p:txBody>
      </p:sp>
      <p:sp>
        <p:nvSpPr>
          <p:cNvPr id="3" name="Espace réservé du contenu 2"/>
          <p:cNvSpPr>
            <a:spLocks noGrp="1"/>
          </p:cNvSpPr>
          <p:nvPr>
            <p:ph idx="1"/>
          </p:nvPr>
        </p:nvSpPr>
        <p:spPr>
          <a:xfrm>
            <a:off x="0" y="1214422"/>
            <a:ext cx="8686800" cy="1428760"/>
          </a:xfrm>
        </p:spPr>
        <p:txBody>
          <a:bodyPr>
            <a:normAutofit fontScale="85000" lnSpcReduction="10000"/>
          </a:bodyPr>
          <a:lstStyle/>
          <a:p>
            <a:pPr eaLnBrk="0" hangingPunct="0">
              <a:spcBef>
                <a:spcPct val="50000"/>
              </a:spcBef>
            </a:pPr>
            <a:r>
              <a:rPr lang="fr-FR" altLang="fr-FR" dirty="0" smtClean="0">
                <a:latin typeface="Arial" charset="0"/>
              </a:rPr>
              <a:t>La ligase est capable de lier de façon covalente deux molécules d’ADN en une ou d’ARN. Formation de liaisons </a:t>
            </a:r>
            <a:r>
              <a:rPr lang="fr-FR" altLang="fr-FR" dirty="0" err="1" smtClean="0">
                <a:latin typeface="Arial" charset="0"/>
              </a:rPr>
              <a:t>phosphodiester</a:t>
            </a:r>
            <a:r>
              <a:rPr lang="fr-FR" altLang="fr-FR" dirty="0" smtClean="0">
                <a:latin typeface="Arial" charset="0"/>
              </a:rPr>
              <a:t> entre 3’OH et 5’P</a:t>
            </a:r>
            <a:endParaRPr lang="fr-FR" altLang="fr-FR" dirty="0">
              <a:latin typeface="Arial" charset="0"/>
            </a:endParaRPr>
          </a:p>
        </p:txBody>
      </p:sp>
      <p:pic>
        <p:nvPicPr>
          <p:cNvPr id="5" name="Picture 2"/>
          <p:cNvPicPr>
            <a:picLocks noChangeAspect="1" noChangeArrowheads="1"/>
          </p:cNvPicPr>
          <p:nvPr/>
        </p:nvPicPr>
        <p:blipFill>
          <a:blip r:embed="rId2"/>
          <a:srcRect/>
          <a:stretch>
            <a:fillRect/>
          </a:stretch>
        </p:blipFill>
        <p:spPr bwMode="auto">
          <a:xfrm>
            <a:off x="631084" y="2652742"/>
            <a:ext cx="7798568" cy="3990968"/>
          </a:xfrm>
          <a:prstGeom prst="rect">
            <a:avLst/>
          </a:prstGeom>
          <a:noFill/>
          <a:ln w="9525">
            <a:noFill/>
            <a:miter lim="800000"/>
            <a:headEnd/>
            <a:tailEnd/>
          </a:ln>
          <a:effectLst/>
        </p:spPr>
      </p:pic>
    </p:spTree>
    <p:extLst>
      <p:ext uri="{BB962C8B-B14F-4D97-AF65-F5344CB8AC3E}">
        <p14:creationId xmlns:p14="http://schemas.microsoft.com/office/powerpoint/2010/main" val="105247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I. Les outils enzymatique de biologie moléculaire </a:t>
            </a:r>
            <a:endParaRPr lang="fr-FR" dirty="0">
              <a:latin typeface="Times New Roman" pitchFamily="18" charset="0"/>
              <a:cs typeface="Times New Roman" pitchFamily="18" charset="0"/>
            </a:endParaRPr>
          </a:p>
        </p:txBody>
      </p:sp>
      <p:sp>
        <p:nvSpPr>
          <p:cNvPr id="3" name="Sous-titre 2"/>
          <p:cNvSpPr>
            <a:spLocks noGrp="1"/>
          </p:cNvSpPr>
          <p:nvPr>
            <p:ph idx="1"/>
          </p:nvPr>
        </p:nvSpPr>
        <p:spPr>
          <a:xfrm>
            <a:off x="71406" y="1760557"/>
            <a:ext cx="8972520" cy="4668839"/>
          </a:xfrm>
        </p:spPr>
        <p:txBody>
          <a:bodyPr>
            <a:normAutofit lnSpcReduction="10000"/>
          </a:bodyPr>
          <a:lstStyle/>
          <a:p>
            <a:pPr algn="just"/>
            <a:r>
              <a:rPr lang="fr-FR" sz="2800" dirty="0" smtClean="0">
                <a:solidFill>
                  <a:schemeClr val="tx1"/>
                </a:solidFill>
                <a:latin typeface="Times New Roman" pitchFamily="18" charset="0"/>
                <a:ea typeface="Tahoma" pitchFamily="34" charset="0"/>
                <a:cs typeface="Times New Roman" pitchFamily="18" charset="0"/>
              </a:rPr>
              <a:t>Il existe toute une série d’outils indispensable aux biologistes moléculaires pour analyser l’ADN, le cloner, l’amplifier, pour le transporter grâce à des vecteurs, l’intégrer dans des cellules hôte…</a:t>
            </a:r>
            <a:endParaRPr lang="fr-FR" sz="2800" b="1" dirty="0" smtClean="0">
              <a:solidFill>
                <a:schemeClr val="tx1"/>
              </a:solidFill>
              <a:latin typeface="Times New Roman" pitchFamily="18" charset="0"/>
              <a:ea typeface="Tahoma" pitchFamily="34" charset="0"/>
              <a:cs typeface="Times New Roman" pitchFamily="18" charset="0"/>
            </a:endParaRPr>
          </a:p>
          <a:p>
            <a:pPr algn="just"/>
            <a:r>
              <a:rPr lang="fr-FR" sz="2800" dirty="0" smtClean="0">
                <a:solidFill>
                  <a:schemeClr val="tx1"/>
                </a:solidFill>
                <a:latin typeface="Times New Roman" pitchFamily="18" charset="0"/>
                <a:ea typeface="Tahoma" pitchFamily="34" charset="0"/>
                <a:cs typeface="Times New Roman" pitchFamily="18" charset="0"/>
              </a:rPr>
              <a:t>Ces outils ont permis de mettre en place des techniques qui sont à l’origine du développement de la biologie moléculaire.</a:t>
            </a:r>
            <a:endParaRPr lang="fr-FR" sz="2800" b="1" dirty="0" smtClean="0">
              <a:solidFill>
                <a:schemeClr val="tx1"/>
              </a:solidFill>
              <a:latin typeface="Times New Roman" pitchFamily="18" charset="0"/>
              <a:ea typeface="Tahoma" pitchFamily="34" charset="0"/>
              <a:cs typeface="Times New Roman" pitchFamily="18" charset="0"/>
            </a:endParaRPr>
          </a:p>
          <a:p>
            <a:pPr algn="just"/>
            <a:r>
              <a:rPr lang="fr-FR" sz="2800" dirty="0" smtClean="0">
                <a:solidFill>
                  <a:schemeClr val="tx1"/>
                </a:solidFill>
                <a:latin typeface="Times New Roman" pitchFamily="18" charset="0"/>
                <a:ea typeface="Tahoma" pitchFamily="34" charset="0"/>
                <a:cs typeface="Times New Roman" pitchFamily="18" charset="0"/>
              </a:rPr>
              <a:t>Nous allons traiter dans cette partie les différents outils et techniques les plus courants, pour lesquels il faudra comprendre le mode opératoire, mais également savoir analyser les résultats lorsque cela sera nécessaire.</a:t>
            </a:r>
            <a:endParaRPr lang="fr-FR" sz="2800" dirty="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096058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42918"/>
            <a:ext cx="9144000" cy="3136594"/>
          </a:xfrm>
        </p:spPr>
        <p:txBody>
          <a:bodyPr>
            <a:noAutofit/>
          </a:bodyPr>
          <a:lstStyle/>
          <a:p>
            <a:pPr algn="just"/>
            <a:r>
              <a:rPr lang="fr-FR" sz="3600" b="1" i="1" dirty="0" smtClean="0"/>
              <a:t>T4 ADN ligase</a:t>
            </a:r>
            <a:endParaRPr lang="fr-FR" sz="3600" dirty="0" smtClean="0"/>
          </a:p>
          <a:p>
            <a:pPr algn="just">
              <a:buNone/>
            </a:pPr>
            <a:r>
              <a:rPr lang="fr-FR" sz="3600" dirty="0" smtClean="0"/>
              <a:t>Elle catalyse la formation d'un pont </a:t>
            </a:r>
            <a:r>
              <a:rPr lang="fr-FR" sz="3600" dirty="0" err="1" smtClean="0"/>
              <a:t>phosphodiester</a:t>
            </a:r>
            <a:r>
              <a:rPr lang="fr-FR" sz="3600" dirty="0" smtClean="0"/>
              <a:t> entre un 3' OH et un 5' phosphate, elle a besoin d'ATP et ions divalents</a:t>
            </a:r>
          </a:p>
          <a:p>
            <a:pPr algn="just"/>
            <a:r>
              <a:rPr lang="fr-FR" sz="3600" b="1" i="1" dirty="0" smtClean="0"/>
              <a:t>T4 ARN ligase</a:t>
            </a:r>
            <a:endParaRPr lang="fr-FR" sz="3600" dirty="0" smtClean="0"/>
          </a:p>
          <a:p>
            <a:pPr algn="just">
              <a:buNone/>
            </a:pPr>
            <a:r>
              <a:rPr lang="fr-FR" sz="3600" dirty="0" smtClean="0"/>
              <a:t>Catalyse la jonction entre un 5' phosphate d'un ARN ou d'un ADN simple brin avec un 3' OH (ions divalents et ATP)</a:t>
            </a:r>
          </a:p>
          <a:p>
            <a:pPr algn="just"/>
            <a:endParaRPr lang="fr-FR" sz="3600" dirty="0"/>
          </a:p>
        </p:txBody>
      </p:sp>
    </p:spTree>
    <p:extLst>
      <p:ext uri="{BB962C8B-B14F-4D97-AF65-F5344CB8AC3E}">
        <p14:creationId xmlns:p14="http://schemas.microsoft.com/office/powerpoint/2010/main" val="1915237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4088"/>
            <a:ext cx="9144000" cy="1143000"/>
          </a:xfrm>
        </p:spPr>
        <p:txBody>
          <a:bodyPr>
            <a:normAutofit fontScale="90000"/>
          </a:bodyPr>
          <a:lstStyle/>
          <a:p>
            <a:r>
              <a:rPr lang="fr-FR" b="1" dirty="0" smtClean="0">
                <a:solidFill>
                  <a:srgbClr val="C00000"/>
                </a:solidFill>
              </a:rPr>
              <a:t>D. Les phosphatases et kinases</a:t>
            </a:r>
            <a:r>
              <a:rPr lang="fr-FR" dirty="0" smtClean="0">
                <a:solidFill>
                  <a:srgbClr val="C00000"/>
                </a:solidFill>
              </a:rPr>
              <a:t/>
            </a:r>
            <a:br>
              <a:rPr lang="fr-FR" dirty="0" smtClean="0">
                <a:solidFill>
                  <a:srgbClr val="C00000"/>
                </a:solidFill>
              </a:rPr>
            </a:br>
            <a:endParaRPr lang="fr-FR" dirty="0">
              <a:solidFill>
                <a:srgbClr val="C00000"/>
              </a:solidFill>
            </a:endParaRPr>
          </a:p>
        </p:txBody>
      </p:sp>
      <p:sp>
        <p:nvSpPr>
          <p:cNvPr id="3" name="Espace réservé du contenu 2"/>
          <p:cNvSpPr>
            <a:spLocks noGrp="1"/>
          </p:cNvSpPr>
          <p:nvPr>
            <p:ph idx="1"/>
          </p:nvPr>
        </p:nvSpPr>
        <p:spPr>
          <a:xfrm>
            <a:off x="71438" y="1935480"/>
            <a:ext cx="8929718" cy="4389120"/>
          </a:xfrm>
        </p:spPr>
        <p:txBody>
          <a:bodyPr>
            <a:normAutofit/>
          </a:bodyPr>
          <a:lstStyle/>
          <a:p>
            <a:r>
              <a:rPr lang="fr-FR" sz="3200" b="1" i="1" dirty="0" smtClean="0"/>
              <a:t>Les phosphatases </a:t>
            </a:r>
            <a:endParaRPr lang="fr-FR" sz="3200" dirty="0" smtClean="0"/>
          </a:p>
          <a:p>
            <a:pPr>
              <a:buNone/>
            </a:pPr>
            <a:r>
              <a:rPr lang="fr-FR" sz="3200" dirty="0" smtClean="0"/>
              <a:t>Catalysent le retrait du phosphate en 5'.</a:t>
            </a:r>
          </a:p>
          <a:p>
            <a:r>
              <a:rPr lang="fr-FR" sz="3200" b="1" i="1" dirty="0" smtClean="0"/>
              <a:t>T4 </a:t>
            </a:r>
            <a:r>
              <a:rPr lang="fr-FR" sz="3200" b="1" i="1" dirty="0" err="1" smtClean="0"/>
              <a:t>polynucleotide</a:t>
            </a:r>
            <a:r>
              <a:rPr lang="fr-FR" sz="3200" b="1" i="1" dirty="0" smtClean="0"/>
              <a:t> kinase</a:t>
            </a:r>
            <a:endParaRPr lang="fr-FR" sz="3200" dirty="0" smtClean="0"/>
          </a:p>
          <a:p>
            <a:pPr>
              <a:buNone/>
            </a:pPr>
            <a:r>
              <a:rPr lang="fr-FR" sz="3200" dirty="0" smtClean="0"/>
              <a:t>Transfert le phosphate en g de l'ATP sur le 5'OH de l'ADN ou sur l'ARN.</a:t>
            </a:r>
          </a:p>
          <a:p>
            <a:r>
              <a:rPr lang="fr-FR" sz="3200" b="1" dirty="0" smtClean="0"/>
              <a:t>Utilisation :</a:t>
            </a:r>
            <a:r>
              <a:rPr lang="fr-FR" sz="3200" dirty="0" smtClean="0"/>
              <a:t> marquage de l'extrémité 5' de l'ADN, marquage des </a:t>
            </a:r>
            <a:r>
              <a:rPr lang="fr-FR" sz="3200" dirty="0" err="1" smtClean="0"/>
              <a:t>oligonucleotides</a:t>
            </a:r>
            <a:endParaRPr lang="fr-FR" sz="3200" dirty="0" smtClean="0"/>
          </a:p>
          <a:p>
            <a:endParaRPr lang="fr-FR" sz="3200" dirty="0"/>
          </a:p>
        </p:txBody>
      </p:sp>
    </p:spTree>
    <p:extLst>
      <p:ext uri="{BB962C8B-B14F-4D97-AF65-F5344CB8AC3E}">
        <p14:creationId xmlns:p14="http://schemas.microsoft.com/office/powerpoint/2010/main" val="495753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arquage_oligo"/>
          <p:cNvPicPr>
            <a:picLocks noChangeAspect="1" noChangeArrowheads="1"/>
          </p:cNvPicPr>
          <p:nvPr/>
        </p:nvPicPr>
        <p:blipFill>
          <a:blip r:embed="rId2"/>
          <a:srcRect/>
          <a:stretch>
            <a:fillRect/>
          </a:stretch>
        </p:blipFill>
        <p:spPr bwMode="auto">
          <a:xfrm>
            <a:off x="428596" y="1139847"/>
            <a:ext cx="8286808" cy="5360987"/>
          </a:xfrm>
          <a:prstGeom prst="rect">
            <a:avLst/>
          </a:prstGeom>
          <a:noFill/>
        </p:spPr>
      </p:pic>
      <p:sp>
        <p:nvSpPr>
          <p:cNvPr id="5" name="Text Box 4"/>
          <p:cNvSpPr txBox="1">
            <a:spLocks noChangeArrowheads="1"/>
          </p:cNvSpPr>
          <p:nvPr/>
        </p:nvSpPr>
        <p:spPr bwMode="auto">
          <a:xfrm>
            <a:off x="447675" y="115888"/>
            <a:ext cx="3883435" cy="954107"/>
          </a:xfrm>
          <a:prstGeom prst="rect">
            <a:avLst/>
          </a:prstGeom>
          <a:noFill/>
          <a:ln w="9525">
            <a:noFill/>
            <a:miter lim="800000"/>
            <a:headEnd/>
            <a:tailEnd/>
          </a:ln>
          <a:effectLst/>
        </p:spPr>
        <p:txBody>
          <a:bodyPr wrap="none">
            <a:spAutoFit/>
          </a:bodyPr>
          <a:lstStyle/>
          <a:p>
            <a:r>
              <a:rPr lang="fr-FR" sz="2800" b="1" dirty="0">
                <a:solidFill>
                  <a:srgbClr val="FFC000"/>
                </a:solidFill>
              </a:rPr>
              <a:t>T4 </a:t>
            </a:r>
            <a:r>
              <a:rPr lang="fr-FR" sz="2800" b="1" dirty="0" err="1">
                <a:solidFill>
                  <a:srgbClr val="FFC000"/>
                </a:solidFill>
              </a:rPr>
              <a:t>Polynucléotide</a:t>
            </a:r>
            <a:r>
              <a:rPr lang="fr-FR" sz="2800" b="1" dirty="0">
                <a:solidFill>
                  <a:srgbClr val="FFC000"/>
                </a:solidFill>
              </a:rPr>
              <a:t> kinase</a:t>
            </a:r>
          </a:p>
          <a:p>
            <a:endParaRPr lang="fr-FR" sz="2800" b="1" dirty="0">
              <a:solidFill>
                <a:srgbClr val="FFC000"/>
              </a:solidFill>
            </a:endParaRPr>
          </a:p>
        </p:txBody>
      </p:sp>
    </p:spTree>
    <p:extLst>
      <p:ext uri="{BB962C8B-B14F-4D97-AF65-F5344CB8AC3E}">
        <p14:creationId xmlns:p14="http://schemas.microsoft.com/office/powerpoint/2010/main" val="200820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6000" b="1" u="sng" dirty="0" smtClean="0"/>
              <a:t>chapitre II</a:t>
            </a:r>
            <a:br>
              <a:rPr lang="fr-FR" sz="6000" b="1" u="sng" dirty="0" smtClean="0"/>
            </a:br>
            <a:r>
              <a:rPr lang="fr-FR" sz="6000" b="1" u="sng" dirty="0" smtClean="0"/>
              <a:t/>
            </a:r>
            <a:br>
              <a:rPr lang="fr-FR" sz="6000" b="1" u="sng" dirty="0" smtClean="0"/>
            </a:br>
            <a:r>
              <a:rPr lang="fr-FR" sz="6000" b="1" dirty="0" smtClean="0"/>
              <a:t>LE CLONAGE DE L’ADN</a:t>
            </a:r>
            <a:endParaRPr lang="fr-FR" sz="6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14282" y="2928934"/>
            <a:ext cx="8716901" cy="923330"/>
          </a:xfrm>
          <a:prstGeom prst="rect">
            <a:avLst/>
          </a:prstGeom>
          <a:noFill/>
          <a:ln w="9525">
            <a:noFill/>
            <a:miter lim="800000"/>
            <a:headEnd/>
            <a:tailEnd/>
          </a:ln>
          <a:effectLst/>
        </p:spPr>
        <p:txBody>
          <a:bodyPr wrap="square">
            <a:spAutoFit/>
          </a:bodyPr>
          <a:lstStyle/>
          <a:p>
            <a:pPr algn="ctr"/>
            <a:r>
              <a:rPr lang="fr-FR" sz="5400" b="1" dirty="0" smtClean="0"/>
              <a:t>Clonage et vecteur de clonage</a:t>
            </a:r>
            <a:endParaRPr lang="fr-FR" sz="5400" b="1" dirty="0">
              <a:solidFill>
                <a:srgbClr val="0000FF"/>
              </a:solidFill>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67467" y="268288"/>
            <a:ext cx="3899337" cy="1231106"/>
          </a:xfrm>
          <a:prstGeom prst="rect">
            <a:avLst/>
          </a:prstGeom>
          <a:solidFill>
            <a:schemeClr val="tx2"/>
          </a:solidFill>
          <a:ln w="9525">
            <a:solidFill>
              <a:schemeClr val="bg2"/>
            </a:solidFill>
            <a:miter lim="800000"/>
            <a:headEnd/>
            <a:tailEnd/>
          </a:ln>
          <a:effectLst/>
        </p:spPr>
        <p:txBody>
          <a:bodyPr wrap="none">
            <a:spAutoFit/>
          </a:bodyPr>
          <a:lstStyle/>
          <a:p>
            <a:pPr eaLnBrk="0" hangingPunct="0"/>
            <a:r>
              <a:rPr lang="fr-FR" b="1">
                <a:solidFill>
                  <a:schemeClr val="bg2"/>
                </a:solidFill>
                <a:latin typeface="Arial" pitchFamily="34" charset="0"/>
              </a:rPr>
              <a:t>POPULATION D ’ADN COMPLEXE</a:t>
            </a:r>
          </a:p>
          <a:p>
            <a:pPr eaLnBrk="0" hangingPunct="0"/>
            <a:r>
              <a:rPr lang="fr-FR" b="1">
                <a:solidFill>
                  <a:schemeClr val="bg2"/>
                </a:solidFill>
                <a:latin typeface="Arial" pitchFamily="34" charset="0"/>
              </a:rPr>
              <a:t>           - ADN génomique</a:t>
            </a:r>
          </a:p>
          <a:p>
            <a:pPr eaLnBrk="0" hangingPunct="0"/>
            <a:r>
              <a:rPr lang="fr-FR" b="1">
                <a:solidFill>
                  <a:schemeClr val="bg2"/>
                </a:solidFill>
                <a:latin typeface="Arial" pitchFamily="34" charset="0"/>
              </a:rPr>
              <a:t>ou</a:t>
            </a:r>
          </a:p>
          <a:p>
            <a:pPr eaLnBrk="0" hangingPunct="0"/>
            <a:r>
              <a:rPr lang="fr-FR" b="1">
                <a:solidFill>
                  <a:schemeClr val="bg2"/>
                </a:solidFill>
                <a:latin typeface="Arial" pitchFamily="34" charset="0"/>
              </a:rPr>
              <a:t>          - copie d ’ARNm = </a:t>
            </a:r>
            <a:r>
              <a:rPr lang="fr-FR" sz="2000" b="1">
                <a:solidFill>
                  <a:schemeClr val="bg2"/>
                </a:solidFill>
                <a:latin typeface="Arial" pitchFamily="34" charset="0"/>
              </a:rPr>
              <a:t>C</a:t>
            </a:r>
            <a:r>
              <a:rPr lang="fr-FR" b="1">
                <a:solidFill>
                  <a:schemeClr val="bg2"/>
                </a:solidFill>
                <a:latin typeface="Arial" pitchFamily="34" charset="0"/>
              </a:rPr>
              <a:t>DNA</a:t>
            </a:r>
          </a:p>
        </p:txBody>
      </p:sp>
      <p:sp>
        <p:nvSpPr>
          <p:cNvPr id="18435" name="Line 3"/>
          <p:cNvSpPr>
            <a:spLocks noChangeShapeType="1"/>
          </p:cNvSpPr>
          <p:nvPr/>
        </p:nvSpPr>
        <p:spPr bwMode="auto">
          <a:xfrm flipH="1">
            <a:off x="1422400" y="914400"/>
            <a:ext cx="745067" cy="0"/>
          </a:xfrm>
          <a:prstGeom prst="line">
            <a:avLst/>
          </a:prstGeom>
          <a:noFill/>
          <a:ln w="19050">
            <a:solidFill>
              <a:schemeClr val="tx1"/>
            </a:solidFill>
            <a:round/>
            <a:headEnd/>
            <a:tailEnd/>
          </a:ln>
          <a:effectLst/>
        </p:spPr>
        <p:txBody>
          <a:bodyPr wrap="none" anchor="ctr"/>
          <a:lstStyle/>
          <a:p>
            <a:endParaRPr lang="fr-FR"/>
          </a:p>
        </p:txBody>
      </p:sp>
      <p:sp>
        <p:nvSpPr>
          <p:cNvPr id="18436" name="Line 4"/>
          <p:cNvSpPr>
            <a:spLocks noChangeShapeType="1"/>
          </p:cNvSpPr>
          <p:nvPr/>
        </p:nvSpPr>
        <p:spPr bwMode="auto">
          <a:xfrm flipH="1">
            <a:off x="6705600" y="838200"/>
            <a:ext cx="677333" cy="0"/>
          </a:xfrm>
          <a:prstGeom prst="line">
            <a:avLst/>
          </a:prstGeom>
          <a:noFill/>
          <a:ln w="19050">
            <a:solidFill>
              <a:schemeClr val="tx1"/>
            </a:solidFill>
            <a:round/>
            <a:headEnd/>
            <a:tailEnd/>
          </a:ln>
          <a:effectLst/>
        </p:spPr>
        <p:txBody>
          <a:bodyPr wrap="none" anchor="ctr"/>
          <a:lstStyle/>
          <a:p>
            <a:endParaRPr lang="fr-FR"/>
          </a:p>
        </p:txBody>
      </p:sp>
      <p:sp>
        <p:nvSpPr>
          <p:cNvPr id="18437" name="Line 5"/>
          <p:cNvSpPr>
            <a:spLocks noChangeShapeType="1"/>
          </p:cNvSpPr>
          <p:nvPr/>
        </p:nvSpPr>
        <p:spPr bwMode="auto">
          <a:xfrm>
            <a:off x="1422400" y="914400"/>
            <a:ext cx="0" cy="1447800"/>
          </a:xfrm>
          <a:prstGeom prst="line">
            <a:avLst/>
          </a:prstGeom>
          <a:noFill/>
          <a:ln w="9525">
            <a:solidFill>
              <a:schemeClr val="tx1"/>
            </a:solidFill>
            <a:round/>
            <a:headEnd/>
            <a:tailEnd/>
          </a:ln>
          <a:effectLst/>
        </p:spPr>
        <p:txBody>
          <a:bodyPr wrap="none" anchor="ctr"/>
          <a:lstStyle/>
          <a:p>
            <a:endParaRPr lang="fr-FR"/>
          </a:p>
        </p:txBody>
      </p:sp>
      <p:sp>
        <p:nvSpPr>
          <p:cNvPr id="18438" name="Text Box 6"/>
          <p:cNvSpPr txBox="1">
            <a:spLocks noChangeArrowheads="1"/>
          </p:cNvSpPr>
          <p:nvPr/>
        </p:nvSpPr>
        <p:spPr bwMode="auto">
          <a:xfrm>
            <a:off x="338667" y="2373313"/>
            <a:ext cx="2791178" cy="707886"/>
          </a:xfrm>
          <a:prstGeom prst="rect">
            <a:avLst/>
          </a:prstGeom>
          <a:solidFill>
            <a:srgbClr val="CCECFF"/>
          </a:solidFill>
          <a:ln w="9525">
            <a:solidFill>
              <a:schemeClr val="bg2"/>
            </a:solidFill>
            <a:miter lim="800000"/>
            <a:headEnd/>
            <a:tailEnd/>
          </a:ln>
          <a:effectLst/>
        </p:spPr>
        <p:txBody>
          <a:bodyPr>
            <a:spAutoFit/>
          </a:bodyPr>
          <a:lstStyle/>
          <a:p>
            <a:pPr eaLnBrk="0" hangingPunct="0"/>
            <a:r>
              <a:rPr lang="fr-FR" sz="2000" b="1" dirty="0">
                <a:latin typeface="Arial" pitchFamily="34" charset="0"/>
              </a:rPr>
              <a:t>Amplification spécifique</a:t>
            </a:r>
          </a:p>
        </p:txBody>
      </p:sp>
      <p:sp>
        <p:nvSpPr>
          <p:cNvPr id="18439" name="Line 7"/>
          <p:cNvSpPr>
            <a:spLocks noChangeShapeType="1"/>
          </p:cNvSpPr>
          <p:nvPr/>
        </p:nvSpPr>
        <p:spPr bwMode="auto">
          <a:xfrm>
            <a:off x="1422400" y="2819400"/>
            <a:ext cx="0" cy="457200"/>
          </a:xfrm>
          <a:prstGeom prst="line">
            <a:avLst/>
          </a:prstGeom>
          <a:noFill/>
          <a:ln w="9525">
            <a:solidFill>
              <a:schemeClr val="tx1"/>
            </a:solidFill>
            <a:round/>
            <a:headEnd/>
            <a:tailEnd/>
          </a:ln>
          <a:effectLst/>
        </p:spPr>
        <p:txBody>
          <a:bodyPr wrap="none" anchor="ctr"/>
          <a:lstStyle/>
          <a:p>
            <a:endParaRPr lang="fr-FR"/>
          </a:p>
        </p:txBody>
      </p:sp>
      <p:sp>
        <p:nvSpPr>
          <p:cNvPr id="18440" name="Line 8"/>
          <p:cNvSpPr>
            <a:spLocks noChangeShapeType="1"/>
          </p:cNvSpPr>
          <p:nvPr/>
        </p:nvSpPr>
        <p:spPr bwMode="auto">
          <a:xfrm>
            <a:off x="1083733" y="3276600"/>
            <a:ext cx="2844800" cy="0"/>
          </a:xfrm>
          <a:prstGeom prst="line">
            <a:avLst/>
          </a:prstGeom>
          <a:noFill/>
          <a:ln w="9525">
            <a:solidFill>
              <a:schemeClr val="tx1"/>
            </a:solidFill>
            <a:round/>
            <a:headEnd/>
            <a:tailEnd/>
          </a:ln>
          <a:effectLst/>
        </p:spPr>
        <p:txBody>
          <a:bodyPr wrap="none" anchor="ctr"/>
          <a:lstStyle/>
          <a:p>
            <a:endParaRPr lang="fr-FR"/>
          </a:p>
        </p:txBody>
      </p:sp>
      <p:sp>
        <p:nvSpPr>
          <p:cNvPr id="18441" name="Line 9"/>
          <p:cNvSpPr>
            <a:spLocks noChangeShapeType="1"/>
          </p:cNvSpPr>
          <p:nvPr/>
        </p:nvSpPr>
        <p:spPr bwMode="auto">
          <a:xfrm>
            <a:off x="1083733" y="3276600"/>
            <a:ext cx="0" cy="609600"/>
          </a:xfrm>
          <a:prstGeom prst="line">
            <a:avLst/>
          </a:prstGeom>
          <a:noFill/>
          <a:ln w="9525">
            <a:solidFill>
              <a:schemeClr val="tx1"/>
            </a:solidFill>
            <a:round/>
            <a:headEnd/>
            <a:tailEnd/>
          </a:ln>
          <a:effectLst/>
        </p:spPr>
        <p:txBody>
          <a:bodyPr wrap="none" anchor="ctr"/>
          <a:lstStyle/>
          <a:p>
            <a:endParaRPr lang="fr-FR"/>
          </a:p>
        </p:txBody>
      </p:sp>
      <p:sp>
        <p:nvSpPr>
          <p:cNvPr id="18442" name="Text Box 10"/>
          <p:cNvSpPr txBox="1">
            <a:spLocks noChangeArrowheads="1"/>
          </p:cNvSpPr>
          <p:nvPr/>
        </p:nvSpPr>
        <p:spPr bwMode="auto">
          <a:xfrm>
            <a:off x="256822" y="3886200"/>
            <a:ext cx="1867819" cy="707886"/>
          </a:xfrm>
          <a:prstGeom prst="rect">
            <a:avLst/>
          </a:prstGeom>
          <a:solidFill>
            <a:srgbClr val="CCECFF"/>
          </a:solidFill>
          <a:ln w="9525">
            <a:solidFill>
              <a:schemeClr val="bg2"/>
            </a:solidFill>
            <a:miter lim="800000"/>
            <a:headEnd/>
            <a:tailEnd/>
          </a:ln>
          <a:effectLst/>
        </p:spPr>
        <p:txBody>
          <a:bodyPr wrap="none">
            <a:spAutoFit/>
          </a:bodyPr>
          <a:lstStyle/>
          <a:p>
            <a:pPr eaLnBrk="0" hangingPunct="0"/>
            <a:r>
              <a:rPr lang="fr-FR" sz="2000" b="1" dirty="0">
                <a:latin typeface="Arial" pitchFamily="34" charset="0"/>
              </a:rPr>
              <a:t>Clonage dans</a:t>
            </a:r>
          </a:p>
          <a:p>
            <a:pPr eaLnBrk="0" hangingPunct="0"/>
            <a:r>
              <a:rPr lang="fr-FR" sz="2000" b="1" dirty="0">
                <a:latin typeface="Arial" pitchFamily="34" charset="0"/>
              </a:rPr>
              <a:t> des vecteurs</a:t>
            </a:r>
          </a:p>
        </p:txBody>
      </p:sp>
      <p:sp>
        <p:nvSpPr>
          <p:cNvPr id="18443" name="Line 11"/>
          <p:cNvSpPr>
            <a:spLocks noChangeShapeType="1"/>
          </p:cNvSpPr>
          <p:nvPr/>
        </p:nvSpPr>
        <p:spPr bwMode="auto">
          <a:xfrm>
            <a:off x="3928533" y="3276600"/>
            <a:ext cx="0" cy="533400"/>
          </a:xfrm>
          <a:prstGeom prst="line">
            <a:avLst/>
          </a:prstGeom>
          <a:noFill/>
          <a:ln w="9525">
            <a:solidFill>
              <a:schemeClr val="tx1"/>
            </a:solidFill>
            <a:round/>
            <a:headEnd/>
            <a:tailEnd/>
          </a:ln>
          <a:effectLst/>
        </p:spPr>
        <p:txBody>
          <a:bodyPr wrap="none" anchor="ctr"/>
          <a:lstStyle/>
          <a:p>
            <a:endParaRPr lang="fr-FR"/>
          </a:p>
        </p:txBody>
      </p:sp>
      <p:sp>
        <p:nvSpPr>
          <p:cNvPr id="18444" name="Text Box 12"/>
          <p:cNvSpPr txBox="1">
            <a:spLocks noChangeArrowheads="1"/>
          </p:cNvSpPr>
          <p:nvPr/>
        </p:nvSpPr>
        <p:spPr bwMode="auto">
          <a:xfrm>
            <a:off x="2802467" y="3821114"/>
            <a:ext cx="2730235" cy="677108"/>
          </a:xfrm>
          <a:prstGeom prst="rect">
            <a:avLst/>
          </a:prstGeom>
          <a:solidFill>
            <a:srgbClr val="CCECFF"/>
          </a:solidFill>
          <a:ln w="9525">
            <a:solidFill>
              <a:schemeClr val="bg2"/>
            </a:solidFill>
            <a:miter lim="800000"/>
            <a:headEnd/>
            <a:tailEnd/>
          </a:ln>
          <a:effectLst/>
        </p:spPr>
        <p:txBody>
          <a:bodyPr wrap="none">
            <a:spAutoFit/>
          </a:bodyPr>
          <a:lstStyle/>
          <a:p>
            <a:pPr eaLnBrk="0" hangingPunct="0"/>
            <a:r>
              <a:rPr lang="fr-FR" sz="2000" b="1" dirty="0">
                <a:latin typeface="Arial" pitchFamily="34" charset="0"/>
              </a:rPr>
              <a:t>Amplification in vitro</a:t>
            </a:r>
          </a:p>
          <a:p>
            <a:pPr eaLnBrk="0" hangingPunct="0"/>
            <a:r>
              <a:rPr lang="fr-FR" b="1" dirty="0">
                <a:latin typeface="Arial" pitchFamily="34" charset="0"/>
              </a:rPr>
              <a:t>       PCR</a:t>
            </a:r>
            <a:endParaRPr lang="fr-FR" sz="2000" b="1" dirty="0">
              <a:latin typeface="Arial" pitchFamily="34" charset="0"/>
            </a:endParaRPr>
          </a:p>
        </p:txBody>
      </p:sp>
      <p:sp>
        <p:nvSpPr>
          <p:cNvPr id="18445" name="Line 13"/>
          <p:cNvSpPr>
            <a:spLocks noChangeShapeType="1"/>
          </p:cNvSpPr>
          <p:nvPr/>
        </p:nvSpPr>
        <p:spPr bwMode="auto">
          <a:xfrm>
            <a:off x="7382933" y="838200"/>
            <a:ext cx="0" cy="1447800"/>
          </a:xfrm>
          <a:prstGeom prst="line">
            <a:avLst/>
          </a:prstGeom>
          <a:noFill/>
          <a:ln w="9525">
            <a:solidFill>
              <a:schemeClr val="tx1"/>
            </a:solidFill>
            <a:round/>
            <a:headEnd/>
            <a:tailEnd/>
          </a:ln>
          <a:effectLst/>
        </p:spPr>
        <p:txBody>
          <a:bodyPr wrap="none" anchor="ctr"/>
          <a:lstStyle/>
          <a:p>
            <a:endParaRPr lang="fr-FR"/>
          </a:p>
        </p:txBody>
      </p:sp>
      <p:sp>
        <p:nvSpPr>
          <p:cNvPr id="18446" name="Text Box 14"/>
          <p:cNvSpPr txBox="1">
            <a:spLocks noChangeArrowheads="1"/>
          </p:cNvSpPr>
          <p:nvPr/>
        </p:nvSpPr>
        <p:spPr bwMode="auto">
          <a:xfrm>
            <a:off x="5825067" y="2325689"/>
            <a:ext cx="2441694" cy="369332"/>
          </a:xfrm>
          <a:prstGeom prst="rect">
            <a:avLst/>
          </a:prstGeom>
          <a:solidFill>
            <a:srgbClr val="66FF33"/>
          </a:solidFill>
          <a:ln w="9525">
            <a:solidFill>
              <a:schemeClr val="bg2"/>
            </a:solidFill>
            <a:miter lim="800000"/>
            <a:headEnd/>
            <a:tailEnd/>
          </a:ln>
          <a:effectLst/>
        </p:spPr>
        <p:txBody>
          <a:bodyPr wrap="none">
            <a:spAutoFit/>
          </a:bodyPr>
          <a:lstStyle/>
          <a:p>
            <a:pPr eaLnBrk="0" hangingPunct="0"/>
            <a:r>
              <a:rPr lang="fr-FR" b="1" dirty="0">
                <a:latin typeface="Arial" pitchFamily="34" charset="0"/>
              </a:rPr>
              <a:t>Détection spécifique</a:t>
            </a:r>
          </a:p>
        </p:txBody>
      </p:sp>
      <p:sp>
        <p:nvSpPr>
          <p:cNvPr id="18447" name="Line 15"/>
          <p:cNvSpPr>
            <a:spLocks noChangeShapeType="1"/>
          </p:cNvSpPr>
          <p:nvPr/>
        </p:nvSpPr>
        <p:spPr bwMode="auto">
          <a:xfrm>
            <a:off x="7382933" y="2819400"/>
            <a:ext cx="0" cy="1143000"/>
          </a:xfrm>
          <a:prstGeom prst="line">
            <a:avLst/>
          </a:prstGeom>
          <a:noFill/>
          <a:ln w="9525">
            <a:solidFill>
              <a:schemeClr val="tx1"/>
            </a:solidFill>
            <a:round/>
            <a:headEnd/>
            <a:tailEnd/>
          </a:ln>
          <a:effectLst/>
        </p:spPr>
        <p:txBody>
          <a:bodyPr wrap="none" anchor="ctr"/>
          <a:lstStyle/>
          <a:p>
            <a:endParaRPr lang="fr-FR"/>
          </a:p>
        </p:txBody>
      </p:sp>
      <p:sp>
        <p:nvSpPr>
          <p:cNvPr id="18448" name="Text Box 16"/>
          <p:cNvSpPr txBox="1">
            <a:spLocks noChangeArrowheads="1"/>
          </p:cNvSpPr>
          <p:nvPr/>
        </p:nvSpPr>
        <p:spPr bwMode="auto">
          <a:xfrm>
            <a:off x="5757334" y="3962401"/>
            <a:ext cx="2813591" cy="369332"/>
          </a:xfrm>
          <a:prstGeom prst="rect">
            <a:avLst/>
          </a:prstGeom>
          <a:solidFill>
            <a:srgbClr val="66FF33"/>
          </a:solidFill>
          <a:ln w="9525">
            <a:solidFill>
              <a:schemeClr val="bg2"/>
            </a:solidFill>
            <a:miter lim="800000"/>
            <a:headEnd/>
            <a:tailEnd/>
          </a:ln>
          <a:effectLst/>
        </p:spPr>
        <p:txBody>
          <a:bodyPr wrap="none">
            <a:spAutoFit/>
          </a:bodyPr>
          <a:lstStyle/>
          <a:p>
            <a:pPr eaLnBrk="0" hangingPunct="0"/>
            <a:r>
              <a:rPr lang="fr-FR" b="1" dirty="0">
                <a:latin typeface="Arial" pitchFamily="34" charset="0"/>
              </a:rPr>
              <a:t>Hybridation moléculaire</a:t>
            </a:r>
          </a:p>
        </p:txBody>
      </p:sp>
      <p:sp>
        <p:nvSpPr>
          <p:cNvPr id="18449" name="Line 17"/>
          <p:cNvSpPr>
            <a:spLocks noChangeShapeType="1"/>
          </p:cNvSpPr>
          <p:nvPr/>
        </p:nvSpPr>
        <p:spPr bwMode="auto">
          <a:xfrm>
            <a:off x="1083733" y="4572000"/>
            <a:ext cx="0" cy="304800"/>
          </a:xfrm>
          <a:prstGeom prst="line">
            <a:avLst/>
          </a:prstGeom>
          <a:noFill/>
          <a:ln w="9525">
            <a:solidFill>
              <a:schemeClr val="tx1"/>
            </a:solidFill>
            <a:round/>
            <a:headEnd/>
            <a:tailEnd/>
          </a:ln>
          <a:effectLst/>
        </p:spPr>
        <p:txBody>
          <a:bodyPr wrap="none" anchor="ctr"/>
          <a:lstStyle/>
          <a:p>
            <a:endParaRPr lang="fr-FR"/>
          </a:p>
        </p:txBody>
      </p:sp>
      <p:sp>
        <p:nvSpPr>
          <p:cNvPr id="18450" name="Text Box 18"/>
          <p:cNvSpPr txBox="1">
            <a:spLocks noChangeArrowheads="1"/>
          </p:cNvSpPr>
          <p:nvPr/>
        </p:nvSpPr>
        <p:spPr bwMode="auto">
          <a:xfrm>
            <a:off x="203200" y="4876800"/>
            <a:ext cx="2167467" cy="1938992"/>
          </a:xfrm>
          <a:prstGeom prst="rect">
            <a:avLst/>
          </a:prstGeom>
          <a:solidFill>
            <a:srgbClr val="CCECFF"/>
          </a:solidFill>
          <a:ln w="9525">
            <a:solidFill>
              <a:schemeClr val="bg2"/>
            </a:solidFill>
            <a:miter lim="800000"/>
            <a:headEnd/>
            <a:tailEnd/>
          </a:ln>
          <a:effectLst/>
        </p:spPr>
        <p:txBody>
          <a:bodyPr>
            <a:spAutoFit/>
          </a:bodyPr>
          <a:lstStyle/>
          <a:p>
            <a:pPr eaLnBrk="0" hangingPunct="0"/>
            <a:r>
              <a:rPr lang="fr-FR" sz="2000" b="1" dirty="0">
                <a:latin typeface="Arial" pitchFamily="34" charset="0"/>
              </a:rPr>
              <a:t>- vecteur</a:t>
            </a:r>
          </a:p>
          <a:p>
            <a:pPr eaLnBrk="0" hangingPunct="0"/>
            <a:r>
              <a:rPr lang="fr-FR" sz="2000" b="1" dirty="0">
                <a:latin typeface="Arial" pitchFamily="34" charset="0"/>
              </a:rPr>
              <a:t>- lier le fragment</a:t>
            </a:r>
          </a:p>
          <a:p>
            <a:pPr eaLnBrk="0" hangingPunct="0"/>
            <a:r>
              <a:rPr lang="fr-FR" sz="2000" b="1" dirty="0">
                <a:latin typeface="Arial" pitchFamily="34" charset="0"/>
              </a:rPr>
              <a:t>d ’ADN au vecteur</a:t>
            </a:r>
          </a:p>
          <a:p>
            <a:pPr eaLnBrk="0" hangingPunct="0"/>
            <a:r>
              <a:rPr lang="fr-FR" sz="2000" b="1" dirty="0">
                <a:latin typeface="Arial" pitchFamily="34" charset="0"/>
              </a:rPr>
              <a:t>- transfert dans      l’hôte </a:t>
            </a:r>
          </a:p>
        </p:txBody>
      </p:sp>
      <p:sp>
        <p:nvSpPr>
          <p:cNvPr id="18451" name="Text Box 19"/>
          <p:cNvSpPr txBox="1">
            <a:spLocks noChangeArrowheads="1"/>
          </p:cNvSpPr>
          <p:nvPr/>
        </p:nvSpPr>
        <p:spPr bwMode="auto">
          <a:xfrm>
            <a:off x="2777067" y="4887913"/>
            <a:ext cx="3204723" cy="1938992"/>
          </a:xfrm>
          <a:prstGeom prst="rect">
            <a:avLst/>
          </a:prstGeom>
          <a:solidFill>
            <a:srgbClr val="CCECFF"/>
          </a:solidFill>
          <a:ln w="9525">
            <a:solidFill>
              <a:schemeClr val="bg2"/>
            </a:solidFill>
            <a:miter lim="800000"/>
            <a:headEnd/>
            <a:tailEnd/>
          </a:ln>
          <a:effectLst/>
        </p:spPr>
        <p:txBody>
          <a:bodyPr wrap="none">
            <a:spAutoFit/>
          </a:bodyPr>
          <a:lstStyle/>
          <a:p>
            <a:pPr eaLnBrk="0" hangingPunct="0"/>
            <a:r>
              <a:rPr lang="fr-FR" sz="2000" b="1" dirty="0">
                <a:latin typeface="Arial" pitchFamily="34" charset="0"/>
              </a:rPr>
              <a:t>- polymérase</a:t>
            </a:r>
          </a:p>
          <a:p>
            <a:pPr eaLnBrk="0" hangingPunct="0"/>
            <a:r>
              <a:rPr lang="fr-FR" sz="2000" b="1" dirty="0">
                <a:latin typeface="Arial" pitchFamily="34" charset="0"/>
              </a:rPr>
              <a:t>  thermostable</a:t>
            </a:r>
          </a:p>
          <a:p>
            <a:pPr eaLnBrk="0" hangingPunct="0"/>
            <a:r>
              <a:rPr lang="fr-FR" sz="2000" b="1" dirty="0">
                <a:latin typeface="Arial" pitchFamily="34" charset="0"/>
              </a:rPr>
              <a:t>-information sur la </a:t>
            </a:r>
          </a:p>
          <a:p>
            <a:pPr eaLnBrk="0" hangingPunct="0"/>
            <a:r>
              <a:rPr lang="fr-FR" sz="2000" b="1" dirty="0">
                <a:latin typeface="Arial" pitchFamily="34" charset="0"/>
              </a:rPr>
              <a:t> séquence permettant</a:t>
            </a:r>
          </a:p>
          <a:p>
            <a:pPr eaLnBrk="0" hangingPunct="0"/>
            <a:r>
              <a:rPr lang="fr-FR" sz="2000" b="1" dirty="0">
                <a:latin typeface="Arial" pitchFamily="34" charset="0"/>
              </a:rPr>
              <a:t> de générer des amorces</a:t>
            </a:r>
          </a:p>
          <a:p>
            <a:pPr eaLnBrk="0" hangingPunct="0"/>
            <a:r>
              <a:rPr lang="fr-FR" sz="2000" b="1" dirty="0">
                <a:latin typeface="Arial" pitchFamily="34" charset="0"/>
              </a:rPr>
              <a:t> d’amplification</a:t>
            </a:r>
          </a:p>
        </p:txBody>
      </p:sp>
      <p:sp>
        <p:nvSpPr>
          <p:cNvPr id="18452" name="Line 20"/>
          <p:cNvSpPr>
            <a:spLocks noChangeShapeType="1"/>
          </p:cNvSpPr>
          <p:nvPr/>
        </p:nvSpPr>
        <p:spPr bwMode="auto">
          <a:xfrm>
            <a:off x="3928533" y="4572000"/>
            <a:ext cx="0" cy="304800"/>
          </a:xfrm>
          <a:prstGeom prst="line">
            <a:avLst/>
          </a:prstGeom>
          <a:noFill/>
          <a:ln w="9525">
            <a:solidFill>
              <a:schemeClr val="tx1"/>
            </a:solidFill>
            <a:round/>
            <a:headEnd/>
            <a:tailEnd/>
          </a:ln>
          <a:effectLst/>
        </p:spPr>
        <p:txBody>
          <a:bodyPr wrap="none" anchor="ctr"/>
          <a:lstStyle/>
          <a:p>
            <a:endParaRPr lang="fr-FR"/>
          </a:p>
        </p:txBody>
      </p:sp>
      <p:sp>
        <p:nvSpPr>
          <p:cNvPr id="18453" name="Text Box 21"/>
          <p:cNvSpPr txBox="1">
            <a:spLocks noChangeArrowheads="1"/>
          </p:cNvSpPr>
          <p:nvPr/>
        </p:nvSpPr>
        <p:spPr bwMode="auto">
          <a:xfrm>
            <a:off x="6128457" y="4876801"/>
            <a:ext cx="2733697" cy="707886"/>
          </a:xfrm>
          <a:prstGeom prst="rect">
            <a:avLst/>
          </a:prstGeom>
          <a:solidFill>
            <a:srgbClr val="66FF33"/>
          </a:solidFill>
          <a:ln w="9525">
            <a:solidFill>
              <a:schemeClr val="bg2"/>
            </a:solidFill>
            <a:miter lim="800000"/>
            <a:headEnd/>
            <a:tailEnd/>
          </a:ln>
          <a:effectLst/>
        </p:spPr>
        <p:txBody>
          <a:bodyPr wrap="none">
            <a:spAutoFit/>
          </a:bodyPr>
          <a:lstStyle/>
          <a:p>
            <a:pPr eaLnBrk="0" hangingPunct="0"/>
            <a:r>
              <a:rPr lang="fr-FR" dirty="0">
                <a:latin typeface="Arial" pitchFamily="34" charset="0"/>
              </a:rPr>
              <a:t>- </a:t>
            </a:r>
            <a:r>
              <a:rPr lang="fr-FR" sz="2000" b="1" dirty="0">
                <a:latin typeface="Arial" pitchFamily="34" charset="0"/>
              </a:rPr>
              <a:t>Sonde ADN ou ARN</a:t>
            </a:r>
          </a:p>
          <a:p>
            <a:pPr eaLnBrk="0" hangingPunct="0"/>
            <a:r>
              <a:rPr lang="fr-FR" sz="2000" b="1" dirty="0">
                <a:latin typeface="Arial" pitchFamily="34" charset="0"/>
              </a:rPr>
              <a:t>   marquée</a:t>
            </a:r>
          </a:p>
        </p:txBody>
      </p:sp>
      <p:sp>
        <p:nvSpPr>
          <p:cNvPr id="18454" name="Line 22"/>
          <p:cNvSpPr>
            <a:spLocks noChangeShapeType="1"/>
          </p:cNvSpPr>
          <p:nvPr/>
        </p:nvSpPr>
        <p:spPr bwMode="auto">
          <a:xfrm>
            <a:off x="7382933" y="4419600"/>
            <a:ext cx="0" cy="457200"/>
          </a:xfrm>
          <a:prstGeom prst="line">
            <a:avLst/>
          </a:prstGeom>
          <a:noFill/>
          <a:ln w="9525">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06400" y="76200"/>
            <a:ext cx="7772400" cy="914400"/>
          </a:xfrm>
        </p:spPr>
        <p:txBody>
          <a:bodyPr/>
          <a:lstStyle/>
          <a:p>
            <a:r>
              <a:rPr lang="fr-FR" sz="3000">
                <a:solidFill>
                  <a:schemeClr val="tx1"/>
                </a:solidFill>
              </a:rPr>
              <a:t>Le clonage</a:t>
            </a:r>
          </a:p>
        </p:txBody>
      </p:sp>
      <p:pic>
        <p:nvPicPr>
          <p:cNvPr id="67587" name="Picture 3" descr="PLASMID"/>
          <p:cNvPicPr>
            <a:picLocks noChangeAspect="1" noChangeArrowheads="1"/>
          </p:cNvPicPr>
          <p:nvPr/>
        </p:nvPicPr>
        <p:blipFill>
          <a:blip r:embed="rId2"/>
          <a:srcRect/>
          <a:stretch>
            <a:fillRect/>
          </a:stretch>
        </p:blipFill>
        <p:spPr bwMode="auto">
          <a:xfrm>
            <a:off x="231775" y="1052513"/>
            <a:ext cx="4575175" cy="5632450"/>
          </a:xfrm>
          <a:prstGeom prst="rect">
            <a:avLst/>
          </a:prstGeom>
          <a:noFill/>
          <a:ln w="9525">
            <a:solidFill>
              <a:schemeClr val="tx1"/>
            </a:solidFill>
            <a:miter lim="800000"/>
            <a:headEnd/>
            <a:tailEnd/>
          </a:ln>
        </p:spPr>
      </p:pic>
      <p:sp>
        <p:nvSpPr>
          <p:cNvPr id="67588" name="Text Box 4"/>
          <p:cNvSpPr txBox="1">
            <a:spLocks noChangeArrowheads="1"/>
          </p:cNvSpPr>
          <p:nvPr/>
        </p:nvSpPr>
        <p:spPr bwMode="auto">
          <a:xfrm>
            <a:off x="5105400" y="1214422"/>
            <a:ext cx="3886200" cy="3416320"/>
          </a:xfrm>
          <a:prstGeom prst="rect">
            <a:avLst/>
          </a:prstGeom>
          <a:noFill/>
          <a:ln w="9525">
            <a:noFill/>
            <a:miter lim="800000"/>
            <a:headEnd/>
            <a:tailEnd/>
          </a:ln>
          <a:effectLst/>
        </p:spPr>
        <p:txBody>
          <a:bodyPr>
            <a:spAutoFit/>
          </a:bodyPr>
          <a:lstStyle/>
          <a:p>
            <a:pPr eaLnBrk="0" hangingPunct="0">
              <a:buFontTx/>
              <a:buChar char="•"/>
            </a:pPr>
            <a:r>
              <a:rPr lang="fr-FR" sz="2400" dirty="0">
                <a:latin typeface="Times New Roman" pitchFamily="18" charset="0"/>
              </a:rPr>
              <a:t>Le clonage consiste à réaliser des copies identiques d’un organisme en plusieurs exemplaires</a:t>
            </a:r>
          </a:p>
          <a:p>
            <a:pPr eaLnBrk="0" hangingPunct="0">
              <a:buFontTx/>
              <a:buChar char="•"/>
            </a:pPr>
            <a:endParaRPr lang="fr-FR" sz="2400" dirty="0">
              <a:latin typeface="Times New Roman" pitchFamily="18" charset="0"/>
            </a:endParaRPr>
          </a:p>
          <a:p>
            <a:pPr eaLnBrk="0" hangingPunct="0">
              <a:buFontTx/>
              <a:buChar char="•"/>
            </a:pPr>
            <a:r>
              <a:rPr lang="fr-FR" sz="2400" dirty="0">
                <a:latin typeface="Times New Roman" pitchFamily="18" charset="0"/>
              </a:rPr>
              <a:t>Pour la production d’un biopharmaceutique, l’organisme cloné est un micro-organisme recombinant</a:t>
            </a:r>
          </a:p>
        </p:txBody>
      </p:sp>
      <p:sp>
        <p:nvSpPr>
          <p:cNvPr id="67589" name="Text Box 5"/>
          <p:cNvSpPr txBox="1">
            <a:spLocks noChangeArrowheads="1"/>
          </p:cNvSpPr>
          <p:nvPr/>
        </p:nvSpPr>
        <p:spPr bwMode="auto">
          <a:xfrm>
            <a:off x="5486400" y="5181600"/>
            <a:ext cx="3429000" cy="1016000"/>
          </a:xfrm>
          <a:prstGeom prst="rect">
            <a:avLst/>
          </a:prstGeom>
          <a:noFill/>
          <a:ln w="9525">
            <a:solidFill>
              <a:srgbClr val="FF0000"/>
            </a:solidFill>
            <a:miter lim="800000"/>
            <a:headEnd/>
            <a:tailEnd/>
          </a:ln>
          <a:effectLst/>
        </p:spPr>
        <p:txBody>
          <a:bodyPr>
            <a:spAutoFit/>
          </a:bodyPr>
          <a:lstStyle/>
          <a:p>
            <a:pPr eaLnBrk="0" hangingPunct="0"/>
            <a:r>
              <a:rPr lang="fr-FR" sz="2000">
                <a:latin typeface="Times New Roman" pitchFamily="18" charset="0"/>
              </a:rPr>
              <a:t>Transfection: introduction de matériel génétique étranger dans une cellule</a:t>
            </a:r>
          </a:p>
        </p:txBody>
      </p:sp>
      <p:sp>
        <p:nvSpPr>
          <p:cNvPr id="67590" name="Line 6"/>
          <p:cNvSpPr>
            <a:spLocks noChangeShapeType="1"/>
          </p:cNvSpPr>
          <p:nvPr/>
        </p:nvSpPr>
        <p:spPr bwMode="auto">
          <a:xfrm flipH="1" flipV="1">
            <a:off x="2209800" y="4191000"/>
            <a:ext cx="3276600" cy="1143000"/>
          </a:xfrm>
          <a:prstGeom prst="line">
            <a:avLst/>
          </a:prstGeom>
          <a:noFill/>
          <a:ln w="15875">
            <a:solidFill>
              <a:srgbClr val="FF0000"/>
            </a:solidFill>
            <a:round/>
            <a:headEnd/>
            <a:tailEnd type="triangle" w="med" len="med"/>
          </a:ln>
          <a:effectLst/>
        </p:spPr>
        <p:txBody>
          <a:bodyPr wrap="none" anchor="ctr"/>
          <a:lstStyle/>
          <a:p>
            <a:endParaRPr lang="fr-FR"/>
          </a:p>
        </p:txBody>
      </p:sp>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ENSEIGNE\PCEM2\COURSM2\clonage1.JPEG"/>
          <p:cNvPicPr>
            <a:picLocks noChangeAspect="1" noChangeArrowheads="1"/>
          </p:cNvPicPr>
          <p:nvPr/>
        </p:nvPicPr>
        <p:blipFill>
          <a:blip r:embed="rId2"/>
          <a:srcRect/>
          <a:stretch>
            <a:fillRect/>
          </a:stretch>
        </p:blipFill>
        <p:spPr bwMode="auto">
          <a:xfrm>
            <a:off x="948266" y="4764"/>
            <a:ext cx="6266939" cy="68484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266950" y="260350"/>
            <a:ext cx="4608513" cy="457200"/>
          </a:xfrm>
          <a:prstGeom prst="rect">
            <a:avLst/>
          </a:prstGeom>
          <a:noFill/>
          <a:ln w="9525">
            <a:noFill/>
            <a:miter lim="800000"/>
            <a:headEnd/>
            <a:tailEnd/>
          </a:ln>
          <a:effectLst/>
        </p:spPr>
        <p:txBody>
          <a:bodyPr>
            <a:spAutoFit/>
          </a:bodyPr>
          <a:lstStyle/>
          <a:p>
            <a:pPr algn="ctr">
              <a:spcBef>
                <a:spcPct val="50000"/>
              </a:spcBef>
            </a:pPr>
            <a:r>
              <a:rPr lang="fr-FR">
                <a:solidFill>
                  <a:schemeClr val="accent2"/>
                </a:solidFill>
              </a:rPr>
              <a:t>Manipulation génétique</a:t>
            </a:r>
          </a:p>
        </p:txBody>
      </p:sp>
      <p:sp>
        <p:nvSpPr>
          <p:cNvPr id="81923" name="Text Box 3"/>
          <p:cNvSpPr txBox="1">
            <a:spLocks noChangeArrowheads="1"/>
          </p:cNvSpPr>
          <p:nvPr/>
        </p:nvSpPr>
        <p:spPr bwMode="auto">
          <a:xfrm>
            <a:off x="1289050" y="1249363"/>
            <a:ext cx="923925" cy="304800"/>
          </a:xfrm>
          <a:prstGeom prst="rect">
            <a:avLst/>
          </a:prstGeom>
          <a:noFill/>
          <a:ln w="9525">
            <a:noFill/>
            <a:miter lim="800000"/>
            <a:headEnd/>
            <a:tailEnd/>
          </a:ln>
          <a:effectLst/>
        </p:spPr>
        <p:txBody>
          <a:bodyPr wrap="none">
            <a:spAutoFit/>
          </a:bodyPr>
          <a:lstStyle/>
          <a:p>
            <a:r>
              <a:rPr lang="fr-FR" sz="1400"/>
              <a:t>Bactéries</a:t>
            </a:r>
          </a:p>
        </p:txBody>
      </p:sp>
      <p:grpSp>
        <p:nvGrpSpPr>
          <p:cNvPr id="2" name="Group 4"/>
          <p:cNvGrpSpPr>
            <a:grpSpLocks/>
          </p:cNvGrpSpPr>
          <p:nvPr/>
        </p:nvGrpSpPr>
        <p:grpSpPr bwMode="auto">
          <a:xfrm>
            <a:off x="4538663" y="4221163"/>
            <a:ext cx="352425" cy="425450"/>
            <a:chOff x="2717" y="2837"/>
            <a:chExt cx="222" cy="268"/>
          </a:xfrm>
        </p:grpSpPr>
        <p:sp>
          <p:nvSpPr>
            <p:cNvPr id="81925" name="Oval 5"/>
            <p:cNvSpPr>
              <a:spLocks noChangeArrowheads="1"/>
            </p:cNvSpPr>
            <p:nvPr/>
          </p:nvSpPr>
          <p:spPr bwMode="auto">
            <a:xfrm>
              <a:off x="2717" y="2865"/>
              <a:ext cx="222" cy="240"/>
            </a:xfrm>
            <a:prstGeom prst="ellipse">
              <a:avLst/>
            </a:prstGeom>
            <a:noFill/>
            <a:ln w="76200">
              <a:solidFill>
                <a:srgbClr val="3399FF"/>
              </a:solidFill>
              <a:round/>
              <a:headEnd/>
              <a:tailEnd/>
            </a:ln>
            <a:effectLst/>
          </p:spPr>
          <p:txBody>
            <a:bodyPr wrap="none" anchor="ctr"/>
            <a:lstStyle/>
            <a:p>
              <a:endParaRPr lang="fr-FR"/>
            </a:p>
          </p:txBody>
        </p:sp>
        <p:sp>
          <p:nvSpPr>
            <p:cNvPr id="81926" name="Arc 6"/>
            <p:cNvSpPr>
              <a:spLocks/>
            </p:cNvSpPr>
            <p:nvPr/>
          </p:nvSpPr>
          <p:spPr bwMode="auto">
            <a:xfrm rot="13567398" flipV="1">
              <a:off x="2756" y="2842"/>
              <a:ext cx="144" cy="1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sp>
        <p:nvSpPr>
          <p:cNvPr id="81927" name="Oval 7"/>
          <p:cNvSpPr>
            <a:spLocks noChangeAspect="1" noChangeArrowheads="1"/>
          </p:cNvSpPr>
          <p:nvPr/>
        </p:nvSpPr>
        <p:spPr bwMode="auto">
          <a:xfrm>
            <a:off x="1042988" y="1846263"/>
            <a:ext cx="1511300" cy="792162"/>
          </a:xfrm>
          <a:prstGeom prst="ellipse">
            <a:avLst/>
          </a:prstGeom>
          <a:noFill/>
          <a:ln w="28575">
            <a:solidFill>
              <a:schemeClr val="tx1"/>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1949450" y="2081213"/>
            <a:ext cx="301625" cy="317500"/>
          </a:xfrm>
          <a:prstGeom prst="ellipse">
            <a:avLst/>
          </a:prstGeom>
          <a:noFill/>
          <a:ln w="76200">
            <a:solidFill>
              <a:srgbClr val="3399FF"/>
            </a:solidFill>
            <a:round/>
            <a:headEnd/>
            <a:tailEnd/>
          </a:ln>
          <a:effectLst/>
        </p:spPr>
        <p:txBody>
          <a:bodyPr wrap="none" anchor="ctr"/>
          <a:lstStyle/>
          <a:p>
            <a:endParaRPr lang="fr-FR"/>
          </a:p>
        </p:txBody>
      </p:sp>
      <p:pic>
        <p:nvPicPr>
          <p:cNvPr id="81929" name="Picture 9" descr="adn_anim"/>
          <p:cNvPicPr>
            <a:picLocks noChangeAspect="1" noChangeArrowheads="1" noCrop="1"/>
          </p:cNvPicPr>
          <p:nvPr/>
        </p:nvPicPr>
        <p:blipFill>
          <a:blip r:embed="rId2"/>
          <a:srcRect/>
          <a:stretch>
            <a:fillRect/>
          </a:stretch>
        </p:blipFill>
        <p:spPr bwMode="auto">
          <a:xfrm>
            <a:off x="5003800" y="1412875"/>
            <a:ext cx="2968625" cy="1801813"/>
          </a:xfrm>
          <a:prstGeom prst="rect">
            <a:avLst/>
          </a:prstGeom>
          <a:noFill/>
        </p:spPr>
      </p:pic>
      <p:sp>
        <p:nvSpPr>
          <p:cNvPr id="81930" name="Arc 10"/>
          <p:cNvSpPr>
            <a:spLocks noChangeAspect="1"/>
          </p:cNvSpPr>
          <p:nvPr/>
        </p:nvSpPr>
        <p:spPr bwMode="auto">
          <a:xfrm rot="13567398" flipV="1">
            <a:off x="6274594" y="3301207"/>
            <a:ext cx="241300" cy="2206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1931" name="Line 11"/>
          <p:cNvSpPr>
            <a:spLocks noChangeShapeType="1"/>
          </p:cNvSpPr>
          <p:nvPr/>
        </p:nvSpPr>
        <p:spPr bwMode="auto">
          <a:xfrm flipH="1" flipV="1">
            <a:off x="5724525" y="2636838"/>
            <a:ext cx="504825" cy="792162"/>
          </a:xfrm>
          <a:prstGeom prst="line">
            <a:avLst/>
          </a:prstGeom>
          <a:noFill/>
          <a:ln w="9525">
            <a:solidFill>
              <a:schemeClr val="tx1"/>
            </a:solidFill>
            <a:round/>
            <a:headEnd/>
            <a:tailEnd/>
          </a:ln>
          <a:effectLst/>
        </p:spPr>
        <p:txBody>
          <a:bodyPr/>
          <a:lstStyle/>
          <a:p>
            <a:endParaRPr lang="fr-FR"/>
          </a:p>
        </p:txBody>
      </p:sp>
      <p:sp>
        <p:nvSpPr>
          <p:cNvPr id="81932" name="Line 12"/>
          <p:cNvSpPr>
            <a:spLocks noChangeShapeType="1"/>
          </p:cNvSpPr>
          <p:nvPr/>
        </p:nvSpPr>
        <p:spPr bwMode="auto">
          <a:xfrm flipV="1">
            <a:off x="6577013" y="2636838"/>
            <a:ext cx="504825" cy="792162"/>
          </a:xfrm>
          <a:prstGeom prst="line">
            <a:avLst/>
          </a:prstGeom>
          <a:noFill/>
          <a:ln w="9525">
            <a:solidFill>
              <a:schemeClr val="tx1"/>
            </a:solidFill>
            <a:round/>
            <a:headEnd/>
            <a:tailEnd/>
          </a:ln>
          <a:effectLst/>
        </p:spPr>
        <p:txBody>
          <a:bodyPr/>
          <a:lstStyle/>
          <a:p>
            <a:endParaRPr lang="fr-FR"/>
          </a:p>
        </p:txBody>
      </p:sp>
      <p:sp>
        <p:nvSpPr>
          <p:cNvPr id="81933" name="Text Box 13"/>
          <p:cNvSpPr txBox="1">
            <a:spLocks noChangeArrowheads="1"/>
          </p:cNvSpPr>
          <p:nvPr/>
        </p:nvSpPr>
        <p:spPr bwMode="auto">
          <a:xfrm rot="-3592940">
            <a:off x="5252243" y="2532857"/>
            <a:ext cx="576263" cy="641350"/>
          </a:xfrm>
          <a:prstGeom prst="rect">
            <a:avLst/>
          </a:prstGeom>
          <a:noFill/>
          <a:ln w="9525">
            <a:noFill/>
            <a:miter lim="800000"/>
            <a:headEnd/>
            <a:tailEnd/>
          </a:ln>
          <a:effectLst/>
        </p:spPr>
        <p:txBody>
          <a:bodyPr>
            <a:spAutoFit/>
          </a:bodyPr>
          <a:lstStyle/>
          <a:p>
            <a:pPr>
              <a:spcBef>
                <a:spcPct val="50000"/>
              </a:spcBef>
            </a:pPr>
            <a:r>
              <a:rPr lang="fr-FR" sz="3600">
                <a:solidFill>
                  <a:srgbClr val="FF3300"/>
                </a:solidFill>
                <a:sym typeface="Wingdings 2" pitchFamily="18" charset="2"/>
              </a:rPr>
              <a:t></a:t>
            </a:r>
          </a:p>
        </p:txBody>
      </p:sp>
      <p:sp>
        <p:nvSpPr>
          <p:cNvPr id="81934" name="Text Box 14"/>
          <p:cNvSpPr txBox="1">
            <a:spLocks noChangeArrowheads="1"/>
          </p:cNvSpPr>
          <p:nvPr/>
        </p:nvSpPr>
        <p:spPr bwMode="auto">
          <a:xfrm rot="3592940" flipV="1">
            <a:off x="6869906" y="2494757"/>
            <a:ext cx="576263" cy="641350"/>
          </a:xfrm>
          <a:prstGeom prst="rect">
            <a:avLst/>
          </a:prstGeom>
          <a:noFill/>
          <a:ln w="9525">
            <a:noFill/>
            <a:miter lim="800000"/>
            <a:headEnd/>
            <a:tailEnd/>
          </a:ln>
          <a:effectLst/>
        </p:spPr>
        <p:txBody>
          <a:bodyPr>
            <a:spAutoFit/>
          </a:bodyPr>
          <a:lstStyle/>
          <a:p>
            <a:pPr>
              <a:spcBef>
                <a:spcPct val="50000"/>
              </a:spcBef>
            </a:pPr>
            <a:r>
              <a:rPr lang="fr-FR" sz="3600">
                <a:solidFill>
                  <a:srgbClr val="FF3300"/>
                </a:solidFill>
                <a:sym typeface="Wingdings 2" pitchFamily="18" charset="2"/>
              </a:rPr>
              <a:t></a:t>
            </a:r>
          </a:p>
        </p:txBody>
      </p:sp>
      <p:sp>
        <p:nvSpPr>
          <p:cNvPr id="81935" name="Text Box 15"/>
          <p:cNvSpPr txBox="1">
            <a:spLocks noChangeArrowheads="1"/>
          </p:cNvSpPr>
          <p:nvPr/>
        </p:nvSpPr>
        <p:spPr bwMode="auto">
          <a:xfrm>
            <a:off x="5678488" y="1196975"/>
            <a:ext cx="1619250" cy="366713"/>
          </a:xfrm>
          <a:prstGeom prst="rect">
            <a:avLst/>
          </a:prstGeom>
          <a:noFill/>
          <a:ln w="9525">
            <a:noFill/>
            <a:miter lim="800000"/>
            <a:headEnd/>
            <a:tailEnd/>
          </a:ln>
          <a:effectLst/>
        </p:spPr>
        <p:txBody>
          <a:bodyPr wrap="none">
            <a:spAutoFit/>
          </a:bodyPr>
          <a:lstStyle/>
          <a:p>
            <a:r>
              <a:rPr lang="fr-FR" sz="1800"/>
              <a:t>Gène d’intérêt</a:t>
            </a:r>
          </a:p>
        </p:txBody>
      </p:sp>
      <p:sp>
        <p:nvSpPr>
          <p:cNvPr id="81936" name="Oval 16"/>
          <p:cNvSpPr>
            <a:spLocks noChangeAspect="1" noChangeArrowheads="1"/>
          </p:cNvSpPr>
          <p:nvPr/>
        </p:nvSpPr>
        <p:spPr bwMode="auto">
          <a:xfrm>
            <a:off x="2901950" y="3213100"/>
            <a:ext cx="301625" cy="317500"/>
          </a:xfrm>
          <a:prstGeom prst="ellipse">
            <a:avLst/>
          </a:prstGeom>
          <a:noFill/>
          <a:ln w="76200">
            <a:solidFill>
              <a:srgbClr val="3399FF"/>
            </a:solidFill>
            <a:round/>
            <a:headEnd/>
            <a:tailEnd/>
          </a:ln>
          <a:effectLst/>
        </p:spPr>
        <p:txBody>
          <a:bodyPr wrap="none" anchor="ctr"/>
          <a:lstStyle/>
          <a:p>
            <a:endParaRPr lang="fr-FR"/>
          </a:p>
        </p:txBody>
      </p:sp>
      <p:sp>
        <p:nvSpPr>
          <p:cNvPr id="81937" name="AutoShape 17"/>
          <p:cNvSpPr>
            <a:spLocks noChangeArrowheads="1"/>
          </p:cNvSpPr>
          <p:nvPr/>
        </p:nvSpPr>
        <p:spPr bwMode="auto">
          <a:xfrm flipV="1">
            <a:off x="3419475" y="3357563"/>
            <a:ext cx="2592388" cy="720725"/>
          </a:xfrm>
          <a:custGeom>
            <a:avLst/>
            <a:gdLst>
              <a:gd name="G0" fmla="+- 9364 0 0"/>
              <a:gd name="G1" fmla="+- 10409 0 0"/>
              <a:gd name="G2" fmla="+- 5804 0 0"/>
              <a:gd name="G3" fmla="+- 21600 0 9364"/>
              <a:gd name="G4" fmla="+- 21600 0 10409"/>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9065 h 21600"/>
              <a:gd name="T4" fmla="*/ 10800 w 21600"/>
              <a:gd name="T5" fmla="*/ 19755 h 21600"/>
              <a:gd name="T6" fmla="*/ 21600 w 21600"/>
              <a:gd name="T7" fmla="*/ 19065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9364" y="5804"/>
                </a:lnTo>
                <a:lnTo>
                  <a:pt x="10409" y="5804"/>
                </a:lnTo>
                <a:lnTo>
                  <a:pt x="10409" y="18375"/>
                </a:lnTo>
                <a:lnTo>
                  <a:pt x="3288" y="18375"/>
                </a:lnTo>
                <a:lnTo>
                  <a:pt x="3288" y="16530"/>
                </a:lnTo>
                <a:lnTo>
                  <a:pt x="0" y="19065"/>
                </a:lnTo>
                <a:lnTo>
                  <a:pt x="3288" y="21600"/>
                </a:lnTo>
                <a:lnTo>
                  <a:pt x="3288" y="19755"/>
                </a:lnTo>
                <a:lnTo>
                  <a:pt x="18312" y="19755"/>
                </a:lnTo>
                <a:lnTo>
                  <a:pt x="18312" y="21600"/>
                </a:lnTo>
                <a:lnTo>
                  <a:pt x="21600" y="19065"/>
                </a:lnTo>
                <a:lnTo>
                  <a:pt x="18312" y="16530"/>
                </a:lnTo>
                <a:lnTo>
                  <a:pt x="18312" y="18375"/>
                </a:lnTo>
                <a:lnTo>
                  <a:pt x="11191" y="18375"/>
                </a:lnTo>
                <a:lnTo>
                  <a:pt x="11191" y="5804"/>
                </a:lnTo>
                <a:lnTo>
                  <a:pt x="12236" y="5804"/>
                </a:lnTo>
                <a:close/>
              </a:path>
            </a:pathLst>
          </a:custGeom>
          <a:solidFill>
            <a:schemeClr val="tx2"/>
          </a:solidFill>
          <a:ln w="9525">
            <a:solidFill>
              <a:schemeClr val="tx1"/>
            </a:solidFill>
            <a:miter lim="800000"/>
            <a:headEnd/>
            <a:tailEnd/>
          </a:ln>
          <a:effectLst/>
        </p:spPr>
        <p:txBody>
          <a:bodyPr wrap="none" anchor="ctr"/>
          <a:lstStyle/>
          <a:p>
            <a:endParaRPr lang="fr-FR"/>
          </a:p>
        </p:txBody>
      </p:sp>
      <p:grpSp>
        <p:nvGrpSpPr>
          <p:cNvPr id="3" name="Group 18"/>
          <p:cNvGrpSpPr>
            <a:grpSpLocks noChangeAspect="1"/>
          </p:cNvGrpSpPr>
          <p:nvPr/>
        </p:nvGrpSpPr>
        <p:grpSpPr bwMode="auto">
          <a:xfrm>
            <a:off x="3741738" y="5373688"/>
            <a:ext cx="1944687" cy="1150937"/>
            <a:chOff x="3264" y="2487"/>
            <a:chExt cx="958" cy="524"/>
          </a:xfrm>
        </p:grpSpPr>
        <p:grpSp>
          <p:nvGrpSpPr>
            <p:cNvPr id="4" name="Group 19"/>
            <p:cNvGrpSpPr>
              <a:grpSpLocks noChangeAspect="1"/>
            </p:cNvGrpSpPr>
            <p:nvPr/>
          </p:nvGrpSpPr>
          <p:grpSpPr bwMode="auto">
            <a:xfrm>
              <a:off x="3264" y="2487"/>
              <a:ext cx="483" cy="258"/>
              <a:chOff x="3600" y="2112"/>
              <a:chExt cx="720" cy="384"/>
            </a:xfrm>
          </p:grpSpPr>
          <p:sp>
            <p:nvSpPr>
              <p:cNvPr id="81940" name="Oval 20"/>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5" name="Group 21"/>
              <p:cNvGrpSpPr>
                <a:grpSpLocks noChangeAspect="1"/>
              </p:cNvGrpSpPr>
              <p:nvPr/>
            </p:nvGrpSpPr>
            <p:grpSpPr bwMode="auto">
              <a:xfrm>
                <a:off x="4032" y="2208"/>
                <a:ext cx="144" cy="172"/>
                <a:chOff x="3648" y="1680"/>
                <a:chExt cx="240" cy="268"/>
              </a:xfrm>
            </p:grpSpPr>
            <p:sp>
              <p:nvSpPr>
                <p:cNvPr id="81942" name="Oval 22"/>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1943" name="Arc 23"/>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6" name="Group 24"/>
            <p:cNvGrpSpPr>
              <a:grpSpLocks noChangeAspect="1"/>
            </p:cNvGrpSpPr>
            <p:nvPr/>
          </p:nvGrpSpPr>
          <p:grpSpPr bwMode="auto">
            <a:xfrm>
              <a:off x="3264" y="2753"/>
              <a:ext cx="483" cy="258"/>
              <a:chOff x="3600" y="2112"/>
              <a:chExt cx="720" cy="384"/>
            </a:xfrm>
          </p:grpSpPr>
          <p:sp>
            <p:nvSpPr>
              <p:cNvPr id="81945" name="Oval 25"/>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7" name="Group 26"/>
              <p:cNvGrpSpPr>
                <a:grpSpLocks noChangeAspect="1"/>
              </p:cNvGrpSpPr>
              <p:nvPr/>
            </p:nvGrpSpPr>
            <p:grpSpPr bwMode="auto">
              <a:xfrm>
                <a:off x="4032" y="2208"/>
                <a:ext cx="144" cy="172"/>
                <a:chOff x="3648" y="1680"/>
                <a:chExt cx="240" cy="268"/>
              </a:xfrm>
            </p:grpSpPr>
            <p:sp>
              <p:nvSpPr>
                <p:cNvPr id="81947" name="Oval 27"/>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1948" name="Arc 28"/>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8" name="Group 29"/>
            <p:cNvGrpSpPr>
              <a:grpSpLocks noChangeAspect="1"/>
            </p:cNvGrpSpPr>
            <p:nvPr/>
          </p:nvGrpSpPr>
          <p:grpSpPr bwMode="auto">
            <a:xfrm>
              <a:off x="3739" y="2753"/>
              <a:ext cx="483" cy="258"/>
              <a:chOff x="3600" y="2112"/>
              <a:chExt cx="720" cy="384"/>
            </a:xfrm>
          </p:grpSpPr>
          <p:sp>
            <p:nvSpPr>
              <p:cNvPr id="81950" name="Oval 30"/>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9" name="Group 31"/>
              <p:cNvGrpSpPr>
                <a:grpSpLocks noChangeAspect="1"/>
              </p:cNvGrpSpPr>
              <p:nvPr/>
            </p:nvGrpSpPr>
            <p:grpSpPr bwMode="auto">
              <a:xfrm>
                <a:off x="4032" y="2208"/>
                <a:ext cx="144" cy="172"/>
                <a:chOff x="3648" y="1680"/>
                <a:chExt cx="240" cy="268"/>
              </a:xfrm>
            </p:grpSpPr>
            <p:sp>
              <p:nvSpPr>
                <p:cNvPr id="81952" name="Oval 32"/>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1953" name="Arc 33"/>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10" name="Group 34"/>
            <p:cNvGrpSpPr>
              <a:grpSpLocks noChangeAspect="1"/>
            </p:cNvGrpSpPr>
            <p:nvPr/>
          </p:nvGrpSpPr>
          <p:grpSpPr bwMode="auto">
            <a:xfrm>
              <a:off x="3739" y="2487"/>
              <a:ext cx="483" cy="258"/>
              <a:chOff x="3600" y="2112"/>
              <a:chExt cx="720" cy="384"/>
            </a:xfrm>
          </p:grpSpPr>
          <p:sp>
            <p:nvSpPr>
              <p:cNvPr id="81955" name="Oval 35"/>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11" name="Group 36"/>
              <p:cNvGrpSpPr>
                <a:grpSpLocks noChangeAspect="1"/>
              </p:cNvGrpSpPr>
              <p:nvPr/>
            </p:nvGrpSpPr>
            <p:grpSpPr bwMode="auto">
              <a:xfrm>
                <a:off x="4032" y="2208"/>
                <a:ext cx="144" cy="172"/>
                <a:chOff x="3648" y="1680"/>
                <a:chExt cx="240" cy="268"/>
              </a:xfrm>
            </p:grpSpPr>
            <p:sp>
              <p:nvSpPr>
                <p:cNvPr id="81957" name="Oval 37"/>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1958" name="Arc 38"/>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sp>
        <p:nvSpPr>
          <p:cNvPr id="81959" name="Line 39"/>
          <p:cNvSpPr>
            <a:spLocks noChangeShapeType="1"/>
          </p:cNvSpPr>
          <p:nvPr/>
        </p:nvSpPr>
        <p:spPr bwMode="auto">
          <a:xfrm>
            <a:off x="2339975" y="2636838"/>
            <a:ext cx="431800" cy="504825"/>
          </a:xfrm>
          <a:prstGeom prst="line">
            <a:avLst/>
          </a:prstGeom>
          <a:noFill/>
          <a:ln w="9525">
            <a:solidFill>
              <a:schemeClr val="tx1"/>
            </a:solidFill>
            <a:round/>
            <a:headEnd/>
            <a:tailEnd type="triangle" w="med" len="med"/>
          </a:ln>
          <a:effectLst/>
        </p:spPr>
        <p:txBody>
          <a:bodyPr/>
          <a:lstStyle/>
          <a:p>
            <a:endParaRPr lang="fr-FR"/>
          </a:p>
        </p:txBody>
      </p:sp>
      <p:sp>
        <p:nvSpPr>
          <p:cNvPr id="81960" name="Line 40"/>
          <p:cNvSpPr>
            <a:spLocks noChangeShapeType="1"/>
          </p:cNvSpPr>
          <p:nvPr/>
        </p:nvSpPr>
        <p:spPr bwMode="auto">
          <a:xfrm>
            <a:off x="4716463" y="4797425"/>
            <a:ext cx="0" cy="576263"/>
          </a:xfrm>
          <a:prstGeom prst="line">
            <a:avLst/>
          </a:prstGeom>
          <a:noFill/>
          <a:ln w="9525">
            <a:solidFill>
              <a:schemeClr val="tx1"/>
            </a:solidFill>
            <a:round/>
            <a:headEnd/>
            <a:tailEnd type="triangle" w="med" len="med"/>
          </a:ln>
          <a:effectLst/>
        </p:spPr>
        <p:txBody>
          <a:bodyPr/>
          <a:lstStyle/>
          <a:p>
            <a:endParaRPr lang="fr-FR"/>
          </a:p>
        </p:txBody>
      </p:sp>
      <p:sp>
        <p:nvSpPr>
          <p:cNvPr id="81961" name="Text Box 41"/>
          <p:cNvSpPr txBox="1">
            <a:spLocks noChangeArrowheads="1"/>
          </p:cNvSpPr>
          <p:nvPr/>
        </p:nvSpPr>
        <p:spPr bwMode="auto">
          <a:xfrm>
            <a:off x="6877050" y="3213100"/>
            <a:ext cx="1944688" cy="703263"/>
          </a:xfrm>
          <a:prstGeom prst="rect">
            <a:avLst/>
          </a:prstGeom>
          <a:noFill/>
          <a:ln w="9525">
            <a:noFill/>
            <a:miter lim="800000"/>
            <a:headEnd/>
            <a:tailEnd/>
          </a:ln>
          <a:effectLst/>
        </p:spPr>
        <p:txBody>
          <a:bodyPr>
            <a:spAutoFit/>
          </a:bodyPr>
          <a:lstStyle/>
          <a:p>
            <a:pPr algn="ctr">
              <a:spcBef>
                <a:spcPct val="50000"/>
              </a:spcBef>
            </a:pPr>
            <a:r>
              <a:rPr lang="fr-FR" sz="1600" i="1">
                <a:solidFill>
                  <a:srgbClr val="FF3300"/>
                </a:solidFill>
              </a:rPr>
              <a:t>Identification</a:t>
            </a:r>
          </a:p>
          <a:p>
            <a:pPr algn="ctr">
              <a:spcBef>
                <a:spcPct val="50000"/>
              </a:spcBef>
            </a:pPr>
            <a:r>
              <a:rPr lang="fr-FR" sz="1600" i="1">
                <a:solidFill>
                  <a:srgbClr val="FF3300"/>
                </a:solidFill>
              </a:rPr>
              <a:t>Isolement</a:t>
            </a:r>
          </a:p>
        </p:txBody>
      </p:sp>
      <p:sp>
        <p:nvSpPr>
          <p:cNvPr id="81962" name="Text Box 42"/>
          <p:cNvSpPr txBox="1">
            <a:spLocks noChangeArrowheads="1"/>
          </p:cNvSpPr>
          <p:nvPr/>
        </p:nvSpPr>
        <p:spPr bwMode="auto">
          <a:xfrm>
            <a:off x="323850" y="3208338"/>
            <a:ext cx="2216150" cy="366712"/>
          </a:xfrm>
          <a:prstGeom prst="rect">
            <a:avLst/>
          </a:prstGeom>
          <a:noFill/>
          <a:ln w="9525">
            <a:noFill/>
            <a:miter lim="800000"/>
            <a:headEnd/>
            <a:tailEnd/>
          </a:ln>
          <a:effectLst/>
        </p:spPr>
        <p:txBody>
          <a:bodyPr wrap="none">
            <a:spAutoFit/>
          </a:bodyPr>
          <a:lstStyle/>
          <a:p>
            <a:r>
              <a:rPr lang="fr-FR" sz="1800"/>
              <a:t>Vecteur (plasmides)</a:t>
            </a:r>
          </a:p>
        </p:txBody>
      </p:sp>
      <p:sp>
        <p:nvSpPr>
          <p:cNvPr id="81963" name="Text Box 43"/>
          <p:cNvSpPr txBox="1">
            <a:spLocks noChangeArrowheads="1"/>
          </p:cNvSpPr>
          <p:nvPr/>
        </p:nvSpPr>
        <p:spPr bwMode="auto">
          <a:xfrm>
            <a:off x="2051050" y="5734050"/>
            <a:ext cx="1512888" cy="703263"/>
          </a:xfrm>
          <a:prstGeom prst="rect">
            <a:avLst/>
          </a:prstGeom>
          <a:noFill/>
          <a:ln w="9525">
            <a:noFill/>
            <a:miter lim="800000"/>
            <a:headEnd/>
            <a:tailEnd/>
          </a:ln>
          <a:effectLst/>
        </p:spPr>
        <p:txBody>
          <a:bodyPr>
            <a:spAutoFit/>
          </a:bodyPr>
          <a:lstStyle/>
          <a:p>
            <a:pPr algn="ctr">
              <a:spcBef>
                <a:spcPct val="50000"/>
              </a:spcBef>
            </a:pPr>
            <a:r>
              <a:rPr lang="fr-FR" sz="1600" i="1"/>
              <a:t>Multiplication</a:t>
            </a:r>
          </a:p>
          <a:p>
            <a:pPr algn="ctr">
              <a:spcBef>
                <a:spcPct val="50000"/>
              </a:spcBef>
            </a:pPr>
            <a:r>
              <a:rPr lang="fr-FR" sz="1600" i="1"/>
              <a:t>= CLONAGE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814763" y="584200"/>
            <a:ext cx="981075" cy="566738"/>
            <a:chOff x="3600" y="2112"/>
            <a:chExt cx="720" cy="384"/>
          </a:xfrm>
        </p:grpSpPr>
        <p:sp>
          <p:nvSpPr>
            <p:cNvPr id="82947" name="Oval 3"/>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3" name="Group 4"/>
            <p:cNvGrpSpPr>
              <a:grpSpLocks noChangeAspect="1"/>
            </p:cNvGrpSpPr>
            <p:nvPr/>
          </p:nvGrpSpPr>
          <p:grpSpPr bwMode="auto">
            <a:xfrm>
              <a:off x="4032" y="2208"/>
              <a:ext cx="144" cy="172"/>
              <a:chOff x="3648" y="1680"/>
              <a:chExt cx="240" cy="268"/>
            </a:xfrm>
          </p:grpSpPr>
          <p:sp>
            <p:nvSpPr>
              <p:cNvPr id="82949" name="Oval 5"/>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50" name="Arc 6"/>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4" name="Group 7"/>
          <p:cNvGrpSpPr>
            <a:grpSpLocks noChangeAspect="1"/>
          </p:cNvGrpSpPr>
          <p:nvPr/>
        </p:nvGrpSpPr>
        <p:grpSpPr bwMode="auto">
          <a:xfrm>
            <a:off x="3814763" y="1168400"/>
            <a:ext cx="981075" cy="566738"/>
            <a:chOff x="3600" y="2112"/>
            <a:chExt cx="720" cy="384"/>
          </a:xfrm>
        </p:grpSpPr>
        <p:sp>
          <p:nvSpPr>
            <p:cNvPr id="82952" name="Oval 8"/>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5" name="Group 9"/>
            <p:cNvGrpSpPr>
              <a:grpSpLocks noChangeAspect="1"/>
            </p:cNvGrpSpPr>
            <p:nvPr/>
          </p:nvGrpSpPr>
          <p:grpSpPr bwMode="auto">
            <a:xfrm>
              <a:off x="4032" y="2208"/>
              <a:ext cx="144" cy="172"/>
              <a:chOff x="3648" y="1680"/>
              <a:chExt cx="240" cy="268"/>
            </a:xfrm>
          </p:grpSpPr>
          <p:sp>
            <p:nvSpPr>
              <p:cNvPr id="82954" name="Oval 10"/>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55" name="Arc 11"/>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6" name="Group 12"/>
          <p:cNvGrpSpPr>
            <a:grpSpLocks noChangeAspect="1"/>
          </p:cNvGrpSpPr>
          <p:nvPr/>
        </p:nvGrpSpPr>
        <p:grpSpPr bwMode="auto">
          <a:xfrm>
            <a:off x="4778375" y="1168400"/>
            <a:ext cx="981075" cy="566738"/>
            <a:chOff x="3600" y="2112"/>
            <a:chExt cx="720" cy="384"/>
          </a:xfrm>
        </p:grpSpPr>
        <p:sp>
          <p:nvSpPr>
            <p:cNvPr id="82957" name="Oval 13"/>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7" name="Group 14"/>
            <p:cNvGrpSpPr>
              <a:grpSpLocks noChangeAspect="1"/>
            </p:cNvGrpSpPr>
            <p:nvPr/>
          </p:nvGrpSpPr>
          <p:grpSpPr bwMode="auto">
            <a:xfrm>
              <a:off x="4032" y="2208"/>
              <a:ext cx="144" cy="172"/>
              <a:chOff x="3648" y="1680"/>
              <a:chExt cx="240" cy="268"/>
            </a:xfrm>
          </p:grpSpPr>
          <p:sp>
            <p:nvSpPr>
              <p:cNvPr id="82959" name="Oval 15"/>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60" name="Arc 16"/>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8" name="Group 17"/>
          <p:cNvGrpSpPr>
            <a:grpSpLocks noChangeAspect="1"/>
          </p:cNvGrpSpPr>
          <p:nvPr/>
        </p:nvGrpSpPr>
        <p:grpSpPr bwMode="auto">
          <a:xfrm>
            <a:off x="4778375" y="584200"/>
            <a:ext cx="981075" cy="566738"/>
            <a:chOff x="3600" y="2112"/>
            <a:chExt cx="720" cy="384"/>
          </a:xfrm>
        </p:grpSpPr>
        <p:sp>
          <p:nvSpPr>
            <p:cNvPr id="82962" name="Oval 18"/>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9" name="Group 19"/>
            <p:cNvGrpSpPr>
              <a:grpSpLocks noChangeAspect="1"/>
            </p:cNvGrpSpPr>
            <p:nvPr/>
          </p:nvGrpSpPr>
          <p:grpSpPr bwMode="auto">
            <a:xfrm>
              <a:off x="4032" y="2208"/>
              <a:ext cx="144" cy="172"/>
              <a:chOff x="3648" y="1680"/>
              <a:chExt cx="240" cy="268"/>
            </a:xfrm>
          </p:grpSpPr>
          <p:sp>
            <p:nvSpPr>
              <p:cNvPr id="82964" name="Oval 20"/>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65" name="Arc 21"/>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10" name="Group 22"/>
          <p:cNvGrpSpPr>
            <a:grpSpLocks/>
          </p:cNvGrpSpPr>
          <p:nvPr/>
        </p:nvGrpSpPr>
        <p:grpSpPr bwMode="auto">
          <a:xfrm>
            <a:off x="5508625" y="1736725"/>
            <a:ext cx="3167063" cy="1079500"/>
            <a:chOff x="3470" y="1298"/>
            <a:chExt cx="1995" cy="811"/>
          </a:xfrm>
        </p:grpSpPr>
        <p:sp>
          <p:nvSpPr>
            <p:cNvPr id="82967" name="Line 23"/>
            <p:cNvSpPr>
              <a:spLocks noChangeShapeType="1"/>
            </p:cNvSpPr>
            <p:nvPr/>
          </p:nvSpPr>
          <p:spPr bwMode="auto">
            <a:xfrm>
              <a:off x="3470" y="1298"/>
              <a:ext cx="1406" cy="408"/>
            </a:xfrm>
            <a:prstGeom prst="line">
              <a:avLst/>
            </a:prstGeom>
            <a:noFill/>
            <a:ln w="9525">
              <a:solidFill>
                <a:schemeClr val="tx1"/>
              </a:solidFill>
              <a:round/>
              <a:headEnd/>
              <a:tailEnd type="triangle" w="med" len="med"/>
            </a:ln>
            <a:effectLst/>
          </p:spPr>
          <p:txBody>
            <a:bodyPr/>
            <a:lstStyle/>
            <a:p>
              <a:endParaRPr lang="fr-FR"/>
            </a:p>
          </p:txBody>
        </p:sp>
        <p:grpSp>
          <p:nvGrpSpPr>
            <p:cNvPr id="11" name="Group 24"/>
            <p:cNvGrpSpPr>
              <a:grpSpLocks noChangeAspect="1"/>
            </p:cNvGrpSpPr>
            <p:nvPr/>
          </p:nvGrpSpPr>
          <p:grpSpPr bwMode="auto">
            <a:xfrm>
              <a:off x="4240" y="1752"/>
              <a:ext cx="618" cy="357"/>
              <a:chOff x="3600" y="2112"/>
              <a:chExt cx="720" cy="384"/>
            </a:xfrm>
          </p:grpSpPr>
          <p:sp>
            <p:nvSpPr>
              <p:cNvPr id="82969" name="Oval 25"/>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12" name="Group 26"/>
              <p:cNvGrpSpPr>
                <a:grpSpLocks noChangeAspect="1"/>
              </p:cNvGrpSpPr>
              <p:nvPr/>
            </p:nvGrpSpPr>
            <p:grpSpPr bwMode="auto">
              <a:xfrm>
                <a:off x="4032" y="2208"/>
                <a:ext cx="144" cy="172"/>
                <a:chOff x="3648" y="1680"/>
                <a:chExt cx="240" cy="268"/>
              </a:xfrm>
            </p:grpSpPr>
            <p:sp>
              <p:nvSpPr>
                <p:cNvPr id="82971" name="Oval 27"/>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72" name="Arc 28"/>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13" name="Group 29"/>
            <p:cNvGrpSpPr>
              <a:grpSpLocks noChangeAspect="1"/>
            </p:cNvGrpSpPr>
            <p:nvPr/>
          </p:nvGrpSpPr>
          <p:grpSpPr bwMode="auto">
            <a:xfrm>
              <a:off x="4847" y="1752"/>
              <a:ext cx="618" cy="357"/>
              <a:chOff x="3600" y="2112"/>
              <a:chExt cx="720" cy="384"/>
            </a:xfrm>
          </p:grpSpPr>
          <p:sp>
            <p:nvSpPr>
              <p:cNvPr id="82974" name="Oval 30"/>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14" name="Group 31"/>
              <p:cNvGrpSpPr>
                <a:grpSpLocks noChangeAspect="1"/>
              </p:cNvGrpSpPr>
              <p:nvPr/>
            </p:nvGrpSpPr>
            <p:grpSpPr bwMode="auto">
              <a:xfrm>
                <a:off x="4032" y="2208"/>
                <a:ext cx="144" cy="172"/>
                <a:chOff x="3648" y="1680"/>
                <a:chExt cx="240" cy="268"/>
              </a:xfrm>
            </p:grpSpPr>
            <p:sp>
              <p:nvSpPr>
                <p:cNvPr id="82976" name="Oval 32"/>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77" name="Arc 33"/>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grpSp>
        <p:nvGrpSpPr>
          <p:cNvPr id="15" name="Group 34"/>
          <p:cNvGrpSpPr>
            <a:grpSpLocks/>
          </p:cNvGrpSpPr>
          <p:nvPr/>
        </p:nvGrpSpPr>
        <p:grpSpPr bwMode="auto">
          <a:xfrm>
            <a:off x="682625" y="1736725"/>
            <a:ext cx="3384550" cy="1079500"/>
            <a:chOff x="430" y="1298"/>
            <a:chExt cx="2132" cy="811"/>
          </a:xfrm>
        </p:grpSpPr>
        <p:sp>
          <p:nvSpPr>
            <p:cNvPr id="82979" name="Line 35"/>
            <p:cNvSpPr>
              <a:spLocks noChangeShapeType="1"/>
            </p:cNvSpPr>
            <p:nvPr/>
          </p:nvSpPr>
          <p:spPr bwMode="auto">
            <a:xfrm flipH="1">
              <a:off x="1156" y="1298"/>
              <a:ext cx="1406" cy="408"/>
            </a:xfrm>
            <a:prstGeom prst="line">
              <a:avLst/>
            </a:prstGeom>
            <a:noFill/>
            <a:ln w="9525">
              <a:solidFill>
                <a:schemeClr val="tx1"/>
              </a:solidFill>
              <a:round/>
              <a:headEnd/>
              <a:tailEnd type="triangle" w="med" len="med"/>
            </a:ln>
            <a:effectLst/>
          </p:spPr>
          <p:txBody>
            <a:bodyPr/>
            <a:lstStyle/>
            <a:p>
              <a:endParaRPr lang="fr-FR"/>
            </a:p>
          </p:txBody>
        </p:sp>
        <p:grpSp>
          <p:nvGrpSpPr>
            <p:cNvPr id="16" name="Group 36"/>
            <p:cNvGrpSpPr>
              <a:grpSpLocks noChangeAspect="1"/>
            </p:cNvGrpSpPr>
            <p:nvPr/>
          </p:nvGrpSpPr>
          <p:grpSpPr bwMode="auto">
            <a:xfrm>
              <a:off x="430" y="1752"/>
              <a:ext cx="618" cy="357"/>
              <a:chOff x="3600" y="2112"/>
              <a:chExt cx="720" cy="384"/>
            </a:xfrm>
          </p:grpSpPr>
          <p:sp>
            <p:nvSpPr>
              <p:cNvPr id="82981" name="Oval 37"/>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17" name="Group 38"/>
              <p:cNvGrpSpPr>
                <a:grpSpLocks noChangeAspect="1"/>
              </p:cNvGrpSpPr>
              <p:nvPr/>
            </p:nvGrpSpPr>
            <p:grpSpPr bwMode="auto">
              <a:xfrm>
                <a:off x="4032" y="2208"/>
                <a:ext cx="144" cy="172"/>
                <a:chOff x="3648" y="1680"/>
                <a:chExt cx="240" cy="268"/>
              </a:xfrm>
            </p:grpSpPr>
            <p:sp>
              <p:nvSpPr>
                <p:cNvPr id="82983" name="Oval 39"/>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84" name="Arc 40"/>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nvGrpSpPr>
            <p:cNvPr id="18" name="Group 41"/>
            <p:cNvGrpSpPr>
              <a:grpSpLocks noChangeAspect="1"/>
            </p:cNvGrpSpPr>
            <p:nvPr/>
          </p:nvGrpSpPr>
          <p:grpSpPr bwMode="auto">
            <a:xfrm>
              <a:off x="1037" y="1752"/>
              <a:ext cx="618" cy="357"/>
              <a:chOff x="3600" y="2112"/>
              <a:chExt cx="720" cy="384"/>
            </a:xfrm>
          </p:grpSpPr>
          <p:sp>
            <p:nvSpPr>
              <p:cNvPr id="82986" name="Oval 42"/>
              <p:cNvSpPr>
                <a:spLocks noChangeAspect="1" noChangeArrowheads="1"/>
              </p:cNvSpPr>
              <p:nvPr/>
            </p:nvSpPr>
            <p:spPr bwMode="auto">
              <a:xfrm>
                <a:off x="3600" y="2112"/>
                <a:ext cx="720" cy="384"/>
              </a:xfrm>
              <a:prstGeom prst="ellipse">
                <a:avLst/>
              </a:prstGeom>
              <a:noFill/>
              <a:ln w="28575">
                <a:solidFill>
                  <a:schemeClr val="tx1"/>
                </a:solidFill>
                <a:round/>
                <a:headEnd/>
                <a:tailEnd/>
              </a:ln>
              <a:effectLst/>
            </p:spPr>
            <p:txBody>
              <a:bodyPr wrap="none" anchor="ctr"/>
              <a:lstStyle/>
              <a:p>
                <a:endParaRPr lang="fr-FR"/>
              </a:p>
            </p:txBody>
          </p:sp>
          <p:grpSp>
            <p:nvGrpSpPr>
              <p:cNvPr id="19" name="Group 43"/>
              <p:cNvGrpSpPr>
                <a:grpSpLocks noChangeAspect="1"/>
              </p:cNvGrpSpPr>
              <p:nvPr/>
            </p:nvGrpSpPr>
            <p:grpSpPr bwMode="auto">
              <a:xfrm>
                <a:off x="4032" y="2208"/>
                <a:ext cx="144" cy="172"/>
                <a:chOff x="3648" y="1680"/>
                <a:chExt cx="240" cy="268"/>
              </a:xfrm>
            </p:grpSpPr>
            <p:sp>
              <p:nvSpPr>
                <p:cNvPr id="82988" name="Oval 44"/>
                <p:cNvSpPr>
                  <a:spLocks noChangeAspect="1" noChangeArrowheads="1"/>
                </p:cNvSpPr>
                <p:nvPr/>
              </p:nvSpPr>
              <p:spPr bwMode="auto">
                <a:xfrm>
                  <a:off x="3648" y="1708"/>
                  <a:ext cx="240" cy="240"/>
                </a:xfrm>
                <a:prstGeom prst="ellipse">
                  <a:avLst/>
                </a:prstGeom>
                <a:noFill/>
                <a:ln w="76200">
                  <a:solidFill>
                    <a:srgbClr val="3399FF"/>
                  </a:solidFill>
                  <a:round/>
                  <a:headEnd/>
                  <a:tailEnd/>
                </a:ln>
                <a:effectLst/>
              </p:spPr>
              <p:txBody>
                <a:bodyPr wrap="none" anchor="ctr"/>
                <a:lstStyle/>
                <a:p>
                  <a:endParaRPr lang="fr-FR"/>
                </a:p>
              </p:txBody>
            </p:sp>
            <p:sp>
              <p:nvSpPr>
                <p:cNvPr id="82989" name="Arc 45"/>
                <p:cNvSpPr>
                  <a:spLocks noChangeAspect="1"/>
                </p:cNvSpPr>
                <p:nvPr/>
              </p:nvSpPr>
              <p:spPr bwMode="auto">
                <a:xfrm rot="13567398" flipV="1">
                  <a:off x="3696" y="1680"/>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grpSp>
      </p:grpSp>
      <p:pic>
        <p:nvPicPr>
          <p:cNvPr id="82990" name="Picture 46" descr="2chain_prot_insulin"/>
          <p:cNvPicPr>
            <a:picLocks noChangeAspect="1" noChangeArrowheads="1"/>
          </p:cNvPicPr>
          <p:nvPr/>
        </p:nvPicPr>
        <p:blipFill>
          <a:blip r:embed="rId2" cstate="print"/>
          <a:srcRect b="6075"/>
          <a:stretch>
            <a:fillRect/>
          </a:stretch>
        </p:blipFill>
        <p:spPr bwMode="auto">
          <a:xfrm>
            <a:off x="7221538" y="3219450"/>
            <a:ext cx="446087" cy="303213"/>
          </a:xfrm>
          <a:prstGeom prst="rect">
            <a:avLst/>
          </a:prstGeom>
          <a:noFill/>
        </p:spPr>
      </p:pic>
      <p:pic>
        <p:nvPicPr>
          <p:cNvPr id="82991" name="Picture 47" descr="2chain_prot_insulin"/>
          <p:cNvPicPr>
            <a:picLocks noChangeAspect="1" noChangeArrowheads="1"/>
          </p:cNvPicPr>
          <p:nvPr/>
        </p:nvPicPr>
        <p:blipFill>
          <a:blip r:embed="rId2" cstate="print"/>
          <a:srcRect b="6075"/>
          <a:stretch>
            <a:fillRect/>
          </a:stretch>
        </p:blipFill>
        <p:spPr bwMode="auto">
          <a:xfrm>
            <a:off x="8172450" y="3230563"/>
            <a:ext cx="446088" cy="303212"/>
          </a:xfrm>
          <a:prstGeom prst="rect">
            <a:avLst/>
          </a:prstGeom>
          <a:noFill/>
        </p:spPr>
      </p:pic>
      <p:grpSp>
        <p:nvGrpSpPr>
          <p:cNvPr id="20" name="Group 48"/>
          <p:cNvGrpSpPr>
            <a:grpSpLocks/>
          </p:cNvGrpSpPr>
          <p:nvPr/>
        </p:nvGrpSpPr>
        <p:grpSpPr bwMode="auto">
          <a:xfrm>
            <a:off x="7524750" y="3968750"/>
            <a:ext cx="677863" cy="1454150"/>
            <a:chOff x="4422" y="2976"/>
            <a:chExt cx="726" cy="1217"/>
          </a:xfrm>
        </p:grpSpPr>
        <p:pic>
          <p:nvPicPr>
            <p:cNvPr id="82993" name="Picture 49" descr="2chain_prot_insulin"/>
            <p:cNvPicPr>
              <a:picLocks noChangeAspect="1" noChangeArrowheads="1"/>
            </p:cNvPicPr>
            <p:nvPr/>
          </p:nvPicPr>
          <p:blipFill>
            <a:blip r:embed="rId3" cstate="print"/>
            <a:srcRect b="6075"/>
            <a:stretch>
              <a:fillRect/>
            </a:stretch>
          </p:blipFill>
          <p:spPr bwMode="auto">
            <a:xfrm>
              <a:off x="4504" y="3148"/>
              <a:ext cx="281" cy="191"/>
            </a:xfrm>
            <a:prstGeom prst="rect">
              <a:avLst/>
            </a:prstGeom>
            <a:noFill/>
            <a:ln w="9525">
              <a:noFill/>
              <a:miter lim="800000"/>
              <a:headEnd/>
              <a:tailEnd/>
            </a:ln>
          </p:spPr>
        </p:pic>
        <p:pic>
          <p:nvPicPr>
            <p:cNvPr id="82994" name="Picture 50" descr="2chain_prot_insulin"/>
            <p:cNvPicPr>
              <a:picLocks noChangeAspect="1" noChangeArrowheads="1"/>
            </p:cNvPicPr>
            <p:nvPr/>
          </p:nvPicPr>
          <p:blipFill>
            <a:blip r:embed="rId3" cstate="print"/>
            <a:srcRect b="6075"/>
            <a:stretch>
              <a:fillRect/>
            </a:stretch>
          </p:blipFill>
          <p:spPr bwMode="auto">
            <a:xfrm>
              <a:off x="4785" y="3378"/>
              <a:ext cx="281" cy="191"/>
            </a:xfrm>
            <a:prstGeom prst="rect">
              <a:avLst/>
            </a:prstGeom>
            <a:noFill/>
            <a:ln w="9525">
              <a:noFill/>
              <a:miter lim="800000"/>
              <a:headEnd/>
              <a:tailEnd/>
            </a:ln>
          </p:spPr>
        </p:pic>
        <p:pic>
          <p:nvPicPr>
            <p:cNvPr id="82995" name="Picture 51" descr="2chain_prot_insulin"/>
            <p:cNvPicPr>
              <a:picLocks noChangeAspect="1" noChangeArrowheads="1"/>
            </p:cNvPicPr>
            <p:nvPr/>
          </p:nvPicPr>
          <p:blipFill>
            <a:blip r:embed="rId3" cstate="print"/>
            <a:srcRect b="6075"/>
            <a:stretch>
              <a:fillRect/>
            </a:stretch>
          </p:blipFill>
          <p:spPr bwMode="auto">
            <a:xfrm>
              <a:off x="4504" y="3466"/>
              <a:ext cx="281" cy="191"/>
            </a:xfrm>
            <a:prstGeom prst="rect">
              <a:avLst/>
            </a:prstGeom>
            <a:noFill/>
            <a:ln w="9525">
              <a:noFill/>
              <a:miter lim="800000"/>
              <a:headEnd/>
              <a:tailEnd/>
            </a:ln>
          </p:spPr>
        </p:pic>
        <p:pic>
          <p:nvPicPr>
            <p:cNvPr id="82996" name="Picture 52" descr="2chain_prot_insulin"/>
            <p:cNvPicPr>
              <a:picLocks noChangeAspect="1" noChangeArrowheads="1"/>
            </p:cNvPicPr>
            <p:nvPr/>
          </p:nvPicPr>
          <p:blipFill>
            <a:blip r:embed="rId3" cstate="print"/>
            <a:srcRect b="6075"/>
            <a:stretch>
              <a:fillRect/>
            </a:stretch>
          </p:blipFill>
          <p:spPr bwMode="auto">
            <a:xfrm>
              <a:off x="4831" y="3103"/>
              <a:ext cx="281" cy="191"/>
            </a:xfrm>
            <a:prstGeom prst="rect">
              <a:avLst/>
            </a:prstGeom>
            <a:noFill/>
            <a:ln w="9525">
              <a:noFill/>
              <a:miter lim="800000"/>
              <a:headEnd/>
              <a:tailEnd/>
            </a:ln>
          </p:spPr>
        </p:pic>
        <p:pic>
          <p:nvPicPr>
            <p:cNvPr id="82997" name="Picture 53" descr="2chain_prot_insulin"/>
            <p:cNvPicPr>
              <a:picLocks noChangeAspect="1" noChangeArrowheads="1"/>
            </p:cNvPicPr>
            <p:nvPr/>
          </p:nvPicPr>
          <p:blipFill>
            <a:blip r:embed="rId3" cstate="print"/>
            <a:srcRect b="6075"/>
            <a:stretch>
              <a:fillRect/>
            </a:stretch>
          </p:blipFill>
          <p:spPr bwMode="auto">
            <a:xfrm>
              <a:off x="4731" y="3657"/>
              <a:ext cx="281" cy="191"/>
            </a:xfrm>
            <a:prstGeom prst="rect">
              <a:avLst/>
            </a:prstGeom>
            <a:noFill/>
            <a:ln w="9525">
              <a:noFill/>
              <a:miter lim="800000"/>
              <a:headEnd/>
              <a:tailEnd/>
            </a:ln>
          </p:spPr>
        </p:pic>
        <p:grpSp>
          <p:nvGrpSpPr>
            <p:cNvPr id="21" name="Group 54"/>
            <p:cNvGrpSpPr>
              <a:grpSpLocks/>
            </p:cNvGrpSpPr>
            <p:nvPr/>
          </p:nvGrpSpPr>
          <p:grpSpPr bwMode="auto">
            <a:xfrm>
              <a:off x="4422" y="2976"/>
              <a:ext cx="726" cy="1217"/>
              <a:chOff x="4422" y="2976"/>
              <a:chExt cx="726" cy="1217"/>
            </a:xfrm>
          </p:grpSpPr>
          <p:sp>
            <p:nvSpPr>
              <p:cNvPr id="82999" name="Line 55"/>
              <p:cNvSpPr>
                <a:spLocks noChangeShapeType="1"/>
              </p:cNvSpPr>
              <p:nvPr/>
            </p:nvSpPr>
            <p:spPr bwMode="auto">
              <a:xfrm>
                <a:off x="4422" y="2976"/>
                <a:ext cx="0" cy="953"/>
              </a:xfrm>
              <a:prstGeom prst="line">
                <a:avLst/>
              </a:prstGeom>
              <a:noFill/>
              <a:ln w="9525">
                <a:solidFill>
                  <a:schemeClr val="tx1"/>
                </a:solidFill>
                <a:round/>
                <a:headEnd/>
                <a:tailEnd/>
              </a:ln>
              <a:effectLst/>
            </p:spPr>
            <p:txBody>
              <a:bodyPr/>
              <a:lstStyle/>
              <a:p>
                <a:endParaRPr lang="fr-FR"/>
              </a:p>
            </p:txBody>
          </p:sp>
          <p:sp>
            <p:nvSpPr>
              <p:cNvPr id="83000" name="Line 56"/>
              <p:cNvSpPr>
                <a:spLocks noChangeShapeType="1"/>
              </p:cNvSpPr>
              <p:nvPr/>
            </p:nvSpPr>
            <p:spPr bwMode="auto">
              <a:xfrm>
                <a:off x="5148" y="2976"/>
                <a:ext cx="0" cy="953"/>
              </a:xfrm>
              <a:prstGeom prst="line">
                <a:avLst/>
              </a:prstGeom>
              <a:noFill/>
              <a:ln w="9525">
                <a:solidFill>
                  <a:schemeClr val="tx1"/>
                </a:solidFill>
                <a:round/>
                <a:headEnd/>
                <a:tailEnd/>
              </a:ln>
              <a:effectLst/>
            </p:spPr>
            <p:txBody>
              <a:bodyPr/>
              <a:lstStyle/>
              <a:p>
                <a:endParaRPr lang="fr-FR"/>
              </a:p>
            </p:txBody>
          </p:sp>
          <p:sp>
            <p:nvSpPr>
              <p:cNvPr id="83001" name="Arc 57"/>
              <p:cNvSpPr>
                <a:spLocks/>
              </p:cNvSpPr>
              <p:nvPr/>
            </p:nvSpPr>
            <p:spPr bwMode="auto">
              <a:xfrm flipH="1" flipV="1">
                <a:off x="4422" y="3921"/>
                <a:ext cx="36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fr-FR"/>
              </a:p>
            </p:txBody>
          </p:sp>
          <p:sp>
            <p:nvSpPr>
              <p:cNvPr id="83002" name="Arc 58"/>
              <p:cNvSpPr>
                <a:spLocks/>
              </p:cNvSpPr>
              <p:nvPr/>
            </p:nvSpPr>
            <p:spPr bwMode="auto">
              <a:xfrm flipV="1">
                <a:off x="4785" y="3921"/>
                <a:ext cx="36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fr-FR"/>
              </a:p>
            </p:txBody>
          </p:sp>
        </p:grpSp>
        <p:pic>
          <p:nvPicPr>
            <p:cNvPr id="83003" name="Picture 59" descr="2chain_prot_insulin"/>
            <p:cNvPicPr>
              <a:picLocks noChangeAspect="1" noChangeArrowheads="1"/>
            </p:cNvPicPr>
            <p:nvPr/>
          </p:nvPicPr>
          <p:blipFill>
            <a:blip r:embed="rId3" cstate="print"/>
            <a:srcRect b="6075"/>
            <a:stretch>
              <a:fillRect/>
            </a:stretch>
          </p:blipFill>
          <p:spPr bwMode="auto">
            <a:xfrm>
              <a:off x="4513" y="3793"/>
              <a:ext cx="281" cy="191"/>
            </a:xfrm>
            <a:prstGeom prst="rect">
              <a:avLst/>
            </a:prstGeom>
            <a:noFill/>
            <a:ln w="9525">
              <a:noFill/>
              <a:miter lim="800000"/>
              <a:headEnd/>
              <a:tailEnd/>
            </a:ln>
          </p:spPr>
        </p:pic>
        <p:pic>
          <p:nvPicPr>
            <p:cNvPr id="83004" name="Picture 60" descr="2chain_prot_insulin"/>
            <p:cNvPicPr>
              <a:picLocks noChangeAspect="1" noChangeArrowheads="1"/>
            </p:cNvPicPr>
            <p:nvPr/>
          </p:nvPicPr>
          <p:blipFill>
            <a:blip r:embed="rId3" cstate="print"/>
            <a:srcRect b="6075"/>
            <a:stretch>
              <a:fillRect/>
            </a:stretch>
          </p:blipFill>
          <p:spPr bwMode="auto">
            <a:xfrm>
              <a:off x="4806" y="3874"/>
              <a:ext cx="281" cy="191"/>
            </a:xfrm>
            <a:prstGeom prst="rect">
              <a:avLst/>
            </a:prstGeom>
            <a:noFill/>
            <a:ln w="9525">
              <a:noFill/>
              <a:miter lim="800000"/>
              <a:headEnd/>
              <a:tailEnd/>
            </a:ln>
          </p:spPr>
        </p:pic>
      </p:grpSp>
      <p:grpSp>
        <p:nvGrpSpPr>
          <p:cNvPr id="22" name="Group 61"/>
          <p:cNvGrpSpPr>
            <a:grpSpLocks/>
          </p:cNvGrpSpPr>
          <p:nvPr/>
        </p:nvGrpSpPr>
        <p:grpSpPr bwMode="auto">
          <a:xfrm>
            <a:off x="1331913" y="3105150"/>
            <a:ext cx="647700" cy="1295400"/>
            <a:chOff x="657" y="2349"/>
            <a:chExt cx="726" cy="1217"/>
          </a:xfrm>
        </p:grpSpPr>
        <p:grpSp>
          <p:nvGrpSpPr>
            <p:cNvPr id="23" name="Group 62"/>
            <p:cNvGrpSpPr>
              <a:grpSpLocks/>
            </p:cNvGrpSpPr>
            <p:nvPr/>
          </p:nvGrpSpPr>
          <p:grpSpPr bwMode="auto">
            <a:xfrm>
              <a:off x="657" y="2349"/>
              <a:ext cx="726" cy="1217"/>
              <a:chOff x="4422" y="2976"/>
              <a:chExt cx="726" cy="1217"/>
            </a:xfrm>
          </p:grpSpPr>
          <p:sp>
            <p:nvSpPr>
              <p:cNvPr id="83007" name="Line 63"/>
              <p:cNvSpPr>
                <a:spLocks noChangeShapeType="1"/>
              </p:cNvSpPr>
              <p:nvPr/>
            </p:nvSpPr>
            <p:spPr bwMode="auto">
              <a:xfrm>
                <a:off x="4422" y="2976"/>
                <a:ext cx="0" cy="953"/>
              </a:xfrm>
              <a:prstGeom prst="line">
                <a:avLst/>
              </a:prstGeom>
              <a:noFill/>
              <a:ln w="9525">
                <a:solidFill>
                  <a:schemeClr val="tx1"/>
                </a:solidFill>
                <a:round/>
                <a:headEnd/>
                <a:tailEnd/>
              </a:ln>
              <a:effectLst/>
            </p:spPr>
            <p:txBody>
              <a:bodyPr/>
              <a:lstStyle/>
              <a:p>
                <a:endParaRPr lang="fr-FR"/>
              </a:p>
            </p:txBody>
          </p:sp>
          <p:sp>
            <p:nvSpPr>
              <p:cNvPr id="83008" name="Line 64"/>
              <p:cNvSpPr>
                <a:spLocks noChangeShapeType="1"/>
              </p:cNvSpPr>
              <p:nvPr/>
            </p:nvSpPr>
            <p:spPr bwMode="auto">
              <a:xfrm>
                <a:off x="5148" y="2976"/>
                <a:ext cx="0" cy="953"/>
              </a:xfrm>
              <a:prstGeom prst="line">
                <a:avLst/>
              </a:prstGeom>
              <a:noFill/>
              <a:ln w="9525">
                <a:solidFill>
                  <a:schemeClr val="tx1"/>
                </a:solidFill>
                <a:round/>
                <a:headEnd/>
                <a:tailEnd/>
              </a:ln>
              <a:effectLst/>
            </p:spPr>
            <p:txBody>
              <a:bodyPr/>
              <a:lstStyle/>
              <a:p>
                <a:endParaRPr lang="fr-FR"/>
              </a:p>
            </p:txBody>
          </p:sp>
          <p:sp>
            <p:nvSpPr>
              <p:cNvPr id="83009" name="Arc 65"/>
              <p:cNvSpPr>
                <a:spLocks/>
              </p:cNvSpPr>
              <p:nvPr/>
            </p:nvSpPr>
            <p:spPr bwMode="auto">
              <a:xfrm flipH="1" flipV="1">
                <a:off x="4422" y="3921"/>
                <a:ext cx="36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fr-FR"/>
              </a:p>
            </p:txBody>
          </p:sp>
          <p:sp>
            <p:nvSpPr>
              <p:cNvPr id="83010" name="Arc 66"/>
              <p:cNvSpPr>
                <a:spLocks/>
              </p:cNvSpPr>
              <p:nvPr/>
            </p:nvSpPr>
            <p:spPr bwMode="auto">
              <a:xfrm flipV="1">
                <a:off x="4785" y="3921"/>
                <a:ext cx="36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fr-FR"/>
              </a:p>
            </p:txBody>
          </p:sp>
        </p:grpSp>
        <p:sp>
          <p:nvSpPr>
            <p:cNvPr id="83011" name="Arc 67"/>
            <p:cNvSpPr>
              <a:spLocks noChangeAspect="1"/>
            </p:cNvSpPr>
            <p:nvPr/>
          </p:nvSpPr>
          <p:spPr bwMode="auto">
            <a:xfrm rot="13567398" flipV="1">
              <a:off x="787" y="2438"/>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2" name="Arc 68"/>
            <p:cNvSpPr>
              <a:spLocks noChangeAspect="1"/>
            </p:cNvSpPr>
            <p:nvPr/>
          </p:nvSpPr>
          <p:spPr bwMode="auto">
            <a:xfrm rot="13567398" flipV="1">
              <a:off x="1105" y="2558"/>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3" name="Arc 69"/>
            <p:cNvSpPr>
              <a:spLocks noChangeAspect="1"/>
            </p:cNvSpPr>
            <p:nvPr/>
          </p:nvSpPr>
          <p:spPr bwMode="auto">
            <a:xfrm rot="13567398" flipV="1">
              <a:off x="833" y="2694"/>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4" name="Arc 70"/>
            <p:cNvSpPr>
              <a:spLocks noChangeAspect="1"/>
            </p:cNvSpPr>
            <p:nvPr/>
          </p:nvSpPr>
          <p:spPr bwMode="auto">
            <a:xfrm rot="13567398" flipV="1">
              <a:off x="969" y="2830"/>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5" name="Arc 71"/>
            <p:cNvSpPr>
              <a:spLocks noChangeAspect="1"/>
            </p:cNvSpPr>
            <p:nvPr/>
          </p:nvSpPr>
          <p:spPr bwMode="auto">
            <a:xfrm rot="13567398" flipV="1">
              <a:off x="878" y="3028"/>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6" name="Arc 72"/>
            <p:cNvSpPr>
              <a:spLocks noChangeAspect="1"/>
            </p:cNvSpPr>
            <p:nvPr/>
          </p:nvSpPr>
          <p:spPr bwMode="auto">
            <a:xfrm rot="13567398" flipV="1">
              <a:off x="1150" y="3012"/>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7" name="Arc 73"/>
            <p:cNvSpPr>
              <a:spLocks noChangeAspect="1"/>
            </p:cNvSpPr>
            <p:nvPr/>
          </p:nvSpPr>
          <p:spPr bwMode="auto">
            <a:xfrm rot="13567398" flipV="1">
              <a:off x="1105" y="3193"/>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8" name="Arc 74"/>
            <p:cNvSpPr>
              <a:spLocks noChangeAspect="1"/>
            </p:cNvSpPr>
            <p:nvPr/>
          </p:nvSpPr>
          <p:spPr bwMode="auto">
            <a:xfrm rot="13567398" flipV="1">
              <a:off x="787" y="3239"/>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19" name="Arc 75"/>
            <p:cNvSpPr>
              <a:spLocks noChangeAspect="1"/>
            </p:cNvSpPr>
            <p:nvPr/>
          </p:nvSpPr>
          <p:spPr bwMode="auto">
            <a:xfrm rot="13567398" flipV="1">
              <a:off x="969" y="3375"/>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sp>
          <p:nvSpPr>
            <p:cNvPr id="83020" name="Arc 76"/>
            <p:cNvSpPr>
              <a:spLocks noChangeAspect="1"/>
            </p:cNvSpPr>
            <p:nvPr/>
          </p:nvSpPr>
          <p:spPr bwMode="auto">
            <a:xfrm rot="13567398" flipV="1">
              <a:off x="1105" y="2694"/>
              <a:ext cx="15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ffectLst/>
          </p:spPr>
          <p:txBody>
            <a:bodyPr wrap="none" anchor="ctr"/>
            <a:lstStyle/>
            <a:p>
              <a:endParaRPr lang="fr-FR"/>
            </a:p>
          </p:txBody>
        </p:sp>
      </p:grpSp>
      <p:sp>
        <p:nvSpPr>
          <p:cNvPr id="83021" name="Line 77"/>
          <p:cNvSpPr>
            <a:spLocks noChangeShapeType="1"/>
          </p:cNvSpPr>
          <p:nvPr/>
        </p:nvSpPr>
        <p:spPr bwMode="auto">
          <a:xfrm>
            <a:off x="7451725" y="2889250"/>
            <a:ext cx="0" cy="215900"/>
          </a:xfrm>
          <a:prstGeom prst="line">
            <a:avLst/>
          </a:prstGeom>
          <a:noFill/>
          <a:ln w="9525">
            <a:solidFill>
              <a:schemeClr val="tx1"/>
            </a:solidFill>
            <a:round/>
            <a:headEnd/>
            <a:tailEnd type="triangle" w="med" len="med"/>
          </a:ln>
          <a:effectLst/>
        </p:spPr>
        <p:txBody>
          <a:bodyPr/>
          <a:lstStyle/>
          <a:p>
            <a:endParaRPr lang="fr-FR"/>
          </a:p>
        </p:txBody>
      </p:sp>
      <p:sp>
        <p:nvSpPr>
          <p:cNvPr id="83022" name="Line 78"/>
          <p:cNvSpPr>
            <a:spLocks noChangeShapeType="1"/>
          </p:cNvSpPr>
          <p:nvPr/>
        </p:nvSpPr>
        <p:spPr bwMode="auto">
          <a:xfrm>
            <a:off x="8394700" y="2889250"/>
            <a:ext cx="0" cy="215900"/>
          </a:xfrm>
          <a:prstGeom prst="line">
            <a:avLst/>
          </a:prstGeom>
          <a:noFill/>
          <a:ln w="9525">
            <a:solidFill>
              <a:schemeClr val="tx1"/>
            </a:solidFill>
            <a:round/>
            <a:headEnd/>
            <a:tailEnd type="triangle" w="med" len="med"/>
          </a:ln>
          <a:effectLst/>
        </p:spPr>
        <p:txBody>
          <a:bodyPr/>
          <a:lstStyle/>
          <a:p>
            <a:endParaRPr lang="fr-FR"/>
          </a:p>
        </p:txBody>
      </p:sp>
      <p:sp>
        <p:nvSpPr>
          <p:cNvPr id="83023" name="Text Box 79"/>
          <p:cNvSpPr txBox="1">
            <a:spLocks noChangeArrowheads="1"/>
          </p:cNvSpPr>
          <p:nvPr/>
        </p:nvSpPr>
        <p:spPr bwMode="auto">
          <a:xfrm>
            <a:off x="5508625" y="3897313"/>
            <a:ext cx="1800225" cy="1615827"/>
          </a:xfrm>
          <a:prstGeom prst="rect">
            <a:avLst/>
          </a:prstGeom>
          <a:noFill/>
          <a:ln w="9525">
            <a:noFill/>
            <a:miter lim="800000"/>
            <a:headEnd/>
            <a:tailEnd/>
          </a:ln>
          <a:effectLst/>
        </p:spPr>
        <p:txBody>
          <a:bodyPr>
            <a:spAutoFit/>
          </a:bodyPr>
          <a:lstStyle/>
          <a:p>
            <a:pPr algn="ctr">
              <a:spcBef>
                <a:spcPct val="50000"/>
              </a:spcBef>
            </a:pPr>
            <a:r>
              <a:rPr lang="fr-FR" b="1" dirty="0">
                <a:solidFill>
                  <a:srgbClr val="FF3300"/>
                </a:solidFill>
                <a:latin typeface="Comic Sans MS" pitchFamily="66" charset="0"/>
              </a:rPr>
              <a:t>Production d’une protéine</a:t>
            </a:r>
          </a:p>
          <a:p>
            <a:pPr algn="ctr">
              <a:spcBef>
                <a:spcPct val="50000"/>
              </a:spcBef>
            </a:pPr>
            <a:r>
              <a:rPr lang="fr-FR" i="1" dirty="0">
                <a:latin typeface="Comic Sans MS" pitchFamily="66" charset="0"/>
              </a:rPr>
              <a:t>Ex : Insuline, Hormone de croissance</a:t>
            </a:r>
          </a:p>
        </p:txBody>
      </p:sp>
      <p:sp>
        <p:nvSpPr>
          <p:cNvPr id="83024" name="Text Box 80"/>
          <p:cNvSpPr txBox="1">
            <a:spLocks noChangeArrowheads="1"/>
          </p:cNvSpPr>
          <p:nvPr/>
        </p:nvSpPr>
        <p:spPr bwMode="auto">
          <a:xfrm>
            <a:off x="2124075" y="3287713"/>
            <a:ext cx="2376488" cy="923330"/>
          </a:xfrm>
          <a:prstGeom prst="rect">
            <a:avLst/>
          </a:prstGeom>
          <a:noFill/>
          <a:ln w="9525">
            <a:noFill/>
            <a:miter lim="800000"/>
            <a:headEnd/>
            <a:tailEnd/>
          </a:ln>
          <a:effectLst/>
        </p:spPr>
        <p:txBody>
          <a:bodyPr>
            <a:spAutoFit/>
          </a:bodyPr>
          <a:lstStyle/>
          <a:p>
            <a:pPr algn="ctr">
              <a:spcBef>
                <a:spcPct val="50000"/>
              </a:spcBef>
            </a:pPr>
            <a:r>
              <a:rPr lang="fr-FR" b="1" dirty="0">
                <a:solidFill>
                  <a:srgbClr val="FF3300"/>
                </a:solidFill>
                <a:latin typeface="Comic Sans MS" pitchFamily="66" charset="0"/>
              </a:rPr>
              <a:t>Transfert du gène dans un autre organisme</a:t>
            </a:r>
          </a:p>
        </p:txBody>
      </p:sp>
      <p:pic>
        <p:nvPicPr>
          <p:cNvPr id="83025" name="Picture 81" descr="protocole therap genet"/>
          <p:cNvPicPr>
            <a:picLocks noChangeAspect="1" noChangeArrowheads="1"/>
          </p:cNvPicPr>
          <p:nvPr/>
        </p:nvPicPr>
        <p:blipFill>
          <a:blip r:embed="rId4"/>
          <a:srcRect l="40186" t="26459" r="40186"/>
          <a:stretch>
            <a:fillRect/>
          </a:stretch>
        </p:blipFill>
        <p:spPr bwMode="auto">
          <a:xfrm>
            <a:off x="539750" y="5013325"/>
            <a:ext cx="685800" cy="1223963"/>
          </a:xfrm>
          <a:prstGeom prst="rect">
            <a:avLst/>
          </a:prstGeom>
          <a:noFill/>
        </p:spPr>
      </p:pic>
      <p:grpSp>
        <p:nvGrpSpPr>
          <p:cNvPr id="24" name="Group 82"/>
          <p:cNvGrpSpPr>
            <a:grpSpLocks/>
          </p:cNvGrpSpPr>
          <p:nvPr/>
        </p:nvGrpSpPr>
        <p:grpSpPr bwMode="auto">
          <a:xfrm>
            <a:off x="1143002" y="4786316"/>
            <a:ext cx="1403350" cy="1666876"/>
            <a:chOff x="720" y="2868"/>
            <a:chExt cx="884" cy="1050"/>
          </a:xfrm>
        </p:grpSpPr>
        <p:pic>
          <p:nvPicPr>
            <p:cNvPr id="83027" name="Picture 83"/>
            <p:cNvPicPr>
              <a:picLocks noChangeAspect="1" noChangeArrowheads="1"/>
            </p:cNvPicPr>
            <p:nvPr/>
          </p:nvPicPr>
          <p:blipFill>
            <a:blip r:embed="rId5" cstate="print"/>
            <a:srcRect l="25700" r="22900"/>
            <a:stretch>
              <a:fillRect/>
            </a:stretch>
          </p:blipFill>
          <p:spPr bwMode="auto">
            <a:xfrm>
              <a:off x="990" y="3271"/>
              <a:ext cx="438" cy="647"/>
            </a:xfrm>
            <a:prstGeom prst="rect">
              <a:avLst/>
            </a:prstGeom>
            <a:noFill/>
            <a:ln w="9525">
              <a:noFill/>
              <a:miter lim="800000"/>
              <a:headEnd/>
              <a:tailEnd/>
            </a:ln>
          </p:spPr>
        </p:pic>
        <p:sp>
          <p:nvSpPr>
            <p:cNvPr id="83028" name="Text Box 84"/>
            <p:cNvSpPr txBox="1">
              <a:spLocks noChangeArrowheads="1"/>
            </p:cNvSpPr>
            <p:nvPr/>
          </p:nvSpPr>
          <p:spPr bwMode="auto">
            <a:xfrm>
              <a:off x="720" y="2868"/>
              <a:ext cx="884" cy="368"/>
            </a:xfrm>
            <a:prstGeom prst="rect">
              <a:avLst/>
            </a:prstGeom>
            <a:noFill/>
            <a:ln w="9525">
              <a:noFill/>
              <a:miter lim="800000"/>
              <a:headEnd/>
              <a:tailEnd/>
            </a:ln>
            <a:effectLst/>
          </p:spPr>
          <p:txBody>
            <a:bodyPr wrap="square">
              <a:spAutoFit/>
            </a:bodyPr>
            <a:lstStyle/>
            <a:p>
              <a:pPr algn="ctr">
                <a:spcBef>
                  <a:spcPct val="50000"/>
                </a:spcBef>
              </a:pPr>
              <a:r>
                <a:rPr lang="fr-FR" sz="1600" i="1" dirty="0">
                  <a:latin typeface="Comic Sans MS" pitchFamily="66" charset="0"/>
                </a:rPr>
                <a:t>Plante transgénique</a:t>
              </a:r>
            </a:p>
          </p:txBody>
        </p:sp>
      </p:grpSp>
      <p:grpSp>
        <p:nvGrpSpPr>
          <p:cNvPr id="25" name="Group 85"/>
          <p:cNvGrpSpPr>
            <a:grpSpLocks/>
          </p:cNvGrpSpPr>
          <p:nvPr/>
        </p:nvGrpSpPr>
        <p:grpSpPr bwMode="auto">
          <a:xfrm>
            <a:off x="2428875" y="4857746"/>
            <a:ext cx="1566863" cy="1450973"/>
            <a:chOff x="1447" y="2931"/>
            <a:chExt cx="987" cy="914"/>
          </a:xfrm>
        </p:grpSpPr>
        <p:pic>
          <p:nvPicPr>
            <p:cNvPr id="83030" name="Picture 86"/>
            <p:cNvPicPr>
              <a:picLocks noChangeAspect="1" noChangeArrowheads="1"/>
            </p:cNvPicPr>
            <p:nvPr/>
          </p:nvPicPr>
          <p:blipFill>
            <a:blip r:embed="rId6" cstate="print"/>
            <a:srcRect/>
            <a:stretch>
              <a:fillRect/>
            </a:stretch>
          </p:blipFill>
          <p:spPr bwMode="auto">
            <a:xfrm>
              <a:off x="1603" y="3345"/>
              <a:ext cx="767" cy="500"/>
            </a:xfrm>
            <a:prstGeom prst="rect">
              <a:avLst/>
            </a:prstGeom>
            <a:noFill/>
            <a:ln w="9525">
              <a:noFill/>
              <a:miter lim="800000"/>
              <a:headEnd/>
              <a:tailEnd/>
            </a:ln>
          </p:spPr>
        </p:pic>
        <p:sp>
          <p:nvSpPr>
            <p:cNvPr id="83031" name="Rectangle 87"/>
            <p:cNvSpPr>
              <a:spLocks noChangeArrowheads="1"/>
            </p:cNvSpPr>
            <p:nvPr/>
          </p:nvSpPr>
          <p:spPr bwMode="auto">
            <a:xfrm>
              <a:off x="1447" y="2931"/>
              <a:ext cx="987" cy="368"/>
            </a:xfrm>
            <a:prstGeom prst="rect">
              <a:avLst/>
            </a:prstGeom>
            <a:noFill/>
            <a:ln w="9525">
              <a:noFill/>
              <a:miter lim="800000"/>
              <a:headEnd/>
              <a:tailEnd/>
            </a:ln>
            <a:effectLst/>
          </p:spPr>
          <p:txBody>
            <a:bodyPr wrap="square">
              <a:spAutoFit/>
            </a:bodyPr>
            <a:lstStyle/>
            <a:p>
              <a:pPr algn="ctr">
                <a:spcBef>
                  <a:spcPct val="50000"/>
                </a:spcBef>
              </a:pPr>
              <a:r>
                <a:rPr lang="fr-FR" sz="1600" i="1" dirty="0">
                  <a:latin typeface="Comic Sans MS" pitchFamily="66" charset="0"/>
                </a:rPr>
                <a:t>Animaux transgéniques</a:t>
              </a:r>
            </a:p>
          </p:txBody>
        </p:sp>
      </p:grpSp>
      <p:sp>
        <p:nvSpPr>
          <p:cNvPr id="83032" name="Text Box 88"/>
          <p:cNvSpPr txBox="1">
            <a:spLocks noChangeArrowheads="1"/>
          </p:cNvSpPr>
          <p:nvPr/>
        </p:nvSpPr>
        <p:spPr bwMode="auto">
          <a:xfrm>
            <a:off x="168253" y="4471988"/>
            <a:ext cx="1331913" cy="584775"/>
          </a:xfrm>
          <a:prstGeom prst="rect">
            <a:avLst/>
          </a:prstGeom>
          <a:noFill/>
          <a:ln w="9525">
            <a:noFill/>
            <a:miter lim="800000"/>
            <a:headEnd/>
            <a:tailEnd/>
          </a:ln>
          <a:effectLst/>
        </p:spPr>
        <p:txBody>
          <a:bodyPr wrap="square">
            <a:spAutoFit/>
          </a:bodyPr>
          <a:lstStyle/>
          <a:p>
            <a:pPr algn="ctr">
              <a:spcBef>
                <a:spcPct val="50000"/>
              </a:spcBef>
            </a:pPr>
            <a:r>
              <a:rPr lang="fr-FR" sz="1600" b="1" i="1" dirty="0">
                <a:latin typeface="Comic Sans MS" pitchFamily="66" charset="0"/>
              </a:rPr>
              <a:t>Thérapie génique</a:t>
            </a:r>
          </a:p>
        </p:txBody>
      </p:sp>
      <p:sp>
        <p:nvSpPr>
          <p:cNvPr id="83033" name="Line 89"/>
          <p:cNvSpPr>
            <a:spLocks noChangeShapeType="1"/>
          </p:cNvSpPr>
          <p:nvPr/>
        </p:nvSpPr>
        <p:spPr bwMode="auto">
          <a:xfrm flipH="1">
            <a:off x="900113" y="3968750"/>
            <a:ext cx="358775" cy="431800"/>
          </a:xfrm>
          <a:prstGeom prst="line">
            <a:avLst/>
          </a:prstGeom>
          <a:noFill/>
          <a:ln w="9525">
            <a:solidFill>
              <a:schemeClr val="tx1"/>
            </a:solidFill>
            <a:round/>
            <a:headEnd/>
            <a:tailEnd type="triangle" w="med" len="med"/>
          </a:ln>
          <a:effectLst/>
        </p:spPr>
        <p:txBody>
          <a:bodyPr/>
          <a:lstStyle/>
          <a:p>
            <a:endParaRPr lang="fr-FR"/>
          </a:p>
        </p:txBody>
      </p:sp>
      <p:sp>
        <p:nvSpPr>
          <p:cNvPr id="83034" name="Line 90"/>
          <p:cNvSpPr>
            <a:spLocks noChangeShapeType="1"/>
          </p:cNvSpPr>
          <p:nvPr/>
        </p:nvSpPr>
        <p:spPr bwMode="auto">
          <a:xfrm>
            <a:off x="2027238" y="4221163"/>
            <a:ext cx="215900" cy="360362"/>
          </a:xfrm>
          <a:prstGeom prst="line">
            <a:avLst/>
          </a:prstGeom>
          <a:noFill/>
          <a:ln w="9525">
            <a:solidFill>
              <a:schemeClr val="tx1"/>
            </a:solidFill>
            <a:round/>
            <a:headEnd/>
            <a:tailEnd type="triangle" w="med" len="med"/>
          </a:ln>
          <a:effectLst/>
        </p:spPr>
        <p:txBody>
          <a:bodyPr/>
          <a:lstStyle/>
          <a:p>
            <a:endParaRPr lang="fr-FR"/>
          </a:p>
        </p:txBody>
      </p:sp>
      <p:sp>
        <p:nvSpPr>
          <p:cNvPr id="83035" name="Line 91"/>
          <p:cNvSpPr>
            <a:spLocks noChangeShapeType="1"/>
          </p:cNvSpPr>
          <p:nvPr/>
        </p:nvSpPr>
        <p:spPr bwMode="auto">
          <a:xfrm>
            <a:off x="7885113" y="3608388"/>
            <a:ext cx="0" cy="360362"/>
          </a:xfrm>
          <a:prstGeom prst="line">
            <a:avLst/>
          </a:prstGeom>
          <a:noFill/>
          <a:ln w="9525">
            <a:solidFill>
              <a:schemeClr val="tx1"/>
            </a:solidFill>
            <a:round/>
            <a:headEnd/>
            <a:tailEnd type="triangle" w="med" len="med"/>
          </a:ln>
          <a:effectLst/>
        </p:spPr>
        <p:txBody>
          <a:bodyPr/>
          <a:lstStyle/>
          <a:p>
            <a:endParaRPr lang="fr-FR"/>
          </a:p>
        </p:txBody>
      </p:sp>
      <p:sp>
        <p:nvSpPr>
          <p:cNvPr id="83036" name="Line 92"/>
          <p:cNvSpPr>
            <a:spLocks noChangeShapeType="1"/>
          </p:cNvSpPr>
          <p:nvPr/>
        </p:nvSpPr>
        <p:spPr bwMode="auto">
          <a:xfrm>
            <a:off x="1657350" y="2816225"/>
            <a:ext cx="0" cy="288925"/>
          </a:xfrm>
          <a:prstGeom prst="line">
            <a:avLst/>
          </a:prstGeom>
          <a:noFill/>
          <a:ln w="9525">
            <a:solidFill>
              <a:schemeClr val="tx1"/>
            </a:solidFill>
            <a:round/>
            <a:headEnd/>
            <a:tailEnd type="triangle" w="med" len="med"/>
          </a:ln>
          <a:effectLst/>
        </p:spPr>
        <p:txBody>
          <a:bodyPr/>
          <a:lstStyle/>
          <a:p>
            <a:endParaRPr lang="fr-FR"/>
          </a:p>
        </p:txBody>
      </p:sp>
      <p:sp>
        <p:nvSpPr>
          <p:cNvPr id="83037" name="Text Box 93"/>
          <p:cNvSpPr txBox="1">
            <a:spLocks noChangeArrowheads="1"/>
          </p:cNvSpPr>
          <p:nvPr/>
        </p:nvSpPr>
        <p:spPr bwMode="auto">
          <a:xfrm>
            <a:off x="1908175" y="4640263"/>
            <a:ext cx="1008063" cy="304800"/>
          </a:xfrm>
          <a:prstGeom prst="rect">
            <a:avLst/>
          </a:prstGeom>
          <a:noFill/>
          <a:ln w="9525">
            <a:noFill/>
            <a:miter lim="800000"/>
            <a:headEnd/>
            <a:tailEnd/>
          </a:ln>
          <a:effectLst/>
        </p:spPr>
        <p:txBody>
          <a:bodyPr>
            <a:spAutoFit/>
          </a:bodyPr>
          <a:lstStyle/>
          <a:p>
            <a:pPr algn="ctr">
              <a:spcBef>
                <a:spcPct val="50000"/>
              </a:spcBef>
            </a:pPr>
            <a:r>
              <a:rPr lang="fr-FR" sz="1400" b="1" i="1">
                <a:latin typeface="Comic Sans MS" pitchFamily="66" charset="0"/>
              </a:rPr>
              <a:t>OGM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1" name="Picture 3"/>
          <p:cNvPicPr>
            <a:picLocks noChangeAspect="1" noChangeArrowheads="1"/>
          </p:cNvPicPr>
          <p:nvPr/>
        </p:nvPicPr>
        <p:blipFill>
          <a:blip r:embed="rId2"/>
          <a:srcRect/>
          <a:stretch>
            <a:fillRect/>
          </a:stretch>
        </p:blipFill>
        <p:spPr bwMode="auto">
          <a:xfrm>
            <a:off x="117484" y="357166"/>
            <a:ext cx="8883672" cy="5929354"/>
          </a:xfrm>
          <a:prstGeom prst="rect">
            <a:avLst/>
          </a:prstGeom>
          <a:noFill/>
          <a:ln w="9525">
            <a:noFill/>
            <a:miter lim="800000"/>
            <a:headEnd/>
            <a:tailEnd/>
          </a:ln>
          <a:effectLst/>
        </p:spPr>
      </p:pic>
    </p:spTree>
    <p:extLst>
      <p:ext uri="{BB962C8B-B14F-4D97-AF65-F5344CB8AC3E}">
        <p14:creationId xmlns:p14="http://schemas.microsoft.com/office/powerpoint/2010/main" val="2616858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1. Les vecteurs de clonage</a:t>
            </a:r>
            <a:endParaRPr lang="fr-FR" dirty="0">
              <a:solidFill>
                <a:srgbClr val="0070C0"/>
              </a:solidFill>
            </a:endParaRPr>
          </a:p>
        </p:txBody>
      </p:sp>
      <p:sp>
        <p:nvSpPr>
          <p:cNvPr id="3" name="Sous-titre 2"/>
          <p:cNvSpPr>
            <a:spLocks noGrp="1"/>
          </p:cNvSpPr>
          <p:nvPr>
            <p:ph idx="1"/>
          </p:nvPr>
        </p:nvSpPr>
        <p:spPr>
          <a:xfrm>
            <a:off x="285720" y="1285860"/>
            <a:ext cx="8501122" cy="4525963"/>
          </a:xfrm>
        </p:spPr>
        <p:txBody>
          <a:bodyPr>
            <a:noAutofit/>
          </a:bodyPr>
          <a:lstStyle/>
          <a:p>
            <a:pPr algn="just"/>
            <a:r>
              <a:rPr lang="fr-FR" dirty="0" smtClean="0"/>
              <a:t>Les vecteurs sont des petites molécules d'ADN capable de transporter l'ADN d'intérêt (d'où le nom de vecteur)</a:t>
            </a:r>
          </a:p>
          <a:p>
            <a:pPr algn="just"/>
            <a:r>
              <a:rPr lang="fr-FR" b="1" dirty="0" smtClean="0"/>
              <a:t>Il existe deux catégories de vecteurs:</a:t>
            </a:r>
            <a:endParaRPr lang="fr-FR" dirty="0" smtClean="0"/>
          </a:p>
          <a:p>
            <a:pPr lvl="0" algn="just"/>
            <a:r>
              <a:rPr lang="fr-FR" dirty="0" smtClean="0"/>
              <a:t>Vecteur de clonage: Destiné à isoler physiquement un fragment d'ADN et à amplifier le nombre de copies.</a:t>
            </a:r>
          </a:p>
          <a:p>
            <a:pPr lvl="0" algn="just"/>
            <a:r>
              <a:rPr lang="fr-FR" dirty="0" smtClean="0"/>
              <a:t>Vecteur d'expression: Destiné à transférer un gène et le faire exprimer dans une cellule hôte qui n'est pas sa cellule d'origine.</a:t>
            </a:r>
          </a:p>
          <a:p>
            <a:pPr algn="just"/>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28596" y="0"/>
            <a:ext cx="7715304" cy="642918"/>
          </a:xfrm>
          <a:prstGeom prst="rect">
            <a:avLst/>
          </a:prstGeom>
          <a:noFill/>
          <a:ln w="28575">
            <a:noFill/>
            <a:miter lim="800000"/>
            <a:headEnd/>
            <a:tailEnd/>
          </a:ln>
          <a:effectLst/>
        </p:spPr>
        <p:txBody>
          <a:bodyPr anchor="ctr"/>
          <a:lstStyle/>
          <a:p>
            <a:pPr algn="ctr"/>
            <a:r>
              <a:rPr lang="fr-FR" sz="2400" b="1" dirty="0" smtClean="0">
                <a:solidFill>
                  <a:srgbClr val="0000FF"/>
                </a:solidFill>
                <a:latin typeface="Arial" pitchFamily="34" charset="0"/>
              </a:rPr>
              <a:t>1.1. </a:t>
            </a:r>
            <a:r>
              <a:rPr lang="fr-FR" sz="2400" b="1" dirty="0">
                <a:solidFill>
                  <a:srgbClr val="0000FF"/>
                </a:solidFill>
                <a:latin typeface="Arial" pitchFamily="34" charset="0"/>
              </a:rPr>
              <a:t>Propriétés des vecteurs de clonage</a:t>
            </a:r>
          </a:p>
        </p:txBody>
      </p:sp>
      <p:sp>
        <p:nvSpPr>
          <p:cNvPr id="50179" name="Text Box 3"/>
          <p:cNvSpPr txBox="1">
            <a:spLocks noChangeArrowheads="1"/>
          </p:cNvSpPr>
          <p:nvPr/>
        </p:nvSpPr>
        <p:spPr bwMode="auto">
          <a:xfrm>
            <a:off x="203200" y="685801"/>
            <a:ext cx="8466667" cy="6186309"/>
          </a:xfrm>
          <a:prstGeom prst="rect">
            <a:avLst/>
          </a:prstGeom>
          <a:noFill/>
          <a:ln w="9525">
            <a:noFill/>
            <a:miter lim="800000"/>
            <a:headEnd/>
            <a:tailEnd/>
          </a:ln>
          <a:effectLst/>
        </p:spPr>
        <p:txBody>
          <a:bodyPr>
            <a:spAutoFit/>
          </a:bodyPr>
          <a:lstStyle/>
          <a:p>
            <a:pPr eaLnBrk="0" hangingPunct="0">
              <a:spcBef>
                <a:spcPct val="50000"/>
              </a:spcBef>
              <a:buFontTx/>
              <a:buChar char="•"/>
            </a:pPr>
            <a:r>
              <a:rPr lang="fr-FR" altLang="fr-FR" sz="2400" dirty="0" smtClean="0">
                <a:latin typeface="Arial" pitchFamily="34" charset="0"/>
              </a:rPr>
              <a:t>Capables </a:t>
            </a:r>
            <a:r>
              <a:rPr lang="fr-FR" altLang="fr-FR" sz="2400" dirty="0">
                <a:latin typeface="Arial" pitchFamily="34" charset="0"/>
              </a:rPr>
              <a:t>de réplication autonome </a:t>
            </a:r>
            <a:endParaRPr lang="fr-FR" altLang="fr-FR" sz="2400" dirty="0" smtClean="0">
              <a:latin typeface="Arial" pitchFamily="34" charset="0"/>
            </a:endParaRPr>
          </a:p>
          <a:p>
            <a:pPr eaLnBrk="0" hangingPunct="0">
              <a:spcBef>
                <a:spcPct val="50000"/>
              </a:spcBef>
            </a:pPr>
            <a:r>
              <a:rPr lang="fr-FR" altLang="fr-FR" sz="2400" dirty="0" smtClean="0">
                <a:latin typeface="Arial" pitchFamily="34" charset="0"/>
              </a:rPr>
              <a:t>dans </a:t>
            </a:r>
            <a:r>
              <a:rPr lang="fr-FR" altLang="fr-FR" sz="2400" dirty="0">
                <a:latin typeface="Arial" pitchFamily="34" charset="0"/>
              </a:rPr>
              <a:t>une </a:t>
            </a:r>
            <a:r>
              <a:rPr lang="fr-FR" altLang="fr-FR" sz="2400" dirty="0" smtClean="0">
                <a:latin typeface="Arial" pitchFamily="34" charset="0"/>
              </a:rPr>
              <a:t> cellule </a:t>
            </a:r>
            <a:r>
              <a:rPr lang="fr-FR" altLang="fr-FR" sz="2400" dirty="0">
                <a:latin typeface="Arial" pitchFamily="34" charset="0"/>
              </a:rPr>
              <a:t>hôte </a:t>
            </a:r>
            <a:r>
              <a:rPr lang="fr-FR" altLang="fr-FR" sz="2400" dirty="0" smtClean="0">
                <a:latin typeface="Arial" pitchFamily="34" charset="0"/>
              </a:rPr>
              <a:t>donnée </a:t>
            </a:r>
          </a:p>
          <a:p>
            <a:pPr eaLnBrk="0" hangingPunct="0">
              <a:spcBef>
                <a:spcPct val="50000"/>
              </a:spcBef>
            </a:pPr>
            <a:r>
              <a:rPr lang="fr-FR" altLang="fr-FR" sz="2400" dirty="0" smtClean="0">
                <a:latin typeface="Arial" pitchFamily="34" charset="0"/>
              </a:rPr>
              <a:t>(origine </a:t>
            </a:r>
            <a:r>
              <a:rPr lang="fr-FR" altLang="fr-FR" sz="2400" dirty="0">
                <a:latin typeface="Arial" pitchFamily="34" charset="0"/>
              </a:rPr>
              <a:t>de réplication de </a:t>
            </a:r>
            <a:r>
              <a:rPr lang="fr-FR" altLang="fr-FR" sz="2400" dirty="0" smtClean="0">
                <a:latin typeface="Arial" pitchFamily="34" charset="0"/>
              </a:rPr>
              <a:t> type </a:t>
            </a:r>
          </a:p>
          <a:p>
            <a:pPr eaLnBrk="0" hangingPunct="0">
              <a:spcBef>
                <a:spcPct val="50000"/>
              </a:spcBef>
            </a:pPr>
            <a:r>
              <a:rPr lang="fr-FR" altLang="fr-FR" sz="2400" dirty="0" err="1" smtClean="0">
                <a:latin typeface="Arial" pitchFamily="34" charset="0"/>
              </a:rPr>
              <a:t>procaryotique</a:t>
            </a:r>
            <a:r>
              <a:rPr lang="fr-FR" altLang="fr-FR" sz="2400" dirty="0" smtClean="0">
                <a:latin typeface="Arial" pitchFamily="34" charset="0"/>
              </a:rPr>
              <a:t> </a:t>
            </a:r>
            <a:r>
              <a:rPr lang="fr-FR" altLang="fr-FR" sz="2400" dirty="0">
                <a:latin typeface="Arial" pitchFamily="34" charset="0"/>
              </a:rPr>
              <a:t>et/ ou </a:t>
            </a:r>
            <a:r>
              <a:rPr lang="fr-FR" altLang="fr-FR" sz="2400" dirty="0" err="1" smtClean="0">
                <a:latin typeface="Arial" pitchFamily="34" charset="0"/>
              </a:rPr>
              <a:t>eucaryotique</a:t>
            </a:r>
            <a:r>
              <a:rPr lang="fr-FR" altLang="fr-FR" sz="2400" dirty="0" smtClean="0">
                <a:latin typeface="Arial" pitchFamily="34" charset="0"/>
              </a:rPr>
              <a:t>)</a:t>
            </a:r>
            <a:endParaRPr lang="fr-FR" altLang="fr-FR" sz="2400" dirty="0">
              <a:latin typeface="Arial" pitchFamily="34" charset="0"/>
            </a:endParaRPr>
          </a:p>
          <a:p>
            <a:pPr eaLnBrk="0" hangingPunct="0">
              <a:spcBef>
                <a:spcPct val="50000"/>
              </a:spcBef>
              <a:buFont typeface="Arial" pitchFamily="34" charset="0"/>
              <a:buChar char="•"/>
            </a:pPr>
            <a:r>
              <a:rPr lang="fr-FR" altLang="fr-FR" sz="2400" dirty="0" smtClean="0">
                <a:latin typeface="Arial" pitchFamily="34" charset="0"/>
              </a:rPr>
              <a:t>Possèdent un </a:t>
            </a:r>
            <a:r>
              <a:rPr lang="fr-FR" altLang="fr-FR" sz="2400" dirty="0" err="1" smtClean="0">
                <a:latin typeface="Arial" pitchFamily="34" charset="0"/>
              </a:rPr>
              <a:t>polylinker</a:t>
            </a:r>
            <a:r>
              <a:rPr lang="fr-FR" altLang="fr-FR" sz="2400" dirty="0" smtClean="0">
                <a:latin typeface="Arial" pitchFamily="34" charset="0"/>
              </a:rPr>
              <a:t> ou site </a:t>
            </a:r>
          </a:p>
          <a:p>
            <a:pPr eaLnBrk="0" hangingPunct="0">
              <a:spcBef>
                <a:spcPct val="50000"/>
              </a:spcBef>
            </a:pPr>
            <a:r>
              <a:rPr lang="fr-FR" altLang="fr-FR" sz="2400" dirty="0" smtClean="0">
                <a:latin typeface="Arial" pitchFamily="34" charset="0"/>
              </a:rPr>
              <a:t>multiple de clonage</a:t>
            </a:r>
          </a:p>
          <a:p>
            <a:pPr eaLnBrk="0" hangingPunct="0">
              <a:spcBef>
                <a:spcPct val="50000"/>
              </a:spcBef>
              <a:buFontTx/>
              <a:buChar char="•"/>
            </a:pPr>
            <a:endParaRPr lang="fr-FR" altLang="fr-FR" sz="2400" dirty="0" smtClean="0">
              <a:latin typeface="Arial" pitchFamily="34" charset="0"/>
            </a:endParaRPr>
          </a:p>
          <a:p>
            <a:pPr eaLnBrk="0" hangingPunct="0">
              <a:spcBef>
                <a:spcPct val="50000"/>
              </a:spcBef>
            </a:pPr>
            <a:endParaRPr lang="fr-FR" altLang="fr-FR" sz="2400" dirty="0">
              <a:latin typeface="Arial" pitchFamily="34" charset="0"/>
            </a:endParaRPr>
          </a:p>
          <a:p>
            <a:pPr eaLnBrk="0" hangingPunct="0">
              <a:spcBef>
                <a:spcPct val="50000"/>
              </a:spcBef>
              <a:buFontTx/>
              <a:buChar char="•"/>
            </a:pPr>
            <a:r>
              <a:rPr lang="fr-FR" altLang="fr-FR" sz="2400" dirty="0" smtClean="0">
                <a:latin typeface="Arial" pitchFamily="34" charset="0"/>
              </a:rPr>
              <a:t>Possèdent des </a:t>
            </a:r>
            <a:r>
              <a:rPr lang="fr-FR" altLang="fr-FR" sz="2400" dirty="0">
                <a:latin typeface="Arial" pitchFamily="34" charset="0"/>
              </a:rPr>
              <a:t>propriétés permettant la sélection de la cellule hôte (résistance ATB)</a:t>
            </a:r>
          </a:p>
          <a:p>
            <a:pPr eaLnBrk="0" hangingPunct="0">
              <a:spcBef>
                <a:spcPct val="50000"/>
              </a:spcBef>
              <a:buFontTx/>
              <a:buChar char="•"/>
            </a:pPr>
            <a:r>
              <a:rPr lang="fr-FR" altLang="fr-FR" sz="2400" dirty="0" smtClean="0">
                <a:latin typeface="Arial" pitchFamily="34" charset="0"/>
              </a:rPr>
              <a:t>Supportent </a:t>
            </a:r>
            <a:r>
              <a:rPr lang="fr-FR" altLang="fr-FR" sz="2400" dirty="0">
                <a:latin typeface="Arial" pitchFamily="34" charset="0"/>
              </a:rPr>
              <a:t>l’insertion d’un fragment d’ADN plus ou moins grand</a:t>
            </a:r>
          </a:p>
        </p:txBody>
      </p:sp>
      <p:pic>
        <p:nvPicPr>
          <p:cNvPr id="50180" name="Picture 4"/>
          <p:cNvPicPr>
            <a:picLocks noChangeAspect="1" noChangeArrowheads="1"/>
          </p:cNvPicPr>
          <p:nvPr/>
        </p:nvPicPr>
        <p:blipFill>
          <a:blip r:embed="rId2"/>
          <a:srcRect/>
          <a:stretch>
            <a:fillRect/>
          </a:stretch>
        </p:blipFill>
        <p:spPr bwMode="auto">
          <a:xfrm>
            <a:off x="3112061" y="3571876"/>
            <a:ext cx="5960533" cy="1270000"/>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a:srcRect/>
          <a:stretch>
            <a:fillRect/>
          </a:stretch>
        </p:blipFill>
        <p:spPr bwMode="auto">
          <a:xfrm>
            <a:off x="5212011" y="785794"/>
            <a:ext cx="3789145" cy="27892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745067" y="381000"/>
            <a:ext cx="8041775" cy="609600"/>
          </a:xfrm>
          <a:prstGeom prst="rect">
            <a:avLst/>
          </a:prstGeom>
          <a:noFill/>
          <a:ln w="28575">
            <a:noFill/>
            <a:miter lim="800000"/>
            <a:headEnd/>
            <a:tailEnd/>
          </a:ln>
          <a:effectLst/>
        </p:spPr>
        <p:txBody>
          <a:bodyPr anchor="ctr"/>
          <a:lstStyle/>
          <a:p>
            <a:pPr algn="ctr"/>
            <a:r>
              <a:rPr lang="fr-FR" altLang="fr-FR" sz="4000" dirty="0" smtClean="0">
                <a:solidFill>
                  <a:srgbClr val="0000FF"/>
                </a:solidFill>
              </a:rPr>
              <a:t>1.3.Différents </a:t>
            </a:r>
            <a:r>
              <a:rPr lang="fr-FR" altLang="fr-FR" sz="4000" dirty="0">
                <a:solidFill>
                  <a:srgbClr val="0000FF"/>
                </a:solidFill>
              </a:rPr>
              <a:t>vecteurs de clonage</a:t>
            </a:r>
          </a:p>
        </p:txBody>
      </p:sp>
      <p:sp>
        <p:nvSpPr>
          <p:cNvPr id="117763" name="Text Box 3"/>
          <p:cNvSpPr txBox="1">
            <a:spLocks noChangeArrowheads="1"/>
          </p:cNvSpPr>
          <p:nvPr/>
        </p:nvSpPr>
        <p:spPr bwMode="auto">
          <a:xfrm>
            <a:off x="270934" y="1142984"/>
            <a:ext cx="7586133" cy="830997"/>
          </a:xfrm>
          <a:prstGeom prst="rect">
            <a:avLst/>
          </a:prstGeom>
          <a:noFill/>
          <a:ln w="9525">
            <a:noFill/>
            <a:miter lim="800000"/>
            <a:headEnd/>
            <a:tailEnd/>
          </a:ln>
          <a:effectLst/>
        </p:spPr>
        <p:txBody>
          <a:bodyPr>
            <a:spAutoFit/>
          </a:bodyPr>
          <a:lstStyle/>
          <a:p>
            <a:pPr algn="ctr" eaLnBrk="0" hangingPunct="0">
              <a:spcBef>
                <a:spcPct val="50000"/>
              </a:spcBef>
            </a:pPr>
            <a:r>
              <a:rPr lang="fr-FR" altLang="fr-FR" sz="2400" dirty="0">
                <a:latin typeface="Arial" pitchFamily="34" charset="0"/>
              </a:rPr>
              <a:t>Taille maximum approximative du fragment d’ADN qui peut être cloné dans chaque vecteur</a:t>
            </a:r>
          </a:p>
        </p:txBody>
      </p:sp>
      <p:graphicFrame>
        <p:nvGraphicFramePr>
          <p:cNvPr id="147" name="Tableau 146"/>
          <p:cNvGraphicFramePr>
            <a:graphicFrameLocks noGrp="1"/>
          </p:cNvGraphicFramePr>
          <p:nvPr/>
        </p:nvGraphicFramePr>
        <p:xfrm>
          <a:off x="642910" y="2143116"/>
          <a:ext cx="8143932" cy="3749040"/>
        </p:xfrm>
        <a:graphic>
          <a:graphicData uri="http://schemas.openxmlformats.org/drawingml/2006/table">
            <a:tbl>
              <a:tblPr firstRow="1" bandRow="1">
                <a:tableStyleId>{5940675A-B579-460E-94D1-54222C63F5DA}</a:tableStyleId>
              </a:tblPr>
              <a:tblGrid>
                <a:gridCol w="5206873"/>
                <a:gridCol w="2937059"/>
              </a:tblGrid>
              <a:tr h="316333">
                <a:tc>
                  <a:txBody>
                    <a:bodyPr/>
                    <a:lstStyle/>
                    <a:p>
                      <a:pPr algn="ctr"/>
                      <a:r>
                        <a:rPr lang="fr-FR" sz="2600" dirty="0" smtClean="0"/>
                        <a:t>Type de vecteur</a:t>
                      </a:r>
                      <a:endParaRPr lang="fr-FR" sz="2600" dirty="0"/>
                    </a:p>
                  </a:txBody>
                  <a:tcPr/>
                </a:tc>
                <a:tc>
                  <a:txBody>
                    <a:bodyPr/>
                    <a:lstStyle/>
                    <a:p>
                      <a:pPr algn="l"/>
                      <a:r>
                        <a:rPr lang="fr-FR" sz="2600" dirty="0" smtClean="0"/>
                        <a:t>ADN cloné en kb</a:t>
                      </a:r>
                      <a:endParaRPr lang="fr-FR" sz="2600" dirty="0"/>
                    </a:p>
                  </a:txBody>
                  <a:tcPr/>
                </a:tc>
              </a:tr>
              <a:tr h="2183997">
                <a:tc>
                  <a:txBody>
                    <a:bodyPr/>
                    <a:lstStyle/>
                    <a:p>
                      <a:pPr algn="l"/>
                      <a:r>
                        <a:rPr lang="fr-FR" sz="2600" dirty="0" smtClean="0"/>
                        <a:t>Plasmide</a:t>
                      </a:r>
                    </a:p>
                    <a:p>
                      <a:pPr algn="l"/>
                      <a:r>
                        <a:rPr lang="fr-FR" sz="2600" dirty="0" smtClean="0"/>
                        <a:t>Phage lambda</a:t>
                      </a:r>
                    </a:p>
                    <a:p>
                      <a:pPr algn="l"/>
                      <a:r>
                        <a:rPr lang="fr-FR" sz="2600" dirty="0" smtClean="0"/>
                        <a:t>Phage M13</a:t>
                      </a:r>
                    </a:p>
                    <a:p>
                      <a:pPr algn="l"/>
                      <a:r>
                        <a:rPr lang="fr-FR" sz="2600" dirty="0" smtClean="0"/>
                        <a:t>Cosmide </a:t>
                      </a:r>
                    </a:p>
                    <a:p>
                      <a:pPr algn="l"/>
                      <a:r>
                        <a:rPr lang="fr-FR" sz="2600" dirty="0" smtClean="0"/>
                        <a:t>Phage P1</a:t>
                      </a:r>
                    </a:p>
                    <a:p>
                      <a:pPr algn="l"/>
                      <a:r>
                        <a:rPr lang="fr-FR" sz="2600" dirty="0" smtClean="0"/>
                        <a:t>Bac (</a:t>
                      </a:r>
                      <a:r>
                        <a:rPr lang="fr-FR" sz="2600" dirty="0" err="1" smtClean="0"/>
                        <a:t>Bacterial</a:t>
                      </a:r>
                      <a:r>
                        <a:rPr lang="fr-FR" sz="2600" baseline="0" dirty="0" smtClean="0"/>
                        <a:t> </a:t>
                      </a:r>
                      <a:r>
                        <a:rPr lang="fr-FR" sz="2600" baseline="0" dirty="0" err="1" smtClean="0"/>
                        <a:t>Artificial</a:t>
                      </a:r>
                      <a:r>
                        <a:rPr lang="fr-FR" sz="2600" baseline="0" dirty="0" smtClean="0"/>
                        <a:t> Chromosome)</a:t>
                      </a:r>
                      <a:endParaRPr lang="fr-FR" sz="2600" dirty="0" smtClean="0"/>
                    </a:p>
                    <a:p>
                      <a:pPr algn="l"/>
                      <a:r>
                        <a:rPr lang="fr-FR" sz="2600" dirty="0" smtClean="0"/>
                        <a:t>YAC (</a:t>
                      </a:r>
                      <a:r>
                        <a:rPr lang="fr-FR" sz="2600" dirty="0" err="1" smtClean="0"/>
                        <a:t>Yeast</a:t>
                      </a:r>
                      <a:r>
                        <a:rPr lang="fr-FR" sz="2600" dirty="0" smtClean="0"/>
                        <a:t> </a:t>
                      </a:r>
                      <a:r>
                        <a:rPr lang="fr-FR" sz="2600" dirty="0" err="1" smtClean="0"/>
                        <a:t>Artificial</a:t>
                      </a:r>
                      <a:r>
                        <a:rPr lang="fr-FR" sz="2600" dirty="0" smtClean="0"/>
                        <a:t> Chromosome)</a:t>
                      </a:r>
                      <a:endParaRPr lang="fr-FR" sz="2600" dirty="0"/>
                    </a:p>
                  </a:txBody>
                  <a:tcPr/>
                </a:tc>
                <a:tc>
                  <a:txBody>
                    <a:bodyPr/>
                    <a:lstStyle/>
                    <a:p>
                      <a:pPr algn="l"/>
                      <a:r>
                        <a:rPr lang="fr-FR" sz="2600" dirty="0" smtClean="0"/>
                        <a:t>10</a:t>
                      </a:r>
                    </a:p>
                    <a:p>
                      <a:pPr algn="l"/>
                      <a:r>
                        <a:rPr lang="fr-FR" sz="2600" dirty="0" smtClean="0"/>
                        <a:t>25</a:t>
                      </a:r>
                    </a:p>
                    <a:p>
                      <a:pPr algn="l"/>
                      <a:r>
                        <a:rPr lang="fr-FR" sz="2600" dirty="0" smtClean="0"/>
                        <a:t>¨</a:t>
                      </a:r>
                    </a:p>
                    <a:p>
                      <a:pPr algn="l"/>
                      <a:r>
                        <a:rPr lang="fr-FR" sz="2600" dirty="0" smtClean="0"/>
                        <a:t>45</a:t>
                      </a:r>
                    </a:p>
                    <a:p>
                      <a:pPr algn="l"/>
                      <a:r>
                        <a:rPr lang="fr-FR" sz="2600" dirty="0" smtClean="0"/>
                        <a:t>100</a:t>
                      </a:r>
                    </a:p>
                    <a:p>
                      <a:pPr algn="l"/>
                      <a:r>
                        <a:rPr lang="fr-FR" sz="2600" dirty="0" smtClean="0"/>
                        <a:t>300</a:t>
                      </a:r>
                    </a:p>
                    <a:p>
                      <a:pPr algn="l"/>
                      <a:endParaRPr lang="fr-FR" sz="2600" dirty="0" smtClean="0"/>
                    </a:p>
                    <a:p>
                      <a:pPr algn="l"/>
                      <a:r>
                        <a:rPr lang="fr-FR" sz="2600" dirty="0" smtClean="0"/>
                        <a:t>1000</a:t>
                      </a: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74133" y="228600"/>
            <a:ext cx="8128000" cy="762000"/>
          </a:xfrm>
          <a:prstGeom prst="rect">
            <a:avLst/>
          </a:prstGeom>
          <a:noFill/>
          <a:ln w="28575">
            <a:noFill/>
            <a:miter lim="800000"/>
            <a:headEnd/>
            <a:tailEnd/>
          </a:ln>
          <a:effectLst/>
        </p:spPr>
        <p:txBody>
          <a:bodyPr anchor="ctr"/>
          <a:lstStyle/>
          <a:p>
            <a:pPr algn="ctr"/>
            <a:r>
              <a:rPr lang="fr-FR" sz="3200" b="1" dirty="0">
                <a:solidFill>
                  <a:srgbClr val="0000FF"/>
                </a:solidFill>
              </a:rPr>
              <a:t>Les plasmides comme vecteurs de </a:t>
            </a:r>
            <a:r>
              <a:rPr lang="fr-FR" sz="3200" b="1" dirty="0" smtClean="0">
                <a:solidFill>
                  <a:srgbClr val="0000FF"/>
                </a:solidFill>
              </a:rPr>
              <a:t>clonage</a:t>
            </a:r>
            <a:endParaRPr lang="fr-FR" sz="3200" b="1" dirty="0">
              <a:solidFill>
                <a:srgbClr val="0000FF"/>
              </a:solidFill>
            </a:endParaRPr>
          </a:p>
        </p:txBody>
      </p:sp>
      <p:sp>
        <p:nvSpPr>
          <p:cNvPr id="52227" name="Text Box 3"/>
          <p:cNvSpPr txBox="1">
            <a:spLocks noChangeArrowheads="1"/>
          </p:cNvSpPr>
          <p:nvPr/>
        </p:nvSpPr>
        <p:spPr bwMode="auto">
          <a:xfrm>
            <a:off x="203200" y="1066800"/>
            <a:ext cx="8226452" cy="2800767"/>
          </a:xfrm>
          <a:prstGeom prst="rect">
            <a:avLst/>
          </a:prstGeom>
          <a:noFill/>
          <a:ln w="9525">
            <a:noFill/>
            <a:miter lim="800000"/>
            <a:headEnd/>
            <a:tailEnd/>
          </a:ln>
          <a:effectLst/>
        </p:spPr>
        <p:txBody>
          <a:bodyPr wrap="square">
            <a:spAutoFit/>
          </a:bodyPr>
          <a:lstStyle/>
          <a:p>
            <a:pPr eaLnBrk="0" hangingPunct="0">
              <a:spcBef>
                <a:spcPct val="50000"/>
              </a:spcBef>
            </a:pPr>
            <a:r>
              <a:rPr lang="fr-FR" sz="2200" dirty="0">
                <a:latin typeface="Arial" pitchFamily="34" charset="0"/>
              </a:rPr>
              <a:t>Molécule d’ADN de taille réduite, d'origine bactérienne</a:t>
            </a:r>
          </a:p>
          <a:p>
            <a:pPr eaLnBrk="0" hangingPunct="0">
              <a:spcBef>
                <a:spcPct val="50000"/>
              </a:spcBef>
            </a:pPr>
            <a:r>
              <a:rPr lang="fr-FR" sz="2200" dirty="0">
                <a:latin typeface="Arial" pitchFamily="34" charset="0"/>
              </a:rPr>
              <a:t>Molécule d’ADN  circulaire – taille 2kb à 5kb</a:t>
            </a:r>
          </a:p>
          <a:p>
            <a:pPr eaLnBrk="0" hangingPunct="0">
              <a:spcBef>
                <a:spcPct val="50000"/>
              </a:spcBef>
            </a:pPr>
            <a:r>
              <a:rPr lang="fr-FR" sz="2200" dirty="0">
                <a:latin typeface="Arial" pitchFamily="34" charset="0"/>
              </a:rPr>
              <a:t>Peut accepter jusqu’à 10kb d’ADN exogène</a:t>
            </a:r>
          </a:p>
          <a:p>
            <a:pPr eaLnBrk="0" hangingPunct="0">
              <a:spcBef>
                <a:spcPct val="50000"/>
              </a:spcBef>
            </a:pPr>
            <a:r>
              <a:rPr lang="fr-FR" sz="2200" dirty="0">
                <a:latin typeface="Arial" pitchFamily="34" charset="0"/>
              </a:rPr>
              <a:t>Peut être considérée comme un </a:t>
            </a:r>
            <a:r>
              <a:rPr lang="fr-FR" sz="2200" dirty="0" err="1">
                <a:latin typeface="Arial" pitchFamily="34" charset="0"/>
              </a:rPr>
              <a:t>minichromosome</a:t>
            </a:r>
            <a:r>
              <a:rPr lang="fr-FR" sz="2200" dirty="0">
                <a:latin typeface="Arial" pitchFamily="34" charset="0"/>
              </a:rPr>
              <a:t> capable de réplication autonome</a:t>
            </a:r>
          </a:p>
          <a:p>
            <a:pPr eaLnBrk="0" hangingPunct="0">
              <a:spcBef>
                <a:spcPct val="50000"/>
              </a:spcBef>
            </a:pPr>
            <a:r>
              <a:rPr lang="fr-FR" sz="2200" dirty="0">
                <a:latin typeface="Arial" pitchFamily="34" charset="0"/>
              </a:rPr>
              <a:t>Confère  la résistance à un ou plusieurs </a:t>
            </a:r>
            <a:r>
              <a:rPr lang="fr-FR" sz="2200" dirty="0" smtClean="0">
                <a:latin typeface="Arial" pitchFamily="34" charset="0"/>
              </a:rPr>
              <a:t>antibiotiques= sélection</a:t>
            </a:r>
            <a:endParaRPr lang="fr-FR" sz="2200" dirty="0">
              <a:latin typeface="Arial" pitchFamily="34" charset="0"/>
            </a:endParaRPr>
          </a:p>
        </p:txBody>
      </p:sp>
      <p:pic>
        <p:nvPicPr>
          <p:cNvPr id="52228" name="Picture 4"/>
          <p:cNvPicPr>
            <a:picLocks noChangeAspect="1" noChangeArrowheads="1"/>
          </p:cNvPicPr>
          <p:nvPr/>
        </p:nvPicPr>
        <p:blipFill>
          <a:blip r:embed="rId2"/>
          <a:srcRect/>
          <a:stretch>
            <a:fillRect/>
          </a:stretch>
        </p:blipFill>
        <p:spPr bwMode="auto">
          <a:xfrm>
            <a:off x="-31" y="3929066"/>
            <a:ext cx="2816944" cy="2286016"/>
          </a:xfrm>
          <a:prstGeom prst="rect">
            <a:avLst/>
          </a:prstGeom>
          <a:noFill/>
          <a:ln w="9525">
            <a:noFill/>
            <a:miter lim="800000"/>
            <a:headEnd/>
            <a:tailEnd/>
          </a:ln>
          <a:effectLst/>
        </p:spPr>
      </p:pic>
      <p:sp>
        <p:nvSpPr>
          <p:cNvPr id="52229" name="Rectangle 5"/>
          <p:cNvSpPr>
            <a:spLocks noChangeArrowheads="1"/>
          </p:cNvSpPr>
          <p:nvPr/>
        </p:nvSpPr>
        <p:spPr bwMode="auto">
          <a:xfrm>
            <a:off x="4809067" y="5791201"/>
            <a:ext cx="1231427" cy="215444"/>
          </a:xfrm>
          <a:prstGeom prst="rect">
            <a:avLst/>
          </a:prstGeom>
          <a:noFill/>
          <a:ln w="9525">
            <a:noFill/>
            <a:miter lim="800000"/>
            <a:headEnd/>
            <a:tailEnd/>
          </a:ln>
          <a:effectLst/>
        </p:spPr>
        <p:txBody>
          <a:bodyPr wrap="none">
            <a:spAutoFit/>
          </a:bodyPr>
          <a:lstStyle/>
          <a:p>
            <a:pPr eaLnBrk="0" hangingPunct="0"/>
            <a:r>
              <a:rPr lang="en-GB" sz="800" i="1">
                <a:solidFill>
                  <a:schemeClr val="bg2"/>
                </a:solidFill>
                <a:latin typeface="Times" charset="0"/>
              </a:rPr>
              <a:t>Molecular Cell Biology</a:t>
            </a:r>
            <a:r>
              <a:rPr lang="en-GB" sz="800">
                <a:solidFill>
                  <a:schemeClr val="bg2"/>
                </a:solidFill>
                <a:latin typeface="Times"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ENSEIGNE\PCEM2\COURSM2\strucplasm.JPEG"/>
          <p:cNvPicPr>
            <a:picLocks noChangeAspect="1" noChangeArrowheads="1"/>
          </p:cNvPicPr>
          <p:nvPr/>
        </p:nvPicPr>
        <p:blipFill>
          <a:blip r:embed="rId2"/>
          <a:srcRect/>
          <a:stretch>
            <a:fillRect/>
          </a:stretch>
        </p:blipFill>
        <p:spPr bwMode="auto">
          <a:xfrm>
            <a:off x="-270933" y="-24"/>
            <a:ext cx="9414933" cy="68341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002.jpg"/>
          <p:cNvPicPr>
            <a:picLocks noChangeAspect="1" noChangeArrowheads="1"/>
          </p:cNvPicPr>
          <p:nvPr/>
        </p:nvPicPr>
        <p:blipFill>
          <a:blip r:embed="rId3"/>
          <a:srcRect/>
          <a:stretch>
            <a:fillRect/>
          </a:stretch>
        </p:blipFill>
        <p:spPr bwMode="auto">
          <a:xfrm>
            <a:off x="-32" y="-24"/>
            <a:ext cx="4589232" cy="4095543"/>
          </a:xfrm>
          <a:prstGeom prst="rect">
            <a:avLst/>
          </a:prstGeom>
          <a:noFill/>
          <a:ln w="9525">
            <a:noFill/>
            <a:miter lim="800000"/>
            <a:headEnd/>
            <a:tailEnd/>
          </a:ln>
        </p:spPr>
      </p:pic>
      <p:pic>
        <p:nvPicPr>
          <p:cNvPr id="4" name="Picture 2" descr="http://www.edu.upmc.fr/sdv/masselot_05001/genes_et_genomes/images/img1/pic002.jpg"/>
          <p:cNvPicPr>
            <a:picLocks noChangeAspect="1" noChangeArrowheads="1"/>
          </p:cNvPicPr>
          <p:nvPr/>
        </p:nvPicPr>
        <p:blipFill>
          <a:blip r:embed="rId4"/>
          <a:srcRect/>
          <a:stretch>
            <a:fillRect/>
          </a:stretch>
        </p:blipFill>
        <p:spPr bwMode="auto">
          <a:xfrm>
            <a:off x="4377951" y="3150965"/>
            <a:ext cx="4766081" cy="3707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41867" y="228600"/>
            <a:ext cx="7586133" cy="609600"/>
          </a:xfrm>
          <a:prstGeom prst="rect">
            <a:avLst/>
          </a:prstGeom>
          <a:noFill/>
          <a:ln w="28575">
            <a:noFill/>
            <a:miter lim="800000"/>
            <a:headEnd/>
            <a:tailEnd/>
          </a:ln>
          <a:effectLst/>
        </p:spPr>
        <p:txBody>
          <a:bodyPr anchor="ctr"/>
          <a:lstStyle/>
          <a:p>
            <a:pPr algn="ctr"/>
            <a:r>
              <a:rPr lang="fr-FR" sz="3200" b="1" dirty="0">
                <a:solidFill>
                  <a:srgbClr val="0070C0"/>
                </a:solidFill>
              </a:rPr>
              <a:t>Les phages comme vecteurs de clonage </a:t>
            </a:r>
          </a:p>
        </p:txBody>
      </p:sp>
      <p:pic>
        <p:nvPicPr>
          <p:cNvPr id="54275" name="Picture 3"/>
          <p:cNvPicPr>
            <a:picLocks noChangeAspect="1" noChangeArrowheads="1"/>
          </p:cNvPicPr>
          <p:nvPr/>
        </p:nvPicPr>
        <p:blipFill>
          <a:blip r:embed="rId2"/>
          <a:srcRect/>
          <a:stretch>
            <a:fillRect/>
          </a:stretch>
        </p:blipFill>
        <p:spPr bwMode="auto">
          <a:xfrm>
            <a:off x="5000629" y="1066800"/>
            <a:ext cx="3357586" cy="5791200"/>
          </a:xfrm>
          <a:prstGeom prst="rect">
            <a:avLst/>
          </a:prstGeom>
          <a:noFill/>
          <a:ln w="9525">
            <a:noFill/>
            <a:miter lim="800000"/>
            <a:headEnd/>
            <a:tailEnd/>
          </a:ln>
          <a:effectLst/>
        </p:spPr>
      </p:pic>
      <p:sp>
        <p:nvSpPr>
          <p:cNvPr id="8" name="Rectangle 7"/>
          <p:cNvSpPr/>
          <p:nvPr/>
        </p:nvSpPr>
        <p:spPr>
          <a:xfrm>
            <a:off x="285720" y="1285860"/>
            <a:ext cx="3286148" cy="4832092"/>
          </a:xfrm>
          <a:prstGeom prst="rect">
            <a:avLst/>
          </a:prstGeom>
        </p:spPr>
        <p:txBody>
          <a:bodyPr wrap="square">
            <a:spAutoFit/>
          </a:bodyPr>
          <a:lstStyle/>
          <a:p>
            <a:pPr algn="just"/>
            <a:r>
              <a:rPr lang="fr-FR" sz="2800" dirty="0" smtClean="0"/>
              <a:t>Les phages sont des virus qui infectent les bactéries, contiennent de l'ADN sous la forme simple brin ou double brin.  Deux phages sont très utilisés comme vecteurs: le phage </a:t>
            </a:r>
            <a:r>
              <a:rPr lang="fr-FR" sz="2800" dirty="0" err="1" smtClean="0"/>
              <a:t>lamba</a:t>
            </a:r>
            <a:r>
              <a:rPr lang="fr-FR" sz="2800" dirty="0" smtClean="0"/>
              <a:t> et le phage M13 </a:t>
            </a:r>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4857752" y="831850"/>
            <a:ext cx="4000528" cy="5949950"/>
          </a:xfrm>
          <a:prstGeom prst="rect">
            <a:avLst/>
          </a:prstGeom>
          <a:noFill/>
          <a:ln w="9525">
            <a:noFill/>
            <a:miter lim="800000"/>
            <a:headEnd/>
            <a:tailEnd/>
          </a:ln>
          <a:effectLst/>
        </p:spPr>
      </p:pic>
      <p:sp>
        <p:nvSpPr>
          <p:cNvPr id="55299" name="Rectangle 3"/>
          <p:cNvSpPr>
            <a:spLocks noChangeArrowheads="1"/>
          </p:cNvSpPr>
          <p:nvPr/>
        </p:nvSpPr>
        <p:spPr bwMode="auto">
          <a:xfrm>
            <a:off x="677333" y="76200"/>
            <a:ext cx="6908800" cy="609600"/>
          </a:xfrm>
          <a:prstGeom prst="rect">
            <a:avLst/>
          </a:prstGeom>
          <a:noFill/>
          <a:ln w="28575">
            <a:noFill/>
            <a:miter lim="800000"/>
            <a:headEnd/>
            <a:tailEnd/>
          </a:ln>
          <a:effectLst/>
        </p:spPr>
        <p:txBody>
          <a:bodyPr anchor="ctr"/>
          <a:lstStyle/>
          <a:p>
            <a:pPr algn="ctr"/>
            <a:r>
              <a:rPr lang="fr-FR" sz="2800" b="1" dirty="0">
                <a:solidFill>
                  <a:srgbClr val="0070C0"/>
                </a:solidFill>
              </a:rPr>
              <a:t>Les cosmides comme vecteurs de clonage</a:t>
            </a:r>
          </a:p>
        </p:txBody>
      </p:sp>
      <p:sp>
        <p:nvSpPr>
          <p:cNvPr id="58369" name="Rectangle 1"/>
          <p:cNvSpPr>
            <a:spLocks noChangeArrowheads="1"/>
          </p:cNvSpPr>
          <p:nvPr/>
        </p:nvSpPr>
        <p:spPr bwMode="auto">
          <a:xfrm>
            <a:off x="285720" y="868523"/>
            <a:ext cx="44291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cosmides sont des vecteurs artificiels hybrides: phage lambda-plasmides. En fait, ils se comportent comme des plasmides avec des sites de restriction permettant l’insertion d’ADN étranger. Ils renferment également un gène de résistance aux antibiotiques (ampicilline). De plus, un site cos d’un virus lambda a été inclus dans leur ADN circulaire ce qui permettra au cosmide d’être empaqueté dans la tête d’un virus lambda.</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71736" y="1857364"/>
            <a:ext cx="4572032" cy="4286280"/>
            <a:chOff x="1296" y="272"/>
            <a:chExt cx="3600" cy="4048"/>
          </a:xfrm>
        </p:grpSpPr>
        <p:pic>
          <p:nvPicPr>
            <p:cNvPr id="56323" name="Picture 3"/>
            <p:cNvPicPr>
              <a:picLocks noChangeAspect="1" noChangeArrowheads="1"/>
            </p:cNvPicPr>
            <p:nvPr/>
          </p:nvPicPr>
          <p:blipFill>
            <a:blip r:embed="rId2"/>
            <a:srcRect/>
            <a:stretch>
              <a:fillRect/>
            </a:stretch>
          </p:blipFill>
          <p:spPr bwMode="auto">
            <a:xfrm>
              <a:off x="1440" y="272"/>
              <a:ext cx="3218" cy="4048"/>
            </a:xfrm>
            <a:prstGeom prst="rect">
              <a:avLst/>
            </a:prstGeom>
            <a:noFill/>
            <a:ln w="9525">
              <a:noFill/>
              <a:miter lim="800000"/>
              <a:headEnd/>
              <a:tailEnd/>
            </a:ln>
            <a:effectLst/>
          </p:spPr>
        </p:pic>
        <p:sp>
          <p:nvSpPr>
            <p:cNvPr id="56324" name="Rectangle 4"/>
            <p:cNvSpPr>
              <a:spLocks noChangeArrowheads="1"/>
            </p:cNvSpPr>
            <p:nvPr/>
          </p:nvSpPr>
          <p:spPr bwMode="auto">
            <a:xfrm>
              <a:off x="1296" y="4128"/>
              <a:ext cx="3600" cy="192"/>
            </a:xfrm>
            <a:prstGeom prst="rect">
              <a:avLst/>
            </a:prstGeom>
            <a:solidFill>
              <a:schemeClr val="bg1"/>
            </a:solidFill>
            <a:ln w="9525">
              <a:solidFill>
                <a:schemeClr val="bg1"/>
              </a:solidFill>
              <a:miter lim="800000"/>
              <a:headEnd/>
              <a:tailEnd/>
            </a:ln>
            <a:effectLst/>
          </p:spPr>
          <p:txBody>
            <a:bodyPr wrap="none" anchor="ctr"/>
            <a:lstStyle/>
            <a:p>
              <a:endParaRPr lang="fr-FR"/>
            </a:p>
          </p:txBody>
        </p:sp>
      </p:grpSp>
      <p:sp>
        <p:nvSpPr>
          <p:cNvPr id="56325" name="Rectangle 5"/>
          <p:cNvSpPr>
            <a:spLocks noChangeArrowheads="1"/>
          </p:cNvSpPr>
          <p:nvPr/>
        </p:nvSpPr>
        <p:spPr bwMode="auto">
          <a:xfrm>
            <a:off x="785786" y="228600"/>
            <a:ext cx="7315200" cy="685800"/>
          </a:xfrm>
          <a:prstGeom prst="rect">
            <a:avLst/>
          </a:prstGeom>
          <a:noFill/>
          <a:ln w="28575">
            <a:noFill/>
            <a:miter lim="800000"/>
            <a:headEnd/>
            <a:tailEnd/>
          </a:ln>
          <a:effectLst/>
        </p:spPr>
        <p:txBody>
          <a:bodyPr anchor="ctr"/>
          <a:lstStyle/>
          <a:p>
            <a:pPr algn="ctr"/>
            <a:r>
              <a:rPr lang="fr-FR" sz="3600" b="1" dirty="0">
                <a:solidFill>
                  <a:srgbClr val="0099CC"/>
                </a:solidFill>
              </a:rPr>
              <a:t>Les </a:t>
            </a:r>
            <a:r>
              <a:rPr lang="fr-FR" sz="3600" b="1" dirty="0" err="1">
                <a:solidFill>
                  <a:srgbClr val="0099CC"/>
                </a:solidFill>
              </a:rPr>
              <a:t>YACs</a:t>
            </a:r>
            <a:r>
              <a:rPr lang="fr-FR" sz="3600" b="1" dirty="0">
                <a:solidFill>
                  <a:srgbClr val="0099CC"/>
                </a:solidFill>
              </a:rPr>
              <a:t> comme vecteurs de clonage</a:t>
            </a:r>
          </a:p>
        </p:txBody>
      </p:sp>
      <p:sp>
        <p:nvSpPr>
          <p:cNvPr id="56327" name="Text Box 7"/>
          <p:cNvSpPr txBox="1">
            <a:spLocks noChangeArrowheads="1"/>
          </p:cNvSpPr>
          <p:nvPr/>
        </p:nvSpPr>
        <p:spPr bwMode="auto">
          <a:xfrm>
            <a:off x="571472" y="1214422"/>
            <a:ext cx="4572032" cy="923330"/>
          </a:xfrm>
          <a:prstGeom prst="rect">
            <a:avLst/>
          </a:prstGeom>
          <a:noFill/>
          <a:ln w="9525">
            <a:noFill/>
            <a:miter lim="800000"/>
            <a:headEnd/>
            <a:tailEnd/>
          </a:ln>
          <a:effectLst/>
        </p:spPr>
        <p:txBody>
          <a:bodyPr wrap="square">
            <a:spAutoFit/>
          </a:bodyPr>
          <a:lstStyle/>
          <a:p>
            <a:r>
              <a:rPr lang="fr-FR" dirty="0">
                <a:solidFill>
                  <a:srgbClr val="000000"/>
                </a:solidFill>
                <a:latin typeface="Arial" pitchFamily="34" charset="0"/>
                <a:cs typeface="Arial" pitchFamily="34" charset="0"/>
              </a:rPr>
              <a:t>YAC : </a:t>
            </a:r>
            <a:r>
              <a:rPr lang="fr-FR" dirty="0" err="1">
                <a:solidFill>
                  <a:srgbClr val="000000"/>
                </a:solidFill>
                <a:latin typeface="Arial" pitchFamily="34" charset="0"/>
                <a:cs typeface="Arial" pitchFamily="34" charset="0"/>
              </a:rPr>
              <a:t>Yeast</a:t>
            </a:r>
            <a:r>
              <a:rPr lang="fr-FR" dirty="0">
                <a:solidFill>
                  <a:srgbClr val="000000"/>
                </a:solidFill>
                <a:latin typeface="Arial" pitchFamily="34" charset="0"/>
                <a:cs typeface="Arial" pitchFamily="34" charset="0"/>
              </a:rPr>
              <a:t> </a:t>
            </a:r>
            <a:r>
              <a:rPr lang="fr-FR" dirty="0" err="1" smtClean="0">
                <a:solidFill>
                  <a:srgbClr val="000000"/>
                </a:solidFill>
                <a:latin typeface="Arial" pitchFamily="34" charset="0"/>
                <a:cs typeface="Arial" pitchFamily="34" charset="0"/>
              </a:rPr>
              <a:t>Artificial</a:t>
            </a:r>
            <a:r>
              <a:rPr lang="fr-FR" dirty="0" smtClean="0">
                <a:solidFill>
                  <a:srgbClr val="000000"/>
                </a:solidFill>
                <a:latin typeface="Arial" pitchFamily="34" charset="0"/>
                <a:cs typeface="Arial" pitchFamily="34" charset="0"/>
              </a:rPr>
              <a:t> chromosome</a:t>
            </a:r>
          </a:p>
          <a:p>
            <a:endParaRPr lang="fr-FR" dirty="0">
              <a:solidFill>
                <a:srgbClr val="000000"/>
              </a:solidFill>
              <a:latin typeface="Arial" pitchFamily="34" charset="0"/>
              <a:cs typeface="Arial" pitchFamily="34" charset="0"/>
            </a:endParaRPr>
          </a:p>
          <a:p>
            <a:r>
              <a:rPr lang="fr-FR" dirty="0">
                <a:solidFill>
                  <a:srgbClr val="0000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1.4. Autres vecteurs de clonage</a:t>
            </a:r>
            <a:endParaRPr lang="fr-FR" dirty="0"/>
          </a:p>
        </p:txBody>
      </p:sp>
      <p:sp>
        <p:nvSpPr>
          <p:cNvPr id="4" name="Espace réservé du contenu 3"/>
          <p:cNvSpPr>
            <a:spLocks noGrp="1"/>
          </p:cNvSpPr>
          <p:nvPr>
            <p:ph idx="1"/>
          </p:nvPr>
        </p:nvSpPr>
        <p:spPr>
          <a:xfrm>
            <a:off x="0" y="1785927"/>
            <a:ext cx="9144000" cy="2428891"/>
          </a:xfrm>
        </p:spPr>
        <p:txBody>
          <a:bodyPr/>
          <a:lstStyle/>
          <a:p>
            <a:r>
              <a:rPr lang="fr-FR" i="1" dirty="0" smtClean="0"/>
              <a:t>BAC : Chromosome Artificiel Bactérien (</a:t>
            </a:r>
            <a:r>
              <a:rPr lang="fr-FR" dirty="0" err="1" smtClean="0"/>
              <a:t>Bacterial</a:t>
            </a:r>
            <a:r>
              <a:rPr lang="fr-FR" dirty="0" smtClean="0"/>
              <a:t> </a:t>
            </a:r>
            <a:r>
              <a:rPr lang="fr-FR" dirty="0" err="1" smtClean="0"/>
              <a:t>Artificial</a:t>
            </a:r>
            <a:r>
              <a:rPr lang="fr-FR" dirty="0" smtClean="0"/>
              <a:t> Chromosome) </a:t>
            </a:r>
          </a:p>
          <a:p>
            <a:r>
              <a:rPr lang="fr-FR" dirty="0" smtClean="0"/>
              <a:t>Plasmide + phage </a:t>
            </a:r>
            <a:r>
              <a:rPr lang="el-GR" dirty="0" smtClean="0"/>
              <a:t>λ</a:t>
            </a:r>
            <a:r>
              <a:rPr lang="fr-FR" dirty="0" smtClean="0"/>
              <a:t> + phage M13 = </a:t>
            </a:r>
            <a:r>
              <a:rPr lang="el-GR" dirty="0" smtClean="0"/>
              <a:t>λ</a:t>
            </a:r>
            <a:r>
              <a:rPr lang="fr-FR" dirty="0" err="1" smtClean="0"/>
              <a:t>Zap</a:t>
            </a:r>
            <a:r>
              <a:rPr lang="fr-FR" dirty="0" smtClean="0"/>
              <a:t> : un hybride entre trois vecteurs.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14"/>
            <a:ext cx="8229600" cy="714396"/>
          </a:xfrm>
        </p:spPr>
        <p:txBody>
          <a:bodyPr>
            <a:normAutofit/>
          </a:bodyPr>
          <a:lstStyle/>
          <a:p>
            <a:pPr algn="ctr"/>
            <a:r>
              <a:rPr lang="fr-FR" sz="4000" b="1" dirty="0" smtClean="0">
                <a:solidFill>
                  <a:schemeClr val="accent2"/>
                </a:solidFill>
                <a:latin typeface="Times New Roman" pitchFamily="18" charset="0"/>
                <a:cs typeface="Times New Roman" pitchFamily="18" charset="0"/>
              </a:rPr>
              <a:t>A- Les polymérases</a:t>
            </a:r>
            <a:endParaRPr lang="fr-FR" sz="4000" dirty="0">
              <a:solidFill>
                <a:schemeClr val="accent2"/>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2357430"/>
            <a:ext cx="9144000" cy="2674608"/>
          </a:xfrm>
        </p:spPr>
        <p:txBody>
          <a:bodyPr>
            <a:normAutofit fontScale="92500" lnSpcReduction="10000"/>
          </a:bodyPr>
          <a:lstStyle/>
          <a:p>
            <a:pPr>
              <a:buNone/>
            </a:pPr>
            <a:r>
              <a:rPr lang="fr-FR" sz="3200" b="1" dirty="0" smtClean="0">
                <a:solidFill>
                  <a:srgbClr val="FF0000"/>
                </a:solidFill>
                <a:latin typeface="Times New Roman" pitchFamily="18" charset="0"/>
                <a:cs typeface="Times New Roman" pitchFamily="18" charset="0"/>
              </a:rPr>
              <a:t>A1- Les ADN polymérases</a:t>
            </a:r>
            <a:endParaRPr lang="fr-FR" sz="3200" dirty="0" smtClean="0">
              <a:solidFill>
                <a:srgbClr val="FF0000"/>
              </a:solidFill>
              <a:latin typeface="Times New Roman" pitchFamily="18" charset="0"/>
              <a:cs typeface="Times New Roman" pitchFamily="18" charset="0"/>
            </a:endParaRPr>
          </a:p>
          <a:p>
            <a:pPr marL="0" indent="0">
              <a:buNone/>
            </a:pPr>
            <a:r>
              <a:rPr lang="fr-FR" dirty="0" smtClean="0">
                <a:latin typeface="Times New Roman" pitchFamily="18" charset="0"/>
                <a:cs typeface="Times New Roman" pitchFamily="18" charset="0"/>
              </a:rPr>
              <a:t>On distingue les ADN polymérases ADN dépendantes (ou ADN polymérases), des ADN polymérases ARN dépendantes (ou réverse transcriptases) des ADN polymérases n’ayant pas besoin de matrice (les terminal transférases)</a:t>
            </a:r>
            <a:endParaRPr lang="fr-FR" dirty="0">
              <a:latin typeface="Times New Roman" pitchFamily="18" charset="0"/>
              <a:cs typeface="Times New Roman" pitchFamily="18" charset="0"/>
            </a:endParaRPr>
          </a:p>
        </p:txBody>
      </p:sp>
      <p:sp>
        <p:nvSpPr>
          <p:cNvPr id="4" name="Rectangle 3"/>
          <p:cNvSpPr/>
          <p:nvPr/>
        </p:nvSpPr>
        <p:spPr>
          <a:xfrm>
            <a:off x="0" y="1189009"/>
            <a:ext cx="9144000" cy="954107"/>
          </a:xfrm>
          <a:prstGeom prst="rect">
            <a:avLst/>
          </a:prstGeom>
        </p:spPr>
        <p:txBody>
          <a:bodyPr wrap="square">
            <a:spAutoFit/>
          </a:bodyPr>
          <a:lstStyle/>
          <a:p>
            <a:pPr algn="just"/>
            <a:r>
              <a:rPr lang="fr-FR" sz="2800" dirty="0">
                <a:latin typeface="Times New Roman" pitchFamily="18" charset="0"/>
                <a:cs typeface="Times New Roman" pitchFamily="18" charset="0"/>
              </a:rPr>
              <a:t>Toutes les polymérases synthétisent de 5' vers 3' en utilisant des </a:t>
            </a:r>
            <a:r>
              <a:rPr lang="fr-FR" sz="2800" dirty="0" smtClean="0">
                <a:latin typeface="Times New Roman" pitchFamily="18" charset="0"/>
                <a:cs typeface="Times New Roman" pitchFamily="18" charset="0"/>
              </a:rPr>
              <a:t>nucléosides </a:t>
            </a:r>
            <a:r>
              <a:rPr lang="fr-FR" sz="2800" dirty="0">
                <a:latin typeface="Times New Roman" pitchFamily="18" charset="0"/>
                <a:cs typeface="Times New Roman" pitchFamily="18" charset="0"/>
              </a:rPr>
              <a:t>triphosphates.</a:t>
            </a:r>
          </a:p>
        </p:txBody>
      </p:sp>
      <p:pic>
        <p:nvPicPr>
          <p:cNvPr id="5" name="Picture 4" descr="C:\ENSEIGNE\PCEM2\COURSM2\figure5.gif"/>
          <p:cNvPicPr>
            <a:picLocks noChangeAspect="1" noChangeArrowheads="1"/>
          </p:cNvPicPr>
          <p:nvPr/>
        </p:nvPicPr>
        <p:blipFill>
          <a:blip r:embed="rId2"/>
          <a:srcRect/>
          <a:stretch>
            <a:fillRect/>
          </a:stretch>
        </p:blipFill>
        <p:spPr bwMode="auto">
          <a:xfrm>
            <a:off x="1643042" y="4929198"/>
            <a:ext cx="7377183" cy="1857388"/>
          </a:xfrm>
          <a:prstGeom prst="rect">
            <a:avLst/>
          </a:prstGeom>
          <a:noFill/>
        </p:spPr>
      </p:pic>
    </p:spTree>
    <p:extLst>
      <p:ext uri="{BB962C8B-B14F-4D97-AF65-F5344CB8AC3E}">
        <p14:creationId xmlns:p14="http://schemas.microsoft.com/office/powerpoint/2010/main" val="2520299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a:bodyPr>
          <a:lstStyle/>
          <a:p>
            <a:r>
              <a:rPr lang="fr-FR" sz="3600" dirty="0" smtClean="0"/>
              <a:t> </a:t>
            </a:r>
            <a:r>
              <a:rPr lang="fr-FR" sz="3600" b="1" dirty="0" smtClean="0"/>
              <a:t>Les vecteurs navettes </a:t>
            </a:r>
            <a:endParaRPr lang="fr-FR" sz="3600" dirty="0"/>
          </a:p>
        </p:txBody>
      </p:sp>
      <p:sp>
        <p:nvSpPr>
          <p:cNvPr id="3" name="Espace réservé du contenu 2"/>
          <p:cNvSpPr>
            <a:spLocks noGrp="1"/>
          </p:cNvSpPr>
          <p:nvPr>
            <p:ph idx="1"/>
          </p:nvPr>
        </p:nvSpPr>
        <p:spPr>
          <a:xfrm>
            <a:off x="171480" y="1143008"/>
            <a:ext cx="8686800" cy="5857892"/>
          </a:xfrm>
        </p:spPr>
        <p:txBody>
          <a:bodyPr>
            <a:normAutofit fontScale="85000" lnSpcReduction="10000"/>
          </a:bodyPr>
          <a:lstStyle/>
          <a:p>
            <a:pPr marL="0" indent="446088">
              <a:buNone/>
            </a:pPr>
            <a:r>
              <a:rPr lang="fr-FR" dirty="0" smtClean="0"/>
              <a:t>Les</a:t>
            </a:r>
            <a:r>
              <a:rPr lang="fr-FR" b="1" dirty="0" smtClean="0"/>
              <a:t> </a:t>
            </a:r>
            <a:r>
              <a:rPr lang="fr-FR" dirty="0" smtClean="0"/>
              <a:t>vecteurs navettes sont des vecteurs artificiels destinés à être utilisés aussi bien chez les eucaryotes que chez les procaryotes. Ils permettent de passer de manière simple de l’un à l’autre. Leur construction comprend au minimum : </a:t>
            </a:r>
          </a:p>
          <a:p>
            <a:pPr lvl="0"/>
            <a:r>
              <a:rPr lang="fr-FR" dirty="0" smtClean="0"/>
              <a:t>Un gène permettant la sélection des recombinants chez les bactéries : par exemple un gène de résistance aux antibiotiques ;</a:t>
            </a:r>
          </a:p>
          <a:p>
            <a:pPr lvl="0"/>
            <a:r>
              <a:rPr lang="fr-FR" dirty="0" smtClean="0"/>
              <a:t>Un gène permettant la sélection chez les eucaryotes ; </a:t>
            </a:r>
          </a:p>
          <a:p>
            <a:pPr lvl="0"/>
            <a:r>
              <a:rPr lang="fr-FR" dirty="0" smtClean="0"/>
              <a:t>Un promoteur eucaryote fort avec un </a:t>
            </a:r>
            <a:r>
              <a:rPr lang="fr-FR" dirty="0" err="1" smtClean="0"/>
              <a:t>enhancer</a:t>
            </a:r>
            <a:r>
              <a:rPr lang="fr-FR" dirty="0" smtClean="0"/>
              <a:t> et une origine de réplication ;</a:t>
            </a:r>
          </a:p>
          <a:p>
            <a:pPr lvl="0"/>
            <a:r>
              <a:rPr lang="fr-FR" dirty="0" smtClean="0"/>
              <a:t>Les séquences toxiques pour les bactéries ou les cellules eucaryotes doivent être excisées pour assurer la double compatibilité.</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3200" b="1" dirty="0" smtClean="0"/>
              <a:t>Les vecteurs viraux eucaryotes</a:t>
            </a:r>
            <a:endParaRPr lang="fr-FR" sz="3200" dirty="0"/>
          </a:p>
        </p:txBody>
      </p:sp>
      <p:sp>
        <p:nvSpPr>
          <p:cNvPr id="3" name="Espace réservé du contenu 2"/>
          <p:cNvSpPr>
            <a:spLocks noGrp="1"/>
          </p:cNvSpPr>
          <p:nvPr>
            <p:ph idx="1"/>
          </p:nvPr>
        </p:nvSpPr>
        <p:spPr>
          <a:xfrm>
            <a:off x="171480" y="1214422"/>
            <a:ext cx="8686800" cy="5214974"/>
          </a:xfrm>
        </p:spPr>
        <p:txBody>
          <a:bodyPr>
            <a:normAutofit fontScale="92500" lnSpcReduction="20000"/>
          </a:bodyPr>
          <a:lstStyle/>
          <a:p>
            <a:pPr marL="0" indent="352425">
              <a:buNone/>
            </a:pPr>
            <a:r>
              <a:rPr lang="fr-FR" dirty="0" smtClean="0"/>
              <a:t>Ces vecteurs sont d’utilisation plus complexe que tous les vecteurs précédents. Ces vecteurs sont construits pour répondre à une question spécifique. Ces vecteurs sont soit créés au laboratoire, soit achetés auprès des compagnies de biotechnologie.</a:t>
            </a:r>
          </a:p>
          <a:p>
            <a:pPr>
              <a:buNone/>
            </a:pPr>
            <a:r>
              <a:rPr lang="fr-FR" dirty="0" smtClean="0"/>
              <a:t>D’une manière générale ils contiennent :</a:t>
            </a:r>
          </a:p>
          <a:p>
            <a:pPr lvl="0"/>
            <a:r>
              <a:rPr lang="fr-FR" dirty="0" smtClean="0"/>
              <a:t>Une origine de réplication eucaryote ;</a:t>
            </a:r>
          </a:p>
          <a:p>
            <a:pPr lvl="0"/>
            <a:r>
              <a:rPr lang="fr-FR" dirty="0" smtClean="0"/>
              <a:t>Un promoteur qui est souvent celui de la région précoce du virus SV40 ou de la région précoce du cytomégalovirus (CMV) qui sont des promoteurs forts ;</a:t>
            </a:r>
          </a:p>
          <a:p>
            <a:r>
              <a:rPr lang="fr-FR" dirty="0" smtClean="0"/>
              <a:t>Un site de </a:t>
            </a:r>
            <a:r>
              <a:rPr lang="fr-FR" dirty="0" err="1" smtClean="0"/>
              <a:t>polyadénylation</a:t>
            </a:r>
            <a:r>
              <a:rPr lang="fr-FR" dirty="0" smtClean="0"/>
              <a:t> qui provient en général </a:t>
            </a:r>
            <a:r>
              <a:rPr lang="fr-FR" smtClean="0"/>
              <a:t>du SV40</a:t>
            </a:r>
            <a:endParaRPr lang="fr-FR" dirty="0" smtClean="0"/>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ChangeArrowheads="1"/>
          </p:cNvSpPr>
          <p:nvPr/>
        </p:nvSpPr>
        <p:spPr bwMode="auto">
          <a:xfrm>
            <a:off x="541867" y="304800"/>
            <a:ext cx="7112000" cy="762000"/>
          </a:xfrm>
          <a:prstGeom prst="rect">
            <a:avLst/>
          </a:prstGeom>
          <a:noFill/>
          <a:ln w="28575">
            <a:noFill/>
            <a:miter lim="800000"/>
            <a:headEnd/>
            <a:tailEnd/>
          </a:ln>
          <a:effectLst/>
        </p:spPr>
        <p:txBody>
          <a:bodyPr anchor="ctr"/>
          <a:lstStyle/>
          <a:p>
            <a:pPr algn="ctr"/>
            <a:r>
              <a:rPr lang="fr-FR" sz="4000" dirty="0"/>
              <a:t>Obtention de l’ADN recombinant</a:t>
            </a:r>
          </a:p>
        </p:txBody>
      </p:sp>
      <p:pic>
        <p:nvPicPr>
          <p:cNvPr id="128003" name="Picture 1027" descr="FOREIN~1.GIF                                                   0000B860020507_1839                    B8FDD017:"/>
          <p:cNvPicPr>
            <a:picLocks noChangeAspect="1" noChangeArrowheads="1"/>
          </p:cNvPicPr>
          <p:nvPr/>
        </p:nvPicPr>
        <p:blipFill>
          <a:blip r:embed="rId2"/>
          <a:srcRect/>
          <a:stretch>
            <a:fillRect/>
          </a:stretch>
        </p:blipFill>
        <p:spPr bwMode="auto">
          <a:xfrm>
            <a:off x="1714480" y="857232"/>
            <a:ext cx="5531738" cy="5715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086100" y="76200"/>
            <a:ext cx="3186065" cy="523220"/>
          </a:xfrm>
          <a:prstGeom prst="rect">
            <a:avLst/>
          </a:prstGeom>
          <a:noFill/>
          <a:ln w="9525">
            <a:solidFill>
              <a:schemeClr val="bg2"/>
            </a:solidFill>
            <a:miter lim="800000"/>
            <a:headEnd/>
            <a:tailEnd/>
          </a:ln>
          <a:effectLst/>
        </p:spPr>
        <p:txBody>
          <a:bodyPr wrap="none">
            <a:spAutoFit/>
          </a:bodyPr>
          <a:lstStyle/>
          <a:p>
            <a:r>
              <a:rPr lang="fr-FR" sz="2800" b="1" dirty="0" smtClean="0"/>
              <a:t>1.5.CELLULES </a:t>
            </a:r>
            <a:r>
              <a:rPr lang="fr-FR" sz="2800" b="1" dirty="0"/>
              <a:t>HÔTES</a:t>
            </a:r>
          </a:p>
        </p:txBody>
      </p:sp>
      <p:sp>
        <p:nvSpPr>
          <p:cNvPr id="137219" name="Text Box 3"/>
          <p:cNvSpPr txBox="1">
            <a:spLocks noChangeArrowheads="1"/>
          </p:cNvSpPr>
          <p:nvPr/>
        </p:nvSpPr>
        <p:spPr bwMode="auto">
          <a:xfrm>
            <a:off x="595489" y="838200"/>
            <a:ext cx="7857985" cy="3046988"/>
          </a:xfrm>
          <a:prstGeom prst="rect">
            <a:avLst/>
          </a:prstGeom>
          <a:noFill/>
          <a:ln w="9525">
            <a:noFill/>
            <a:miter lim="800000"/>
            <a:headEnd/>
            <a:tailEnd/>
          </a:ln>
          <a:effectLst/>
        </p:spPr>
        <p:txBody>
          <a:bodyPr wrap="none">
            <a:spAutoFit/>
          </a:bodyPr>
          <a:lstStyle/>
          <a:p>
            <a:pPr>
              <a:buFontTx/>
              <a:buChar char="-"/>
            </a:pPr>
            <a:r>
              <a:rPr lang="fr-FR" sz="2400" b="1" dirty="0"/>
              <a:t>Bactéries : E. Coli</a:t>
            </a:r>
          </a:p>
          <a:p>
            <a:r>
              <a:rPr lang="fr-FR" sz="2400" dirty="0"/>
              <a:t>	premier hôte utilisé</a:t>
            </a:r>
          </a:p>
          <a:p>
            <a:r>
              <a:rPr lang="fr-FR" sz="2400" dirty="0"/>
              <a:t>	nombreux vecteurs </a:t>
            </a:r>
            <a:r>
              <a:rPr lang="fr-FR" sz="2400" dirty="0" err="1"/>
              <a:t>plasmidiques</a:t>
            </a:r>
            <a:r>
              <a:rPr lang="fr-FR" sz="2400" dirty="0"/>
              <a:t> connus et utilisables</a:t>
            </a:r>
          </a:p>
          <a:p>
            <a:r>
              <a:rPr lang="fr-FR" sz="2400" dirty="0"/>
              <a:t>	culture en masse dans les fermenteurs</a:t>
            </a:r>
          </a:p>
          <a:p>
            <a:r>
              <a:rPr lang="fr-FR" sz="2400" dirty="0"/>
              <a:t>	taux d’expression élevés (plusieurs g de protéine/litre)</a:t>
            </a:r>
          </a:p>
          <a:p>
            <a:endParaRPr lang="fr-FR" sz="2400" dirty="0"/>
          </a:p>
          <a:p>
            <a:r>
              <a:rPr lang="fr-FR" sz="2400" dirty="0"/>
              <a:t>MAIS secrètent mal les protéines : éclatement des bactéries</a:t>
            </a:r>
          </a:p>
          <a:p>
            <a:r>
              <a:rPr lang="fr-FR" sz="2400" dirty="0"/>
              <a:t>	pas de modifications post-traductionnelles</a:t>
            </a:r>
          </a:p>
        </p:txBody>
      </p:sp>
      <p:sp>
        <p:nvSpPr>
          <p:cNvPr id="137220" name="Text Box 4"/>
          <p:cNvSpPr txBox="1">
            <a:spLocks noChangeArrowheads="1"/>
          </p:cNvSpPr>
          <p:nvPr/>
        </p:nvSpPr>
        <p:spPr bwMode="auto">
          <a:xfrm>
            <a:off x="730956" y="3733801"/>
            <a:ext cx="5877122" cy="1938992"/>
          </a:xfrm>
          <a:prstGeom prst="rect">
            <a:avLst/>
          </a:prstGeom>
          <a:noFill/>
          <a:ln w="9525">
            <a:noFill/>
            <a:miter lim="800000"/>
            <a:headEnd/>
            <a:tailEnd/>
          </a:ln>
          <a:effectLst/>
        </p:spPr>
        <p:txBody>
          <a:bodyPr wrap="none">
            <a:spAutoFit/>
          </a:bodyPr>
          <a:lstStyle/>
          <a:p>
            <a:pPr lvl="4"/>
            <a:endParaRPr lang="fr-FR" sz="2400" dirty="0"/>
          </a:p>
          <a:p>
            <a:pPr>
              <a:buFontTx/>
              <a:buChar char="-"/>
            </a:pPr>
            <a:r>
              <a:rPr lang="fr-FR" sz="2400" b="1" dirty="0"/>
              <a:t>Levure saccharomyces </a:t>
            </a:r>
            <a:r>
              <a:rPr lang="fr-FR" sz="2400" b="1" dirty="0" err="1"/>
              <a:t>cerevisiae</a:t>
            </a:r>
            <a:endParaRPr lang="fr-FR" sz="2400" b="1" dirty="0"/>
          </a:p>
          <a:p>
            <a:r>
              <a:rPr lang="fr-FR" sz="2400" dirty="0"/>
              <a:t>	modifications post traductionnelles</a:t>
            </a:r>
          </a:p>
          <a:p>
            <a:r>
              <a:rPr lang="fr-FR" sz="2400" dirty="0"/>
              <a:t>MAIS pas de </a:t>
            </a:r>
            <a:r>
              <a:rPr lang="fr-FR" sz="2400" dirty="0" smtClean="0"/>
              <a:t>sécrétion, </a:t>
            </a:r>
            <a:r>
              <a:rPr lang="fr-FR" sz="2400" dirty="0"/>
              <a:t>moins bon rendement</a:t>
            </a:r>
          </a:p>
          <a:p>
            <a:r>
              <a:rPr lang="fr-FR" sz="2400" dirty="0"/>
              <a:t> </a:t>
            </a:r>
          </a:p>
        </p:txBody>
      </p:sp>
      <p:sp>
        <p:nvSpPr>
          <p:cNvPr id="137221" name="Text Box 5"/>
          <p:cNvSpPr txBox="1">
            <a:spLocks noChangeArrowheads="1"/>
          </p:cNvSpPr>
          <p:nvPr/>
        </p:nvSpPr>
        <p:spPr bwMode="auto">
          <a:xfrm>
            <a:off x="798689" y="5429264"/>
            <a:ext cx="7968592" cy="1200329"/>
          </a:xfrm>
          <a:prstGeom prst="rect">
            <a:avLst/>
          </a:prstGeom>
          <a:noFill/>
          <a:ln w="9525">
            <a:noFill/>
            <a:miter lim="800000"/>
            <a:headEnd/>
            <a:tailEnd/>
          </a:ln>
          <a:effectLst/>
        </p:spPr>
        <p:txBody>
          <a:bodyPr wrap="none">
            <a:spAutoFit/>
          </a:bodyPr>
          <a:lstStyle/>
          <a:p>
            <a:pPr>
              <a:buFontTx/>
              <a:buChar char="-"/>
            </a:pPr>
            <a:r>
              <a:rPr lang="fr-FR" sz="2400" b="1" dirty="0"/>
              <a:t>Cellules CHO (</a:t>
            </a:r>
            <a:r>
              <a:rPr lang="fr-FR" sz="2400" b="1" dirty="0" err="1"/>
              <a:t>chinese</a:t>
            </a:r>
            <a:r>
              <a:rPr lang="fr-FR" sz="2400" b="1" dirty="0"/>
              <a:t> hamster </a:t>
            </a:r>
            <a:r>
              <a:rPr lang="fr-FR" sz="2400" b="1" dirty="0" err="1"/>
              <a:t>ovary</a:t>
            </a:r>
            <a:r>
              <a:rPr lang="fr-FR" sz="2400" b="1" dirty="0"/>
              <a:t>)</a:t>
            </a:r>
          </a:p>
          <a:p>
            <a:r>
              <a:rPr lang="fr-FR" sz="2400" dirty="0"/>
              <a:t>	culture de masse en bioréacteurs, protéines complexes</a:t>
            </a:r>
          </a:p>
          <a:p>
            <a:r>
              <a:rPr lang="fr-FR" sz="2400" dirty="0"/>
              <a:t>MAIS cher et rendement plus faible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b="1" dirty="0" smtClean="0"/>
              <a:t>D’autre caractéristiques:</a:t>
            </a:r>
            <a:endParaRPr lang="fr-FR" b="1" dirty="0"/>
          </a:p>
        </p:txBody>
      </p:sp>
      <p:sp>
        <p:nvSpPr>
          <p:cNvPr id="3" name="Espace réservé du contenu 2"/>
          <p:cNvSpPr>
            <a:spLocks noGrp="1"/>
          </p:cNvSpPr>
          <p:nvPr>
            <p:ph idx="1"/>
          </p:nvPr>
        </p:nvSpPr>
        <p:spPr>
          <a:xfrm>
            <a:off x="457200" y="1160465"/>
            <a:ext cx="8229600" cy="4840303"/>
          </a:xfrm>
        </p:spPr>
        <p:txBody>
          <a:bodyPr>
            <a:noAutofit/>
          </a:bodyPr>
          <a:lstStyle/>
          <a:p>
            <a:pPr>
              <a:buNone/>
            </a:pPr>
            <a:r>
              <a:rPr lang="fr-FR" b="1" u="sng" dirty="0" smtClean="0"/>
              <a:t>Le clonage dans des cellules hôtes procaryotes :</a:t>
            </a:r>
            <a:endParaRPr lang="fr-FR" dirty="0" smtClean="0"/>
          </a:p>
          <a:p>
            <a:pPr>
              <a:buNone/>
            </a:pPr>
            <a:r>
              <a:rPr lang="fr-FR" dirty="0" smtClean="0"/>
              <a:t>On utilise généralement une bactérie (</a:t>
            </a:r>
            <a:r>
              <a:rPr lang="fr-FR" i="1" dirty="0" smtClean="0"/>
              <a:t>E. coli</a:t>
            </a:r>
            <a:r>
              <a:rPr lang="fr-FR" dirty="0" smtClean="0"/>
              <a:t>) parce qu'elle a un temps de génération court (20 mn. à 37°C), parce qu'il a été possible d'obtenir des mutants incapables de vivre hors d’un laboratoire et parce que les études génétiques ont permis d'obtenir certains mutants utiles.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4525963"/>
          </a:xfrm>
        </p:spPr>
        <p:txBody>
          <a:bodyPr>
            <a:noAutofit/>
          </a:bodyPr>
          <a:lstStyle/>
          <a:p>
            <a:pPr>
              <a:buNone/>
            </a:pPr>
            <a:r>
              <a:rPr lang="fr-FR" dirty="0" smtClean="0"/>
              <a:t>On utilise plusieurs souches en fonction des besoins</a:t>
            </a:r>
          </a:p>
          <a:p>
            <a:pPr lvl="0"/>
            <a:r>
              <a:rPr lang="fr-FR" dirty="0" smtClean="0"/>
              <a:t>Des souches dans lesquelles l'ADN pénètre facilement pour faire les banques ou les clonages.</a:t>
            </a:r>
          </a:p>
          <a:p>
            <a:pPr lvl="0"/>
            <a:r>
              <a:rPr lang="fr-FR" dirty="0" smtClean="0"/>
              <a:t>Des souches déficientes pour le peptide α de la β-galactosidase.</a:t>
            </a:r>
          </a:p>
          <a:p>
            <a:pPr lvl="0"/>
            <a:r>
              <a:rPr lang="fr-FR" dirty="0" smtClean="0"/>
              <a:t>Des souches qui possèdent des </a:t>
            </a:r>
            <a:r>
              <a:rPr lang="fr-FR" dirty="0" err="1" smtClean="0"/>
              <a:t>pili</a:t>
            </a:r>
            <a:r>
              <a:rPr lang="fr-FR" dirty="0" smtClean="0"/>
              <a:t> sexuels, structures extracellulaires grâce auquel les phages tels que M13 peuvent entrer.</a:t>
            </a:r>
          </a:p>
          <a:p>
            <a:pPr lvl="0"/>
            <a:r>
              <a:rPr lang="fr-FR" dirty="0" smtClean="0"/>
              <a:t>Des souches déficientes en certaines protéases lorsque le but est de produire des protéines</a:t>
            </a:r>
          </a:p>
          <a:p>
            <a:pPr lvl="0"/>
            <a:r>
              <a:rPr lang="fr-FR" dirty="0" smtClean="0"/>
              <a:t>Des souches incorporant de l'</a:t>
            </a:r>
            <a:r>
              <a:rPr lang="fr-FR" dirty="0" err="1" smtClean="0"/>
              <a:t>uridine</a:t>
            </a:r>
            <a:r>
              <a:rPr lang="fr-FR" dirty="0" smtClean="0"/>
              <a:t> à la place de la </a:t>
            </a:r>
            <a:r>
              <a:rPr lang="fr-FR" dirty="0" err="1" smtClean="0"/>
              <a:t>tymidine</a:t>
            </a:r>
            <a:r>
              <a:rPr lang="fr-FR" dirty="0" smtClean="0"/>
              <a:t> dans l'ADN. etc....</a:t>
            </a:r>
          </a:p>
          <a:p>
            <a:endParaRPr lang="fr-FR" dirty="0" smtClean="0"/>
          </a:p>
          <a:p>
            <a:pPr>
              <a:buNone/>
            </a:pP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1414"/>
            <a:ext cx="9144000" cy="4525963"/>
          </a:xfrm>
        </p:spPr>
        <p:txBody>
          <a:bodyPr>
            <a:noAutofit/>
          </a:bodyPr>
          <a:lstStyle/>
          <a:p>
            <a:pPr>
              <a:buNone/>
            </a:pPr>
            <a:r>
              <a:rPr lang="fr-FR" b="1" u="sng" dirty="0" smtClean="0"/>
              <a:t>Le clonage dans des cellules hôtes eucaryotes : levure :</a:t>
            </a:r>
            <a:r>
              <a:rPr lang="fr-FR" dirty="0" smtClean="0"/>
              <a:t>La levure </a:t>
            </a:r>
            <a:r>
              <a:rPr lang="fr-FR" i="1" dirty="0" smtClean="0"/>
              <a:t>saccharomyces </a:t>
            </a:r>
            <a:r>
              <a:rPr lang="fr-FR" i="1" dirty="0" err="1" smtClean="0"/>
              <a:t>ceriviciae</a:t>
            </a:r>
            <a:r>
              <a:rPr lang="fr-FR" i="1" dirty="0" smtClean="0"/>
              <a:t> </a:t>
            </a:r>
            <a:r>
              <a:rPr lang="fr-FR" dirty="0" smtClean="0"/>
              <a:t>est couramment utilisée comme cellule hôte pour le clonage et l’expression des gènes eucaryotes. Cinq raisons expliquent ce choix :</a:t>
            </a:r>
          </a:p>
          <a:p>
            <a:pPr lvl="0"/>
            <a:r>
              <a:rPr lang="fr-FR" dirty="0" smtClean="0"/>
              <a:t>Elle peut être cultivée et manipulée à peu près de la même façon que des cellules bactériennes</a:t>
            </a:r>
          </a:p>
          <a:p>
            <a:pPr lvl="0"/>
            <a:r>
              <a:rPr lang="fr-FR" dirty="0" smtClean="0"/>
              <a:t>La génétique de la levure a été intensément étudiée, et les chercheurs disposent d’une carte génétique très développée </a:t>
            </a:r>
          </a:p>
          <a:p>
            <a:pPr>
              <a:buNone/>
            </a:pP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9144000" cy="4525963"/>
          </a:xfrm>
        </p:spPr>
        <p:txBody>
          <a:bodyPr>
            <a:noAutofit/>
          </a:bodyPr>
          <a:lstStyle/>
          <a:p>
            <a:pPr lvl="0" algn="just"/>
            <a:r>
              <a:rPr lang="fr-FR" dirty="0" smtClean="0"/>
              <a:t>Le génome complet de la levure  à été séquencé et la plupart des gènes ont été identifié</a:t>
            </a:r>
          </a:p>
          <a:p>
            <a:pPr lvl="0" algn="just"/>
            <a:r>
              <a:rPr lang="fr-FR" dirty="0" smtClean="0"/>
              <a:t>Pour étudier la fonction de certaines protéines eucaryote ; il est nécessaire d’utiliser une cellule hôte qui peut modifier la protéine post-traductionnelle afin quelle puisse adopter une conformation fonctionnelle. Par contre les cellules bactériennes ne peuvent pas exécuter ces modifications et elles dégradent rapidement les protéines male conformées.</a:t>
            </a:r>
          </a:p>
          <a:p>
            <a:pPr lvl="0" algn="just"/>
            <a:r>
              <a:rPr lang="fr-FR" dirty="0" smtClean="0"/>
              <a:t>C’est un organisme sans danger pouvant servir à la production de protéine pour des vaccins ou des agents thérapeutiques</a:t>
            </a:r>
          </a:p>
          <a:p>
            <a:pPr algn="just">
              <a:buNone/>
            </a:pP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17514"/>
            <a:ext cx="9144000" cy="654032"/>
          </a:xfrm>
        </p:spPr>
        <p:txBody>
          <a:bodyPr>
            <a:noAutofit/>
          </a:bodyPr>
          <a:lstStyle/>
          <a:p>
            <a:r>
              <a:rPr lang="fr-FR" sz="3200" b="1" dirty="0" smtClean="0"/>
              <a:t>1.6.Les différents modes de transfert de l’ADN à cloner</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0" y="857232"/>
            <a:ext cx="9144000" cy="5857892"/>
          </a:xfrm>
        </p:spPr>
        <p:txBody>
          <a:bodyPr>
            <a:normAutofit fontScale="85000" lnSpcReduction="10000"/>
          </a:bodyPr>
          <a:lstStyle/>
          <a:p>
            <a:pPr algn="just"/>
            <a:r>
              <a:rPr lang="fr-FR" b="1" dirty="0" err="1" smtClean="0"/>
              <a:t>Transfection</a:t>
            </a:r>
            <a:r>
              <a:rPr lang="fr-FR" b="1" dirty="0" smtClean="0"/>
              <a:t> chimique:</a:t>
            </a:r>
            <a:r>
              <a:rPr lang="fr-FR" dirty="0" smtClean="0"/>
              <a:t> les gènes d'intérêts sont insérés dans les cellules en même temps qu’un vecteur chargé électriquement (p. ex. du chlorure de calcium). Le vecteur perturbe la structure de la membrane cellulaire, ce qui permet au nouvel ADN de pénétrer à l’intérieur de la cellule. Cette méthode n’est pas très efficace</a:t>
            </a:r>
          </a:p>
          <a:p>
            <a:pPr algn="just"/>
            <a:r>
              <a:rPr lang="fr-FR" b="1" dirty="0" err="1" smtClean="0"/>
              <a:t>Transfection</a:t>
            </a:r>
            <a:r>
              <a:rPr lang="fr-FR" b="1" dirty="0" smtClean="0"/>
              <a:t> physique:</a:t>
            </a:r>
            <a:r>
              <a:rPr lang="fr-FR" dirty="0" smtClean="0"/>
              <a:t> l’ADN peut être injectée directement dans la cellule hôte à l’aide d’une aiguille très fine. Cette méthode est plus efficace que la </a:t>
            </a:r>
            <a:r>
              <a:rPr lang="fr-FR" dirty="0" err="1" smtClean="0"/>
              <a:t>transfection</a:t>
            </a:r>
            <a:r>
              <a:rPr lang="fr-FR" dirty="0" smtClean="0"/>
              <a:t> chimique mais beaucoup plus coûteuse, car chaque cellule doit être traitée individuellement.</a:t>
            </a:r>
          </a:p>
          <a:p>
            <a:pPr algn="just"/>
            <a:r>
              <a:rPr lang="fr-FR" b="1" dirty="0" err="1" smtClean="0"/>
              <a:t>Electroporation</a:t>
            </a:r>
            <a:r>
              <a:rPr lang="fr-FR" b="1" dirty="0" smtClean="0"/>
              <a:t>:</a:t>
            </a:r>
            <a:r>
              <a:rPr lang="fr-FR" dirty="0" smtClean="0"/>
              <a:t> une impulsion électrique modifie la membrane des cellules de manière réversible, ce qui permet au nouvel ADN de pénétrer dans la cellule. Cette méthode peut toutefois endommager gravement les cellules.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474673"/>
            <a:ext cx="9144000" cy="5383219"/>
          </a:xfrm>
        </p:spPr>
        <p:txBody>
          <a:bodyPr>
            <a:noAutofit/>
          </a:bodyPr>
          <a:lstStyle/>
          <a:p>
            <a:pPr algn="just"/>
            <a:r>
              <a:rPr lang="fr-FR" dirty="0" smtClean="0"/>
              <a:t>Il est également possible d’implanter dans la cellule de petites boulettes d’or sur la surface desquelles sont fixés les gènes thérapeutiques. Cette méthode peut elle aussi gravement endommager les cellules.</a:t>
            </a:r>
          </a:p>
          <a:p>
            <a:pPr algn="just"/>
            <a:r>
              <a:rPr lang="fr-FR" b="1" dirty="0" smtClean="0"/>
              <a:t> Transduction:</a:t>
            </a:r>
            <a:r>
              <a:rPr lang="fr-FR" dirty="0" smtClean="0"/>
              <a:t> dans ce cas, c’est un virus génétiquement modifié qui transporte le gène thérapeutique dans la cellule. Cette méthode se prête le mieux aux traitements cliniques. Son désavantage est qu’en raison de l’efficacité encore faible du transfert génétique, elle nécessite souvent des doses importantes de virus, ce qui peut provoquer des réactions inflammatoires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normAutofit/>
          </a:bodyPr>
          <a:lstStyle/>
          <a:p>
            <a:r>
              <a:rPr lang="fr-FR" sz="4000" b="1" dirty="0" smtClean="0">
                <a:solidFill>
                  <a:schemeClr val="accent6"/>
                </a:solidFill>
                <a:latin typeface="Times New Roman" pitchFamily="18" charset="0"/>
                <a:cs typeface="Times New Roman" pitchFamily="18" charset="0"/>
              </a:rPr>
              <a:t>ADN polymérase ADN dépendante</a:t>
            </a:r>
            <a:endParaRPr lang="fr-FR" sz="4000" dirty="0">
              <a:solidFill>
                <a:schemeClr val="accent6"/>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42876" y="1071546"/>
            <a:ext cx="8858280" cy="4674872"/>
          </a:xfrm>
        </p:spPr>
        <p:txBody>
          <a:bodyPr>
            <a:noAutofit/>
          </a:bodyPr>
          <a:lstStyle/>
          <a:p>
            <a:pPr algn="just"/>
            <a:r>
              <a:rPr lang="fr-FR" sz="2800" b="1" i="1" dirty="0" smtClean="0">
                <a:latin typeface="Times New Roman" pitchFamily="18" charset="0"/>
                <a:cs typeface="Times New Roman" pitchFamily="18" charset="0"/>
              </a:rPr>
              <a:t>ADN polymérase I d’E. coli</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c'est une enzyme de 100 kDa qui a une activité 5'- 3' polymérase, à cette activité il y a 3'5' exonucléase (activité de correction) et une activité 5'3'exonucléase. Cette activité 5'3' exonucléase de l’ADN polymérase I est souvent gênante.</a:t>
            </a:r>
          </a:p>
          <a:p>
            <a:pPr algn="just"/>
            <a:r>
              <a:rPr lang="fr-FR" sz="2800" dirty="0" smtClean="0">
                <a:latin typeface="Times New Roman" pitchFamily="18" charset="0"/>
                <a:cs typeface="Times New Roman" pitchFamily="18" charset="0"/>
              </a:rPr>
              <a:t>En 1970, Klenow et Henningsen ont enlevé cette activité par protéolyse avec la subtilisine. Le grand fragment obtenu (76 kDa) est dépourvue d'activité exonucléase 5'3' mais garde l'activité polymérase et l'activité 3'5'exonuléase. Depuis le grand fragment est obtenu par expression d'un gène tronqué. C'est le fragment klenow de la DNA polymérase I.</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303303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914401"/>
            <a:ext cx="4199467" cy="3785652"/>
          </a:xfrm>
          <a:prstGeom prst="rect">
            <a:avLst/>
          </a:prstGeom>
          <a:noFill/>
          <a:ln w="9525">
            <a:noFill/>
            <a:miter lim="800000"/>
            <a:headEnd/>
            <a:tailEnd/>
          </a:ln>
          <a:effectLst/>
        </p:spPr>
        <p:txBody>
          <a:bodyPr>
            <a:spAutoFit/>
          </a:bodyPr>
          <a:lstStyle/>
          <a:p>
            <a:pPr eaLnBrk="0" hangingPunct="0">
              <a:spcBef>
                <a:spcPct val="50000"/>
              </a:spcBef>
            </a:pPr>
            <a:r>
              <a:rPr lang="fr-FR" sz="2400" u="sng" dirty="0"/>
              <a:t>De type </a:t>
            </a:r>
            <a:r>
              <a:rPr lang="fr-FR" sz="2400" u="sng" dirty="0" err="1"/>
              <a:t>procaryotique</a:t>
            </a:r>
            <a:r>
              <a:rPr lang="fr-FR" sz="2400" u="sng" dirty="0"/>
              <a:t> (bactéries):</a:t>
            </a:r>
            <a:endParaRPr lang="fr-FR" sz="2400" dirty="0"/>
          </a:p>
          <a:p>
            <a:pPr eaLnBrk="0" hangingPunct="0">
              <a:spcBef>
                <a:spcPct val="50000"/>
              </a:spcBef>
            </a:pPr>
            <a:r>
              <a:rPr lang="fr-FR" sz="2400" dirty="0"/>
              <a:t>Cas d’un vecteur plasmidique: l’ADN est introduit dans les bactéries traitées spécialement le plus souvent par </a:t>
            </a:r>
            <a:r>
              <a:rPr lang="fr-FR" sz="2400" u="sng" dirty="0"/>
              <a:t>choc thermique</a:t>
            </a:r>
            <a:r>
              <a:rPr lang="fr-FR" sz="2400" dirty="0"/>
              <a:t> ou par </a:t>
            </a:r>
            <a:r>
              <a:rPr lang="fr-FR" sz="2400" u="sng" dirty="0"/>
              <a:t>choc électrique</a:t>
            </a:r>
            <a:r>
              <a:rPr lang="fr-FR" sz="2400" dirty="0"/>
              <a:t>.</a:t>
            </a:r>
          </a:p>
          <a:p>
            <a:pPr eaLnBrk="0" hangingPunct="0">
              <a:spcBef>
                <a:spcPct val="50000"/>
              </a:spcBef>
            </a:pPr>
            <a:r>
              <a:rPr lang="fr-FR" sz="2400" dirty="0"/>
              <a:t>		</a:t>
            </a:r>
          </a:p>
        </p:txBody>
      </p:sp>
      <p:sp>
        <p:nvSpPr>
          <p:cNvPr id="58371" name="Text Box 3"/>
          <p:cNvSpPr txBox="1">
            <a:spLocks noChangeArrowheads="1"/>
          </p:cNvSpPr>
          <p:nvPr/>
        </p:nvSpPr>
        <p:spPr bwMode="auto">
          <a:xfrm>
            <a:off x="309034" y="381001"/>
            <a:ext cx="7538923" cy="461665"/>
          </a:xfrm>
          <a:prstGeom prst="rect">
            <a:avLst/>
          </a:prstGeom>
          <a:noFill/>
          <a:ln w="28575">
            <a:noFill/>
            <a:miter lim="800000"/>
            <a:headEnd/>
            <a:tailEnd/>
          </a:ln>
          <a:effectLst/>
        </p:spPr>
        <p:txBody>
          <a:bodyPr wrap="none">
            <a:spAutoFit/>
          </a:bodyPr>
          <a:lstStyle/>
          <a:p>
            <a:pPr eaLnBrk="0" hangingPunct="0"/>
            <a:r>
              <a:rPr lang="fr-FR" sz="2400" b="1" dirty="0">
                <a:solidFill>
                  <a:srgbClr val="0099CC"/>
                </a:solidFill>
              </a:rPr>
              <a:t>Introduction de l’ADN recombinant dans les cellules hôtes</a:t>
            </a:r>
          </a:p>
        </p:txBody>
      </p:sp>
      <p:pic>
        <p:nvPicPr>
          <p:cNvPr id="58372" name="Picture 4"/>
          <p:cNvPicPr>
            <a:picLocks noChangeAspect="1" noChangeArrowheads="1"/>
          </p:cNvPicPr>
          <p:nvPr/>
        </p:nvPicPr>
        <p:blipFill>
          <a:blip r:embed="rId2"/>
          <a:srcRect/>
          <a:stretch>
            <a:fillRect/>
          </a:stretch>
        </p:blipFill>
        <p:spPr bwMode="auto">
          <a:xfrm>
            <a:off x="5080000" y="1905000"/>
            <a:ext cx="2257778" cy="1651000"/>
          </a:xfrm>
          <a:prstGeom prst="rect">
            <a:avLst/>
          </a:prstGeom>
          <a:noFill/>
          <a:ln w="9525">
            <a:noFill/>
            <a:miter lim="800000"/>
            <a:headEnd/>
            <a:tailEnd/>
          </a:ln>
          <a:effectLst/>
        </p:spPr>
      </p:pic>
      <p:pic>
        <p:nvPicPr>
          <p:cNvPr id="58373" name="Picture 5"/>
          <p:cNvPicPr>
            <a:picLocks noChangeAspect="1" noChangeArrowheads="1"/>
          </p:cNvPicPr>
          <p:nvPr/>
        </p:nvPicPr>
        <p:blipFill>
          <a:blip r:embed="rId3"/>
          <a:srcRect/>
          <a:stretch>
            <a:fillRect/>
          </a:stretch>
        </p:blipFill>
        <p:spPr bwMode="auto">
          <a:xfrm>
            <a:off x="5215467" y="4343400"/>
            <a:ext cx="2257778" cy="1905000"/>
          </a:xfrm>
          <a:prstGeom prst="rect">
            <a:avLst/>
          </a:prstGeom>
          <a:noFill/>
          <a:ln w="9525">
            <a:noFill/>
            <a:miter lim="800000"/>
            <a:headEnd/>
            <a:tailEnd/>
          </a:ln>
          <a:effectLst/>
        </p:spPr>
      </p:pic>
      <p:pic>
        <p:nvPicPr>
          <p:cNvPr id="58374" name="Picture 6"/>
          <p:cNvPicPr>
            <a:picLocks noChangeAspect="1" noChangeArrowheads="1"/>
          </p:cNvPicPr>
          <p:nvPr/>
        </p:nvPicPr>
        <p:blipFill>
          <a:blip r:embed="rId4"/>
          <a:srcRect/>
          <a:stretch>
            <a:fillRect/>
          </a:stretch>
        </p:blipFill>
        <p:spPr bwMode="auto">
          <a:xfrm>
            <a:off x="880533" y="4419600"/>
            <a:ext cx="2257778" cy="1905000"/>
          </a:xfrm>
          <a:prstGeom prst="rect">
            <a:avLst/>
          </a:prstGeom>
          <a:noFill/>
          <a:ln w="9525">
            <a:noFill/>
            <a:miter lim="800000"/>
            <a:headEnd/>
            <a:tailEnd/>
          </a:ln>
          <a:effectLst/>
        </p:spPr>
      </p:pic>
      <p:sp>
        <p:nvSpPr>
          <p:cNvPr id="58375" name="Text Box 7"/>
          <p:cNvSpPr txBox="1">
            <a:spLocks noChangeArrowheads="1"/>
          </p:cNvSpPr>
          <p:nvPr/>
        </p:nvSpPr>
        <p:spPr bwMode="auto">
          <a:xfrm>
            <a:off x="5243689" y="3424239"/>
            <a:ext cx="1842911" cy="396875"/>
          </a:xfrm>
          <a:prstGeom prst="rect">
            <a:avLst/>
          </a:prstGeom>
          <a:noFill/>
          <a:ln w="9525">
            <a:noFill/>
            <a:miter lim="800000"/>
            <a:headEnd/>
            <a:tailEnd/>
          </a:ln>
          <a:effectLst/>
        </p:spPr>
        <p:txBody>
          <a:bodyPr wrap="none">
            <a:spAutoFit/>
          </a:bodyPr>
          <a:lstStyle/>
          <a:p>
            <a:pPr eaLnBrk="0" hangingPunct="0"/>
            <a:r>
              <a:rPr lang="en-US" altLang="fr-FR" sz="2000" dirty="0" err="1"/>
              <a:t>électroporateur</a:t>
            </a:r>
            <a:endParaRPr lang="en-US" altLang="fr-F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506133" y="1752600"/>
            <a:ext cx="3856567" cy="5105400"/>
          </a:xfrm>
          <a:prstGeom prst="rect">
            <a:avLst/>
          </a:prstGeom>
          <a:noFill/>
          <a:ln w="9525">
            <a:noFill/>
            <a:miter lim="800000"/>
            <a:headEnd/>
            <a:tailEnd/>
          </a:ln>
          <a:effectLst/>
        </p:spPr>
      </p:pic>
      <p:sp>
        <p:nvSpPr>
          <p:cNvPr id="59395" name="Text Box 3"/>
          <p:cNvSpPr txBox="1">
            <a:spLocks noChangeArrowheads="1"/>
          </p:cNvSpPr>
          <p:nvPr/>
        </p:nvSpPr>
        <p:spPr bwMode="auto">
          <a:xfrm>
            <a:off x="1490134" y="228601"/>
            <a:ext cx="5692777" cy="523220"/>
          </a:xfrm>
          <a:prstGeom prst="rect">
            <a:avLst/>
          </a:prstGeom>
          <a:noFill/>
          <a:ln w="28575">
            <a:noFill/>
            <a:miter lim="800000"/>
            <a:headEnd/>
            <a:tailEnd/>
          </a:ln>
          <a:effectLst/>
        </p:spPr>
        <p:txBody>
          <a:bodyPr wrap="none">
            <a:spAutoFit/>
          </a:bodyPr>
          <a:lstStyle/>
          <a:p>
            <a:pPr eaLnBrk="0" hangingPunct="0"/>
            <a:r>
              <a:rPr lang="fr-FR" sz="2800" b="1" dirty="0">
                <a:solidFill>
                  <a:srgbClr val="0099CC"/>
                </a:solidFill>
              </a:rPr>
              <a:t>Identification des clones intéressants</a:t>
            </a:r>
          </a:p>
        </p:txBody>
      </p:sp>
      <p:sp>
        <p:nvSpPr>
          <p:cNvPr id="59396" name="Rectangle 4"/>
          <p:cNvSpPr>
            <a:spLocks noChangeArrowheads="1"/>
          </p:cNvSpPr>
          <p:nvPr/>
        </p:nvSpPr>
        <p:spPr bwMode="auto">
          <a:xfrm>
            <a:off x="5215467" y="6400801"/>
            <a:ext cx="1231427" cy="215444"/>
          </a:xfrm>
          <a:prstGeom prst="rect">
            <a:avLst/>
          </a:prstGeom>
          <a:noFill/>
          <a:ln w="9525">
            <a:noFill/>
            <a:miter lim="800000"/>
            <a:headEnd/>
            <a:tailEnd/>
          </a:ln>
          <a:effectLst/>
        </p:spPr>
        <p:txBody>
          <a:bodyPr wrap="none">
            <a:spAutoFit/>
          </a:bodyPr>
          <a:lstStyle/>
          <a:p>
            <a:pPr eaLnBrk="0" hangingPunct="0"/>
            <a:r>
              <a:rPr lang="en-GB" sz="800" i="1">
                <a:latin typeface="Times" charset="0"/>
              </a:rPr>
              <a:t>Molecular Cell Biology</a:t>
            </a:r>
            <a:r>
              <a:rPr lang="en-GB" sz="800">
                <a:solidFill>
                  <a:srgbClr val="33CCFF"/>
                </a:solidFill>
                <a:latin typeface="Times" charset="0"/>
              </a:rPr>
              <a:t> </a:t>
            </a:r>
          </a:p>
        </p:txBody>
      </p:sp>
      <p:sp>
        <p:nvSpPr>
          <p:cNvPr id="59397" name="Oval 5"/>
          <p:cNvSpPr>
            <a:spLocks noChangeArrowheads="1"/>
          </p:cNvSpPr>
          <p:nvPr/>
        </p:nvSpPr>
        <p:spPr bwMode="auto">
          <a:xfrm>
            <a:off x="2506133" y="3048000"/>
            <a:ext cx="270933" cy="304800"/>
          </a:xfrm>
          <a:prstGeom prst="ellipse">
            <a:avLst/>
          </a:prstGeom>
          <a:noFill/>
          <a:ln w="57150">
            <a:solidFill>
              <a:srgbClr val="FFCC00"/>
            </a:solidFill>
            <a:round/>
            <a:headEnd/>
            <a:tailEnd/>
          </a:ln>
          <a:effectLst/>
        </p:spPr>
        <p:txBody>
          <a:bodyPr wrap="none" anchor="ctr"/>
          <a:lstStyle/>
          <a:p>
            <a:endParaRPr lang="fr-FR"/>
          </a:p>
        </p:txBody>
      </p:sp>
      <p:sp>
        <p:nvSpPr>
          <p:cNvPr id="59398" name="Text Box 6"/>
          <p:cNvSpPr txBox="1">
            <a:spLocks noChangeArrowheads="1"/>
          </p:cNvSpPr>
          <p:nvPr/>
        </p:nvSpPr>
        <p:spPr bwMode="auto">
          <a:xfrm>
            <a:off x="338667" y="762001"/>
            <a:ext cx="7450667" cy="1006475"/>
          </a:xfrm>
          <a:prstGeom prst="rect">
            <a:avLst/>
          </a:prstGeom>
          <a:noFill/>
          <a:ln w="9525">
            <a:noFill/>
            <a:miter lim="800000"/>
            <a:headEnd/>
            <a:tailEnd/>
          </a:ln>
          <a:effectLst/>
        </p:spPr>
        <p:txBody>
          <a:bodyPr>
            <a:spAutoFit/>
          </a:bodyPr>
          <a:lstStyle/>
          <a:p>
            <a:pPr algn="just" eaLnBrk="0" hangingPunct="0">
              <a:spcBef>
                <a:spcPct val="50000"/>
              </a:spcBef>
            </a:pPr>
            <a:r>
              <a:rPr lang="fr-FR" sz="2000" b="1" dirty="0"/>
              <a:t>Dans ce cas les bactéries transformées avec le vecteur ne possédant pas ou possédant l’insert sont </a:t>
            </a:r>
            <a:r>
              <a:rPr lang="fr-FR" sz="2000" b="1" u="sng" dirty="0"/>
              <a:t>sélectionnées</a:t>
            </a:r>
            <a:r>
              <a:rPr lang="fr-FR" sz="2000" b="1" dirty="0"/>
              <a:t> --&gt; un criblage est nécessaire</a:t>
            </a:r>
            <a:endParaRPr lang="en-GB" sz="20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73867" y="304800"/>
            <a:ext cx="3589867" cy="6249988"/>
            <a:chOff x="1824" y="192"/>
            <a:chExt cx="2544" cy="3937"/>
          </a:xfrm>
        </p:grpSpPr>
        <p:pic>
          <p:nvPicPr>
            <p:cNvPr id="61443" name="Picture 3"/>
            <p:cNvPicPr>
              <a:picLocks noChangeAspect="1" noChangeArrowheads="1"/>
            </p:cNvPicPr>
            <p:nvPr/>
          </p:nvPicPr>
          <p:blipFill>
            <a:blip r:embed="rId2"/>
            <a:srcRect/>
            <a:stretch>
              <a:fillRect/>
            </a:stretch>
          </p:blipFill>
          <p:spPr bwMode="auto">
            <a:xfrm>
              <a:off x="1824" y="192"/>
              <a:ext cx="2536" cy="3064"/>
            </a:xfrm>
            <a:prstGeom prst="rect">
              <a:avLst/>
            </a:prstGeom>
            <a:noFill/>
            <a:ln w="9525">
              <a:noFill/>
              <a:miter lim="800000"/>
              <a:headEnd/>
              <a:tailEnd/>
            </a:ln>
            <a:effectLst/>
          </p:spPr>
        </p:pic>
        <p:grpSp>
          <p:nvGrpSpPr>
            <p:cNvPr id="3" name="Group 4"/>
            <p:cNvGrpSpPr>
              <a:grpSpLocks/>
            </p:cNvGrpSpPr>
            <p:nvPr/>
          </p:nvGrpSpPr>
          <p:grpSpPr bwMode="auto">
            <a:xfrm>
              <a:off x="1920" y="2976"/>
              <a:ext cx="2448" cy="1153"/>
              <a:chOff x="1872" y="2976"/>
              <a:chExt cx="2448" cy="1153"/>
            </a:xfrm>
          </p:grpSpPr>
          <p:pic>
            <p:nvPicPr>
              <p:cNvPr id="61445" name="Picture 5"/>
              <p:cNvPicPr>
                <a:picLocks noChangeAspect="1" noChangeArrowheads="1"/>
              </p:cNvPicPr>
              <p:nvPr/>
            </p:nvPicPr>
            <p:blipFill>
              <a:blip r:embed="rId3"/>
              <a:srcRect/>
              <a:stretch>
                <a:fillRect/>
              </a:stretch>
            </p:blipFill>
            <p:spPr bwMode="auto">
              <a:xfrm>
                <a:off x="1872" y="2976"/>
                <a:ext cx="2400" cy="1153"/>
              </a:xfrm>
              <a:prstGeom prst="rect">
                <a:avLst/>
              </a:prstGeom>
              <a:noFill/>
              <a:ln w="9525">
                <a:noFill/>
                <a:miter lim="800000"/>
                <a:headEnd/>
                <a:tailEnd/>
              </a:ln>
              <a:effectLst/>
            </p:spPr>
          </p:pic>
          <p:sp>
            <p:nvSpPr>
              <p:cNvPr id="61446" name="Oval 6"/>
              <p:cNvSpPr>
                <a:spLocks noChangeArrowheads="1"/>
              </p:cNvSpPr>
              <p:nvPr/>
            </p:nvSpPr>
            <p:spPr bwMode="auto">
              <a:xfrm>
                <a:off x="4080" y="3792"/>
                <a:ext cx="240" cy="144"/>
              </a:xfrm>
              <a:prstGeom prst="ellipse">
                <a:avLst/>
              </a:prstGeom>
              <a:solidFill>
                <a:schemeClr val="bg1"/>
              </a:solidFill>
              <a:ln w="9525">
                <a:noFill/>
                <a:round/>
                <a:headEnd/>
                <a:tailEnd/>
              </a:ln>
              <a:effectLst/>
            </p:spPr>
            <p:txBody>
              <a:bodyPr wrap="none" anchor="ctr"/>
              <a:lstStyle/>
              <a:p>
                <a:endParaRPr lang="fr-FR"/>
              </a:p>
            </p:txBody>
          </p:sp>
        </p:grpSp>
      </p:grpSp>
      <p:sp>
        <p:nvSpPr>
          <p:cNvPr id="61447" name="Text Box 7"/>
          <p:cNvSpPr txBox="1">
            <a:spLocks noChangeArrowheads="1"/>
          </p:cNvSpPr>
          <p:nvPr/>
        </p:nvSpPr>
        <p:spPr bwMode="auto">
          <a:xfrm>
            <a:off x="1761067" y="5054601"/>
            <a:ext cx="766557" cy="707886"/>
          </a:xfrm>
          <a:prstGeom prst="rect">
            <a:avLst/>
          </a:prstGeom>
          <a:noFill/>
          <a:ln w="9525">
            <a:noFill/>
            <a:miter lim="800000"/>
            <a:headEnd/>
            <a:tailEnd/>
          </a:ln>
          <a:effectLst/>
        </p:spPr>
        <p:txBody>
          <a:bodyPr wrap="none">
            <a:spAutoFit/>
          </a:bodyPr>
          <a:lstStyle/>
          <a:p>
            <a:pPr algn="just" eaLnBrk="0" hangingPunct="0"/>
            <a:r>
              <a:rPr lang="en-US" sz="2000">
                <a:solidFill>
                  <a:schemeClr val="bg2"/>
                </a:solidFill>
              </a:rPr>
              <a:t>Amp</a:t>
            </a:r>
            <a:r>
              <a:rPr lang="en-US" sz="2000" baseline="30000">
                <a:solidFill>
                  <a:schemeClr val="bg2"/>
                </a:solidFill>
              </a:rPr>
              <a:t>R</a:t>
            </a:r>
          </a:p>
          <a:p>
            <a:pPr algn="just" eaLnBrk="0" hangingPunct="0"/>
            <a:r>
              <a:rPr lang="en-US" sz="2000">
                <a:solidFill>
                  <a:schemeClr val="bg2"/>
                </a:solidFill>
              </a:rPr>
              <a:t>Tet</a:t>
            </a:r>
            <a:r>
              <a:rPr lang="en-US" sz="2000" baseline="30000">
                <a:solidFill>
                  <a:schemeClr val="bg2"/>
                </a:solidFill>
              </a:rPr>
              <a:t>R</a:t>
            </a:r>
            <a:endParaRPr lang="en-US" sz="2000">
              <a:solidFill>
                <a:schemeClr val="bg2"/>
              </a:solidFill>
            </a:endParaRPr>
          </a:p>
        </p:txBody>
      </p:sp>
      <p:sp>
        <p:nvSpPr>
          <p:cNvPr id="61448" name="Text Box 8"/>
          <p:cNvSpPr txBox="1">
            <a:spLocks noChangeArrowheads="1"/>
          </p:cNvSpPr>
          <p:nvPr/>
        </p:nvSpPr>
        <p:spPr bwMode="auto">
          <a:xfrm>
            <a:off x="6163734" y="5130801"/>
            <a:ext cx="1995311" cy="1006475"/>
          </a:xfrm>
          <a:prstGeom prst="rect">
            <a:avLst/>
          </a:prstGeom>
          <a:noFill/>
          <a:ln w="9525">
            <a:noFill/>
            <a:miter lim="800000"/>
            <a:headEnd/>
            <a:tailEnd/>
          </a:ln>
          <a:effectLst/>
        </p:spPr>
        <p:txBody>
          <a:bodyPr wrap="none">
            <a:spAutoFit/>
          </a:bodyPr>
          <a:lstStyle/>
          <a:p>
            <a:pPr eaLnBrk="0" hangingPunct="0"/>
            <a:r>
              <a:rPr lang="en-US" sz="2000">
                <a:solidFill>
                  <a:schemeClr val="bg2"/>
                </a:solidFill>
              </a:rPr>
              <a:t>Amp</a:t>
            </a:r>
            <a:r>
              <a:rPr lang="en-US" sz="2000" baseline="30000">
                <a:solidFill>
                  <a:schemeClr val="bg2"/>
                </a:solidFill>
              </a:rPr>
              <a:t>R</a:t>
            </a:r>
          </a:p>
          <a:p>
            <a:pPr eaLnBrk="0" hangingPunct="0"/>
            <a:r>
              <a:rPr lang="en-US" sz="2000">
                <a:solidFill>
                  <a:schemeClr val="bg2"/>
                </a:solidFill>
              </a:rPr>
              <a:t>Tet</a:t>
            </a:r>
            <a:r>
              <a:rPr lang="en-US" sz="2000" baseline="30000">
                <a:solidFill>
                  <a:schemeClr val="bg2"/>
                </a:solidFill>
              </a:rPr>
              <a:t>S</a:t>
            </a:r>
          </a:p>
          <a:p>
            <a:pPr eaLnBrk="0" hangingPunct="0"/>
            <a:r>
              <a:rPr lang="en-US" sz="2000" u="sng">
                <a:solidFill>
                  <a:schemeClr val="bg2"/>
                </a:solidFill>
              </a:rPr>
              <a:t>Clone intéressant</a:t>
            </a:r>
            <a:endParaRPr lang="en-US" sz="2000">
              <a:solidFill>
                <a:schemeClr val="bg2"/>
              </a:solidFill>
              <a:latin typeface="Times" charset="0"/>
            </a:endParaRPr>
          </a:p>
        </p:txBody>
      </p:sp>
      <p:sp>
        <p:nvSpPr>
          <p:cNvPr id="61449" name="Text Box 9"/>
          <p:cNvSpPr txBox="1">
            <a:spLocks noChangeArrowheads="1"/>
          </p:cNvSpPr>
          <p:nvPr/>
        </p:nvSpPr>
        <p:spPr bwMode="auto">
          <a:xfrm>
            <a:off x="270933" y="2133600"/>
            <a:ext cx="2980267" cy="954107"/>
          </a:xfrm>
          <a:prstGeom prst="rect">
            <a:avLst/>
          </a:prstGeom>
          <a:noFill/>
          <a:ln w="28575">
            <a:noFill/>
            <a:miter lim="800000"/>
            <a:headEnd/>
            <a:tailEnd/>
          </a:ln>
          <a:effectLst/>
        </p:spPr>
        <p:txBody>
          <a:bodyPr>
            <a:spAutoFit/>
          </a:bodyPr>
          <a:lstStyle/>
          <a:p>
            <a:pPr eaLnBrk="0" hangingPunct="0"/>
            <a:r>
              <a:rPr lang="fr-FR" sz="2800" dirty="0">
                <a:solidFill>
                  <a:srgbClr val="FF0000"/>
                </a:solidFill>
              </a:rPr>
              <a:t>Criblage des clones </a:t>
            </a:r>
            <a:r>
              <a:rPr lang="fr-FR" sz="2800" dirty="0" smtClean="0">
                <a:solidFill>
                  <a:srgbClr val="FF0000"/>
                </a:solidFill>
              </a:rPr>
              <a:t>intéressants</a:t>
            </a:r>
            <a:endParaRPr lang="fr-FR" sz="2800" dirty="0">
              <a:solidFill>
                <a:srgbClr val="FF0000"/>
              </a:solidFill>
            </a:endParaRPr>
          </a:p>
        </p:txBody>
      </p:sp>
      <p:sp>
        <p:nvSpPr>
          <p:cNvPr id="61450" name="Text Box 10"/>
          <p:cNvSpPr txBox="1">
            <a:spLocks noChangeArrowheads="1"/>
          </p:cNvSpPr>
          <p:nvPr/>
        </p:nvSpPr>
        <p:spPr bwMode="auto">
          <a:xfrm>
            <a:off x="3619501" y="228601"/>
            <a:ext cx="1000595" cy="400110"/>
          </a:xfrm>
          <a:prstGeom prst="rect">
            <a:avLst/>
          </a:prstGeom>
          <a:solidFill>
            <a:schemeClr val="bg1"/>
          </a:solidFill>
          <a:ln w="9525">
            <a:noFill/>
            <a:miter lim="800000"/>
            <a:headEnd/>
            <a:tailEnd/>
          </a:ln>
          <a:effectLst/>
        </p:spPr>
        <p:txBody>
          <a:bodyPr wrap="none">
            <a:spAutoFit/>
          </a:bodyPr>
          <a:lstStyle/>
          <a:p>
            <a:pPr algn="just" eaLnBrk="0" hangingPunct="0"/>
            <a:r>
              <a:rPr lang="en-US" sz="2000" b="1">
                <a:solidFill>
                  <a:schemeClr val="bg2"/>
                </a:solidFill>
              </a:rPr>
              <a:t>pBR322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sz="2400" b="1" dirty="0" smtClean="0"/>
              <a:t>Le criblage : </a:t>
            </a:r>
            <a:r>
              <a:rPr lang="fr-FR" sz="2400" dirty="0" smtClean="0"/>
              <a:t>Il s’agit de rechercher les clones ayant intégré le recombinant d’intérêt. Plusieurs techniques permettent cette recherche.</a:t>
            </a:r>
            <a:br>
              <a:rPr lang="fr-FR" sz="2400" dirty="0" smtClean="0"/>
            </a:br>
            <a:endParaRPr lang="fr-FR" sz="2400" dirty="0"/>
          </a:p>
        </p:txBody>
      </p:sp>
      <p:sp>
        <p:nvSpPr>
          <p:cNvPr id="3" name="Espace réservé du contenu 2"/>
          <p:cNvSpPr>
            <a:spLocks noGrp="1"/>
          </p:cNvSpPr>
          <p:nvPr>
            <p:ph idx="1"/>
          </p:nvPr>
        </p:nvSpPr>
        <p:spPr>
          <a:xfrm>
            <a:off x="0" y="1600200"/>
            <a:ext cx="9144000" cy="4525963"/>
          </a:xfrm>
        </p:spPr>
        <p:txBody>
          <a:bodyPr>
            <a:noAutofit/>
          </a:bodyPr>
          <a:lstStyle/>
          <a:p>
            <a:pPr algn="just"/>
            <a:r>
              <a:rPr lang="fr-FR" sz="2000" b="1" dirty="0" smtClean="0"/>
              <a:t> Criblage par autoradiographie : </a:t>
            </a:r>
            <a:r>
              <a:rPr lang="fr-FR" sz="2000" dirty="0" smtClean="0"/>
              <a:t>L’</a:t>
            </a:r>
            <a:r>
              <a:rPr lang="fr-FR" sz="2000" dirty="0" err="1" smtClean="0"/>
              <a:t>ADNc</a:t>
            </a:r>
            <a:r>
              <a:rPr lang="fr-FR" sz="2000" dirty="0" smtClean="0"/>
              <a:t> étant synthétisé à partir d’un </a:t>
            </a:r>
            <a:r>
              <a:rPr lang="fr-FR" sz="2000" dirty="0" err="1" smtClean="0"/>
              <a:t>ARNm</a:t>
            </a:r>
            <a:r>
              <a:rPr lang="fr-FR" sz="2000" dirty="0" smtClean="0"/>
              <a:t> en présences de </a:t>
            </a:r>
            <a:r>
              <a:rPr lang="fr-FR" sz="2000" dirty="0" err="1" smtClean="0"/>
              <a:t>trinucléotides</a:t>
            </a:r>
            <a:r>
              <a:rPr lang="fr-FR" sz="2000" dirty="0" smtClean="0"/>
              <a:t> phosphates marqués, sera utilisé comme sonde afin d’hybrider les bactéries de la banque. Les images de l’autoradiographie montrent les bactéries qui possèdent le plasmide recombinant d’intérêt.</a:t>
            </a:r>
          </a:p>
          <a:p>
            <a:pPr algn="just"/>
            <a:r>
              <a:rPr lang="fr-FR" sz="2000" b="1" dirty="0" smtClean="0"/>
              <a:t>Criblage par </a:t>
            </a:r>
            <a:r>
              <a:rPr lang="fr-FR" sz="2000" b="1" dirty="0" err="1" smtClean="0"/>
              <a:t>oligonuclétide</a:t>
            </a:r>
            <a:r>
              <a:rPr lang="fr-FR" sz="2000" b="1" dirty="0" smtClean="0"/>
              <a:t> de synthèse : </a:t>
            </a:r>
            <a:r>
              <a:rPr lang="fr-FR" sz="2000" dirty="0" smtClean="0"/>
              <a:t>Le principe de cette technique est d’utiliser une sonde </a:t>
            </a:r>
            <a:r>
              <a:rPr lang="fr-FR" sz="2000" dirty="0" err="1" smtClean="0"/>
              <a:t>oligonucléotidique</a:t>
            </a:r>
            <a:r>
              <a:rPr lang="fr-FR" sz="2000" dirty="0" smtClean="0"/>
              <a:t> préalablement synthétisée à partir d’une partie d’une séquence protéique de 20 acides aminés au plus. Grâce au code génétique, on peut établir les séquences possibles (</a:t>
            </a:r>
            <a:r>
              <a:rPr lang="fr-FR" sz="2000" i="1" dirty="0" smtClean="0"/>
              <a:t>dégénérescence du code génétique</a:t>
            </a:r>
            <a:r>
              <a:rPr lang="fr-FR" sz="2000" dirty="0" smtClean="0"/>
              <a:t>) relatives à ce "morceau" de protéine : c’est le </a:t>
            </a:r>
            <a:r>
              <a:rPr lang="fr-FR" sz="2000" dirty="0" err="1" smtClean="0"/>
              <a:t>microséquençage</a:t>
            </a:r>
            <a:r>
              <a:rPr lang="fr-FR" sz="2000" dirty="0" smtClean="0"/>
              <a:t>.</a:t>
            </a:r>
          </a:p>
          <a:p>
            <a:pPr algn="just"/>
            <a:r>
              <a:rPr lang="fr-FR" sz="2000" dirty="0" smtClean="0"/>
              <a:t>Dans une seconde étape, les séquences </a:t>
            </a:r>
            <a:r>
              <a:rPr lang="fr-FR" sz="2000" dirty="0" err="1" smtClean="0"/>
              <a:t>oligonucléotidiques</a:t>
            </a:r>
            <a:r>
              <a:rPr lang="fr-FR" sz="2000" dirty="0" smtClean="0"/>
              <a:t> possibles sont traitées par des programmes informatiques pour déterminer quelles sont les sondes susceptibles de donner un meilleur résultat.</a:t>
            </a:r>
          </a:p>
          <a:p>
            <a:pPr algn="just"/>
            <a:r>
              <a:rPr lang="fr-FR" sz="2000" b="1" dirty="0" smtClean="0"/>
              <a:t> Criblage par anticorps : </a:t>
            </a:r>
            <a:endParaRPr lang="fr-FR" sz="2000" dirty="0" smtClean="0"/>
          </a:p>
          <a:p>
            <a:pPr algn="just"/>
            <a:r>
              <a:rPr lang="fr-FR" sz="2000" dirty="0" smtClean="0"/>
              <a:t>La détection immunologique du produit du gène représente un crible intéressant si le gène recherché est exprimé dans la cellule grâce à des anticorps.</a:t>
            </a:r>
          </a:p>
          <a:p>
            <a:pPr algn="just"/>
            <a:endParaRPr lang="fr-F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026"/>
          <p:cNvSpPr txBox="1">
            <a:spLocks noChangeArrowheads="1"/>
          </p:cNvSpPr>
          <p:nvPr/>
        </p:nvSpPr>
        <p:spPr bwMode="auto">
          <a:xfrm>
            <a:off x="1357290" y="731838"/>
            <a:ext cx="6098272" cy="646331"/>
          </a:xfrm>
          <a:prstGeom prst="rect">
            <a:avLst/>
          </a:prstGeom>
          <a:noFill/>
          <a:ln w="9525">
            <a:noFill/>
            <a:miter lim="800000"/>
            <a:headEnd/>
            <a:tailEnd/>
          </a:ln>
          <a:effectLst/>
        </p:spPr>
        <p:txBody>
          <a:bodyPr wrap="none">
            <a:spAutoFit/>
          </a:bodyPr>
          <a:lstStyle/>
          <a:p>
            <a:r>
              <a:rPr lang="fr-FR" sz="3600" b="1" dirty="0" smtClean="0">
                <a:solidFill>
                  <a:srgbClr val="0000FF"/>
                </a:solidFill>
              </a:rPr>
              <a:t>- </a:t>
            </a:r>
            <a:r>
              <a:rPr lang="fr-FR" sz="3600" b="1" dirty="0">
                <a:solidFill>
                  <a:srgbClr val="0000FF"/>
                </a:solidFill>
              </a:rPr>
              <a:t>APPLICATIONS DES VECTEURS</a:t>
            </a:r>
          </a:p>
        </p:txBody>
      </p:sp>
      <p:sp>
        <p:nvSpPr>
          <p:cNvPr id="132099" name="Text Box 1027"/>
          <p:cNvSpPr txBox="1">
            <a:spLocks noChangeArrowheads="1"/>
          </p:cNvSpPr>
          <p:nvPr/>
        </p:nvSpPr>
        <p:spPr bwMode="auto">
          <a:xfrm>
            <a:off x="285720" y="1428736"/>
            <a:ext cx="8572560" cy="5262979"/>
          </a:xfrm>
          <a:prstGeom prst="rect">
            <a:avLst/>
          </a:prstGeom>
          <a:noFill/>
          <a:ln w="9525">
            <a:noFill/>
            <a:miter lim="800000"/>
            <a:headEnd/>
            <a:tailEnd/>
          </a:ln>
          <a:effectLst/>
        </p:spPr>
        <p:txBody>
          <a:bodyPr wrap="square">
            <a:spAutoFit/>
          </a:bodyPr>
          <a:lstStyle/>
          <a:p>
            <a:r>
              <a:rPr lang="fr-FR" sz="2800" dirty="0">
                <a:solidFill>
                  <a:srgbClr val="0000FF"/>
                </a:solidFill>
              </a:rPr>
              <a:t>- Clonage et amplification d’une séquence d’ADN</a:t>
            </a:r>
          </a:p>
          <a:p>
            <a:pPr>
              <a:buFontTx/>
              <a:buChar char="-"/>
            </a:pPr>
            <a:endParaRPr lang="fr-FR" sz="2800" dirty="0">
              <a:solidFill>
                <a:srgbClr val="0000FF"/>
              </a:solidFill>
            </a:endParaRPr>
          </a:p>
          <a:p>
            <a:pPr>
              <a:buFontTx/>
              <a:buChar char="-"/>
            </a:pPr>
            <a:r>
              <a:rPr lang="fr-FR" sz="2800" dirty="0">
                <a:solidFill>
                  <a:srgbClr val="0000FF"/>
                </a:solidFill>
              </a:rPr>
              <a:t> Création des banques d’ADN génomiques et d’</a:t>
            </a:r>
            <a:r>
              <a:rPr lang="fr-FR" sz="2800" dirty="0" err="1">
                <a:solidFill>
                  <a:srgbClr val="0000FF"/>
                </a:solidFill>
              </a:rPr>
              <a:t>ADNc</a:t>
            </a:r>
            <a:endParaRPr lang="fr-FR" sz="2800" dirty="0">
              <a:solidFill>
                <a:srgbClr val="0000FF"/>
              </a:solidFill>
            </a:endParaRPr>
          </a:p>
          <a:p>
            <a:pPr>
              <a:buFontTx/>
              <a:buChar char="-"/>
            </a:pPr>
            <a:endParaRPr lang="fr-FR" sz="2800" dirty="0">
              <a:solidFill>
                <a:srgbClr val="0000FF"/>
              </a:solidFill>
            </a:endParaRPr>
          </a:p>
          <a:p>
            <a:pPr>
              <a:buFontTx/>
              <a:buChar char="-"/>
            </a:pPr>
            <a:r>
              <a:rPr lang="fr-FR" sz="2800" dirty="0">
                <a:solidFill>
                  <a:srgbClr val="0000FF"/>
                </a:solidFill>
              </a:rPr>
              <a:t> Introduction d’un gène dans des cellules, des plantes ou </a:t>
            </a:r>
            <a:r>
              <a:rPr lang="fr-FR" sz="2800" dirty="0" smtClean="0">
                <a:solidFill>
                  <a:srgbClr val="0000FF"/>
                </a:solidFill>
              </a:rPr>
              <a:t> des </a:t>
            </a:r>
            <a:r>
              <a:rPr lang="fr-FR" sz="2800" dirty="0">
                <a:solidFill>
                  <a:srgbClr val="0000FF"/>
                </a:solidFill>
              </a:rPr>
              <a:t>organismes(animaux transgéniques)</a:t>
            </a:r>
          </a:p>
          <a:p>
            <a:endParaRPr lang="fr-FR" sz="2800" dirty="0">
              <a:solidFill>
                <a:srgbClr val="0000FF"/>
              </a:solidFill>
            </a:endParaRPr>
          </a:p>
          <a:p>
            <a:pPr>
              <a:buFontTx/>
              <a:buChar char="-"/>
            </a:pPr>
            <a:r>
              <a:rPr lang="fr-FR" sz="2800" dirty="0">
                <a:solidFill>
                  <a:srgbClr val="0000FF"/>
                </a:solidFill>
              </a:rPr>
              <a:t> Production d’ARN</a:t>
            </a:r>
          </a:p>
          <a:p>
            <a:pPr>
              <a:buFontTx/>
              <a:buChar char="-"/>
            </a:pPr>
            <a:endParaRPr lang="fr-FR" sz="2800" dirty="0">
              <a:solidFill>
                <a:srgbClr val="0000FF"/>
              </a:solidFill>
            </a:endParaRPr>
          </a:p>
          <a:p>
            <a:r>
              <a:rPr lang="fr-FR" sz="2800" dirty="0">
                <a:solidFill>
                  <a:srgbClr val="0000FF"/>
                </a:solidFill>
              </a:rPr>
              <a:t>- Production de protéines codées par les gènes insérés</a:t>
            </a:r>
          </a:p>
          <a:p>
            <a:pPr>
              <a:buFontTx/>
              <a:buChar char="-"/>
            </a:pPr>
            <a:endParaRPr lang="fr-FR" sz="2800" dirty="0">
              <a:solidFill>
                <a:srgbClr val="0000FF"/>
              </a:solidFill>
            </a:endParaRPr>
          </a:p>
          <a:p>
            <a:pPr>
              <a:buFontTx/>
              <a:buChar char="-"/>
            </a:pPr>
            <a:endParaRPr lang="fr-FR" sz="2800" dirty="0">
              <a:solidFill>
                <a:srgbClr val="0000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302933" y="762000"/>
            <a:ext cx="4605867" cy="1143000"/>
          </a:xfrm>
          <a:prstGeom prst="rect">
            <a:avLst/>
          </a:prstGeom>
          <a:noFill/>
          <a:ln w="28575">
            <a:solidFill>
              <a:srgbClr val="0099CC"/>
            </a:solidFill>
            <a:miter lim="800000"/>
            <a:headEnd/>
            <a:tailEnd/>
          </a:ln>
          <a:effectLst/>
        </p:spPr>
        <p:txBody>
          <a:bodyPr anchor="ctr"/>
          <a:lstStyle/>
          <a:p>
            <a:pPr algn="ctr"/>
            <a:r>
              <a:rPr lang="fr-FR" sz="4800">
                <a:solidFill>
                  <a:srgbClr val="0099CC"/>
                </a:solidFill>
              </a:rPr>
              <a:t>Banques d’ADN</a:t>
            </a:r>
          </a:p>
        </p:txBody>
      </p:sp>
      <p:sp>
        <p:nvSpPr>
          <p:cNvPr id="4" name="Titre 3"/>
          <p:cNvSpPr>
            <a:spLocks noGrp="1"/>
          </p:cNvSpPr>
          <p:nvPr>
            <p:ph type="title"/>
          </p:nvPr>
        </p:nvSpPr>
        <p:spPr>
          <a:xfrm>
            <a:off x="357158" y="4000512"/>
            <a:ext cx="8229600" cy="1143000"/>
          </a:xfrm>
        </p:spPr>
        <p:txBody>
          <a:bodyPr>
            <a:normAutofit fontScale="90000"/>
          </a:bodyPr>
          <a:lstStyle/>
          <a:p>
            <a:pPr algn="just"/>
            <a:r>
              <a:rPr lang="fr-FR" dirty="0" smtClean="0"/>
              <a:t>Les banques du mot anglais ‘</a:t>
            </a:r>
            <a:r>
              <a:rPr lang="fr-FR" dirty="0" err="1" smtClean="0"/>
              <a:t>library</a:t>
            </a:r>
            <a:r>
              <a:rPr lang="fr-FR" dirty="0" smtClean="0"/>
              <a:t>’ sont des collections formées d’un très grand nombre de clones différents, parmi lesquels on recherchera le clone que l’on veut étudier. On distingue les banques génomiques et les banques d’</a:t>
            </a:r>
            <a:r>
              <a:rPr lang="fr-FR" dirty="0" err="1" smtClean="0"/>
              <a:t>ADNc</a:t>
            </a:r>
            <a:r>
              <a:rPr lang="fr-FR" dirty="0" smtClean="0"/>
              <a:t>.</a:t>
            </a:r>
            <a:br>
              <a:rPr lang="fr-FR" dirty="0" smtClean="0"/>
            </a:b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noChangeArrowheads="1"/>
          </p:cNvSpPr>
          <p:nvPr>
            <p:ph type="title"/>
          </p:nvPr>
        </p:nvSpPr>
        <p:spPr bwMode="auto">
          <a:xfrm>
            <a:off x="457200" y="-71462"/>
            <a:ext cx="8229600" cy="1143000"/>
          </a:xfrm>
          <a:prstGeom prst="rect">
            <a:avLst/>
          </a:prstGeom>
          <a:noFill/>
          <a:ln w="28575">
            <a:noFill/>
            <a:miter lim="800000"/>
            <a:headEnd/>
            <a:tailEnd/>
          </a:ln>
          <a:effectLst/>
        </p:spPr>
        <p:txBody>
          <a:bodyPr anchor="ctr"/>
          <a:lstStyle/>
          <a:p>
            <a:pPr algn="ctr"/>
            <a:r>
              <a:rPr lang="fr-FR" sz="3600" b="1" dirty="0">
                <a:solidFill>
                  <a:srgbClr val="0000FF"/>
                </a:solidFill>
              </a:rPr>
              <a:t>Banque (librairie) d’ADN génomique</a:t>
            </a:r>
          </a:p>
        </p:txBody>
      </p:sp>
      <p:sp>
        <p:nvSpPr>
          <p:cNvPr id="1025" name="Rectangle 1"/>
          <p:cNvSpPr>
            <a:spLocks noChangeArrowheads="1"/>
          </p:cNvSpPr>
          <p:nvPr/>
        </p:nvSpPr>
        <p:spPr bwMode="auto">
          <a:xfrm>
            <a:off x="0" y="1071546"/>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L’ADN génomique est dans un premier temps aléatoirement coupé par des enzymes de restriction. Les fragments d’intérêt issus de cette coupure possèdent l’équipement nécessaire pour leur propre réplication au sein de la cellule hôte.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fragments sont insérés individuellement dans un ADN vectoriel par liaisons covalentes, grâce à l’action d’une ligase, qui sera l’ADN recombiné à introduire dans une cellule hôte (par exemple </a:t>
            </a:r>
            <a:r>
              <a:rPr kumimoji="0" lang="fr-FR" sz="2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coli</a:t>
            </a:r>
            <a:r>
              <a:rPr kumimoji="0" lang="fr-FR"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 présence de CaCl2. Les cellules ayant intégré l’insert sont ensuite sélectionnées par culture sur milieu spécifique (par exemple gélose à l’ampicilline). Les cellules n’ayant pas intégré le plasmide ne peuvent croître sur ce milieu. Seules les cellules avec le vecteur donneront une pousse. Ce sont ces dernières qui constitueront la banque génomique.</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srcRect/>
          <a:stretch>
            <a:fillRect/>
          </a:stretch>
        </p:blipFill>
        <p:spPr bwMode="auto">
          <a:xfrm>
            <a:off x="1142976" y="571480"/>
            <a:ext cx="7000924" cy="5778520"/>
          </a:xfrm>
          <a:prstGeom prst="rect">
            <a:avLst/>
          </a:prstGeom>
          <a:noFill/>
          <a:ln w="9525">
            <a:noFill/>
            <a:miter lim="800000"/>
            <a:headEnd/>
            <a:tailEnd/>
          </a:ln>
          <a:effectLst/>
        </p:spPr>
      </p:pic>
      <p:sp>
        <p:nvSpPr>
          <p:cNvPr id="68612" name="Rectangle 4"/>
          <p:cNvSpPr>
            <a:spLocks noChangeArrowheads="1"/>
          </p:cNvSpPr>
          <p:nvPr/>
        </p:nvSpPr>
        <p:spPr bwMode="auto">
          <a:xfrm>
            <a:off x="4605867" y="6324601"/>
            <a:ext cx="1231427" cy="215444"/>
          </a:xfrm>
          <a:prstGeom prst="rect">
            <a:avLst/>
          </a:prstGeom>
          <a:noFill/>
          <a:ln w="9525">
            <a:noFill/>
            <a:miter lim="800000"/>
            <a:headEnd/>
            <a:tailEnd/>
          </a:ln>
          <a:effectLst/>
        </p:spPr>
        <p:txBody>
          <a:bodyPr wrap="none">
            <a:spAutoFit/>
          </a:bodyPr>
          <a:lstStyle/>
          <a:p>
            <a:pPr eaLnBrk="0" hangingPunct="0"/>
            <a:r>
              <a:rPr lang="en-GB" sz="800" i="1">
                <a:solidFill>
                  <a:schemeClr val="bg2"/>
                </a:solidFill>
                <a:latin typeface="Times" charset="0"/>
              </a:rPr>
              <a:t>Molecular Cell Biology</a:t>
            </a:r>
            <a:r>
              <a:rPr lang="en-GB" sz="800">
                <a:solidFill>
                  <a:schemeClr val="bg2"/>
                </a:solidFill>
                <a:latin typeface="Times"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26217" y="357166"/>
            <a:ext cx="4131733" cy="762000"/>
          </a:xfrm>
          <a:prstGeom prst="rect">
            <a:avLst/>
          </a:prstGeom>
          <a:noFill/>
          <a:ln w="28575">
            <a:noFill/>
            <a:miter lim="800000"/>
            <a:headEnd/>
            <a:tailEnd/>
          </a:ln>
          <a:effectLst/>
        </p:spPr>
        <p:txBody>
          <a:bodyPr anchor="ctr"/>
          <a:lstStyle/>
          <a:p>
            <a:pPr algn="ctr"/>
            <a:r>
              <a:rPr lang="fr-FR" sz="4400" dirty="0">
                <a:solidFill>
                  <a:srgbClr val="0070C0"/>
                </a:solidFill>
              </a:rPr>
              <a:t>Banque d’</a:t>
            </a:r>
            <a:r>
              <a:rPr lang="fr-FR" sz="4400" dirty="0" err="1">
                <a:solidFill>
                  <a:srgbClr val="0070C0"/>
                </a:solidFill>
              </a:rPr>
              <a:t>ADNc</a:t>
            </a:r>
            <a:endParaRPr lang="fr-FR" sz="4400" dirty="0">
              <a:solidFill>
                <a:srgbClr val="0070C0"/>
              </a:solidFill>
            </a:endParaRPr>
          </a:p>
        </p:txBody>
      </p:sp>
      <p:sp>
        <p:nvSpPr>
          <p:cNvPr id="3" name="Titre 2"/>
          <p:cNvSpPr>
            <a:spLocks noGrp="1"/>
          </p:cNvSpPr>
          <p:nvPr>
            <p:ph type="title"/>
          </p:nvPr>
        </p:nvSpPr>
        <p:spPr>
          <a:xfrm>
            <a:off x="457200" y="3357570"/>
            <a:ext cx="8229600" cy="1143000"/>
          </a:xfrm>
        </p:spPr>
        <p:txBody>
          <a:bodyPr>
            <a:noAutofit/>
          </a:bodyPr>
          <a:lstStyle/>
          <a:p>
            <a:pPr algn="just"/>
            <a:r>
              <a:rPr lang="fr-FR" sz="3200" dirty="0" smtClean="0"/>
              <a:t>L’</a:t>
            </a:r>
            <a:r>
              <a:rPr lang="fr-FR" sz="3200" dirty="0" err="1" smtClean="0"/>
              <a:t>ADNc</a:t>
            </a:r>
            <a:r>
              <a:rPr lang="fr-FR" sz="3200" dirty="0" smtClean="0"/>
              <a:t> est un ADN complémentaire obtenu à partir de l’ARN messager suite à l’action d’une transcriptase réverse d’origine virale.</a:t>
            </a:r>
            <a:br>
              <a:rPr lang="fr-FR" sz="3200" dirty="0" smtClean="0"/>
            </a:br>
            <a:r>
              <a:rPr lang="fr-FR" sz="3200" dirty="0" smtClean="0"/>
              <a:t>Dans ce cas les banques obtenues sont spécifiques du type cellulaire d’où ont été isolés les </a:t>
            </a:r>
            <a:r>
              <a:rPr lang="fr-FR" sz="3200" dirty="0" err="1" smtClean="0"/>
              <a:t>ARNm</a:t>
            </a:r>
            <a:r>
              <a:rPr lang="fr-FR" sz="3200" dirty="0" smtClean="0"/>
              <a:t> : Une banque de pancréas contient des </a:t>
            </a:r>
            <a:r>
              <a:rPr lang="fr-FR" sz="3200" dirty="0" err="1" smtClean="0"/>
              <a:t>ADNc</a:t>
            </a:r>
            <a:r>
              <a:rPr lang="fr-FR" sz="3200" dirty="0" smtClean="0"/>
              <a:t> de l’insuline mais pas les </a:t>
            </a:r>
            <a:r>
              <a:rPr lang="fr-FR" sz="3200" dirty="0" err="1" smtClean="0"/>
              <a:t>ADNc</a:t>
            </a:r>
            <a:r>
              <a:rPr lang="fr-FR" sz="3200" dirty="0" smtClean="0"/>
              <a:t> de la myéline qu’on retrouve dans une banque d’</a:t>
            </a:r>
            <a:r>
              <a:rPr lang="fr-FR" sz="3200" dirty="0" err="1" smtClean="0"/>
              <a:t>ADNc</a:t>
            </a:r>
            <a:r>
              <a:rPr lang="fr-FR" sz="3200" dirty="0" smtClean="0"/>
              <a:t> de cerveau par exemple.</a:t>
            </a:r>
            <a:br>
              <a:rPr lang="fr-FR" sz="3200" dirty="0" smtClean="0"/>
            </a:br>
            <a:endParaRPr lang="fr-FR"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srcRect/>
          <a:stretch>
            <a:fillRect/>
          </a:stretch>
        </p:blipFill>
        <p:spPr bwMode="auto">
          <a:xfrm>
            <a:off x="1357290" y="152400"/>
            <a:ext cx="6858015" cy="6553200"/>
          </a:xfrm>
          <a:prstGeom prst="rect">
            <a:avLst/>
          </a:prstGeom>
          <a:noFill/>
          <a:ln w="9525">
            <a:noFill/>
            <a:miter lim="800000"/>
            <a:headEnd/>
            <a:tailEnd/>
          </a:ln>
          <a:effectLst/>
        </p:spPr>
      </p:pic>
      <p:sp>
        <p:nvSpPr>
          <p:cNvPr id="71685" name="Text Box 5"/>
          <p:cNvSpPr txBox="1">
            <a:spLocks noChangeArrowheads="1"/>
          </p:cNvSpPr>
          <p:nvPr/>
        </p:nvSpPr>
        <p:spPr bwMode="auto">
          <a:xfrm>
            <a:off x="270933" y="4648200"/>
            <a:ext cx="4064000" cy="369332"/>
          </a:xfrm>
          <a:prstGeom prst="rect">
            <a:avLst/>
          </a:prstGeom>
          <a:noFill/>
          <a:ln w="9525">
            <a:noFill/>
            <a:miter lim="800000"/>
            <a:headEnd/>
            <a:tailEnd/>
          </a:ln>
          <a:effectLst/>
        </p:spPr>
        <p:txBody>
          <a:bodyPr>
            <a:spAutoFit/>
          </a:bodyPr>
          <a:lstStyle/>
          <a:p>
            <a:pPr eaLnBrk="0" hangingPunct="0">
              <a:spcBef>
                <a:spcPct val="50000"/>
              </a:spcBef>
            </a:pPr>
            <a:endParaRPr lang="en-GB">
              <a:solidFill>
                <a:schemeClr val="bg2"/>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00108"/>
            <a:ext cx="8329642" cy="3571900"/>
          </a:xfrm>
        </p:spPr>
        <p:txBody>
          <a:bodyPr>
            <a:noAutofit/>
          </a:bodyPr>
          <a:lstStyle/>
          <a:p>
            <a:pPr algn="just"/>
            <a:r>
              <a:rPr lang="fr-FR" sz="3200" dirty="0" smtClean="0">
                <a:latin typeface="Times New Roman" pitchFamily="18" charset="0"/>
                <a:cs typeface="Times New Roman" pitchFamily="18" charset="0"/>
              </a:rPr>
              <a:t>Ces enzymes sont utilisées pour:</a:t>
            </a:r>
          </a:p>
          <a:p>
            <a:pPr algn="just">
              <a:buFont typeface="Wingdings" pitchFamily="2" charset="2"/>
              <a:buChar char="Ø"/>
            </a:pPr>
            <a:r>
              <a:rPr lang="fr-FR" sz="3200" dirty="0" smtClean="0">
                <a:latin typeface="Times New Roman" pitchFamily="18" charset="0"/>
                <a:cs typeface="Times New Roman" pitchFamily="18" charset="0"/>
              </a:rPr>
              <a:t>Déterminer les séquences nucléotidiques d’un ADN par la méthode de Sanger (séquençage enzymatique).</a:t>
            </a:r>
          </a:p>
          <a:p>
            <a:pPr algn="just">
              <a:buFont typeface="Wingdings" pitchFamily="2" charset="2"/>
              <a:buChar char="Ø"/>
            </a:pPr>
            <a:r>
              <a:rPr lang="fr-FR" sz="3200" dirty="0" smtClean="0">
                <a:latin typeface="Times New Roman" pitchFamily="18" charset="0"/>
                <a:cs typeface="Times New Roman" pitchFamily="18" charset="0"/>
              </a:rPr>
              <a:t>Pour convertir les bouts cohésifs en bouts francs</a:t>
            </a:r>
          </a:p>
          <a:p>
            <a:pPr algn="just">
              <a:buFont typeface="Wingdings" pitchFamily="2" charset="2"/>
              <a:buChar char="Ø"/>
            </a:pPr>
            <a:r>
              <a:rPr lang="fr-FR" sz="3200" dirty="0" smtClean="0">
                <a:latin typeface="Times New Roman" pitchFamily="18" charset="0"/>
                <a:cs typeface="Times New Roman" pitchFamily="18" charset="0"/>
              </a:rPr>
              <a:t>Pour le marquage des DNA</a:t>
            </a:r>
          </a:p>
          <a:p>
            <a:pPr algn="just">
              <a:buFont typeface="Wingdings" pitchFamily="2" charset="2"/>
              <a:buChar char="Ø"/>
            </a:pPr>
            <a:r>
              <a:rPr lang="fr-FR" sz="3200" dirty="0" smtClean="0">
                <a:latin typeface="Times New Roman" pitchFamily="18" charset="0"/>
                <a:cs typeface="Times New Roman" pitchFamily="18" charset="0"/>
              </a:rPr>
              <a:t>Pour la construction de sondes ou de vecteurs à partir d’un ADN simple ou double brin.</a:t>
            </a:r>
          </a:p>
        </p:txBody>
      </p:sp>
    </p:spTree>
    <p:extLst>
      <p:ext uri="{BB962C8B-B14F-4D97-AF65-F5344CB8AC3E}">
        <p14:creationId xmlns:p14="http://schemas.microsoft.com/office/powerpoint/2010/main" val="15498969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796925" y="284163"/>
            <a:ext cx="7772400" cy="1143000"/>
          </a:xfrm>
        </p:spPr>
        <p:txBody>
          <a:bodyPr/>
          <a:lstStyle/>
          <a:p>
            <a:r>
              <a:rPr lang="fr-FR">
                <a:solidFill>
                  <a:schemeClr val="tx1"/>
                </a:solidFill>
              </a:rPr>
              <a:t>Expression des protéines</a:t>
            </a:r>
          </a:p>
        </p:txBody>
      </p:sp>
      <p:pic>
        <p:nvPicPr>
          <p:cNvPr id="119812" name="Picture 4"/>
          <p:cNvPicPr>
            <a:picLocks noChangeAspect="1" noChangeArrowheads="1"/>
          </p:cNvPicPr>
          <p:nvPr/>
        </p:nvPicPr>
        <p:blipFill>
          <a:blip r:embed="rId2"/>
          <a:srcRect/>
          <a:stretch>
            <a:fillRect/>
          </a:stretch>
        </p:blipFill>
        <p:spPr bwMode="auto">
          <a:xfrm>
            <a:off x="1928794" y="1836213"/>
            <a:ext cx="4714908" cy="471710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20738" y="1270000"/>
            <a:ext cx="7772400" cy="611188"/>
          </a:xfrm>
        </p:spPr>
        <p:txBody>
          <a:bodyPr/>
          <a:lstStyle/>
          <a:p>
            <a:r>
              <a:rPr lang="en-US" sz="2600" dirty="0" err="1">
                <a:solidFill>
                  <a:schemeClr val="tx1"/>
                </a:solidFill>
                <a:latin typeface="Arial" pitchFamily="34" charset="0"/>
                <a:cs typeface="Arial" pitchFamily="34" charset="0"/>
              </a:rPr>
              <a:t>Intérêt</a:t>
            </a:r>
            <a:r>
              <a:rPr lang="en-US" sz="2600" dirty="0">
                <a:solidFill>
                  <a:schemeClr val="tx1"/>
                </a:solidFill>
                <a:latin typeface="Arial" pitchFamily="34" charset="0"/>
                <a:cs typeface="Arial" pitchFamily="34" charset="0"/>
              </a:rPr>
              <a:t> de la production de </a:t>
            </a:r>
            <a:r>
              <a:rPr lang="en-US" sz="2600" dirty="0" err="1">
                <a:solidFill>
                  <a:schemeClr val="tx1"/>
                </a:solidFill>
                <a:latin typeface="Arial" pitchFamily="34" charset="0"/>
                <a:cs typeface="Arial" pitchFamily="34" charset="0"/>
              </a:rPr>
              <a:t>protéines</a:t>
            </a:r>
            <a:r>
              <a:rPr lang="en-US" sz="2600" dirty="0">
                <a:solidFill>
                  <a:schemeClr val="tx1"/>
                </a:solidFill>
                <a:latin typeface="Arial" pitchFamily="34" charset="0"/>
                <a:cs typeface="Arial" pitchFamily="34" charset="0"/>
              </a:rPr>
              <a:t> </a:t>
            </a:r>
            <a:r>
              <a:rPr lang="en-US" sz="2600" dirty="0" err="1">
                <a:solidFill>
                  <a:schemeClr val="tx1"/>
                </a:solidFill>
                <a:latin typeface="Arial" pitchFamily="34" charset="0"/>
                <a:cs typeface="Arial" pitchFamily="34" charset="0"/>
              </a:rPr>
              <a:t>recombinantes</a:t>
            </a:r>
            <a:endParaRPr lang="en-US" sz="2600" dirty="0">
              <a:solidFill>
                <a:schemeClr val="tx1"/>
              </a:solidFill>
              <a:latin typeface="Arial" pitchFamily="34" charset="0"/>
              <a:cs typeface="Arial" pitchFamily="34" charset="0"/>
            </a:endParaRPr>
          </a:p>
        </p:txBody>
      </p:sp>
      <p:sp>
        <p:nvSpPr>
          <p:cNvPr id="150531" name="Rectangle 3"/>
          <p:cNvSpPr>
            <a:spLocks noGrp="1" noChangeArrowheads="1"/>
          </p:cNvSpPr>
          <p:nvPr>
            <p:ph type="body" idx="1"/>
          </p:nvPr>
        </p:nvSpPr>
        <p:spPr>
          <a:xfrm>
            <a:off x="825500" y="3327400"/>
            <a:ext cx="7772400" cy="3302000"/>
          </a:xfrm>
        </p:spPr>
        <p:txBody>
          <a:bodyPr/>
          <a:lstStyle/>
          <a:p>
            <a:pPr>
              <a:lnSpc>
                <a:spcPct val="150000"/>
              </a:lnSpc>
              <a:buClr>
                <a:srgbClr val="FFFF00"/>
              </a:buClr>
            </a:pPr>
            <a:r>
              <a:rPr lang="en-US" sz="2400" dirty="0">
                <a:effectLst>
                  <a:outerShdw blurRad="38100" dist="38100" dir="2700000" algn="tl">
                    <a:srgbClr val="FFFFFF"/>
                  </a:outerShdw>
                </a:effectLst>
                <a:cs typeface="Arial" pitchFamily="34" charset="0"/>
              </a:rPr>
              <a:t>Sources </a:t>
            </a:r>
            <a:r>
              <a:rPr lang="en-US" sz="2400" dirty="0" err="1">
                <a:effectLst>
                  <a:outerShdw blurRad="38100" dist="38100" dir="2700000" algn="tl">
                    <a:srgbClr val="FFFFFF"/>
                  </a:outerShdw>
                </a:effectLst>
                <a:cs typeface="Arial" pitchFamily="34" charset="0"/>
              </a:rPr>
              <a:t>naturelles</a:t>
            </a:r>
            <a:r>
              <a:rPr lang="en-US" sz="2400" dirty="0">
                <a:effectLst>
                  <a:outerShdw blurRad="38100" dist="38100" dir="2700000" algn="tl">
                    <a:srgbClr val="FFFFFF"/>
                  </a:outerShdw>
                </a:effectLst>
                <a:cs typeface="Arial" pitchFamily="34" charset="0"/>
              </a:rPr>
              <a:t> </a:t>
            </a:r>
            <a:r>
              <a:rPr lang="en-US" sz="2400" dirty="0" err="1">
                <a:effectLst>
                  <a:outerShdw blurRad="38100" dist="38100" dir="2700000" algn="tl">
                    <a:srgbClr val="FFFFFF"/>
                  </a:outerShdw>
                </a:effectLst>
                <a:cs typeface="Arial" pitchFamily="34" charset="0"/>
              </a:rPr>
              <a:t>limitées</a:t>
            </a:r>
            <a:endParaRPr lang="en-US" sz="2400" dirty="0">
              <a:effectLst>
                <a:outerShdw blurRad="38100" dist="38100" dir="2700000" algn="tl">
                  <a:srgbClr val="FFFFFF"/>
                </a:outerShdw>
              </a:effectLst>
              <a:cs typeface="Arial" pitchFamily="34" charset="0"/>
            </a:endParaRPr>
          </a:p>
          <a:p>
            <a:pPr>
              <a:lnSpc>
                <a:spcPct val="150000"/>
              </a:lnSpc>
              <a:buClr>
                <a:srgbClr val="FFFF00"/>
              </a:buClr>
            </a:pPr>
            <a:r>
              <a:rPr lang="en-US" sz="2400" dirty="0" err="1">
                <a:effectLst>
                  <a:outerShdw blurRad="38100" dist="38100" dir="2700000" algn="tl">
                    <a:srgbClr val="FFFFFF"/>
                  </a:outerShdw>
                </a:effectLst>
                <a:cs typeface="Arial" pitchFamily="34" charset="0"/>
              </a:rPr>
              <a:t>Risques</a:t>
            </a:r>
            <a:r>
              <a:rPr lang="en-US" sz="2400" dirty="0">
                <a:effectLst>
                  <a:outerShdw blurRad="38100" dist="38100" dir="2700000" algn="tl">
                    <a:srgbClr val="FFFFFF"/>
                  </a:outerShdw>
                </a:effectLst>
                <a:cs typeface="Arial" pitchFamily="34" charset="0"/>
              </a:rPr>
              <a:t> de contamination</a:t>
            </a:r>
          </a:p>
          <a:p>
            <a:pPr>
              <a:lnSpc>
                <a:spcPct val="150000"/>
              </a:lnSpc>
              <a:buClr>
                <a:srgbClr val="FFFF00"/>
              </a:buClr>
            </a:pPr>
            <a:r>
              <a:rPr lang="en-US" sz="2400" dirty="0" err="1">
                <a:effectLst>
                  <a:outerShdw blurRad="38100" dist="38100" dir="2700000" algn="tl">
                    <a:srgbClr val="FFFFFF"/>
                  </a:outerShdw>
                </a:effectLst>
                <a:cs typeface="Arial" pitchFamily="34" charset="0"/>
              </a:rPr>
              <a:t>Possibilité</a:t>
            </a:r>
            <a:r>
              <a:rPr lang="en-US" sz="2400" dirty="0">
                <a:effectLst>
                  <a:outerShdw blurRad="38100" dist="38100" dir="2700000" algn="tl">
                    <a:srgbClr val="FFFFFF"/>
                  </a:outerShdw>
                </a:effectLst>
                <a:cs typeface="Arial" pitchFamily="34" charset="0"/>
              </a:rPr>
              <a:t> de </a:t>
            </a:r>
            <a:r>
              <a:rPr lang="en-US" sz="2400" dirty="0" err="1">
                <a:effectLst>
                  <a:outerShdw blurRad="38100" dist="38100" dir="2700000" algn="tl">
                    <a:srgbClr val="FFFFFF"/>
                  </a:outerShdw>
                </a:effectLst>
                <a:cs typeface="Arial" pitchFamily="34" charset="0"/>
              </a:rPr>
              <a:t>produire</a:t>
            </a:r>
            <a:r>
              <a:rPr lang="en-US" sz="2400" dirty="0">
                <a:effectLst>
                  <a:outerShdw blurRad="38100" dist="38100" dir="2700000" algn="tl">
                    <a:srgbClr val="FFFFFF"/>
                  </a:outerShdw>
                </a:effectLst>
                <a:cs typeface="Arial" pitchFamily="34" charset="0"/>
              </a:rPr>
              <a:t> des </a:t>
            </a:r>
            <a:r>
              <a:rPr lang="en-US" sz="2400" dirty="0" err="1">
                <a:effectLst>
                  <a:outerShdw blurRad="38100" dist="38100" dir="2700000" algn="tl">
                    <a:srgbClr val="FFFFFF"/>
                  </a:outerShdw>
                </a:effectLst>
                <a:cs typeface="Arial" pitchFamily="34" charset="0"/>
              </a:rPr>
              <a:t>protéines</a:t>
            </a:r>
            <a:r>
              <a:rPr lang="en-US" sz="2400" dirty="0">
                <a:effectLst>
                  <a:outerShdw blurRad="38100" dist="38100" dir="2700000" algn="tl">
                    <a:srgbClr val="FFFFFF"/>
                  </a:outerShdw>
                </a:effectLst>
                <a:cs typeface="Arial" pitchFamily="34" charset="0"/>
              </a:rPr>
              <a:t> </a:t>
            </a:r>
            <a:r>
              <a:rPr lang="en-US" sz="2400" dirty="0" err="1">
                <a:effectLst>
                  <a:outerShdw blurRad="38100" dist="38100" dir="2700000" algn="tl">
                    <a:srgbClr val="FFFFFF"/>
                  </a:outerShdw>
                </a:effectLst>
                <a:cs typeface="Arial" pitchFamily="34" charset="0"/>
              </a:rPr>
              <a:t>modifiées</a:t>
            </a:r>
            <a:r>
              <a:rPr lang="en-US" sz="2400" dirty="0">
                <a:cs typeface="Arial" pitchFamily="34" charset="0"/>
              </a:rPr>
              <a:t> </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152400"/>
            <a:ext cx="7772400" cy="1143000"/>
          </a:xfrm>
        </p:spPr>
        <p:txBody>
          <a:bodyPr/>
          <a:lstStyle/>
          <a:p>
            <a:r>
              <a:rPr lang="en-US" sz="3000">
                <a:solidFill>
                  <a:schemeClr val="tx1"/>
                </a:solidFill>
              </a:rPr>
              <a:t>Les systèmes d’expression</a:t>
            </a:r>
          </a:p>
        </p:txBody>
      </p:sp>
      <p:sp>
        <p:nvSpPr>
          <p:cNvPr id="122883" name="Rectangle 3"/>
          <p:cNvSpPr>
            <a:spLocks noGrp="1" noChangeArrowheads="1"/>
          </p:cNvSpPr>
          <p:nvPr>
            <p:ph type="body" idx="1"/>
          </p:nvPr>
        </p:nvSpPr>
        <p:spPr>
          <a:xfrm>
            <a:off x="228600" y="1447800"/>
            <a:ext cx="4800600" cy="4114800"/>
          </a:xfrm>
        </p:spPr>
        <p:txBody>
          <a:bodyPr/>
          <a:lstStyle/>
          <a:p>
            <a:r>
              <a:rPr lang="en-US" sz="2800" dirty="0" err="1"/>
              <a:t>Bactéries</a:t>
            </a:r>
            <a:r>
              <a:rPr lang="en-US" sz="2800" dirty="0"/>
              <a:t> </a:t>
            </a:r>
            <a:r>
              <a:rPr lang="en-US" sz="2000" dirty="0"/>
              <a:t>(1-3 µm)</a:t>
            </a:r>
            <a:endParaRPr lang="en-US" sz="2800" dirty="0"/>
          </a:p>
          <a:p>
            <a:r>
              <a:rPr lang="en-US" sz="2800" dirty="0"/>
              <a:t>Levures</a:t>
            </a:r>
          </a:p>
          <a:p>
            <a:r>
              <a:rPr lang="en-US" sz="2800" dirty="0"/>
              <a:t>Les champignons</a:t>
            </a:r>
          </a:p>
          <a:p>
            <a:r>
              <a:rPr lang="en-US" sz="2800" dirty="0"/>
              <a:t>Cellules </a:t>
            </a:r>
            <a:r>
              <a:rPr lang="en-US" sz="2800" dirty="0" err="1"/>
              <a:t>animales</a:t>
            </a:r>
            <a:r>
              <a:rPr lang="en-US" sz="2800" dirty="0"/>
              <a:t> </a:t>
            </a:r>
            <a:r>
              <a:rPr lang="en-US" sz="2000" dirty="0"/>
              <a:t>(10-20 µm)</a:t>
            </a:r>
            <a:endParaRPr lang="en-US" dirty="0"/>
          </a:p>
          <a:p>
            <a:endParaRPr lang="en-US" dirty="0"/>
          </a:p>
        </p:txBody>
      </p:sp>
      <p:sp>
        <p:nvSpPr>
          <p:cNvPr id="122884" name="Line 4"/>
          <p:cNvSpPr>
            <a:spLocks noChangeShapeType="1"/>
          </p:cNvSpPr>
          <p:nvPr/>
        </p:nvSpPr>
        <p:spPr bwMode="auto">
          <a:xfrm>
            <a:off x="4876800" y="1371600"/>
            <a:ext cx="0" cy="3200400"/>
          </a:xfrm>
          <a:prstGeom prst="line">
            <a:avLst/>
          </a:prstGeom>
          <a:noFill/>
          <a:ln w="127000">
            <a:solidFill>
              <a:schemeClr val="tx1"/>
            </a:solidFill>
            <a:round/>
            <a:headEnd/>
            <a:tailEnd type="triangle" w="med" len="med"/>
          </a:ln>
          <a:effectLst/>
        </p:spPr>
        <p:txBody>
          <a:bodyPr wrap="none" anchor="ctr"/>
          <a:lstStyle/>
          <a:p>
            <a:endParaRPr lang="fr-FR"/>
          </a:p>
        </p:txBody>
      </p:sp>
      <p:sp>
        <p:nvSpPr>
          <p:cNvPr id="122885" name="Text Box 5"/>
          <p:cNvSpPr txBox="1">
            <a:spLocks noChangeArrowheads="1"/>
          </p:cNvSpPr>
          <p:nvPr/>
        </p:nvSpPr>
        <p:spPr bwMode="auto">
          <a:xfrm>
            <a:off x="5072063" y="1524000"/>
            <a:ext cx="3919537" cy="2308324"/>
          </a:xfrm>
          <a:prstGeom prst="rect">
            <a:avLst/>
          </a:prstGeom>
          <a:noFill/>
          <a:ln w="9525">
            <a:noFill/>
            <a:miter lim="800000"/>
            <a:headEnd/>
            <a:tailEnd/>
          </a:ln>
          <a:effectLst/>
        </p:spPr>
        <p:txBody>
          <a:bodyPr>
            <a:spAutoFit/>
          </a:bodyPr>
          <a:lstStyle/>
          <a:p>
            <a:pPr eaLnBrk="0" hangingPunct="0">
              <a:buFontTx/>
              <a:buChar char="•"/>
            </a:pPr>
            <a:r>
              <a:rPr lang="fr-FR" dirty="0">
                <a:latin typeface="Times New Roman" pitchFamily="18" charset="0"/>
              </a:rPr>
              <a:t>Modifications post-traductionnelles + poussées</a:t>
            </a:r>
          </a:p>
          <a:p>
            <a:pPr eaLnBrk="0" hangingPunct="0">
              <a:buFontTx/>
              <a:buChar char="•"/>
            </a:pPr>
            <a:r>
              <a:rPr lang="fr-FR" dirty="0">
                <a:latin typeface="Times New Roman" pitchFamily="18" charset="0"/>
              </a:rPr>
              <a:t>Produit plus stable</a:t>
            </a:r>
          </a:p>
          <a:p>
            <a:pPr eaLnBrk="0" hangingPunct="0">
              <a:buFontTx/>
              <a:buChar char="•"/>
            </a:pPr>
            <a:r>
              <a:rPr lang="fr-FR" dirty="0">
                <a:latin typeface="Times New Roman" pitchFamily="18" charset="0"/>
              </a:rPr>
              <a:t>Milieu de culture + complexe</a:t>
            </a:r>
          </a:p>
          <a:p>
            <a:pPr eaLnBrk="0" hangingPunct="0">
              <a:buFontTx/>
              <a:buChar char="•"/>
            </a:pPr>
            <a:r>
              <a:rPr lang="fr-FR" dirty="0">
                <a:latin typeface="Times New Roman" pitchFamily="18" charset="0"/>
              </a:rPr>
              <a:t> + grande fragilité des cellules</a:t>
            </a:r>
          </a:p>
          <a:p>
            <a:pPr eaLnBrk="0" hangingPunct="0">
              <a:buFontTx/>
              <a:buChar char="•"/>
            </a:pPr>
            <a:endParaRPr lang="fr-FR" dirty="0">
              <a:latin typeface="Times New Roman" pitchFamily="18" charset="0"/>
            </a:endParaRPr>
          </a:p>
          <a:p>
            <a:pPr eaLnBrk="0" hangingPunct="0">
              <a:buFontTx/>
              <a:buChar char="•"/>
            </a:pPr>
            <a:r>
              <a:rPr lang="fr-FR" dirty="0">
                <a:latin typeface="Times New Roman" pitchFamily="18" charset="0"/>
              </a:rPr>
              <a:t>Coûts + élevés</a:t>
            </a:r>
          </a:p>
          <a:p>
            <a:pPr eaLnBrk="0" hangingPunct="0">
              <a:buFontTx/>
              <a:buChar char="•"/>
            </a:pPr>
            <a:r>
              <a:rPr lang="fr-FR" dirty="0">
                <a:latin typeface="Times New Roman" pitchFamily="18" charset="0"/>
              </a:rPr>
              <a:t>Produits à + haute valeur ajoutée</a:t>
            </a:r>
          </a:p>
        </p:txBody>
      </p:sp>
      <p:sp>
        <p:nvSpPr>
          <p:cNvPr id="122886" name="Text Box 6"/>
          <p:cNvSpPr txBox="1">
            <a:spLocks noChangeArrowheads="1"/>
          </p:cNvSpPr>
          <p:nvPr/>
        </p:nvSpPr>
        <p:spPr bwMode="auto">
          <a:xfrm>
            <a:off x="1014413" y="5772150"/>
            <a:ext cx="6681787" cy="854075"/>
          </a:xfrm>
          <a:prstGeom prst="rect">
            <a:avLst/>
          </a:prstGeom>
          <a:noFill/>
          <a:ln w="9525">
            <a:noFill/>
            <a:miter lim="800000"/>
            <a:headEnd/>
            <a:tailEnd/>
          </a:ln>
          <a:effectLst/>
        </p:spPr>
        <p:txBody>
          <a:bodyPr>
            <a:spAutoFit/>
          </a:bodyPr>
          <a:lstStyle/>
          <a:p>
            <a:pPr algn="ctr" eaLnBrk="0" hangingPunct="0"/>
            <a:r>
              <a:rPr lang="fr-FR" sz="2500">
                <a:latin typeface="Times New Roman" pitchFamily="18" charset="0"/>
              </a:rPr>
              <a:t>Critère de sélection: choisir le système le plus simple qui va faire le travail!</a:t>
            </a:r>
          </a:p>
        </p:txBody>
      </p:sp>
      <p:sp>
        <p:nvSpPr>
          <p:cNvPr id="122887" name="Text Box 7"/>
          <p:cNvSpPr txBox="1">
            <a:spLocks noChangeArrowheads="1"/>
          </p:cNvSpPr>
          <p:nvPr/>
        </p:nvSpPr>
        <p:spPr bwMode="auto">
          <a:xfrm>
            <a:off x="3886200" y="4572000"/>
            <a:ext cx="531813" cy="823913"/>
          </a:xfrm>
          <a:prstGeom prst="rect">
            <a:avLst/>
          </a:prstGeom>
          <a:noFill/>
          <a:ln w="9525">
            <a:noFill/>
            <a:miter lim="800000"/>
            <a:headEnd/>
            <a:tailEnd/>
          </a:ln>
          <a:effectLst/>
        </p:spPr>
        <p:txBody>
          <a:bodyPr wrap="none">
            <a:spAutoFit/>
          </a:bodyPr>
          <a:lstStyle/>
          <a:p>
            <a:pPr algn="ctr" eaLnBrk="0" hangingPunct="0"/>
            <a:r>
              <a:rPr lang="fr-FR" sz="4800" b="1">
                <a:latin typeface="Times New Roman" pitchFamily="18" charset="0"/>
              </a:rPr>
              <a:t>=</a:t>
            </a:r>
            <a:endParaRPr lang="fr-FR" b="1">
              <a:latin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35000" y="0"/>
            <a:ext cx="7772400" cy="1143000"/>
          </a:xfrm>
        </p:spPr>
        <p:txBody>
          <a:bodyPr/>
          <a:lstStyle/>
          <a:p>
            <a:r>
              <a:rPr lang="fr-FR" sz="3000">
                <a:solidFill>
                  <a:schemeClr val="tx1"/>
                </a:solidFill>
              </a:rPr>
              <a:t>Le choix du sytème</a:t>
            </a:r>
          </a:p>
        </p:txBody>
      </p:sp>
      <p:pic>
        <p:nvPicPr>
          <p:cNvPr id="124931" name="Picture 3" descr="choix"/>
          <p:cNvPicPr>
            <a:picLocks noChangeAspect="1" noChangeArrowheads="1"/>
          </p:cNvPicPr>
          <p:nvPr/>
        </p:nvPicPr>
        <p:blipFill>
          <a:blip r:embed="rId2">
            <a:lum bright="12000" contrast="18000"/>
          </a:blip>
          <a:srcRect/>
          <a:stretch>
            <a:fillRect/>
          </a:stretch>
        </p:blipFill>
        <p:spPr bwMode="auto">
          <a:xfrm>
            <a:off x="149225" y="785794"/>
            <a:ext cx="8821738" cy="5773756"/>
          </a:xfrm>
          <a:prstGeom prst="rect">
            <a:avLst/>
          </a:prstGeom>
          <a:noFill/>
        </p:spPr>
      </p:pic>
    </p:spTree>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74688" y="122238"/>
            <a:ext cx="7772400" cy="487362"/>
          </a:xfrm>
        </p:spPr>
        <p:txBody>
          <a:bodyPr>
            <a:normAutofit fontScale="90000"/>
          </a:bodyPr>
          <a:lstStyle/>
          <a:p>
            <a:r>
              <a:rPr lang="fr-FR" sz="3000">
                <a:solidFill>
                  <a:schemeClr val="tx1"/>
                </a:solidFill>
              </a:rPr>
              <a:t>Quelques exemples:</a:t>
            </a:r>
          </a:p>
        </p:txBody>
      </p:sp>
      <p:sp>
        <p:nvSpPr>
          <p:cNvPr id="125955" name="Rectangle 3"/>
          <p:cNvSpPr>
            <a:spLocks noGrp="1" noChangeArrowheads="1"/>
          </p:cNvSpPr>
          <p:nvPr>
            <p:ph type="body" idx="1"/>
          </p:nvPr>
        </p:nvSpPr>
        <p:spPr>
          <a:xfrm>
            <a:off x="685800" y="685800"/>
            <a:ext cx="7772400" cy="6016625"/>
          </a:xfrm>
        </p:spPr>
        <p:txBody>
          <a:bodyPr>
            <a:normAutofit lnSpcReduction="10000"/>
          </a:bodyPr>
          <a:lstStyle/>
          <a:p>
            <a:pPr>
              <a:lnSpc>
                <a:spcPct val="90000"/>
              </a:lnSpc>
            </a:pPr>
            <a:r>
              <a:rPr lang="fr-FR" sz="1800"/>
              <a:t>Anticoagulants</a:t>
            </a:r>
          </a:p>
          <a:p>
            <a:pPr>
              <a:lnSpc>
                <a:spcPct val="90000"/>
              </a:lnSpc>
            </a:pPr>
            <a:r>
              <a:rPr lang="fr-FR" sz="1800"/>
              <a:t>bGH (hormone de croissance)			</a:t>
            </a:r>
            <a:r>
              <a:rPr lang="fr-FR" sz="1800" i="1"/>
              <a:t>E. coli</a:t>
            </a:r>
            <a:endParaRPr lang="fr-FR" sz="1800"/>
          </a:p>
          <a:p>
            <a:pPr>
              <a:lnSpc>
                <a:spcPct val="90000"/>
              </a:lnSpc>
            </a:pPr>
            <a:r>
              <a:rPr lang="fr-FR" sz="1800"/>
              <a:t>Erythropoïétine					CHO</a:t>
            </a:r>
          </a:p>
          <a:p>
            <a:pPr>
              <a:lnSpc>
                <a:spcPct val="90000"/>
              </a:lnSpc>
            </a:pPr>
            <a:r>
              <a:rPr lang="fr-FR" sz="1800"/>
              <a:t>Interférons </a:t>
            </a:r>
            <a:r>
              <a:rPr lang="fr-FR" sz="1800">
                <a:sym typeface="Symbol" pitchFamily="18" charset="2"/>
              </a:rPr>
              <a:t>,  et </a:t>
            </a:r>
            <a:endParaRPr lang="fr-FR" sz="1800"/>
          </a:p>
          <a:p>
            <a:pPr>
              <a:lnSpc>
                <a:spcPct val="90000"/>
              </a:lnSpc>
            </a:pPr>
            <a:r>
              <a:rPr lang="fr-FR" sz="1800"/>
              <a:t>t-PA (activateur tissulaire du plasminogène)		</a:t>
            </a:r>
            <a:r>
              <a:rPr lang="fr-FR" sz="1800" i="1"/>
              <a:t>E. coli</a:t>
            </a:r>
            <a:endParaRPr lang="fr-FR" sz="1800"/>
          </a:p>
          <a:p>
            <a:pPr>
              <a:lnSpc>
                <a:spcPct val="90000"/>
              </a:lnSpc>
            </a:pPr>
            <a:r>
              <a:rPr lang="fr-FR" sz="1800"/>
              <a:t>Urokinase</a:t>
            </a:r>
          </a:p>
          <a:p>
            <a:pPr>
              <a:lnSpc>
                <a:spcPct val="90000"/>
              </a:lnSpc>
            </a:pPr>
            <a:r>
              <a:rPr lang="fr-FR" sz="1800"/>
              <a:t>Facteur atrial natriurétique</a:t>
            </a:r>
          </a:p>
          <a:p>
            <a:pPr>
              <a:lnSpc>
                <a:spcPct val="90000"/>
              </a:lnSpc>
            </a:pPr>
            <a:r>
              <a:rPr lang="fr-FR" sz="1800"/>
              <a:t>Facteurs VIII et IX de la coagulation</a:t>
            </a:r>
          </a:p>
          <a:p>
            <a:pPr>
              <a:lnSpc>
                <a:spcPct val="90000"/>
              </a:lnSpc>
            </a:pPr>
            <a:r>
              <a:rPr lang="fr-FR" sz="1800"/>
              <a:t>Antithrombine</a:t>
            </a:r>
          </a:p>
          <a:p>
            <a:pPr>
              <a:lnSpc>
                <a:spcPct val="90000"/>
              </a:lnSpc>
            </a:pPr>
            <a:r>
              <a:rPr lang="fr-FR" sz="1800">
                <a:sym typeface="Symbol" pitchFamily="18" charset="2"/>
              </a:rPr>
              <a:t>1-antitrypsine</a:t>
            </a:r>
          </a:p>
          <a:p>
            <a:pPr>
              <a:lnSpc>
                <a:spcPct val="90000"/>
              </a:lnSpc>
            </a:pPr>
            <a:r>
              <a:rPr lang="fr-FR" sz="1800">
                <a:sym typeface="Symbol" pitchFamily="18" charset="2"/>
              </a:rPr>
              <a:t>TNF (tumor necrosis facto)</a:t>
            </a:r>
            <a:endParaRPr lang="fr-FR" sz="1800"/>
          </a:p>
          <a:p>
            <a:pPr>
              <a:lnSpc>
                <a:spcPct val="90000"/>
              </a:lnSpc>
            </a:pPr>
            <a:r>
              <a:rPr lang="fr-FR" sz="1800"/>
              <a:t>Insuline					</a:t>
            </a:r>
            <a:r>
              <a:rPr lang="fr-FR" sz="1800" i="1"/>
              <a:t>E. coli</a:t>
            </a:r>
          </a:p>
          <a:p>
            <a:pPr>
              <a:lnSpc>
                <a:spcPct val="90000"/>
              </a:lnSpc>
            </a:pPr>
            <a:r>
              <a:rPr lang="fr-FR" sz="1800"/>
              <a:t>EGF 5epidermal growth factor)</a:t>
            </a:r>
          </a:p>
          <a:p>
            <a:pPr>
              <a:lnSpc>
                <a:spcPct val="90000"/>
              </a:lnSpc>
            </a:pPr>
            <a:r>
              <a:rPr lang="fr-FR" sz="1800"/>
              <a:t>Protéine C</a:t>
            </a:r>
          </a:p>
          <a:p>
            <a:pPr>
              <a:lnSpc>
                <a:spcPct val="90000"/>
              </a:lnSpc>
            </a:pPr>
            <a:r>
              <a:rPr lang="fr-FR" sz="1800"/>
              <a:t>G-CSF (granulocyte colony stimulating factor)</a:t>
            </a:r>
          </a:p>
          <a:p>
            <a:pPr>
              <a:lnSpc>
                <a:spcPct val="90000"/>
              </a:lnSpc>
            </a:pPr>
            <a:r>
              <a:rPr lang="fr-FR" sz="1800"/>
              <a:t>Hormone</a:t>
            </a:r>
          </a:p>
          <a:p>
            <a:pPr>
              <a:lnSpc>
                <a:spcPct val="90000"/>
              </a:lnSpc>
            </a:pPr>
            <a:r>
              <a:rPr lang="fr-FR" sz="1800"/>
              <a:t>Anticorps</a:t>
            </a:r>
          </a:p>
          <a:p>
            <a:pPr>
              <a:lnSpc>
                <a:spcPct val="90000"/>
              </a:lnSpc>
            </a:pPr>
            <a:r>
              <a:rPr lang="fr-FR" sz="1800"/>
              <a:t>Interleukine 2					 </a:t>
            </a:r>
            <a:r>
              <a:rPr lang="fr-FR" sz="1800" i="1"/>
              <a:t>E. coli</a:t>
            </a:r>
            <a:endParaRPr lang="fr-FR" sz="1800"/>
          </a:p>
          <a:p>
            <a:pPr>
              <a:lnSpc>
                <a:spcPct val="90000"/>
              </a:lnSpc>
            </a:pPr>
            <a:r>
              <a:rPr lang="fr-FR" sz="1800"/>
              <a:t>Vaccin contre l’hépatite B</a:t>
            </a:r>
          </a:p>
          <a:p>
            <a:pPr>
              <a:lnSpc>
                <a:spcPct val="90000"/>
              </a:lnSpc>
            </a:pPr>
            <a:r>
              <a:rPr lang="fr-FR" sz="1800"/>
              <a:t> Lipocortine</a:t>
            </a:r>
          </a:p>
        </p:txBody>
      </p:sp>
    </p:spTree>
  </p:cSld>
  <p:clrMapOvr>
    <a:masterClrMapping/>
  </p:clrMapOvr>
  <p:transition>
    <p:zoom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C:\WINDOWS\Profiles\Sophie\Mes Documents\sophie\enseignement\bioinfo\insuline.gif"/>
          <p:cNvPicPr>
            <a:picLocks noChangeAspect="1" noChangeArrowheads="1"/>
          </p:cNvPicPr>
          <p:nvPr/>
        </p:nvPicPr>
        <p:blipFill>
          <a:blip r:embed="rId2"/>
          <a:srcRect/>
          <a:stretch>
            <a:fillRect/>
          </a:stretch>
        </p:blipFill>
        <p:spPr bwMode="auto">
          <a:xfrm>
            <a:off x="1016000" y="0"/>
            <a:ext cx="6556396" cy="6858000"/>
          </a:xfrm>
          <a:prstGeom prst="rect">
            <a:avLst/>
          </a:prstGeom>
          <a:noFill/>
        </p:spPr>
      </p:pic>
      <p:sp>
        <p:nvSpPr>
          <p:cNvPr id="64514" name="Rectangle 2"/>
          <p:cNvSpPr>
            <a:spLocks noChangeArrowheads="1"/>
          </p:cNvSpPr>
          <p:nvPr/>
        </p:nvSpPr>
        <p:spPr bwMode="auto">
          <a:xfrm>
            <a:off x="0" y="6172200"/>
            <a:ext cx="1761067" cy="457200"/>
          </a:xfrm>
          <a:prstGeom prst="rect">
            <a:avLst/>
          </a:prstGeom>
          <a:noFill/>
          <a:ln w="28575">
            <a:noFill/>
            <a:miter lim="800000"/>
            <a:headEnd/>
            <a:tailEnd/>
          </a:ln>
          <a:effectLst/>
        </p:spPr>
        <p:txBody>
          <a:bodyPr anchor="ctr"/>
          <a:lstStyle/>
          <a:p>
            <a:pPr algn="ctr"/>
            <a:r>
              <a:rPr lang="fr-FR" dirty="0">
                <a:solidFill>
                  <a:srgbClr val="0000FF"/>
                </a:solidFill>
              </a:rPr>
              <a:t>Exemple de</a:t>
            </a:r>
          </a:p>
          <a:p>
            <a:pPr algn="ctr"/>
            <a:r>
              <a:rPr lang="fr-FR" dirty="0">
                <a:solidFill>
                  <a:srgbClr val="0000FF"/>
                </a:solidFill>
              </a:rPr>
              <a:t> l’insuline</a:t>
            </a:r>
            <a:endParaRPr lang="en-GB" dirty="0">
              <a:solidFill>
                <a:srgbClr val="0000FF"/>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1026"/>
          <p:cNvSpPr txBox="1">
            <a:spLocks noChangeArrowheads="1"/>
          </p:cNvSpPr>
          <p:nvPr/>
        </p:nvSpPr>
        <p:spPr bwMode="auto">
          <a:xfrm>
            <a:off x="852488" y="295275"/>
            <a:ext cx="2743200" cy="466725"/>
          </a:xfrm>
          <a:prstGeom prst="rect">
            <a:avLst/>
          </a:prstGeom>
          <a:noFill/>
          <a:ln w="9525">
            <a:solidFill>
              <a:schemeClr val="tx1"/>
            </a:solidFill>
            <a:miter lim="800000"/>
            <a:headEnd/>
            <a:tailEnd/>
          </a:ln>
          <a:effectLst/>
        </p:spPr>
        <p:txBody>
          <a:bodyPr>
            <a:spAutoFit/>
          </a:bodyPr>
          <a:lstStyle/>
          <a:p>
            <a:pPr algn="ctr" eaLnBrk="0" hangingPunct="0">
              <a:spcBef>
                <a:spcPct val="50000"/>
              </a:spcBef>
            </a:pPr>
            <a:r>
              <a:rPr lang="fr-FR">
                <a:latin typeface="Times New Roman" pitchFamily="18" charset="0"/>
              </a:rPr>
              <a:t>Gène cible</a:t>
            </a:r>
          </a:p>
        </p:txBody>
      </p:sp>
      <p:sp>
        <p:nvSpPr>
          <p:cNvPr id="130051" name="Text Box 1027"/>
          <p:cNvSpPr txBox="1">
            <a:spLocks noChangeArrowheads="1"/>
          </p:cNvSpPr>
          <p:nvPr/>
        </p:nvSpPr>
        <p:spPr bwMode="auto">
          <a:xfrm>
            <a:off x="5073650" y="295275"/>
            <a:ext cx="2790825" cy="466725"/>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Vecteur d’expression</a:t>
            </a:r>
          </a:p>
        </p:txBody>
      </p:sp>
      <p:sp>
        <p:nvSpPr>
          <p:cNvPr id="130052" name="Text Box 1028"/>
          <p:cNvSpPr txBox="1">
            <a:spLocks noChangeArrowheads="1"/>
          </p:cNvSpPr>
          <p:nvPr/>
        </p:nvSpPr>
        <p:spPr bwMode="auto">
          <a:xfrm>
            <a:off x="3898900" y="1201738"/>
            <a:ext cx="5140325" cy="831850"/>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Digestion par des enzymes de restriction</a:t>
            </a:r>
          </a:p>
          <a:p>
            <a:pPr algn="ctr" eaLnBrk="0" hangingPunct="0"/>
            <a:r>
              <a:rPr lang="fr-FR">
                <a:latin typeface="Times New Roman" pitchFamily="18" charset="0"/>
              </a:rPr>
              <a:t>déphosphorylation</a:t>
            </a:r>
          </a:p>
        </p:txBody>
      </p:sp>
      <p:sp>
        <p:nvSpPr>
          <p:cNvPr id="130053" name="Text Box 1029"/>
          <p:cNvSpPr txBox="1">
            <a:spLocks noChangeArrowheads="1"/>
          </p:cNvSpPr>
          <p:nvPr/>
        </p:nvSpPr>
        <p:spPr bwMode="auto">
          <a:xfrm>
            <a:off x="904875" y="1201738"/>
            <a:ext cx="2636838" cy="831850"/>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Amplification/ PCR</a:t>
            </a:r>
          </a:p>
          <a:p>
            <a:pPr algn="ctr" eaLnBrk="0" hangingPunct="0"/>
            <a:r>
              <a:rPr lang="fr-FR">
                <a:latin typeface="Times New Roman" pitchFamily="18" charset="0"/>
              </a:rPr>
              <a:t>Digestion </a:t>
            </a:r>
          </a:p>
        </p:txBody>
      </p:sp>
      <p:sp>
        <p:nvSpPr>
          <p:cNvPr id="130054" name="Text Box 1030"/>
          <p:cNvSpPr txBox="1">
            <a:spLocks noChangeArrowheads="1"/>
          </p:cNvSpPr>
          <p:nvPr/>
        </p:nvSpPr>
        <p:spPr bwMode="auto">
          <a:xfrm>
            <a:off x="715963" y="2438400"/>
            <a:ext cx="3017837" cy="831850"/>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Purification d’un insert</a:t>
            </a:r>
          </a:p>
          <a:p>
            <a:pPr algn="ctr" eaLnBrk="0" hangingPunct="0"/>
            <a:r>
              <a:rPr lang="fr-FR">
                <a:latin typeface="Times New Roman" pitchFamily="18" charset="0"/>
              </a:rPr>
              <a:t>ou produit PCR</a:t>
            </a:r>
          </a:p>
        </p:txBody>
      </p:sp>
      <p:sp>
        <p:nvSpPr>
          <p:cNvPr id="130055" name="Text Box 1031"/>
          <p:cNvSpPr txBox="1">
            <a:spLocks noChangeArrowheads="1"/>
          </p:cNvSpPr>
          <p:nvPr/>
        </p:nvSpPr>
        <p:spPr bwMode="auto">
          <a:xfrm>
            <a:off x="2455863" y="3810000"/>
            <a:ext cx="4173537" cy="466725"/>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Ligation de l’insert et du vecteur</a:t>
            </a:r>
          </a:p>
        </p:txBody>
      </p:sp>
      <p:sp>
        <p:nvSpPr>
          <p:cNvPr id="130056" name="Text Box 1032"/>
          <p:cNvSpPr txBox="1">
            <a:spLocks noChangeArrowheads="1"/>
          </p:cNvSpPr>
          <p:nvPr/>
        </p:nvSpPr>
        <p:spPr bwMode="auto">
          <a:xfrm>
            <a:off x="4976813" y="2438400"/>
            <a:ext cx="2982912" cy="831850"/>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Purification du vecteur</a:t>
            </a:r>
          </a:p>
          <a:p>
            <a:pPr algn="ctr" eaLnBrk="0" hangingPunct="0"/>
            <a:r>
              <a:rPr lang="fr-FR">
                <a:latin typeface="Times New Roman" pitchFamily="18" charset="0"/>
              </a:rPr>
              <a:t>ouvert</a:t>
            </a:r>
          </a:p>
        </p:txBody>
      </p:sp>
      <p:sp>
        <p:nvSpPr>
          <p:cNvPr id="130057" name="Text Box 1033"/>
          <p:cNvSpPr txBox="1">
            <a:spLocks noChangeArrowheads="1"/>
          </p:cNvSpPr>
          <p:nvPr/>
        </p:nvSpPr>
        <p:spPr bwMode="auto">
          <a:xfrm>
            <a:off x="2455863" y="4867275"/>
            <a:ext cx="4173537" cy="466725"/>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Transfection d’un hôte cellulaire</a:t>
            </a:r>
          </a:p>
        </p:txBody>
      </p:sp>
      <p:sp>
        <p:nvSpPr>
          <p:cNvPr id="130058" name="Text Box 1034"/>
          <p:cNvSpPr txBox="1">
            <a:spLocks noChangeArrowheads="1"/>
          </p:cNvSpPr>
          <p:nvPr/>
        </p:nvSpPr>
        <p:spPr bwMode="auto">
          <a:xfrm>
            <a:off x="2565400" y="5797550"/>
            <a:ext cx="3954463" cy="831850"/>
          </a:xfrm>
          <a:prstGeom prst="rect">
            <a:avLst/>
          </a:prstGeom>
          <a:noFill/>
          <a:ln w="9525">
            <a:solidFill>
              <a:schemeClr val="tx1"/>
            </a:solidFill>
            <a:miter lim="800000"/>
            <a:headEnd/>
            <a:tailEnd/>
          </a:ln>
          <a:effectLst/>
        </p:spPr>
        <p:txBody>
          <a:bodyPr wrap="none">
            <a:spAutoFit/>
          </a:bodyPr>
          <a:lstStyle/>
          <a:p>
            <a:pPr algn="ctr" eaLnBrk="0" hangingPunct="0"/>
            <a:r>
              <a:rPr lang="fr-FR">
                <a:latin typeface="Times New Roman" pitchFamily="18" charset="0"/>
              </a:rPr>
              <a:t>Sélection d’un clone contenant</a:t>
            </a:r>
          </a:p>
          <a:p>
            <a:pPr algn="ctr" eaLnBrk="0" hangingPunct="0"/>
            <a:r>
              <a:rPr lang="fr-FR">
                <a:latin typeface="Times New Roman" pitchFamily="18" charset="0"/>
              </a:rPr>
              <a:t>la construction désirée </a:t>
            </a:r>
          </a:p>
        </p:txBody>
      </p:sp>
      <p:sp>
        <p:nvSpPr>
          <p:cNvPr id="130059" name="AutoShape 1035"/>
          <p:cNvSpPr>
            <a:spLocks noChangeArrowheads="1"/>
          </p:cNvSpPr>
          <p:nvPr/>
        </p:nvSpPr>
        <p:spPr bwMode="auto">
          <a:xfrm>
            <a:off x="2057400" y="8382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0" name="AutoShape 1036"/>
          <p:cNvSpPr>
            <a:spLocks noChangeArrowheads="1"/>
          </p:cNvSpPr>
          <p:nvPr/>
        </p:nvSpPr>
        <p:spPr bwMode="auto">
          <a:xfrm>
            <a:off x="6477000" y="8382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1" name="AutoShape 1037"/>
          <p:cNvSpPr>
            <a:spLocks noChangeArrowheads="1"/>
          </p:cNvSpPr>
          <p:nvPr/>
        </p:nvSpPr>
        <p:spPr bwMode="auto">
          <a:xfrm>
            <a:off x="1981200" y="20955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2" name="AutoShape 1038"/>
          <p:cNvSpPr>
            <a:spLocks noChangeArrowheads="1"/>
          </p:cNvSpPr>
          <p:nvPr/>
        </p:nvSpPr>
        <p:spPr bwMode="auto">
          <a:xfrm>
            <a:off x="6324600" y="20955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3" name="AutoShape 1039"/>
          <p:cNvSpPr>
            <a:spLocks noChangeArrowheads="1"/>
          </p:cNvSpPr>
          <p:nvPr/>
        </p:nvSpPr>
        <p:spPr bwMode="auto">
          <a:xfrm>
            <a:off x="4391025" y="44196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4" name="AutoShape 1040"/>
          <p:cNvSpPr>
            <a:spLocks noChangeArrowheads="1"/>
          </p:cNvSpPr>
          <p:nvPr/>
        </p:nvSpPr>
        <p:spPr bwMode="auto">
          <a:xfrm>
            <a:off x="4391025" y="5410200"/>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0065" name="AutoShape 1041"/>
          <p:cNvSpPr>
            <a:spLocks noChangeArrowheads="1"/>
          </p:cNvSpPr>
          <p:nvPr/>
        </p:nvSpPr>
        <p:spPr bwMode="auto">
          <a:xfrm>
            <a:off x="1930400" y="3332163"/>
            <a:ext cx="347663" cy="798512"/>
          </a:xfrm>
          <a:prstGeom prst="curvedRightArrow">
            <a:avLst>
              <a:gd name="adj1" fmla="val 45936"/>
              <a:gd name="adj2" fmla="val 91872"/>
              <a:gd name="adj3" fmla="val 33333"/>
            </a:avLst>
          </a:prstGeom>
          <a:solidFill>
            <a:schemeClr val="bg1"/>
          </a:solidFill>
          <a:ln w="9525">
            <a:solidFill>
              <a:schemeClr val="tx1"/>
            </a:solidFill>
            <a:miter lim="800000"/>
            <a:headEnd/>
            <a:tailEnd/>
          </a:ln>
          <a:effectLst/>
        </p:spPr>
        <p:txBody>
          <a:bodyPr wrap="none" anchor="ctr"/>
          <a:lstStyle/>
          <a:p>
            <a:endParaRPr lang="fr-FR"/>
          </a:p>
        </p:txBody>
      </p:sp>
      <p:sp>
        <p:nvSpPr>
          <p:cNvPr id="130066" name="AutoShape 1042"/>
          <p:cNvSpPr>
            <a:spLocks noChangeArrowheads="1"/>
          </p:cNvSpPr>
          <p:nvPr/>
        </p:nvSpPr>
        <p:spPr bwMode="auto">
          <a:xfrm rot="10800000" flipV="1">
            <a:off x="6742113" y="3332163"/>
            <a:ext cx="347662" cy="798512"/>
          </a:xfrm>
          <a:prstGeom prst="curvedRightArrow">
            <a:avLst>
              <a:gd name="adj1" fmla="val 45936"/>
              <a:gd name="adj2" fmla="val 91872"/>
              <a:gd name="adj3" fmla="val 33333"/>
            </a:avLst>
          </a:prstGeom>
          <a:solidFill>
            <a:schemeClr val="bg1"/>
          </a:solidFill>
          <a:ln w="9525">
            <a:solidFill>
              <a:schemeClr val="tx1"/>
            </a:solidFill>
            <a:miter lim="800000"/>
            <a:headEnd/>
            <a:tailEnd/>
          </a:ln>
          <a:effectLst/>
        </p:spPr>
        <p:txBody>
          <a:bodyPr wrap="none" anchor="ctr"/>
          <a:lstStyle/>
          <a:p>
            <a:endParaRPr lang="fr-FR"/>
          </a:p>
        </p:txBody>
      </p:sp>
    </p:spTree>
  </p:cSld>
  <p:clrMapOvr>
    <a:masterClrMapping/>
  </p:clrMapOvr>
  <p:transition>
    <p:zoom dir="in"/>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026"/>
          <p:cNvSpPr txBox="1">
            <a:spLocks noChangeArrowheads="1"/>
          </p:cNvSpPr>
          <p:nvPr/>
        </p:nvSpPr>
        <p:spPr bwMode="auto">
          <a:xfrm>
            <a:off x="3305175" y="914400"/>
            <a:ext cx="3060700" cy="466725"/>
          </a:xfrm>
          <a:prstGeom prst="rect">
            <a:avLst/>
          </a:prstGeom>
          <a:noFill/>
          <a:ln w="9525">
            <a:solidFill>
              <a:schemeClr val="tx1"/>
            </a:solidFill>
            <a:miter lim="800000"/>
            <a:headEnd/>
            <a:tailEnd/>
          </a:ln>
          <a:effectLst/>
        </p:spPr>
        <p:txBody>
          <a:bodyPr wrap="none">
            <a:spAutoFit/>
          </a:bodyPr>
          <a:lstStyle/>
          <a:p>
            <a:pPr eaLnBrk="0" hangingPunct="0"/>
            <a:r>
              <a:rPr lang="fr-FR">
                <a:latin typeface="Times New Roman" pitchFamily="18" charset="0"/>
              </a:rPr>
              <a:t>Expression hétérologue</a:t>
            </a:r>
          </a:p>
        </p:txBody>
      </p:sp>
      <p:sp>
        <p:nvSpPr>
          <p:cNvPr id="131075" name="Text Box 1027"/>
          <p:cNvSpPr txBox="1">
            <a:spLocks noChangeArrowheads="1"/>
          </p:cNvSpPr>
          <p:nvPr/>
        </p:nvSpPr>
        <p:spPr bwMode="auto">
          <a:xfrm>
            <a:off x="3838575" y="2082800"/>
            <a:ext cx="1992313" cy="466725"/>
          </a:xfrm>
          <a:prstGeom prst="rect">
            <a:avLst/>
          </a:prstGeom>
          <a:noFill/>
          <a:ln w="9525">
            <a:solidFill>
              <a:schemeClr val="tx1"/>
            </a:solidFill>
            <a:miter lim="800000"/>
            <a:headEnd/>
            <a:tailEnd/>
          </a:ln>
          <a:effectLst/>
        </p:spPr>
        <p:txBody>
          <a:bodyPr wrap="none">
            <a:spAutoFit/>
          </a:bodyPr>
          <a:lstStyle/>
          <a:p>
            <a:pPr eaLnBrk="0" hangingPunct="0"/>
            <a:r>
              <a:rPr lang="fr-FR">
                <a:latin typeface="Times New Roman" pitchFamily="18" charset="0"/>
              </a:rPr>
              <a:t>Lyse cellulaire</a:t>
            </a:r>
          </a:p>
        </p:txBody>
      </p:sp>
      <p:sp>
        <p:nvSpPr>
          <p:cNvPr id="131076" name="Text Box 1028"/>
          <p:cNvSpPr txBox="1">
            <a:spLocks noChangeArrowheads="1"/>
          </p:cNvSpPr>
          <p:nvPr/>
        </p:nvSpPr>
        <p:spPr bwMode="auto">
          <a:xfrm>
            <a:off x="3089275" y="3302000"/>
            <a:ext cx="3489325" cy="466725"/>
          </a:xfrm>
          <a:prstGeom prst="rect">
            <a:avLst/>
          </a:prstGeom>
          <a:noFill/>
          <a:ln w="9525">
            <a:solidFill>
              <a:schemeClr val="tx1"/>
            </a:solidFill>
            <a:miter lim="800000"/>
            <a:headEnd/>
            <a:tailEnd/>
          </a:ln>
          <a:effectLst/>
        </p:spPr>
        <p:txBody>
          <a:bodyPr wrap="none">
            <a:spAutoFit/>
          </a:bodyPr>
          <a:lstStyle/>
          <a:p>
            <a:pPr eaLnBrk="0" hangingPunct="0"/>
            <a:r>
              <a:rPr lang="fr-FR">
                <a:latin typeface="Times New Roman" pitchFamily="18" charset="0"/>
              </a:rPr>
              <a:t>Purification à homogénéité</a:t>
            </a:r>
          </a:p>
        </p:txBody>
      </p:sp>
      <p:sp>
        <p:nvSpPr>
          <p:cNvPr id="131077" name="Text Box 1029"/>
          <p:cNvSpPr txBox="1">
            <a:spLocks noChangeArrowheads="1"/>
          </p:cNvSpPr>
          <p:nvPr/>
        </p:nvSpPr>
        <p:spPr bwMode="auto">
          <a:xfrm>
            <a:off x="3313113" y="4876800"/>
            <a:ext cx="3041650" cy="466725"/>
          </a:xfrm>
          <a:prstGeom prst="rect">
            <a:avLst/>
          </a:prstGeom>
          <a:noFill/>
          <a:ln w="9525">
            <a:solidFill>
              <a:schemeClr val="tx1"/>
            </a:solidFill>
            <a:miter lim="800000"/>
            <a:headEnd/>
            <a:tailEnd/>
          </a:ln>
          <a:effectLst/>
        </p:spPr>
        <p:txBody>
          <a:bodyPr wrap="none">
            <a:spAutoFit/>
          </a:bodyPr>
          <a:lstStyle/>
          <a:p>
            <a:pPr eaLnBrk="0" hangingPunct="0"/>
            <a:r>
              <a:rPr lang="fr-FR">
                <a:latin typeface="Times New Roman" pitchFamily="18" charset="0"/>
              </a:rPr>
              <a:t>Tests de fonctionnalité </a:t>
            </a:r>
          </a:p>
        </p:txBody>
      </p:sp>
      <p:sp>
        <p:nvSpPr>
          <p:cNvPr id="131078" name="AutoShape 1030"/>
          <p:cNvSpPr>
            <a:spLocks noChangeArrowheads="1"/>
          </p:cNvSpPr>
          <p:nvPr/>
        </p:nvSpPr>
        <p:spPr bwMode="auto">
          <a:xfrm>
            <a:off x="4681538" y="1558925"/>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1079" name="AutoShape 1031"/>
          <p:cNvSpPr>
            <a:spLocks noChangeArrowheads="1"/>
          </p:cNvSpPr>
          <p:nvPr/>
        </p:nvSpPr>
        <p:spPr bwMode="auto">
          <a:xfrm>
            <a:off x="4681538" y="2778125"/>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
        <p:nvSpPr>
          <p:cNvPr id="131080" name="AutoShape 1032"/>
          <p:cNvSpPr>
            <a:spLocks noChangeArrowheads="1"/>
          </p:cNvSpPr>
          <p:nvPr/>
        </p:nvSpPr>
        <p:spPr bwMode="auto">
          <a:xfrm>
            <a:off x="4681538" y="4225925"/>
            <a:ext cx="304800" cy="304800"/>
          </a:xfrm>
          <a:prstGeom prst="down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fr-F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0132"/>
            <a:ext cx="8229600" cy="1000108"/>
          </a:xfrm>
        </p:spPr>
        <p:txBody>
          <a:bodyPr>
            <a:normAutofit fontScale="90000"/>
          </a:bodyPr>
          <a:lstStyle/>
          <a:p>
            <a:pPr algn="ctr"/>
            <a:r>
              <a:rPr lang="fr-FR" b="1" i="1" dirty="0" smtClean="0">
                <a:solidFill>
                  <a:srgbClr val="FF0000"/>
                </a:solidFill>
                <a:latin typeface="Times New Roman" pitchFamily="18" charset="0"/>
                <a:cs typeface="Times New Roman" pitchFamily="18" charset="0"/>
              </a:rPr>
              <a:t>T4 et T7 DNA polymérase </a:t>
            </a:r>
            <a:r>
              <a:rPr lang="fr-FR" b="1" dirty="0" smtClean="0">
                <a:solidFill>
                  <a:srgbClr val="FF0000"/>
                </a:solidFill>
                <a:latin typeface="Times New Roman" pitchFamily="18" charset="0"/>
                <a:cs typeface="Times New Roman" pitchFamily="18" charset="0"/>
              </a:rPr>
              <a:t/>
            </a:r>
            <a:br>
              <a:rPr lang="fr-FR" b="1" dirty="0" smtClean="0">
                <a:solidFill>
                  <a:srgbClr val="FF0000"/>
                </a:solidFill>
                <a:latin typeface="Times New Roman" pitchFamily="18" charset="0"/>
                <a:cs typeface="Times New Roman" pitchFamily="18" charset="0"/>
              </a:rPr>
            </a:br>
            <a:endParaRPr lang="fr-FR"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935480"/>
            <a:ext cx="8229600" cy="2207900"/>
          </a:xfrm>
        </p:spPr>
        <p:txBody>
          <a:bodyPr>
            <a:noAutofit/>
          </a:bodyPr>
          <a:lstStyle/>
          <a:p>
            <a:pPr marL="0" indent="0" algn="just">
              <a:buNone/>
            </a:pPr>
            <a:r>
              <a:rPr lang="fr-FR" sz="3200" dirty="0" smtClean="0">
                <a:latin typeface="Times New Roman" pitchFamily="18" charset="0"/>
                <a:cs typeface="Times New Roman" pitchFamily="18" charset="0"/>
              </a:rPr>
              <a:t>Les enzymes sont produite  par les bactéries E. Coli infectées par le bactériophage T4 et T7. Elle possède les mêmes propriétés que le fragment de Klenow et possède les mêmes utilisation en biologie moléculaire.</a:t>
            </a:r>
            <a:endParaRPr lang="fr-FR" sz="3200" dirty="0">
              <a:latin typeface="Times New Roman" pitchFamily="18" charset="0"/>
              <a:cs typeface="Times New Roman" pitchFamily="18" charset="0"/>
            </a:endParaRPr>
          </a:p>
        </p:txBody>
      </p:sp>
    </p:spTree>
    <p:extLst>
      <p:ext uri="{BB962C8B-B14F-4D97-AF65-F5344CB8AC3E}">
        <p14:creationId xmlns:p14="http://schemas.microsoft.com/office/powerpoint/2010/main" val="78848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918" y="71414"/>
            <a:ext cx="8686800" cy="857256"/>
          </a:xfrm>
        </p:spPr>
        <p:txBody>
          <a:bodyPr>
            <a:normAutofit fontScale="90000"/>
          </a:bodyPr>
          <a:lstStyle/>
          <a:p>
            <a:r>
              <a:rPr lang="fr-FR" b="1" i="1" dirty="0" smtClean="0">
                <a:solidFill>
                  <a:srgbClr val="FF0000"/>
                </a:solidFill>
                <a:latin typeface="Times New Roman" pitchFamily="18" charset="0"/>
                <a:cs typeface="Times New Roman" pitchFamily="18" charset="0"/>
              </a:rPr>
              <a:t>Les DNA polymérases thermostable :</a:t>
            </a:r>
            <a:endParaRPr lang="fr-FR"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4967302"/>
          </a:xfrm>
        </p:spPr>
        <p:txBody>
          <a:bodyPr>
            <a:normAutofit lnSpcReduction="10000"/>
          </a:bodyPr>
          <a:lstStyle/>
          <a:p>
            <a:pPr marL="0" indent="0">
              <a:buNone/>
            </a:pPr>
            <a:r>
              <a:rPr lang="fr-FR" sz="3200" dirty="0" smtClean="0">
                <a:latin typeface="Times New Roman" pitchFamily="18" charset="0"/>
                <a:cs typeface="Times New Roman" pitchFamily="18" charset="0"/>
              </a:rPr>
              <a:t>Elles proviennent de bactéries thermophiles. Leur avantage est donc d'être thermostable. Une des plus utilisée est la </a:t>
            </a:r>
            <a:r>
              <a:rPr lang="fr-FR" sz="3200" dirty="0" err="1" smtClean="0">
                <a:latin typeface="Times New Roman" pitchFamily="18" charset="0"/>
                <a:cs typeface="Times New Roman" pitchFamily="18" charset="0"/>
              </a:rPr>
              <a:t>Taq</a:t>
            </a:r>
            <a:r>
              <a:rPr lang="fr-FR" sz="3200" dirty="0" smtClean="0">
                <a:latin typeface="Times New Roman" pitchFamily="18" charset="0"/>
                <a:cs typeface="Times New Roman" pitchFamily="18" charset="0"/>
              </a:rPr>
              <a:t> DNA polymérase.</a:t>
            </a:r>
          </a:p>
          <a:p>
            <a:pPr algn="just"/>
            <a:r>
              <a:rPr lang="fr-FR" sz="3200" b="1" dirty="0" smtClean="0">
                <a:latin typeface="Times New Roman" pitchFamily="18" charset="0"/>
                <a:cs typeface="Times New Roman" pitchFamily="18" charset="0"/>
              </a:rPr>
              <a:t>La </a:t>
            </a:r>
            <a:r>
              <a:rPr lang="fr-FR" sz="3200" b="1" dirty="0" err="1" smtClean="0">
                <a:latin typeface="Times New Roman" pitchFamily="18" charset="0"/>
                <a:cs typeface="Times New Roman" pitchFamily="18" charset="0"/>
              </a:rPr>
              <a:t>Taq</a:t>
            </a:r>
            <a:r>
              <a:rPr lang="fr-FR" sz="3200" b="1" dirty="0" smtClean="0">
                <a:latin typeface="Times New Roman" pitchFamily="18" charset="0"/>
                <a:cs typeface="Times New Roman" pitchFamily="18" charset="0"/>
              </a:rPr>
              <a:t> polymérase </a:t>
            </a:r>
            <a:r>
              <a:rPr lang="fr-FR" sz="3200" dirty="0" smtClean="0">
                <a:latin typeface="Times New Roman" pitchFamily="18" charset="0"/>
                <a:cs typeface="Times New Roman" pitchFamily="18" charset="0"/>
              </a:rPr>
              <a:t>est une enzyme extraite de la bactérie </a:t>
            </a:r>
            <a:r>
              <a:rPr lang="fr-FR" sz="3200" i="1" dirty="0" err="1" smtClean="0">
                <a:latin typeface="Times New Roman" pitchFamily="18" charset="0"/>
                <a:cs typeface="Times New Roman" pitchFamily="18" charset="0"/>
              </a:rPr>
              <a:t>Thermus</a:t>
            </a:r>
            <a:r>
              <a:rPr lang="fr-FR" sz="3200" i="1" dirty="0" smtClean="0">
                <a:latin typeface="Times New Roman" pitchFamily="18" charset="0"/>
                <a:cs typeface="Times New Roman" pitchFamily="18" charset="0"/>
              </a:rPr>
              <a:t> </a:t>
            </a:r>
            <a:r>
              <a:rPr lang="fr-FR" sz="3200" i="1" dirty="0" err="1" smtClean="0">
                <a:latin typeface="Times New Roman" pitchFamily="18" charset="0"/>
                <a:cs typeface="Times New Roman" pitchFamily="18" charset="0"/>
              </a:rPr>
              <a:t>aquaticus</a:t>
            </a:r>
            <a:r>
              <a:rPr lang="fr-FR" sz="3200" i="1" dirty="0" smtClean="0">
                <a:latin typeface="Times New Roman" pitchFamily="18" charset="0"/>
                <a:cs typeface="Times New Roman" pitchFamily="18" charset="0"/>
              </a:rPr>
              <a:t>, espèce bactérienne </a:t>
            </a:r>
            <a:r>
              <a:rPr lang="fr-FR" sz="3200" dirty="0" smtClean="0">
                <a:latin typeface="Times New Roman" pitchFamily="18" charset="0"/>
                <a:cs typeface="Times New Roman" pitchFamily="18" charset="0"/>
              </a:rPr>
              <a:t>vivant dans les eaux chaudes et qui présente une grande résistance à la dénaturation thermique. Elle peut toujours travailler entre 80 et 94°C, d’où son utilisation en PCR. Elle présente les activités polymérase (5'3') et 5'3' </a:t>
            </a:r>
            <a:r>
              <a:rPr lang="fr-FR" sz="3200" dirty="0" err="1" smtClean="0">
                <a:latin typeface="Times New Roman" pitchFamily="18" charset="0"/>
                <a:cs typeface="Times New Roman" pitchFamily="18" charset="0"/>
              </a:rPr>
              <a:t>exonucléase</a:t>
            </a:r>
            <a:r>
              <a:rPr lang="fr-FR" sz="3200" dirty="0" smtClean="0">
                <a:latin typeface="Times New Roman" pitchFamily="18" charset="0"/>
                <a:cs typeface="Times New Roman" pitchFamily="18" charset="0"/>
              </a:rPr>
              <a:t>.</a:t>
            </a:r>
          </a:p>
          <a:p>
            <a:pPr algn="just"/>
            <a:endParaRPr lang="fr-FR" sz="3200" dirty="0">
              <a:latin typeface="Times New Roman" pitchFamily="18" charset="0"/>
              <a:cs typeface="Times New Roman" pitchFamily="18" charset="0"/>
            </a:endParaRPr>
          </a:p>
        </p:txBody>
      </p:sp>
    </p:spTree>
    <p:extLst>
      <p:ext uri="{BB962C8B-B14F-4D97-AF65-F5344CB8AC3E}">
        <p14:creationId xmlns:p14="http://schemas.microsoft.com/office/powerpoint/2010/main" val="2414222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3539</Words>
  <Application>Microsoft Office PowerPoint</Application>
  <PresentationFormat>Affichage à l'écran (4:3)</PresentationFormat>
  <Paragraphs>440</Paragraphs>
  <Slides>77</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77</vt:i4>
      </vt:variant>
    </vt:vector>
  </HeadingPairs>
  <TitlesOfParts>
    <vt:vector size="88" baseType="lpstr">
      <vt:lpstr>Arial</vt:lpstr>
      <vt:lpstr>Calibri</vt:lpstr>
      <vt:lpstr>Comic Sans MS</vt:lpstr>
      <vt:lpstr>Monotype Sorts</vt:lpstr>
      <vt:lpstr>Symbol</vt:lpstr>
      <vt:lpstr>Tahoma</vt:lpstr>
      <vt:lpstr>Times</vt:lpstr>
      <vt:lpstr>Times New Roman</vt:lpstr>
      <vt:lpstr>Wingdings</vt:lpstr>
      <vt:lpstr>Wingdings 2</vt:lpstr>
      <vt:lpstr>Thème Office</vt:lpstr>
      <vt:lpstr>I. Les outils enzymatique de biologie moléculaire </vt:lpstr>
      <vt:lpstr>Présentation PowerPoint</vt:lpstr>
      <vt:lpstr>I. Les outils enzymatique de biologie moléculaire </vt:lpstr>
      <vt:lpstr>Présentation PowerPoint</vt:lpstr>
      <vt:lpstr>A- Les polymérases</vt:lpstr>
      <vt:lpstr>ADN polymérase ADN dépendante</vt:lpstr>
      <vt:lpstr>Présentation PowerPoint</vt:lpstr>
      <vt:lpstr>T4 et T7 DNA polymérase  </vt:lpstr>
      <vt:lpstr>Les DNA polymérases thermostable :</vt:lpstr>
      <vt:lpstr>Présentation PowerPoint</vt:lpstr>
      <vt:lpstr>Présentation PowerPoint</vt:lpstr>
      <vt:lpstr>Terminal transférase:</vt:lpstr>
      <vt:lpstr>A.2. Les ARN polymérase ADN dépendantes</vt:lpstr>
      <vt:lpstr>Présentation PowerPoint</vt:lpstr>
      <vt:lpstr>B. Les nucléases (DNAses et RNAses)  </vt:lpstr>
      <vt:lpstr>Présentation PowerPoint</vt:lpstr>
      <vt:lpstr>Les endonucléases Certaines coupent l'ADN double brin d'autre l'ADN simple brin, enfin certaines reconnaissent et coupent à des séquences caractéristiques.  </vt:lpstr>
      <vt:lpstr>Présentation PowerPoint</vt:lpstr>
      <vt:lpstr>Les DNases de restriction (ou enzyme de restriction, restrictase) :</vt:lpstr>
      <vt:lpstr>Types d’enzyme de restriction</vt:lpstr>
      <vt:lpstr>Nomenclature des enzymes de restriction.</vt:lpstr>
      <vt:lpstr>Présentation PowerPoint</vt:lpstr>
      <vt:lpstr>Présentation PowerPoint</vt:lpstr>
      <vt:lpstr>Inactivation des sites de restriction</vt:lpstr>
      <vt:lpstr>Présentation PowerPoint</vt:lpstr>
      <vt:lpstr>Carte de restriction</vt:lpstr>
      <vt:lpstr>Présentation PowerPoint</vt:lpstr>
      <vt:lpstr>B.2. Les RNAses</vt:lpstr>
      <vt:lpstr>C. Les ligases</vt:lpstr>
      <vt:lpstr>Présentation PowerPoint</vt:lpstr>
      <vt:lpstr>D. Les phosphatases et kinases </vt:lpstr>
      <vt:lpstr>Présentation PowerPoint</vt:lpstr>
      <vt:lpstr>chapitre II  LE CLONAGE DE L’ADN</vt:lpstr>
      <vt:lpstr>Présentation PowerPoint</vt:lpstr>
      <vt:lpstr>Présentation PowerPoint</vt:lpstr>
      <vt:lpstr>Le clonage</vt:lpstr>
      <vt:lpstr>Présentation PowerPoint</vt:lpstr>
      <vt:lpstr>Présentation PowerPoint</vt:lpstr>
      <vt:lpstr>Présentation PowerPoint</vt:lpstr>
      <vt:lpstr>1. Les vecteurs de clonage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1.4. Autres vecteurs de clonage</vt:lpstr>
      <vt:lpstr> Les vecteurs navettes </vt:lpstr>
      <vt:lpstr>Les vecteurs viraux eucaryotes</vt:lpstr>
      <vt:lpstr>Présentation PowerPoint</vt:lpstr>
      <vt:lpstr>Présentation PowerPoint</vt:lpstr>
      <vt:lpstr>D’autre caractéristiques:</vt:lpstr>
      <vt:lpstr>Présentation PowerPoint</vt:lpstr>
      <vt:lpstr>Présentation PowerPoint</vt:lpstr>
      <vt:lpstr>Présentation PowerPoint</vt:lpstr>
      <vt:lpstr>1.6.Les différents modes de transfert de l’ADN à cloner </vt:lpstr>
      <vt:lpstr>Présentation PowerPoint</vt:lpstr>
      <vt:lpstr>Présentation PowerPoint</vt:lpstr>
      <vt:lpstr>Présentation PowerPoint</vt:lpstr>
      <vt:lpstr>Présentation PowerPoint</vt:lpstr>
      <vt:lpstr>Le criblage : Il s’agit de rechercher les clones ayant intégré le recombinant d’intérêt. Plusieurs techniques permettent cette recherche. </vt:lpstr>
      <vt:lpstr>Présentation PowerPoint</vt:lpstr>
      <vt:lpstr>Les banques du mot anglais ‘library’ sont des collections formées d’un très grand nombre de clones différents, parmi lesquels on recherchera le clone que l’on veut étudier. On distingue les banques génomiques et les banques d’ADNc. </vt:lpstr>
      <vt:lpstr>Banque (librairie) d’ADN génomique</vt:lpstr>
      <vt:lpstr>Présentation PowerPoint</vt:lpstr>
      <vt:lpstr>L’ADNc est un ADN complémentaire obtenu à partir de l’ARN messager suite à l’action d’une transcriptase réverse d’origine virale. Dans ce cas les banques obtenues sont spécifiques du type cellulaire d’où ont été isolés les ARNm : Une banque de pancréas contient des ADNc de l’insuline mais pas les ADNc de la myéline qu’on retrouve dans une banque d’ADNc de cerveau par exemple. </vt:lpstr>
      <vt:lpstr>Présentation PowerPoint</vt:lpstr>
      <vt:lpstr>Expression des protéines</vt:lpstr>
      <vt:lpstr>Intérêt de la production de protéines recombinantes</vt:lpstr>
      <vt:lpstr>Les systèmes d’expression</vt:lpstr>
      <vt:lpstr>Le choix du sytème</vt:lpstr>
      <vt:lpstr>Quelques exemples:</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II Les méthodes d’étude du matériel génétique</dc:title>
  <dc:creator>delta</dc:creator>
  <cp:lastModifiedBy>Belinfo</cp:lastModifiedBy>
  <cp:revision>36</cp:revision>
  <dcterms:created xsi:type="dcterms:W3CDTF">2014-11-23T08:39:57Z</dcterms:created>
  <dcterms:modified xsi:type="dcterms:W3CDTF">2021-02-08T14:50:09Z</dcterms:modified>
</cp:coreProperties>
</file>