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01" r:id="rId2"/>
    <p:sldId id="280" r:id="rId3"/>
    <p:sldId id="292" r:id="rId4"/>
    <p:sldId id="281" r:id="rId5"/>
    <p:sldId id="373" r:id="rId6"/>
    <p:sldId id="374" r:id="rId7"/>
    <p:sldId id="375" r:id="rId8"/>
    <p:sldId id="378" r:id="rId9"/>
    <p:sldId id="379" r:id="rId10"/>
    <p:sldId id="376" r:id="rId11"/>
    <p:sldId id="380" r:id="rId12"/>
    <p:sldId id="284" r:id="rId13"/>
    <p:sldId id="285" r:id="rId14"/>
    <p:sldId id="286" r:id="rId15"/>
    <p:sldId id="295" r:id="rId16"/>
    <p:sldId id="287" r:id="rId17"/>
    <p:sldId id="288" r:id="rId18"/>
    <p:sldId id="290" r:id="rId19"/>
    <p:sldId id="291" r:id="rId20"/>
    <p:sldId id="294" r:id="rId21"/>
    <p:sldId id="303" r:id="rId22"/>
    <p:sldId id="296" r:id="rId23"/>
    <p:sldId id="381" r:id="rId24"/>
    <p:sldId id="382" r:id="rId25"/>
    <p:sldId id="319" r:id="rId26"/>
    <p:sldId id="298" r:id="rId27"/>
    <p:sldId id="299" r:id="rId28"/>
    <p:sldId id="300" r:id="rId29"/>
    <p:sldId id="305" r:id="rId30"/>
    <p:sldId id="306" r:id="rId31"/>
    <p:sldId id="360" r:id="rId32"/>
    <p:sldId id="361" r:id="rId33"/>
    <p:sldId id="320" r:id="rId34"/>
    <p:sldId id="330" r:id="rId35"/>
    <p:sldId id="331" r:id="rId36"/>
    <p:sldId id="369" r:id="rId37"/>
    <p:sldId id="334" r:id="rId38"/>
    <p:sldId id="308" r:id="rId39"/>
    <p:sldId id="383" r:id="rId40"/>
    <p:sldId id="333" r:id="rId41"/>
    <p:sldId id="365" r:id="rId42"/>
    <p:sldId id="370" r:id="rId43"/>
    <p:sldId id="310" r:id="rId44"/>
    <p:sldId id="366" r:id="rId45"/>
    <p:sldId id="311" r:id="rId46"/>
    <p:sldId id="312" r:id="rId47"/>
    <p:sldId id="313" r:id="rId48"/>
    <p:sldId id="314" r:id="rId49"/>
    <p:sldId id="324" r:id="rId50"/>
    <p:sldId id="322" r:id="rId51"/>
    <p:sldId id="325" r:id="rId52"/>
    <p:sldId id="316" r:id="rId53"/>
    <p:sldId id="317" r:id="rId54"/>
    <p:sldId id="318" r:id="rId55"/>
    <p:sldId id="336" r:id="rId56"/>
    <p:sldId id="354" r:id="rId57"/>
    <p:sldId id="371" r:id="rId58"/>
    <p:sldId id="372"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33"/>
    <a:srgbClr val="FF0000"/>
    <a:srgbClr val="0000FF"/>
    <a:srgbClr val="66FF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8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6F9DA-C66A-47B8-AC9E-DD999AA503B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C66CEFDF-E27A-42A2-AEBA-B295760ED63E}">
      <dgm:prSet phldrT="[Texte]"/>
      <dgm:spPr/>
      <dgm:t>
        <a:bodyPr/>
        <a:lstStyle/>
        <a:p>
          <a:r>
            <a:rPr lang="fr-FR" b="1" dirty="0" smtClean="0">
              <a:latin typeface="Times New Roman" pitchFamily="18" charset="0"/>
              <a:cs typeface="Times New Roman" pitchFamily="18" charset="0"/>
            </a:rPr>
            <a:t>Désaminases</a:t>
          </a:r>
          <a:endParaRPr lang="fr-FR" dirty="0"/>
        </a:p>
      </dgm:t>
    </dgm:pt>
    <dgm:pt modelId="{C878350B-C13E-453F-87F5-0DCAD4B9EDA4}" type="parTrans" cxnId="{EDD7330C-75A3-431E-96C0-02AA19614867}">
      <dgm:prSet/>
      <dgm:spPr/>
      <dgm:t>
        <a:bodyPr/>
        <a:lstStyle/>
        <a:p>
          <a:endParaRPr lang="fr-FR"/>
        </a:p>
      </dgm:t>
    </dgm:pt>
    <dgm:pt modelId="{C5D4F529-2ECA-4DC1-BB06-D92913A30969}" type="sibTrans" cxnId="{EDD7330C-75A3-431E-96C0-02AA19614867}">
      <dgm:prSet/>
      <dgm:spPr/>
      <dgm:t>
        <a:bodyPr/>
        <a:lstStyle/>
        <a:p>
          <a:endParaRPr lang="fr-FR"/>
        </a:p>
      </dgm:t>
    </dgm:pt>
    <dgm:pt modelId="{3CC04A07-E4DE-4629-AF74-E4DFEFDB4F67}">
      <dgm:prSet phldrT="[Texte]" custT="1"/>
      <dgm:spPr/>
      <dgm:t>
        <a:bodyPr/>
        <a:lstStyle/>
        <a:p>
          <a:pPr algn="l"/>
          <a:r>
            <a:rPr lang="fr-FR" sz="2800" b="1" dirty="0" smtClean="0">
              <a:latin typeface="Times New Roman" pitchFamily="18" charset="0"/>
              <a:cs typeface="Times New Roman" pitchFamily="18" charset="0"/>
            </a:rPr>
            <a:t>I. Oxydative </a:t>
          </a:r>
          <a:endParaRPr lang="fr-FR" sz="2800" dirty="0"/>
        </a:p>
      </dgm:t>
    </dgm:pt>
    <dgm:pt modelId="{7C58A991-AE75-4102-9128-34A039C106C7}" type="parTrans" cxnId="{22F41EA3-429C-4F3E-AF77-2C539E7D5E6A}">
      <dgm:prSet/>
      <dgm:spPr/>
      <dgm:t>
        <a:bodyPr/>
        <a:lstStyle/>
        <a:p>
          <a:endParaRPr lang="fr-FR"/>
        </a:p>
      </dgm:t>
    </dgm:pt>
    <dgm:pt modelId="{6A751C16-D30C-4733-83AA-7D5D1AE2A276}" type="sibTrans" cxnId="{22F41EA3-429C-4F3E-AF77-2C539E7D5E6A}">
      <dgm:prSet/>
      <dgm:spPr/>
      <dgm:t>
        <a:bodyPr/>
        <a:lstStyle/>
        <a:p>
          <a:endParaRPr lang="fr-FR"/>
        </a:p>
      </dgm:t>
    </dgm:pt>
    <dgm:pt modelId="{C22D50EC-11EE-4FAF-90EC-361BB44CEF2A}">
      <dgm:prSet phldrT="[Texte]" custT="1"/>
      <dgm:spPr/>
      <dgm:t>
        <a:bodyPr/>
        <a:lstStyle/>
        <a:p>
          <a:pPr algn="l"/>
          <a:r>
            <a:rPr lang="fr-FR" sz="2800" b="1" dirty="0" smtClean="0">
              <a:latin typeface="Times New Roman" pitchFamily="18" charset="0"/>
              <a:cs typeface="Times New Roman" pitchFamily="18" charset="0"/>
            </a:rPr>
            <a:t>II. Désamination non oxydative</a:t>
          </a:r>
          <a:endParaRPr lang="fr-FR" sz="2800" dirty="0"/>
        </a:p>
      </dgm:t>
    </dgm:pt>
    <dgm:pt modelId="{94AE4C2F-A551-4E1A-BB9D-DF5A61E85C46}" type="parTrans" cxnId="{28A70E8D-9455-4BF2-9127-DFE820E89257}">
      <dgm:prSet/>
      <dgm:spPr/>
      <dgm:t>
        <a:bodyPr/>
        <a:lstStyle/>
        <a:p>
          <a:endParaRPr lang="fr-FR"/>
        </a:p>
      </dgm:t>
    </dgm:pt>
    <dgm:pt modelId="{C4AD0859-D41A-450B-AE02-D98DA0087A8E}" type="sibTrans" cxnId="{28A70E8D-9455-4BF2-9127-DFE820E89257}">
      <dgm:prSet/>
      <dgm:spPr/>
      <dgm:t>
        <a:bodyPr/>
        <a:lstStyle/>
        <a:p>
          <a:endParaRPr lang="fr-FR"/>
        </a:p>
      </dgm:t>
    </dgm:pt>
    <dgm:pt modelId="{118CEE79-9644-4CC3-A561-AA546A5B2DCF}" type="pres">
      <dgm:prSet presAssocID="{84D6F9DA-C66A-47B8-AC9E-DD999AA503B3}" presName="diagram" presStyleCnt="0">
        <dgm:presLayoutVars>
          <dgm:chPref val="1"/>
          <dgm:dir/>
          <dgm:animOne val="branch"/>
          <dgm:animLvl val="lvl"/>
          <dgm:resizeHandles/>
        </dgm:presLayoutVars>
      </dgm:prSet>
      <dgm:spPr/>
      <dgm:t>
        <a:bodyPr/>
        <a:lstStyle/>
        <a:p>
          <a:endParaRPr lang="fr-FR"/>
        </a:p>
      </dgm:t>
    </dgm:pt>
    <dgm:pt modelId="{D7C243C4-11FA-43AF-B0CB-BBF935D31996}" type="pres">
      <dgm:prSet presAssocID="{C66CEFDF-E27A-42A2-AEBA-B295760ED63E}" presName="root" presStyleCnt="0"/>
      <dgm:spPr/>
    </dgm:pt>
    <dgm:pt modelId="{5F262235-9E32-4E33-B3AF-F46EAA9E618C}" type="pres">
      <dgm:prSet presAssocID="{C66CEFDF-E27A-42A2-AEBA-B295760ED63E}" presName="rootComposite" presStyleCnt="0"/>
      <dgm:spPr/>
    </dgm:pt>
    <dgm:pt modelId="{B1D82D34-677D-4A54-8F96-4B3042632C0A}" type="pres">
      <dgm:prSet presAssocID="{C66CEFDF-E27A-42A2-AEBA-B295760ED63E}" presName="rootText" presStyleLbl="node1" presStyleIdx="0" presStyleCnt="1" custScaleX="115097" custScaleY="60889" custLinFactNeighborX="-99" custLinFactNeighborY="-1979"/>
      <dgm:spPr/>
      <dgm:t>
        <a:bodyPr/>
        <a:lstStyle/>
        <a:p>
          <a:endParaRPr lang="fr-FR"/>
        </a:p>
      </dgm:t>
    </dgm:pt>
    <dgm:pt modelId="{19AEAF0D-BA77-4F42-9C07-94B62215A498}" type="pres">
      <dgm:prSet presAssocID="{C66CEFDF-E27A-42A2-AEBA-B295760ED63E}" presName="rootConnector" presStyleLbl="node1" presStyleIdx="0" presStyleCnt="1"/>
      <dgm:spPr/>
      <dgm:t>
        <a:bodyPr/>
        <a:lstStyle/>
        <a:p>
          <a:endParaRPr lang="fr-FR"/>
        </a:p>
      </dgm:t>
    </dgm:pt>
    <dgm:pt modelId="{25A17317-8601-4413-ADF7-A9AE7ADA7527}" type="pres">
      <dgm:prSet presAssocID="{C66CEFDF-E27A-42A2-AEBA-B295760ED63E}" presName="childShape" presStyleCnt="0"/>
      <dgm:spPr/>
    </dgm:pt>
    <dgm:pt modelId="{F4BADB7F-1AD8-4752-A0F3-EAFB3E0935B4}" type="pres">
      <dgm:prSet presAssocID="{7C58A991-AE75-4102-9128-34A039C106C7}" presName="Name13" presStyleLbl="parChTrans1D2" presStyleIdx="0" presStyleCnt="2"/>
      <dgm:spPr/>
      <dgm:t>
        <a:bodyPr/>
        <a:lstStyle/>
        <a:p>
          <a:endParaRPr lang="fr-FR"/>
        </a:p>
      </dgm:t>
    </dgm:pt>
    <dgm:pt modelId="{61378E83-4C5F-48EE-A756-DCC40228680F}" type="pres">
      <dgm:prSet presAssocID="{3CC04A07-E4DE-4629-AF74-E4DFEFDB4F67}" presName="childText" presStyleLbl="bgAcc1" presStyleIdx="0" presStyleCnt="2" custScaleX="213414" custScaleY="37432" custLinFactNeighborX="5957">
        <dgm:presLayoutVars>
          <dgm:bulletEnabled val="1"/>
        </dgm:presLayoutVars>
      </dgm:prSet>
      <dgm:spPr/>
      <dgm:t>
        <a:bodyPr/>
        <a:lstStyle/>
        <a:p>
          <a:endParaRPr lang="fr-FR"/>
        </a:p>
      </dgm:t>
    </dgm:pt>
    <dgm:pt modelId="{D6E5DC92-3001-446E-B728-24008A33B611}" type="pres">
      <dgm:prSet presAssocID="{94AE4C2F-A551-4E1A-BB9D-DF5A61E85C46}" presName="Name13" presStyleLbl="parChTrans1D2" presStyleIdx="1" presStyleCnt="2"/>
      <dgm:spPr/>
      <dgm:t>
        <a:bodyPr/>
        <a:lstStyle/>
        <a:p>
          <a:endParaRPr lang="fr-FR"/>
        </a:p>
      </dgm:t>
    </dgm:pt>
    <dgm:pt modelId="{5DC01961-457B-453A-B126-C8CFD643F3D6}" type="pres">
      <dgm:prSet presAssocID="{C22D50EC-11EE-4FAF-90EC-361BB44CEF2A}" presName="childText" presStyleLbl="bgAcc1" presStyleIdx="1" presStyleCnt="2" custScaleX="214324" custScaleY="37432" custLinFactNeighborX="4063">
        <dgm:presLayoutVars>
          <dgm:bulletEnabled val="1"/>
        </dgm:presLayoutVars>
      </dgm:prSet>
      <dgm:spPr/>
      <dgm:t>
        <a:bodyPr/>
        <a:lstStyle/>
        <a:p>
          <a:endParaRPr lang="fr-FR"/>
        </a:p>
      </dgm:t>
    </dgm:pt>
  </dgm:ptLst>
  <dgm:cxnLst>
    <dgm:cxn modelId="{13E4C59F-A58C-43D9-A940-11A1E1C9D0AD}" type="presOf" srcId="{C66CEFDF-E27A-42A2-AEBA-B295760ED63E}" destId="{B1D82D34-677D-4A54-8F96-4B3042632C0A}" srcOrd="0" destOrd="0" presId="urn:microsoft.com/office/officeart/2005/8/layout/hierarchy3"/>
    <dgm:cxn modelId="{BF71EC89-00A1-4D3B-B9EC-19251BBFE0C3}" type="presOf" srcId="{7C58A991-AE75-4102-9128-34A039C106C7}" destId="{F4BADB7F-1AD8-4752-A0F3-EAFB3E0935B4}" srcOrd="0" destOrd="0" presId="urn:microsoft.com/office/officeart/2005/8/layout/hierarchy3"/>
    <dgm:cxn modelId="{28A70E8D-9455-4BF2-9127-DFE820E89257}" srcId="{C66CEFDF-E27A-42A2-AEBA-B295760ED63E}" destId="{C22D50EC-11EE-4FAF-90EC-361BB44CEF2A}" srcOrd="1" destOrd="0" parTransId="{94AE4C2F-A551-4E1A-BB9D-DF5A61E85C46}" sibTransId="{C4AD0859-D41A-450B-AE02-D98DA0087A8E}"/>
    <dgm:cxn modelId="{3C3DCC4D-3AA9-42FB-A5C3-24207078BABA}" type="presOf" srcId="{94AE4C2F-A551-4E1A-BB9D-DF5A61E85C46}" destId="{D6E5DC92-3001-446E-B728-24008A33B611}" srcOrd="0" destOrd="0" presId="urn:microsoft.com/office/officeart/2005/8/layout/hierarchy3"/>
    <dgm:cxn modelId="{22F41EA3-429C-4F3E-AF77-2C539E7D5E6A}" srcId="{C66CEFDF-E27A-42A2-AEBA-B295760ED63E}" destId="{3CC04A07-E4DE-4629-AF74-E4DFEFDB4F67}" srcOrd="0" destOrd="0" parTransId="{7C58A991-AE75-4102-9128-34A039C106C7}" sibTransId="{6A751C16-D30C-4733-83AA-7D5D1AE2A276}"/>
    <dgm:cxn modelId="{C824CF51-6849-41D9-9465-028271432091}" type="presOf" srcId="{C22D50EC-11EE-4FAF-90EC-361BB44CEF2A}" destId="{5DC01961-457B-453A-B126-C8CFD643F3D6}" srcOrd="0" destOrd="0" presId="urn:microsoft.com/office/officeart/2005/8/layout/hierarchy3"/>
    <dgm:cxn modelId="{EDD7330C-75A3-431E-96C0-02AA19614867}" srcId="{84D6F9DA-C66A-47B8-AC9E-DD999AA503B3}" destId="{C66CEFDF-E27A-42A2-AEBA-B295760ED63E}" srcOrd="0" destOrd="0" parTransId="{C878350B-C13E-453F-87F5-0DCAD4B9EDA4}" sibTransId="{C5D4F529-2ECA-4DC1-BB06-D92913A30969}"/>
    <dgm:cxn modelId="{AEC85405-6724-4851-9F35-5BB73A6359B8}" type="presOf" srcId="{C66CEFDF-E27A-42A2-AEBA-B295760ED63E}" destId="{19AEAF0D-BA77-4F42-9C07-94B62215A498}" srcOrd="1" destOrd="0" presId="urn:microsoft.com/office/officeart/2005/8/layout/hierarchy3"/>
    <dgm:cxn modelId="{9DB88013-17C4-4C87-9E3E-ACE7804601E2}" type="presOf" srcId="{84D6F9DA-C66A-47B8-AC9E-DD999AA503B3}" destId="{118CEE79-9644-4CC3-A561-AA546A5B2DCF}" srcOrd="0" destOrd="0" presId="urn:microsoft.com/office/officeart/2005/8/layout/hierarchy3"/>
    <dgm:cxn modelId="{4028BC69-EDFA-4FC0-8F9A-00E3A47DA658}" type="presOf" srcId="{3CC04A07-E4DE-4629-AF74-E4DFEFDB4F67}" destId="{61378E83-4C5F-48EE-A756-DCC40228680F}" srcOrd="0" destOrd="0" presId="urn:microsoft.com/office/officeart/2005/8/layout/hierarchy3"/>
    <dgm:cxn modelId="{7A415850-CB23-4FFE-AC3A-F2F6406AE6FA}" type="presParOf" srcId="{118CEE79-9644-4CC3-A561-AA546A5B2DCF}" destId="{D7C243C4-11FA-43AF-B0CB-BBF935D31996}" srcOrd="0" destOrd="0" presId="urn:microsoft.com/office/officeart/2005/8/layout/hierarchy3"/>
    <dgm:cxn modelId="{23FE5D08-CC95-48FD-8E03-77BF479AA6E0}" type="presParOf" srcId="{D7C243C4-11FA-43AF-B0CB-BBF935D31996}" destId="{5F262235-9E32-4E33-B3AF-F46EAA9E618C}" srcOrd="0" destOrd="0" presId="urn:microsoft.com/office/officeart/2005/8/layout/hierarchy3"/>
    <dgm:cxn modelId="{93BFAFB3-0115-4E37-A22C-362CAECB00FE}" type="presParOf" srcId="{5F262235-9E32-4E33-B3AF-F46EAA9E618C}" destId="{B1D82D34-677D-4A54-8F96-4B3042632C0A}" srcOrd="0" destOrd="0" presId="urn:microsoft.com/office/officeart/2005/8/layout/hierarchy3"/>
    <dgm:cxn modelId="{251306AF-5DAA-455A-814F-1650DBBA7EFE}" type="presParOf" srcId="{5F262235-9E32-4E33-B3AF-F46EAA9E618C}" destId="{19AEAF0D-BA77-4F42-9C07-94B62215A498}" srcOrd="1" destOrd="0" presId="urn:microsoft.com/office/officeart/2005/8/layout/hierarchy3"/>
    <dgm:cxn modelId="{BBBEE796-F7BE-4523-BC64-7477C3C98B7F}" type="presParOf" srcId="{D7C243C4-11FA-43AF-B0CB-BBF935D31996}" destId="{25A17317-8601-4413-ADF7-A9AE7ADA7527}" srcOrd="1" destOrd="0" presId="urn:microsoft.com/office/officeart/2005/8/layout/hierarchy3"/>
    <dgm:cxn modelId="{FB190DC1-9027-4320-8428-CD8FF7A46EBE}" type="presParOf" srcId="{25A17317-8601-4413-ADF7-A9AE7ADA7527}" destId="{F4BADB7F-1AD8-4752-A0F3-EAFB3E0935B4}" srcOrd="0" destOrd="0" presId="urn:microsoft.com/office/officeart/2005/8/layout/hierarchy3"/>
    <dgm:cxn modelId="{F4E018C1-FC61-4E7B-9907-7F7182EB0B69}" type="presParOf" srcId="{25A17317-8601-4413-ADF7-A9AE7ADA7527}" destId="{61378E83-4C5F-48EE-A756-DCC40228680F}" srcOrd="1" destOrd="0" presId="urn:microsoft.com/office/officeart/2005/8/layout/hierarchy3"/>
    <dgm:cxn modelId="{A0936F4E-38AF-4A31-BFD6-102B4A4126EA}" type="presParOf" srcId="{25A17317-8601-4413-ADF7-A9AE7ADA7527}" destId="{D6E5DC92-3001-446E-B728-24008A33B611}" srcOrd="2" destOrd="0" presId="urn:microsoft.com/office/officeart/2005/8/layout/hierarchy3"/>
    <dgm:cxn modelId="{0339CF6E-1D88-4F91-8AF7-425FFF806966}" type="presParOf" srcId="{25A17317-8601-4413-ADF7-A9AE7ADA7527}" destId="{5DC01961-457B-453A-B126-C8CFD643F3D6}" srcOrd="3"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D958E-8C7B-41D6-9BB6-0662DE7B5553}" type="datetimeFigureOut">
              <a:rPr lang="fr-FR" smtClean="0"/>
              <a:pPr/>
              <a:t>27/01/2021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AE1E6-F782-49C1-B652-BE6DFB5CC2C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BCAE1E6-F782-49C1-B652-BE6DFB5CC2C7}" type="slidenum">
              <a:rPr lang="fr-FR" smtClean="0"/>
              <a:pPr/>
              <a:t>33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BCAE1E6-F782-49C1-B652-BE6DFB5CC2C7}" type="slidenum">
              <a:rPr lang="fr-FR" smtClean="0"/>
              <a:pPr/>
              <a:t>38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27/01/2021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hyperlink" Target="https://commons.wikimedia.org/wiki/File:Omega-oxidation_1.svg?uselang=fr" TargetMode="External"/><Relationship Id="rId1" Type="http://schemas.openxmlformats.org/officeDocument/2006/relationships/slideLayout" Target="../slideLayouts/slideLayout4.xml"/><Relationship Id="rId6" Type="http://schemas.openxmlformats.org/officeDocument/2006/relationships/hyperlink" Target="https://commons.wikimedia.org/wiki/File:Omega-oxidation_3.svg?uselang=fr" TargetMode="External"/><Relationship Id="rId5" Type="http://schemas.openxmlformats.org/officeDocument/2006/relationships/image" Target="../media/image43.png"/><Relationship Id="rId4" Type="http://schemas.openxmlformats.org/officeDocument/2006/relationships/hyperlink" Target="https://commons.wikimedia.org/wiki/File:Omega-oxidation_2.svg?uselang=f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0.wmf"/><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0.wmf"/></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36" y="1785926"/>
            <a:ext cx="6500858" cy="3108543"/>
          </a:xfrm>
          <a:prstGeom prst="rect">
            <a:avLst/>
          </a:prstGeom>
        </p:spPr>
        <p:txBody>
          <a:bodyPr wrap="square">
            <a:spAutoFit/>
          </a:bodyPr>
          <a:lstStyle/>
          <a:p>
            <a:endParaRPr lang="fr-FR" sz="2800" b="1" dirty="0" smtClean="0">
              <a:latin typeface="Times New Roman" pitchFamily="18" charset="0"/>
              <a:cs typeface="Times New Roman" pitchFamily="18" charset="0"/>
            </a:endParaRPr>
          </a:p>
          <a:p>
            <a:pPr marL="533400" lvl="1">
              <a:buFont typeface="Wingdings" pitchFamily="2" charset="2"/>
              <a:buChar char="Ø"/>
            </a:pPr>
            <a:r>
              <a:rPr lang="fr-FR" sz="2800" dirty="0" smtClean="0">
                <a:latin typeface="Times New Roman" pitchFamily="18" charset="0"/>
                <a:cs typeface="Times New Roman" pitchFamily="18" charset="0"/>
              </a:rPr>
              <a:t>Les lipides</a:t>
            </a:r>
          </a:p>
          <a:p>
            <a:pPr marL="533400" lvl="1">
              <a:buFont typeface="Wingdings" pitchFamily="2" charset="2"/>
              <a:buChar char="Ø"/>
            </a:pPr>
            <a:r>
              <a:rPr lang="fr-FR" sz="2800" dirty="0" smtClean="0">
                <a:latin typeface="Times New Roman" pitchFamily="18" charset="0"/>
                <a:cs typeface="Times New Roman" pitchFamily="18" charset="0"/>
              </a:rPr>
              <a:t> glycérol</a:t>
            </a:r>
          </a:p>
          <a:p>
            <a:pPr marL="533400" lvl="1">
              <a:buFont typeface="Wingdings" pitchFamily="2" charset="2"/>
              <a:buChar char="Ø"/>
            </a:pPr>
            <a:r>
              <a:rPr lang="fr-FR" sz="2800" dirty="0" smtClean="0">
                <a:latin typeface="Times New Roman" pitchFamily="18" charset="0"/>
                <a:cs typeface="Times New Roman" pitchFamily="18" charset="0"/>
              </a:rPr>
              <a:t> Les protéines</a:t>
            </a:r>
          </a:p>
          <a:p>
            <a:pPr marL="533400" lvl="1">
              <a:buFont typeface="Wingdings" pitchFamily="2" charset="2"/>
              <a:buChar char="Ø"/>
            </a:pPr>
            <a:r>
              <a:rPr lang="fr-FR" sz="2800" dirty="0" smtClean="0">
                <a:latin typeface="Times New Roman" pitchFamily="18" charset="0"/>
                <a:cs typeface="Times New Roman" pitchFamily="18" charset="0"/>
              </a:rPr>
              <a:t> Les composés </a:t>
            </a:r>
            <a:r>
              <a:rPr lang="fr-FR" sz="2800" dirty="0" err="1" smtClean="0">
                <a:latin typeface="Times New Roman" pitchFamily="18" charset="0"/>
                <a:cs typeface="Times New Roman" pitchFamily="18" charset="0"/>
              </a:rPr>
              <a:t>monocarbonés</a:t>
            </a:r>
            <a:r>
              <a:rPr lang="fr-FR" sz="2800" dirty="0" smtClean="0">
                <a:latin typeface="Times New Roman" pitchFamily="18" charset="0"/>
                <a:cs typeface="Times New Roman" pitchFamily="18" charset="0"/>
              </a:rPr>
              <a:t>:</a:t>
            </a:r>
          </a:p>
          <a:p>
            <a:pPr marL="990600" lvl="2">
              <a:buFont typeface="Wingdings" pitchFamily="2" charset="2"/>
              <a:buChar char="v"/>
            </a:pPr>
            <a:r>
              <a:rPr lang="fr-FR" sz="2800" dirty="0" smtClean="0">
                <a:latin typeface="Times New Roman" pitchFamily="18" charset="0"/>
                <a:cs typeface="Times New Roman" pitchFamily="18" charset="0"/>
              </a:rPr>
              <a:t> éthanol </a:t>
            </a:r>
          </a:p>
          <a:p>
            <a:pPr marL="990600" lvl="2">
              <a:buFont typeface="Wingdings" pitchFamily="2" charset="2"/>
              <a:buChar char="v"/>
            </a:pPr>
            <a:r>
              <a:rPr lang="fr-FR" sz="2800" dirty="0" smtClean="0">
                <a:latin typeface="Times New Roman" pitchFamily="18" charset="0"/>
                <a:cs typeface="Times New Roman" pitchFamily="18" charset="0"/>
              </a:rPr>
              <a:t> Méthanol </a:t>
            </a:r>
          </a:p>
        </p:txBody>
      </p:sp>
      <p:pic>
        <p:nvPicPr>
          <p:cNvPr id="3" name="Picture 2"/>
          <p:cNvPicPr>
            <a:picLocks noChangeAspect="1" noChangeArrowheads="1"/>
          </p:cNvPicPr>
          <p:nvPr/>
        </p:nvPicPr>
        <p:blipFill>
          <a:blip r:embed="rId2" cstate="print"/>
          <a:srcRect/>
          <a:stretch>
            <a:fillRect/>
          </a:stretch>
        </p:blipFill>
        <p:spPr bwMode="auto">
          <a:xfrm>
            <a:off x="4714877" y="833644"/>
            <a:ext cx="4393628" cy="5381437"/>
          </a:xfrm>
          <a:prstGeom prst="rect">
            <a:avLst/>
          </a:prstGeom>
          <a:noFill/>
          <a:ln w="9525">
            <a:noFill/>
            <a:miter lim="800000"/>
            <a:headEnd/>
            <a:tailEnd/>
          </a:ln>
        </p:spPr>
      </p:pic>
      <p:sp>
        <p:nvSpPr>
          <p:cNvPr id="4" name="Rectangle 3"/>
          <p:cNvSpPr/>
          <p:nvPr/>
        </p:nvSpPr>
        <p:spPr>
          <a:xfrm>
            <a:off x="0" y="0"/>
            <a:ext cx="9144000" cy="584775"/>
          </a:xfrm>
          <a:prstGeom prst="rect">
            <a:avLst/>
          </a:prstGeom>
        </p:spPr>
        <p:txBody>
          <a:bodyPr wrap="square">
            <a:spAutoFit/>
          </a:bodyPr>
          <a:lstStyle/>
          <a:p>
            <a:pPr lvl="0" algn="ctr"/>
            <a:r>
              <a:rPr lang="fr-FR" sz="3200" b="1" dirty="0" smtClean="0">
                <a:solidFill>
                  <a:prstClr val="black"/>
                </a:solidFill>
                <a:latin typeface="Times New Roman" pitchFamily="18" charset="0"/>
                <a:cs typeface="Times New Roman" pitchFamily="18" charset="0"/>
              </a:rPr>
              <a:t>V. Catabolisme des autres composés organiques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noChangeArrowheads="1"/>
          </p:cNvPicPr>
          <p:nvPr/>
        </p:nvPicPr>
        <p:blipFill>
          <a:blip r:embed="rId2" cstate="print"/>
          <a:srcRect/>
          <a:stretch>
            <a:fillRect/>
          </a:stretch>
        </p:blipFill>
        <p:spPr bwMode="auto">
          <a:xfrm>
            <a:off x="1357289" y="4214818"/>
            <a:ext cx="6286545" cy="2540018"/>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71053" t="71580" r="4014" b="5053"/>
          <a:stretch>
            <a:fillRect/>
          </a:stretch>
        </p:blipFill>
        <p:spPr bwMode="auto">
          <a:xfrm>
            <a:off x="7215207" y="2811380"/>
            <a:ext cx="1902856" cy="1546314"/>
          </a:xfrm>
          <a:prstGeom prst="rect">
            <a:avLst/>
          </a:prstGeom>
          <a:noFill/>
          <a:ln w="9525">
            <a:noFill/>
            <a:miter lim="800000"/>
            <a:headEnd/>
            <a:tailEnd/>
          </a:ln>
        </p:spPr>
      </p:pic>
      <p:sp>
        <p:nvSpPr>
          <p:cNvPr id="55303" name="Rectangle 7"/>
          <p:cNvSpPr>
            <a:spLocks noChangeArrowheads="1"/>
          </p:cNvSpPr>
          <p:nvPr/>
        </p:nvSpPr>
        <p:spPr bwMode="auto">
          <a:xfrm>
            <a:off x="0" y="2544416"/>
            <a:ext cx="714376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Zone d’opacité floue (limitée à la surface)</a:t>
            </a:r>
            <a:r>
              <a:rPr kumimoji="0" lang="fr-F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production d’acides gras insolubles qui remontent en surface : souche lipase +.</a:t>
            </a:r>
            <a:r>
              <a:rPr kumimoji="0" lang="fr-FR"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NB : il faut observer attentivement la surface de la gélose à la lumière. Si l’opacification due à la </a:t>
            </a:r>
            <a:r>
              <a:rPr kumimoji="0" lang="fr-FR"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lécithinase</a:t>
            </a:r>
            <a:r>
              <a:rPr kumimoji="0" lang="fr-F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 abondante, elle peut masquer l’action de la lipase. On ajoute alors une solution saturée de sulfate de cuivre (CuSO4) et on place la boîte 20 min à 37°C. La présence d’une lipase se traduit par la formation de savons d’acides gras colorés en </a:t>
            </a: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2" name="Picture 2"/>
          <p:cNvPicPr>
            <a:picLocks noChangeAspect="1" noChangeArrowheads="1"/>
          </p:cNvPicPr>
          <p:nvPr/>
        </p:nvPicPr>
        <p:blipFill>
          <a:blip r:embed="rId3" cstate="print"/>
          <a:srcRect l="70815" t="1791" r="6746" b="72040"/>
          <a:stretch>
            <a:fillRect/>
          </a:stretch>
        </p:blipFill>
        <p:spPr bwMode="auto">
          <a:xfrm>
            <a:off x="7344032" y="142852"/>
            <a:ext cx="1800000" cy="1567859"/>
          </a:xfrm>
          <a:prstGeom prst="rect">
            <a:avLst/>
          </a:prstGeom>
          <a:noFill/>
          <a:ln w="9525">
            <a:noFill/>
            <a:miter lim="800000"/>
            <a:headEnd/>
            <a:tailEnd/>
          </a:ln>
        </p:spPr>
      </p:pic>
      <p:sp>
        <p:nvSpPr>
          <p:cNvPr id="23" name="Rectangle 22"/>
          <p:cNvSpPr/>
          <p:nvPr/>
        </p:nvSpPr>
        <p:spPr>
          <a:xfrm>
            <a:off x="0" y="71414"/>
            <a:ext cx="7143768" cy="1077218"/>
          </a:xfrm>
          <a:prstGeom prst="rect">
            <a:avLst/>
          </a:prstGeom>
        </p:spPr>
        <p:txBody>
          <a:bodyPr wrap="square">
            <a:spAutoFit/>
          </a:bodyPr>
          <a:lstStyle/>
          <a:p>
            <a:pPr lvl="0" algn="just" fontAlgn="base">
              <a:spcBef>
                <a:spcPct val="0"/>
              </a:spcBef>
              <a:spcAft>
                <a:spcPct val="0"/>
              </a:spcAft>
            </a:pPr>
            <a:r>
              <a:rPr lang="fr-FR" sz="1600" b="1" dirty="0" smtClean="0">
                <a:latin typeface="Times New Roman" pitchFamily="18" charset="0"/>
                <a:ea typeface="Times New Roman" pitchFamily="18" charset="0"/>
                <a:cs typeface="Times New Roman" pitchFamily="18" charset="0"/>
              </a:rPr>
              <a:t>Halo d’éclaircissement</a:t>
            </a:r>
            <a:r>
              <a:rPr lang="fr-FR" sz="1600" dirty="0" smtClean="0">
                <a:latin typeface="Times New Roman" pitchFamily="18" charset="0"/>
                <a:ea typeface="Times New Roman" pitchFamily="18" charset="0"/>
                <a:cs typeface="Times New Roman" pitchFamily="18" charset="0"/>
              </a:rPr>
              <a:t> : production de produits hydrosolubles : souche protéase +</a:t>
            </a:r>
            <a:br>
              <a:rPr lang="fr-FR" sz="1600" dirty="0" smtClean="0">
                <a:latin typeface="Times New Roman" pitchFamily="18" charset="0"/>
                <a:ea typeface="Times New Roman" pitchFamily="18" charset="0"/>
                <a:cs typeface="Times New Roman" pitchFamily="18" charset="0"/>
              </a:rPr>
            </a:br>
            <a:r>
              <a:rPr lang="fr-FR" sz="1600" dirty="0" smtClean="0">
                <a:latin typeface="Times New Roman" pitchFamily="18" charset="0"/>
                <a:ea typeface="Times New Roman" pitchFamily="18" charset="0"/>
                <a:cs typeface="Times New Roman" pitchFamily="18" charset="0"/>
              </a:rPr>
              <a:t>NB :</a:t>
            </a:r>
            <a:r>
              <a:rPr lang="fr-FR" sz="1600" b="1" dirty="0" smtClean="0">
                <a:latin typeface="Times New Roman" pitchFamily="18" charset="0"/>
                <a:ea typeface="Times New Roman" pitchFamily="18" charset="0"/>
                <a:cs typeface="Times New Roman" pitchFamily="18" charset="0"/>
              </a:rPr>
              <a:t> </a:t>
            </a:r>
            <a:r>
              <a:rPr lang="fr-FR" sz="1600" dirty="0" smtClean="0">
                <a:latin typeface="Times New Roman" pitchFamily="18" charset="0"/>
                <a:ea typeface="Times New Roman" pitchFamily="18" charset="0"/>
                <a:cs typeface="Times New Roman" pitchFamily="18" charset="0"/>
              </a:rPr>
              <a:t>ce halo d’éclaircissement est souvent fugace car ensuite, il est masqué par l’opacification due à l’activité des autres enzymes, mais son diamètre est presque toujours supérieur au diamètre des zones d’opacification.</a:t>
            </a:r>
            <a:endParaRPr lang="fr-FR" sz="1600" dirty="0" smtClean="0">
              <a:latin typeface="Times New Roman" pitchFamily="18" charset="0"/>
              <a:cs typeface="Times New Roman" pitchFamily="18" charset="0"/>
            </a:endParaRPr>
          </a:p>
        </p:txBody>
      </p:sp>
      <p:pic>
        <p:nvPicPr>
          <p:cNvPr id="16" name="Picture 2"/>
          <p:cNvPicPr>
            <a:picLocks noChangeAspect="1" noChangeArrowheads="1"/>
          </p:cNvPicPr>
          <p:nvPr/>
        </p:nvPicPr>
        <p:blipFill>
          <a:blip r:embed="rId3" cstate="print"/>
          <a:srcRect l="71053" t="44874" r="4014" b="30312"/>
          <a:stretch>
            <a:fillRect/>
          </a:stretch>
        </p:blipFill>
        <p:spPr bwMode="auto">
          <a:xfrm>
            <a:off x="7367606" y="1448620"/>
            <a:ext cx="1791928" cy="1332000"/>
          </a:xfrm>
          <a:prstGeom prst="rect">
            <a:avLst/>
          </a:prstGeom>
          <a:noFill/>
          <a:ln w="9525">
            <a:noFill/>
            <a:miter lim="800000"/>
            <a:headEnd/>
            <a:tailEnd/>
          </a:ln>
        </p:spPr>
      </p:pic>
      <p:sp>
        <p:nvSpPr>
          <p:cNvPr id="25" name="Rectangle 24"/>
          <p:cNvSpPr/>
          <p:nvPr/>
        </p:nvSpPr>
        <p:spPr>
          <a:xfrm>
            <a:off x="0" y="1307915"/>
            <a:ext cx="7143768" cy="1077218"/>
          </a:xfrm>
          <a:prstGeom prst="rect">
            <a:avLst/>
          </a:prstGeom>
        </p:spPr>
        <p:txBody>
          <a:bodyPr wrap="square">
            <a:spAutoFit/>
          </a:bodyPr>
          <a:lstStyle/>
          <a:p>
            <a:pPr lvl="0" algn="just" eaLnBrk="0" fontAlgn="base" hangingPunct="0">
              <a:spcBef>
                <a:spcPct val="0"/>
              </a:spcBef>
              <a:spcAft>
                <a:spcPct val="0"/>
              </a:spcAft>
            </a:pPr>
            <a:r>
              <a:rPr lang="fr-FR" sz="1600" b="1" dirty="0" smtClean="0">
                <a:latin typeface="Times New Roman" pitchFamily="18" charset="0"/>
                <a:ea typeface="Times New Roman" pitchFamily="18" charset="0"/>
                <a:cs typeface="Times New Roman" pitchFamily="18" charset="0"/>
              </a:rPr>
              <a:t>Zone d’opacité nette</a:t>
            </a:r>
            <a:r>
              <a:rPr lang="fr-FR" sz="1600" dirty="0" smtClean="0">
                <a:latin typeface="Times New Roman" pitchFamily="18" charset="0"/>
                <a:ea typeface="Times New Roman" pitchFamily="18" charset="0"/>
                <a:cs typeface="Times New Roman" pitchFamily="18" charset="0"/>
              </a:rPr>
              <a:t> : production de </a:t>
            </a:r>
            <a:r>
              <a:rPr lang="fr-FR" sz="1600" dirty="0" err="1" smtClean="0">
                <a:latin typeface="Times New Roman" pitchFamily="18" charset="0"/>
                <a:ea typeface="Times New Roman" pitchFamily="18" charset="0"/>
                <a:cs typeface="Times New Roman" pitchFamily="18" charset="0"/>
              </a:rPr>
              <a:t>diacylglycérols</a:t>
            </a:r>
            <a:r>
              <a:rPr lang="fr-FR" sz="1600" dirty="0" smtClean="0">
                <a:latin typeface="Times New Roman" pitchFamily="18" charset="0"/>
                <a:ea typeface="Times New Roman" pitchFamily="18" charset="0"/>
                <a:cs typeface="Times New Roman" pitchFamily="18" charset="0"/>
              </a:rPr>
              <a:t> insolubles qui précipitent au sein de la gélose : souche </a:t>
            </a:r>
            <a:r>
              <a:rPr lang="fr-FR" sz="1600" dirty="0" err="1" smtClean="0">
                <a:latin typeface="Times New Roman" pitchFamily="18" charset="0"/>
                <a:ea typeface="Times New Roman" pitchFamily="18" charset="0"/>
                <a:cs typeface="Times New Roman" pitchFamily="18" charset="0"/>
              </a:rPr>
              <a:t>lécithinase</a:t>
            </a:r>
            <a:r>
              <a:rPr lang="fr-FR" sz="1600" dirty="0" smtClean="0">
                <a:latin typeface="Times New Roman" pitchFamily="18" charset="0"/>
                <a:ea typeface="Times New Roman" pitchFamily="18" charset="0"/>
                <a:cs typeface="Times New Roman" pitchFamily="18" charset="0"/>
              </a:rPr>
              <a:t> +. NB : cette zone d’opacification a parfois un diamètre peu important, il faut l’observer en retournant la boîte de Pétri (parfois, il faut </a:t>
            </a:r>
            <a:r>
              <a:rPr lang="fr-FR" sz="1600" dirty="0" err="1" smtClean="0">
                <a:latin typeface="Times New Roman" pitchFamily="18" charset="0"/>
                <a:ea typeface="Times New Roman" pitchFamily="18" charset="0"/>
                <a:cs typeface="Times New Roman" pitchFamily="18" charset="0"/>
              </a:rPr>
              <a:t>râcler</a:t>
            </a:r>
            <a:r>
              <a:rPr lang="fr-FR" sz="1600" dirty="0" smtClean="0">
                <a:latin typeface="Times New Roman" pitchFamily="18" charset="0"/>
                <a:ea typeface="Times New Roman" pitchFamily="18" charset="0"/>
                <a:cs typeface="Times New Roman" pitchFamily="18" charset="0"/>
              </a:rPr>
              <a:t> la culture pour observer directement le milieu sous-jacent).</a:t>
            </a:r>
            <a:endParaRPr lang="fr-FR" sz="1600" b="1" dirty="0" smtClean="0">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4310" t="14732" r="9482" b="12611"/>
          <a:stretch>
            <a:fillRect/>
          </a:stretch>
        </p:blipFill>
        <p:spPr bwMode="auto">
          <a:xfrm>
            <a:off x="3786182" y="1042784"/>
            <a:ext cx="3214710" cy="1671836"/>
          </a:xfrm>
          <a:prstGeom prst="rect">
            <a:avLst/>
          </a:prstGeom>
          <a:noFill/>
          <a:ln w="38100">
            <a:solidFill>
              <a:srgbClr val="66FF66"/>
            </a:solidFill>
            <a:miter lim="800000"/>
            <a:headEnd/>
            <a:tailEnd/>
          </a:ln>
          <a:effectLst/>
        </p:spPr>
      </p:pic>
      <p:sp>
        <p:nvSpPr>
          <p:cNvPr id="59393" name="Rectangle 1"/>
          <p:cNvSpPr>
            <a:spLocks noChangeArrowheads="1"/>
          </p:cNvSpPr>
          <p:nvPr/>
        </p:nvSpPr>
        <p:spPr bwMode="auto">
          <a:xfrm>
            <a:off x="142876" y="5313777"/>
            <a:ext cx="4357686" cy="13234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acides gras subissent </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une </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oxydation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pour donner l‘acétyl CoA qui sera ensuite incorporé dans le cycle de Krebs et le cycle glyoxylique.</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a:t>
            </a:r>
            <a:endPar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3" name="Rectangle 2"/>
          <p:cNvSpPr/>
          <p:nvPr/>
        </p:nvSpPr>
        <p:spPr>
          <a:xfrm>
            <a:off x="142876" y="4071942"/>
            <a:ext cx="4357686"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eaLnBrk="0" fontAlgn="base" hangingPunct="0">
              <a:spcBef>
                <a:spcPct val="0"/>
              </a:spcBef>
              <a:spcAft>
                <a:spcPct val="0"/>
              </a:spcAft>
            </a:pPr>
            <a:r>
              <a:rPr lang="fr-FR" sz="2000" dirty="0" smtClean="0">
                <a:latin typeface="Times New Roman" pitchFamily="18" charset="0"/>
                <a:cs typeface="Times New Roman" pitchFamily="18" charset="0"/>
              </a:rPr>
              <a:t>Le glycérol est </a:t>
            </a:r>
            <a:r>
              <a:rPr lang="fr-FR" sz="2000" dirty="0" err="1" smtClean="0">
                <a:latin typeface="Times New Roman" pitchFamily="18" charset="0"/>
                <a:cs typeface="Times New Roman" pitchFamily="18" charset="0"/>
              </a:rPr>
              <a:t>phosphorylé</a:t>
            </a:r>
            <a:r>
              <a:rPr lang="fr-FR" sz="2000" dirty="0" smtClean="0">
                <a:latin typeface="Times New Roman" pitchFamily="18" charset="0"/>
                <a:cs typeface="Times New Roman" pitchFamily="18" charset="0"/>
              </a:rPr>
              <a:t> en Dihydroxyacétone phosphate et dégradé dans la glycolyse</a:t>
            </a:r>
            <a:endParaRPr lang="fr-FR" sz="2000" dirty="0"/>
          </a:p>
        </p:txBody>
      </p:sp>
      <p:grpSp>
        <p:nvGrpSpPr>
          <p:cNvPr id="2" name="Groupe 3"/>
          <p:cNvGrpSpPr/>
          <p:nvPr/>
        </p:nvGrpSpPr>
        <p:grpSpPr>
          <a:xfrm>
            <a:off x="142844" y="1048176"/>
            <a:ext cx="1785950" cy="2452262"/>
            <a:chOff x="2987824" y="2348880"/>
            <a:chExt cx="3960440" cy="3312368"/>
          </a:xfrm>
        </p:grpSpPr>
        <p:pic>
          <p:nvPicPr>
            <p:cNvPr id="5" name="Picture 10"/>
            <p:cNvPicPr>
              <a:picLocks noChangeAspect="1" noChangeArrowheads="1"/>
            </p:cNvPicPr>
            <p:nvPr/>
          </p:nvPicPr>
          <p:blipFill>
            <a:blip r:embed="rId3" cstate="print"/>
            <a:srcRect l="26284" t="17344" r="43277" b="37375"/>
            <a:stretch>
              <a:fillRect/>
            </a:stretch>
          </p:blipFill>
          <p:spPr bwMode="auto">
            <a:xfrm>
              <a:off x="2987824" y="2348880"/>
              <a:ext cx="3960440" cy="3312368"/>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2987824" y="2348880"/>
              <a:ext cx="587499" cy="225961"/>
            </a:xfrm>
            <a:prstGeom prst="rect">
              <a:avLst/>
            </a:prstGeom>
            <a:noFill/>
            <a:ln w="9525">
              <a:noFill/>
              <a:miter lim="800000"/>
              <a:headEnd/>
              <a:tailEnd/>
            </a:ln>
          </p:spPr>
        </p:pic>
      </p:grpSp>
      <p:pic>
        <p:nvPicPr>
          <p:cNvPr id="59394" name="Picture 2"/>
          <p:cNvPicPr>
            <a:picLocks noChangeAspect="1" noChangeArrowheads="1"/>
          </p:cNvPicPr>
          <p:nvPr/>
        </p:nvPicPr>
        <p:blipFill>
          <a:blip r:embed="rId5" cstate="print"/>
          <a:srcRect l="44069" t="16360" r="43755" b="37375"/>
          <a:stretch>
            <a:fillRect/>
          </a:stretch>
        </p:blipFill>
        <p:spPr bwMode="auto">
          <a:xfrm>
            <a:off x="7351797" y="928670"/>
            <a:ext cx="1720797" cy="2452262"/>
          </a:xfrm>
          <a:prstGeom prst="rect">
            <a:avLst/>
          </a:prstGeom>
          <a:noFill/>
          <a:ln w="9525">
            <a:noFill/>
            <a:miter lim="800000"/>
            <a:headEnd/>
            <a:tailEnd/>
          </a:ln>
        </p:spPr>
      </p:pic>
      <p:pic>
        <p:nvPicPr>
          <p:cNvPr id="1026" name="Picture 2"/>
          <p:cNvPicPr>
            <a:picLocks noChangeAspect="1" noChangeArrowheads="1"/>
          </p:cNvPicPr>
          <p:nvPr/>
        </p:nvPicPr>
        <p:blipFill>
          <a:blip r:embed="rId6"/>
          <a:srcRect l="15561" t="8430" r="11734" b="8721"/>
          <a:stretch>
            <a:fillRect/>
          </a:stretch>
        </p:blipFill>
        <p:spPr bwMode="auto">
          <a:xfrm>
            <a:off x="2000233" y="1071546"/>
            <a:ext cx="1643074" cy="2428892"/>
          </a:xfrm>
          <a:prstGeom prst="rect">
            <a:avLst/>
          </a:prstGeom>
          <a:noFill/>
          <a:ln w="9525">
            <a:solidFill>
              <a:schemeClr val="tx2">
                <a:lumMod val="40000"/>
                <a:lumOff val="60000"/>
              </a:schemeClr>
            </a:solidFill>
            <a:miter lim="800000"/>
            <a:headEnd/>
            <a:tailEnd/>
          </a:ln>
          <a:effectLst/>
        </p:spPr>
      </p:pic>
      <p:sp>
        <p:nvSpPr>
          <p:cNvPr id="8" name="Flèche droite rayée 7"/>
          <p:cNvSpPr/>
          <p:nvPr/>
        </p:nvSpPr>
        <p:spPr>
          <a:xfrm>
            <a:off x="3786182" y="2714620"/>
            <a:ext cx="3429024" cy="2857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786182" y="2863990"/>
            <a:ext cx="3286147" cy="707886"/>
          </a:xfrm>
          <a:prstGeom prst="rect">
            <a:avLst/>
          </a:prstGeom>
        </p:spPr>
        <p:txBody>
          <a:bodyPr wrap="square">
            <a:spAutoFit/>
          </a:bodyPr>
          <a:lstStyle/>
          <a:p>
            <a:pPr algn="ctr"/>
            <a:r>
              <a:rPr lang="fr-FR" sz="2000" b="1" dirty="0" smtClean="0">
                <a:solidFill>
                  <a:srgbClr val="FF0000"/>
                </a:solidFill>
                <a:latin typeface="Times New Roman" pitchFamily="18" charset="0"/>
                <a:cs typeface="Times New Roman" pitchFamily="18" charset="0"/>
              </a:rPr>
              <a:t>Lipase ou  </a:t>
            </a:r>
          </a:p>
          <a:p>
            <a:pPr algn="ctr"/>
            <a:r>
              <a:rPr lang="fr-FR" sz="2000" b="1" dirty="0" err="1" smtClean="0">
                <a:solidFill>
                  <a:srgbClr val="FF0000"/>
                </a:solidFill>
                <a:latin typeface="Times New Roman" pitchFamily="18" charset="0"/>
                <a:cs typeface="Times New Roman" pitchFamily="18" charset="0"/>
              </a:rPr>
              <a:t>Phospholipase</a:t>
            </a:r>
            <a:endParaRPr lang="fr-FR" sz="2000" b="1" dirty="0">
              <a:solidFill>
                <a:srgbClr val="FF0000"/>
              </a:solidFill>
            </a:endParaRPr>
          </a:p>
        </p:txBody>
      </p:sp>
      <p:sp>
        <p:nvSpPr>
          <p:cNvPr id="13" name="Rectangle 12"/>
          <p:cNvSpPr/>
          <p:nvPr/>
        </p:nvSpPr>
        <p:spPr>
          <a:xfrm>
            <a:off x="0" y="71414"/>
            <a:ext cx="9072594" cy="707886"/>
          </a:xfrm>
          <a:prstGeom prst="rect">
            <a:avLst/>
          </a:prstGeom>
        </p:spPr>
        <p:txBody>
          <a:bodyPr wrap="square">
            <a:spAutoFit/>
          </a:bodyPr>
          <a:lstStyle/>
          <a:p>
            <a:r>
              <a:rPr lang="fr-FR" sz="2000" dirty="0" smtClean="0">
                <a:latin typeface="Times New Roman" pitchFamily="18" charset="0"/>
                <a:cs typeface="Times New Roman" pitchFamily="18" charset="0"/>
              </a:rPr>
              <a:t>Les lipides ne sont utilisés dans le métabolisme qu’après dégradation en glycérol et acides gras dans l’espace extracellulaire.</a:t>
            </a:r>
            <a:endParaRPr lang="fr-FR" sz="2000" dirty="0">
              <a:latin typeface="Times New Roman" pitchFamily="18" charset="0"/>
              <a:cs typeface="Times New Roman" pitchFamily="18" charset="0"/>
            </a:endParaRPr>
          </a:p>
        </p:txBody>
      </p:sp>
      <p:grpSp>
        <p:nvGrpSpPr>
          <p:cNvPr id="4" name="Groupe 19"/>
          <p:cNvGrpSpPr/>
          <p:nvPr/>
        </p:nvGrpSpPr>
        <p:grpSpPr>
          <a:xfrm>
            <a:off x="4786315" y="4071942"/>
            <a:ext cx="4000527" cy="2571768"/>
            <a:chOff x="5530251" y="3571876"/>
            <a:chExt cx="3369101" cy="3002896"/>
          </a:xfrm>
        </p:grpSpPr>
        <p:pic>
          <p:nvPicPr>
            <p:cNvPr id="15" name="Picture 3"/>
            <p:cNvPicPr>
              <a:picLocks noChangeAspect="1" noChangeArrowheads="1"/>
            </p:cNvPicPr>
            <p:nvPr/>
          </p:nvPicPr>
          <p:blipFill>
            <a:blip r:embed="rId7" cstate="print"/>
            <a:srcRect l="29554" t="30303"/>
            <a:stretch>
              <a:fillRect/>
            </a:stretch>
          </p:blipFill>
          <p:spPr bwMode="auto">
            <a:xfrm>
              <a:off x="5530251" y="3571876"/>
              <a:ext cx="3369101" cy="3002896"/>
            </a:xfrm>
            <a:prstGeom prst="rect">
              <a:avLst/>
            </a:prstGeom>
            <a:noFill/>
            <a:ln w="9525">
              <a:solidFill>
                <a:srgbClr val="0000FF"/>
              </a:solidFill>
              <a:miter lim="800000"/>
              <a:headEnd/>
              <a:tailEnd/>
            </a:ln>
          </p:spPr>
        </p:pic>
        <p:sp>
          <p:nvSpPr>
            <p:cNvPr id="16" name="Rectangle 15"/>
            <p:cNvSpPr/>
            <p:nvPr/>
          </p:nvSpPr>
          <p:spPr>
            <a:xfrm>
              <a:off x="5561539" y="3857628"/>
              <a:ext cx="25200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animBg="1"/>
      <p:bldP spid="3" grpId="0" animBg="1"/>
      <p:bldP spid="8"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p:nvPr/>
        </p:nvGrpSpPr>
        <p:grpSpPr>
          <a:xfrm>
            <a:off x="5004488" y="188640"/>
            <a:ext cx="3960000" cy="6663644"/>
            <a:chOff x="373515" y="221740"/>
            <a:chExt cx="3960000" cy="6663644"/>
          </a:xfrm>
        </p:grpSpPr>
        <p:pic>
          <p:nvPicPr>
            <p:cNvPr id="13" name="Picture 2"/>
            <p:cNvPicPr>
              <a:picLocks noChangeAspect="1" noChangeArrowheads="1"/>
            </p:cNvPicPr>
            <p:nvPr/>
          </p:nvPicPr>
          <p:blipFill>
            <a:blip r:embed="rId2" cstate="print"/>
            <a:srcRect t="5532" r="29722" b="9813"/>
            <a:stretch>
              <a:fillRect/>
            </a:stretch>
          </p:blipFill>
          <p:spPr bwMode="auto">
            <a:xfrm>
              <a:off x="373515" y="3804570"/>
              <a:ext cx="3960000" cy="2681865"/>
            </a:xfrm>
            <a:prstGeom prst="rect">
              <a:avLst/>
            </a:prstGeom>
            <a:noFill/>
            <a:ln w="9525">
              <a:noFill/>
              <a:miter lim="800000"/>
              <a:headEnd/>
              <a:tailEnd/>
            </a:ln>
          </p:spPr>
        </p:pic>
        <p:pic>
          <p:nvPicPr>
            <p:cNvPr id="14" name="Picture 6"/>
            <p:cNvPicPr>
              <a:picLocks noChangeAspect="1" noChangeArrowheads="1"/>
            </p:cNvPicPr>
            <p:nvPr/>
          </p:nvPicPr>
          <p:blipFill>
            <a:blip r:embed="rId3" cstate="print"/>
            <a:srcRect l="4976" t="5634" r="14254" b="5634"/>
            <a:stretch>
              <a:fillRect/>
            </a:stretch>
          </p:blipFill>
          <p:spPr bwMode="auto">
            <a:xfrm>
              <a:off x="373515" y="1952314"/>
              <a:ext cx="3960000" cy="2445889"/>
            </a:xfrm>
            <a:prstGeom prst="rect">
              <a:avLst/>
            </a:prstGeom>
            <a:noFill/>
            <a:ln w="9525">
              <a:noFill/>
              <a:miter lim="800000"/>
              <a:headEnd/>
              <a:tailEnd/>
            </a:ln>
          </p:spPr>
        </p:pic>
        <p:pic>
          <p:nvPicPr>
            <p:cNvPr id="15" name="Picture 5"/>
            <p:cNvPicPr>
              <a:picLocks noChangeAspect="1" noChangeArrowheads="1"/>
            </p:cNvPicPr>
            <p:nvPr/>
          </p:nvPicPr>
          <p:blipFill>
            <a:blip r:embed="rId4" cstate="print"/>
            <a:srcRect t="10454" r="15052" b="6250"/>
            <a:stretch>
              <a:fillRect/>
            </a:stretch>
          </p:blipFill>
          <p:spPr bwMode="auto">
            <a:xfrm>
              <a:off x="373515" y="221740"/>
              <a:ext cx="3960000" cy="2183115"/>
            </a:xfrm>
            <a:prstGeom prst="rect">
              <a:avLst/>
            </a:prstGeom>
            <a:noFill/>
            <a:ln w="9525">
              <a:noFill/>
              <a:miter lim="800000"/>
              <a:headEnd/>
              <a:tailEnd/>
            </a:ln>
          </p:spPr>
        </p:pic>
        <p:sp>
          <p:nvSpPr>
            <p:cNvPr id="16" name="ZoneTexte 15"/>
            <p:cNvSpPr txBox="1"/>
            <p:nvPr/>
          </p:nvSpPr>
          <p:spPr>
            <a:xfrm>
              <a:off x="1475656" y="6323255"/>
              <a:ext cx="288032" cy="523220"/>
            </a:xfrm>
            <a:prstGeom prst="rect">
              <a:avLst/>
            </a:prstGeom>
            <a:noFill/>
          </p:spPr>
          <p:txBody>
            <a:bodyPr wrap="square" rtlCol="0">
              <a:spAutoFit/>
            </a:bodyPr>
            <a:lstStyle/>
            <a:p>
              <a:r>
                <a:rPr lang="el-GR" sz="2800" b="1" dirty="0" smtClean="0">
                  <a:latin typeface="Times New Roman" pitchFamily="18" charset="0"/>
                  <a:cs typeface="Times New Roman" pitchFamily="18" charset="0"/>
                </a:rPr>
                <a:t>α</a:t>
              </a:r>
              <a:endParaRPr lang="fr-FR" sz="2800" b="1" dirty="0">
                <a:latin typeface="Times New Roman" pitchFamily="18" charset="0"/>
                <a:cs typeface="Times New Roman" pitchFamily="18" charset="0"/>
              </a:endParaRPr>
            </a:p>
          </p:txBody>
        </p:sp>
        <p:sp>
          <p:nvSpPr>
            <p:cNvPr id="17" name="ZoneTexte 16"/>
            <p:cNvSpPr txBox="1"/>
            <p:nvPr/>
          </p:nvSpPr>
          <p:spPr>
            <a:xfrm>
              <a:off x="1043608" y="6362164"/>
              <a:ext cx="576064" cy="523220"/>
            </a:xfrm>
            <a:prstGeom prst="rect">
              <a:avLst/>
            </a:prstGeom>
            <a:noFill/>
          </p:spPr>
          <p:txBody>
            <a:bodyPr wrap="square" rtlCol="0">
              <a:spAutoFit/>
            </a:bodyPr>
            <a:lstStyle/>
            <a:p>
              <a:r>
                <a:rPr lang="el-GR" sz="2800" b="1" dirty="0" smtClean="0">
                  <a:latin typeface="Times New Roman" pitchFamily="18" charset="0"/>
                  <a:cs typeface="Times New Roman" pitchFamily="18" charset="0"/>
                </a:rPr>
                <a:t>β</a:t>
              </a:r>
              <a:endParaRPr lang="fr-FR" sz="2800" b="1" dirty="0">
                <a:latin typeface="Times New Roman" pitchFamily="18" charset="0"/>
                <a:cs typeface="Times New Roman" pitchFamily="18" charset="0"/>
              </a:endParaRPr>
            </a:p>
          </p:txBody>
        </p:sp>
        <p:sp>
          <p:nvSpPr>
            <p:cNvPr id="18" name="ZoneTexte 17"/>
            <p:cNvSpPr txBox="1"/>
            <p:nvPr/>
          </p:nvSpPr>
          <p:spPr>
            <a:xfrm>
              <a:off x="3249141" y="5757644"/>
              <a:ext cx="1008112" cy="584775"/>
            </a:xfrm>
            <a:prstGeom prst="rect">
              <a:avLst/>
            </a:prstGeom>
            <a:noFill/>
          </p:spPr>
          <p:txBody>
            <a:bodyPr wrap="square" rtlCol="0">
              <a:spAutoFit/>
            </a:bodyPr>
            <a:lstStyle/>
            <a:p>
              <a:r>
                <a:rPr lang="fr-FR" sz="1600" b="1" dirty="0" err="1" smtClean="0">
                  <a:solidFill>
                    <a:srgbClr val="FFFF00"/>
                  </a:solidFill>
                  <a:latin typeface="Times New Roman" pitchFamily="18" charset="0"/>
                  <a:cs typeface="Times New Roman" pitchFamily="18" charset="0"/>
                </a:rPr>
                <a:t>Déhydro</a:t>
              </a:r>
              <a:r>
                <a:rPr lang="fr-FR" sz="1600" b="1" dirty="0" smtClean="0">
                  <a:solidFill>
                    <a:srgbClr val="FFFF00"/>
                  </a:solidFill>
                  <a:latin typeface="Times New Roman" pitchFamily="18" charset="0"/>
                  <a:cs typeface="Times New Roman" pitchFamily="18" charset="0"/>
                </a:rPr>
                <a:t>-acyl-CoA</a:t>
              </a:r>
              <a:endParaRPr lang="fr-FR" sz="1600" b="1" dirty="0">
                <a:solidFill>
                  <a:srgbClr val="FFFF00"/>
                </a:solidFill>
                <a:latin typeface="Times New Roman" pitchFamily="18" charset="0"/>
                <a:cs typeface="Times New Roman" pitchFamily="18" charset="0"/>
              </a:endParaRPr>
            </a:p>
          </p:txBody>
        </p:sp>
      </p:grpSp>
      <p:sp>
        <p:nvSpPr>
          <p:cNvPr id="19" name="ZoneTexte 18"/>
          <p:cNvSpPr txBox="1"/>
          <p:nvPr/>
        </p:nvSpPr>
        <p:spPr>
          <a:xfrm>
            <a:off x="-32" y="35913"/>
            <a:ext cx="4680000" cy="461665"/>
          </a:xfrm>
          <a:prstGeom prst="rect">
            <a:avLst/>
          </a:prstGeom>
          <a:noFill/>
        </p:spPr>
        <p:txBody>
          <a:bodyPr wrap="square" rtlCol="0">
            <a:spAutoFit/>
          </a:bodyPr>
          <a:lstStyle/>
          <a:p>
            <a:r>
              <a:rPr lang="fr-FR" sz="2400" b="1" dirty="0" smtClean="0">
                <a:latin typeface="Times New Roman" pitchFamily="18" charset="0"/>
                <a:ea typeface="Times New Roman" pitchFamily="18" charset="0"/>
                <a:cs typeface="Times New Roman" pitchFamily="18" charset="0"/>
                <a:sym typeface="Symbol" pitchFamily="18" charset="2"/>
              </a:rPr>
              <a:t>La voie de la </a:t>
            </a:r>
            <a:r>
              <a:rPr lang="fr-FR" sz="2400" b="1" dirty="0" smtClean="0">
                <a:latin typeface="Times New Roman" pitchFamily="18" charset="0"/>
                <a:ea typeface="Times New Roman" pitchFamily="18" charset="0"/>
                <a:cs typeface="Times New Roman" pitchFamily="18" charset="0"/>
              </a:rPr>
              <a:t> oxydation</a:t>
            </a:r>
            <a:endParaRPr lang="fr-FR" sz="2400" dirty="0"/>
          </a:p>
        </p:txBody>
      </p:sp>
      <p:sp>
        <p:nvSpPr>
          <p:cNvPr id="22" name="Ellipse 21"/>
          <p:cNvSpPr/>
          <p:nvPr/>
        </p:nvSpPr>
        <p:spPr>
          <a:xfrm>
            <a:off x="6372200" y="188640"/>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292080" y="476672"/>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a:stCxn id="23" idx="6"/>
            <a:endCxn id="22" idx="3"/>
          </p:cNvCxnSpPr>
          <p:nvPr/>
        </p:nvCxnSpPr>
        <p:spPr>
          <a:xfrm flipV="1">
            <a:off x="5940152" y="495953"/>
            <a:ext cx="558592" cy="1607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7345" name="Picture 1"/>
          <p:cNvPicPr>
            <a:picLocks noChangeAspect="1" noChangeArrowheads="1"/>
          </p:cNvPicPr>
          <p:nvPr/>
        </p:nvPicPr>
        <p:blipFill>
          <a:blip r:embed="rId5" cstate="print"/>
          <a:srcRect/>
          <a:stretch>
            <a:fillRect/>
          </a:stretch>
        </p:blipFill>
        <p:spPr bwMode="auto">
          <a:xfrm>
            <a:off x="6850419" y="2422029"/>
            <a:ext cx="745917" cy="286891"/>
          </a:xfrm>
          <a:prstGeom prst="rect">
            <a:avLst/>
          </a:prstGeom>
          <a:noFill/>
          <a:ln w="9525">
            <a:noFill/>
            <a:miter lim="800000"/>
            <a:headEnd/>
            <a:tailEnd/>
          </a:ln>
        </p:spPr>
      </p:pic>
      <p:sp>
        <p:nvSpPr>
          <p:cNvPr id="28" name="Ellipse 27"/>
          <p:cNvSpPr/>
          <p:nvPr/>
        </p:nvSpPr>
        <p:spPr>
          <a:xfrm>
            <a:off x="6372200" y="1556792"/>
            <a:ext cx="165618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gal 29"/>
          <p:cNvSpPr/>
          <p:nvPr/>
        </p:nvSpPr>
        <p:spPr>
          <a:xfrm rot="2911949">
            <a:off x="6344326" y="661422"/>
            <a:ext cx="914400" cy="914400"/>
          </a:xfrm>
          <a:prstGeom prst="mathEqual">
            <a:avLst>
              <a:gd name="adj1" fmla="val 3520"/>
              <a:gd name="adj2" fmla="val 1176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Ellipse 30"/>
          <p:cNvSpPr/>
          <p:nvPr/>
        </p:nvSpPr>
        <p:spPr>
          <a:xfrm>
            <a:off x="5004048" y="2348880"/>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Éclair 31"/>
          <p:cNvSpPr/>
          <p:nvPr/>
        </p:nvSpPr>
        <p:spPr>
          <a:xfrm rot="16200000">
            <a:off x="6152410" y="1697042"/>
            <a:ext cx="432048" cy="1159659"/>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5004048" y="3573016"/>
            <a:ext cx="2376264"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4932040" y="2996952"/>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 name="Groupe 34"/>
          <p:cNvGrpSpPr/>
          <p:nvPr/>
        </p:nvGrpSpPr>
        <p:grpSpPr>
          <a:xfrm>
            <a:off x="15764" y="3903962"/>
            <a:ext cx="4680000" cy="369332"/>
            <a:chOff x="35496" y="3916557"/>
            <a:chExt cx="4444188" cy="369332"/>
          </a:xfrm>
        </p:grpSpPr>
        <p:sp>
          <p:nvSpPr>
            <p:cNvPr id="36" name="ZoneTexte 35"/>
            <p:cNvSpPr txBox="1"/>
            <p:nvPr/>
          </p:nvSpPr>
          <p:spPr>
            <a:xfrm>
              <a:off x="35496" y="3916557"/>
              <a:ext cx="118981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dirty="0" smtClean="0">
                  <a:latin typeface="Times New Roman" pitchFamily="18" charset="0"/>
                  <a:cs typeface="Times New Roman" pitchFamily="18" charset="0"/>
                </a:rPr>
                <a:t>Acide gras </a:t>
              </a:r>
              <a:endParaRPr lang="fr-FR" dirty="0">
                <a:latin typeface="Times New Roman" pitchFamily="18" charset="0"/>
                <a:cs typeface="Times New Roman" pitchFamily="18" charset="0"/>
              </a:endParaRPr>
            </a:p>
          </p:txBody>
        </p:sp>
        <p:cxnSp>
          <p:nvCxnSpPr>
            <p:cNvPr id="38" name="Connecteur droit avec flèche 37"/>
            <p:cNvCxnSpPr>
              <a:stCxn id="36" idx="3"/>
              <a:endCxn id="39" idx="1"/>
            </p:cNvCxnSpPr>
            <p:nvPr/>
          </p:nvCxnSpPr>
          <p:spPr>
            <a:xfrm>
              <a:off x="1225306" y="4101223"/>
              <a:ext cx="210770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39" name="ZoneTexte 38"/>
            <p:cNvSpPr txBox="1"/>
            <p:nvPr/>
          </p:nvSpPr>
          <p:spPr>
            <a:xfrm>
              <a:off x="3333011" y="3916557"/>
              <a:ext cx="114667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dirty="0" smtClean="0">
                  <a:latin typeface="Times New Roman" pitchFamily="18" charset="0"/>
                  <a:cs typeface="Times New Roman" pitchFamily="18" charset="0"/>
                </a:rPr>
                <a:t>Acyl-CoA </a:t>
              </a:r>
              <a:endParaRPr lang="fr-FR" dirty="0">
                <a:latin typeface="Times New Roman" pitchFamily="18" charset="0"/>
                <a:cs typeface="Times New Roman" pitchFamily="18" charset="0"/>
              </a:endParaRPr>
            </a:p>
          </p:txBody>
        </p:sp>
      </p:grpSp>
      <p:sp>
        <p:nvSpPr>
          <p:cNvPr id="42" name="ZoneTexte 41"/>
          <p:cNvSpPr txBox="1"/>
          <p:nvPr/>
        </p:nvSpPr>
        <p:spPr>
          <a:xfrm>
            <a:off x="15799" y="4570892"/>
            <a:ext cx="4680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fr-FR" dirty="0" smtClean="0">
                <a:latin typeface="Times New Roman" pitchFamily="18" charset="0"/>
                <a:cs typeface="Times New Roman" pitchFamily="18" charset="0"/>
              </a:rPr>
              <a:t>Le CoA de l’</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permet de mieux solubiliser la chaine carbonée et pour lui donner une réactivité</a:t>
            </a:r>
            <a:endParaRPr lang="fr-FR" dirty="0">
              <a:latin typeface="Times New Roman" pitchFamily="18" charset="0"/>
              <a:cs typeface="Times New Roman" pitchFamily="18" charset="0"/>
            </a:endParaRPr>
          </a:p>
        </p:txBody>
      </p:sp>
      <p:sp>
        <p:nvSpPr>
          <p:cNvPr id="43" name="ZoneTexte 42"/>
          <p:cNvSpPr txBox="1"/>
          <p:nvPr/>
        </p:nvSpPr>
        <p:spPr>
          <a:xfrm>
            <a:off x="15799" y="5791818"/>
            <a:ext cx="4680000" cy="923330"/>
          </a:xfrm>
          <a:prstGeom prst="rect">
            <a:avLst/>
          </a:prstGeom>
          <a:noFill/>
        </p:spPr>
        <p:txBody>
          <a:bodyPr wrap="square" rtlCol="0">
            <a:spAutoFit/>
          </a:bodyPr>
          <a:lstStyle/>
          <a:p>
            <a:pPr algn="just"/>
            <a:r>
              <a:rPr lang="fr-FR" dirty="0" smtClean="0">
                <a:latin typeface="Times New Roman" pitchFamily="18" charset="0"/>
                <a:cs typeface="Times New Roman" pitchFamily="18" charset="0"/>
              </a:rPr>
              <a:t>Déshydrogénation  de l’</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par l’</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déshydrogénase et oxydation des carbones </a:t>
            </a:r>
            <a:r>
              <a:rPr lang="el-GR" dirty="0" smtClean="0">
                <a:latin typeface="Times New Roman" pitchFamily="18" charset="0"/>
                <a:cs typeface="Times New Roman" pitchFamily="18" charset="0"/>
              </a:rPr>
              <a:t>α</a:t>
            </a:r>
            <a:r>
              <a:rPr lang="fr-FR" dirty="0" smtClean="0">
                <a:latin typeface="Times New Roman" pitchFamily="18" charset="0"/>
                <a:cs typeface="Times New Roman" pitchFamily="18" charset="0"/>
              </a:rPr>
              <a:t> et </a:t>
            </a:r>
            <a:r>
              <a:rPr lang="el-GR"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 qui génère une double liaison trans entre eux.</a:t>
            </a:r>
            <a:endParaRPr lang="fr-FR" dirty="0">
              <a:latin typeface="Times New Roman" pitchFamily="18" charset="0"/>
              <a:cs typeface="Times New Roman" pitchFamily="18" charset="0"/>
            </a:endParaRPr>
          </a:p>
        </p:txBody>
      </p:sp>
      <p:sp>
        <p:nvSpPr>
          <p:cNvPr id="26" name="Rectangle 25"/>
          <p:cNvSpPr/>
          <p:nvPr/>
        </p:nvSpPr>
        <p:spPr>
          <a:xfrm>
            <a:off x="15798" y="795176"/>
            <a:ext cx="4680000" cy="646331"/>
          </a:xfrm>
          <a:prstGeom prst="rect">
            <a:avLst/>
          </a:prstGeom>
        </p:spPr>
        <p:txBody>
          <a:bodyPr wrap="square">
            <a:spAutoFit/>
          </a:bodyPr>
          <a:lstStyle/>
          <a:p>
            <a:pPr algn="just"/>
            <a:r>
              <a:rPr lang="fr-FR" dirty="0" smtClean="0">
                <a:latin typeface="Times New Roman" pitchFamily="18" charset="0"/>
                <a:cs typeface="Times New Roman" pitchFamily="18" charset="0"/>
              </a:rPr>
              <a:t>L’utilisation des acides gras demande une réaction d’</a:t>
            </a:r>
            <a:r>
              <a:rPr lang="fr-FR" b="1" dirty="0" smtClean="0">
                <a:solidFill>
                  <a:srgbClr val="FF0000"/>
                </a:solidFill>
                <a:latin typeface="Times New Roman" pitchFamily="18" charset="0"/>
                <a:cs typeface="Times New Roman" pitchFamily="18" charset="0"/>
              </a:rPr>
              <a:t>activation</a:t>
            </a:r>
            <a:r>
              <a:rPr lang="fr-FR" dirty="0" smtClean="0">
                <a:latin typeface="Times New Roman" pitchFamily="18" charset="0"/>
                <a:cs typeface="Times New Roman" pitchFamily="18" charset="0"/>
              </a:rPr>
              <a:t> qui se déroule en deux étapes:</a:t>
            </a:r>
          </a:p>
        </p:txBody>
      </p:sp>
      <p:sp>
        <p:nvSpPr>
          <p:cNvPr id="27" name="Rectangle 26"/>
          <p:cNvSpPr/>
          <p:nvPr/>
        </p:nvSpPr>
        <p:spPr>
          <a:xfrm>
            <a:off x="15798" y="1739105"/>
            <a:ext cx="4680000" cy="646331"/>
          </a:xfrm>
          <a:prstGeom prst="rect">
            <a:avLst/>
          </a:prstGeom>
        </p:spPr>
        <p:txBody>
          <a:bodyPr wrap="square">
            <a:spAutoFit/>
          </a:bodyPr>
          <a:lstStyle/>
          <a:p>
            <a:pPr algn="just"/>
            <a:r>
              <a:rPr lang="fr-FR" dirty="0" smtClean="0">
                <a:latin typeface="Times New Roman" pitchFamily="18" charset="0"/>
                <a:cs typeface="Times New Roman" pitchFamily="18" charset="0"/>
              </a:rPr>
              <a:t>1. L’acide gras réagis avec l’ATP pour former un </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adénylate</a:t>
            </a:r>
            <a:r>
              <a:rPr lang="fr-FR" dirty="0" smtClean="0">
                <a:latin typeface="Times New Roman" pitchFamily="18" charset="0"/>
                <a:cs typeface="Times New Roman" pitchFamily="18" charset="0"/>
              </a:rPr>
              <a:t> et libération d’un pyrophosphate.</a:t>
            </a:r>
          </a:p>
        </p:txBody>
      </p:sp>
      <p:sp>
        <p:nvSpPr>
          <p:cNvPr id="29" name="Rectangle 28"/>
          <p:cNvSpPr/>
          <p:nvPr/>
        </p:nvSpPr>
        <p:spPr>
          <a:xfrm>
            <a:off x="15798" y="2683034"/>
            <a:ext cx="4680000" cy="923330"/>
          </a:xfrm>
          <a:prstGeom prst="rect">
            <a:avLst/>
          </a:prstGeom>
        </p:spPr>
        <p:txBody>
          <a:bodyPr wrap="square">
            <a:spAutoFit/>
          </a:bodyPr>
          <a:lstStyle/>
          <a:p>
            <a:pPr algn="just"/>
            <a:r>
              <a:rPr lang="fr-FR" dirty="0" smtClean="0">
                <a:latin typeface="Times New Roman" pitchFamily="18" charset="0"/>
                <a:cs typeface="Times New Roman" pitchFamily="18" charset="0"/>
              </a:rPr>
              <a:t>2. Le groupe </a:t>
            </a:r>
            <a:r>
              <a:rPr lang="fr-FR" dirty="0" err="1" smtClean="0">
                <a:latin typeface="Times New Roman" pitchFamily="18" charset="0"/>
                <a:cs typeface="Times New Roman" pitchFamily="18" charset="0"/>
              </a:rPr>
              <a:t>sulfidryl</a:t>
            </a:r>
            <a:r>
              <a:rPr lang="fr-FR" dirty="0" smtClean="0">
                <a:latin typeface="Times New Roman" pitchFamily="18" charset="0"/>
                <a:cs typeface="Times New Roman" pitchFamily="18" charset="0"/>
              </a:rPr>
              <a:t> de </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attaque l’</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adénylate</a:t>
            </a:r>
            <a:r>
              <a:rPr lang="fr-FR" dirty="0" smtClean="0">
                <a:latin typeface="Times New Roman" pitchFamily="18" charset="0"/>
                <a:cs typeface="Times New Roman" pitchFamily="18" charset="0"/>
              </a:rPr>
              <a:t> pour former l’</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et libération de l’AMP</a:t>
            </a:r>
            <a:endParaRPr lang="fr-FR" dirty="0">
              <a:latin typeface="Times New Roman" pitchFamily="18" charset="0"/>
              <a:cs typeface="Times New Roman" pitchFamily="18" charset="0"/>
            </a:endParaRPr>
          </a:p>
        </p:txBody>
      </p:sp>
      <p:sp>
        <p:nvSpPr>
          <p:cNvPr id="37" name="Rectangle à coins arrondis 36"/>
          <p:cNvSpPr/>
          <p:nvPr/>
        </p:nvSpPr>
        <p:spPr>
          <a:xfrm>
            <a:off x="5000628" y="4357694"/>
            <a:ext cx="4000528" cy="2500330"/>
          </a:xfrm>
          <a:prstGeom prst="roundRect">
            <a:avLst>
              <a:gd name="adj" fmla="val 4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5000628" y="142852"/>
            <a:ext cx="4000528" cy="2286016"/>
          </a:xfrm>
          <a:prstGeom prst="roundRect">
            <a:avLst>
              <a:gd name="adj" fmla="val 4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4929190" y="2428868"/>
            <a:ext cx="4032000" cy="1928826"/>
          </a:xfrm>
          <a:prstGeom prst="roundRect">
            <a:avLst>
              <a:gd name="adj" fmla="val 4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6"/>
          <a:srcRect/>
          <a:stretch>
            <a:fillRect/>
          </a:stretch>
        </p:blipFill>
        <p:spPr bwMode="auto">
          <a:xfrm>
            <a:off x="4945033" y="357166"/>
            <a:ext cx="4198999" cy="61436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5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Scale>
                                      <p:cBhvr>
                                        <p:cTn id="1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2"/>
                                        </p:tgtEl>
                                        <p:attrNameLst>
                                          <p:attrName>ppt_x</p:attrName>
                                          <p:attrName>ppt_y</p:attrName>
                                        </p:attrNameLst>
                                      </p:cBhvr>
                                    </p:animMotion>
                                    <p:animEffect transition="in" filter="fade">
                                      <p:cBhvr>
                                        <p:cTn id="21" dur="1000"/>
                                        <p:tgtEl>
                                          <p:spTgt spid="22"/>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Scale>
                                      <p:cBhvr>
                                        <p:cTn id="2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3"/>
                                        </p:tgtEl>
                                        <p:attrNameLst>
                                          <p:attrName>ppt_x</p:attrName>
                                          <p:attrName>ppt_y</p:attrName>
                                        </p:attrNameLst>
                                      </p:cBhvr>
                                    </p:animMotion>
                                    <p:animEffect transition="in" filter="fade">
                                      <p:cBhvr>
                                        <p:cTn id="26" dur="1000"/>
                                        <p:tgtEl>
                                          <p:spTgt spid="23"/>
                                        </p:tgtEl>
                                      </p:cBhvr>
                                    </p:animEffect>
                                  </p:childTnLst>
                                </p:cTn>
                              </p:par>
                              <p:par>
                                <p:cTn id="27" presetID="5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Scale>
                                      <p:cBhvr>
                                        <p:cTn id="2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5"/>
                                        </p:tgtEl>
                                        <p:attrNameLst>
                                          <p:attrName>ppt_x</p:attrName>
                                          <p:attrName>ppt_y</p:attrName>
                                        </p:attrNameLst>
                                      </p:cBhvr>
                                    </p:animMotion>
                                    <p:animEffect transition="in" filter="fade">
                                      <p:cBhvr>
                                        <p:cTn id="31" dur="1000"/>
                                        <p:tgtEl>
                                          <p:spTgt spid="25"/>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Scale>
                                      <p:cBhvr>
                                        <p:cTn id="34"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0"/>
                                        </p:tgtEl>
                                        <p:attrNameLst>
                                          <p:attrName>ppt_x</p:attrName>
                                          <p:attrName>ppt_y</p:attrName>
                                        </p:attrNameLst>
                                      </p:cBhvr>
                                    </p:animMotion>
                                    <p:animEffect transition="in" filter="fade">
                                      <p:cBhvr>
                                        <p:cTn id="36" dur="1000"/>
                                        <p:tgtEl>
                                          <p:spTgt spid="30"/>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Scale>
                                      <p:cBhvr>
                                        <p:cTn id="39"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8"/>
                                        </p:tgtEl>
                                        <p:attrNameLst>
                                          <p:attrName>ppt_x</p:attrName>
                                          <p:attrName>ppt_y</p:attrName>
                                        </p:attrNameLst>
                                      </p:cBhvr>
                                    </p:animMotion>
                                    <p:animEffect transition="in" filter="fade">
                                      <p:cBhvr>
                                        <p:cTn id="41" dur="1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hidden"/>
                                      </p:to>
                                    </p:set>
                                  </p:childTnLst>
                                </p:cTn>
                              </p:par>
                              <p:par>
                                <p:cTn id="48" presetID="52"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Scale>
                                      <p:cBhvr>
                                        <p:cTn id="50"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1"/>
                                        </p:tgtEl>
                                        <p:attrNameLst>
                                          <p:attrName>ppt_x</p:attrName>
                                          <p:attrName>ppt_y</p:attrName>
                                        </p:attrNameLst>
                                      </p:cBhvr>
                                    </p:animMotion>
                                    <p:animEffect transition="in" filter="fade">
                                      <p:cBhvr>
                                        <p:cTn id="52" dur="1000"/>
                                        <p:tgtEl>
                                          <p:spTgt spid="31"/>
                                        </p:tgtEl>
                                      </p:cBhvr>
                                    </p:animEffect>
                                  </p:childTnLst>
                                </p:cTn>
                              </p:par>
                              <p:par>
                                <p:cTn id="53" presetID="37"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59" presetID="52"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Scale>
                                      <p:cBhvr>
                                        <p:cTn id="61"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3"/>
                                        </p:tgtEl>
                                        <p:attrNameLst>
                                          <p:attrName>ppt_x</p:attrName>
                                          <p:attrName>ppt_y</p:attrName>
                                        </p:attrNameLst>
                                      </p:cBhvr>
                                    </p:animMotion>
                                    <p:animEffect transition="in" filter="fade">
                                      <p:cBhvr>
                                        <p:cTn id="63" dur="1000"/>
                                        <p:tgtEl>
                                          <p:spTgt spid="33"/>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Scale>
                                      <p:cBhvr>
                                        <p:cTn id="6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4"/>
                                        </p:tgtEl>
                                        <p:attrNameLst>
                                          <p:attrName>ppt_x</p:attrName>
                                          <p:attrName>ppt_y</p:attrName>
                                        </p:attrNameLst>
                                      </p:cBhvr>
                                    </p:animMotion>
                                    <p:animEffect transition="in" filter="fade">
                                      <p:cBhvr>
                                        <p:cTn id="68" dur="10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anim calcmode="lin" valueType="num">
                                      <p:cBhvr>
                                        <p:cTn id="80" dur="500" fill="hold"/>
                                        <p:tgtEl>
                                          <p:spTgt spid="43"/>
                                        </p:tgtEl>
                                        <p:attrNameLst>
                                          <p:attrName>ppt_x</p:attrName>
                                        </p:attrNameLst>
                                      </p:cBhvr>
                                      <p:tavLst>
                                        <p:tav tm="0">
                                          <p:val>
                                            <p:strVal val="#ppt_x"/>
                                          </p:val>
                                        </p:tav>
                                        <p:tav tm="100000">
                                          <p:val>
                                            <p:strVal val="#ppt_x"/>
                                          </p:val>
                                        </p:tav>
                                      </p:tavLst>
                                    </p:anim>
                                    <p:anim calcmode="lin" valueType="num">
                                      <p:cBhvr>
                                        <p:cTn id="81" dur="500" fill="hold"/>
                                        <p:tgtEl>
                                          <p:spTgt spid="43"/>
                                        </p:tgtEl>
                                        <p:attrNameLst>
                                          <p:attrName>ppt_y</p:attrName>
                                        </p:attrNameLst>
                                      </p:cBhvr>
                                      <p:tavLst>
                                        <p:tav tm="0">
                                          <p:val>
                                            <p:strVal val="#ppt_y-.1"/>
                                          </p:val>
                                        </p:tav>
                                        <p:tav tm="100000">
                                          <p:val>
                                            <p:strVal val="#ppt_y"/>
                                          </p:val>
                                        </p:tav>
                                      </p:tavLst>
                                    </p:anim>
                                  </p:childTnLst>
                                </p:cTn>
                              </p:par>
                              <p:par>
                                <p:cTn id="82" presetID="1" presetClass="exit" presetSubtype="0" fill="hold" grpId="1" nodeType="withEffect">
                                  <p:stCondLst>
                                    <p:cond delay="0"/>
                                  </p:stCondLst>
                                  <p:childTnLst>
                                    <p:set>
                                      <p:cBhvr>
                                        <p:cTn id="83" dur="1" fill="hold">
                                          <p:stCondLst>
                                            <p:cond delay="0"/>
                                          </p:stCondLst>
                                        </p:cTn>
                                        <p:tgtEl>
                                          <p:spTgt spid="37"/>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animBg="1"/>
      <p:bldP spid="30" grpId="0" animBg="1"/>
      <p:bldP spid="31" grpId="0" animBg="1"/>
      <p:bldP spid="32" grpId="0" animBg="1"/>
      <p:bldP spid="33" grpId="0" animBg="1"/>
      <p:bldP spid="34" grpId="0" animBg="1"/>
      <p:bldP spid="42" grpId="0" animBg="1"/>
      <p:bldP spid="43" grpId="0"/>
      <p:bldP spid="26" grpId="0"/>
      <p:bldP spid="27" grpId="0"/>
      <p:bldP spid="29" grpId="0"/>
      <p:bldP spid="37" grpId="1" animBg="1"/>
      <p:bldP spid="40" grpId="0" animBg="1"/>
      <p:bldP spid="40" grpId="1"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l="26202" t="18500" r="41700" b="38188"/>
          <a:stretch>
            <a:fillRect/>
          </a:stretch>
        </p:blipFill>
        <p:spPr bwMode="auto">
          <a:xfrm>
            <a:off x="71846" y="2107834"/>
            <a:ext cx="3960000" cy="250008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26284" t="18329" r="38850" b="40328"/>
          <a:stretch>
            <a:fillRect/>
          </a:stretch>
        </p:blipFill>
        <p:spPr bwMode="auto">
          <a:xfrm>
            <a:off x="71406" y="71414"/>
            <a:ext cx="3960000" cy="2640000"/>
          </a:xfrm>
          <a:prstGeom prst="rect">
            <a:avLst/>
          </a:prstGeom>
          <a:noFill/>
          <a:ln w="9525">
            <a:noFill/>
            <a:miter lim="800000"/>
            <a:headEnd/>
            <a:tailEnd/>
          </a:ln>
        </p:spPr>
      </p:pic>
      <p:sp>
        <p:nvSpPr>
          <p:cNvPr id="7" name="ZoneTexte 6"/>
          <p:cNvSpPr txBox="1"/>
          <p:nvPr/>
        </p:nvSpPr>
        <p:spPr>
          <a:xfrm>
            <a:off x="2879718" y="1832705"/>
            <a:ext cx="1080120" cy="830997"/>
          </a:xfrm>
          <a:prstGeom prst="rect">
            <a:avLst/>
          </a:prstGeom>
          <a:solidFill>
            <a:srgbClr val="07101B"/>
          </a:solidFill>
        </p:spPr>
        <p:txBody>
          <a:bodyPr wrap="square" rtlCol="0">
            <a:spAutoFit/>
          </a:bodyPr>
          <a:lstStyle/>
          <a:p>
            <a:r>
              <a:rPr lang="fr-FR" sz="1600" dirty="0" smtClean="0">
                <a:solidFill>
                  <a:srgbClr val="FFFF00"/>
                </a:solidFill>
                <a:latin typeface="Times New Roman" pitchFamily="18" charset="0"/>
                <a:cs typeface="Times New Roman" pitchFamily="18" charset="0"/>
              </a:rPr>
              <a:t>Bêta-</a:t>
            </a:r>
            <a:r>
              <a:rPr lang="fr-FR" sz="1600" dirty="0" err="1" smtClean="0">
                <a:solidFill>
                  <a:srgbClr val="FFFF00"/>
                </a:solidFill>
                <a:latin typeface="Times New Roman" pitchFamily="18" charset="0"/>
                <a:cs typeface="Times New Roman" pitchFamily="18" charset="0"/>
              </a:rPr>
              <a:t>hydroxy</a:t>
            </a:r>
            <a:r>
              <a:rPr lang="fr-FR" sz="1600" dirty="0" smtClean="0">
                <a:solidFill>
                  <a:srgbClr val="FFFF00"/>
                </a:solidFill>
                <a:latin typeface="Times New Roman" pitchFamily="18" charset="0"/>
                <a:cs typeface="Times New Roman" pitchFamily="18" charset="0"/>
              </a:rPr>
              <a:t>-acyl-CoA</a:t>
            </a:r>
            <a:endParaRPr lang="fr-FR" sz="1600" dirty="0">
              <a:solidFill>
                <a:srgbClr val="FFFF00"/>
              </a:solidFill>
              <a:latin typeface="Times New Roman" pitchFamily="18" charset="0"/>
              <a:cs typeface="Times New Roman" pitchFamily="18" charset="0"/>
            </a:endParaRPr>
          </a:p>
        </p:txBody>
      </p:sp>
      <p:pic>
        <p:nvPicPr>
          <p:cNvPr id="8" name="Picture 6"/>
          <p:cNvPicPr>
            <a:picLocks noChangeAspect="1" noChangeArrowheads="1"/>
          </p:cNvPicPr>
          <p:nvPr/>
        </p:nvPicPr>
        <p:blipFill>
          <a:blip r:embed="rId4" cstate="print"/>
          <a:srcRect l="26284" t="17345" r="37743" b="36391"/>
          <a:stretch>
            <a:fillRect/>
          </a:stretch>
        </p:blipFill>
        <p:spPr bwMode="auto">
          <a:xfrm>
            <a:off x="71846" y="3832770"/>
            <a:ext cx="3960000" cy="2503340"/>
          </a:xfrm>
          <a:prstGeom prst="rect">
            <a:avLst/>
          </a:prstGeom>
          <a:noFill/>
          <a:ln w="9525">
            <a:noFill/>
            <a:miter lim="800000"/>
            <a:headEnd/>
            <a:tailEnd/>
          </a:ln>
        </p:spPr>
      </p:pic>
      <p:sp>
        <p:nvSpPr>
          <p:cNvPr id="9" name="ZoneTexte 8"/>
          <p:cNvSpPr txBox="1"/>
          <p:nvPr/>
        </p:nvSpPr>
        <p:spPr>
          <a:xfrm>
            <a:off x="4071934" y="142852"/>
            <a:ext cx="5040000" cy="923330"/>
          </a:xfrm>
          <a:prstGeom prst="rect">
            <a:avLst/>
          </a:prstGeom>
          <a:noFill/>
        </p:spPr>
        <p:txBody>
          <a:bodyPr wrap="square" rtlCol="0">
            <a:spAutoFit/>
          </a:bodyPr>
          <a:lstStyle/>
          <a:p>
            <a:pPr algn="just"/>
            <a:r>
              <a:rPr lang="fr-FR" b="1" dirty="0" smtClean="0">
                <a:solidFill>
                  <a:srgbClr val="FF0000"/>
                </a:solidFill>
                <a:latin typeface="Times New Roman" pitchFamily="18" charset="0"/>
                <a:cs typeface="Times New Roman" pitchFamily="18" charset="0"/>
              </a:rPr>
              <a:t>La deuxième </a:t>
            </a:r>
            <a:r>
              <a:rPr lang="fr-FR" dirty="0" smtClean="0">
                <a:latin typeface="Times New Roman" pitchFamily="18" charset="0"/>
                <a:cs typeface="Times New Roman" pitchFamily="18" charset="0"/>
              </a:rPr>
              <a:t>réaction est une hydratation de la double liaison entre le Carbone </a:t>
            </a:r>
            <a:r>
              <a:rPr lang="el-GR" dirty="0" smtClean="0">
                <a:latin typeface="Times New Roman" pitchFamily="18" charset="0"/>
                <a:cs typeface="Times New Roman" pitchFamily="18" charset="0"/>
              </a:rPr>
              <a:t>α</a:t>
            </a:r>
            <a:r>
              <a:rPr lang="fr-FR" dirty="0" smtClean="0">
                <a:latin typeface="Times New Roman" pitchFamily="18" charset="0"/>
                <a:cs typeface="Times New Roman" pitchFamily="18" charset="0"/>
              </a:rPr>
              <a:t> et </a:t>
            </a:r>
            <a:r>
              <a:rPr lang="el-GR"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 et formation de </a:t>
            </a:r>
            <a:r>
              <a:rPr lang="el-GR" b="1" dirty="0" smtClean="0">
                <a:latin typeface="Times New Roman" pitchFamily="18" charset="0"/>
                <a:cs typeface="Times New Roman" pitchFamily="18" charset="0"/>
              </a:rPr>
              <a:t>β</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hydroxyacyl</a:t>
            </a:r>
            <a:r>
              <a:rPr lang="fr-FR" b="1" dirty="0" smtClean="0">
                <a:latin typeface="Times New Roman" pitchFamily="18" charset="0"/>
                <a:cs typeface="Times New Roman" pitchFamily="18" charset="0"/>
              </a:rPr>
              <a:t>-</a:t>
            </a:r>
            <a:r>
              <a:rPr lang="fr-FR" b="1" dirty="0" err="1" smtClean="0">
                <a:latin typeface="Times New Roman" pitchFamily="18" charset="0"/>
                <a:cs typeface="Times New Roman" pitchFamily="18" charset="0"/>
              </a:rPr>
              <a:t>CoA</a:t>
            </a:r>
            <a:r>
              <a:rPr lang="fr-FR" b="1"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sp>
        <p:nvSpPr>
          <p:cNvPr id="10" name="ZoneTexte 9"/>
          <p:cNvSpPr txBox="1"/>
          <p:nvPr/>
        </p:nvSpPr>
        <p:spPr>
          <a:xfrm>
            <a:off x="4071934" y="2649987"/>
            <a:ext cx="5040000" cy="923330"/>
          </a:xfrm>
          <a:prstGeom prst="rect">
            <a:avLst/>
          </a:prstGeom>
          <a:noFill/>
        </p:spPr>
        <p:txBody>
          <a:bodyPr wrap="square" rtlCol="0">
            <a:spAutoFit/>
          </a:bodyPr>
          <a:lstStyle/>
          <a:p>
            <a:pPr algn="just"/>
            <a:r>
              <a:rPr lang="fr-FR" b="1" dirty="0" smtClean="0">
                <a:solidFill>
                  <a:srgbClr val="FF0000"/>
                </a:solidFill>
                <a:latin typeface="Times New Roman" pitchFamily="18" charset="0"/>
                <a:cs typeface="Times New Roman" pitchFamily="18" charset="0"/>
              </a:rPr>
              <a:t>La troisième </a:t>
            </a:r>
            <a:r>
              <a:rPr lang="fr-FR" dirty="0" smtClean="0">
                <a:latin typeface="Times New Roman" pitchFamily="18" charset="0"/>
                <a:cs typeface="Times New Roman" pitchFamily="18" charset="0"/>
              </a:rPr>
              <a:t>réaction est une déshydrogénation de </a:t>
            </a:r>
            <a:r>
              <a:rPr lang="el-GR" b="1" dirty="0" smtClean="0">
                <a:latin typeface="Times New Roman" pitchFamily="18" charset="0"/>
                <a:cs typeface="Times New Roman" pitchFamily="18" charset="0"/>
              </a:rPr>
              <a:t>β</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hydroxyacyl</a:t>
            </a:r>
            <a:r>
              <a:rPr lang="fr-FR" b="1" dirty="0" smtClean="0">
                <a:latin typeface="Times New Roman" pitchFamily="18" charset="0"/>
                <a:cs typeface="Times New Roman" pitchFamily="18" charset="0"/>
              </a:rPr>
              <a:t>-</a:t>
            </a:r>
            <a:r>
              <a:rPr lang="fr-FR" b="1" dirty="0" err="1" smtClean="0">
                <a:latin typeface="Times New Roman" pitchFamily="18" charset="0"/>
                <a:cs typeface="Times New Roman" pitchFamily="18" charset="0"/>
              </a:rPr>
              <a:t>CoA</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dans la fonction alcool, donnant un </a:t>
            </a:r>
            <a:r>
              <a:rPr lang="fr-FR" b="1" dirty="0" err="1" smtClean="0">
                <a:latin typeface="Times New Roman" pitchFamily="18" charset="0"/>
                <a:cs typeface="Times New Roman" pitchFamily="18" charset="0"/>
              </a:rPr>
              <a:t>acyl</a:t>
            </a:r>
            <a:r>
              <a:rPr lang="fr-FR" b="1" dirty="0" smtClean="0">
                <a:latin typeface="Times New Roman" pitchFamily="18" charset="0"/>
                <a:cs typeface="Times New Roman" pitchFamily="18" charset="0"/>
              </a:rPr>
              <a:t>-</a:t>
            </a:r>
            <a:r>
              <a:rPr lang="fr-FR" b="1"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(fonction cétone)</a:t>
            </a:r>
            <a:endParaRPr lang="fr-FR" b="1" dirty="0">
              <a:solidFill>
                <a:srgbClr val="FF0000"/>
              </a:solidFill>
              <a:latin typeface="Times New Roman" pitchFamily="18" charset="0"/>
              <a:cs typeface="Times New Roman" pitchFamily="18" charset="0"/>
            </a:endParaRPr>
          </a:p>
        </p:txBody>
      </p:sp>
      <p:sp>
        <p:nvSpPr>
          <p:cNvPr id="11" name="ZoneTexte 10"/>
          <p:cNvSpPr txBox="1"/>
          <p:nvPr/>
        </p:nvSpPr>
        <p:spPr>
          <a:xfrm>
            <a:off x="4071934" y="4042054"/>
            <a:ext cx="5040000" cy="1200329"/>
          </a:xfrm>
          <a:prstGeom prst="rect">
            <a:avLst/>
          </a:prstGeom>
          <a:noFill/>
        </p:spPr>
        <p:txBody>
          <a:bodyPr wrap="square" rtlCol="0">
            <a:spAutoFit/>
          </a:bodyPr>
          <a:lstStyle/>
          <a:p>
            <a:pPr algn="just"/>
            <a:r>
              <a:rPr lang="fr-FR" b="1" dirty="0" smtClean="0">
                <a:solidFill>
                  <a:srgbClr val="FF0000"/>
                </a:solidFill>
                <a:latin typeface="Times New Roman" pitchFamily="18" charset="0"/>
                <a:cs typeface="Times New Roman" pitchFamily="18" charset="0"/>
              </a:rPr>
              <a:t>La quatrième </a:t>
            </a:r>
            <a:r>
              <a:rPr lang="fr-FR" dirty="0" smtClean="0">
                <a:latin typeface="Times New Roman" pitchFamily="18" charset="0"/>
                <a:cs typeface="Times New Roman" pitchFamily="18" charset="0"/>
              </a:rPr>
              <a:t>réaction est une coupure </a:t>
            </a:r>
            <a:r>
              <a:rPr lang="fr-FR" dirty="0" err="1" smtClean="0">
                <a:latin typeface="Times New Roman" pitchFamily="18" charset="0"/>
                <a:cs typeface="Times New Roman" pitchFamily="18" charset="0"/>
              </a:rPr>
              <a:t>thiolytique</a:t>
            </a:r>
            <a:r>
              <a:rPr lang="fr-FR" dirty="0" smtClean="0">
                <a:latin typeface="Times New Roman" pitchFamily="18" charset="0"/>
                <a:cs typeface="Times New Roman" pitchFamily="18" charset="0"/>
              </a:rPr>
              <a:t> par le SH-CoA de la liaison </a:t>
            </a:r>
            <a:r>
              <a:rPr lang="el-GR" dirty="0" smtClean="0">
                <a:latin typeface="Times New Roman" pitchFamily="18" charset="0"/>
                <a:cs typeface="Times New Roman" pitchFamily="18" charset="0"/>
              </a:rPr>
              <a:t>α</a:t>
            </a:r>
            <a:r>
              <a:rPr lang="fr-FR"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 et libération d’un </a:t>
            </a:r>
            <a:r>
              <a:rPr lang="fr-FR" b="1" dirty="0" smtClean="0">
                <a:solidFill>
                  <a:srgbClr val="0070C0"/>
                </a:solidFill>
                <a:latin typeface="Times New Roman" pitchFamily="18" charset="0"/>
                <a:cs typeface="Times New Roman" pitchFamily="18" charset="0"/>
              </a:rPr>
              <a:t>Acétyl-CoA</a:t>
            </a:r>
            <a:r>
              <a:rPr lang="fr-FR" b="1"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et un      </a:t>
            </a:r>
            <a:r>
              <a:rPr lang="fr-FR" b="1" dirty="0" err="1" smtClean="0">
                <a:latin typeface="Times New Roman" pitchFamily="18" charset="0"/>
                <a:cs typeface="Times New Roman" pitchFamily="18" charset="0"/>
              </a:rPr>
              <a:t>acyl</a:t>
            </a:r>
            <a:r>
              <a:rPr lang="fr-FR" b="1" dirty="0" smtClean="0">
                <a:latin typeface="Times New Roman" pitchFamily="18" charset="0"/>
                <a:cs typeface="Times New Roman" pitchFamily="18" charset="0"/>
              </a:rPr>
              <a:t>-</a:t>
            </a:r>
            <a:r>
              <a:rPr lang="fr-FR" b="1"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plus court de 2 carbones.</a:t>
            </a:r>
          </a:p>
        </p:txBody>
      </p:sp>
      <p:sp>
        <p:nvSpPr>
          <p:cNvPr id="12" name="Ellipse 11"/>
          <p:cNvSpPr/>
          <p:nvPr/>
        </p:nvSpPr>
        <p:spPr>
          <a:xfrm>
            <a:off x="707508" y="206841"/>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209152" y="706907"/>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p:cNvCxnSpPr>
            <a:stCxn id="13" idx="6"/>
            <a:endCxn id="12" idx="3"/>
          </p:cNvCxnSpPr>
          <p:nvPr/>
        </p:nvCxnSpPr>
        <p:spPr>
          <a:xfrm flipH="1" flipV="1">
            <a:off x="834052" y="514154"/>
            <a:ext cx="23172" cy="3727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71934" y="1534919"/>
            <a:ext cx="5040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l-GR" b="1" dirty="0" smtClean="0">
                <a:latin typeface="Times New Roman" pitchFamily="18" charset="0"/>
                <a:cs typeface="Times New Roman" pitchFamily="18" charset="0"/>
              </a:rPr>
              <a:t>β</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hydroxyacyl</a:t>
            </a:r>
            <a:r>
              <a:rPr lang="fr-FR" b="1" dirty="0" smtClean="0">
                <a:latin typeface="Times New Roman" pitchFamily="18" charset="0"/>
                <a:cs typeface="Times New Roman" pitchFamily="18" charset="0"/>
              </a:rPr>
              <a:t>-</a:t>
            </a:r>
            <a:r>
              <a:rPr lang="fr-FR" b="1" dirty="0" err="1" smtClean="0">
                <a:latin typeface="Times New Roman" pitchFamily="18" charset="0"/>
                <a:cs typeface="Times New Roman" pitchFamily="18" charset="0"/>
              </a:rPr>
              <a:t>CoA</a:t>
            </a:r>
            <a:r>
              <a:rPr lang="fr-FR" b="1" dirty="0" smtClean="0">
                <a:latin typeface="Times New Roman" pitchFamily="18" charset="0"/>
                <a:cs typeface="Times New Roman" pitchFamily="18" charset="0"/>
              </a:rPr>
              <a:t>  car l</a:t>
            </a:r>
            <a:r>
              <a:rPr lang="fr-FR" dirty="0" smtClean="0">
                <a:latin typeface="Times New Roman" pitchFamily="18" charset="0"/>
                <a:cs typeface="Times New Roman" pitchFamily="18" charset="0"/>
              </a:rPr>
              <a:t>e carbone </a:t>
            </a:r>
            <a:r>
              <a:rPr lang="el-GR" b="1"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 est le plus oxydé d’où la nomination  de  </a:t>
            </a:r>
            <a:r>
              <a:rPr lang="el-GR" b="1" dirty="0" smtClean="0">
                <a:solidFill>
                  <a:srgbClr val="FFFF00"/>
                </a:solidFill>
                <a:latin typeface="Times New Roman" pitchFamily="18" charset="0"/>
                <a:cs typeface="Times New Roman" pitchFamily="18" charset="0"/>
              </a:rPr>
              <a:t>β</a:t>
            </a:r>
            <a:r>
              <a:rPr lang="fr-FR" b="1" dirty="0" smtClean="0">
                <a:solidFill>
                  <a:srgbClr val="FFFF00"/>
                </a:solidFill>
                <a:latin typeface="Times New Roman" pitchFamily="18" charset="0"/>
                <a:cs typeface="Times New Roman" pitchFamily="18" charset="0"/>
              </a:rPr>
              <a:t> -oxydation</a:t>
            </a:r>
            <a:endParaRPr lang="fr-FR" b="1" dirty="0">
              <a:solidFill>
                <a:srgbClr val="FFFF00"/>
              </a:solidFill>
              <a:latin typeface="Times New Roman" pitchFamily="18" charset="0"/>
              <a:cs typeface="Times New Roman" pitchFamily="18" charset="0"/>
            </a:endParaRPr>
          </a:p>
        </p:txBody>
      </p:sp>
      <p:sp>
        <p:nvSpPr>
          <p:cNvPr id="30" name="Rectangle 29"/>
          <p:cNvSpPr/>
          <p:nvPr/>
        </p:nvSpPr>
        <p:spPr>
          <a:xfrm>
            <a:off x="4071934" y="5711119"/>
            <a:ext cx="5040000" cy="923330"/>
          </a:xfrm>
          <a:prstGeom prst="rect">
            <a:avLst/>
          </a:prstGeom>
        </p:spPr>
        <p:txBody>
          <a:bodyPr wrap="square">
            <a:spAutoFit/>
          </a:bodyPr>
          <a:lstStyle/>
          <a:p>
            <a:pPr algn="just"/>
            <a:r>
              <a:rPr lang="fr-FR" dirty="0" smtClean="0">
                <a:latin typeface="Times New Roman" pitchFamily="18" charset="0"/>
                <a:cs typeface="Times New Roman" pitchFamily="18" charset="0"/>
              </a:rPr>
              <a:t>L’</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résultant vas subir les 4 réaction de la </a:t>
            </a:r>
            <a:r>
              <a:rPr lang="el-GR" b="1" dirty="0" smtClean="0">
                <a:solidFill>
                  <a:srgbClr val="0070C0"/>
                </a:solidFill>
                <a:latin typeface="Times New Roman" pitchFamily="18" charset="0"/>
                <a:cs typeface="Times New Roman" pitchFamily="18" charset="0"/>
              </a:rPr>
              <a:t>β</a:t>
            </a:r>
            <a:r>
              <a:rPr lang="fr-FR" b="1" dirty="0" smtClean="0">
                <a:solidFill>
                  <a:srgbClr val="0070C0"/>
                </a:solidFill>
                <a:latin typeface="Times New Roman" pitchFamily="18" charset="0"/>
                <a:cs typeface="Times New Roman" pitchFamily="18" charset="0"/>
              </a:rPr>
              <a:t> –oxydation </a:t>
            </a:r>
            <a:r>
              <a:rPr lang="fr-FR" dirty="0" smtClean="0">
                <a:latin typeface="Times New Roman" pitchFamily="18" charset="0"/>
                <a:cs typeface="Times New Roman" pitchFamily="18" charset="0"/>
              </a:rPr>
              <a:t>jusqu’à ce que tous les carbone soient utilisés.</a:t>
            </a:r>
            <a:endParaRPr lang="fr-FR" dirty="0">
              <a:latin typeface="Times New Roman" pitchFamily="18" charset="0"/>
              <a:cs typeface="Times New Roman" pitchFamily="18" charset="0"/>
            </a:endParaRPr>
          </a:p>
        </p:txBody>
      </p:sp>
      <p:sp>
        <p:nvSpPr>
          <p:cNvPr id="34" name="Ellipse 33"/>
          <p:cNvSpPr/>
          <p:nvPr/>
        </p:nvSpPr>
        <p:spPr>
          <a:xfrm>
            <a:off x="571472" y="1857364"/>
            <a:ext cx="500066"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142844" y="3214686"/>
            <a:ext cx="85725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a:stCxn id="35" idx="6"/>
            <a:endCxn id="34" idx="3"/>
          </p:cNvCxnSpPr>
          <p:nvPr/>
        </p:nvCxnSpPr>
        <p:spPr>
          <a:xfrm flipH="1" flipV="1">
            <a:off x="644705" y="2467126"/>
            <a:ext cx="355395" cy="9618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à coins arrondis 50"/>
          <p:cNvSpPr/>
          <p:nvPr/>
        </p:nvSpPr>
        <p:spPr>
          <a:xfrm>
            <a:off x="2214546" y="5000636"/>
            <a:ext cx="1776426" cy="500066"/>
          </a:xfrm>
          <a:prstGeom prst="roundRect">
            <a:avLst>
              <a:gd name="adj" fmla="val 492"/>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2" name="Rectangle à coins arrondis 51"/>
          <p:cNvSpPr/>
          <p:nvPr/>
        </p:nvSpPr>
        <p:spPr>
          <a:xfrm>
            <a:off x="428596" y="5500702"/>
            <a:ext cx="1562112" cy="500066"/>
          </a:xfrm>
          <a:prstGeom prst="roundRect">
            <a:avLst>
              <a:gd name="adj" fmla="val 492"/>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1" name="Rectangle à coins arrondis 30"/>
          <p:cNvSpPr/>
          <p:nvPr/>
        </p:nvSpPr>
        <p:spPr>
          <a:xfrm>
            <a:off x="71406" y="4500570"/>
            <a:ext cx="4071966" cy="1857388"/>
          </a:xfrm>
          <a:prstGeom prst="roundRect">
            <a:avLst>
              <a:gd name="adj" fmla="val 4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71406" y="71414"/>
            <a:ext cx="4000528" cy="2643206"/>
          </a:xfrm>
          <a:prstGeom prst="roundRect">
            <a:avLst>
              <a:gd name="adj" fmla="val 4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39934" y="2643182"/>
            <a:ext cx="4032000" cy="1857388"/>
          </a:xfrm>
          <a:prstGeom prst="roundRect">
            <a:avLst>
              <a:gd name="adj" fmla="val 4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5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Scale>
                                      <p:cBhvr>
                                        <p:cTn id="1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3"/>
                                        </p:tgtEl>
                                        <p:attrNameLst>
                                          <p:attrName>ppt_x</p:attrName>
                                          <p:attrName>ppt_y</p:attrName>
                                        </p:attrNameLst>
                                      </p:cBhvr>
                                    </p:animMotion>
                                    <p:animEffect transition="in" filter="fade">
                                      <p:cBhvr>
                                        <p:cTn id="18" dur="1000"/>
                                        <p:tgtEl>
                                          <p:spTgt spid="13"/>
                                        </p:tgtEl>
                                      </p:cBhvr>
                                    </p:animEffect>
                                  </p:childTnLst>
                                </p:cTn>
                              </p:par>
                              <p:par>
                                <p:cTn id="19" presetID="52"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Scale>
                                      <p:cBhvr>
                                        <p:cTn id="2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4"/>
                                        </p:tgtEl>
                                        <p:attrNameLst>
                                          <p:attrName>ppt_x</p:attrName>
                                          <p:attrName>ppt_y</p:attrName>
                                        </p:attrNameLst>
                                      </p:cBhvr>
                                    </p:animMotion>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xit"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hidden"/>
                                      </p:to>
                                    </p:set>
                                  </p:childTnLst>
                                </p:cTn>
                              </p:par>
                              <p:par>
                                <p:cTn id="34" presetID="52"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Scale>
                                      <p:cBhvr>
                                        <p:cTn id="3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4"/>
                                        </p:tgtEl>
                                        <p:attrNameLst>
                                          <p:attrName>ppt_x</p:attrName>
                                          <p:attrName>ppt_y</p:attrName>
                                        </p:attrNameLst>
                                      </p:cBhvr>
                                    </p:animMotion>
                                    <p:animEffect transition="in" filter="fade">
                                      <p:cBhvr>
                                        <p:cTn id="38" dur="1000"/>
                                        <p:tgtEl>
                                          <p:spTgt spid="34"/>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Scale>
                                      <p:cBhvr>
                                        <p:cTn id="4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5"/>
                                        </p:tgtEl>
                                        <p:attrNameLst>
                                          <p:attrName>ppt_x</p:attrName>
                                          <p:attrName>ppt_y</p:attrName>
                                        </p:attrNameLst>
                                      </p:cBhvr>
                                    </p:animMotion>
                                    <p:animEffect transition="in" filter="fade">
                                      <p:cBhvr>
                                        <p:cTn id="43" dur="1000"/>
                                        <p:tgtEl>
                                          <p:spTgt spid="35"/>
                                        </p:tgtEl>
                                      </p:cBhvr>
                                    </p:animEffect>
                                  </p:childTnLst>
                                </p:cTn>
                              </p:par>
                              <p:par>
                                <p:cTn id="44" presetID="52"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Scale>
                                      <p:cBhvr>
                                        <p:cTn id="4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6"/>
                                        </p:tgtEl>
                                        <p:attrNameLst>
                                          <p:attrName>ppt_x</p:attrName>
                                          <p:attrName>ppt_y</p:attrName>
                                        </p:attrNameLst>
                                      </p:cBhvr>
                                    </p:animMotion>
                                    <p:animEffect transition="in" filter="fade">
                                      <p:cBhvr>
                                        <p:cTn id="48" dur="10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par>
                                <p:cTn id="55" presetID="26"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580">
                                          <p:stCondLst>
                                            <p:cond delay="0"/>
                                          </p:stCondLst>
                                        </p:cTn>
                                        <p:tgtEl>
                                          <p:spTgt spid="51"/>
                                        </p:tgtEl>
                                      </p:cBhvr>
                                    </p:animEffect>
                                    <p:anim calcmode="lin" valueType="num">
                                      <p:cBhvr>
                                        <p:cTn id="5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63" dur="26">
                                          <p:stCondLst>
                                            <p:cond delay="650"/>
                                          </p:stCondLst>
                                        </p:cTn>
                                        <p:tgtEl>
                                          <p:spTgt spid="51"/>
                                        </p:tgtEl>
                                      </p:cBhvr>
                                      <p:to x="100000" y="60000"/>
                                    </p:animScale>
                                    <p:animScale>
                                      <p:cBhvr>
                                        <p:cTn id="64" dur="166" decel="50000">
                                          <p:stCondLst>
                                            <p:cond delay="676"/>
                                          </p:stCondLst>
                                        </p:cTn>
                                        <p:tgtEl>
                                          <p:spTgt spid="51"/>
                                        </p:tgtEl>
                                      </p:cBhvr>
                                      <p:to x="100000" y="100000"/>
                                    </p:animScale>
                                    <p:animScale>
                                      <p:cBhvr>
                                        <p:cTn id="65" dur="26">
                                          <p:stCondLst>
                                            <p:cond delay="1312"/>
                                          </p:stCondLst>
                                        </p:cTn>
                                        <p:tgtEl>
                                          <p:spTgt spid="51"/>
                                        </p:tgtEl>
                                      </p:cBhvr>
                                      <p:to x="100000" y="80000"/>
                                    </p:animScale>
                                    <p:animScale>
                                      <p:cBhvr>
                                        <p:cTn id="66" dur="166" decel="50000">
                                          <p:stCondLst>
                                            <p:cond delay="1338"/>
                                          </p:stCondLst>
                                        </p:cTn>
                                        <p:tgtEl>
                                          <p:spTgt spid="51"/>
                                        </p:tgtEl>
                                      </p:cBhvr>
                                      <p:to x="100000" y="100000"/>
                                    </p:animScale>
                                    <p:animScale>
                                      <p:cBhvr>
                                        <p:cTn id="67" dur="26">
                                          <p:stCondLst>
                                            <p:cond delay="1642"/>
                                          </p:stCondLst>
                                        </p:cTn>
                                        <p:tgtEl>
                                          <p:spTgt spid="51"/>
                                        </p:tgtEl>
                                      </p:cBhvr>
                                      <p:to x="100000" y="90000"/>
                                    </p:animScale>
                                    <p:animScale>
                                      <p:cBhvr>
                                        <p:cTn id="68" dur="166" decel="50000">
                                          <p:stCondLst>
                                            <p:cond delay="1668"/>
                                          </p:stCondLst>
                                        </p:cTn>
                                        <p:tgtEl>
                                          <p:spTgt spid="51"/>
                                        </p:tgtEl>
                                      </p:cBhvr>
                                      <p:to x="100000" y="100000"/>
                                    </p:animScale>
                                    <p:animScale>
                                      <p:cBhvr>
                                        <p:cTn id="69" dur="26">
                                          <p:stCondLst>
                                            <p:cond delay="1808"/>
                                          </p:stCondLst>
                                        </p:cTn>
                                        <p:tgtEl>
                                          <p:spTgt spid="51"/>
                                        </p:tgtEl>
                                      </p:cBhvr>
                                      <p:to x="100000" y="95000"/>
                                    </p:animScale>
                                    <p:animScale>
                                      <p:cBhvr>
                                        <p:cTn id="70" dur="166" decel="50000">
                                          <p:stCondLst>
                                            <p:cond delay="1834"/>
                                          </p:stCondLst>
                                        </p:cTn>
                                        <p:tgtEl>
                                          <p:spTgt spid="51"/>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80">
                                          <p:stCondLst>
                                            <p:cond delay="0"/>
                                          </p:stCondLst>
                                        </p:cTn>
                                        <p:tgtEl>
                                          <p:spTgt spid="52"/>
                                        </p:tgtEl>
                                      </p:cBhvr>
                                    </p:animEffect>
                                    <p:anim calcmode="lin" valueType="num">
                                      <p:cBhvr>
                                        <p:cTn id="74"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79" dur="26">
                                          <p:stCondLst>
                                            <p:cond delay="650"/>
                                          </p:stCondLst>
                                        </p:cTn>
                                        <p:tgtEl>
                                          <p:spTgt spid="52"/>
                                        </p:tgtEl>
                                      </p:cBhvr>
                                      <p:to x="100000" y="60000"/>
                                    </p:animScale>
                                    <p:animScale>
                                      <p:cBhvr>
                                        <p:cTn id="80" dur="166" decel="50000">
                                          <p:stCondLst>
                                            <p:cond delay="676"/>
                                          </p:stCondLst>
                                        </p:cTn>
                                        <p:tgtEl>
                                          <p:spTgt spid="52"/>
                                        </p:tgtEl>
                                      </p:cBhvr>
                                      <p:to x="100000" y="100000"/>
                                    </p:animScale>
                                    <p:animScale>
                                      <p:cBhvr>
                                        <p:cTn id="81" dur="26">
                                          <p:stCondLst>
                                            <p:cond delay="1312"/>
                                          </p:stCondLst>
                                        </p:cTn>
                                        <p:tgtEl>
                                          <p:spTgt spid="52"/>
                                        </p:tgtEl>
                                      </p:cBhvr>
                                      <p:to x="100000" y="80000"/>
                                    </p:animScale>
                                    <p:animScale>
                                      <p:cBhvr>
                                        <p:cTn id="82" dur="166" decel="50000">
                                          <p:stCondLst>
                                            <p:cond delay="1338"/>
                                          </p:stCondLst>
                                        </p:cTn>
                                        <p:tgtEl>
                                          <p:spTgt spid="52"/>
                                        </p:tgtEl>
                                      </p:cBhvr>
                                      <p:to x="100000" y="100000"/>
                                    </p:animScale>
                                    <p:animScale>
                                      <p:cBhvr>
                                        <p:cTn id="83" dur="26">
                                          <p:stCondLst>
                                            <p:cond delay="1642"/>
                                          </p:stCondLst>
                                        </p:cTn>
                                        <p:tgtEl>
                                          <p:spTgt spid="52"/>
                                        </p:tgtEl>
                                      </p:cBhvr>
                                      <p:to x="100000" y="90000"/>
                                    </p:animScale>
                                    <p:animScale>
                                      <p:cBhvr>
                                        <p:cTn id="84" dur="166" decel="50000">
                                          <p:stCondLst>
                                            <p:cond delay="1668"/>
                                          </p:stCondLst>
                                        </p:cTn>
                                        <p:tgtEl>
                                          <p:spTgt spid="52"/>
                                        </p:tgtEl>
                                      </p:cBhvr>
                                      <p:to x="100000" y="100000"/>
                                    </p:animScale>
                                    <p:animScale>
                                      <p:cBhvr>
                                        <p:cTn id="85" dur="26">
                                          <p:stCondLst>
                                            <p:cond delay="1808"/>
                                          </p:stCondLst>
                                        </p:cTn>
                                        <p:tgtEl>
                                          <p:spTgt spid="52"/>
                                        </p:tgtEl>
                                      </p:cBhvr>
                                      <p:to x="100000" y="95000"/>
                                    </p:animScale>
                                    <p:animScale>
                                      <p:cBhvr>
                                        <p:cTn id="86" dur="166" decel="50000">
                                          <p:stCondLst>
                                            <p:cond delay="1834"/>
                                          </p:stCondLst>
                                        </p:cTn>
                                        <p:tgtEl>
                                          <p:spTgt spid="52"/>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5" grpId="0" animBg="1"/>
      <p:bldP spid="30" grpId="0"/>
      <p:bldP spid="34" grpId="0" animBg="1"/>
      <p:bldP spid="35" grpId="0" animBg="1"/>
      <p:bldP spid="51" grpId="0" animBg="1"/>
      <p:bldP spid="52" grpId="0" animBg="1"/>
      <p:bldP spid="31" grpId="0" animBg="1"/>
      <p:bldP spid="32" grpId="1"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cNvPicPr>
            <a:picLocks noChangeAspect="1" noChangeArrowheads="1"/>
          </p:cNvPicPr>
          <p:nvPr/>
        </p:nvPicPr>
        <p:blipFill>
          <a:blip r:embed="rId2" cstate="print"/>
          <a:srcRect b="-401"/>
          <a:stretch>
            <a:fillRect/>
          </a:stretch>
        </p:blipFill>
        <p:spPr bwMode="auto">
          <a:xfrm>
            <a:off x="-71470" y="1000108"/>
            <a:ext cx="5798655" cy="5813268"/>
          </a:xfrm>
          <a:prstGeom prst="rect">
            <a:avLst/>
          </a:prstGeom>
          <a:noFill/>
        </p:spPr>
      </p:pic>
      <p:sp>
        <p:nvSpPr>
          <p:cNvPr id="4" name="Rectangle à coins arrondis 3"/>
          <p:cNvSpPr/>
          <p:nvPr/>
        </p:nvSpPr>
        <p:spPr>
          <a:xfrm>
            <a:off x="921252" y="1207012"/>
            <a:ext cx="936104"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p:cNvPicPr>
            <a:picLocks noChangeAspect="1" noChangeArrowheads="1"/>
          </p:cNvPicPr>
          <p:nvPr/>
        </p:nvPicPr>
        <p:blipFill>
          <a:blip r:embed="rId3"/>
          <a:srcRect/>
          <a:stretch>
            <a:fillRect/>
          </a:stretch>
        </p:blipFill>
        <p:spPr bwMode="auto">
          <a:xfrm>
            <a:off x="5482114" y="1142984"/>
            <a:ext cx="3661918" cy="5357850"/>
          </a:xfrm>
          <a:prstGeom prst="rect">
            <a:avLst/>
          </a:prstGeom>
          <a:noFill/>
          <a:ln w="9525">
            <a:noFill/>
            <a:miter lim="800000"/>
            <a:headEnd/>
            <a:tailEnd/>
          </a:ln>
          <a:effectLst/>
        </p:spPr>
      </p:pic>
      <p:sp>
        <p:nvSpPr>
          <p:cNvPr id="6" name="Rectangle 5"/>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Rappel: </a:t>
            </a:r>
            <a:r>
              <a:rPr lang="fr-FR" sz="2400" dirty="0" smtClean="0">
                <a:latin typeface="Times New Roman" pitchFamily="18" charset="0"/>
                <a:cs typeface="Times New Roman" pitchFamily="18" charset="0"/>
              </a:rPr>
              <a:t>Catabolisme des lipides chez les microorganismes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cNvPicPr>
            <a:picLocks noChangeAspect="1" noChangeArrowheads="1"/>
          </p:cNvPicPr>
          <p:nvPr/>
        </p:nvPicPr>
        <p:blipFill>
          <a:blip r:embed="rId2" cstate="print"/>
          <a:srcRect b="-401"/>
          <a:stretch>
            <a:fillRect/>
          </a:stretch>
        </p:blipFill>
        <p:spPr bwMode="auto">
          <a:xfrm>
            <a:off x="-17237" y="2104356"/>
            <a:ext cx="4589237" cy="4801160"/>
          </a:xfrm>
          <a:prstGeom prst="rect">
            <a:avLst/>
          </a:prstGeom>
          <a:noFill/>
        </p:spPr>
      </p:pic>
      <p:pic>
        <p:nvPicPr>
          <p:cNvPr id="3" name="Picture 2" descr="beta oxydation oxidation acide gras fatty acid Lynen helice helix acyl CoA coenzyme A acetyl"/>
          <p:cNvPicPr>
            <a:picLocks noChangeAspect="1" noChangeArrowheads="1"/>
          </p:cNvPicPr>
          <p:nvPr/>
        </p:nvPicPr>
        <p:blipFill>
          <a:blip r:embed="rId3" cstate="print"/>
          <a:srcRect/>
          <a:stretch>
            <a:fillRect/>
          </a:stretch>
        </p:blipFill>
        <p:spPr bwMode="auto">
          <a:xfrm>
            <a:off x="5000628" y="3214686"/>
            <a:ext cx="4112482" cy="2724732"/>
          </a:xfrm>
          <a:prstGeom prst="rect">
            <a:avLst/>
          </a:prstGeom>
          <a:noFill/>
          <a:ln>
            <a:solidFill>
              <a:schemeClr val="tx1"/>
            </a:solidFill>
          </a:ln>
        </p:spPr>
      </p:pic>
      <p:sp>
        <p:nvSpPr>
          <p:cNvPr id="4" name="Rectangle à coins arrondis 3"/>
          <p:cNvSpPr/>
          <p:nvPr/>
        </p:nvSpPr>
        <p:spPr>
          <a:xfrm>
            <a:off x="2483768" y="5992788"/>
            <a:ext cx="792088" cy="100811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à coins arrondis 4"/>
          <p:cNvSpPr/>
          <p:nvPr/>
        </p:nvSpPr>
        <p:spPr>
          <a:xfrm>
            <a:off x="5000628" y="4798862"/>
            <a:ext cx="1224136" cy="93610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avec flèche 5"/>
          <p:cNvCxnSpPr>
            <a:stCxn id="5" idx="1"/>
            <a:endCxn id="4" idx="3"/>
          </p:cNvCxnSpPr>
          <p:nvPr/>
        </p:nvCxnSpPr>
        <p:spPr>
          <a:xfrm rot="10800000" flipV="1">
            <a:off x="3275856" y="5266914"/>
            <a:ext cx="1724772" cy="122993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0" y="802538"/>
            <a:ext cx="9144000" cy="369332"/>
          </a:xfrm>
          <a:prstGeom prst="rect">
            <a:avLst/>
          </a:prstGeom>
        </p:spPr>
        <p:txBody>
          <a:bodyPr wrap="square">
            <a:spAutoFit/>
          </a:bodyPr>
          <a:lstStyle/>
          <a:p>
            <a:r>
              <a:rPr lang="fr-FR" dirty="0" smtClean="0">
                <a:latin typeface="Times New Roman" pitchFamily="18" charset="0"/>
                <a:cs typeface="Times New Roman" pitchFamily="18" charset="0"/>
              </a:rPr>
              <a:t>Le </a:t>
            </a:r>
            <a:r>
              <a:rPr lang="fr-FR" dirty="0" err="1" smtClean="0">
                <a:latin typeface="Times New Roman" pitchFamily="18" charset="0"/>
                <a:cs typeface="Times New Roman" pitchFamily="18" charset="0"/>
              </a:rPr>
              <a:t>propionyl</a:t>
            </a:r>
            <a:r>
              <a:rPr lang="fr-FR" dirty="0" smtClean="0">
                <a:latin typeface="Times New Roman" pitchFamily="18" charset="0"/>
                <a:cs typeface="Times New Roman" pitchFamily="18" charset="0"/>
              </a:rPr>
              <a:t>-CoA résulte de la </a:t>
            </a:r>
            <a:r>
              <a:rPr lang="el-GR"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-oxydation des acides gras à nombre impaire de carbone.   </a:t>
            </a:r>
            <a:endParaRPr lang="fr-FR" dirty="0">
              <a:latin typeface="Times New Roman" pitchFamily="18" charset="0"/>
              <a:cs typeface="Times New Roman" pitchFamily="18" charset="0"/>
            </a:endParaRPr>
          </a:p>
        </p:txBody>
      </p:sp>
      <p:sp>
        <p:nvSpPr>
          <p:cNvPr id="9" name="ZoneTexte 8"/>
          <p:cNvSpPr txBox="1"/>
          <p:nvPr/>
        </p:nvSpPr>
        <p:spPr>
          <a:xfrm>
            <a:off x="0" y="59296"/>
            <a:ext cx="9144000" cy="461665"/>
          </a:xfrm>
          <a:prstGeom prst="rect">
            <a:avLst/>
          </a:prstGeom>
          <a:noFill/>
        </p:spPr>
        <p:txBody>
          <a:bodyPr wrap="square" rtlCol="0">
            <a:spAutoFit/>
          </a:bodyPr>
          <a:lstStyle/>
          <a:p>
            <a:pPr algn="ctr"/>
            <a:r>
              <a:rPr lang="el-GR" sz="2400" b="1" dirty="0" smtClean="0">
                <a:latin typeface="Times New Roman" pitchFamily="18" charset="0"/>
                <a:cs typeface="Times New Roman" pitchFamily="18" charset="0"/>
              </a:rPr>
              <a:t>Β</a:t>
            </a:r>
            <a:r>
              <a:rPr lang="fr-FR" sz="2400" b="1" dirty="0" smtClean="0">
                <a:latin typeface="Times New Roman" pitchFamily="18" charset="0"/>
                <a:cs typeface="Times New Roman" pitchFamily="18" charset="0"/>
              </a:rPr>
              <a:t>-Oxydation des acides gras à nombre impaire de carbone </a:t>
            </a:r>
            <a:endParaRPr lang="fr-FR" sz="2400" b="1" dirty="0">
              <a:latin typeface="Times New Roman" pitchFamily="18" charset="0"/>
              <a:cs typeface="Times New Roman" pitchFamily="18" charset="0"/>
            </a:endParaRPr>
          </a:p>
        </p:txBody>
      </p:sp>
      <p:sp>
        <p:nvSpPr>
          <p:cNvPr id="10" name="Rectangle 9"/>
          <p:cNvSpPr/>
          <p:nvPr/>
        </p:nvSpPr>
        <p:spPr>
          <a:xfrm>
            <a:off x="-1" y="1453447"/>
            <a:ext cx="9144001" cy="369332"/>
          </a:xfrm>
          <a:prstGeom prst="rect">
            <a:avLst/>
          </a:prstGeom>
        </p:spPr>
        <p:txBody>
          <a:bodyPr wrap="square">
            <a:spAutoFit/>
          </a:bodyPr>
          <a:lstStyle/>
          <a:p>
            <a:r>
              <a:rPr lang="fr-FR" dirty="0" smtClean="0">
                <a:latin typeface="Times New Roman" pitchFamily="18" charset="0"/>
                <a:cs typeface="Times New Roman" pitchFamily="18" charset="0"/>
              </a:rPr>
              <a:t>Il entre dans le cycle de Krebs par le </a:t>
            </a:r>
            <a:r>
              <a:rPr lang="fr-FR" dirty="0" err="1" smtClean="0">
                <a:latin typeface="Times New Roman" pitchFamily="18" charset="0"/>
                <a:cs typeface="Times New Roman" pitchFamily="18" charset="0"/>
              </a:rPr>
              <a:t>succinyl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par une séquence de trois réactions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603448"/>
          </a:xfrm>
        </p:spPr>
        <p:txBody>
          <a:bodyPr>
            <a:noAutofit/>
          </a:bodyPr>
          <a:lstStyle/>
          <a:p>
            <a:r>
              <a:rPr lang="fr-FR" sz="2800" b="1" dirty="0" smtClean="0">
                <a:latin typeface="Times New Roman" pitchFamily="18" charset="0"/>
                <a:cs typeface="Times New Roman" pitchFamily="18" charset="0"/>
              </a:rPr>
              <a:t>Bilan de matière de l’oxydation d’un acide gras saturé</a:t>
            </a:r>
            <a:endParaRPr lang="fr-FR" sz="2800" dirty="0"/>
          </a:p>
        </p:txBody>
      </p:sp>
      <p:pic>
        <p:nvPicPr>
          <p:cNvPr id="28" name="Picture 8"/>
          <p:cNvPicPr>
            <a:picLocks noChangeAspect="1" noChangeArrowheads="1"/>
          </p:cNvPicPr>
          <p:nvPr/>
        </p:nvPicPr>
        <p:blipFill>
          <a:blip r:embed="rId2" cstate="print"/>
          <a:srcRect l="26284" t="39984" r="48258" b="36391"/>
          <a:stretch>
            <a:fillRect/>
          </a:stretch>
        </p:blipFill>
        <p:spPr bwMode="auto">
          <a:xfrm>
            <a:off x="4708151" y="3929066"/>
            <a:ext cx="4364443" cy="2143140"/>
          </a:xfrm>
          <a:prstGeom prst="rect">
            <a:avLst/>
          </a:prstGeom>
          <a:noFill/>
          <a:ln w="9525">
            <a:noFill/>
            <a:miter lim="800000"/>
            <a:headEnd/>
            <a:tailEnd/>
          </a:ln>
        </p:spPr>
      </p:pic>
      <p:sp>
        <p:nvSpPr>
          <p:cNvPr id="29" name="ZoneTexte 28"/>
          <p:cNvSpPr txBox="1"/>
          <p:nvPr/>
        </p:nvSpPr>
        <p:spPr>
          <a:xfrm>
            <a:off x="5043566" y="2071678"/>
            <a:ext cx="3528392" cy="1200329"/>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Pour chaque tour de β-oxydation il y a libération de:</a:t>
            </a:r>
            <a:endParaRPr lang="fr-FR" sz="2400" b="1"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3"/>
          <a:srcRect/>
          <a:stretch>
            <a:fillRect/>
          </a:stretch>
        </p:blipFill>
        <p:spPr bwMode="auto">
          <a:xfrm>
            <a:off x="500034" y="642918"/>
            <a:ext cx="4198999" cy="6143668"/>
          </a:xfrm>
          <a:prstGeom prst="rect">
            <a:avLst/>
          </a:prstGeom>
          <a:noFill/>
          <a:ln w="9525">
            <a:noFill/>
            <a:miter lim="800000"/>
            <a:headEnd/>
            <a:tailEnd/>
          </a:ln>
          <a:effectLst/>
        </p:spPr>
      </p:pic>
      <p:sp>
        <p:nvSpPr>
          <p:cNvPr id="13" name="Ellipse 12"/>
          <p:cNvSpPr/>
          <p:nvPr/>
        </p:nvSpPr>
        <p:spPr>
          <a:xfrm>
            <a:off x="1714480" y="2214554"/>
            <a:ext cx="78581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785918" y="4000504"/>
            <a:ext cx="71438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rrondir un rectangle avec un coin diagonal 14"/>
          <p:cNvSpPr/>
          <p:nvPr/>
        </p:nvSpPr>
        <p:spPr>
          <a:xfrm>
            <a:off x="2214546" y="5429264"/>
            <a:ext cx="1143008" cy="714380"/>
          </a:xfrm>
          <a:prstGeom prst="round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714908" y="3786190"/>
            <a:ext cx="2071702" cy="2357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786610" y="5072074"/>
            <a:ext cx="2357422"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786578" y="3571876"/>
            <a:ext cx="2357422" cy="15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droite à entaille 14"/>
          <p:cNvSpPr/>
          <p:nvPr/>
        </p:nvSpPr>
        <p:spPr>
          <a:xfrm rot="5400000">
            <a:off x="4211960" y="5170884"/>
            <a:ext cx="576064" cy="260648"/>
          </a:xfrm>
          <a:prstGeom prst="notchedRightArrow">
            <a:avLst>
              <a:gd name="adj1" fmla="val 50000"/>
              <a:gd name="adj2" fmla="val 50000"/>
            </a:avLst>
          </a:prstGeom>
          <a:solidFill>
            <a:srgbClr val="071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à angle droit 7"/>
          <p:cNvSpPr/>
          <p:nvPr/>
        </p:nvSpPr>
        <p:spPr>
          <a:xfrm rot="5400000" flipV="1">
            <a:off x="3707904" y="2492896"/>
            <a:ext cx="936104" cy="3096344"/>
          </a:xfrm>
          <a:prstGeom prst="bentUpArrow">
            <a:avLst>
              <a:gd name="adj1" fmla="val 13604"/>
              <a:gd name="adj2" fmla="val 15154"/>
              <a:gd name="adj3" fmla="val 20969"/>
            </a:avLst>
          </a:prstGeom>
          <a:solidFill>
            <a:srgbClr val="071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noChangeArrowheads="1"/>
          </p:cNvPicPr>
          <p:nvPr/>
        </p:nvPicPr>
        <p:blipFill>
          <a:blip r:embed="rId2" cstate="print"/>
          <a:srcRect/>
          <a:stretch>
            <a:fillRect/>
          </a:stretch>
        </p:blipFill>
        <p:spPr bwMode="auto">
          <a:xfrm rot="10800000">
            <a:off x="4283968" y="2780928"/>
            <a:ext cx="432048" cy="609299"/>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l="26284" t="29156" r="42170" b="36391"/>
          <a:stretch>
            <a:fillRect/>
          </a:stretch>
        </p:blipFill>
        <p:spPr bwMode="auto">
          <a:xfrm>
            <a:off x="2411760" y="476672"/>
            <a:ext cx="4480498" cy="2529313"/>
          </a:xfrm>
          <a:prstGeom prst="rect">
            <a:avLst/>
          </a:prstGeom>
          <a:noFill/>
          <a:ln w="9525">
            <a:noFill/>
            <a:miter lim="800000"/>
            <a:headEnd/>
            <a:tailEnd/>
          </a:ln>
        </p:spPr>
      </p:pic>
      <p:sp>
        <p:nvSpPr>
          <p:cNvPr id="3" name="ZoneTexte 2"/>
          <p:cNvSpPr txBox="1"/>
          <p:nvPr/>
        </p:nvSpPr>
        <p:spPr>
          <a:xfrm>
            <a:off x="0" y="-27384"/>
            <a:ext cx="9144000" cy="400110"/>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Pour une molécule d’acide gras saturé de 2n atomes de carbone, le bilan théorique est:</a:t>
            </a:r>
            <a:endParaRPr lang="fr-FR" sz="2000" dirty="0">
              <a:latin typeface="Times New Roman" pitchFamily="18" charset="0"/>
              <a:cs typeface="Times New Roman" pitchFamily="18" charset="0"/>
            </a:endParaRPr>
          </a:p>
        </p:txBody>
      </p:sp>
      <p:pic>
        <p:nvPicPr>
          <p:cNvPr id="6" name="Picture 5"/>
          <p:cNvPicPr>
            <a:picLocks noChangeAspect="1" noChangeArrowheads="1"/>
          </p:cNvPicPr>
          <p:nvPr/>
        </p:nvPicPr>
        <p:blipFill>
          <a:blip r:embed="rId4" cstate="print"/>
          <a:srcRect l="46207" t="43922" r="31655" b="38360"/>
          <a:stretch>
            <a:fillRect/>
          </a:stretch>
        </p:blipFill>
        <p:spPr bwMode="auto">
          <a:xfrm>
            <a:off x="3550116" y="5589240"/>
            <a:ext cx="1899753" cy="1224136"/>
          </a:xfrm>
          <a:prstGeom prst="rect">
            <a:avLst/>
          </a:prstGeom>
          <a:noFill/>
          <a:ln w="9525">
            <a:noFill/>
            <a:miter lim="800000"/>
            <a:headEnd/>
            <a:tailEnd/>
          </a:ln>
        </p:spPr>
      </p:pic>
      <p:pic>
        <p:nvPicPr>
          <p:cNvPr id="7" name="Picture 2" descr="Résultat de recherche d'images"/>
          <p:cNvPicPr>
            <a:picLocks noChangeAspect="1" noChangeArrowheads="1"/>
          </p:cNvPicPr>
          <p:nvPr/>
        </p:nvPicPr>
        <p:blipFill>
          <a:blip r:embed="rId5" cstate="print"/>
          <a:srcRect b="-401"/>
          <a:stretch>
            <a:fillRect/>
          </a:stretch>
        </p:blipFill>
        <p:spPr bwMode="auto">
          <a:xfrm>
            <a:off x="35496" y="3933056"/>
            <a:ext cx="2880320" cy="2887579"/>
          </a:xfrm>
          <a:prstGeom prst="rect">
            <a:avLst/>
          </a:prstGeom>
          <a:noFill/>
        </p:spPr>
      </p:pic>
      <p:pic>
        <p:nvPicPr>
          <p:cNvPr id="5" name="Picture 4"/>
          <p:cNvPicPr>
            <a:picLocks noChangeAspect="1" noChangeArrowheads="1"/>
          </p:cNvPicPr>
          <p:nvPr/>
        </p:nvPicPr>
        <p:blipFill>
          <a:blip r:embed="rId6" cstate="print"/>
          <a:srcRect b="46636"/>
          <a:stretch>
            <a:fillRect/>
          </a:stretch>
        </p:blipFill>
        <p:spPr bwMode="auto">
          <a:xfrm>
            <a:off x="0" y="3284984"/>
            <a:ext cx="9144000" cy="720080"/>
          </a:xfrm>
          <a:prstGeom prst="rect">
            <a:avLst/>
          </a:prstGeom>
          <a:noFill/>
          <a:ln w="9525">
            <a:noFill/>
            <a:miter lim="800000"/>
            <a:headEnd/>
            <a:tailEnd/>
          </a:ln>
        </p:spPr>
      </p:pic>
      <p:sp>
        <p:nvSpPr>
          <p:cNvPr id="9" name="Flèche droite à entaille 8"/>
          <p:cNvSpPr/>
          <p:nvPr/>
        </p:nvSpPr>
        <p:spPr>
          <a:xfrm>
            <a:off x="2915816" y="4725144"/>
            <a:ext cx="576064" cy="260648"/>
          </a:xfrm>
          <a:prstGeom prst="notchedRightArrow">
            <a:avLst>
              <a:gd name="adj1" fmla="val 50000"/>
              <a:gd name="adj2" fmla="val 50000"/>
            </a:avLst>
          </a:prstGeom>
          <a:solidFill>
            <a:srgbClr val="071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179" name="Picture 3"/>
          <p:cNvPicPr>
            <a:picLocks noChangeAspect="1" noChangeArrowheads="1"/>
          </p:cNvPicPr>
          <p:nvPr/>
        </p:nvPicPr>
        <p:blipFill>
          <a:blip r:embed="rId7" cstate="print"/>
          <a:srcRect/>
          <a:stretch>
            <a:fillRect/>
          </a:stretch>
        </p:blipFill>
        <p:spPr bwMode="auto">
          <a:xfrm>
            <a:off x="5796136" y="4005064"/>
            <a:ext cx="3347864" cy="1995704"/>
          </a:xfrm>
          <a:prstGeom prst="rect">
            <a:avLst/>
          </a:prstGeom>
          <a:noFill/>
          <a:ln w="9525">
            <a:noFill/>
            <a:miter lim="800000"/>
            <a:headEnd/>
            <a:tailEnd/>
          </a:ln>
        </p:spPr>
      </p:pic>
      <p:sp>
        <p:nvSpPr>
          <p:cNvPr id="14" name="ZoneTexte 13"/>
          <p:cNvSpPr txBox="1"/>
          <p:nvPr/>
        </p:nvSpPr>
        <p:spPr>
          <a:xfrm>
            <a:off x="3491880" y="4509120"/>
            <a:ext cx="2016224" cy="830997"/>
          </a:xfrm>
          <a:prstGeom prst="rect">
            <a:avLst/>
          </a:prstGeom>
          <a:solidFill>
            <a:schemeClr val="bg1"/>
          </a:solidFill>
          <a:ln>
            <a:solidFill>
              <a:srgbClr val="070C13"/>
            </a:solidFill>
          </a:ln>
        </p:spPr>
        <p:txBody>
          <a:bodyPr wrap="square" rtlCol="0">
            <a:spAutoFit/>
          </a:bodyPr>
          <a:lstStyle/>
          <a:p>
            <a:pPr algn="just"/>
            <a:r>
              <a:rPr lang="fr-FR" sz="2400" b="1" dirty="0" smtClean="0">
                <a:solidFill>
                  <a:srgbClr val="FF0000"/>
                </a:solidFill>
                <a:latin typeface="Times New Roman" pitchFamily="18" charset="0"/>
                <a:cs typeface="Times New Roman" pitchFamily="18" charset="0"/>
              </a:rPr>
              <a:t>Phosphorylation oxydative </a:t>
            </a:r>
            <a:endParaRPr lang="fr-FR" sz="2400" b="1" dirty="0">
              <a:solidFill>
                <a:srgbClr val="FF0000"/>
              </a:solidFill>
              <a:latin typeface="Times New Roman" pitchFamily="18" charset="0"/>
              <a:cs typeface="Times New Roman" pitchFamily="18" charset="0"/>
            </a:endParaRPr>
          </a:p>
        </p:txBody>
      </p:sp>
      <p:pic>
        <p:nvPicPr>
          <p:cNvPr id="13" name="Picture 2"/>
          <p:cNvPicPr>
            <a:picLocks noChangeAspect="1" noChangeArrowheads="1"/>
          </p:cNvPicPr>
          <p:nvPr/>
        </p:nvPicPr>
        <p:blipFill>
          <a:blip r:embed="rId8"/>
          <a:srcRect/>
          <a:stretch>
            <a:fillRect/>
          </a:stretch>
        </p:blipFill>
        <p:spPr bwMode="auto">
          <a:xfrm>
            <a:off x="4444967" y="428604"/>
            <a:ext cx="4198999" cy="61436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8" name="Picture 10"/>
          <p:cNvPicPr>
            <a:picLocks noChangeAspect="1" noChangeArrowheads="1"/>
          </p:cNvPicPr>
          <p:nvPr/>
        </p:nvPicPr>
        <p:blipFill>
          <a:blip r:embed="rId2" cstate="print"/>
          <a:srcRect/>
          <a:stretch>
            <a:fillRect/>
          </a:stretch>
        </p:blipFill>
        <p:spPr bwMode="auto">
          <a:xfrm>
            <a:off x="260622" y="620688"/>
            <a:ext cx="8487842" cy="5544616"/>
          </a:xfrm>
          <a:prstGeom prst="rect">
            <a:avLst/>
          </a:prstGeom>
          <a:noFill/>
          <a:ln w="9525">
            <a:noFill/>
            <a:miter lim="800000"/>
            <a:headEnd/>
            <a:tailEnd/>
          </a:ln>
        </p:spPr>
      </p:pic>
      <p:pic>
        <p:nvPicPr>
          <p:cNvPr id="48139" name="Picture 11"/>
          <p:cNvPicPr>
            <a:picLocks noChangeAspect="1" noChangeArrowheads="1"/>
          </p:cNvPicPr>
          <p:nvPr/>
        </p:nvPicPr>
        <p:blipFill>
          <a:blip r:embed="rId3" cstate="print"/>
          <a:srcRect/>
          <a:stretch>
            <a:fillRect/>
          </a:stretch>
        </p:blipFill>
        <p:spPr bwMode="auto">
          <a:xfrm>
            <a:off x="251520" y="620688"/>
            <a:ext cx="919844"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23777" y="771363"/>
            <a:ext cx="6416575" cy="524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8032" y="2895079"/>
            <a:ext cx="7772400" cy="1470025"/>
          </a:xfrm>
        </p:spPr>
        <p:txBody>
          <a:bodyPr/>
          <a:lstStyle/>
          <a:p>
            <a:r>
              <a:rPr lang="fr-FR" b="1" dirty="0" smtClean="0">
                <a:latin typeface="Times New Roman" pitchFamily="18" charset="0"/>
                <a:cs typeface="Times New Roman" pitchFamily="18" charset="0"/>
              </a:rPr>
              <a:t>Catabolisme des lipides chez les microorganismes </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p:cNvSpPr txBox="1">
            <a:spLocks/>
          </p:cNvSpPr>
          <p:nvPr/>
        </p:nvSpPr>
        <p:spPr>
          <a:xfrm>
            <a:off x="457200" y="40689"/>
            <a:ext cx="8229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Β</a:t>
            </a: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-Oxydation des acides gras insaturés</a:t>
            </a:r>
            <a:endParaRPr kumimoji="0" lang="fr-FR"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Rectangle 3"/>
          <p:cNvSpPr/>
          <p:nvPr/>
        </p:nvSpPr>
        <p:spPr>
          <a:xfrm>
            <a:off x="0" y="714356"/>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Exemple, le </a:t>
            </a:r>
            <a:r>
              <a:rPr lang="fr-FR" sz="2200" dirty="0" err="1" smtClean="0">
                <a:latin typeface="Times New Roman" pitchFamily="18" charset="0"/>
                <a:cs typeface="Times New Roman" pitchFamily="18" charset="0"/>
              </a:rPr>
              <a:t>linoléate</a:t>
            </a:r>
            <a:r>
              <a:rPr lang="fr-FR" sz="2200" dirty="0" smtClean="0">
                <a:latin typeface="Times New Roman" pitchFamily="18" charset="0"/>
                <a:cs typeface="Times New Roman" pitchFamily="18" charset="0"/>
              </a:rPr>
              <a:t> (C</a:t>
            </a:r>
            <a:r>
              <a:rPr lang="fr-FR" sz="2200" baseline="-25000" dirty="0" smtClean="0">
                <a:latin typeface="Times New Roman" pitchFamily="18" charset="0"/>
                <a:cs typeface="Times New Roman" pitchFamily="18" charset="0"/>
              </a:rPr>
              <a:t>18</a:t>
            </a:r>
            <a:r>
              <a:rPr lang="fr-FR" sz="2200" dirty="0"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cis</a:t>
            </a:r>
            <a:r>
              <a:rPr lang="fr-FR" sz="2200" dirty="0" err="1"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cis</a:t>
            </a:r>
            <a:r>
              <a:rPr lang="fr-FR" sz="2200" dirty="0" smtClean="0">
                <a:latin typeface="Times New Roman" pitchFamily="18" charset="0"/>
                <a:cs typeface="Times New Roman" pitchFamily="18" charset="0"/>
              </a:rPr>
              <a:t>-Δ</a:t>
            </a:r>
            <a:r>
              <a:rPr lang="fr-FR" sz="2200" baseline="30000" dirty="0" smtClean="0">
                <a:latin typeface="Times New Roman" pitchFamily="18" charset="0"/>
                <a:cs typeface="Times New Roman" pitchFamily="18" charset="0"/>
              </a:rPr>
              <a:t>9,12</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octadécadiénoate</a:t>
            </a:r>
            <a:r>
              <a:rPr lang="fr-FR" sz="2200" dirty="0" smtClean="0">
                <a:latin typeface="Times New Roman" pitchFamily="18" charset="0"/>
                <a:cs typeface="Times New Roman" pitchFamily="18" charset="0"/>
              </a:rPr>
              <a:t>) possède une double liaison de chaque type.</a:t>
            </a:r>
          </a:p>
        </p:txBody>
      </p:sp>
      <p:sp>
        <p:nvSpPr>
          <p:cNvPr id="6" name="Rectangle 5"/>
          <p:cNvSpPr/>
          <p:nvPr/>
        </p:nvSpPr>
        <p:spPr>
          <a:xfrm>
            <a:off x="0" y="2216133"/>
            <a:ext cx="4680000" cy="1107996"/>
          </a:xfrm>
          <a:prstGeom prst="rect">
            <a:avLst/>
          </a:prstGeom>
        </p:spPr>
        <p:txBody>
          <a:bodyPr wrap="square">
            <a:spAutoFit/>
          </a:bodyPr>
          <a:lstStyle/>
          <a:p>
            <a:pPr marL="0" lvl="1" algn="just"/>
            <a:r>
              <a:rPr lang="fr-FR" sz="2200" dirty="0" smtClean="0">
                <a:latin typeface="Times New Roman" pitchFamily="18" charset="0"/>
                <a:cs typeface="Times New Roman" pitchFamily="18" charset="0"/>
              </a:rPr>
              <a:t>Après 3 tours d'hélice, le </a:t>
            </a:r>
            <a:r>
              <a:rPr lang="fr-FR" sz="2200" dirty="0" err="1" smtClean="0">
                <a:latin typeface="Times New Roman" pitchFamily="18" charset="0"/>
                <a:cs typeface="Times New Roman" pitchFamily="18" charset="0"/>
              </a:rPr>
              <a:t>linoléyl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est transformé en C</a:t>
            </a:r>
            <a:r>
              <a:rPr lang="fr-FR" sz="2200" baseline="-25000" dirty="0" smtClean="0">
                <a:latin typeface="Times New Roman" pitchFamily="18" charset="0"/>
                <a:cs typeface="Times New Roman" pitchFamily="18" charset="0"/>
              </a:rPr>
              <a:t>12</a:t>
            </a:r>
            <a:r>
              <a:rPr lang="fr-FR" sz="2200" dirty="0"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cis</a:t>
            </a:r>
            <a:r>
              <a:rPr lang="fr-FR" sz="2200" dirty="0" err="1"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cis</a:t>
            </a:r>
            <a:r>
              <a:rPr lang="fr-FR" sz="2200" dirty="0" smtClean="0">
                <a:latin typeface="Times New Roman" pitchFamily="18" charset="0"/>
                <a:cs typeface="Times New Roman" pitchFamily="18" charset="0"/>
              </a:rPr>
              <a:t>-Δ</a:t>
            </a:r>
            <a:r>
              <a:rPr lang="fr-FR" sz="2200" baseline="30000" dirty="0" smtClean="0">
                <a:latin typeface="Times New Roman" pitchFamily="18" charset="0"/>
                <a:cs typeface="Times New Roman" pitchFamily="18" charset="0"/>
              </a:rPr>
              <a:t>3,6</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diénoyl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a:t>
            </a:r>
          </a:p>
        </p:txBody>
      </p:sp>
      <p:sp>
        <p:nvSpPr>
          <p:cNvPr id="7" name="Rectangle 6"/>
          <p:cNvSpPr/>
          <p:nvPr/>
        </p:nvSpPr>
        <p:spPr>
          <a:xfrm>
            <a:off x="0" y="3796298"/>
            <a:ext cx="4680000" cy="1446550"/>
          </a:xfrm>
          <a:prstGeom prst="rect">
            <a:avLst/>
          </a:prstGeom>
        </p:spPr>
        <p:txBody>
          <a:bodyPr wrap="square">
            <a:spAutoFit/>
          </a:bodyPr>
          <a:lstStyle/>
          <a:p>
            <a:pPr marL="0" lvl="1" algn="just"/>
            <a:r>
              <a:rPr lang="fr-FR" sz="2200" dirty="0" smtClean="0">
                <a:latin typeface="Times New Roman" pitchFamily="18" charset="0"/>
                <a:cs typeface="Times New Roman" pitchFamily="18" charset="0"/>
              </a:rPr>
              <a:t>Cette molécule possède une double liaison (</a:t>
            </a:r>
            <a:r>
              <a:rPr lang="fr-FR" sz="2200" i="1" dirty="0" smtClean="0">
                <a:latin typeface="Times New Roman" pitchFamily="18" charset="0"/>
                <a:cs typeface="Times New Roman" pitchFamily="18" charset="0"/>
              </a:rPr>
              <a:t>cis</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β,γ</a:t>
            </a:r>
            <a:r>
              <a:rPr lang="fr-FR" sz="2200" dirty="0" smtClean="0">
                <a:latin typeface="Times New Roman" pitchFamily="18" charset="0"/>
                <a:cs typeface="Times New Roman" pitchFamily="18" charset="0"/>
              </a:rPr>
              <a:t>) au lieu d'une double liaison (</a:t>
            </a:r>
            <a:r>
              <a:rPr lang="fr-FR" sz="2200" i="1" dirty="0" err="1" smtClean="0">
                <a:latin typeface="Times New Roman" pitchFamily="18" charset="0"/>
                <a:cs typeface="Times New Roman" pitchFamily="18" charset="0"/>
              </a:rPr>
              <a:t>trans</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β,γ</a:t>
            </a:r>
            <a:r>
              <a:rPr lang="fr-FR" sz="2200" dirty="0" smtClean="0">
                <a:latin typeface="Times New Roman" pitchFamily="18" charset="0"/>
                <a:cs typeface="Times New Roman" pitchFamily="18" charset="0"/>
              </a:rPr>
              <a:t>)  elle ne peut pas être un substrat de l'</a:t>
            </a:r>
            <a:r>
              <a:rPr lang="fr-FR" sz="2200" dirty="0" err="1" smtClean="0">
                <a:latin typeface="Times New Roman" pitchFamily="18" charset="0"/>
                <a:cs typeface="Times New Roman" pitchFamily="18" charset="0"/>
              </a:rPr>
              <a:t>énoyl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hydratase.</a:t>
            </a:r>
          </a:p>
        </p:txBody>
      </p:sp>
      <p:sp>
        <p:nvSpPr>
          <p:cNvPr id="8" name="Rectangle 7"/>
          <p:cNvSpPr/>
          <p:nvPr/>
        </p:nvSpPr>
        <p:spPr>
          <a:xfrm>
            <a:off x="-32" y="5715016"/>
            <a:ext cx="4680000" cy="1107996"/>
          </a:xfrm>
          <a:prstGeom prst="rect">
            <a:avLst/>
          </a:prstGeom>
        </p:spPr>
        <p:txBody>
          <a:bodyPr wrap="square">
            <a:spAutoFit/>
          </a:bodyPr>
          <a:lstStyle/>
          <a:p>
            <a:pPr marL="0" lvl="1" algn="just"/>
            <a:r>
              <a:rPr lang="fr-FR" sz="2200" dirty="0" smtClean="0">
                <a:latin typeface="Times New Roman" pitchFamily="18" charset="0"/>
                <a:cs typeface="Times New Roman" pitchFamily="18" charset="0"/>
              </a:rPr>
              <a:t>L’</a:t>
            </a:r>
            <a:r>
              <a:rPr lang="fr-FR" sz="2200" dirty="0" err="1" smtClean="0">
                <a:latin typeface="Times New Roman" pitchFamily="18" charset="0"/>
                <a:cs typeface="Times New Roman" pitchFamily="18" charset="0"/>
              </a:rPr>
              <a:t>énoyl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isomérase réarrange la liaison Δ</a:t>
            </a:r>
            <a:r>
              <a:rPr lang="fr-FR" sz="2200" baseline="30000" dirty="0" smtClean="0">
                <a:latin typeface="Times New Roman" pitchFamily="18" charset="0"/>
                <a:cs typeface="Times New Roman" pitchFamily="18" charset="0"/>
              </a:rPr>
              <a:t>3</a:t>
            </a:r>
            <a:r>
              <a:rPr lang="fr-FR" sz="2200" dirty="0" smtClean="0">
                <a:latin typeface="Times New Roman" pitchFamily="18" charset="0"/>
                <a:cs typeface="Times New Roman" pitchFamily="18" charset="0"/>
              </a:rPr>
              <a:t> en Δ</a:t>
            </a:r>
            <a:r>
              <a:rPr lang="fr-FR" sz="2200" baseline="300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 pour former le C</a:t>
            </a:r>
            <a:r>
              <a:rPr lang="fr-FR" sz="2200" baseline="-25000" dirty="0" smtClean="0">
                <a:latin typeface="Times New Roman" pitchFamily="18" charset="0"/>
                <a:cs typeface="Times New Roman" pitchFamily="18" charset="0"/>
              </a:rPr>
              <a:t>12</a:t>
            </a:r>
            <a:r>
              <a:rPr lang="fr-FR" sz="2200" dirty="0"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trans</a:t>
            </a:r>
            <a:r>
              <a:rPr lang="fr-FR" sz="2200" dirty="0" err="1"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cis</a:t>
            </a:r>
            <a:r>
              <a:rPr lang="fr-FR" sz="2200" dirty="0" smtClean="0">
                <a:latin typeface="Times New Roman" pitchFamily="18" charset="0"/>
                <a:cs typeface="Times New Roman" pitchFamily="18" charset="0"/>
              </a:rPr>
              <a:t>-Δ</a:t>
            </a:r>
            <a:r>
              <a:rPr lang="fr-FR" sz="2200" baseline="30000" dirty="0" smtClean="0">
                <a:latin typeface="Times New Roman" pitchFamily="18" charset="0"/>
                <a:cs typeface="Times New Roman" pitchFamily="18" charset="0"/>
              </a:rPr>
              <a:t>2,6</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diénoyl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a:t>
            </a:r>
          </a:p>
        </p:txBody>
      </p:sp>
      <p:pic>
        <p:nvPicPr>
          <p:cNvPr id="2" name="Picture 2" descr="beta oxydation oxidation acide gras fatty acid Lynen helice helix acyl CoA coenzyme A insature"/>
          <p:cNvPicPr>
            <a:picLocks noChangeAspect="1" noChangeArrowheads="1"/>
          </p:cNvPicPr>
          <p:nvPr/>
        </p:nvPicPr>
        <p:blipFill>
          <a:blip r:embed="rId2" cstate="print"/>
          <a:srcRect/>
          <a:stretch>
            <a:fillRect/>
          </a:stretch>
        </p:blipFill>
        <p:spPr bwMode="auto">
          <a:xfrm>
            <a:off x="4680594" y="1176187"/>
            <a:ext cx="4392000" cy="5538961"/>
          </a:xfrm>
          <a:prstGeom prst="rect">
            <a:avLst/>
          </a:prstGeom>
          <a:noFill/>
          <a:ln w="28575">
            <a:solidFill>
              <a:srgbClr val="0070C0"/>
            </a:solidFill>
          </a:ln>
        </p:spPr>
      </p:pic>
      <p:sp>
        <p:nvSpPr>
          <p:cNvPr id="13" name="Rectangle 12"/>
          <p:cNvSpPr/>
          <p:nvPr/>
        </p:nvSpPr>
        <p:spPr>
          <a:xfrm>
            <a:off x="4643438" y="4357694"/>
            <a:ext cx="4500530" cy="121444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Rectangle 13"/>
          <p:cNvSpPr/>
          <p:nvPr/>
        </p:nvSpPr>
        <p:spPr>
          <a:xfrm>
            <a:off x="4643470" y="5572140"/>
            <a:ext cx="4500530" cy="128586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1" name="Rectangle 10"/>
          <p:cNvSpPr/>
          <p:nvPr/>
        </p:nvSpPr>
        <p:spPr>
          <a:xfrm>
            <a:off x="4643470" y="3286124"/>
            <a:ext cx="4500530" cy="107157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Rectangle 11"/>
          <p:cNvSpPr/>
          <p:nvPr/>
        </p:nvSpPr>
        <p:spPr>
          <a:xfrm>
            <a:off x="4643470" y="1142984"/>
            <a:ext cx="4500530" cy="214314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14"/>
            <a:ext cx="4680000" cy="1107996"/>
          </a:xfrm>
          <a:prstGeom prst="rect">
            <a:avLst/>
          </a:prstGeom>
        </p:spPr>
        <p:txBody>
          <a:bodyPr wrap="square">
            <a:spAutoFit/>
          </a:bodyPr>
          <a:lstStyle/>
          <a:p>
            <a:pPr marL="0" lvl="1" algn="just"/>
            <a:r>
              <a:rPr lang="fr-FR" sz="2200" dirty="0" smtClean="0">
                <a:latin typeface="Times New Roman" pitchFamily="18" charset="0"/>
                <a:cs typeface="Times New Roman" pitchFamily="18" charset="0"/>
              </a:rPr>
              <a:t>Ce C12 rejoint la β-oxydation où il y subit 1 tour complet pour former le C</a:t>
            </a:r>
            <a:r>
              <a:rPr lang="fr-FR" sz="2200" baseline="-25000" dirty="0" smtClean="0">
                <a:latin typeface="Times New Roman" pitchFamily="18" charset="0"/>
                <a:cs typeface="Times New Roman" pitchFamily="18" charset="0"/>
              </a:rPr>
              <a:t>10</a:t>
            </a:r>
            <a:r>
              <a:rPr lang="fr-FR" sz="2200" dirty="0" smtClean="0">
                <a:latin typeface="Times New Roman" pitchFamily="18" charset="0"/>
                <a:cs typeface="Times New Roman" pitchFamily="18" charset="0"/>
              </a:rPr>
              <a:t>,</a:t>
            </a:r>
            <a:r>
              <a:rPr lang="fr-FR" sz="2200" i="1" dirty="0" smtClean="0">
                <a:latin typeface="Times New Roman" pitchFamily="18" charset="0"/>
                <a:cs typeface="Times New Roman" pitchFamily="18" charset="0"/>
              </a:rPr>
              <a:t>cis</a:t>
            </a:r>
            <a:r>
              <a:rPr lang="fr-FR" sz="2200" dirty="0" smtClean="0">
                <a:latin typeface="Times New Roman" pitchFamily="18" charset="0"/>
                <a:cs typeface="Times New Roman" pitchFamily="18" charset="0"/>
              </a:rPr>
              <a:t>-Δ</a:t>
            </a:r>
            <a:r>
              <a:rPr lang="fr-FR" sz="2200" baseline="30000" dirty="0" smtClean="0">
                <a:latin typeface="Times New Roman" pitchFamily="18" charset="0"/>
                <a:cs typeface="Times New Roman" pitchFamily="18" charset="0"/>
              </a:rPr>
              <a:t>4</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énoyl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a:t>
            </a:r>
          </a:p>
        </p:txBody>
      </p:sp>
      <p:pic>
        <p:nvPicPr>
          <p:cNvPr id="8" name="Picture 2" descr="beta oxydation oxidation acide gras fatty acid Lynen helice helix acyl CoA coenzyme A insature"/>
          <p:cNvPicPr>
            <a:picLocks noChangeAspect="1" noChangeArrowheads="1"/>
          </p:cNvPicPr>
          <p:nvPr/>
        </p:nvPicPr>
        <p:blipFill>
          <a:blip r:embed="rId2" cstate="print"/>
          <a:srcRect/>
          <a:stretch>
            <a:fillRect/>
          </a:stretch>
        </p:blipFill>
        <p:spPr bwMode="auto">
          <a:xfrm>
            <a:off x="4680594" y="1000108"/>
            <a:ext cx="4392000" cy="5538961"/>
          </a:xfrm>
          <a:prstGeom prst="rect">
            <a:avLst/>
          </a:prstGeom>
          <a:noFill/>
          <a:ln w="28575">
            <a:solidFill>
              <a:srgbClr val="0070C0"/>
            </a:solidFill>
          </a:ln>
        </p:spPr>
      </p:pic>
      <p:sp>
        <p:nvSpPr>
          <p:cNvPr id="9" name="Rectangle 8"/>
          <p:cNvSpPr/>
          <p:nvPr/>
        </p:nvSpPr>
        <p:spPr>
          <a:xfrm>
            <a:off x="0" y="5018142"/>
            <a:ext cx="4643438" cy="1785104"/>
          </a:xfrm>
          <a:prstGeom prst="rect">
            <a:avLst/>
          </a:prstGeom>
        </p:spPr>
        <p:txBody>
          <a:bodyPr wrap="square">
            <a:spAutoFit/>
          </a:bodyPr>
          <a:lstStyle/>
          <a:p>
            <a:pPr marL="0" lvl="1" algn="just"/>
            <a:r>
              <a:rPr lang="fr-FR" sz="2200" dirty="0" smtClean="0">
                <a:latin typeface="Times New Roman" pitchFamily="18" charset="0"/>
                <a:cs typeface="Times New Roman" pitchFamily="18" charset="0"/>
              </a:rPr>
              <a:t>Ce dernier est transformé en C</a:t>
            </a:r>
            <a:r>
              <a:rPr lang="fr-FR" sz="2200" baseline="-25000" dirty="0" smtClean="0">
                <a:latin typeface="Times New Roman" pitchFamily="18" charset="0"/>
                <a:cs typeface="Times New Roman" pitchFamily="18" charset="0"/>
              </a:rPr>
              <a:t>10</a:t>
            </a:r>
            <a:r>
              <a:rPr lang="fr-FR" sz="2200" dirty="0"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trans</a:t>
            </a:r>
            <a:r>
              <a:rPr lang="fr-FR" sz="2200" dirty="0" err="1"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cis</a:t>
            </a:r>
            <a:r>
              <a:rPr lang="fr-FR" sz="2200" dirty="0" smtClean="0">
                <a:latin typeface="Times New Roman" pitchFamily="18" charset="0"/>
                <a:cs typeface="Times New Roman" pitchFamily="18" charset="0"/>
              </a:rPr>
              <a:t>-Δ</a:t>
            </a:r>
            <a:r>
              <a:rPr lang="fr-FR" sz="2200" baseline="30000" dirty="0" smtClean="0">
                <a:latin typeface="Times New Roman" pitchFamily="18" charset="0"/>
                <a:cs typeface="Times New Roman" pitchFamily="18" charset="0"/>
              </a:rPr>
              <a:t>2,4</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diénoyl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par l'</a:t>
            </a:r>
            <a:r>
              <a:rPr lang="fr-FR" sz="2200" dirty="0" err="1" smtClean="0">
                <a:latin typeface="Times New Roman" pitchFamily="18" charset="0"/>
                <a:cs typeface="Times New Roman" pitchFamily="18" charset="0"/>
              </a:rPr>
              <a:t>acyl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déshydrogénase (l'enzyme qui catalyse la 1ère étape de la β-oxydation). </a:t>
            </a:r>
          </a:p>
        </p:txBody>
      </p:sp>
      <p:sp>
        <p:nvSpPr>
          <p:cNvPr id="10" name="Rectangle 9"/>
          <p:cNvSpPr/>
          <p:nvPr/>
        </p:nvSpPr>
        <p:spPr>
          <a:xfrm>
            <a:off x="4643438" y="4181615"/>
            <a:ext cx="4500530" cy="121444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1" name="Rectangle 10"/>
          <p:cNvSpPr/>
          <p:nvPr/>
        </p:nvSpPr>
        <p:spPr>
          <a:xfrm>
            <a:off x="4643470" y="5396061"/>
            <a:ext cx="4500530" cy="128586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14" name="Groupe 13"/>
          <p:cNvGrpSpPr/>
          <p:nvPr/>
        </p:nvGrpSpPr>
        <p:grpSpPr>
          <a:xfrm>
            <a:off x="428596" y="1562859"/>
            <a:ext cx="3714776" cy="3071834"/>
            <a:chOff x="214282" y="2714620"/>
            <a:chExt cx="4198999" cy="4214842"/>
          </a:xfrm>
        </p:grpSpPr>
        <p:grpSp>
          <p:nvGrpSpPr>
            <p:cNvPr id="15" name="Groupe 16"/>
            <p:cNvGrpSpPr/>
            <p:nvPr/>
          </p:nvGrpSpPr>
          <p:grpSpPr>
            <a:xfrm>
              <a:off x="214282" y="2714620"/>
              <a:ext cx="4198999" cy="4214842"/>
              <a:chOff x="444439" y="2714620"/>
              <a:chExt cx="4198999" cy="4214842"/>
            </a:xfrm>
          </p:grpSpPr>
          <p:pic>
            <p:nvPicPr>
              <p:cNvPr id="17" name="Picture 2"/>
              <p:cNvPicPr>
                <a:picLocks noChangeAspect="1" noChangeArrowheads="1"/>
              </p:cNvPicPr>
              <p:nvPr/>
            </p:nvPicPr>
            <p:blipFill>
              <a:blip r:embed="rId3"/>
              <a:srcRect t="31395"/>
              <a:stretch>
                <a:fillRect/>
              </a:stretch>
            </p:blipFill>
            <p:spPr bwMode="auto">
              <a:xfrm>
                <a:off x="444439" y="2714620"/>
                <a:ext cx="4198999" cy="4214842"/>
              </a:xfrm>
              <a:prstGeom prst="rect">
                <a:avLst/>
              </a:prstGeom>
              <a:noFill/>
              <a:ln w="9525">
                <a:noFill/>
                <a:miter lim="800000"/>
                <a:headEnd/>
                <a:tailEnd/>
              </a:ln>
              <a:effectLst/>
            </p:spPr>
          </p:pic>
          <p:sp>
            <p:nvSpPr>
              <p:cNvPr id="18" name="Rectangle 17"/>
              <p:cNvSpPr/>
              <p:nvPr/>
            </p:nvSpPr>
            <p:spPr>
              <a:xfrm>
                <a:off x="1785918" y="2999810"/>
                <a:ext cx="36000" cy="72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15"/>
            <p:cNvSpPr/>
            <p:nvPr/>
          </p:nvSpPr>
          <p:spPr>
            <a:xfrm>
              <a:off x="1178414" y="2714620"/>
              <a:ext cx="36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4"/>
          <p:cNvSpPr txBox="1">
            <a:spLocks/>
          </p:cNvSpPr>
          <p:nvPr/>
        </p:nvSpPr>
        <p:spPr>
          <a:xfrm>
            <a:off x="457200" y="40689"/>
            <a:ext cx="8229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Β</a:t>
            </a: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-Oxydation des acides gras insaturés</a:t>
            </a:r>
            <a:endParaRPr kumimoji="0" lang="fr-FR"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Rectangle 2"/>
          <p:cNvSpPr/>
          <p:nvPr/>
        </p:nvSpPr>
        <p:spPr>
          <a:xfrm>
            <a:off x="0" y="662303"/>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Exemple, le </a:t>
            </a:r>
            <a:r>
              <a:rPr lang="fr-FR" sz="2000" dirty="0" err="1" smtClean="0">
                <a:latin typeface="Times New Roman" pitchFamily="18" charset="0"/>
                <a:cs typeface="Times New Roman" pitchFamily="18" charset="0"/>
              </a:rPr>
              <a:t>linoléate</a:t>
            </a:r>
            <a:r>
              <a:rPr lang="fr-FR" sz="2000" dirty="0" smtClean="0">
                <a:latin typeface="Times New Roman" pitchFamily="18" charset="0"/>
                <a:cs typeface="Times New Roman" pitchFamily="18" charset="0"/>
              </a:rPr>
              <a:t> (C</a:t>
            </a:r>
            <a:r>
              <a:rPr lang="fr-FR" sz="2000" baseline="-25000" dirty="0" smtClean="0">
                <a:latin typeface="Times New Roman" pitchFamily="18" charset="0"/>
                <a:cs typeface="Times New Roman" pitchFamily="18" charset="0"/>
              </a:rPr>
              <a:t>18</a:t>
            </a:r>
            <a:r>
              <a:rPr lang="fr-FR" sz="2000" dirty="0" smtClean="0">
                <a:latin typeface="Times New Roman" pitchFamily="18" charset="0"/>
                <a:cs typeface="Times New Roman" pitchFamily="18" charset="0"/>
              </a:rPr>
              <a:t>,</a:t>
            </a:r>
            <a:r>
              <a:rPr lang="fr-FR" sz="2000" i="1" dirty="0" err="1" smtClean="0">
                <a:latin typeface="Times New Roman" pitchFamily="18" charset="0"/>
                <a:cs typeface="Times New Roman" pitchFamily="18" charset="0"/>
              </a:rPr>
              <a:t>cis</a:t>
            </a:r>
            <a:r>
              <a:rPr lang="fr-FR" sz="2000" dirty="0" err="1" smtClean="0">
                <a:latin typeface="Times New Roman" pitchFamily="18" charset="0"/>
                <a:cs typeface="Times New Roman" pitchFamily="18" charset="0"/>
              </a:rPr>
              <a:t>,</a:t>
            </a:r>
            <a:r>
              <a:rPr lang="fr-FR" sz="2000" i="1" dirty="0" err="1" smtClean="0">
                <a:latin typeface="Times New Roman" pitchFamily="18" charset="0"/>
                <a:cs typeface="Times New Roman" pitchFamily="18" charset="0"/>
              </a:rPr>
              <a:t>cis</a:t>
            </a:r>
            <a:r>
              <a:rPr lang="fr-FR" sz="2000" dirty="0" smtClean="0">
                <a:latin typeface="Times New Roman" pitchFamily="18" charset="0"/>
                <a:cs typeface="Times New Roman" pitchFamily="18" charset="0"/>
              </a:rPr>
              <a:t>-Δ</a:t>
            </a:r>
            <a:r>
              <a:rPr lang="fr-FR" sz="2000" baseline="30000" dirty="0" smtClean="0">
                <a:latin typeface="Times New Roman" pitchFamily="18" charset="0"/>
                <a:cs typeface="Times New Roman" pitchFamily="18" charset="0"/>
              </a:rPr>
              <a:t>9,12</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octadécadiénoate</a:t>
            </a:r>
            <a:r>
              <a:rPr lang="fr-FR" sz="2000" dirty="0" smtClean="0">
                <a:latin typeface="Times New Roman" pitchFamily="18" charset="0"/>
                <a:cs typeface="Times New Roman" pitchFamily="18" charset="0"/>
              </a:rPr>
              <a:t>) possède une double liaison de chaque type.</a:t>
            </a:r>
          </a:p>
        </p:txBody>
      </p:sp>
      <p:sp>
        <p:nvSpPr>
          <p:cNvPr id="4" name="Rectangle 3"/>
          <p:cNvSpPr/>
          <p:nvPr/>
        </p:nvSpPr>
        <p:spPr>
          <a:xfrm>
            <a:off x="0" y="4779975"/>
            <a:ext cx="4680000" cy="646331"/>
          </a:xfrm>
          <a:prstGeom prst="rect">
            <a:avLst/>
          </a:prstGeom>
        </p:spPr>
        <p:txBody>
          <a:bodyPr wrap="square">
            <a:spAutoFit/>
          </a:bodyPr>
          <a:lstStyle/>
          <a:p>
            <a:pPr marL="0" lvl="1" algn="just"/>
            <a:r>
              <a:rPr lang="fr-FR" dirty="0" smtClean="0">
                <a:latin typeface="Times New Roman" pitchFamily="18" charset="0"/>
                <a:cs typeface="Times New Roman" pitchFamily="18" charset="0"/>
              </a:rPr>
              <a:t>Ce C12 rejoint la β-oxydation où il y subit 1 tour complet pour former le C</a:t>
            </a:r>
            <a:r>
              <a:rPr lang="fr-FR" baseline="-25000" dirty="0" smtClean="0">
                <a:latin typeface="Times New Roman" pitchFamily="18" charset="0"/>
                <a:cs typeface="Times New Roman" pitchFamily="18" charset="0"/>
              </a:rPr>
              <a:t>10</a:t>
            </a:r>
            <a:r>
              <a:rPr lang="fr-FR" dirty="0" smtClean="0">
                <a:latin typeface="Times New Roman" pitchFamily="18" charset="0"/>
                <a:cs typeface="Times New Roman" pitchFamily="18" charset="0"/>
              </a:rPr>
              <a:t>,</a:t>
            </a:r>
            <a:r>
              <a:rPr lang="fr-FR" i="1" dirty="0" smtClean="0">
                <a:latin typeface="Times New Roman" pitchFamily="18" charset="0"/>
                <a:cs typeface="Times New Roman" pitchFamily="18" charset="0"/>
              </a:rPr>
              <a:t>cis</a:t>
            </a:r>
            <a:r>
              <a:rPr lang="fr-FR" dirty="0" smtClean="0">
                <a:latin typeface="Times New Roman" pitchFamily="18" charset="0"/>
                <a:cs typeface="Times New Roman" pitchFamily="18" charset="0"/>
              </a:rPr>
              <a:t>-Δ</a:t>
            </a:r>
            <a:r>
              <a:rPr lang="fr-FR" baseline="30000" dirty="0" smtClean="0">
                <a:latin typeface="Times New Roman" pitchFamily="18" charset="0"/>
                <a:cs typeface="Times New Roman" pitchFamily="18" charset="0"/>
              </a:rPr>
              <a:t>4</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énoyl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a:t>
            </a:r>
          </a:p>
        </p:txBody>
      </p:sp>
      <p:sp>
        <p:nvSpPr>
          <p:cNvPr id="5" name="Rectangle 4"/>
          <p:cNvSpPr/>
          <p:nvPr/>
        </p:nvSpPr>
        <p:spPr>
          <a:xfrm>
            <a:off x="0" y="1530138"/>
            <a:ext cx="4680000" cy="646331"/>
          </a:xfrm>
          <a:prstGeom prst="rect">
            <a:avLst/>
          </a:prstGeom>
        </p:spPr>
        <p:txBody>
          <a:bodyPr wrap="square">
            <a:spAutoFit/>
          </a:bodyPr>
          <a:lstStyle/>
          <a:p>
            <a:pPr marL="0" lvl="1" algn="just"/>
            <a:r>
              <a:rPr lang="fr-FR" dirty="0" smtClean="0">
                <a:latin typeface="Times New Roman" pitchFamily="18" charset="0"/>
                <a:cs typeface="Times New Roman" pitchFamily="18" charset="0"/>
              </a:rPr>
              <a:t>Après 3 tours d'hélice, le </a:t>
            </a:r>
            <a:r>
              <a:rPr lang="fr-FR" dirty="0" err="1" smtClean="0">
                <a:latin typeface="Times New Roman" pitchFamily="18" charset="0"/>
                <a:cs typeface="Times New Roman" pitchFamily="18" charset="0"/>
              </a:rPr>
              <a:t>linoléyl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est transformé en C</a:t>
            </a:r>
            <a:r>
              <a:rPr lang="fr-FR" baseline="-25000" dirty="0" smtClean="0">
                <a:latin typeface="Times New Roman" pitchFamily="18" charset="0"/>
                <a:cs typeface="Times New Roman" pitchFamily="18" charset="0"/>
              </a:rPr>
              <a:t>12</a:t>
            </a:r>
            <a:r>
              <a:rPr lang="fr-FR" dirty="0"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cis</a:t>
            </a:r>
            <a:r>
              <a:rPr lang="fr-FR" dirty="0" err="1"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cis</a:t>
            </a:r>
            <a:r>
              <a:rPr lang="fr-FR" dirty="0" smtClean="0">
                <a:latin typeface="Times New Roman" pitchFamily="18" charset="0"/>
                <a:cs typeface="Times New Roman" pitchFamily="18" charset="0"/>
              </a:rPr>
              <a:t>-Δ</a:t>
            </a:r>
            <a:r>
              <a:rPr lang="fr-FR" baseline="30000" dirty="0" smtClean="0">
                <a:latin typeface="Times New Roman" pitchFamily="18" charset="0"/>
                <a:cs typeface="Times New Roman" pitchFamily="18" charset="0"/>
              </a:rPr>
              <a:t>3,6</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diénoyl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a:t>
            </a:r>
          </a:p>
        </p:txBody>
      </p:sp>
      <p:sp>
        <p:nvSpPr>
          <p:cNvPr id="6" name="Rectangle 5"/>
          <p:cNvSpPr/>
          <p:nvPr/>
        </p:nvSpPr>
        <p:spPr>
          <a:xfrm>
            <a:off x="0" y="2336418"/>
            <a:ext cx="4680000" cy="1200329"/>
          </a:xfrm>
          <a:prstGeom prst="rect">
            <a:avLst/>
          </a:prstGeom>
        </p:spPr>
        <p:txBody>
          <a:bodyPr wrap="square">
            <a:spAutoFit/>
          </a:bodyPr>
          <a:lstStyle/>
          <a:p>
            <a:pPr marL="0" lvl="1" algn="just"/>
            <a:r>
              <a:rPr lang="fr-FR" dirty="0" smtClean="0">
                <a:latin typeface="Times New Roman" pitchFamily="18" charset="0"/>
                <a:cs typeface="Times New Roman" pitchFamily="18" charset="0"/>
              </a:rPr>
              <a:t>Cette molécule possède une double liaison (</a:t>
            </a:r>
            <a:r>
              <a:rPr lang="fr-FR" i="1" dirty="0" smtClean="0">
                <a:latin typeface="Times New Roman" pitchFamily="18" charset="0"/>
                <a:cs typeface="Times New Roman" pitchFamily="18" charset="0"/>
              </a:rPr>
              <a:t>cis</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β,γ</a:t>
            </a:r>
            <a:r>
              <a:rPr lang="fr-FR" dirty="0" smtClean="0">
                <a:latin typeface="Times New Roman" pitchFamily="18" charset="0"/>
                <a:cs typeface="Times New Roman" pitchFamily="18" charset="0"/>
              </a:rPr>
              <a:t>) au lieu d'une double liaison (</a:t>
            </a:r>
            <a:r>
              <a:rPr lang="fr-FR" i="1" dirty="0" err="1" smtClean="0">
                <a:latin typeface="Times New Roman" pitchFamily="18" charset="0"/>
                <a:cs typeface="Times New Roman" pitchFamily="18" charset="0"/>
              </a:rPr>
              <a:t>trans</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β,γ</a:t>
            </a:r>
            <a:r>
              <a:rPr lang="fr-FR" dirty="0" smtClean="0">
                <a:latin typeface="Times New Roman" pitchFamily="18" charset="0"/>
                <a:cs typeface="Times New Roman" pitchFamily="18" charset="0"/>
              </a:rPr>
              <a:t>)  elle ne peut pas être un substrat de l'</a:t>
            </a:r>
            <a:r>
              <a:rPr lang="fr-FR" dirty="0" err="1" smtClean="0">
                <a:latin typeface="Times New Roman" pitchFamily="18" charset="0"/>
                <a:cs typeface="Times New Roman" pitchFamily="18" charset="0"/>
              </a:rPr>
              <a:t>énoyl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hydratase.</a:t>
            </a:r>
          </a:p>
        </p:txBody>
      </p:sp>
      <p:sp>
        <p:nvSpPr>
          <p:cNvPr id="7" name="Rectangle 6"/>
          <p:cNvSpPr/>
          <p:nvPr/>
        </p:nvSpPr>
        <p:spPr>
          <a:xfrm>
            <a:off x="0" y="3696696"/>
            <a:ext cx="4680000" cy="923330"/>
          </a:xfrm>
          <a:prstGeom prst="rect">
            <a:avLst/>
          </a:prstGeom>
        </p:spPr>
        <p:txBody>
          <a:bodyPr wrap="square">
            <a:spAutoFit/>
          </a:bodyPr>
          <a:lstStyle/>
          <a:p>
            <a:pPr marL="0" lvl="1" algn="just"/>
            <a:r>
              <a:rPr lang="fr-FR" dirty="0" smtClean="0">
                <a:latin typeface="Times New Roman" pitchFamily="18" charset="0"/>
                <a:cs typeface="Times New Roman" pitchFamily="18" charset="0"/>
              </a:rPr>
              <a:t>L’</a:t>
            </a:r>
            <a:r>
              <a:rPr lang="fr-FR" dirty="0" err="1" smtClean="0">
                <a:latin typeface="Times New Roman" pitchFamily="18" charset="0"/>
                <a:cs typeface="Times New Roman" pitchFamily="18" charset="0"/>
              </a:rPr>
              <a:t>énoyl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isomérase réarrange la liaison Δ</a:t>
            </a:r>
            <a:r>
              <a:rPr lang="fr-FR" baseline="30000"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en Δ</a:t>
            </a:r>
            <a:r>
              <a:rPr lang="fr-FR" baseline="30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pour former le C</a:t>
            </a:r>
            <a:r>
              <a:rPr lang="fr-FR" baseline="-25000" dirty="0" smtClean="0">
                <a:latin typeface="Times New Roman" pitchFamily="18" charset="0"/>
                <a:cs typeface="Times New Roman" pitchFamily="18" charset="0"/>
              </a:rPr>
              <a:t>12</a:t>
            </a:r>
            <a:r>
              <a:rPr lang="fr-FR" dirty="0"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trans</a:t>
            </a:r>
            <a:r>
              <a:rPr lang="fr-FR" dirty="0" err="1"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cis</a:t>
            </a:r>
            <a:r>
              <a:rPr lang="fr-FR" dirty="0" smtClean="0">
                <a:latin typeface="Times New Roman" pitchFamily="18" charset="0"/>
                <a:cs typeface="Times New Roman" pitchFamily="18" charset="0"/>
              </a:rPr>
              <a:t>-Δ</a:t>
            </a:r>
            <a:r>
              <a:rPr lang="fr-FR" baseline="30000" dirty="0" smtClean="0">
                <a:latin typeface="Times New Roman" pitchFamily="18" charset="0"/>
                <a:cs typeface="Times New Roman" pitchFamily="18" charset="0"/>
              </a:rPr>
              <a:t>2,6</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diénoyl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a:t>
            </a:r>
          </a:p>
        </p:txBody>
      </p:sp>
      <p:pic>
        <p:nvPicPr>
          <p:cNvPr id="8" name="Picture 2" descr="beta oxydation oxidation acide gras fatty acid Lynen helice helix acyl CoA coenzyme A insature"/>
          <p:cNvPicPr>
            <a:picLocks noChangeAspect="1" noChangeArrowheads="1"/>
          </p:cNvPicPr>
          <p:nvPr/>
        </p:nvPicPr>
        <p:blipFill>
          <a:blip r:embed="rId2" cstate="print"/>
          <a:srcRect/>
          <a:stretch>
            <a:fillRect/>
          </a:stretch>
        </p:blipFill>
        <p:spPr bwMode="auto">
          <a:xfrm>
            <a:off x="4680594" y="1176187"/>
            <a:ext cx="4392000" cy="5538961"/>
          </a:xfrm>
          <a:prstGeom prst="rect">
            <a:avLst/>
          </a:prstGeom>
          <a:noFill/>
          <a:ln w="28575">
            <a:solidFill>
              <a:srgbClr val="0070C0"/>
            </a:solidFill>
          </a:ln>
        </p:spPr>
      </p:pic>
      <p:sp>
        <p:nvSpPr>
          <p:cNvPr id="9" name="Rectangle 8"/>
          <p:cNvSpPr/>
          <p:nvPr/>
        </p:nvSpPr>
        <p:spPr>
          <a:xfrm>
            <a:off x="0" y="5586257"/>
            <a:ext cx="4643438" cy="1200329"/>
          </a:xfrm>
          <a:prstGeom prst="rect">
            <a:avLst/>
          </a:prstGeom>
        </p:spPr>
        <p:txBody>
          <a:bodyPr wrap="square">
            <a:spAutoFit/>
          </a:bodyPr>
          <a:lstStyle/>
          <a:p>
            <a:pPr marL="0" lvl="1" algn="just"/>
            <a:r>
              <a:rPr lang="fr-FR" dirty="0" smtClean="0">
                <a:latin typeface="Times New Roman" pitchFamily="18" charset="0"/>
                <a:cs typeface="Times New Roman" pitchFamily="18" charset="0"/>
              </a:rPr>
              <a:t>Ce dernier est transformé en C</a:t>
            </a:r>
            <a:r>
              <a:rPr lang="fr-FR" baseline="-25000" dirty="0" smtClean="0">
                <a:latin typeface="Times New Roman" pitchFamily="18" charset="0"/>
                <a:cs typeface="Times New Roman" pitchFamily="18" charset="0"/>
              </a:rPr>
              <a:t>10</a:t>
            </a:r>
            <a:r>
              <a:rPr lang="fr-FR" dirty="0"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trans</a:t>
            </a:r>
            <a:r>
              <a:rPr lang="fr-FR" dirty="0" err="1"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cis</a:t>
            </a:r>
            <a:r>
              <a:rPr lang="fr-FR" dirty="0" smtClean="0">
                <a:latin typeface="Times New Roman" pitchFamily="18" charset="0"/>
                <a:cs typeface="Times New Roman" pitchFamily="18" charset="0"/>
              </a:rPr>
              <a:t>-Δ</a:t>
            </a:r>
            <a:r>
              <a:rPr lang="fr-FR" baseline="30000" dirty="0" smtClean="0">
                <a:latin typeface="Times New Roman" pitchFamily="18" charset="0"/>
                <a:cs typeface="Times New Roman" pitchFamily="18" charset="0"/>
              </a:rPr>
              <a:t>2,4</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diénoyl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par l'</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déshydrogénase (l'enzyme qui catalyse la 1ère étape de la β-oxydation). </a:t>
            </a:r>
          </a:p>
        </p:txBody>
      </p:sp>
      <p:sp>
        <p:nvSpPr>
          <p:cNvPr id="10" name="Rectangle 9"/>
          <p:cNvSpPr/>
          <p:nvPr/>
        </p:nvSpPr>
        <p:spPr>
          <a:xfrm>
            <a:off x="4643438" y="4357694"/>
            <a:ext cx="4500530" cy="1214446"/>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1" name="Rectangle 10"/>
          <p:cNvSpPr/>
          <p:nvPr/>
        </p:nvSpPr>
        <p:spPr>
          <a:xfrm>
            <a:off x="4643470" y="5572140"/>
            <a:ext cx="4500530" cy="1285860"/>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2" name="Rectangle 11"/>
          <p:cNvSpPr/>
          <p:nvPr/>
        </p:nvSpPr>
        <p:spPr>
          <a:xfrm>
            <a:off x="4643470" y="3286124"/>
            <a:ext cx="4500530" cy="1071570"/>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Rectangle 12"/>
          <p:cNvSpPr/>
          <p:nvPr/>
        </p:nvSpPr>
        <p:spPr>
          <a:xfrm>
            <a:off x="4643470" y="1142984"/>
            <a:ext cx="4500530" cy="2143140"/>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4962556" y="1142984"/>
            <a:ext cx="4038600" cy="3960440"/>
          </a:xfrm>
          <a:ln>
            <a:solidFill>
              <a:schemeClr val="accent1"/>
            </a:solidFill>
          </a:ln>
        </p:spPr>
        <p:txBody>
          <a:bodyPr>
            <a:noAutofit/>
          </a:bodyPr>
          <a:lstStyle/>
          <a:p>
            <a:pPr algn="ctr">
              <a:buNone/>
            </a:pPr>
            <a:r>
              <a:rPr lang="fr-FR" sz="2400" b="1" dirty="0" smtClean="0">
                <a:latin typeface="Times New Roman" pitchFamily="18" charset="0"/>
                <a:cs typeface="Times New Roman" pitchFamily="18" charset="0"/>
              </a:rPr>
              <a:t>Oxyacide</a:t>
            </a:r>
            <a:r>
              <a:rPr lang="fr-FR" sz="2400" dirty="0" smtClean="0">
                <a:latin typeface="Times New Roman" pitchFamily="18" charset="0"/>
                <a:cs typeface="Times New Roman" pitchFamily="18" charset="0"/>
              </a:rPr>
              <a:t> </a:t>
            </a:r>
          </a:p>
          <a:p>
            <a:pPr algn="ctr">
              <a:buNone/>
            </a:pPr>
            <a:r>
              <a:rPr lang="fr-FR" sz="2400" dirty="0" smtClean="0">
                <a:latin typeface="Times New Roman" pitchFamily="18" charset="0"/>
                <a:cs typeface="Times New Roman" pitchFamily="18" charset="0"/>
              </a:rPr>
              <a:t>R-CO-CH2-COOH</a:t>
            </a:r>
          </a:p>
          <a:p>
            <a:pPr algn="ctr">
              <a:buNone/>
            </a:pPr>
            <a:r>
              <a:rPr lang="fr-FR" sz="2400" dirty="0" smtClean="0">
                <a:latin typeface="Times New Roman" pitchFamily="18" charset="0"/>
                <a:cs typeface="Times New Roman" pitchFamily="18" charset="0"/>
              </a:rPr>
              <a:t> </a:t>
            </a:r>
          </a:p>
          <a:p>
            <a:pPr algn="ctr">
              <a:buNone/>
            </a:pP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CO2</a:t>
            </a:r>
          </a:p>
          <a:p>
            <a:pPr algn="ctr">
              <a:buNone/>
            </a:pPr>
            <a:endParaRPr lang="fr-FR" sz="2400" dirty="0" smtClean="0">
              <a:latin typeface="Times New Roman" pitchFamily="18" charset="0"/>
              <a:cs typeface="Times New Roman" pitchFamily="18" charset="0"/>
            </a:endParaRPr>
          </a:p>
          <a:p>
            <a:pPr algn="ctr">
              <a:buNone/>
            </a:pPr>
            <a:endParaRPr lang="fr-FR" sz="2400" dirty="0" smtClean="0">
              <a:latin typeface="Times New Roman" pitchFamily="18" charset="0"/>
              <a:cs typeface="Times New Roman" pitchFamily="18" charset="0"/>
            </a:endParaRPr>
          </a:p>
          <a:p>
            <a:pPr algn="ctr">
              <a:buNone/>
            </a:pPr>
            <a:r>
              <a:rPr lang="fr-FR" sz="2400" b="1" dirty="0" err="1" smtClean="0">
                <a:latin typeface="Times New Roman" pitchFamily="18" charset="0"/>
                <a:cs typeface="Times New Roman" pitchFamily="18" charset="0"/>
              </a:rPr>
              <a:t>Méthylcétone</a:t>
            </a:r>
            <a:endParaRPr lang="fr-FR" sz="2400" b="1" dirty="0" smtClean="0">
              <a:latin typeface="Times New Roman" pitchFamily="18" charset="0"/>
              <a:cs typeface="Times New Roman" pitchFamily="18" charset="0"/>
            </a:endParaRPr>
          </a:p>
          <a:p>
            <a:pPr algn="ctr">
              <a:buNone/>
            </a:pPr>
            <a:r>
              <a:rPr lang="fr-FR" sz="2400" dirty="0" smtClean="0">
                <a:latin typeface="Times New Roman" pitchFamily="18" charset="0"/>
                <a:cs typeface="Times New Roman" pitchFamily="18" charset="0"/>
              </a:rPr>
              <a:t>R-</a:t>
            </a:r>
            <a:r>
              <a:rPr lang="fr-FR" sz="2400" dirty="0" smtClean="0">
                <a:solidFill>
                  <a:srgbClr val="0000CC"/>
                </a:solidFill>
                <a:latin typeface="Times New Roman" pitchFamily="18" charset="0"/>
                <a:cs typeface="Times New Roman" pitchFamily="18" charset="0"/>
              </a:rPr>
              <a:t>CO-CH3</a:t>
            </a:r>
            <a:endParaRPr lang="fr-FR" sz="2400" dirty="0">
              <a:solidFill>
                <a:srgbClr val="0000CC"/>
              </a:solidFill>
              <a:latin typeface="Times New Roman" pitchFamily="18" charset="0"/>
              <a:cs typeface="Times New Roman" pitchFamily="18" charset="0"/>
            </a:endParaRPr>
          </a:p>
        </p:txBody>
      </p:sp>
      <p:cxnSp>
        <p:nvCxnSpPr>
          <p:cNvPr id="6" name="Connecteur droit avec flèche 5"/>
          <p:cNvCxnSpPr/>
          <p:nvPr/>
        </p:nvCxnSpPr>
        <p:spPr>
          <a:xfrm>
            <a:off x="6902580" y="2093338"/>
            <a:ext cx="0" cy="21602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6038484" y="2885426"/>
            <a:ext cx="864096"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5229200"/>
            <a:ext cx="9144000" cy="1323439"/>
          </a:xfrm>
          <a:prstGeom prst="rect">
            <a:avLst/>
          </a:prstGeom>
        </p:spPr>
        <p:txBody>
          <a:bodyPr wrap="square">
            <a:spAutoFit/>
          </a:bodyPr>
          <a:lstStyle/>
          <a:p>
            <a:r>
              <a:rPr lang="fr-FR" sz="2000" dirty="0" smtClean="0">
                <a:latin typeface="Times New Roman" pitchFamily="18" charset="0"/>
                <a:cs typeface="Times New Roman" pitchFamily="18" charset="0"/>
              </a:rPr>
              <a:t>Cette voie ne présente aucun caractère énergétique </a:t>
            </a:r>
            <a:r>
              <a:rPr lang="fr-FR" sz="2000" dirty="0" smtClean="0">
                <a:latin typeface="Times New Roman" pitchFamily="18" charset="0"/>
                <a:ea typeface="Cambria Math"/>
                <a:cs typeface="Times New Roman" pitchFamily="18" charset="0"/>
              </a:rPr>
              <a:t>⇨</a:t>
            </a:r>
            <a:r>
              <a:rPr lang="fr-FR" sz="2000" dirty="0" smtClean="0">
                <a:latin typeface="Times New Roman" pitchFamily="18" charset="0"/>
                <a:cs typeface="Times New Roman" pitchFamily="18" charset="0"/>
              </a:rPr>
              <a:t> n'est pas favorisée par les cellules et ne peut être induite que dans un second temps, dans certaines conditions (concentration en acide gras suffisante pour saturer la </a:t>
            </a:r>
            <a:r>
              <a:rPr lang="el-GR" sz="2000" dirty="0" smtClean="0">
                <a:latin typeface="Times New Roman" pitchFamily="18" charset="0"/>
                <a:cs typeface="Times New Roman" pitchFamily="18" charset="0"/>
              </a:rPr>
              <a:t>β</a:t>
            </a:r>
            <a:r>
              <a:rPr lang="fr-FR" sz="2000" dirty="0" smtClean="0">
                <a:latin typeface="Times New Roman" pitchFamily="18" charset="0"/>
                <a:cs typeface="Times New Roman" pitchFamily="18" charset="0"/>
              </a:rPr>
              <a:t>-oxydation et oxygénation soutenue).</a:t>
            </a:r>
            <a:endParaRPr lang="fr-FR" sz="2000" dirty="0">
              <a:latin typeface="Times New Roman" pitchFamily="18" charset="0"/>
              <a:cs typeface="Times New Roman" pitchFamily="18" charset="0"/>
            </a:endParaRPr>
          </a:p>
        </p:txBody>
      </p:sp>
      <p:sp>
        <p:nvSpPr>
          <p:cNvPr id="8" name="Rectangle 7"/>
          <p:cNvSpPr/>
          <p:nvPr/>
        </p:nvSpPr>
        <p:spPr>
          <a:xfrm>
            <a:off x="0" y="3246493"/>
            <a:ext cx="4572000" cy="1015663"/>
          </a:xfrm>
          <a:prstGeom prst="rect">
            <a:avLst/>
          </a:prstGeom>
        </p:spPr>
        <p:txBody>
          <a:bodyPr>
            <a:spAutoFit/>
          </a:bodyPr>
          <a:lstStyle/>
          <a:p>
            <a:r>
              <a:rPr lang="fr-FR" sz="2000" dirty="0" smtClean="0">
                <a:latin typeface="Times New Roman" pitchFamily="18" charset="0"/>
                <a:cs typeface="Times New Roman" pitchFamily="18" charset="0"/>
              </a:rPr>
              <a:t>Font apparaitre par décarboxylation du carbone 1 des </a:t>
            </a:r>
            <a:r>
              <a:rPr lang="fr-FR" sz="2000" dirty="0" err="1" smtClean="0">
                <a:latin typeface="Times New Roman" pitchFamily="18" charset="0"/>
                <a:cs typeface="Times New Roman" pitchFamily="18" charset="0"/>
              </a:rPr>
              <a:t>méthylcétones</a:t>
            </a:r>
            <a:r>
              <a:rPr lang="fr-FR" sz="2000" dirty="0" smtClean="0">
                <a:latin typeface="Times New Roman" pitchFamily="18" charset="0"/>
                <a:cs typeface="Times New Roman" pitchFamily="18" charset="0"/>
              </a:rPr>
              <a:t> qui contribuent au gout des fromages.</a:t>
            </a:r>
            <a:endParaRPr lang="fr-FR" sz="2000" dirty="0"/>
          </a:p>
        </p:txBody>
      </p:sp>
      <p:sp>
        <p:nvSpPr>
          <p:cNvPr id="10" name="Rectangle 9"/>
          <p:cNvSpPr/>
          <p:nvPr/>
        </p:nvSpPr>
        <p:spPr>
          <a:xfrm>
            <a:off x="0" y="1571562"/>
            <a:ext cx="4572000" cy="707886"/>
          </a:xfrm>
          <a:prstGeom prst="rect">
            <a:avLst/>
          </a:prstGeom>
        </p:spPr>
        <p:txBody>
          <a:bodyPr>
            <a:spAutoFit/>
          </a:bodyPr>
          <a:lstStyle/>
          <a:p>
            <a:r>
              <a:rPr lang="fr-FR" sz="2000" dirty="0" smtClean="0">
                <a:latin typeface="Times New Roman" pitchFamily="18" charset="0"/>
                <a:cs typeface="Times New Roman" pitchFamily="18" charset="0"/>
              </a:rPr>
              <a:t>Faite par certaine moisissures responsable de la fermentation fromagère</a:t>
            </a:r>
            <a:endParaRPr lang="fr-FR" sz="2000" dirty="0"/>
          </a:p>
        </p:txBody>
      </p:sp>
      <p:sp>
        <p:nvSpPr>
          <p:cNvPr id="13" name="Rectangle 12"/>
          <p:cNvSpPr/>
          <p:nvPr/>
        </p:nvSpPr>
        <p:spPr>
          <a:xfrm>
            <a:off x="0" y="142852"/>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Décarboxylation de C1</a:t>
            </a:r>
            <a:endParaRPr lang="fr-F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8292"/>
            <a:ext cx="9144000" cy="576064"/>
          </a:xfrm>
        </p:spPr>
        <p:txBody>
          <a:bodyPr>
            <a:noAutofit/>
          </a:bodyPr>
          <a:lstStyle/>
          <a:p>
            <a:r>
              <a:rPr lang="fr-FR" sz="2400" b="1" dirty="0" smtClean="0">
                <a:latin typeface="Times New Roman" pitchFamily="18" charset="0"/>
                <a:cs typeface="Times New Roman" pitchFamily="18" charset="0"/>
              </a:rPr>
              <a:t>ω-oxydation</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grpSp>
        <p:nvGrpSpPr>
          <p:cNvPr id="3" name="Espace réservé du contenu 8"/>
          <p:cNvGrpSpPr>
            <a:grpSpLocks noGrp="1"/>
          </p:cNvGrpSpPr>
          <p:nvPr>
            <p:ph sz="half" idx="2"/>
          </p:nvPr>
        </p:nvGrpSpPr>
        <p:grpSpPr>
          <a:xfrm>
            <a:off x="145710" y="2673082"/>
            <a:ext cx="8852580" cy="1346933"/>
            <a:chOff x="-8195825" y="487574"/>
            <a:chExt cx="14706445" cy="1620527"/>
          </a:xfrm>
        </p:grpSpPr>
        <p:pic>
          <p:nvPicPr>
            <p:cNvPr id="10" name="Picture 3" descr="Omega-oxidation 1.svg">
              <a:hlinkClick r:id="rId2"/>
            </p:cNvPr>
            <p:cNvPicPr>
              <a:picLocks noChangeAspect="1" noChangeArrowheads="1"/>
            </p:cNvPicPr>
            <p:nvPr/>
          </p:nvPicPr>
          <p:blipFill>
            <a:blip r:embed="rId3" cstate="print"/>
            <a:srcRect/>
            <a:stretch>
              <a:fillRect/>
            </a:stretch>
          </p:blipFill>
          <p:spPr bwMode="auto">
            <a:xfrm>
              <a:off x="-8195825" y="487574"/>
              <a:ext cx="6399044" cy="1620527"/>
            </a:xfrm>
            <a:prstGeom prst="rect">
              <a:avLst/>
            </a:prstGeom>
            <a:noFill/>
          </p:spPr>
        </p:pic>
        <p:pic>
          <p:nvPicPr>
            <p:cNvPr id="11" name="Picture 4" descr="Omega-oxidation 2.svg">
              <a:hlinkClick r:id="rId4"/>
            </p:cNvPr>
            <p:cNvPicPr>
              <a:picLocks noChangeAspect="1" noChangeArrowheads="1"/>
            </p:cNvPicPr>
            <p:nvPr/>
          </p:nvPicPr>
          <p:blipFill>
            <a:blip r:embed="rId5" cstate="print"/>
            <a:srcRect l="37092"/>
            <a:stretch>
              <a:fillRect/>
            </a:stretch>
          </p:blipFill>
          <p:spPr bwMode="auto">
            <a:xfrm>
              <a:off x="-1787259" y="487574"/>
              <a:ext cx="4025501" cy="1620527"/>
            </a:xfrm>
            <a:prstGeom prst="rect">
              <a:avLst/>
            </a:prstGeom>
            <a:noFill/>
          </p:spPr>
        </p:pic>
        <p:pic>
          <p:nvPicPr>
            <p:cNvPr id="12" name="Picture 5" descr="Omega-oxidation 3.svg">
              <a:hlinkClick r:id="rId6"/>
            </p:cNvPr>
            <p:cNvPicPr>
              <a:picLocks noChangeAspect="1" noChangeArrowheads="1"/>
            </p:cNvPicPr>
            <p:nvPr/>
          </p:nvPicPr>
          <p:blipFill>
            <a:blip r:embed="rId7" cstate="print"/>
            <a:srcRect l="35238"/>
            <a:stretch>
              <a:fillRect/>
            </a:stretch>
          </p:blipFill>
          <p:spPr bwMode="auto">
            <a:xfrm>
              <a:off x="2366442" y="487574"/>
              <a:ext cx="4144178" cy="1620527"/>
            </a:xfrm>
            <a:prstGeom prst="rect">
              <a:avLst/>
            </a:prstGeom>
            <a:noFill/>
          </p:spPr>
        </p:pic>
      </p:grpSp>
      <p:sp>
        <p:nvSpPr>
          <p:cNvPr id="13" name="Rectangle 12"/>
          <p:cNvSpPr/>
          <p:nvPr/>
        </p:nvSpPr>
        <p:spPr>
          <a:xfrm>
            <a:off x="0" y="4324110"/>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L’acide di-carboxylique résultant est ensuite métabolisé dans le cytoplasme ou peut être activé par le SH-</a:t>
            </a:r>
            <a:r>
              <a:rPr lang="fr-FR" sz="2000" dirty="0" err="1" smtClean="0">
                <a:latin typeface="Times New Roman" pitchFamily="18" charset="0"/>
                <a:cs typeface="Times New Roman" pitchFamily="18" charset="0"/>
              </a:rPr>
              <a:t>CoA</a:t>
            </a:r>
            <a:r>
              <a:rPr lang="fr-FR" sz="2000" dirty="0" smtClean="0">
                <a:latin typeface="Times New Roman" pitchFamily="18" charset="0"/>
                <a:cs typeface="Times New Roman" pitchFamily="18" charset="0"/>
              </a:rPr>
              <a:t> pour rejoindre la β-oxydation.</a:t>
            </a:r>
          </a:p>
        </p:txBody>
      </p:sp>
      <p:sp>
        <p:nvSpPr>
          <p:cNvPr id="14" name="Rectangle 13"/>
          <p:cNvSpPr/>
          <p:nvPr/>
        </p:nvSpPr>
        <p:spPr>
          <a:xfrm>
            <a:off x="0" y="1018451"/>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Est une voie alternative à la β-oxydation ne nécessite pas le coenzyme A.</a:t>
            </a:r>
          </a:p>
        </p:txBody>
      </p:sp>
      <p:sp>
        <p:nvSpPr>
          <p:cNvPr id="9" name="Rectangle 8"/>
          <p:cNvSpPr/>
          <p:nvPr/>
        </p:nvSpPr>
        <p:spPr>
          <a:xfrm>
            <a:off x="0" y="6286520"/>
            <a:ext cx="9144000" cy="369332"/>
          </a:xfrm>
          <a:prstGeom prst="rect">
            <a:avLst/>
          </a:prstGeom>
        </p:spPr>
        <p:txBody>
          <a:bodyPr wrap="square">
            <a:spAutoFit/>
          </a:bodyPr>
          <a:lstStyle/>
          <a:p>
            <a:pPr algn="ctr"/>
            <a:r>
              <a:rPr lang="fr-FR" b="1" dirty="0" smtClean="0">
                <a:solidFill>
                  <a:srgbClr val="0000CC"/>
                </a:solidFill>
                <a:latin typeface="Times New Roman" pitchFamily="18" charset="0"/>
                <a:cs typeface="Times New Roman" pitchFamily="18" charset="0"/>
              </a:rPr>
              <a:t>Utilisée par </a:t>
            </a:r>
            <a:r>
              <a:rPr lang="fr-FR" b="1" i="1" dirty="0" err="1" smtClean="0">
                <a:solidFill>
                  <a:srgbClr val="0000CC"/>
                </a:solidFill>
                <a:latin typeface="Times New Roman" pitchFamily="18" charset="0"/>
                <a:cs typeface="Times New Roman" pitchFamily="18" charset="0"/>
              </a:rPr>
              <a:t>Pseudomonas</a:t>
            </a:r>
            <a:r>
              <a:rPr lang="fr-FR" b="1" i="1" dirty="0" smtClean="0">
                <a:solidFill>
                  <a:srgbClr val="0000CC"/>
                </a:solidFill>
                <a:latin typeface="Times New Roman" pitchFamily="18" charset="0"/>
                <a:cs typeface="Times New Roman" pitchFamily="18" charset="0"/>
              </a:rPr>
              <a:t> </a:t>
            </a:r>
            <a:r>
              <a:rPr lang="fr-FR" b="1" i="1" dirty="0" err="1" smtClean="0">
                <a:solidFill>
                  <a:srgbClr val="0000CC"/>
                </a:solidFill>
                <a:latin typeface="Times New Roman" pitchFamily="18" charset="0"/>
                <a:cs typeface="Times New Roman" pitchFamily="18" charset="0"/>
              </a:rPr>
              <a:t>oleovorans</a:t>
            </a:r>
            <a:r>
              <a:rPr lang="fr-FR" b="1" i="1" dirty="0" smtClean="0">
                <a:solidFill>
                  <a:srgbClr val="0000CC"/>
                </a:solidFill>
                <a:latin typeface="Times New Roman" pitchFamily="18" charset="0"/>
                <a:cs typeface="Times New Roman" pitchFamily="18" charset="0"/>
              </a:rPr>
              <a:t> </a:t>
            </a:r>
            <a:r>
              <a:rPr lang="fr-FR" b="1" dirty="0" smtClean="0">
                <a:solidFill>
                  <a:srgbClr val="0000CC"/>
                </a:solidFill>
                <a:latin typeface="Times New Roman" pitchFamily="18" charset="0"/>
                <a:cs typeface="Times New Roman" pitchFamily="18" charset="0"/>
              </a:rPr>
              <a:t>dans l’épuration des marées noires.</a:t>
            </a:r>
          </a:p>
        </p:txBody>
      </p:sp>
      <p:sp>
        <p:nvSpPr>
          <p:cNvPr id="15" name="Rectangle 14"/>
          <p:cNvSpPr/>
          <p:nvPr/>
        </p:nvSpPr>
        <p:spPr>
          <a:xfrm>
            <a:off x="0" y="5336091"/>
            <a:ext cx="9144000" cy="646331"/>
          </a:xfrm>
          <a:prstGeom prst="rect">
            <a:avLst/>
          </a:prstGeom>
        </p:spPr>
        <p:txBody>
          <a:bodyPr wrap="square">
            <a:spAutoFit/>
          </a:bodyPr>
          <a:lstStyle/>
          <a:p>
            <a:r>
              <a:rPr lang="fr-FR" dirty="0" smtClean="0">
                <a:latin typeface="Times New Roman" pitchFamily="18" charset="0"/>
                <a:cs typeface="Times New Roman" pitchFamily="18" charset="0"/>
              </a:rPr>
              <a:t>Ne fonctionne  véritablement dans le métabolisme cellulaire  global que lorsque la β-oxydation est insuffisante.</a:t>
            </a:r>
          </a:p>
        </p:txBody>
      </p:sp>
      <p:sp>
        <p:nvSpPr>
          <p:cNvPr id="16" name="Rectangle 15"/>
          <p:cNvSpPr/>
          <p:nvPr/>
        </p:nvSpPr>
        <p:spPr>
          <a:xfrm>
            <a:off x="0" y="1722656"/>
            <a:ext cx="9144000" cy="646331"/>
          </a:xfrm>
          <a:prstGeom prst="rect">
            <a:avLst/>
          </a:prstGeom>
        </p:spPr>
        <p:txBody>
          <a:bodyPr wrap="square">
            <a:spAutoFit/>
          </a:bodyPr>
          <a:lstStyle/>
          <a:p>
            <a:r>
              <a:rPr lang="fr-FR" dirty="0" smtClean="0">
                <a:latin typeface="Times New Roman" pitchFamily="18" charset="0"/>
                <a:cs typeface="Times New Roman" pitchFamily="18" charset="0"/>
              </a:rPr>
              <a:t>Consiste en l’oxydation du </a:t>
            </a:r>
            <a:r>
              <a:rPr lang="fr-FR" b="1" dirty="0" smtClean="0">
                <a:latin typeface="Times New Roman" pitchFamily="18" charset="0"/>
                <a:cs typeface="Times New Roman" pitchFamily="18" charset="0"/>
              </a:rPr>
              <a:t>carbone ω,</a:t>
            </a:r>
            <a:r>
              <a:rPr lang="fr-FR" dirty="0" smtClean="0">
                <a:latin typeface="Times New Roman" pitchFamily="18" charset="0"/>
                <a:cs typeface="Times New Roman" pitchFamily="18" charset="0"/>
              </a:rPr>
              <a:t> des acides gras de 10 à 12 atomes de carbone d'où le nom de </a:t>
            </a:r>
            <a:r>
              <a:rPr lang="el-GR" dirty="0" smtClean="0">
                <a:latin typeface="Times New Roman" pitchFamily="18" charset="0"/>
                <a:cs typeface="Times New Roman" pitchFamily="18" charset="0"/>
              </a:rPr>
              <a:t>ω-</a:t>
            </a:r>
            <a:r>
              <a:rPr lang="fr-FR" dirty="0" smtClean="0">
                <a:latin typeface="Times New Roman" pitchFamily="18" charset="0"/>
                <a:cs typeface="Times New Roman" pitchFamily="18" charset="0"/>
              </a:rPr>
              <a:t>oxydation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714620"/>
            <a:ext cx="914400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Catabolisme de glycérol</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480"/>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Le transport de ces substrats à l'intérieur de la cellule peut être réalisé par: </a:t>
            </a:r>
          </a:p>
        </p:txBody>
      </p:sp>
      <p:pic>
        <p:nvPicPr>
          <p:cNvPr id="7" name="Picture 2"/>
          <p:cNvPicPr>
            <a:picLocks noGrp="1" noChangeAspect="1" noChangeArrowheads="1"/>
          </p:cNvPicPr>
          <p:nvPr>
            <p:ph sz="half" idx="2"/>
          </p:nvPr>
        </p:nvPicPr>
        <p:blipFill>
          <a:blip r:embed="rId2" cstate="print"/>
          <a:srcRect l="1935" r="-993"/>
          <a:stretch>
            <a:fillRect/>
          </a:stretch>
        </p:blipFill>
        <p:spPr bwMode="auto">
          <a:xfrm>
            <a:off x="5072066" y="1285860"/>
            <a:ext cx="4000496" cy="3371836"/>
          </a:xfrm>
          <a:prstGeom prst="rect">
            <a:avLst/>
          </a:prstGeom>
          <a:noFill/>
          <a:ln w="9525">
            <a:solidFill>
              <a:srgbClr val="C00000"/>
            </a:solidFill>
            <a:miter lim="800000"/>
            <a:headEnd/>
            <a:tailEnd/>
          </a:ln>
        </p:spPr>
      </p:pic>
      <p:sp>
        <p:nvSpPr>
          <p:cNvPr id="8" name="Rectangle 7"/>
          <p:cNvSpPr/>
          <p:nvPr/>
        </p:nvSpPr>
        <p:spPr>
          <a:xfrm>
            <a:off x="0" y="1142984"/>
            <a:ext cx="5004000" cy="430887"/>
          </a:xfrm>
          <a:prstGeom prst="wedgeRectCallout">
            <a:avLst>
              <a:gd name="adj1" fmla="val 68500"/>
              <a:gd name="adj2" fmla="val 153916"/>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ctr">
              <a:buAutoNum type="arabicPeriod"/>
            </a:pPr>
            <a:r>
              <a:rPr lang="fr-FR" sz="2200" b="1" dirty="0" smtClean="0">
                <a:solidFill>
                  <a:srgbClr val="C00000"/>
                </a:solidFill>
                <a:latin typeface="Times New Roman" pitchFamily="18" charset="0"/>
                <a:cs typeface="Times New Roman" pitchFamily="18" charset="0"/>
              </a:rPr>
              <a:t>Diffusion passive:</a:t>
            </a:r>
          </a:p>
        </p:txBody>
      </p:sp>
      <p:sp>
        <p:nvSpPr>
          <p:cNvPr id="9" name="Rectangle 8"/>
          <p:cNvSpPr/>
          <p:nvPr/>
        </p:nvSpPr>
        <p:spPr>
          <a:xfrm>
            <a:off x="0" y="2776035"/>
            <a:ext cx="5000628" cy="1446550"/>
          </a:xfrm>
          <a:prstGeom prst="rect">
            <a:avLst/>
          </a:prstGeom>
        </p:spPr>
        <p:txBody>
          <a:bodyPr wrap="square">
            <a:spAutoFit/>
          </a:bodyPr>
          <a:lstStyle/>
          <a:p>
            <a:r>
              <a:rPr lang="fr-FR" sz="2200" dirty="0" smtClean="0">
                <a:latin typeface="Times New Roman" pitchFamily="18" charset="0"/>
                <a:cs typeface="Times New Roman" pitchFamily="18" charset="0"/>
              </a:rPr>
              <a:t>Le transport du glycérol est permanent,  lorsqu’il est transformé en glycérol-3 phosphate(G3P) par la glycérol kinase en conditions aérobies</a:t>
            </a:r>
            <a:endParaRPr lang="fr-FR" sz="2200" dirty="0"/>
          </a:p>
        </p:txBody>
      </p:sp>
      <p:sp>
        <p:nvSpPr>
          <p:cNvPr id="11" name="Rectangle 10"/>
          <p:cNvSpPr/>
          <p:nvPr/>
        </p:nvSpPr>
        <p:spPr>
          <a:xfrm>
            <a:off x="0" y="6017145"/>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L’activité de cette dernière est inhibée de façon compétitive par le D,L- glycéraldéhyde-3-phosphate</a:t>
            </a:r>
            <a:endParaRPr lang="fr-FR" sz="2200" dirty="0">
              <a:latin typeface="Times New Roman" pitchFamily="18" charset="0"/>
              <a:cs typeface="Times New Roman" pitchFamily="18" charset="0"/>
            </a:endParaRPr>
          </a:p>
        </p:txBody>
      </p:sp>
      <p:sp>
        <p:nvSpPr>
          <p:cNvPr id="12" name="Rectangle 11"/>
          <p:cNvSpPr/>
          <p:nvPr/>
        </p:nvSpPr>
        <p:spPr>
          <a:xfrm>
            <a:off x="0" y="5442926"/>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Dépendant d'un système de transport spécifique impliquant </a:t>
            </a:r>
            <a:r>
              <a:rPr lang="fr-FR" sz="2200" b="1" dirty="0" smtClean="0">
                <a:solidFill>
                  <a:srgbClr val="FF0000"/>
                </a:solidFill>
                <a:latin typeface="Times New Roman" pitchFamily="18" charset="0"/>
                <a:cs typeface="Times New Roman" pitchFamily="18" charset="0"/>
              </a:rPr>
              <a:t>une perméase. </a:t>
            </a:r>
            <a:endParaRPr lang="fr-FR" sz="2200" dirty="0"/>
          </a:p>
        </p:txBody>
      </p:sp>
      <p:sp>
        <p:nvSpPr>
          <p:cNvPr id="13" name="Rectangle 12"/>
          <p:cNvSpPr/>
          <p:nvPr/>
        </p:nvSpPr>
        <p:spPr>
          <a:xfrm>
            <a:off x="0" y="38377"/>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Transport du glycérol</a:t>
            </a:r>
            <a:endParaRPr lang="fr-FR" sz="2400" dirty="0">
              <a:latin typeface="Times New Roman" pitchFamily="18" charset="0"/>
              <a:cs typeface="Times New Roman" pitchFamily="18" charset="0"/>
            </a:endParaRPr>
          </a:p>
        </p:txBody>
      </p:sp>
      <p:sp>
        <p:nvSpPr>
          <p:cNvPr id="14" name="Rectangle 13"/>
          <p:cNvSpPr/>
          <p:nvPr/>
        </p:nvSpPr>
        <p:spPr>
          <a:xfrm>
            <a:off x="0" y="1863259"/>
            <a:ext cx="5000628" cy="769441"/>
          </a:xfrm>
          <a:prstGeom prst="rect">
            <a:avLst/>
          </a:prstGeom>
        </p:spPr>
        <p:txBody>
          <a:bodyPr wrap="square">
            <a:spAutoFit/>
          </a:bodyPr>
          <a:lstStyle/>
          <a:p>
            <a:r>
              <a:rPr lang="fr-FR" sz="2200" dirty="0" smtClean="0">
                <a:latin typeface="Times New Roman" pitchFamily="18" charset="0"/>
                <a:cs typeface="Times New Roman" pitchFamily="18" charset="0"/>
              </a:rPr>
              <a:t>Conditionnée par  l'équilibre   osmotique de glycérol et glycérol-3-P. </a:t>
            </a:r>
            <a:endParaRPr lang="fr-FR" sz="2200" dirty="0"/>
          </a:p>
        </p:txBody>
      </p:sp>
      <p:sp>
        <p:nvSpPr>
          <p:cNvPr id="15" name="Rectangle 14"/>
          <p:cNvSpPr/>
          <p:nvPr/>
        </p:nvSpPr>
        <p:spPr>
          <a:xfrm>
            <a:off x="0" y="4868704"/>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Concerne le glycérol-3-phosphate.</a:t>
            </a:r>
            <a:r>
              <a:rPr lang="fr-FR" sz="2200" b="1" dirty="0" smtClean="0">
                <a:solidFill>
                  <a:srgbClr val="0000CC"/>
                </a:solidFill>
                <a:latin typeface="Times New Roman" pitchFamily="18" charset="0"/>
                <a:cs typeface="Times New Roman" pitchFamily="18" charset="0"/>
              </a:rPr>
              <a:t> </a:t>
            </a:r>
            <a:endParaRPr lang="fr-FR" sz="2200" dirty="0"/>
          </a:p>
        </p:txBody>
      </p:sp>
      <p:sp>
        <p:nvSpPr>
          <p:cNvPr id="5" name="Rectangle 4"/>
          <p:cNvSpPr/>
          <p:nvPr/>
        </p:nvSpPr>
        <p:spPr>
          <a:xfrm>
            <a:off x="0" y="4365920"/>
            <a:ext cx="5004000" cy="430887"/>
          </a:xfrm>
          <a:prstGeom prst="wedgeRectCallout">
            <a:avLst>
              <a:gd name="adj1" fmla="val 68753"/>
              <a:gd name="adj2" fmla="val -27704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2200" b="1" dirty="0" smtClean="0">
                <a:solidFill>
                  <a:srgbClr val="C00000"/>
                </a:solidFill>
                <a:latin typeface="Times New Roman" pitchFamily="18" charset="0"/>
                <a:cs typeface="Times New Roman" pitchFamily="18" charset="0"/>
              </a:rPr>
              <a:t>2. Transport facilité: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1" grpId="0"/>
      <p:bldP spid="12" grpId="0"/>
      <p:bldP spid="14" grpId="0"/>
      <p:bldP spid="15"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14356"/>
            <a:ext cx="5500694"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À l’</a:t>
            </a:r>
            <a:r>
              <a:rPr lang="fr-FR" sz="2200" dirty="0" err="1" smtClean="0">
                <a:latin typeface="Times New Roman" pitchFamily="18" charset="0"/>
                <a:cs typeface="Times New Roman" pitchFamily="18" charset="0"/>
              </a:rPr>
              <a:t>interieur</a:t>
            </a:r>
            <a:r>
              <a:rPr lang="fr-FR" sz="2200" dirty="0" smtClean="0">
                <a:latin typeface="Times New Roman" pitchFamily="18" charset="0"/>
                <a:cs typeface="Times New Roman" pitchFamily="18" charset="0"/>
              </a:rPr>
              <a:t> de la cellule le glycérol est assimilé  en </a:t>
            </a:r>
            <a:r>
              <a:rPr lang="fr-FR" sz="2200" dirty="0" smtClean="0">
                <a:solidFill>
                  <a:srgbClr val="0000CC"/>
                </a:solidFill>
                <a:latin typeface="Times New Roman" pitchFamily="18" charset="0"/>
                <a:cs typeface="Times New Roman" pitchFamily="18" charset="0"/>
              </a:rPr>
              <a:t>DHAP </a:t>
            </a:r>
            <a:r>
              <a:rPr lang="fr-FR" sz="2200" dirty="0" smtClean="0">
                <a:latin typeface="Times New Roman" pitchFamily="18" charset="0"/>
                <a:cs typeface="Times New Roman" pitchFamily="18" charset="0"/>
              </a:rPr>
              <a:t>par deux voies:</a:t>
            </a:r>
          </a:p>
        </p:txBody>
      </p:sp>
      <p:sp>
        <p:nvSpPr>
          <p:cNvPr id="13" name="Rectangle 12"/>
          <p:cNvSpPr/>
          <p:nvPr/>
        </p:nvSpPr>
        <p:spPr>
          <a:xfrm>
            <a:off x="0" y="6017145"/>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Certains micro-organismes sont capables d'utiliser les intermédiaires du métabolisme comme glycérol-3-phosphate (G3P) ou le DHA </a:t>
            </a:r>
          </a:p>
        </p:txBody>
      </p:sp>
      <p:sp>
        <p:nvSpPr>
          <p:cNvPr id="6" name="Rectangle 5"/>
          <p:cNvSpPr/>
          <p:nvPr/>
        </p:nvSpPr>
        <p:spPr>
          <a:xfrm>
            <a:off x="0" y="2857496"/>
            <a:ext cx="5857884" cy="430887"/>
          </a:xfrm>
          <a:prstGeom prst="rect">
            <a:avLst/>
          </a:prstGeom>
        </p:spPr>
        <p:txBody>
          <a:bodyPr wrap="square">
            <a:spAutoFit/>
          </a:bodyPr>
          <a:lstStyle/>
          <a:p>
            <a:r>
              <a:rPr lang="fr-FR" sz="2200" b="1" dirty="0" smtClean="0">
                <a:latin typeface="Times New Roman" pitchFamily="18" charset="0"/>
                <a:cs typeface="Times New Roman" pitchFamily="18" charset="0"/>
              </a:rPr>
              <a:t>Phosphorylation suivie d'une déshydrogénation</a:t>
            </a:r>
          </a:p>
        </p:txBody>
      </p:sp>
      <p:sp>
        <p:nvSpPr>
          <p:cNvPr id="7" name="Rectangle 6"/>
          <p:cNvSpPr/>
          <p:nvPr/>
        </p:nvSpPr>
        <p:spPr>
          <a:xfrm>
            <a:off x="-71470" y="1500175"/>
            <a:ext cx="6000760" cy="428628"/>
          </a:xfrm>
          <a:prstGeom prst="rect">
            <a:avLst/>
          </a:prstGeom>
        </p:spPr>
        <p:txBody>
          <a:bodyPr wrap="square">
            <a:spAutoFit/>
          </a:bodyPr>
          <a:lstStyle/>
          <a:p>
            <a:r>
              <a:rPr lang="fr-FR" sz="2200" b="1" dirty="0" smtClean="0">
                <a:latin typeface="Times New Roman" pitchFamily="18" charset="0"/>
                <a:cs typeface="Times New Roman" pitchFamily="18" charset="0"/>
              </a:rPr>
              <a:t>Déshydrogénation suivie d'une phosphorylation</a:t>
            </a:r>
          </a:p>
        </p:txBody>
      </p:sp>
      <p:grpSp>
        <p:nvGrpSpPr>
          <p:cNvPr id="10" name="Groupe 9"/>
          <p:cNvGrpSpPr/>
          <p:nvPr/>
        </p:nvGrpSpPr>
        <p:grpSpPr>
          <a:xfrm>
            <a:off x="6026050" y="857232"/>
            <a:ext cx="3000395" cy="4786346"/>
            <a:chOff x="6072198" y="1194164"/>
            <a:chExt cx="3000395" cy="3429024"/>
          </a:xfrm>
        </p:grpSpPr>
        <p:pic>
          <p:nvPicPr>
            <p:cNvPr id="12" name="Picture 3"/>
            <p:cNvPicPr>
              <a:picLocks noChangeAspect="1" noChangeArrowheads="1"/>
            </p:cNvPicPr>
            <p:nvPr/>
          </p:nvPicPr>
          <p:blipFill>
            <a:blip r:embed="rId2" cstate="print"/>
            <a:srcRect l="29554"/>
            <a:stretch>
              <a:fillRect/>
            </a:stretch>
          </p:blipFill>
          <p:spPr bwMode="auto">
            <a:xfrm>
              <a:off x="6072198" y="1194164"/>
              <a:ext cx="3000395" cy="3429024"/>
            </a:xfrm>
            <a:prstGeom prst="rect">
              <a:avLst/>
            </a:prstGeom>
            <a:noFill/>
            <a:ln w="9525">
              <a:noFill/>
              <a:miter lim="800000"/>
              <a:headEnd/>
              <a:tailEnd/>
            </a:ln>
          </p:spPr>
        </p:pic>
        <p:sp>
          <p:nvSpPr>
            <p:cNvPr id="9" name="Rectangle 8"/>
            <p:cNvSpPr/>
            <p:nvPr/>
          </p:nvSpPr>
          <p:spPr>
            <a:xfrm>
              <a:off x="6072198" y="2357430"/>
              <a:ext cx="214314"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p:cNvSpPr/>
          <p:nvPr/>
        </p:nvSpPr>
        <p:spPr>
          <a:xfrm>
            <a:off x="5929322" y="928668"/>
            <a:ext cx="3071834" cy="4534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857884" y="841789"/>
            <a:ext cx="3240000" cy="4730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noFill/>
            </a:endParaRPr>
          </a:p>
        </p:txBody>
      </p:sp>
      <p:sp>
        <p:nvSpPr>
          <p:cNvPr id="17" name="Rectangle 16"/>
          <p:cNvSpPr/>
          <p:nvPr/>
        </p:nvSpPr>
        <p:spPr>
          <a:xfrm>
            <a:off x="0" y="109815"/>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3. Assimilation du glycérol</a:t>
            </a:r>
            <a:endParaRPr lang="fr-FR" sz="2400" b="1" dirty="0"/>
          </a:p>
        </p:txBody>
      </p:sp>
      <p:sp>
        <p:nvSpPr>
          <p:cNvPr id="18" name="Flèche à angle droit 17"/>
          <p:cNvSpPr/>
          <p:nvPr/>
        </p:nvSpPr>
        <p:spPr>
          <a:xfrm rot="10800000" flipH="1">
            <a:off x="6668992" y="2428867"/>
            <a:ext cx="1692000" cy="1857388"/>
          </a:xfrm>
          <a:prstGeom prst="bentUpArrow">
            <a:avLst>
              <a:gd name="adj1" fmla="val 2285"/>
              <a:gd name="adj2" fmla="val 3714"/>
              <a:gd name="adj3" fmla="val 941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9" name="Flèche à angle droit 18"/>
          <p:cNvSpPr/>
          <p:nvPr/>
        </p:nvSpPr>
        <p:spPr>
          <a:xfrm rot="5400000">
            <a:off x="6418959" y="2964653"/>
            <a:ext cx="1643074" cy="1571636"/>
          </a:xfrm>
          <a:prstGeom prst="bentUpArrow">
            <a:avLst>
              <a:gd name="adj1" fmla="val 2285"/>
              <a:gd name="adj2" fmla="val 3714"/>
              <a:gd name="adj3" fmla="val 941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nvGrpSpPr>
          <p:cNvPr id="21" name="Groupe 20"/>
          <p:cNvGrpSpPr/>
          <p:nvPr/>
        </p:nvGrpSpPr>
        <p:grpSpPr>
          <a:xfrm>
            <a:off x="357158" y="3500438"/>
            <a:ext cx="2357454" cy="2428892"/>
            <a:chOff x="1714480" y="3500438"/>
            <a:chExt cx="2357454" cy="2428892"/>
          </a:xfrm>
        </p:grpSpPr>
        <p:pic>
          <p:nvPicPr>
            <p:cNvPr id="14" name="Picture 2"/>
            <p:cNvPicPr>
              <a:picLocks noChangeAspect="1" noChangeArrowheads="1"/>
            </p:cNvPicPr>
            <p:nvPr/>
          </p:nvPicPr>
          <p:blipFill>
            <a:blip r:embed="rId3" cstate="print"/>
            <a:srcRect l="38575" t="40909" r="7566" b="7576"/>
            <a:stretch>
              <a:fillRect/>
            </a:stretch>
          </p:blipFill>
          <p:spPr bwMode="auto">
            <a:xfrm>
              <a:off x="1714480" y="3500438"/>
              <a:ext cx="2357454" cy="242889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20" name="Forme en L 19"/>
            <p:cNvSpPr/>
            <p:nvPr/>
          </p:nvSpPr>
          <p:spPr>
            <a:xfrm rot="10800000">
              <a:off x="2143108" y="3500438"/>
              <a:ext cx="1714512" cy="1571636"/>
            </a:xfrm>
            <a:prstGeom prst="corner">
              <a:avLst>
                <a:gd name="adj1" fmla="val 50000"/>
                <a:gd name="adj2" fmla="val 324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21"/>
          <p:cNvSpPr/>
          <p:nvPr/>
        </p:nvSpPr>
        <p:spPr>
          <a:xfrm>
            <a:off x="2786050" y="3286124"/>
            <a:ext cx="3071834" cy="1200329"/>
          </a:xfrm>
          <a:prstGeom prst="rect">
            <a:avLst/>
          </a:prstGeom>
        </p:spPr>
        <p:txBody>
          <a:bodyPr wrap="square">
            <a:spAutoFit/>
          </a:bodyPr>
          <a:lstStyle/>
          <a:p>
            <a:pPr algn="just"/>
            <a:r>
              <a:rPr lang="fr-FR" dirty="0" smtClean="0">
                <a:latin typeface="Times New Roman" pitchFamily="18" charset="0"/>
                <a:cs typeface="Times New Roman" pitchFamily="18" charset="0"/>
              </a:rPr>
              <a:t>La G3P déshydrogénase aérobie  utilise l'oxygène comme accepteur final des électrons </a:t>
            </a:r>
            <a:endParaRPr lang="fr-FR" dirty="0">
              <a:latin typeface="Times New Roman" pitchFamily="18" charset="0"/>
              <a:cs typeface="Times New Roman" pitchFamily="18" charset="0"/>
            </a:endParaRPr>
          </a:p>
        </p:txBody>
      </p:sp>
      <p:sp>
        <p:nvSpPr>
          <p:cNvPr id="23" name="Rectangle 22"/>
          <p:cNvSpPr/>
          <p:nvPr/>
        </p:nvSpPr>
        <p:spPr>
          <a:xfrm>
            <a:off x="2786050" y="4500570"/>
            <a:ext cx="3071834" cy="1477328"/>
          </a:xfrm>
          <a:prstGeom prst="rect">
            <a:avLst/>
          </a:prstGeom>
        </p:spPr>
        <p:txBody>
          <a:bodyPr wrap="square">
            <a:spAutoFit/>
          </a:bodyPr>
          <a:lstStyle/>
          <a:p>
            <a:pPr algn="just"/>
            <a:r>
              <a:rPr lang="fr-FR" dirty="0" smtClean="0">
                <a:latin typeface="Times New Roman" pitchFamily="18" charset="0"/>
                <a:cs typeface="Times New Roman" pitchFamily="18" charset="0"/>
              </a:rPr>
              <a:t>La G3P déshydrogénase anaérobie nécessite le fumarate comme accepteur final d'électrons donc contient la fumarate réductase </a:t>
            </a:r>
            <a:endParaRPr lang="fr-FR" dirty="0">
              <a:latin typeface="Times New Roman" pitchFamily="18" charset="0"/>
              <a:cs typeface="Times New Roman" pitchFamily="18" charset="0"/>
            </a:endParaRPr>
          </a:p>
        </p:txBody>
      </p:sp>
      <p:sp>
        <p:nvSpPr>
          <p:cNvPr id="24" name="Rectangle 23"/>
          <p:cNvSpPr/>
          <p:nvPr/>
        </p:nvSpPr>
        <p:spPr>
          <a:xfrm>
            <a:off x="0" y="1928802"/>
            <a:ext cx="5715008" cy="923330"/>
          </a:xfrm>
          <a:prstGeom prst="rect">
            <a:avLst/>
          </a:prstGeom>
        </p:spPr>
        <p:txBody>
          <a:bodyPr wrap="square">
            <a:spAutoFit/>
          </a:bodyPr>
          <a:lstStyle/>
          <a:p>
            <a:pPr algn="just"/>
            <a:r>
              <a:rPr lang="fr-FR" dirty="0" smtClean="0">
                <a:latin typeface="Times New Roman" pitchFamily="18" charset="0"/>
                <a:cs typeface="Times New Roman" pitchFamily="18" charset="0"/>
              </a:rPr>
              <a:t>L' assimilation du glycérol par la voie de la DHA  ne nécessitant pas d'accepteur d'électrons exogène donc abouti à une fermentation</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6" grpId="0"/>
      <p:bldP spid="7" grpId="0"/>
      <p:bldP spid="18" grpId="0" animBg="1"/>
      <p:bldP spid="19" grpId="0" animBg="1"/>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l="7566" r="7566"/>
          <a:stretch>
            <a:fillRect/>
          </a:stretch>
        </p:blipFill>
        <p:spPr bwMode="auto">
          <a:xfrm>
            <a:off x="5143504" y="2071679"/>
            <a:ext cx="3714776" cy="471490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7" name="Flèche à angle droit 6"/>
          <p:cNvSpPr/>
          <p:nvPr/>
        </p:nvSpPr>
        <p:spPr>
          <a:xfrm rot="10800000" flipH="1">
            <a:off x="6947856" y="3700460"/>
            <a:ext cx="1621309" cy="2489629"/>
          </a:xfrm>
          <a:prstGeom prst="bentUpArrow">
            <a:avLst>
              <a:gd name="adj1" fmla="val 7154"/>
              <a:gd name="adj2" fmla="val 8250"/>
              <a:gd name="adj3" fmla="val 1554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8" name="Espace réservé du contenu 7"/>
          <p:cNvSpPr>
            <a:spLocks noGrp="1"/>
          </p:cNvSpPr>
          <p:nvPr>
            <p:ph sz="half" idx="1"/>
          </p:nvPr>
        </p:nvSpPr>
        <p:spPr>
          <a:xfrm>
            <a:off x="0" y="2096071"/>
            <a:ext cx="5000628" cy="707886"/>
          </a:xfrm>
          <a:prstGeom prst="rect">
            <a:avLst/>
          </a:prstGeom>
        </p:spPr>
        <p:txBody>
          <a:bodyPr wrap="square">
            <a:spAutoFit/>
          </a:bodyPr>
          <a:lstStyle/>
          <a:p>
            <a:pPr marL="0" indent="0">
              <a:buNone/>
            </a:pPr>
            <a:r>
              <a:rPr lang="fr-FR" sz="2000" b="1" dirty="0" smtClean="0">
                <a:latin typeface="Times New Roman" pitchFamily="18" charset="0"/>
                <a:cs typeface="Times New Roman" pitchFamily="18" charset="0"/>
              </a:rPr>
              <a:t>2. En anaérobies, </a:t>
            </a:r>
            <a:r>
              <a:rPr lang="fr-FR" sz="2000" dirty="0" smtClean="0">
                <a:latin typeface="Times New Roman" pitchFamily="18" charset="0"/>
                <a:cs typeface="Times New Roman" pitchFamily="18" charset="0"/>
              </a:rPr>
              <a:t>(DHAP) rejoint la voie d‘EMP jusqu’au pyruvate</a:t>
            </a:r>
          </a:p>
        </p:txBody>
      </p:sp>
      <p:sp>
        <p:nvSpPr>
          <p:cNvPr id="9" name="Rectangle 8"/>
          <p:cNvSpPr/>
          <p:nvPr/>
        </p:nvSpPr>
        <p:spPr>
          <a:xfrm>
            <a:off x="0" y="534527"/>
            <a:ext cx="9144000" cy="707886"/>
          </a:xfrm>
          <a:prstGeom prst="rect">
            <a:avLst/>
          </a:prstGeom>
        </p:spPr>
        <p:txBody>
          <a:bodyPr wrap="square">
            <a:spAutoFit/>
          </a:bodyPr>
          <a:lstStyle/>
          <a:p>
            <a:r>
              <a:rPr lang="fr-FR" sz="2000" b="1" dirty="0" smtClean="0">
                <a:latin typeface="Times New Roman" pitchFamily="18" charset="0"/>
                <a:cs typeface="Times New Roman" pitchFamily="18" charset="0"/>
              </a:rPr>
              <a:t>1. En aérobiose, </a:t>
            </a:r>
            <a:r>
              <a:rPr lang="fr-FR" sz="2000" dirty="0" smtClean="0">
                <a:latin typeface="Times New Roman" pitchFamily="18" charset="0"/>
                <a:cs typeface="Times New Roman" pitchFamily="18" charset="0"/>
              </a:rPr>
              <a:t>le </a:t>
            </a:r>
            <a:r>
              <a:rPr lang="fr-FR" sz="2000" dirty="0" err="1" smtClean="0">
                <a:latin typeface="Times New Roman" pitchFamily="18" charset="0"/>
                <a:cs typeface="Times New Roman" pitchFamily="18" charset="0"/>
              </a:rPr>
              <a:t>dihydroxyacétone</a:t>
            </a:r>
            <a:r>
              <a:rPr lang="fr-FR" sz="2000" dirty="0" smtClean="0">
                <a:latin typeface="Times New Roman" pitchFamily="18" charset="0"/>
                <a:cs typeface="Times New Roman" pitchFamily="18" charset="0"/>
              </a:rPr>
              <a:t>-phosphate (DHAP) rejoint la voie d'</a:t>
            </a:r>
            <a:r>
              <a:rPr lang="fr-FR" sz="2000" dirty="0" err="1" smtClean="0">
                <a:latin typeface="Times New Roman" pitchFamily="18" charset="0"/>
                <a:cs typeface="Times New Roman" pitchFamily="18" charset="0"/>
              </a:rPr>
              <a:t>Embden</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Meyerhoff</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Parnas</a:t>
            </a:r>
            <a:r>
              <a:rPr lang="fr-FR" sz="2000" dirty="0" smtClean="0">
                <a:latin typeface="Times New Roman" pitchFamily="18" charset="0"/>
                <a:cs typeface="Times New Roman" pitchFamily="18" charset="0"/>
              </a:rPr>
              <a:t> puis le cycle de Krebs.</a:t>
            </a:r>
            <a:r>
              <a:rPr lang="fr-FR" sz="2000" b="1" dirty="0" smtClean="0">
                <a:solidFill>
                  <a:srgbClr val="0000CC"/>
                </a:solidFill>
                <a:latin typeface="Times New Roman" pitchFamily="18" charset="0"/>
                <a:cs typeface="Times New Roman" pitchFamily="18" charset="0"/>
              </a:rPr>
              <a:t> </a:t>
            </a:r>
            <a:endParaRPr lang="fr-FR" sz="2000" i="1" dirty="0" smtClean="0">
              <a:latin typeface="Times New Roman" pitchFamily="18" charset="0"/>
              <a:cs typeface="Times New Roman" pitchFamily="18" charset="0"/>
            </a:endParaRPr>
          </a:p>
        </p:txBody>
      </p:sp>
      <p:sp>
        <p:nvSpPr>
          <p:cNvPr id="11" name="Rectangle 10"/>
          <p:cNvSpPr/>
          <p:nvPr/>
        </p:nvSpPr>
        <p:spPr>
          <a:xfrm>
            <a:off x="0" y="2876843"/>
            <a:ext cx="5143504" cy="1323439"/>
          </a:xfrm>
          <a:prstGeom prst="rect">
            <a:avLst/>
          </a:prstGeom>
        </p:spPr>
        <p:txBody>
          <a:bodyPr wrap="square">
            <a:spAutoFit/>
          </a:bodyPr>
          <a:lstStyle/>
          <a:p>
            <a:r>
              <a:rPr lang="fr-FR" sz="2000" dirty="0" smtClean="0">
                <a:latin typeface="Times New Roman" pitchFamily="18" charset="0"/>
                <a:cs typeface="Times New Roman" pitchFamily="18" charset="0"/>
              </a:rPr>
              <a:t>Ce dernier est transformé en acides gras volatils (acétate, </a:t>
            </a:r>
            <a:r>
              <a:rPr lang="fr-FR" sz="2000" dirty="0" err="1" smtClean="0">
                <a:latin typeface="Times New Roman" pitchFamily="18" charset="0"/>
                <a:cs typeface="Times New Roman" pitchFamily="18" charset="0"/>
              </a:rPr>
              <a:t>propinante</a:t>
            </a:r>
            <a:r>
              <a:rPr lang="fr-FR" sz="2000" dirty="0" smtClean="0">
                <a:latin typeface="Times New Roman" pitchFamily="18" charset="0"/>
                <a:cs typeface="Times New Roman" pitchFamily="18" charset="0"/>
              </a:rPr>
              <a:t>, butyrate) et de solvants (éthanol, butanol, acétone) selon les microorganismes</a:t>
            </a:r>
          </a:p>
        </p:txBody>
      </p:sp>
      <p:sp>
        <p:nvSpPr>
          <p:cNvPr id="12" name="Rectangle 11"/>
          <p:cNvSpPr/>
          <p:nvPr/>
        </p:nvSpPr>
        <p:spPr>
          <a:xfrm>
            <a:off x="0" y="-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Catabolisme du glycérol</a:t>
            </a:r>
            <a:endParaRPr lang="fr-FR" sz="2400" b="1" dirty="0"/>
          </a:p>
        </p:txBody>
      </p:sp>
      <p:sp>
        <p:nvSpPr>
          <p:cNvPr id="13" name="Rectangle 12"/>
          <p:cNvSpPr/>
          <p:nvPr/>
        </p:nvSpPr>
        <p:spPr>
          <a:xfrm>
            <a:off x="0" y="1315299"/>
            <a:ext cx="9144000" cy="707886"/>
          </a:xfrm>
          <a:prstGeom prst="rect">
            <a:avLst/>
          </a:prstGeom>
        </p:spPr>
        <p:txBody>
          <a:bodyPr wrap="square">
            <a:spAutoFit/>
          </a:bodyPr>
          <a:lstStyle/>
          <a:p>
            <a:r>
              <a:rPr lang="fr-FR" sz="2000" b="1" dirty="0" smtClean="0">
                <a:solidFill>
                  <a:srgbClr val="0000CC"/>
                </a:solidFill>
                <a:latin typeface="Times New Roman" pitchFamily="18" charset="0"/>
                <a:cs typeface="Times New Roman" pitchFamily="18" charset="0"/>
              </a:rPr>
              <a:t>Exemples: </a:t>
            </a:r>
            <a:r>
              <a:rPr lang="fr-FR" sz="2000" i="1" dirty="0" smtClean="0">
                <a:latin typeface="Times New Roman" pitchFamily="18" charset="0"/>
                <a:cs typeface="Times New Roman" pitchFamily="18" charset="0"/>
              </a:rPr>
              <a:t>Bacillus </a:t>
            </a:r>
            <a:r>
              <a:rPr lang="fr-FR" sz="2000" i="1" dirty="0" err="1" smtClean="0">
                <a:latin typeface="Times New Roman" pitchFamily="18" charset="0"/>
                <a:cs typeface="Times New Roman" pitchFamily="18" charset="0"/>
              </a:rPr>
              <a:t>subtilis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Pseudomonas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aeruginosa</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Mycobacterium</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Nocardia</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asteroides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Halobacterium</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cutirubrum</a:t>
            </a:r>
            <a:r>
              <a:rPr lang="fr-FR" sz="2000" i="1" dirty="0" smtClean="0">
                <a:latin typeface="Times New Roman" pitchFamily="18" charset="0"/>
                <a:cs typeface="Times New Roman" pitchFamily="18" charset="0"/>
              </a:rPr>
              <a:t> </a:t>
            </a:r>
            <a:endParaRPr lang="fr-FR" sz="2000" dirty="0"/>
          </a:p>
        </p:txBody>
      </p:sp>
      <p:sp>
        <p:nvSpPr>
          <p:cNvPr id="14" name="Rectangle 13"/>
          <p:cNvSpPr/>
          <p:nvPr/>
        </p:nvSpPr>
        <p:spPr>
          <a:xfrm>
            <a:off x="0" y="4746164"/>
            <a:ext cx="5072066" cy="1631216"/>
          </a:xfrm>
          <a:prstGeom prst="rect">
            <a:avLst/>
          </a:prstGeom>
        </p:spPr>
        <p:txBody>
          <a:bodyPr wrap="square">
            <a:spAutoFit/>
          </a:bodyPr>
          <a:lstStyle/>
          <a:p>
            <a:pPr algn="just"/>
            <a:r>
              <a:rPr lang="fr-FR" sz="2000" b="1" dirty="0" smtClean="0">
                <a:latin typeface="Times New Roman" pitchFamily="18" charset="0"/>
                <a:cs typeface="Times New Roman" pitchFamily="18" charset="0"/>
              </a:rPr>
              <a:t>3. Le glycérol peut aussi </a:t>
            </a:r>
            <a:r>
              <a:rPr lang="fr-FR" sz="2000" b="1" dirty="0" smtClean="0">
                <a:solidFill>
                  <a:srgbClr val="FF0000"/>
                </a:solidFill>
                <a:latin typeface="Times New Roman" pitchFamily="18" charset="0"/>
                <a:cs typeface="Times New Roman" pitchFamily="18" charset="0"/>
              </a:rPr>
              <a:t>être fermenté </a:t>
            </a:r>
            <a:r>
              <a:rPr lang="fr-FR" sz="2000" dirty="0" smtClean="0">
                <a:latin typeface="Times New Roman" pitchFamily="18" charset="0"/>
                <a:cs typeface="Times New Roman" pitchFamily="18" charset="0"/>
              </a:rPr>
              <a:t>de plusieurs façons et notamment grâce à l'existence d'une voie métabolique qui conduit à la formation du 1.3- </a:t>
            </a:r>
            <a:r>
              <a:rPr lang="fr-FR" sz="2000" dirty="0" err="1" smtClean="0">
                <a:latin typeface="Times New Roman" pitchFamily="18" charset="0"/>
                <a:cs typeface="Times New Roman" pitchFamily="18" charset="0"/>
              </a:rPr>
              <a:t>propanediol</a:t>
            </a:r>
            <a:r>
              <a:rPr lang="fr-FR" sz="2000" dirty="0" smtClean="0">
                <a:latin typeface="Times New Roman" pitchFamily="18" charset="0"/>
                <a:cs typeface="Times New Roman" pitchFamily="18" charset="0"/>
              </a:rPr>
              <a:t> et ça lors de présence de coenzymes réduits</a:t>
            </a:r>
          </a:p>
        </p:txBody>
      </p:sp>
      <p:sp>
        <p:nvSpPr>
          <p:cNvPr id="15" name="Flèche à angle droit 14"/>
          <p:cNvSpPr/>
          <p:nvPr/>
        </p:nvSpPr>
        <p:spPr>
          <a:xfrm rot="5400000" flipH="1">
            <a:off x="7055088" y="1935788"/>
            <a:ext cx="796074" cy="1904598"/>
          </a:xfrm>
          <a:prstGeom prst="bentUpArrow">
            <a:avLst>
              <a:gd name="adj1" fmla="val 7154"/>
              <a:gd name="adj2" fmla="val 8250"/>
              <a:gd name="adj3" fmla="val 1554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Rectangle 15"/>
          <p:cNvSpPr/>
          <p:nvPr/>
        </p:nvSpPr>
        <p:spPr>
          <a:xfrm>
            <a:off x="0" y="4273168"/>
            <a:ext cx="3086101" cy="400110"/>
          </a:xfrm>
          <a:prstGeom prst="rect">
            <a:avLst/>
          </a:prstGeom>
        </p:spPr>
        <p:txBody>
          <a:bodyPr wrap="none">
            <a:spAutoFit/>
          </a:bodyPr>
          <a:lstStyle/>
          <a:p>
            <a:r>
              <a:rPr lang="fr-FR" sz="2000" b="1" dirty="0" smtClean="0">
                <a:solidFill>
                  <a:srgbClr val="0000CC"/>
                </a:solidFill>
                <a:latin typeface="Times New Roman" pitchFamily="18" charset="0"/>
                <a:cs typeface="Times New Roman" pitchFamily="18" charset="0"/>
              </a:rPr>
              <a:t>Exemple : </a:t>
            </a:r>
            <a:r>
              <a:rPr lang="fr-FR" sz="2000" i="1" dirty="0" smtClean="0">
                <a:latin typeface="Times New Roman" pitchFamily="18" charset="0"/>
                <a:cs typeface="Times New Roman" pitchFamily="18" charset="0"/>
              </a:rPr>
              <a:t>Escherichia coli</a:t>
            </a:r>
            <a:r>
              <a:rPr lang="fr-FR" sz="2000" dirty="0" smtClean="0">
                <a:latin typeface="Times New Roman" pitchFamily="18" charset="0"/>
                <a:cs typeface="Times New Roman" pitchFamily="18" charset="0"/>
              </a:rPr>
              <a:t>.</a:t>
            </a:r>
          </a:p>
        </p:txBody>
      </p:sp>
      <p:sp>
        <p:nvSpPr>
          <p:cNvPr id="17" name="Rectangle 16"/>
          <p:cNvSpPr/>
          <p:nvPr/>
        </p:nvSpPr>
        <p:spPr>
          <a:xfrm>
            <a:off x="0" y="6450267"/>
            <a:ext cx="3826689" cy="400110"/>
          </a:xfrm>
          <a:prstGeom prst="rect">
            <a:avLst/>
          </a:prstGeom>
        </p:spPr>
        <p:txBody>
          <a:bodyPr wrap="none">
            <a:spAutoFit/>
          </a:bodyPr>
          <a:lstStyle/>
          <a:p>
            <a:pPr algn="just"/>
            <a:r>
              <a:rPr lang="fr-FR" sz="2000" b="1" dirty="0" smtClean="0">
                <a:solidFill>
                  <a:srgbClr val="0000CC"/>
                </a:solidFill>
                <a:latin typeface="Times New Roman" pitchFamily="18" charset="0"/>
                <a:cs typeface="Times New Roman" pitchFamily="18" charset="0"/>
              </a:rPr>
              <a:t>Exemple : </a:t>
            </a:r>
            <a:r>
              <a:rPr lang="fr-FR" sz="2000" b="1" i="1" dirty="0" err="1" smtClean="0">
                <a:latin typeface="Times New Roman" pitchFamily="18" charset="0"/>
                <a:cs typeface="Times New Roman" pitchFamily="18" charset="0"/>
              </a:rPr>
              <a:t>Klebsiella</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pneumoniae</a:t>
            </a:r>
            <a:r>
              <a:rPr lang="fr-FR" sz="2000" b="1" i="1" dirty="0" smtClean="0">
                <a:latin typeface="Times New Roman" pitchFamily="18" charset="0"/>
                <a:cs typeface="Times New Roman" pitchFamily="18" charset="0"/>
              </a:rPr>
              <a:t> </a:t>
            </a:r>
          </a:p>
        </p:txBody>
      </p:sp>
      <p:sp>
        <p:nvSpPr>
          <p:cNvPr id="18" name="Flèche à angle droit 17"/>
          <p:cNvSpPr/>
          <p:nvPr/>
        </p:nvSpPr>
        <p:spPr>
          <a:xfrm rot="5400000">
            <a:off x="6572264" y="4286255"/>
            <a:ext cx="1500198" cy="1357323"/>
          </a:xfrm>
          <a:prstGeom prst="bentUpArrow">
            <a:avLst>
              <a:gd name="adj1" fmla="val 2285"/>
              <a:gd name="adj2" fmla="val 3714"/>
              <a:gd name="adj3" fmla="val 941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35" presetClass="emph" presetSubtype="0" repeatCount="indefinite" fill="hold" grpId="1" nodeType="withEffect">
                                  <p:stCondLst>
                                    <p:cond delay="0"/>
                                  </p:stCondLst>
                                  <p:endCondLst>
                                    <p:cond evt="onNext" delay="0">
                                      <p:tgtEl>
                                        <p:sldTgt/>
                                      </p:tgtEl>
                                    </p:cond>
                                  </p:endCondLst>
                                  <p:childTnLst>
                                    <p:anim calcmode="discrete" valueType="str">
                                      <p:cBhvr>
                                        <p:cTn id="10" dur="1000" fill="hold"/>
                                        <p:tgtEl>
                                          <p:spTgt spid="18"/>
                                        </p:tgtEl>
                                        <p:attrNameLst>
                                          <p:attrName>style.visibility</p:attrName>
                                        </p:attrNameLst>
                                      </p:cBhvr>
                                      <p:tavLst>
                                        <p:tav tm="0">
                                          <p:val>
                                            <p:strVal val="hidden"/>
                                          </p:val>
                                        </p:tav>
                                        <p:tav tm="50000">
                                          <p:val>
                                            <p:strVal val="visible"/>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35" presetClass="emph" presetSubtype="0" repeatCount="indefinite" fill="hold" grpId="1" nodeType="withEffect">
                                  <p:stCondLst>
                                    <p:cond delay="0"/>
                                  </p:stCondLst>
                                  <p:endCondLst>
                                    <p:cond evt="onNext" delay="0">
                                      <p:tgtEl>
                                        <p:sldTgt/>
                                      </p:tgtEl>
                                    </p:cond>
                                  </p:endCondLst>
                                  <p:childTnLst>
                                    <p:anim calcmode="discrete" valueType="str">
                                      <p:cBhvr>
                                        <p:cTn id="21" dur="1000" fill="hold"/>
                                        <p:tgtEl>
                                          <p:spTgt spid="7"/>
                                        </p:tgtEl>
                                        <p:attrNameLst>
                                          <p:attrName>style.visibility</p:attrName>
                                        </p:attrNameLst>
                                      </p:cBhvr>
                                      <p:tavLst>
                                        <p:tav tm="0">
                                          <p:val>
                                            <p:strVal val="hidden"/>
                                          </p:val>
                                        </p:tav>
                                        <p:tav tm="50000">
                                          <p:val>
                                            <p:strVal val="visible"/>
                                          </p:val>
                                        </p:tav>
                                      </p:tavLst>
                                    </p:anim>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animBg="1"/>
      <p:bldP spid="7" grpId="1" animBg="1"/>
      <p:bldP spid="8" grpId="0" build="p"/>
      <p:bldP spid="9" grpId="0"/>
      <p:bldP spid="11" grpId="0"/>
      <p:bldP spid="13" grpId="0"/>
      <p:bldP spid="14" grpId="0"/>
      <p:bldP spid="15" grpId="0" animBg="1"/>
      <p:bldP spid="16" grpId="0"/>
      <p:bldP spid="17" grpId="0"/>
      <p:bldP spid="18" grpId="0" animBg="1"/>
      <p:bldP spid="1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00372"/>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Catabolisme des protéines </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7628"/>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Les lipides sont abondant dans la nature, dans les membranes cytoplasmiques et les paroi cellulaire des microorganismes et ainsi sous une forme stockage</a:t>
            </a:r>
          </a:p>
        </p:txBody>
      </p:sp>
      <p:sp>
        <p:nvSpPr>
          <p:cNvPr id="3" name="Rectangle 2"/>
          <p:cNvSpPr/>
          <p:nvPr/>
        </p:nvSpPr>
        <p:spPr>
          <a:xfrm>
            <a:off x="0" y="1250063"/>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Sont biodégradable et constituent des substrats courant pour les microbes ayant une activité </a:t>
            </a:r>
            <a:r>
              <a:rPr lang="fr-FR" sz="2000" dirty="0" err="1" smtClean="0">
                <a:latin typeface="Times New Roman" pitchFamily="18" charset="0"/>
                <a:cs typeface="Times New Roman" pitchFamily="18" charset="0"/>
              </a:rPr>
              <a:t>lipolytique</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1" name="Rectangle 10"/>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Catabolisme des lipides chez les microorganismes</a:t>
            </a:r>
            <a:endParaRPr lang="fr-FR" sz="2400" dirty="0"/>
          </a:p>
        </p:txBody>
      </p:sp>
      <p:sp>
        <p:nvSpPr>
          <p:cNvPr id="12" name="Rectangle 11"/>
          <p:cNvSpPr/>
          <p:nvPr/>
        </p:nvSpPr>
        <p:spPr>
          <a:xfrm>
            <a:off x="0" y="1962498"/>
            <a:ext cx="9144000" cy="1015663"/>
          </a:xfrm>
          <a:prstGeom prst="rect">
            <a:avLst/>
          </a:prstGeom>
        </p:spPr>
        <p:txBody>
          <a:bodyPr wrap="square">
            <a:spAutoFit/>
          </a:bodyPr>
          <a:lstStyle/>
          <a:p>
            <a:pPr lvl="1" indent="449263" algn="just" eaLnBrk="0" fontAlgn="base" hangingPunct="0">
              <a:spcBef>
                <a:spcPct val="0"/>
              </a:spcBef>
              <a:spcAft>
                <a:spcPct val="0"/>
              </a:spcAft>
              <a:buFont typeface="Wingdings" pitchFamily="2" charset="2"/>
              <a:buChar char="Ø"/>
            </a:pPr>
            <a:r>
              <a:rPr lang="fr-FR" sz="2000" b="1" dirty="0" smtClean="0">
                <a:latin typeface="Times New Roman" pitchFamily="18" charset="0"/>
                <a:ea typeface="Times New Roman" pitchFamily="18" charset="0"/>
                <a:cs typeface="Times New Roman" pitchFamily="18" charset="0"/>
              </a:rPr>
              <a:t>Les champignons: </a:t>
            </a:r>
            <a:r>
              <a:rPr lang="fr-FR" sz="2000" i="1" dirty="0" smtClean="0">
                <a:latin typeface="Times New Roman" pitchFamily="18" charset="0"/>
                <a:ea typeface="Times New Roman" pitchFamily="18" charset="0"/>
                <a:cs typeface="Times New Roman" pitchFamily="18" charset="0"/>
              </a:rPr>
              <a:t>Aspergillus</a:t>
            </a:r>
            <a:r>
              <a:rPr lang="fr-FR" sz="2000" dirty="0" smtClean="0">
                <a:latin typeface="Times New Roman" pitchFamily="18" charset="0"/>
                <a:ea typeface="Times New Roman" pitchFamily="18" charset="0"/>
                <a:cs typeface="Times New Roman" pitchFamily="18" charset="0"/>
              </a:rPr>
              <a:t>, </a:t>
            </a:r>
            <a:r>
              <a:rPr lang="fr-FR" sz="2000" i="1" dirty="0" smtClean="0">
                <a:latin typeface="Times New Roman" pitchFamily="18" charset="0"/>
                <a:ea typeface="Times New Roman" pitchFamily="18" charset="0"/>
                <a:cs typeface="Times New Roman" pitchFamily="18" charset="0"/>
              </a:rPr>
              <a:t>Penicillium </a:t>
            </a:r>
            <a:r>
              <a:rPr lang="fr-FR" sz="2000" dirty="0" smtClean="0">
                <a:latin typeface="Times New Roman" pitchFamily="18" charset="0"/>
                <a:ea typeface="Times New Roman" pitchFamily="18" charset="0"/>
                <a:cs typeface="Times New Roman" pitchFamily="18" charset="0"/>
              </a:rPr>
              <a:t>et </a:t>
            </a:r>
            <a:r>
              <a:rPr lang="fr-FR" sz="2000" i="1" dirty="0" err="1" smtClean="0">
                <a:latin typeface="Times New Roman" pitchFamily="18" charset="0"/>
                <a:ea typeface="Times New Roman" pitchFamily="18" charset="0"/>
                <a:cs typeface="Times New Roman" pitchFamily="18" charset="0"/>
              </a:rPr>
              <a:t>Rhizopus</a:t>
            </a:r>
            <a:endParaRPr lang="fr-FR" sz="2000" dirty="0" smtClean="0">
              <a:latin typeface="Times New Roman" pitchFamily="18" charset="0"/>
              <a:ea typeface="Times New Roman" pitchFamily="18" charset="0"/>
              <a:cs typeface="Times New Roman" pitchFamily="18" charset="0"/>
            </a:endParaRPr>
          </a:p>
          <a:p>
            <a:pPr lvl="1" indent="449263" algn="just" eaLnBrk="0" fontAlgn="base" hangingPunct="0">
              <a:spcBef>
                <a:spcPct val="0"/>
              </a:spcBef>
              <a:spcAft>
                <a:spcPct val="0"/>
              </a:spcAft>
              <a:buFont typeface="Wingdings" pitchFamily="2" charset="2"/>
              <a:buChar char="Ø"/>
            </a:pPr>
            <a:r>
              <a:rPr lang="fr-FR" sz="2000" b="1" dirty="0" smtClean="0">
                <a:latin typeface="Times New Roman" pitchFamily="18" charset="0"/>
                <a:ea typeface="Times New Roman" pitchFamily="18" charset="0"/>
                <a:cs typeface="Times New Roman" pitchFamily="18" charset="0"/>
              </a:rPr>
              <a:t>Les levures: </a:t>
            </a:r>
            <a:r>
              <a:rPr lang="fr-FR" sz="2000" i="1" dirty="0" smtClean="0">
                <a:latin typeface="Times New Roman" pitchFamily="18" charset="0"/>
                <a:ea typeface="Times New Roman" pitchFamily="18" charset="0"/>
                <a:cs typeface="Times New Roman" pitchFamily="18" charset="0"/>
              </a:rPr>
              <a:t>Candida</a:t>
            </a:r>
            <a:r>
              <a:rPr lang="fr-FR" sz="2000" dirty="0" smtClean="0">
                <a:latin typeface="Times New Roman" pitchFamily="18" charset="0"/>
                <a:ea typeface="Times New Roman" pitchFamily="18" charset="0"/>
                <a:cs typeface="Times New Roman" pitchFamily="18" charset="0"/>
              </a:rPr>
              <a:t> </a:t>
            </a:r>
            <a:r>
              <a:rPr lang="fr-FR" sz="2000" dirty="0" err="1" smtClean="0">
                <a:latin typeface="Times New Roman" pitchFamily="18" charset="0"/>
                <a:ea typeface="Times New Roman" pitchFamily="18" charset="0"/>
                <a:cs typeface="Times New Roman" pitchFamily="18" charset="0"/>
              </a:rPr>
              <a:t>sp</a:t>
            </a:r>
            <a:r>
              <a:rPr lang="fr-FR" sz="2000" dirty="0" smtClean="0">
                <a:latin typeface="Times New Roman" pitchFamily="18" charset="0"/>
                <a:ea typeface="Times New Roman" pitchFamily="18" charset="0"/>
                <a:cs typeface="Times New Roman" pitchFamily="18" charset="0"/>
              </a:rPr>
              <a:t>, </a:t>
            </a:r>
            <a:r>
              <a:rPr lang="fr-FR" sz="2000" i="1" dirty="0" smtClean="0">
                <a:latin typeface="Times New Roman" pitchFamily="18" charset="0"/>
                <a:ea typeface="Times New Roman" pitchFamily="18" charset="0"/>
                <a:cs typeface="Times New Roman" pitchFamily="18" charset="0"/>
              </a:rPr>
              <a:t>Saccharomyces </a:t>
            </a:r>
            <a:r>
              <a:rPr lang="fr-FR" sz="2000" i="1" dirty="0" err="1" smtClean="0">
                <a:latin typeface="Times New Roman" pitchFamily="18" charset="0"/>
                <a:ea typeface="Times New Roman" pitchFamily="18" charset="0"/>
                <a:cs typeface="Times New Roman" pitchFamily="18" charset="0"/>
              </a:rPr>
              <a:t>cerevisiae</a:t>
            </a:r>
            <a:endParaRPr lang="fr-FR" sz="2000" dirty="0" smtClean="0">
              <a:latin typeface="Times New Roman" pitchFamily="18" charset="0"/>
              <a:ea typeface="Times New Roman" pitchFamily="18" charset="0"/>
              <a:cs typeface="Times New Roman" pitchFamily="18" charset="0"/>
            </a:endParaRPr>
          </a:p>
          <a:p>
            <a:pPr lvl="1" indent="449263" algn="just" eaLnBrk="0" fontAlgn="base" hangingPunct="0">
              <a:spcBef>
                <a:spcPct val="0"/>
              </a:spcBef>
              <a:spcAft>
                <a:spcPct val="0"/>
              </a:spcAft>
              <a:buFont typeface="Wingdings" pitchFamily="2" charset="2"/>
              <a:buChar char="Ø"/>
            </a:pPr>
            <a:r>
              <a:rPr lang="fr-FR" sz="2000" b="1" dirty="0" smtClean="0">
                <a:latin typeface="Times New Roman" pitchFamily="18" charset="0"/>
                <a:ea typeface="Times New Roman" pitchFamily="18" charset="0"/>
                <a:cs typeface="Times New Roman" pitchFamily="18" charset="0"/>
              </a:rPr>
              <a:t>Les bactéries:</a:t>
            </a:r>
            <a:r>
              <a:rPr lang="fr-FR" sz="2000" dirty="0" smtClean="0">
                <a:latin typeface="Times New Roman" pitchFamily="18" charset="0"/>
                <a:ea typeface="Times New Roman" pitchFamily="18" charset="0"/>
                <a:cs typeface="Times New Roman" pitchFamily="18" charset="0"/>
              </a:rPr>
              <a:t> </a:t>
            </a:r>
            <a:r>
              <a:rPr lang="fr-FR" sz="2000" i="1" dirty="0" err="1" smtClean="0">
                <a:latin typeface="Times New Roman" pitchFamily="18" charset="0"/>
                <a:ea typeface="Times New Roman" pitchFamily="18" charset="0"/>
                <a:cs typeface="Times New Roman" pitchFamily="18" charset="0"/>
              </a:rPr>
              <a:t>Pseudomonas</a:t>
            </a:r>
            <a:r>
              <a:rPr lang="fr-FR" sz="2000" dirty="0" smtClean="0">
                <a:latin typeface="Times New Roman" pitchFamily="18" charset="0"/>
                <a:ea typeface="Times New Roman" pitchFamily="18" charset="0"/>
                <a:cs typeface="Times New Roman" pitchFamily="18" charset="0"/>
              </a:rPr>
              <a:t> </a:t>
            </a:r>
            <a:r>
              <a:rPr lang="fr-FR" sz="2000" i="1" dirty="0" err="1" smtClean="0">
                <a:latin typeface="Times New Roman" pitchFamily="18" charset="0"/>
                <a:ea typeface="Times New Roman" pitchFamily="18" charset="0"/>
                <a:cs typeface="Times New Roman" pitchFamily="18" charset="0"/>
              </a:rPr>
              <a:t>aeroginosa</a:t>
            </a:r>
            <a:r>
              <a:rPr lang="fr-FR" sz="2000" dirty="0" smtClean="0">
                <a:latin typeface="Times New Roman" pitchFamily="18" charset="0"/>
                <a:ea typeface="Times New Roman" pitchFamily="18" charset="0"/>
                <a:cs typeface="Times New Roman" pitchFamily="18" charset="0"/>
              </a:rPr>
              <a:t>, </a:t>
            </a:r>
            <a:r>
              <a:rPr lang="fr-FR" sz="2000" i="1" dirty="0" err="1" smtClean="0">
                <a:latin typeface="Times New Roman" pitchFamily="18" charset="0"/>
                <a:ea typeface="Times New Roman" pitchFamily="18" charset="0"/>
                <a:cs typeface="Times New Roman" pitchFamily="18" charset="0"/>
              </a:rPr>
              <a:t>Chromobacterium</a:t>
            </a:r>
            <a:r>
              <a:rPr lang="fr-FR" sz="2000" i="1" dirty="0" smtClean="0">
                <a:latin typeface="Times New Roman" pitchFamily="18" charset="0"/>
                <a:ea typeface="Times New Roman" pitchFamily="18" charset="0"/>
                <a:cs typeface="Times New Roman" pitchFamily="18" charset="0"/>
              </a:rPr>
              <a:t>, </a:t>
            </a:r>
            <a:r>
              <a:rPr lang="fr-FR" sz="2000" i="1" dirty="0" err="1" smtClean="0">
                <a:latin typeface="Times New Roman" pitchFamily="18" charset="0"/>
                <a:ea typeface="Times New Roman" pitchFamily="18" charset="0"/>
                <a:cs typeface="Times New Roman" pitchFamily="18" charset="0"/>
              </a:rPr>
              <a:t>Staphylococcus</a:t>
            </a:r>
            <a:r>
              <a:rPr lang="fr-FR" sz="2000" dirty="0" smtClean="0">
                <a:latin typeface="Times New Roman" pitchFamily="18" charset="0"/>
                <a:ea typeface="Times New Roman" pitchFamily="18" charset="0"/>
                <a:cs typeface="Times New Roman" pitchFamily="18" charset="0"/>
              </a:rPr>
              <a:t>)</a:t>
            </a:r>
          </a:p>
        </p:txBody>
      </p:sp>
      <p:sp>
        <p:nvSpPr>
          <p:cNvPr id="14" name="Rectangle 13"/>
          <p:cNvSpPr/>
          <p:nvPr/>
        </p:nvSpPr>
        <p:spPr>
          <a:xfrm>
            <a:off x="864032" y="4099804"/>
            <a:ext cx="8280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Altération des aliments par la prolifération de ces germes dans certains aliments riches en lipides (lait et dérivés et viande)</a:t>
            </a:r>
            <a:endParaRPr lang="fr-FR" sz="2000" dirty="0">
              <a:latin typeface="Times New Roman" pitchFamily="18" charset="0"/>
              <a:cs typeface="Times New Roman" pitchFamily="18" charset="0"/>
            </a:endParaRPr>
          </a:p>
        </p:txBody>
      </p:sp>
      <p:sp>
        <p:nvSpPr>
          <p:cNvPr id="15" name="Rectangle 14"/>
          <p:cNvSpPr/>
          <p:nvPr/>
        </p:nvSpPr>
        <p:spPr>
          <a:xfrm>
            <a:off x="864032" y="4812239"/>
            <a:ext cx="8280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Participent à la transformation des aliments comme dans le processus d’affinage lors de la fabrication des fromages. </a:t>
            </a:r>
            <a:endParaRPr lang="fr-FR" sz="2000" dirty="0">
              <a:latin typeface="Times New Roman" pitchFamily="18" charset="0"/>
              <a:cs typeface="Times New Roman" pitchFamily="18" charset="0"/>
            </a:endParaRPr>
          </a:p>
        </p:txBody>
      </p:sp>
      <p:sp>
        <p:nvSpPr>
          <p:cNvPr id="16" name="Rectangle 15"/>
          <p:cNvSpPr/>
          <p:nvPr/>
        </p:nvSpPr>
        <p:spPr>
          <a:xfrm>
            <a:off x="-32" y="2982710"/>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La recherche et l’identification des microorganismes </a:t>
            </a:r>
            <a:r>
              <a:rPr lang="fr-FR" sz="2000" dirty="0" err="1" smtClean="0">
                <a:latin typeface="Times New Roman" pitchFamily="18" charset="0"/>
                <a:cs typeface="Times New Roman" pitchFamily="18" charset="0"/>
              </a:rPr>
              <a:t>lipolytique</a:t>
            </a:r>
            <a:r>
              <a:rPr lang="fr-FR" sz="2000" dirty="0" smtClean="0">
                <a:latin typeface="Times New Roman" pitchFamily="18" charset="0"/>
                <a:cs typeface="Times New Roman" pitchFamily="18" charset="0"/>
              </a:rPr>
              <a:t> présente un intérêt certain dans: </a:t>
            </a:r>
            <a:endParaRPr lang="fr-FR" sz="2000" dirty="0">
              <a:latin typeface="Times New Roman" pitchFamily="18" charset="0"/>
              <a:cs typeface="Times New Roman" pitchFamily="18" charset="0"/>
            </a:endParaRPr>
          </a:p>
        </p:txBody>
      </p:sp>
      <p:sp>
        <p:nvSpPr>
          <p:cNvPr id="17" name="Rectangle 16"/>
          <p:cNvSpPr/>
          <p:nvPr/>
        </p:nvSpPr>
        <p:spPr>
          <a:xfrm>
            <a:off x="0" y="3695145"/>
            <a:ext cx="3666773" cy="400110"/>
          </a:xfrm>
          <a:prstGeom prst="rect">
            <a:avLst/>
          </a:prstGeom>
        </p:spPr>
        <p:txBody>
          <a:bodyPr wrap="none">
            <a:spAutoFit/>
          </a:bodyPr>
          <a:lstStyle/>
          <a:p>
            <a:pPr algn="just"/>
            <a:r>
              <a:rPr lang="fr-FR" sz="2000" b="1" dirty="0" smtClean="0">
                <a:solidFill>
                  <a:srgbClr val="FF0000"/>
                </a:solidFill>
                <a:latin typeface="Times New Roman" pitchFamily="18" charset="0"/>
                <a:cs typeface="Times New Roman" pitchFamily="18" charset="0"/>
              </a:rPr>
              <a:t>1. La microbiologie alimentaire </a:t>
            </a:r>
            <a:endParaRPr lang="fr-FR" sz="2000" b="1" dirty="0">
              <a:solidFill>
                <a:srgbClr val="FF0000"/>
              </a:solidFill>
            </a:endParaRPr>
          </a:p>
        </p:txBody>
      </p:sp>
      <p:sp>
        <p:nvSpPr>
          <p:cNvPr id="18" name="Rectangle 17"/>
          <p:cNvSpPr/>
          <p:nvPr/>
        </p:nvSpPr>
        <p:spPr>
          <a:xfrm>
            <a:off x="-32" y="5524674"/>
            <a:ext cx="3907032" cy="400110"/>
          </a:xfrm>
          <a:prstGeom prst="rect">
            <a:avLst/>
          </a:prstGeom>
        </p:spPr>
        <p:txBody>
          <a:bodyPr wrap="none">
            <a:spAutoFit/>
          </a:bodyPr>
          <a:lstStyle/>
          <a:p>
            <a:pPr algn="just"/>
            <a:r>
              <a:rPr lang="fr-FR" sz="2000" b="1" dirty="0" smtClean="0">
                <a:solidFill>
                  <a:srgbClr val="FF0000"/>
                </a:solidFill>
                <a:latin typeface="Times New Roman" pitchFamily="18" charset="0"/>
                <a:cs typeface="Times New Roman" pitchFamily="18" charset="0"/>
              </a:rPr>
              <a:t>2. La microbiologie systématique  </a:t>
            </a:r>
            <a:endParaRPr lang="fr-FR" sz="2000" b="1" dirty="0">
              <a:solidFill>
                <a:srgbClr val="FF0000"/>
              </a:solidFill>
            </a:endParaRPr>
          </a:p>
        </p:txBody>
      </p:sp>
      <p:sp>
        <p:nvSpPr>
          <p:cNvPr id="19" name="Rectangle 18"/>
          <p:cNvSpPr/>
          <p:nvPr/>
        </p:nvSpPr>
        <p:spPr>
          <a:xfrm>
            <a:off x="1" y="5929330"/>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L’étude de métabolisme lipidique peut être envisagée pour donner une identification précise des différentes espèces </a:t>
            </a:r>
            <a:r>
              <a:rPr lang="fr-FR" sz="2000" dirty="0" err="1" smtClean="0">
                <a:latin typeface="Times New Roman" pitchFamily="18" charset="0"/>
                <a:cs typeface="Times New Roman" pitchFamily="18" charset="0"/>
              </a:rPr>
              <a:t>apartenant</a:t>
            </a:r>
            <a:r>
              <a:rPr lang="fr-FR" sz="2000" dirty="0" smtClean="0">
                <a:latin typeface="Times New Roman" pitchFamily="18" charset="0"/>
                <a:cs typeface="Times New Roman" pitchFamily="18" charset="0"/>
              </a:rPr>
              <a:t> aux genre </a:t>
            </a:r>
            <a:r>
              <a:rPr lang="fr-FR" sz="2000" dirty="0" err="1" smtClean="0">
                <a:latin typeface="Times New Roman" pitchFamily="18" charset="0"/>
                <a:cs typeface="Times New Roman" pitchFamily="18" charset="0"/>
              </a:rPr>
              <a:t>Pseudomonas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Flavobacterium</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Serratia</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Clostridium</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Bacillus</a:t>
            </a:r>
            <a:r>
              <a:rPr lang="fr-FR" sz="2000" dirty="0" smtClean="0">
                <a:latin typeface="Times New Roman" pitchFamily="18" charset="0"/>
                <a:cs typeface="Times New Roman" pitchFamily="18" charset="0"/>
              </a:rPr>
              <a:t> </a:t>
            </a:r>
            <a:endParaRPr lang="fr-FR" sz="2000" dirty="0"/>
          </a:p>
        </p:txBody>
      </p:sp>
      <p:sp>
        <p:nvSpPr>
          <p:cNvPr id="26" name="Ellipse 25"/>
          <p:cNvSpPr/>
          <p:nvPr/>
        </p:nvSpPr>
        <p:spPr>
          <a:xfrm>
            <a:off x="245786" y="4183747"/>
            <a:ext cx="540000" cy="540000"/>
          </a:xfrm>
          <a:prstGeom prst="ellipse">
            <a:avLst/>
          </a:prstGeom>
        </p:spPr>
        <p:style>
          <a:lnRef idx="0">
            <a:schemeClr val="accent2"/>
          </a:lnRef>
          <a:fillRef idx="3">
            <a:schemeClr val="accent2"/>
          </a:fillRef>
          <a:effectRef idx="3">
            <a:schemeClr val="accent2"/>
          </a:effectRef>
          <a:fontRef idx="minor">
            <a:schemeClr val="lt1"/>
          </a:fontRef>
        </p:style>
      </p:sp>
      <p:sp>
        <p:nvSpPr>
          <p:cNvPr id="29" name="Ellipse 28"/>
          <p:cNvSpPr/>
          <p:nvPr/>
        </p:nvSpPr>
        <p:spPr>
          <a:xfrm>
            <a:off x="245786" y="4896182"/>
            <a:ext cx="540000" cy="540000"/>
          </a:xfrm>
          <a:prstGeom prst="ellipse">
            <a:avLst/>
          </a:prstGeom>
        </p:spPr>
        <p:style>
          <a:lnRef idx="0">
            <a:schemeClr val="accent3"/>
          </a:lnRef>
          <a:fillRef idx="3">
            <a:schemeClr val="accent3"/>
          </a:fillRef>
          <a:effectRef idx="3">
            <a:schemeClr val="accent3"/>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8377"/>
            <a:ext cx="9144000" cy="461665"/>
          </a:xfrm>
          <a:prstGeom prst="rect">
            <a:avLst/>
          </a:prstGeom>
        </p:spPr>
        <p:txBody>
          <a:bodyPr wrap="square">
            <a:spAutoFit/>
          </a:bodyPr>
          <a:lstStyle/>
          <a:p>
            <a:pPr lvl="0" algn="ctr"/>
            <a:r>
              <a:rPr lang="fr-FR" sz="2400" b="1" dirty="0" smtClean="0">
                <a:latin typeface="Times New Roman" pitchFamily="18" charset="0"/>
                <a:cs typeface="Times New Roman" pitchFamily="18" charset="0"/>
              </a:rPr>
              <a:t>Introduction</a:t>
            </a:r>
            <a:endParaRPr lang="fr-FR" sz="2400" b="1" dirty="0">
              <a:latin typeface="Times New Roman" pitchFamily="18" charset="0"/>
              <a:cs typeface="Times New Roman" pitchFamily="18" charset="0"/>
            </a:endParaRPr>
          </a:p>
        </p:txBody>
      </p:sp>
      <p:sp>
        <p:nvSpPr>
          <p:cNvPr id="80" name="ZoneTexte 79"/>
          <p:cNvSpPr txBox="1"/>
          <p:nvPr/>
        </p:nvSpPr>
        <p:spPr>
          <a:xfrm>
            <a:off x="0" y="442063"/>
            <a:ext cx="9144000" cy="1015663"/>
          </a:xfrm>
          <a:prstGeom prst="rect">
            <a:avLst/>
          </a:prstGeom>
          <a:noFill/>
        </p:spPr>
        <p:txBody>
          <a:bodyPr wrap="square" rtlCol="0">
            <a:spAutoFit/>
          </a:bodyPr>
          <a:lstStyle/>
          <a:p>
            <a:r>
              <a:rPr lang="fr-FR" sz="2000" dirty="0" smtClean="0">
                <a:latin typeface="Times New Roman" pitchFamily="18" charset="0"/>
                <a:cs typeface="Times New Roman" pitchFamily="18" charset="0"/>
              </a:rPr>
              <a:t>Certaines bactéries et certains mycètes en particulier, les microorganismes pathogènes, ceux qui détériorent la nourriture et ceux du sol peuvent utiliser les protéines comme source de carbone et d’énergie.</a:t>
            </a:r>
            <a:endParaRPr lang="fr-FR" sz="2000" dirty="0">
              <a:latin typeface="Times New Roman" pitchFamily="18" charset="0"/>
              <a:cs typeface="Times New Roman" pitchFamily="18" charset="0"/>
            </a:endParaRPr>
          </a:p>
        </p:txBody>
      </p:sp>
      <p:sp>
        <p:nvSpPr>
          <p:cNvPr id="81" name="ZoneTexte 80"/>
          <p:cNvSpPr txBox="1"/>
          <p:nvPr/>
        </p:nvSpPr>
        <p:spPr>
          <a:xfrm>
            <a:off x="-32" y="1399747"/>
            <a:ext cx="9144000" cy="1015663"/>
          </a:xfrm>
          <a:prstGeom prst="rect">
            <a:avLst/>
          </a:prstGeom>
          <a:noFill/>
        </p:spPr>
        <p:txBody>
          <a:bodyPr wrap="square" rtlCol="0">
            <a:spAutoFit/>
          </a:bodyPr>
          <a:lstStyle/>
          <a:p>
            <a:r>
              <a:rPr lang="fr-FR" sz="2000" dirty="0" smtClean="0">
                <a:latin typeface="Times New Roman" pitchFamily="18" charset="0"/>
                <a:cs typeface="Times New Roman" pitchFamily="18" charset="0"/>
              </a:rPr>
              <a:t>Les protéines ne sont pas directement assimilables en raison de leur taille ainsi ces  microorganismes sécrètent dans le milieu extracellulaire des protéases qui hydrolysent les protéines et les peptides en acides aminés. </a:t>
            </a:r>
            <a:endParaRPr lang="fr-FR" sz="2000" dirty="0">
              <a:latin typeface="Times New Roman" pitchFamily="18" charset="0"/>
              <a:cs typeface="Times New Roman" pitchFamily="18" charset="0"/>
            </a:endParaRPr>
          </a:p>
        </p:txBody>
      </p:sp>
      <p:sp>
        <p:nvSpPr>
          <p:cNvPr id="82" name="ZoneTexte 81"/>
          <p:cNvSpPr txBox="1"/>
          <p:nvPr/>
        </p:nvSpPr>
        <p:spPr>
          <a:xfrm>
            <a:off x="0" y="6427137"/>
            <a:ext cx="9144000" cy="430887"/>
          </a:xfrm>
          <a:prstGeom prst="rect">
            <a:avLst/>
          </a:prstGeom>
          <a:noFill/>
        </p:spPr>
        <p:txBody>
          <a:bodyPr wrap="square" rtlCol="0">
            <a:spAutoFit/>
          </a:bodyPr>
          <a:lstStyle/>
          <a:p>
            <a:r>
              <a:rPr lang="fr-FR" sz="2200" dirty="0" smtClean="0">
                <a:latin typeface="Times New Roman" pitchFamily="18" charset="0"/>
                <a:cs typeface="Times New Roman" pitchFamily="18" charset="0"/>
              </a:rPr>
              <a:t>Les acides aminés sont ensuite transportés dans la cellule et métabolisés</a:t>
            </a:r>
            <a:endParaRPr lang="fr-FR" sz="2200" dirty="0">
              <a:latin typeface="Times New Roman" pitchFamily="18" charset="0"/>
              <a:cs typeface="Times New Roman" pitchFamily="18" charset="0"/>
            </a:endParaRPr>
          </a:p>
        </p:txBody>
      </p:sp>
      <p:sp>
        <p:nvSpPr>
          <p:cNvPr id="86" name="Connecteur droit 5"/>
          <p:cNvSpPr/>
          <p:nvPr/>
        </p:nvSpPr>
        <p:spPr>
          <a:xfrm>
            <a:off x="1365421" y="3101087"/>
            <a:ext cx="3206578" cy="1216822"/>
          </a:xfrm>
          <a:custGeom>
            <a:avLst/>
            <a:gdLst/>
            <a:ahLst/>
            <a:cxnLst/>
            <a:rect l="0" t="0" r="0" b="0"/>
            <a:pathLst>
              <a:path>
                <a:moveTo>
                  <a:pt x="3206578" y="0"/>
                </a:moveTo>
                <a:lnTo>
                  <a:pt x="3206578" y="608411"/>
                </a:lnTo>
                <a:lnTo>
                  <a:pt x="0" y="608411"/>
                </a:lnTo>
                <a:lnTo>
                  <a:pt x="0" y="1216822"/>
                </a:lnTo>
              </a:path>
            </a:pathLst>
          </a:custGeom>
          <a:noFill/>
          <a:scene3d>
            <a:camera prst="orthographicFront"/>
            <a:lightRig rig="threePt" dir="t">
              <a:rot lat="0" lon="0" rev="7500000"/>
            </a:lightRig>
          </a:scene3d>
          <a:sp3d z="-40000"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0" name="Connecteur droit 8"/>
          <p:cNvSpPr/>
          <p:nvPr/>
        </p:nvSpPr>
        <p:spPr>
          <a:xfrm>
            <a:off x="1397957" y="4492875"/>
            <a:ext cx="3174043" cy="1293583"/>
          </a:xfrm>
          <a:custGeom>
            <a:avLst/>
            <a:gdLst/>
            <a:ahLst/>
            <a:cxnLst/>
            <a:rect l="0" t="0" r="0" b="0"/>
            <a:pathLst>
              <a:path>
                <a:moveTo>
                  <a:pt x="0" y="0"/>
                </a:moveTo>
                <a:lnTo>
                  <a:pt x="0" y="646791"/>
                </a:lnTo>
                <a:lnTo>
                  <a:pt x="3174043" y="646791"/>
                </a:lnTo>
                <a:lnTo>
                  <a:pt x="3174043" y="1293583"/>
                </a:lnTo>
              </a:path>
            </a:pathLst>
          </a:custGeom>
          <a:noFill/>
          <a:scene3d>
            <a:camera prst="orthographicFront"/>
            <a:lightRig rig="threePt" dir="t">
              <a:rot lat="0" lon="0" rev="7500000"/>
            </a:lightRig>
          </a:scene3d>
          <a:sp3d z="-40000"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95" name="Connecteur droit 14"/>
          <p:cNvSpPr/>
          <p:nvPr/>
        </p:nvSpPr>
        <p:spPr>
          <a:xfrm>
            <a:off x="4572000" y="3101087"/>
            <a:ext cx="3206578" cy="1216822"/>
          </a:xfrm>
          <a:custGeom>
            <a:avLst/>
            <a:gdLst/>
            <a:ahLst/>
            <a:cxnLst/>
            <a:rect l="0" t="0" r="0" b="0"/>
            <a:pathLst>
              <a:path>
                <a:moveTo>
                  <a:pt x="0" y="0"/>
                </a:moveTo>
                <a:lnTo>
                  <a:pt x="0" y="608411"/>
                </a:lnTo>
                <a:lnTo>
                  <a:pt x="3206578" y="608411"/>
                </a:lnTo>
                <a:lnTo>
                  <a:pt x="3206578" y="1216822"/>
                </a:lnTo>
              </a:path>
            </a:pathLst>
          </a:custGeom>
          <a:noFill/>
          <a:scene3d>
            <a:camera prst="orthographicFront"/>
            <a:lightRig rig="threePt" dir="t">
              <a:rot lat="0" lon="0" rev="7500000"/>
            </a:lightRig>
          </a:scene3d>
          <a:sp3d z="-40000"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9" name="Connecteur droit 17"/>
          <p:cNvSpPr/>
          <p:nvPr/>
        </p:nvSpPr>
        <p:spPr>
          <a:xfrm>
            <a:off x="4572000" y="4492875"/>
            <a:ext cx="3224584" cy="1301147"/>
          </a:xfrm>
          <a:custGeom>
            <a:avLst/>
            <a:gdLst/>
            <a:ahLst/>
            <a:cxnLst/>
            <a:rect l="0" t="0" r="0" b="0"/>
            <a:pathLst>
              <a:path>
                <a:moveTo>
                  <a:pt x="3224584" y="0"/>
                </a:moveTo>
                <a:lnTo>
                  <a:pt x="3224584" y="650573"/>
                </a:lnTo>
                <a:lnTo>
                  <a:pt x="0" y="650573"/>
                </a:lnTo>
                <a:lnTo>
                  <a:pt x="0" y="1301147"/>
                </a:lnTo>
              </a:path>
            </a:pathLst>
          </a:custGeom>
          <a:noFill/>
          <a:scene3d>
            <a:camera prst="orthographicFront"/>
            <a:lightRig rig="threePt" dir="t">
              <a:rot lat="0" lon="0" rev="7500000"/>
            </a:lightRig>
          </a:scene3d>
          <a:sp3d z="-40000" prstMaterial="matte"/>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grpSp>
        <p:nvGrpSpPr>
          <p:cNvPr id="100" name="Groupe 99"/>
          <p:cNvGrpSpPr/>
          <p:nvPr/>
        </p:nvGrpSpPr>
        <p:grpSpPr>
          <a:xfrm>
            <a:off x="3329274" y="5787910"/>
            <a:ext cx="2466598" cy="641485"/>
            <a:chOff x="3195520" y="4436724"/>
            <a:chExt cx="2466598" cy="706812"/>
          </a:xfrm>
          <a:scene3d>
            <a:camera prst="orthographicFront"/>
            <a:lightRig rig="threePt" dir="t">
              <a:rot lat="0" lon="0" rev="7500000"/>
            </a:lightRig>
          </a:scene3d>
        </p:grpSpPr>
        <p:sp>
          <p:nvSpPr>
            <p:cNvPr id="101" name="Rectangle à coins arrondis 100"/>
            <p:cNvSpPr/>
            <p:nvPr/>
          </p:nvSpPr>
          <p:spPr>
            <a:xfrm>
              <a:off x="3195520" y="4436724"/>
              <a:ext cx="2466598" cy="706812"/>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2" name="Rectangle 101"/>
            <p:cNvSpPr/>
            <p:nvPr/>
          </p:nvSpPr>
          <p:spPr>
            <a:xfrm>
              <a:off x="3216222" y="4457426"/>
              <a:ext cx="2425194" cy="6654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000" b="1" kern="1200" dirty="0" smtClean="0">
                  <a:latin typeface="Times New Roman" pitchFamily="18" charset="0"/>
                  <a:cs typeface="Times New Roman" pitchFamily="18" charset="0"/>
                </a:rPr>
                <a:t>Acides aminés</a:t>
              </a:r>
              <a:endParaRPr lang="fr-FR" sz="2000" b="1" kern="1200" dirty="0">
                <a:latin typeface="Times New Roman" pitchFamily="18" charset="0"/>
                <a:cs typeface="Times New Roman" pitchFamily="18" charset="0"/>
              </a:endParaRPr>
            </a:p>
          </p:txBody>
        </p:sp>
      </p:grpSp>
      <p:cxnSp>
        <p:nvCxnSpPr>
          <p:cNvPr id="103" name="Connecteur droit avec flèche 102"/>
          <p:cNvCxnSpPr/>
          <p:nvPr/>
        </p:nvCxnSpPr>
        <p:spPr>
          <a:xfrm>
            <a:off x="2928926" y="3429000"/>
            <a:ext cx="157166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42844" y="2857496"/>
            <a:ext cx="3143272" cy="707886"/>
          </a:xfrm>
          <a:prstGeom prst="rect">
            <a:avLst/>
          </a:prstGeom>
        </p:spPr>
        <p:txBody>
          <a:bodyPr wrap="square">
            <a:spAutoFit/>
          </a:bodyPr>
          <a:lstStyle/>
          <a:p>
            <a:r>
              <a:rPr lang="fr-FR" sz="2000" b="1" dirty="0" smtClean="0">
                <a:solidFill>
                  <a:srgbClr val="FF0000"/>
                </a:solidFill>
                <a:latin typeface="Times New Roman" pitchFamily="18" charset="0"/>
                <a:cs typeface="Times New Roman" pitchFamily="18" charset="0"/>
              </a:rPr>
              <a:t>Protéase  extracellulaire</a:t>
            </a:r>
          </a:p>
          <a:p>
            <a:r>
              <a:rPr lang="fr-FR" sz="2000" b="1" dirty="0" err="1" smtClean="0">
                <a:solidFill>
                  <a:srgbClr val="00B050"/>
                </a:solidFill>
                <a:latin typeface="Times New Roman" pitchFamily="18" charset="0"/>
                <a:cs typeface="Times New Roman" pitchFamily="18" charset="0"/>
              </a:rPr>
              <a:t>Endopeptidases</a:t>
            </a:r>
            <a:endParaRPr lang="fr-FR" sz="2000" dirty="0" smtClean="0">
              <a:solidFill>
                <a:srgbClr val="00B050"/>
              </a:solidFill>
            </a:endParaRPr>
          </a:p>
        </p:txBody>
      </p:sp>
      <p:sp>
        <p:nvSpPr>
          <p:cNvPr id="105" name="Rectangle 104"/>
          <p:cNvSpPr/>
          <p:nvPr/>
        </p:nvSpPr>
        <p:spPr>
          <a:xfrm>
            <a:off x="0" y="5261008"/>
            <a:ext cx="3857619" cy="923330"/>
          </a:xfrm>
          <a:prstGeom prst="rect">
            <a:avLst/>
          </a:prstGeom>
        </p:spPr>
        <p:txBody>
          <a:bodyPr wrap="square">
            <a:spAutoFit/>
          </a:bodyPr>
          <a:lstStyle/>
          <a:p>
            <a:pPr algn="ctr" defTabSz="622300">
              <a:lnSpc>
                <a:spcPct val="90000"/>
              </a:lnSpc>
              <a:spcBef>
                <a:spcPct val="0"/>
              </a:spcBef>
              <a:spcAft>
                <a:spcPct val="35000"/>
              </a:spcAft>
            </a:pPr>
            <a:r>
              <a:rPr lang="fr-FR" sz="2000" b="1" dirty="0" smtClean="0">
                <a:solidFill>
                  <a:srgbClr val="FF0000"/>
                </a:solidFill>
                <a:latin typeface="Times New Roman" pitchFamily="18" charset="0"/>
                <a:cs typeface="Times New Roman" pitchFamily="18" charset="0"/>
              </a:rPr>
              <a:t>Peptidase extracellulaire  et intracellulaire ou cathepsines (autolyse)</a:t>
            </a:r>
            <a:endParaRPr lang="fr-FR" sz="2000" b="1" dirty="0">
              <a:solidFill>
                <a:srgbClr val="FF0000"/>
              </a:solidFill>
              <a:latin typeface="Times New Roman" pitchFamily="18" charset="0"/>
              <a:cs typeface="Times New Roman" pitchFamily="18" charset="0"/>
            </a:endParaRPr>
          </a:p>
        </p:txBody>
      </p:sp>
      <p:cxnSp>
        <p:nvCxnSpPr>
          <p:cNvPr id="106" name="Connecteur droit avec flèche 105"/>
          <p:cNvCxnSpPr/>
          <p:nvPr/>
        </p:nvCxnSpPr>
        <p:spPr>
          <a:xfrm>
            <a:off x="3571868" y="5475322"/>
            <a:ext cx="92869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3" name="Groupe 82"/>
          <p:cNvGrpSpPr/>
          <p:nvPr/>
        </p:nvGrpSpPr>
        <p:grpSpPr>
          <a:xfrm>
            <a:off x="3329274" y="2584629"/>
            <a:ext cx="2466598" cy="701495"/>
            <a:chOff x="3213526" y="370076"/>
            <a:chExt cx="2466598" cy="772933"/>
          </a:xfrm>
          <a:scene3d>
            <a:camera prst="orthographicFront"/>
            <a:lightRig rig="threePt" dir="t">
              <a:rot lat="0" lon="0" rev="7500000"/>
            </a:lightRig>
          </a:scene3d>
        </p:grpSpPr>
        <p:sp>
          <p:nvSpPr>
            <p:cNvPr id="84" name="Rectangle à coins arrondis 83"/>
            <p:cNvSpPr/>
            <p:nvPr/>
          </p:nvSpPr>
          <p:spPr>
            <a:xfrm>
              <a:off x="3213526" y="370076"/>
              <a:ext cx="2466598" cy="77293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5" name="Rectangle 84"/>
            <p:cNvSpPr/>
            <p:nvPr/>
          </p:nvSpPr>
          <p:spPr>
            <a:xfrm>
              <a:off x="3236164" y="392714"/>
              <a:ext cx="2421322" cy="7276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200" b="1" kern="1200" dirty="0" smtClean="0">
                  <a:latin typeface="Times New Roman" pitchFamily="18" charset="0"/>
                  <a:cs typeface="Times New Roman" pitchFamily="18" charset="0"/>
                </a:rPr>
                <a:t>Protéines</a:t>
              </a:r>
              <a:endParaRPr lang="fr-FR" sz="3200" b="1" kern="1200" dirty="0">
                <a:latin typeface="Times New Roman" pitchFamily="18" charset="0"/>
                <a:cs typeface="Times New Roman" pitchFamily="18" charset="0"/>
              </a:endParaRPr>
            </a:p>
          </p:txBody>
        </p:sp>
      </p:grpSp>
      <p:grpSp>
        <p:nvGrpSpPr>
          <p:cNvPr id="87" name="Groupe 86"/>
          <p:cNvGrpSpPr/>
          <p:nvPr/>
        </p:nvGrpSpPr>
        <p:grpSpPr>
          <a:xfrm>
            <a:off x="33700" y="4071942"/>
            <a:ext cx="2466598" cy="704047"/>
            <a:chOff x="6948" y="2359831"/>
            <a:chExt cx="2466598" cy="775745"/>
          </a:xfrm>
          <a:scene3d>
            <a:camera prst="orthographicFront"/>
            <a:lightRig rig="threePt" dir="t">
              <a:rot lat="0" lon="0" rev="7500000"/>
            </a:lightRig>
          </a:scene3d>
        </p:grpSpPr>
        <p:sp>
          <p:nvSpPr>
            <p:cNvPr id="88" name="Rectangle à coins arrondis 87"/>
            <p:cNvSpPr/>
            <p:nvPr/>
          </p:nvSpPr>
          <p:spPr>
            <a:xfrm>
              <a:off x="6948" y="2359831"/>
              <a:ext cx="2466598" cy="775745"/>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9" name="Rectangle 88"/>
            <p:cNvSpPr/>
            <p:nvPr/>
          </p:nvSpPr>
          <p:spPr>
            <a:xfrm>
              <a:off x="29669" y="2382552"/>
              <a:ext cx="2421156" cy="7303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000" b="1" kern="1200" dirty="0" smtClean="0">
                  <a:latin typeface="Times New Roman" pitchFamily="18" charset="0"/>
                  <a:cs typeface="Times New Roman" pitchFamily="18" charset="0"/>
                </a:rPr>
                <a:t>Polypeptides</a:t>
              </a:r>
              <a:endParaRPr lang="fr-FR" sz="2000" b="1" kern="1200" dirty="0">
                <a:latin typeface="Times New Roman" pitchFamily="18" charset="0"/>
                <a:cs typeface="Times New Roman" pitchFamily="18" charset="0"/>
              </a:endParaRPr>
            </a:p>
          </p:txBody>
        </p:sp>
      </p:grpSp>
      <p:grpSp>
        <p:nvGrpSpPr>
          <p:cNvPr id="96" name="Groupe 95"/>
          <p:cNvGrpSpPr/>
          <p:nvPr/>
        </p:nvGrpSpPr>
        <p:grpSpPr>
          <a:xfrm>
            <a:off x="6643702" y="4072202"/>
            <a:ext cx="2466598" cy="704047"/>
            <a:chOff x="6420105" y="2359831"/>
            <a:chExt cx="2466598" cy="775745"/>
          </a:xfrm>
          <a:scene3d>
            <a:camera prst="orthographicFront"/>
            <a:lightRig rig="threePt" dir="t">
              <a:rot lat="0" lon="0" rev="7500000"/>
            </a:lightRig>
          </a:scene3d>
        </p:grpSpPr>
        <p:sp>
          <p:nvSpPr>
            <p:cNvPr id="97" name="Rectangle à coins arrondis 96"/>
            <p:cNvSpPr/>
            <p:nvPr/>
          </p:nvSpPr>
          <p:spPr>
            <a:xfrm>
              <a:off x="6420105" y="2359831"/>
              <a:ext cx="2466598" cy="775745"/>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8" name="Rectangle 97"/>
            <p:cNvSpPr/>
            <p:nvPr/>
          </p:nvSpPr>
          <p:spPr>
            <a:xfrm>
              <a:off x="6442826" y="2382552"/>
              <a:ext cx="2421156" cy="7303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000" b="1" kern="1200" dirty="0" smtClean="0">
                  <a:latin typeface="Times New Roman" pitchFamily="18" charset="0"/>
                  <a:cs typeface="Times New Roman" pitchFamily="18" charset="0"/>
                </a:rPr>
                <a:t>Oligopeptides</a:t>
              </a:r>
              <a:endParaRPr lang="fr-FR" sz="2000" b="1" kern="1200" dirty="0">
                <a:latin typeface="Times New Roman" pitchFamily="18" charset="0"/>
                <a:cs typeface="Times New Roman" pitchFamily="18" charset="0"/>
              </a:endParaRPr>
            </a:p>
          </p:txBody>
        </p:sp>
      </p:grpSp>
      <p:cxnSp>
        <p:nvCxnSpPr>
          <p:cNvPr id="38" name="Connecteur droit 37"/>
          <p:cNvCxnSpPr/>
          <p:nvPr/>
        </p:nvCxnSpPr>
        <p:spPr>
          <a:xfrm rot="5400000">
            <a:off x="3310918" y="4545618"/>
            <a:ext cx="2520575"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592799" y="4286256"/>
            <a:ext cx="1907895" cy="43088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200" b="1" dirty="0" smtClean="0">
                <a:solidFill>
                  <a:srgbClr val="00B050"/>
                </a:solidFill>
                <a:latin typeface="Times New Roman" pitchFamily="18" charset="0"/>
                <a:cs typeface="Times New Roman" pitchFamily="18" charset="0"/>
              </a:rPr>
              <a:t>Exopeptidases</a:t>
            </a:r>
            <a:endParaRPr lang="fr-FR" sz="2200"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10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96556"/>
            <a:ext cx="5760000" cy="400110"/>
          </a:xfrm>
          <a:prstGeom prst="rect">
            <a:avLst/>
          </a:prstGeom>
        </p:spPr>
        <p:txBody>
          <a:bodyPr wrap="square">
            <a:spAutoFit/>
          </a:bodyPr>
          <a:lstStyle/>
          <a:p>
            <a:pPr algn="just"/>
            <a:r>
              <a:rPr lang="fr-FR" sz="2000" b="1" dirty="0" smtClean="0">
                <a:latin typeface="Times New Roman" pitchFamily="18" charset="0"/>
                <a:cs typeface="Times New Roman" pitchFamily="18" charset="0"/>
              </a:rPr>
              <a:t>La technique</a:t>
            </a:r>
            <a:endParaRPr lang="fr-FR" sz="2000" dirty="0" smtClean="0">
              <a:latin typeface="Times New Roman" pitchFamily="18" charset="0"/>
              <a:cs typeface="Times New Roman" pitchFamily="18" charset="0"/>
            </a:endParaRPr>
          </a:p>
        </p:txBody>
      </p:sp>
      <p:sp>
        <p:nvSpPr>
          <p:cNvPr id="6" name="ZoneTexte 5"/>
          <p:cNvSpPr txBox="1"/>
          <p:nvPr/>
        </p:nvSpPr>
        <p:spPr>
          <a:xfrm>
            <a:off x="0" y="1529963"/>
            <a:ext cx="5760000" cy="707886"/>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La gélatine est protéine obtenue par hydrolyse de certains tissu (peau, os …) riche en collagène.</a:t>
            </a:r>
          </a:p>
        </p:txBody>
      </p:sp>
      <p:pic>
        <p:nvPicPr>
          <p:cNvPr id="179204" name="Picture 4"/>
          <p:cNvPicPr>
            <a:picLocks noChangeAspect="1" noChangeArrowheads="1"/>
          </p:cNvPicPr>
          <p:nvPr/>
        </p:nvPicPr>
        <p:blipFill>
          <a:blip r:embed="rId2" cstate="print"/>
          <a:srcRect/>
          <a:stretch>
            <a:fillRect/>
          </a:stretch>
        </p:blipFill>
        <p:spPr bwMode="auto">
          <a:xfrm>
            <a:off x="5819426" y="571480"/>
            <a:ext cx="3168000" cy="1515295"/>
          </a:xfrm>
          <a:prstGeom prst="rect">
            <a:avLst/>
          </a:prstGeom>
          <a:noFill/>
          <a:ln w="9525">
            <a:solidFill>
              <a:srgbClr val="66FF66"/>
            </a:solidFill>
            <a:miter lim="800000"/>
            <a:headEnd/>
            <a:tailEnd/>
          </a:ln>
        </p:spPr>
      </p:pic>
      <p:pic>
        <p:nvPicPr>
          <p:cNvPr id="179206" name="Picture 6" descr="Résultat de recherche d'images pour &quot;gelatinase test&quot;"/>
          <p:cNvPicPr>
            <a:picLocks noChangeAspect="1" noChangeArrowheads="1"/>
          </p:cNvPicPr>
          <p:nvPr/>
        </p:nvPicPr>
        <p:blipFill>
          <a:blip r:embed="rId3" cstate="print"/>
          <a:stretch>
            <a:fillRect/>
          </a:stretch>
        </p:blipFill>
        <p:spPr bwMode="auto">
          <a:xfrm>
            <a:off x="5833156" y="2143116"/>
            <a:ext cx="3168000" cy="1500198"/>
          </a:xfrm>
          <a:prstGeom prst="rect">
            <a:avLst/>
          </a:prstGeom>
          <a:noFill/>
          <a:ln>
            <a:solidFill>
              <a:srgbClr val="66FF66"/>
            </a:solidFill>
          </a:ln>
        </p:spPr>
      </p:pic>
      <p:sp>
        <p:nvSpPr>
          <p:cNvPr id="7" name="Rectangle 6"/>
          <p:cNvSpPr/>
          <p:nvPr/>
        </p:nvSpPr>
        <p:spPr>
          <a:xfrm>
            <a:off x="0" y="5463147"/>
            <a:ext cx="5715008"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Enlever les tubes de gélatine nutritive de l'incubateur et les placer dans le réfrigérateur à 4°C pendant 30 minutes ou dans un bain de glace pendant 3 à 5 minutes.</a:t>
            </a:r>
            <a:endParaRPr lang="fr-FR" sz="2000" dirty="0"/>
          </a:p>
        </p:txBody>
      </p:sp>
      <p:sp>
        <p:nvSpPr>
          <p:cNvPr id="8" name="Rectangle 7"/>
          <p:cNvSpPr/>
          <p:nvPr/>
        </p:nvSpPr>
        <p:spPr>
          <a:xfrm>
            <a:off x="0" y="4910210"/>
            <a:ext cx="5760000" cy="400110"/>
          </a:xfrm>
          <a:prstGeom prst="rect">
            <a:avLst/>
          </a:prstGeom>
        </p:spPr>
        <p:txBody>
          <a:bodyPr wrap="square">
            <a:spAutoFit/>
          </a:bodyPr>
          <a:lstStyle/>
          <a:p>
            <a:pPr algn="just"/>
            <a:r>
              <a:rPr lang="fr-FR" sz="2000" dirty="0" smtClean="0">
                <a:latin typeface="Times New Roman" pitchFamily="18" charset="0"/>
                <a:cs typeface="Times New Roman" pitchFamily="18" charset="0"/>
              </a:rPr>
              <a:t> Incuber à 30°C pendant 24-48h</a:t>
            </a:r>
            <a:endParaRPr lang="fr-FR" sz="2000" dirty="0"/>
          </a:p>
        </p:txBody>
      </p:sp>
      <p:sp>
        <p:nvSpPr>
          <p:cNvPr id="10" name="Rectangle 9"/>
          <p:cNvSpPr/>
          <p:nvPr/>
        </p:nvSpPr>
        <p:spPr>
          <a:xfrm>
            <a:off x="0" y="4049495"/>
            <a:ext cx="5786446"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Un tube contenant le milieu à la gélatine est ensemencé par piqure centrale après refroidissement..</a:t>
            </a:r>
            <a:endParaRPr lang="fr-FR" sz="2000" dirty="0"/>
          </a:p>
        </p:txBody>
      </p:sp>
      <p:sp>
        <p:nvSpPr>
          <p:cNvPr id="11" name="Rectangle 10"/>
          <p:cNvSpPr/>
          <p:nvPr/>
        </p:nvSpPr>
        <p:spPr>
          <a:xfrm>
            <a:off x="-428660" y="2943617"/>
            <a:ext cx="5269776" cy="400110"/>
          </a:xfrm>
          <a:prstGeom prst="rect">
            <a:avLst/>
          </a:prstGeom>
        </p:spPr>
        <p:txBody>
          <a:bodyPr wrap="none">
            <a:spAutoFit/>
          </a:bodyPr>
          <a:lstStyle/>
          <a:p>
            <a:pPr lvl="1" algn="just">
              <a:buFont typeface="Wingdings" pitchFamily="2" charset="2"/>
              <a:buChar char="Ø"/>
            </a:pPr>
            <a:r>
              <a:rPr lang="fr-FR" sz="2000" b="1" dirty="0" smtClean="0">
                <a:solidFill>
                  <a:srgbClr val="FF0000"/>
                </a:solidFill>
                <a:latin typeface="Times New Roman" pitchFamily="18" charset="0"/>
                <a:cs typeface="Times New Roman" pitchFamily="18" charset="0"/>
              </a:rPr>
              <a:t> Gel à une température inférieur à 23°C </a:t>
            </a:r>
            <a:endParaRPr lang="fr-FR" sz="2000" dirty="0"/>
          </a:p>
        </p:txBody>
      </p:sp>
      <p:sp>
        <p:nvSpPr>
          <p:cNvPr id="12" name="Rectangle 11"/>
          <p:cNvSpPr/>
          <p:nvPr/>
        </p:nvSpPr>
        <p:spPr>
          <a:xfrm>
            <a:off x="-428628" y="2390678"/>
            <a:ext cx="6286512" cy="400110"/>
          </a:xfrm>
          <a:prstGeom prst="rect">
            <a:avLst/>
          </a:prstGeom>
        </p:spPr>
        <p:txBody>
          <a:bodyPr wrap="square">
            <a:spAutoFit/>
          </a:bodyPr>
          <a:lstStyle/>
          <a:p>
            <a:pPr lvl="1" algn="just">
              <a:buFont typeface="Wingdings" pitchFamily="2" charset="2"/>
              <a:buChar char="Ø"/>
            </a:pPr>
            <a:r>
              <a:rPr lang="fr-FR" sz="2000" b="1" dirty="0" smtClean="0">
                <a:solidFill>
                  <a:srgbClr val="FF0000"/>
                </a:solidFill>
                <a:latin typeface="Times New Roman" pitchFamily="18" charset="0"/>
                <a:cs typeface="Times New Roman" pitchFamily="18" charset="0"/>
              </a:rPr>
              <a:t> Liquide à une température supérieure à 23-24°C</a:t>
            </a:r>
            <a:endParaRPr lang="fr-FR" sz="2000" dirty="0"/>
          </a:p>
        </p:txBody>
      </p:sp>
      <p:sp>
        <p:nvSpPr>
          <p:cNvPr id="13" name="Rectangle 12"/>
          <p:cNvSpPr/>
          <p:nvPr/>
        </p:nvSpPr>
        <p:spPr>
          <a:xfrm>
            <a:off x="0" y="54754"/>
            <a:ext cx="9144000" cy="430887"/>
          </a:xfrm>
          <a:prstGeom prst="rect">
            <a:avLst/>
          </a:prstGeom>
        </p:spPr>
        <p:txBody>
          <a:bodyPr wrap="square">
            <a:spAutoFit/>
          </a:bodyPr>
          <a:lstStyle/>
          <a:p>
            <a:pPr algn="ctr"/>
            <a:r>
              <a:rPr lang="fr-FR" sz="2200" b="1" dirty="0" smtClean="0">
                <a:latin typeface="Times New Roman" pitchFamily="18" charset="0"/>
                <a:cs typeface="Times New Roman" pitchFamily="18" charset="0"/>
              </a:rPr>
              <a:t>Teste d’hydrolyse de  la gélatine (</a:t>
            </a:r>
            <a:r>
              <a:rPr lang="fr-FR" sz="2200" b="1" dirty="0" err="1" smtClean="0">
                <a:latin typeface="Times New Roman" pitchFamily="18" charset="0"/>
                <a:cs typeface="Times New Roman" pitchFamily="18" charset="0"/>
              </a:rPr>
              <a:t>gélatinase</a:t>
            </a:r>
            <a:r>
              <a:rPr lang="fr-FR" sz="2200" b="1" dirty="0" smtClean="0">
                <a:latin typeface="Times New Roman" pitchFamily="18" charset="0"/>
                <a:cs typeface="Times New Roman" pitchFamily="18" charset="0"/>
              </a:rPr>
              <a:t>)</a:t>
            </a:r>
            <a:endParaRPr lang="fr-FR" sz="2200" b="1" dirty="0">
              <a:latin typeface="Times New Roman" pitchFamily="18" charset="0"/>
              <a:cs typeface="Times New Roman" pitchFamily="18" charset="0"/>
            </a:endParaRPr>
          </a:p>
        </p:txBody>
      </p:sp>
      <p:pic>
        <p:nvPicPr>
          <p:cNvPr id="14" name="Picture 12" descr="Résultat de recherche d'images pour &quot;gelatinase test&quot;"/>
          <p:cNvPicPr>
            <a:picLocks noChangeAspect="1" noChangeArrowheads="1"/>
          </p:cNvPicPr>
          <p:nvPr/>
        </p:nvPicPr>
        <p:blipFill>
          <a:blip r:embed="rId4" cstate="print"/>
          <a:srcRect/>
          <a:stretch>
            <a:fillRect/>
          </a:stretch>
        </p:blipFill>
        <p:spPr bwMode="auto">
          <a:xfrm>
            <a:off x="5857884" y="3676735"/>
            <a:ext cx="3168000" cy="1527431"/>
          </a:xfrm>
          <a:prstGeom prst="rect">
            <a:avLst/>
          </a:prstGeom>
          <a:noFill/>
          <a:ln w="9525">
            <a:solidFill>
              <a:srgbClr val="66FF66"/>
            </a:solidFill>
          </a:ln>
        </p:spPr>
      </p:pic>
      <p:pic>
        <p:nvPicPr>
          <p:cNvPr id="15" name="Picture 5" descr="38twnutgels"/>
          <p:cNvPicPr>
            <a:picLocks noChangeAspect="1" noChangeArrowheads="1"/>
          </p:cNvPicPr>
          <p:nvPr/>
        </p:nvPicPr>
        <p:blipFill>
          <a:blip r:embed="rId5" cstate="print"/>
          <a:srcRect/>
          <a:stretch>
            <a:fillRect/>
          </a:stretch>
        </p:blipFill>
        <p:spPr bwMode="auto">
          <a:xfrm>
            <a:off x="5833156" y="5253636"/>
            <a:ext cx="3168000" cy="1534718"/>
          </a:xfrm>
          <a:prstGeom prst="rect">
            <a:avLst/>
          </a:prstGeom>
          <a:noFill/>
          <a:ln w="9525">
            <a:solidFill>
              <a:srgbClr val="66FF66"/>
            </a:solidFill>
          </a:ln>
        </p:spPr>
      </p:pic>
      <p:sp>
        <p:nvSpPr>
          <p:cNvPr id="16" name="ZoneTexte 15"/>
          <p:cNvSpPr txBox="1"/>
          <p:nvPr/>
        </p:nvSpPr>
        <p:spPr>
          <a:xfrm>
            <a:off x="-32" y="669248"/>
            <a:ext cx="5760000" cy="707886"/>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Recherché dans le but de diagnostique pour classer les espèces (</a:t>
            </a:r>
            <a:r>
              <a:rPr lang="fr-FR" sz="2000" i="1" dirty="0" smtClean="0">
                <a:latin typeface="Times New Roman" pitchFamily="18" charset="0"/>
                <a:cs typeface="Times New Roman" pitchFamily="18" charset="0"/>
              </a:rPr>
              <a:t>Bacillus </a:t>
            </a:r>
            <a:r>
              <a:rPr lang="fr-FR" sz="2000" dirty="0" smtClean="0">
                <a:latin typeface="Times New Roman" pitchFamily="18" charset="0"/>
                <a:cs typeface="Times New Roman" pitchFamily="18" charset="0"/>
              </a:rPr>
              <a:t>et entérobactéries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92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9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71414"/>
            <a:ext cx="914400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Test d’hydrolyse de la caséine</a:t>
            </a:r>
            <a:endParaRPr lang="fr-FR" sz="2400" b="1" dirty="0">
              <a:latin typeface="Times New Roman" pitchFamily="18" charset="0"/>
              <a:cs typeface="Times New Roman" pitchFamily="18" charset="0"/>
            </a:endParaRPr>
          </a:p>
        </p:txBody>
      </p:sp>
      <p:sp>
        <p:nvSpPr>
          <p:cNvPr id="4" name="ZoneTexte 3"/>
          <p:cNvSpPr txBox="1"/>
          <p:nvPr/>
        </p:nvSpPr>
        <p:spPr>
          <a:xfrm>
            <a:off x="-2" y="812854"/>
            <a:ext cx="9144001" cy="769441"/>
          </a:xfrm>
          <a:prstGeom prst="rect">
            <a:avLst/>
          </a:prstGeom>
          <a:noFill/>
        </p:spPr>
        <p:txBody>
          <a:bodyPr wrap="square" rtlCol="0">
            <a:spAutoFit/>
          </a:bodyPr>
          <a:lstStyle/>
          <a:p>
            <a:r>
              <a:rPr lang="fr-FR" sz="2200" dirty="0" smtClean="0">
                <a:latin typeface="Times New Roman" pitchFamily="18" charset="0"/>
                <a:cs typeface="Times New Roman" pitchFamily="18" charset="0"/>
              </a:rPr>
              <a:t>La caséine, protéine du lait, peut être hydrolysée par certaines espèces bactérienne (</a:t>
            </a:r>
            <a:r>
              <a:rPr lang="fr-FR" sz="2200" i="1" dirty="0" err="1" smtClean="0">
                <a:latin typeface="Times New Roman" pitchFamily="18" charset="0"/>
                <a:cs typeface="Times New Roman" pitchFamily="18" charset="0"/>
              </a:rPr>
              <a:t>Bacillus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Lactobacillus</a:t>
            </a:r>
            <a:r>
              <a:rPr lang="fr-FR" sz="2200" i="1" dirty="0" smtClean="0">
                <a:latin typeface="Times New Roman" pitchFamily="18" charset="0"/>
                <a:cs typeface="Times New Roman" pitchFamily="18" charset="0"/>
              </a:rPr>
              <a:t>…)</a:t>
            </a:r>
          </a:p>
        </p:txBody>
      </p:sp>
      <p:sp>
        <p:nvSpPr>
          <p:cNvPr id="5" name="ZoneTexte 4"/>
          <p:cNvSpPr txBox="1"/>
          <p:nvPr/>
        </p:nvSpPr>
        <p:spPr>
          <a:xfrm>
            <a:off x="-1" y="4671164"/>
            <a:ext cx="5572133" cy="769441"/>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Ensemencer en points avec les souches à tester</a:t>
            </a:r>
          </a:p>
          <a:p>
            <a:pPr algn="just"/>
            <a:r>
              <a:rPr lang="fr-FR" sz="2200" dirty="0" smtClean="0">
                <a:latin typeface="Times New Roman" pitchFamily="18" charset="0"/>
                <a:cs typeface="Times New Roman" pitchFamily="18" charset="0"/>
              </a:rPr>
              <a:t>Incuber à 30-37°C pendant 1à 8 jours </a:t>
            </a:r>
          </a:p>
        </p:txBody>
      </p:sp>
      <p:sp>
        <p:nvSpPr>
          <p:cNvPr id="6" name="Rectangle 5"/>
          <p:cNvSpPr/>
          <p:nvPr/>
        </p:nvSpPr>
        <p:spPr>
          <a:xfrm>
            <a:off x="-1" y="1862070"/>
            <a:ext cx="9144001" cy="430887"/>
          </a:xfrm>
          <a:prstGeom prst="rect">
            <a:avLst/>
          </a:prstGeom>
        </p:spPr>
        <p:txBody>
          <a:bodyPr wrap="square">
            <a:spAutoFit/>
          </a:bodyPr>
          <a:lstStyle/>
          <a:p>
            <a:pPr algn="just"/>
            <a:r>
              <a:rPr lang="fr-FR" sz="2200" dirty="0" smtClean="0">
                <a:latin typeface="Times New Roman" pitchFamily="18" charset="0"/>
                <a:cs typeface="Times New Roman" pitchFamily="18" charset="0"/>
              </a:rPr>
              <a:t>Utile dans l’identification des </a:t>
            </a:r>
            <a:r>
              <a:rPr lang="fr-FR" sz="2200" i="1" dirty="0" smtClean="0">
                <a:latin typeface="Times New Roman" pitchFamily="18" charset="0"/>
                <a:cs typeface="Times New Roman" pitchFamily="18" charset="0"/>
              </a:rPr>
              <a:t>Bacillus</a:t>
            </a:r>
            <a:r>
              <a:rPr lang="fr-FR" sz="2200" dirty="0" smtClean="0">
                <a:latin typeface="Times New Roman" pitchFamily="18" charset="0"/>
                <a:cs typeface="Times New Roman" pitchFamily="18" charset="0"/>
              </a:rPr>
              <a:t> et parfois </a:t>
            </a:r>
            <a:r>
              <a:rPr lang="fr-FR" sz="2200" i="1" dirty="0" err="1" smtClean="0">
                <a:latin typeface="Times New Roman" pitchFamily="18" charset="0"/>
                <a:cs typeface="Times New Roman" pitchFamily="18" charset="0"/>
              </a:rPr>
              <a:t>Pseudomonas</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7" name="Rectangle 6"/>
          <p:cNvSpPr/>
          <p:nvPr/>
        </p:nvSpPr>
        <p:spPr>
          <a:xfrm>
            <a:off x="-1" y="2572732"/>
            <a:ext cx="9144001"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Réalisée sur une gélose au lait à d’agar à 3% et de lait écrémé à 10% </a:t>
            </a:r>
            <a:r>
              <a:rPr lang="fr-FR" sz="2200" dirty="0" err="1" smtClean="0">
                <a:latin typeface="Times New Roman" pitchFamily="18" charset="0"/>
                <a:cs typeface="Times New Roman" pitchFamily="18" charset="0"/>
              </a:rPr>
              <a:t>autoclavés</a:t>
            </a:r>
            <a:r>
              <a:rPr lang="fr-FR" sz="2200" dirty="0" smtClean="0">
                <a:latin typeface="Times New Roman" pitchFamily="18" charset="0"/>
                <a:cs typeface="Times New Roman" pitchFamily="18" charset="0"/>
              </a:rPr>
              <a:t> séparément à 121 et à 110°C respectivement durant 15mn</a:t>
            </a:r>
            <a:endParaRPr lang="fr-FR" sz="2200" dirty="0"/>
          </a:p>
        </p:txBody>
      </p:sp>
      <p:sp>
        <p:nvSpPr>
          <p:cNvPr id="10" name="Rectangle 9"/>
          <p:cNvSpPr/>
          <p:nvPr/>
        </p:nvSpPr>
        <p:spPr>
          <a:xfrm>
            <a:off x="0" y="3621948"/>
            <a:ext cx="5715008"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Mélanger (V/V) les deux solution à 45°C et couler en boite de </a:t>
            </a:r>
            <a:r>
              <a:rPr lang="fr-FR" sz="2200" dirty="0" err="1" smtClean="0">
                <a:latin typeface="Times New Roman" pitchFamily="18" charset="0"/>
                <a:cs typeface="Times New Roman" pitchFamily="18" charset="0"/>
              </a:rPr>
              <a:t>Petri</a:t>
            </a:r>
            <a:r>
              <a:rPr lang="fr-FR" sz="2200" dirty="0" smtClean="0">
                <a:latin typeface="Times New Roman" pitchFamily="18" charset="0"/>
                <a:cs typeface="Times New Roman" pitchFamily="18" charset="0"/>
              </a:rPr>
              <a:t>. </a:t>
            </a:r>
          </a:p>
        </p:txBody>
      </p:sp>
      <p:sp>
        <p:nvSpPr>
          <p:cNvPr id="11" name="Rectangle 10"/>
          <p:cNvSpPr/>
          <p:nvPr/>
        </p:nvSpPr>
        <p:spPr>
          <a:xfrm>
            <a:off x="0" y="5720380"/>
            <a:ext cx="5572133"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Les zones d’éclaircissent du milieu autour des colonies traduisent un résultat </a:t>
            </a:r>
            <a:r>
              <a:rPr lang="fr-FR" sz="2200" dirty="0" err="1" smtClean="0">
                <a:latin typeface="Times New Roman" pitchFamily="18" charset="0"/>
                <a:cs typeface="Times New Roman" pitchFamily="18" charset="0"/>
              </a:rPr>
              <a:t>caséinolyse</a:t>
            </a:r>
            <a:r>
              <a:rPr lang="fr-FR" sz="2200" dirty="0" smtClean="0">
                <a:latin typeface="Times New Roman" pitchFamily="18" charset="0"/>
                <a:cs typeface="Times New Roman" pitchFamily="18" charset="0"/>
              </a:rPr>
              <a:t> + </a:t>
            </a:r>
            <a:r>
              <a:rPr lang="fr-FR" sz="2200" i="1" dirty="0" smtClean="0">
                <a:latin typeface="Times New Roman" pitchFamily="18" charset="0"/>
                <a:cs typeface="Times New Roman" pitchFamily="18" charset="0"/>
              </a:rPr>
              <a:t>Bacillus </a:t>
            </a:r>
            <a:r>
              <a:rPr lang="fr-FR" sz="2200" i="1" dirty="0" err="1" smtClean="0">
                <a:latin typeface="Times New Roman" pitchFamily="18" charset="0"/>
                <a:cs typeface="Times New Roman" pitchFamily="18" charset="0"/>
              </a:rPr>
              <a:t>subtilis</a:t>
            </a:r>
            <a:r>
              <a:rPr lang="fr-FR" sz="2200" i="1" dirty="0" smtClean="0">
                <a:latin typeface="Times New Roman" pitchFamily="18" charset="0"/>
                <a:cs typeface="Times New Roman" pitchFamily="18" charset="0"/>
              </a:rPr>
              <a:t>, Ps. </a:t>
            </a:r>
            <a:r>
              <a:rPr lang="fr-FR" sz="2200" i="1" dirty="0" err="1" smtClean="0">
                <a:latin typeface="Times New Roman" pitchFamily="18" charset="0"/>
                <a:cs typeface="Times New Roman" pitchFamily="18" charset="0"/>
              </a:rPr>
              <a:t>aeruginosa</a:t>
            </a:r>
            <a:r>
              <a:rPr lang="fr-FR" sz="2200" dirty="0" smtClean="0">
                <a:latin typeface="Times New Roman" pitchFamily="18" charset="0"/>
                <a:cs typeface="Times New Roman" pitchFamily="18" charset="0"/>
              </a:rPr>
              <a:t>…</a:t>
            </a:r>
          </a:p>
        </p:txBody>
      </p:sp>
      <p:pic>
        <p:nvPicPr>
          <p:cNvPr id="14" name="Picture 7" descr="SkimMilk"/>
          <p:cNvPicPr>
            <a:picLocks noChangeAspect="1" noChangeArrowheads="1"/>
          </p:cNvPicPr>
          <p:nvPr/>
        </p:nvPicPr>
        <p:blipFill>
          <a:blip r:embed="rId2" cstate="print"/>
          <a:srcRect l="31250" t="29688" r="35938" b="26563"/>
          <a:stretch>
            <a:fillRect/>
          </a:stretch>
        </p:blipFill>
        <p:spPr bwMode="auto">
          <a:xfrm>
            <a:off x="5715008" y="3429000"/>
            <a:ext cx="3286148" cy="32861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642909" y="3943780"/>
            <a:ext cx="2016000" cy="628228"/>
            <a:chOff x="438704" y="3612421"/>
            <a:chExt cx="1746870" cy="873435"/>
          </a:xfrm>
          <a:scene3d>
            <a:camera prst="orthographicFront"/>
            <a:lightRig rig="threePt" dir="t">
              <a:rot lat="0" lon="0" rev="7500000"/>
            </a:lightRig>
          </a:scene3d>
        </p:grpSpPr>
        <p:sp>
          <p:nvSpPr>
            <p:cNvPr id="23" name="Rectangle 22"/>
            <p:cNvSpPr/>
            <p:nvPr/>
          </p:nvSpPr>
          <p:spPr>
            <a:xfrm>
              <a:off x="438704" y="3612421"/>
              <a:ext cx="1746870" cy="873435"/>
            </a:xfrm>
            <a:prstGeom prst="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4" name="Rectangle 23"/>
            <p:cNvSpPr/>
            <p:nvPr/>
          </p:nvSpPr>
          <p:spPr>
            <a:xfrm>
              <a:off x="438704" y="3612421"/>
              <a:ext cx="1746870" cy="8734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bg1"/>
                  </a:solidFill>
                  <a:latin typeface="Times New Roman" pitchFamily="18" charset="0"/>
                  <a:cs typeface="Times New Roman" pitchFamily="18" charset="0"/>
                </a:rPr>
                <a:t>Oxydative</a:t>
              </a:r>
            </a:p>
          </p:txBody>
        </p:sp>
      </p:grpSp>
      <p:grpSp>
        <p:nvGrpSpPr>
          <p:cNvPr id="11" name="Groupe 10"/>
          <p:cNvGrpSpPr/>
          <p:nvPr/>
        </p:nvGrpSpPr>
        <p:grpSpPr>
          <a:xfrm>
            <a:off x="642910" y="5515416"/>
            <a:ext cx="2016000" cy="628228"/>
            <a:chOff x="438704" y="4852699"/>
            <a:chExt cx="1746870" cy="873435"/>
          </a:xfrm>
          <a:scene3d>
            <a:camera prst="orthographicFront"/>
            <a:lightRig rig="threePt" dir="t">
              <a:rot lat="0" lon="0" rev="7500000"/>
            </a:lightRig>
          </a:scene3d>
        </p:grpSpPr>
        <p:sp>
          <p:nvSpPr>
            <p:cNvPr id="21" name="Rectangle 20"/>
            <p:cNvSpPr/>
            <p:nvPr/>
          </p:nvSpPr>
          <p:spPr>
            <a:xfrm>
              <a:off x="438704" y="4852699"/>
              <a:ext cx="1746870" cy="873435"/>
            </a:xfrm>
            <a:prstGeom prst="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ectangle 21"/>
            <p:cNvSpPr/>
            <p:nvPr/>
          </p:nvSpPr>
          <p:spPr>
            <a:xfrm>
              <a:off x="438704" y="4852699"/>
              <a:ext cx="1746870" cy="8734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bg1"/>
                  </a:solidFill>
                  <a:latin typeface="Times New Roman" pitchFamily="18" charset="0"/>
                  <a:cs typeface="Times New Roman" pitchFamily="18" charset="0"/>
                </a:rPr>
                <a:t>Non oxydative</a:t>
              </a:r>
            </a:p>
          </p:txBody>
        </p:sp>
      </p:grpSp>
      <p:grpSp>
        <p:nvGrpSpPr>
          <p:cNvPr id="12" name="Groupe 11"/>
          <p:cNvGrpSpPr/>
          <p:nvPr/>
        </p:nvGrpSpPr>
        <p:grpSpPr>
          <a:xfrm>
            <a:off x="2857488" y="2410413"/>
            <a:ext cx="2342852" cy="816710"/>
            <a:chOff x="2115699" y="2353687"/>
            <a:chExt cx="1746870" cy="873435"/>
          </a:xfrm>
          <a:scene3d>
            <a:camera prst="orthographicFront"/>
            <a:lightRig rig="threePt" dir="t">
              <a:rot lat="0" lon="0" rev="7500000"/>
            </a:lightRig>
          </a:scene3d>
        </p:grpSpPr>
        <p:sp>
          <p:nvSpPr>
            <p:cNvPr id="19" name="Rectangle 18"/>
            <p:cNvSpPr/>
            <p:nvPr/>
          </p:nvSpPr>
          <p:spPr>
            <a:xfrm>
              <a:off x="2115699" y="2353687"/>
              <a:ext cx="1746870" cy="873435"/>
            </a:xfrm>
            <a:prstGeom prst="rect">
              <a:avLst/>
            </a:prstGeom>
          </p:spPr>
          <p:style>
            <a:lnRef idx="0">
              <a:schemeClr val="accent1"/>
            </a:lnRef>
            <a:fillRef idx="3">
              <a:schemeClr val="accent1"/>
            </a:fillRef>
            <a:effectRef idx="3">
              <a:schemeClr val="accent1"/>
            </a:effectRef>
            <a:fontRef idx="minor">
              <a:schemeClr val="lt1"/>
            </a:fontRef>
          </p:style>
        </p:sp>
        <p:sp>
          <p:nvSpPr>
            <p:cNvPr id="20" name="Rectangle 19"/>
            <p:cNvSpPr/>
            <p:nvPr/>
          </p:nvSpPr>
          <p:spPr>
            <a:xfrm>
              <a:off x="2115699" y="2353687"/>
              <a:ext cx="1746870" cy="873435"/>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400" kern="1200" dirty="0" smtClean="0">
                  <a:solidFill>
                    <a:schemeClr val="bg1"/>
                  </a:solidFill>
                  <a:latin typeface="Times New Roman" pitchFamily="18" charset="0"/>
                  <a:cs typeface="Times New Roman" pitchFamily="18" charset="0"/>
                </a:rPr>
                <a:t>Décarboxylation</a:t>
              </a:r>
              <a:endParaRPr lang="fr-FR" sz="2400" kern="1200" dirty="0">
                <a:solidFill>
                  <a:schemeClr val="bg1"/>
                </a:solidFill>
                <a:latin typeface="Times New Roman" pitchFamily="18" charset="0"/>
                <a:cs typeface="Times New Roman" pitchFamily="18" charset="0"/>
              </a:endParaRPr>
            </a:p>
          </p:txBody>
        </p:sp>
      </p:grpSp>
      <p:grpSp>
        <p:nvGrpSpPr>
          <p:cNvPr id="13" name="Groupe 12"/>
          <p:cNvGrpSpPr/>
          <p:nvPr/>
        </p:nvGrpSpPr>
        <p:grpSpPr>
          <a:xfrm>
            <a:off x="4143372" y="5214950"/>
            <a:ext cx="2342852" cy="816710"/>
            <a:chOff x="4229412" y="2372143"/>
            <a:chExt cx="1746870" cy="873435"/>
          </a:xfrm>
          <a:scene3d>
            <a:camera prst="orthographicFront"/>
            <a:lightRig rig="threePt" dir="t">
              <a:rot lat="0" lon="0" rev="7500000"/>
            </a:lightRig>
          </a:scene3d>
        </p:grpSpPr>
        <p:sp>
          <p:nvSpPr>
            <p:cNvPr id="17" name="Rectangle 16"/>
            <p:cNvSpPr/>
            <p:nvPr/>
          </p:nvSpPr>
          <p:spPr>
            <a:xfrm>
              <a:off x="4229412" y="2372143"/>
              <a:ext cx="1746870" cy="873435"/>
            </a:xfrm>
            <a:prstGeom prst="rect">
              <a:avLst/>
            </a:prstGeom>
          </p:spPr>
          <p:style>
            <a:lnRef idx="0">
              <a:schemeClr val="accent1"/>
            </a:lnRef>
            <a:fillRef idx="3">
              <a:schemeClr val="accent1"/>
            </a:fillRef>
            <a:effectRef idx="3">
              <a:schemeClr val="accent1"/>
            </a:effectRef>
            <a:fontRef idx="minor">
              <a:schemeClr val="lt1"/>
            </a:fontRef>
          </p:style>
        </p:sp>
        <p:sp>
          <p:nvSpPr>
            <p:cNvPr id="18" name="Rectangle 17"/>
            <p:cNvSpPr/>
            <p:nvPr/>
          </p:nvSpPr>
          <p:spPr>
            <a:xfrm>
              <a:off x="4229412" y="2372143"/>
              <a:ext cx="1746870" cy="873435"/>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400" kern="1200" dirty="0" err="1" smtClean="0">
                  <a:solidFill>
                    <a:schemeClr val="bg1"/>
                  </a:solidFill>
                  <a:latin typeface="Times New Roman" pitchFamily="18" charset="0"/>
                  <a:cs typeface="Times New Roman" pitchFamily="18" charset="0"/>
                </a:rPr>
                <a:t>Transamination</a:t>
              </a:r>
              <a:endParaRPr lang="fr-FR" sz="2400" kern="1200" dirty="0">
                <a:solidFill>
                  <a:schemeClr val="bg1"/>
                </a:solidFill>
                <a:latin typeface="Times New Roman" pitchFamily="18" charset="0"/>
                <a:cs typeface="Times New Roman" pitchFamily="18" charset="0"/>
              </a:endParaRPr>
            </a:p>
          </p:txBody>
        </p:sp>
      </p:grpSp>
      <p:grpSp>
        <p:nvGrpSpPr>
          <p:cNvPr id="14" name="Groupe 13"/>
          <p:cNvGrpSpPr/>
          <p:nvPr/>
        </p:nvGrpSpPr>
        <p:grpSpPr>
          <a:xfrm>
            <a:off x="5357818" y="2428868"/>
            <a:ext cx="3753787" cy="816710"/>
            <a:chOff x="6343125" y="4326664"/>
            <a:chExt cx="2798887" cy="873435"/>
          </a:xfrm>
          <a:scene3d>
            <a:camera prst="orthographicFront"/>
            <a:lightRig rig="threePt" dir="t">
              <a:rot lat="0" lon="0" rev="7500000"/>
            </a:lightRig>
          </a:scene3d>
        </p:grpSpPr>
        <p:sp>
          <p:nvSpPr>
            <p:cNvPr id="15" name="Rectangle 14"/>
            <p:cNvSpPr/>
            <p:nvPr/>
          </p:nvSpPr>
          <p:spPr>
            <a:xfrm>
              <a:off x="6343125" y="4326664"/>
              <a:ext cx="2798887" cy="873435"/>
            </a:xfrm>
            <a:prstGeom prst="rect">
              <a:avLst/>
            </a:prstGeom>
          </p:spPr>
          <p:style>
            <a:lnRef idx="0">
              <a:schemeClr val="accent1"/>
            </a:lnRef>
            <a:fillRef idx="3">
              <a:schemeClr val="accent1"/>
            </a:fillRef>
            <a:effectRef idx="3">
              <a:schemeClr val="accent1"/>
            </a:effectRef>
            <a:fontRef idx="minor">
              <a:schemeClr val="lt1"/>
            </a:fontRef>
          </p:style>
        </p:sp>
        <p:sp>
          <p:nvSpPr>
            <p:cNvPr id="16" name="Rectangle 15"/>
            <p:cNvSpPr/>
            <p:nvPr/>
          </p:nvSpPr>
          <p:spPr>
            <a:xfrm>
              <a:off x="6343125" y="4326664"/>
              <a:ext cx="2798887" cy="873435"/>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400" kern="1200" dirty="0" smtClean="0">
                  <a:solidFill>
                    <a:schemeClr val="bg1"/>
                  </a:solidFill>
                  <a:latin typeface="Times New Roman" pitchFamily="18" charset="0"/>
                  <a:cs typeface="Times New Roman" pitchFamily="18" charset="0"/>
                </a:rPr>
                <a:t>Utilisation directe dans la biosynthèse des protéines.</a:t>
              </a:r>
              <a:endParaRPr lang="fr-FR" sz="2400" kern="1200" dirty="0">
                <a:solidFill>
                  <a:schemeClr val="bg1"/>
                </a:solidFill>
                <a:latin typeface="Times New Roman" pitchFamily="18" charset="0"/>
                <a:cs typeface="Times New Roman" pitchFamily="18" charset="0"/>
              </a:endParaRPr>
            </a:p>
          </p:txBody>
        </p:sp>
      </p:grpSp>
      <p:cxnSp>
        <p:nvCxnSpPr>
          <p:cNvPr id="50" name="Connecteur droit avec flèche 49"/>
          <p:cNvCxnSpPr/>
          <p:nvPr/>
        </p:nvCxnSpPr>
        <p:spPr>
          <a:xfrm rot="16200000" flipH="1">
            <a:off x="3534486" y="3320179"/>
            <a:ext cx="3484283" cy="195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4" name="Connecteur droit 53"/>
          <p:cNvCxnSpPr/>
          <p:nvPr/>
        </p:nvCxnSpPr>
        <p:spPr>
          <a:xfrm rot="10800000">
            <a:off x="1254380" y="1857365"/>
            <a:ext cx="40320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8" name="Connecteur droit avec flèche 67"/>
          <p:cNvCxnSpPr/>
          <p:nvPr/>
        </p:nvCxnSpPr>
        <p:spPr>
          <a:xfrm rot="5400000">
            <a:off x="999306" y="2143116"/>
            <a:ext cx="571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0" name="Connecteur droit avec flèche 79"/>
          <p:cNvCxnSpPr/>
          <p:nvPr/>
        </p:nvCxnSpPr>
        <p:spPr>
          <a:xfrm rot="5400000">
            <a:off x="3499636" y="2142322"/>
            <a:ext cx="571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1" name="Connecteur droit 80"/>
          <p:cNvCxnSpPr/>
          <p:nvPr/>
        </p:nvCxnSpPr>
        <p:spPr>
          <a:xfrm rot="10800000">
            <a:off x="5286380" y="1857365"/>
            <a:ext cx="201600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82" name="Connecteur droit avec flèche 81"/>
          <p:cNvCxnSpPr/>
          <p:nvPr/>
        </p:nvCxnSpPr>
        <p:spPr>
          <a:xfrm rot="5400000">
            <a:off x="7000098" y="2142322"/>
            <a:ext cx="571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9" name="Groupe 8"/>
          <p:cNvGrpSpPr/>
          <p:nvPr/>
        </p:nvGrpSpPr>
        <p:grpSpPr>
          <a:xfrm>
            <a:off x="-32" y="2428869"/>
            <a:ext cx="2342852" cy="816710"/>
            <a:chOff x="1986" y="2372143"/>
            <a:chExt cx="1746870" cy="873435"/>
          </a:xfrm>
          <a:scene3d>
            <a:camera prst="orthographicFront"/>
            <a:lightRig rig="threePt" dir="t">
              <a:rot lat="0" lon="0" rev="7500000"/>
            </a:lightRig>
          </a:scene3d>
        </p:grpSpPr>
        <p:sp>
          <p:nvSpPr>
            <p:cNvPr id="25" name="Rectangle 24"/>
            <p:cNvSpPr/>
            <p:nvPr/>
          </p:nvSpPr>
          <p:spPr>
            <a:xfrm>
              <a:off x="1986" y="2372143"/>
              <a:ext cx="1746870" cy="873435"/>
            </a:xfrm>
            <a:prstGeom prst="rect">
              <a:avLst/>
            </a:prstGeom>
          </p:spPr>
          <p:style>
            <a:lnRef idx="0">
              <a:schemeClr val="accent1"/>
            </a:lnRef>
            <a:fillRef idx="3">
              <a:schemeClr val="accent1"/>
            </a:fillRef>
            <a:effectRef idx="3">
              <a:schemeClr val="accent1"/>
            </a:effectRef>
            <a:fontRef idx="minor">
              <a:schemeClr val="lt1"/>
            </a:fontRef>
          </p:style>
        </p:sp>
        <p:sp>
          <p:nvSpPr>
            <p:cNvPr id="26" name="Rectangle 25"/>
            <p:cNvSpPr/>
            <p:nvPr/>
          </p:nvSpPr>
          <p:spPr>
            <a:xfrm>
              <a:off x="1986" y="2372143"/>
              <a:ext cx="1746870" cy="873435"/>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400" kern="1200" dirty="0" smtClean="0">
                  <a:solidFill>
                    <a:schemeClr val="bg1"/>
                  </a:solidFill>
                  <a:latin typeface="Times New Roman" pitchFamily="18" charset="0"/>
                  <a:cs typeface="Times New Roman" pitchFamily="18" charset="0"/>
                </a:rPr>
                <a:t>Désamination</a:t>
              </a:r>
              <a:endParaRPr lang="fr-FR" sz="2400" kern="1200" dirty="0">
                <a:solidFill>
                  <a:schemeClr val="bg1"/>
                </a:solidFill>
                <a:latin typeface="Times New Roman" pitchFamily="18" charset="0"/>
                <a:cs typeface="Times New Roman" pitchFamily="18" charset="0"/>
              </a:endParaRPr>
            </a:p>
          </p:txBody>
        </p:sp>
      </p:grpSp>
      <p:cxnSp>
        <p:nvCxnSpPr>
          <p:cNvPr id="83" name="Connecteur droit 82"/>
          <p:cNvCxnSpPr/>
          <p:nvPr/>
        </p:nvCxnSpPr>
        <p:spPr>
          <a:xfrm rot="5400000" flipH="1" flipV="1">
            <a:off x="-1000164" y="4500570"/>
            <a:ext cx="2571768"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86" name="Connecteur droit avec flèche 85"/>
          <p:cNvCxnSpPr/>
          <p:nvPr/>
        </p:nvCxnSpPr>
        <p:spPr>
          <a:xfrm>
            <a:off x="282910" y="4231126"/>
            <a:ext cx="360000" cy="95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8" name="Connecteur droit avec flèche 87"/>
          <p:cNvCxnSpPr/>
          <p:nvPr/>
        </p:nvCxnSpPr>
        <p:spPr>
          <a:xfrm>
            <a:off x="282910" y="5786454"/>
            <a:ext cx="360000" cy="95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Connecteur droit avec flèche 32"/>
          <p:cNvCxnSpPr/>
          <p:nvPr/>
        </p:nvCxnSpPr>
        <p:spPr>
          <a:xfrm rot="16200000" flipV="1">
            <a:off x="5026823" y="1607331"/>
            <a:ext cx="509590" cy="95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8" name="Groupe 7"/>
          <p:cNvGrpSpPr/>
          <p:nvPr/>
        </p:nvGrpSpPr>
        <p:grpSpPr>
          <a:xfrm>
            <a:off x="2857488" y="714356"/>
            <a:ext cx="4286280" cy="873435"/>
            <a:chOff x="3053891" y="1131865"/>
            <a:chExt cx="3036217" cy="873435"/>
          </a:xfrm>
          <a:scene3d>
            <a:camera prst="orthographicFront"/>
            <a:lightRig rig="threePt" dir="t">
              <a:rot lat="0" lon="0" rev="7500000"/>
            </a:lightRig>
          </a:scene3d>
        </p:grpSpPr>
        <p:sp>
          <p:nvSpPr>
            <p:cNvPr id="27" name="Rectangle 26"/>
            <p:cNvSpPr/>
            <p:nvPr/>
          </p:nvSpPr>
          <p:spPr>
            <a:xfrm>
              <a:off x="3053891" y="1131865"/>
              <a:ext cx="3036217" cy="873435"/>
            </a:xfrm>
            <a:prstGeom prst="rect">
              <a:avLst/>
            </a:prstGeom>
          </p:spPr>
          <p:style>
            <a:lnRef idx="0">
              <a:schemeClr val="accent2"/>
            </a:lnRef>
            <a:fillRef idx="3">
              <a:schemeClr val="accent2"/>
            </a:fillRef>
            <a:effectRef idx="3">
              <a:schemeClr val="accent2"/>
            </a:effectRef>
            <a:fontRef idx="minor">
              <a:schemeClr val="lt1"/>
            </a:fontRef>
          </p:style>
        </p:sp>
        <p:sp>
          <p:nvSpPr>
            <p:cNvPr id="28" name="Rectangle 27"/>
            <p:cNvSpPr/>
            <p:nvPr/>
          </p:nvSpPr>
          <p:spPr>
            <a:xfrm>
              <a:off x="3053891" y="1131865"/>
              <a:ext cx="3036217" cy="87343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solidFill>
                    <a:srgbClr val="FFFF00"/>
                  </a:solidFill>
                  <a:latin typeface="Times New Roman" pitchFamily="18" charset="0"/>
                  <a:cs typeface="Times New Roman" pitchFamily="18" charset="0"/>
                </a:rPr>
                <a:t>Les acides aminés libérés peuvent suivre plusieurs voies</a:t>
              </a:r>
              <a:endParaRPr lang="fr-FR" sz="2400" kern="1200" dirty="0">
                <a:solidFill>
                  <a:srgbClr val="FFFF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1253"/>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Désaminases:</a:t>
            </a:r>
          </a:p>
        </p:txBody>
      </p:sp>
      <p:sp>
        <p:nvSpPr>
          <p:cNvPr id="7" name="Rectangle 6"/>
          <p:cNvSpPr/>
          <p:nvPr/>
        </p:nvSpPr>
        <p:spPr>
          <a:xfrm>
            <a:off x="0" y="1215411"/>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Conduisent à la libération du groupe NH2 le plus souvent sous forme d’ammoniaque.</a:t>
            </a:r>
          </a:p>
        </p:txBody>
      </p:sp>
      <p:graphicFrame>
        <p:nvGraphicFramePr>
          <p:cNvPr id="19" name="Diagramme 18"/>
          <p:cNvGraphicFramePr/>
          <p:nvPr/>
        </p:nvGraphicFramePr>
        <p:xfrm>
          <a:off x="1119206" y="25003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9"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 y="4043365"/>
            <a:ext cx="9144032" cy="430887"/>
          </a:xfrm>
          <a:prstGeom prst="rect">
            <a:avLst/>
          </a:prstGeom>
          <a:noFill/>
        </p:spPr>
        <p:txBody>
          <a:bodyPr wrap="square" rtlCol="0">
            <a:spAutoFit/>
          </a:bodyPr>
          <a:lstStyle/>
          <a:p>
            <a:r>
              <a:rPr lang="fr-FR" sz="2200" dirty="0" smtClean="0">
                <a:latin typeface="Times New Roman" pitchFamily="18" charset="0"/>
                <a:cs typeface="Times New Roman" pitchFamily="18" charset="0"/>
              </a:rPr>
              <a:t>Deux enzymes catalysent cette désamination:</a:t>
            </a:r>
          </a:p>
        </p:txBody>
      </p:sp>
      <p:sp>
        <p:nvSpPr>
          <p:cNvPr id="4" name="Rectangle 3"/>
          <p:cNvSpPr/>
          <p:nvPr/>
        </p:nvSpPr>
        <p:spPr>
          <a:xfrm>
            <a:off x="1785950" y="5056656"/>
            <a:ext cx="5572132" cy="430887"/>
          </a:xfrm>
          <a:prstGeom prst="rect">
            <a:avLst/>
          </a:prstGeom>
        </p:spPr>
        <p:txBody>
          <a:bodyPr wrap="square">
            <a:spAutoFit/>
          </a:bodyPr>
          <a:lstStyle/>
          <a:p>
            <a:r>
              <a:rPr lang="fr-FR" sz="2200" b="1" dirty="0" smtClean="0">
                <a:latin typeface="Times New Roman" pitchFamily="18" charset="0"/>
                <a:cs typeface="Times New Roman" pitchFamily="18" charset="0"/>
              </a:rPr>
              <a:t>1. Les  aminoacides oxydasse </a:t>
            </a:r>
            <a:r>
              <a:rPr lang="fr-FR" sz="2200" b="1" dirty="0" err="1" smtClean="0">
                <a:latin typeface="Times New Roman" pitchFamily="18" charset="0"/>
                <a:cs typeface="Times New Roman" pitchFamily="18" charset="0"/>
              </a:rPr>
              <a:t>flavoprotéique</a:t>
            </a:r>
            <a:endParaRPr lang="fr-FR" sz="2200" dirty="0">
              <a:latin typeface="Times New Roman" pitchFamily="18" charset="0"/>
              <a:cs typeface="Times New Roman" pitchFamily="18" charset="0"/>
            </a:endParaRPr>
          </a:p>
        </p:txBody>
      </p:sp>
      <p:sp>
        <p:nvSpPr>
          <p:cNvPr id="12" name="Rectangle 11"/>
          <p:cNvSpPr/>
          <p:nvPr/>
        </p:nvSpPr>
        <p:spPr>
          <a:xfrm>
            <a:off x="1785982" y="6069947"/>
            <a:ext cx="6286480" cy="430887"/>
          </a:xfrm>
          <a:prstGeom prst="rect">
            <a:avLst/>
          </a:prstGeom>
        </p:spPr>
        <p:txBody>
          <a:bodyPr wrap="square">
            <a:spAutoFit/>
          </a:bodyPr>
          <a:lstStyle/>
          <a:p>
            <a:r>
              <a:rPr lang="fr-FR" sz="2200" b="1" dirty="0" smtClean="0">
                <a:latin typeface="Times New Roman" pitchFamily="18" charset="0"/>
                <a:cs typeface="Times New Roman" pitchFamily="18" charset="0"/>
              </a:rPr>
              <a:t>2. Les  aminoacides déshydrogénases à pyridine </a:t>
            </a:r>
            <a:endParaRPr lang="fr-FR" sz="2200" b="1" dirty="0">
              <a:latin typeface="Times New Roman" pitchFamily="18" charset="0"/>
              <a:cs typeface="Times New Roman" pitchFamily="18" charset="0"/>
            </a:endParaRPr>
          </a:p>
        </p:txBody>
      </p:sp>
      <p:sp>
        <p:nvSpPr>
          <p:cNvPr id="9" name="ZoneTexte 8"/>
          <p:cNvSpPr txBox="1"/>
          <p:nvPr/>
        </p:nvSpPr>
        <p:spPr>
          <a:xfrm>
            <a:off x="0" y="1082446"/>
            <a:ext cx="9144001" cy="769441"/>
          </a:xfrm>
          <a:prstGeom prst="rect">
            <a:avLst/>
          </a:prstGeom>
          <a:noFill/>
        </p:spPr>
        <p:txBody>
          <a:bodyPr wrap="square" rtlCol="0">
            <a:spAutoFit/>
          </a:bodyPr>
          <a:lstStyle/>
          <a:p>
            <a:r>
              <a:rPr lang="fr-FR" sz="2200" dirty="0" smtClean="0">
                <a:latin typeface="Times New Roman" pitchFamily="18" charset="0"/>
                <a:cs typeface="Times New Roman" pitchFamily="18" charset="0"/>
              </a:rPr>
              <a:t>Elle conduit à la formation intermédiaire d’un acide aminé qui est ensuite hydrolysé en ammoniaque et en acide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-cétonique selon la réaction </a:t>
            </a:r>
            <a:endParaRPr lang="fr-FR" sz="2200" dirty="0">
              <a:latin typeface="Times New Roman" pitchFamily="18" charset="0"/>
              <a:cs typeface="Times New Roman" pitchFamily="18" charset="0"/>
            </a:endParaRPr>
          </a:p>
        </p:txBody>
      </p:sp>
      <p:sp>
        <p:nvSpPr>
          <p:cNvPr id="16" name="Rectangle 15"/>
          <p:cNvSpPr/>
          <p:nvPr/>
        </p:nvSpPr>
        <p:spPr>
          <a:xfrm>
            <a:off x="0" y="38377"/>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I. Désamination Oxydative </a:t>
            </a:r>
            <a:endParaRPr lang="fr-FR" sz="2400" dirty="0"/>
          </a:p>
        </p:txBody>
      </p:sp>
      <p:grpSp>
        <p:nvGrpSpPr>
          <p:cNvPr id="22" name="Groupe 21"/>
          <p:cNvGrpSpPr/>
          <p:nvPr/>
        </p:nvGrpSpPr>
        <p:grpSpPr>
          <a:xfrm>
            <a:off x="183372" y="2434291"/>
            <a:ext cx="8817784" cy="1026670"/>
            <a:chOff x="183372" y="4759784"/>
            <a:chExt cx="8817784" cy="1026670"/>
          </a:xfrm>
        </p:grpSpPr>
        <p:pic>
          <p:nvPicPr>
            <p:cNvPr id="23" name="Picture 4"/>
            <p:cNvPicPr>
              <a:picLocks noChangeAspect="1" noChangeArrowheads="1"/>
            </p:cNvPicPr>
            <p:nvPr/>
          </p:nvPicPr>
          <p:blipFill>
            <a:blip r:embed="rId2"/>
            <a:srcRect l="16912" t="41304" r="16911" b="28261"/>
            <a:stretch>
              <a:fillRect/>
            </a:stretch>
          </p:blipFill>
          <p:spPr bwMode="auto">
            <a:xfrm>
              <a:off x="183372" y="4759784"/>
              <a:ext cx="3960000" cy="1026670"/>
            </a:xfrm>
            <a:prstGeom prst="rect">
              <a:avLst/>
            </a:prstGeom>
            <a:noFill/>
            <a:ln w="9525">
              <a:solidFill>
                <a:srgbClr val="66FF66"/>
              </a:solidFill>
              <a:miter lim="800000"/>
              <a:headEnd/>
              <a:tailEnd/>
            </a:ln>
            <a:effectLst/>
          </p:spPr>
        </p:pic>
        <p:pic>
          <p:nvPicPr>
            <p:cNvPr id="24" name="Picture 4"/>
            <p:cNvPicPr>
              <a:picLocks noChangeAspect="1" noChangeArrowheads="1"/>
            </p:cNvPicPr>
            <p:nvPr/>
          </p:nvPicPr>
          <p:blipFill>
            <a:blip r:embed="rId2"/>
            <a:srcRect l="25326" t="71449" r="19430" b="4034"/>
            <a:stretch>
              <a:fillRect/>
            </a:stretch>
          </p:blipFill>
          <p:spPr bwMode="auto">
            <a:xfrm>
              <a:off x="5041156" y="4777788"/>
              <a:ext cx="3960000" cy="990662"/>
            </a:xfrm>
            <a:prstGeom prst="rect">
              <a:avLst/>
            </a:prstGeom>
            <a:noFill/>
            <a:ln w="9525">
              <a:solidFill>
                <a:srgbClr val="66FF66"/>
              </a:solidFill>
              <a:miter lim="800000"/>
              <a:headEnd/>
              <a:tailEnd/>
            </a:ln>
            <a:effectLst/>
          </p:spPr>
        </p:pic>
        <p:sp>
          <p:nvSpPr>
            <p:cNvPr id="25" name="Flèche droite 24"/>
            <p:cNvSpPr/>
            <p:nvPr/>
          </p:nvSpPr>
          <p:spPr>
            <a:xfrm>
              <a:off x="4326776" y="5137960"/>
              <a:ext cx="571504" cy="270318"/>
            </a:xfrm>
            <a:prstGeom prst="rightArrow">
              <a:avLst/>
            </a:prstGeom>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a:latin typeface="Times New Roman" pitchFamily="18" charset="0"/>
                <a:cs typeface="Times New Roman" pitchFamily="18" charset="0"/>
              </a:endParaRPr>
            </a:p>
          </p:txBody>
        </p:sp>
      </p:grpSp>
      <p:sp>
        <p:nvSpPr>
          <p:cNvPr id="26" name="Rectangle à coins arrondis 25"/>
          <p:cNvSpPr/>
          <p:nvPr/>
        </p:nvSpPr>
        <p:spPr>
          <a:xfrm>
            <a:off x="3357554" y="2500306"/>
            <a:ext cx="714380" cy="50006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35" presetClass="emph" presetSubtype="0" repeatCount="indefinite" fill="hold" grpId="0" nodeType="withEffect">
                                  <p:stCondLst>
                                    <p:cond delay="0"/>
                                  </p:stCondLst>
                                  <p:endCondLst>
                                    <p:cond evt="onNext" delay="0">
                                      <p:tgtEl>
                                        <p:sldTgt/>
                                      </p:tgtEl>
                                    </p:cond>
                                  </p:endCondLst>
                                  <p:childTnLst>
                                    <p:anim calcmode="discrete" valueType="str">
                                      <p:cBhvr>
                                        <p:cTn id="14"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9" grpId="0"/>
      <p:bldP spid="26" grpId="0" animBg="1"/>
      <p:bldP spid="2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l="3114" t="6061" r="5458" b="12121"/>
          <a:stretch>
            <a:fillRect/>
          </a:stretch>
        </p:blipFill>
        <p:spPr bwMode="auto">
          <a:xfrm>
            <a:off x="1357290" y="3786191"/>
            <a:ext cx="6559064" cy="2643205"/>
          </a:xfrm>
          <a:prstGeom prst="rect">
            <a:avLst/>
          </a:prstGeom>
          <a:noFill/>
          <a:ln w="9525">
            <a:noFill/>
            <a:miter lim="800000"/>
            <a:headEnd/>
            <a:tailEnd/>
          </a:ln>
          <a:effectLst/>
        </p:spPr>
      </p:pic>
      <p:sp>
        <p:nvSpPr>
          <p:cNvPr id="3" name="Rectangle 2"/>
          <p:cNvSpPr/>
          <p:nvPr/>
        </p:nvSpPr>
        <p:spPr>
          <a:xfrm>
            <a:off x="-32" y="1520693"/>
            <a:ext cx="5000628" cy="430887"/>
          </a:xfrm>
          <a:prstGeom prst="rect">
            <a:avLst/>
          </a:prstGeom>
        </p:spPr>
        <p:txBody>
          <a:bodyPr wrap="square">
            <a:spAutoFit/>
          </a:bodyPr>
          <a:lstStyle/>
          <a:p>
            <a:r>
              <a:rPr lang="fr-FR" sz="2200" dirty="0" err="1" smtClean="0">
                <a:latin typeface="Times New Roman" pitchFamily="18" charset="0"/>
                <a:cs typeface="Times New Roman" pitchFamily="18" charset="0"/>
              </a:rPr>
              <a:t>Autooxydable</a:t>
            </a:r>
            <a:r>
              <a:rPr lang="fr-FR" sz="2200" dirty="0" smtClean="0">
                <a:latin typeface="Times New Roman" pitchFamily="18" charset="0"/>
                <a:cs typeface="Times New Roman" pitchFamily="18" charset="0"/>
              </a:rPr>
              <a:t> </a:t>
            </a:r>
          </a:p>
        </p:txBody>
      </p:sp>
      <p:sp>
        <p:nvSpPr>
          <p:cNvPr id="4" name="Rectangle 3"/>
          <p:cNvSpPr/>
          <p:nvPr/>
        </p:nvSpPr>
        <p:spPr>
          <a:xfrm>
            <a:off x="-32" y="2653442"/>
            <a:ext cx="6572264" cy="430887"/>
          </a:xfrm>
          <a:prstGeom prst="rect">
            <a:avLst/>
          </a:prstGeom>
        </p:spPr>
        <p:txBody>
          <a:bodyPr wrap="square">
            <a:spAutoFit/>
          </a:bodyPr>
          <a:lstStyle/>
          <a:p>
            <a:r>
              <a:rPr lang="fr-FR" sz="2200" dirty="0" smtClean="0">
                <a:latin typeface="Times New Roman" pitchFamily="18" charset="0"/>
                <a:cs typeface="Times New Roman" pitchFamily="18" charset="0"/>
              </a:rPr>
              <a:t>Forment du H</a:t>
            </a:r>
            <a:r>
              <a:rPr lang="fr-FR" sz="2200" baseline="-250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O</a:t>
            </a:r>
            <a:r>
              <a:rPr lang="fr-FR" sz="2200" baseline="-250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 décomposé par catalase ou </a:t>
            </a:r>
            <a:r>
              <a:rPr lang="fr-FR" sz="2200" dirty="0" err="1" smtClean="0">
                <a:latin typeface="Times New Roman" pitchFamily="18" charset="0"/>
                <a:cs typeface="Times New Roman" pitchFamily="18" charset="0"/>
              </a:rPr>
              <a:t>péroxydase</a:t>
            </a:r>
            <a:endParaRPr lang="fr-FR" sz="2200" dirty="0">
              <a:latin typeface="Times New Roman" pitchFamily="18" charset="0"/>
              <a:cs typeface="Times New Roman" pitchFamily="18" charset="0"/>
            </a:endParaRPr>
          </a:p>
        </p:txBody>
      </p:sp>
      <p:sp>
        <p:nvSpPr>
          <p:cNvPr id="5" name="Rectangle 4"/>
          <p:cNvSpPr/>
          <p:nvPr/>
        </p:nvSpPr>
        <p:spPr>
          <a:xfrm>
            <a:off x="-32" y="357166"/>
            <a:ext cx="9144032" cy="461665"/>
          </a:xfrm>
          <a:prstGeom prst="rect">
            <a:avLst/>
          </a:prstGeom>
        </p:spPr>
        <p:txBody>
          <a:bodyPr wrap="square">
            <a:spAutoFit/>
          </a:bodyPr>
          <a:lstStyle/>
          <a:p>
            <a:r>
              <a:rPr lang="fr-FR" sz="2400" b="1" dirty="0" smtClean="0">
                <a:latin typeface="Times New Roman" pitchFamily="18" charset="0"/>
                <a:cs typeface="Times New Roman" pitchFamily="18" charset="0"/>
              </a:rPr>
              <a:t>1. Les  aminoacides oxydasse </a:t>
            </a:r>
            <a:r>
              <a:rPr lang="fr-FR" sz="2400" b="1" dirty="0" err="1" smtClean="0">
                <a:latin typeface="Times New Roman" pitchFamily="18" charset="0"/>
                <a:cs typeface="Times New Roman" pitchFamily="18" charset="0"/>
              </a:rPr>
              <a:t>flavoprotéique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461665"/>
          </a:xfrm>
          <a:prstGeom prst="rect">
            <a:avLst/>
          </a:prstGeom>
        </p:spPr>
        <p:txBody>
          <a:bodyPr wrap="square">
            <a:spAutoFit/>
          </a:bodyPr>
          <a:lstStyle/>
          <a:p>
            <a:r>
              <a:rPr lang="fr-FR" sz="2400" b="1" dirty="0" smtClean="0">
                <a:latin typeface="Times New Roman" pitchFamily="18" charset="0"/>
                <a:cs typeface="Times New Roman" pitchFamily="18" charset="0"/>
              </a:rPr>
              <a:t>2. Les  aminoacides déshydrogénases à pyridine </a:t>
            </a:r>
            <a:endParaRPr lang="fr-FR" sz="2400" b="1" dirty="0">
              <a:latin typeface="Times New Roman" pitchFamily="18" charset="0"/>
              <a:cs typeface="Times New Roman" pitchFamily="18" charset="0"/>
            </a:endParaRPr>
          </a:p>
        </p:txBody>
      </p:sp>
      <p:sp>
        <p:nvSpPr>
          <p:cNvPr id="3" name="Rectangle 2"/>
          <p:cNvSpPr/>
          <p:nvPr/>
        </p:nvSpPr>
        <p:spPr>
          <a:xfrm>
            <a:off x="0" y="6000768"/>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Connus pour l’oxydation de l’acide glutamique, l’alanine (chez </a:t>
            </a:r>
            <a:r>
              <a:rPr lang="fr-FR" sz="2200" i="1" dirty="0" smtClean="0">
                <a:latin typeface="Times New Roman" pitchFamily="18" charset="0"/>
                <a:cs typeface="Times New Roman" pitchFamily="18" charset="0"/>
              </a:rPr>
              <a:t>Bacillus </a:t>
            </a:r>
            <a:r>
              <a:rPr lang="fr-FR" sz="2200" i="1" dirty="0" err="1" smtClean="0">
                <a:latin typeface="Times New Roman" pitchFamily="18" charset="0"/>
                <a:cs typeface="Times New Roman" pitchFamily="18" charset="0"/>
              </a:rPr>
              <a:t>subtilis</a:t>
            </a:r>
            <a:r>
              <a:rPr lang="fr-FR" sz="2200" dirty="0" smtClean="0">
                <a:latin typeface="Times New Roman" pitchFamily="18" charset="0"/>
                <a:cs typeface="Times New Roman" pitchFamily="18" charset="0"/>
              </a:rPr>
              <a:t>) et la phénylalanine (chez </a:t>
            </a:r>
            <a:r>
              <a:rPr lang="fr-FR" sz="2200" i="1" dirty="0" err="1" smtClean="0">
                <a:latin typeface="Times New Roman" pitchFamily="18" charset="0"/>
                <a:cs typeface="Times New Roman" pitchFamily="18" charset="0"/>
              </a:rPr>
              <a:t>proteus</a:t>
            </a:r>
            <a:r>
              <a:rPr lang="fr-FR" sz="2200" dirty="0" smtClean="0">
                <a:latin typeface="Times New Roman" pitchFamily="18" charset="0"/>
                <a:cs typeface="Times New Roman" pitchFamily="18" charset="0"/>
              </a:rPr>
              <a:t>)</a:t>
            </a:r>
            <a:endParaRPr lang="fr-FR" sz="2200" dirty="0"/>
          </a:p>
        </p:txBody>
      </p:sp>
      <p:sp>
        <p:nvSpPr>
          <p:cNvPr id="4" name="Rectangle 3"/>
          <p:cNvSpPr/>
          <p:nvPr/>
        </p:nvSpPr>
        <p:spPr>
          <a:xfrm>
            <a:off x="0" y="1325296"/>
            <a:ext cx="4680000" cy="769441"/>
          </a:xfrm>
          <a:prstGeom prst="rect">
            <a:avLst/>
          </a:prstGeom>
        </p:spPr>
        <p:txBody>
          <a:bodyPr wrap="square">
            <a:spAutoFit/>
          </a:bodyPr>
          <a:lstStyle/>
          <a:p>
            <a:pPr algn="just">
              <a:buNone/>
            </a:pPr>
            <a:r>
              <a:rPr lang="fr-FR" sz="2200" dirty="0" smtClean="0">
                <a:latin typeface="Times New Roman" pitchFamily="18" charset="0"/>
                <a:cs typeface="Times New Roman" pitchFamily="18" charset="0"/>
              </a:rPr>
              <a:t>C’est plus commune des réactions du catabolisme des acides aminés.</a:t>
            </a:r>
          </a:p>
        </p:txBody>
      </p:sp>
      <p:sp>
        <p:nvSpPr>
          <p:cNvPr id="5" name="ZoneTexte 4"/>
          <p:cNvSpPr txBox="1"/>
          <p:nvPr/>
        </p:nvSpPr>
        <p:spPr>
          <a:xfrm>
            <a:off x="5911085" y="923073"/>
            <a:ext cx="1816523" cy="338554"/>
          </a:xfrm>
          <a:prstGeom prst="rect">
            <a:avLst/>
          </a:prstGeom>
          <a:noFill/>
        </p:spPr>
        <p:txBody>
          <a:bodyPr wrap="none" rtlCol="0">
            <a:spAutoFit/>
          </a:bodyPr>
          <a:lstStyle/>
          <a:p>
            <a:pPr algn="ctr"/>
            <a:r>
              <a:rPr lang="fr-FR" sz="1600" b="1" dirty="0" smtClean="0">
                <a:latin typeface="Times New Roman" pitchFamily="18" charset="0"/>
                <a:cs typeface="Times New Roman" pitchFamily="18" charset="0"/>
              </a:rPr>
              <a:t>R-CHNH2-COOH</a:t>
            </a:r>
          </a:p>
        </p:txBody>
      </p:sp>
      <p:sp>
        <p:nvSpPr>
          <p:cNvPr id="6" name="ZoneTexte 5"/>
          <p:cNvSpPr txBox="1"/>
          <p:nvPr/>
        </p:nvSpPr>
        <p:spPr>
          <a:xfrm>
            <a:off x="6116061" y="3000372"/>
            <a:ext cx="1670649" cy="338554"/>
          </a:xfrm>
          <a:prstGeom prst="rect">
            <a:avLst/>
          </a:prstGeom>
          <a:noFill/>
        </p:spPr>
        <p:txBody>
          <a:bodyPr wrap="none" rtlCol="0">
            <a:spAutoFit/>
          </a:bodyPr>
          <a:lstStyle/>
          <a:p>
            <a:pPr algn="ctr"/>
            <a:r>
              <a:rPr lang="fr-FR" sz="1600" b="1" dirty="0" smtClean="0">
                <a:latin typeface="Times New Roman" pitchFamily="18" charset="0"/>
                <a:cs typeface="Times New Roman" pitchFamily="18" charset="0"/>
              </a:rPr>
              <a:t>R-C=NH-COOH</a:t>
            </a:r>
          </a:p>
        </p:txBody>
      </p:sp>
      <p:sp>
        <p:nvSpPr>
          <p:cNvPr id="7" name="ZoneTexte 6"/>
          <p:cNvSpPr txBox="1"/>
          <p:nvPr/>
        </p:nvSpPr>
        <p:spPr>
          <a:xfrm>
            <a:off x="6192098" y="4929198"/>
            <a:ext cx="1523174" cy="324000"/>
          </a:xfrm>
          <a:prstGeom prst="rect">
            <a:avLst/>
          </a:prstGeom>
          <a:noFill/>
        </p:spPr>
        <p:txBody>
          <a:bodyPr wrap="none" rtlCol="0">
            <a:spAutoFit/>
          </a:bodyPr>
          <a:lstStyle/>
          <a:p>
            <a:pPr algn="ctr"/>
            <a:r>
              <a:rPr lang="fr-FR" sz="1600" b="1" dirty="0" smtClean="0">
                <a:latin typeface="Times New Roman" pitchFamily="18" charset="0"/>
                <a:cs typeface="Times New Roman" pitchFamily="18" charset="0"/>
              </a:rPr>
              <a:t>R-C=O-COOH</a:t>
            </a:r>
          </a:p>
        </p:txBody>
      </p:sp>
      <p:cxnSp>
        <p:nvCxnSpPr>
          <p:cNvPr id="8" name="Connecteur droit avec flèche 7"/>
          <p:cNvCxnSpPr/>
          <p:nvPr/>
        </p:nvCxnSpPr>
        <p:spPr>
          <a:xfrm rot="5400000">
            <a:off x="6227454" y="2287317"/>
            <a:ext cx="140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24" idx="2"/>
          </p:cNvCxnSpPr>
          <p:nvPr/>
        </p:nvCxnSpPr>
        <p:spPr>
          <a:xfrm rot="16200000" flipH="1">
            <a:off x="6287695" y="4276939"/>
            <a:ext cx="13045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674573" y="4447768"/>
            <a:ext cx="595035" cy="338554"/>
          </a:xfrm>
          <a:prstGeom prst="rect">
            <a:avLst/>
          </a:prstGeom>
        </p:spPr>
        <p:txBody>
          <a:bodyPr wrap="none">
            <a:spAutoFit/>
          </a:bodyPr>
          <a:lstStyle/>
          <a:p>
            <a:r>
              <a:rPr lang="fr-FR" sz="1600" b="1" dirty="0" smtClean="0">
                <a:latin typeface="Times New Roman" pitchFamily="18" charset="0"/>
                <a:cs typeface="Times New Roman" pitchFamily="18" charset="0"/>
              </a:rPr>
              <a:t>NH3</a:t>
            </a:r>
            <a:endParaRPr lang="fr-FR" sz="1600" b="1" dirty="0">
              <a:latin typeface="Times New Roman" pitchFamily="18" charset="0"/>
              <a:cs typeface="Times New Roman" pitchFamily="18" charset="0"/>
            </a:endParaRPr>
          </a:p>
        </p:txBody>
      </p:sp>
      <p:sp>
        <p:nvSpPr>
          <p:cNvPr id="11" name="Flèche courbée vers la gauche 10"/>
          <p:cNvSpPr/>
          <p:nvPr/>
        </p:nvSpPr>
        <p:spPr>
          <a:xfrm>
            <a:off x="6402155" y="1798068"/>
            <a:ext cx="523803" cy="900000"/>
          </a:xfrm>
          <a:prstGeom prst="curvedLeftArrow">
            <a:avLst>
              <a:gd name="adj1" fmla="val 0"/>
              <a:gd name="adj2" fmla="val 33999"/>
              <a:gd name="adj3" fmla="val 19709"/>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solidFill>
                <a:schemeClr val="tx1"/>
              </a:solidFill>
              <a:latin typeface="Times New Roman" pitchFamily="18" charset="0"/>
              <a:cs typeface="Times New Roman" pitchFamily="18" charset="0"/>
            </a:endParaRPr>
          </a:p>
        </p:txBody>
      </p:sp>
      <p:cxnSp>
        <p:nvCxnSpPr>
          <p:cNvPr id="12" name="Connecteur droit avec flèche 11"/>
          <p:cNvCxnSpPr/>
          <p:nvPr/>
        </p:nvCxnSpPr>
        <p:spPr>
          <a:xfrm rot="5400000" flipH="1" flipV="1">
            <a:off x="6245814" y="2268958"/>
            <a:ext cx="1368000" cy="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24" idx="2"/>
          </p:cNvCxnSpPr>
          <p:nvPr/>
        </p:nvCxnSpPr>
        <p:spPr>
          <a:xfrm rot="16200000" flipV="1">
            <a:off x="6430572" y="4134062"/>
            <a:ext cx="1018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27565" y="1643050"/>
            <a:ext cx="801823" cy="307777"/>
          </a:xfrm>
          <a:prstGeom prst="rect">
            <a:avLst/>
          </a:prstGeom>
        </p:spPr>
        <p:txBody>
          <a:bodyPr wrap="none">
            <a:spAutoFit/>
          </a:bodyPr>
          <a:lstStyle/>
          <a:p>
            <a:r>
              <a:rPr lang="fr-FR" sz="1400" b="1" dirty="0" smtClean="0">
                <a:latin typeface="Times New Roman" pitchFamily="18" charset="0"/>
                <a:cs typeface="Times New Roman" pitchFamily="18" charset="0"/>
              </a:rPr>
              <a:t>NAD(P)</a:t>
            </a:r>
            <a:endParaRPr lang="fr-FR" sz="1400" b="1" dirty="0">
              <a:latin typeface="Times New Roman" pitchFamily="18" charset="0"/>
              <a:cs typeface="Times New Roman" pitchFamily="18" charset="0"/>
            </a:endParaRPr>
          </a:p>
        </p:txBody>
      </p:sp>
      <p:sp>
        <p:nvSpPr>
          <p:cNvPr id="15" name="Rectangle 14"/>
          <p:cNvSpPr/>
          <p:nvPr/>
        </p:nvSpPr>
        <p:spPr>
          <a:xfrm>
            <a:off x="5469775" y="2478281"/>
            <a:ext cx="1031051" cy="307777"/>
          </a:xfrm>
          <a:prstGeom prst="rect">
            <a:avLst/>
          </a:prstGeom>
        </p:spPr>
        <p:txBody>
          <a:bodyPr wrap="none">
            <a:spAutoFit/>
          </a:bodyPr>
          <a:lstStyle/>
          <a:p>
            <a:r>
              <a:rPr lang="fr-FR" sz="1400" b="1" dirty="0" smtClean="0">
                <a:latin typeface="Times New Roman" pitchFamily="18" charset="0"/>
                <a:cs typeface="Times New Roman" pitchFamily="18" charset="0"/>
              </a:rPr>
              <a:t>NAD(P)H2</a:t>
            </a:r>
            <a:endParaRPr lang="fr-FR" sz="1400" b="1" dirty="0">
              <a:latin typeface="Times New Roman" pitchFamily="18" charset="0"/>
              <a:cs typeface="Times New Roman" pitchFamily="18" charset="0"/>
            </a:endParaRPr>
          </a:p>
        </p:txBody>
      </p:sp>
      <p:sp>
        <p:nvSpPr>
          <p:cNvPr id="16" name="Flèche courbée vers la gauche 15"/>
          <p:cNvSpPr/>
          <p:nvPr/>
        </p:nvSpPr>
        <p:spPr>
          <a:xfrm>
            <a:off x="6357950" y="3816968"/>
            <a:ext cx="570510" cy="900000"/>
          </a:xfrm>
          <a:prstGeom prst="curvedLeftArrow">
            <a:avLst>
              <a:gd name="adj1" fmla="val 0"/>
              <a:gd name="adj2" fmla="val 33999"/>
              <a:gd name="adj3" fmla="val 19709"/>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solidFill>
                <a:schemeClr val="tx1"/>
              </a:solidFill>
              <a:latin typeface="Times New Roman" pitchFamily="18" charset="0"/>
              <a:cs typeface="Times New Roman" pitchFamily="18" charset="0"/>
            </a:endParaRPr>
          </a:p>
        </p:txBody>
      </p:sp>
      <p:sp>
        <p:nvSpPr>
          <p:cNvPr id="17" name="Rectangle 16"/>
          <p:cNvSpPr/>
          <p:nvPr/>
        </p:nvSpPr>
        <p:spPr>
          <a:xfrm>
            <a:off x="5674573" y="3661950"/>
            <a:ext cx="607859" cy="338554"/>
          </a:xfrm>
          <a:prstGeom prst="rect">
            <a:avLst/>
          </a:prstGeom>
        </p:spPr>
        <p:txBody>
          <a:bodyPr wrap="none">
            <a:spAutoFit/>
          </a:bodyPr>
          <a:lstStyle/>
          <a:p>
            <a:r>
              <a:rPr lang="fr-FR" sz="1600" b="1" dirty="0" smtClean="0">
                <a:latin typeface="Times New Roman" pitchFamily="18" charset="0"/>
                <a:cs typeface="Times New Roman" pitchFamily="18" charset="0"/>
              </a:rPr>
              <a:t>H2O</a:t>
            </a:r>
            <a:endParaRPr lang="fr-FR" sz="1600" b="1" dirty="0">
              <a:latin typeface="Times New Roman" pitchFamily="18" charset="0"/>
              <a:cs typeface="Times New Roman" pitchFamily="18" charset="0"/>
            </a:endParaRPr>
          </a:p>
        </p:txBody>
      </p:sp>
      <p:sp>
        <p:nvSpPr>
          <p:cNvPr id="18" name="Rectangle 17"/>
          <p:cNvSpPr/>
          <p:nvPr/>
        </p:nvSpPr>
        <p:spPr>
          <a:xfrm>
            <a:off x="7072330" y="1928802"/>
            <a:ext cx="1857388" cy="584775"/>
          </a:xfrm>
          <a:prstGeom prst="rect">
            <a:avLst/>
          </a:prstGeom>
        </p:spPr>
        <p:txBody>
          <a:bodyPr wrap="square">
            <a:spAutoFit/>
          </a:bodyPr>
          <a:lstStyle/>
          <a:p>
            <a:r>
              <a:rPr lang="fr-FR" sz="1600" b="1" dirty="0" smtClean="0">
                <a:solidFill>
                  <a:srgbClr val="0000FF"/>
                </a:solidFill>
                <a:latin typeface="Times New Roman" pitchFamily="18" charset="0"/>
                <a:cs typeface="Times New Roman" pitchFamily="18" charset="0"/>
              </a:rPr>
              <a:t>Aminoacide déshydrogénase</a:t>
            </a:r>
            <a:endParaRPr lang="fr-FR" sz="1600" dirty="0">
              <a:solidFill>
                <a:srgbClr val="0000FF"/>
              </a:solidFill>
            </a:endParaRPr>
          </a:p>
        </p:txBody>
      </p:sp>
      <p:sp>
        <p:nvSpPr>
          <p:cNvPr id="21" name="Rectangle 20"/>
          <p:cNvSpPr/>
          <p:nvPr/>
        </p:nvSpPr>
        <p:spPr>
          <a:xfrm>
            <a:off x="0" y="3196896"/>
            <a:ext cx="4643438"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Abouti à la formation d’un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imminoacide</a:t>
            </a:r>
            <a:r>
              <a:rPr lang="fr-FR" sz="2200" dirty="0" smtClean="0">
                <a:latin typeface="Times New Roman" pitchFamily="18" charset="0"/>
                <a:cs typeface="Times New Roman" pitchFamily="18" charset="0"/>
              </a:rPr>
              <a:t> qui est ensuite hydrolysé sous l’action d’une déshydrogénase en acide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-cétonique et en ammoniac.</a:t>
            </a:r>
            <a:endParaRPr lang="fr-FR" sz="2200" dirty="0"/>
          </a:p>
        </p:txBody>
      </p:sp>
      <p:sp>
        <p:nvSpPr>
          <p:cNvPr id="22" name="Rectangle 21"/>
          <p:cNvSpPr/>
          <p:nvPr/>
        </p:nvSpPr>
        <p:spPr>
          <a:xfrm>
            <a:off x="6329748" y="1215985"/>
            <a:ext cx="1292341" cy="338554"/>
          </a:xfrm>
          <a:prstGeom prst="rect">
            <a:avLst/>
          </a:prstGeom>
        </p:spPr>
        <p:txBody>
          <a:bodyPr wrap="none">
            <a:spAutoFit/>
          </a:bodyPr>
          <a:lstStyle/>
          <a:p>
            <a:pPr algn="ctr"/>
            <a:r>
              <a:rPr lang="fr-FR" sz="1600" b="1" i="1" dirty="0" smtClean="0">
                <a:solidFill>
                  <a:srgbClr val="FF0000"/>
                </a:solidFill>
                <a:latin typeface="Times New Roman" pitchFamily="18" charset="0"/>
                <a:cs typeface="Times New Roman" pitchFamily="18" charset="0"/>
              </a:rPr>
              <a:t>Acide aminé </a:t>
            </a:r>
            <a:endParaRPr lang="fr-FR" sz="1600" b="1" i="1" dirty="0">
              <a:solidFill>
                <a:srgbClr val="FF0000"/>
              </a:solidFill>
              <a:latin typeface="Times New Roman" pitchFamily="18" charset="0"/>
              <a:cs typeface="Times New Roman" pitchFamily="18" charset="0"/>
            </a:endParaRPr>
          </a:p>
        </p:txBody>
      </p:sp>
      <p:sp>
        <p:nvSpPr>
          <p:cNvPr id="23" name="Rectangle 22"/>
          <p:cNvSpPr/>
          <p:nvPr/>
        </p:nvSpPr>
        <p:spPr>
          <a:xfrm>
            <a:off x="6115363" y="5286388"/>
            <a:ext cx="1816523" cy="338554"/>
          </a:xfrm>
          <a:prstGeom prst="rect">
            <a:avLst/>
          </a:prstGeom>
        </p:spPr>
        <p:txBody>
          <a:bodyPr wrap="none">
            <a:spAutoFit/>
          </a:bodyPr>
          <a:lstStyle/>
          <a:p>
            <a:pPr algn="ctr"/>
            <a:r>
              <a:rPr lang="fr-FR" sz="1600" b="1" dirty="0" smtClean="0">
                <a:solidFill>
                  <a:srgbClr val="FF0000"/>
                </a:solidFill>
                <a:latin typeface="Times New Roman" pitchFamily="18" charset="0"/>
                <a:cs typeface="Times New Roman" pitchFamily="18" charset="0"/>
              </a:rPr>
              <a:t>Acide </a:t>
            </a:r>
            <a:r>
              <a:rPr lang="el-GR" sz="1600" b="1" dirty="0" smtClean="0">
                <a:solidFill>
                  <a:srgbClr val="FF0000"/>
                </a:solidFill>
                <a:latin typeface="Times New Roman" pitchFamily="18" charset="0"/>
                <a:cs typeface="Times New Roman" pitchFamily="18" charset="0"/>
              </a:rPr>
              <a:t>α</a:t>
            </a:r>
            <a:r>
              <a:rPr lang="fr-FR" sz="1600" b="1" dirty="0" smtClean="0">
                <a:solidFill>
                  <a:srgbClr val="FF0000"/>
                </a:solidFill>
                <a:latin typeface="Times New Roman" pitchFamily="18" charset="0"/>
                <a:cs typeface="Times New Roman" pitchFamily="18" charset="0"/>
              </a:rPr>
              <a:t>-cétonique </a:t>
            </a:r>
            <a:endParaRPr lang="fr-FR" sz="1600" b="1" dirty="0">
              <a:solidFill>
                <a:srgbClr val="FF0000"/>
              </a:solidFill>
              <a:latin typeface="Times New Roman" pitchFamily="18" charset="0"/>
              <a:cs typeface="Times New Roman" pitchFamily="18" charset="0"/>
            </a:endParaRPr>
          </a:p>
        </p:txBody>
      </p:sp>
      <p:sp>
        <p:nvSpPr>
          <p:cNvPr id="24" name="Rectangle 23"/>
          <p:cNvSpPr/>
          <p:nvPr/>
        </p:nvSpPr>
        <p:spPr>
          <a:xfrm>
            <a:off x="6236077" y="3286124"/>
            <a:ext cx="1407757" cy="338554"/>
          </a:xfrm>
          <a:prstGeom prst="rect">
            <a:avLst/>
          </a:prstGeom>
        </p:spPr>
        <p:txBody>
          <a:bodyPr wrap="none">
            <a:spAutoFit/>
          </a:bodyPr>
          <a:lstStyle/>
          <a:p>
            <a:pPr algn="ctr"/>
            <a:r>
              <a:rPr lang="el-GR" sz="1600" b="1" dirty="0" smtClean="0">
                <a:solidFill>
                  <a:srgbClr val="FF0000"/>
                </a:solidFill>
                <a:latin typeface="Times New Roman" pitchFamily="18" charset="0"/>
                <a:cs typeface="Times New Roman" pitchFamily="18" charset="0"/>
              </a:rPr>
              <a:t>α</a:t>
            </a:r>
            <a:r>
              <a:rPr lang="fr-FR" sz="1600" b="1" dirty="0" smtClean="0">
                <a:solidFill>
                  <a:srgbClr val="FF0000"/>
                </a:solidFill>
                <a:latin typeface="Times New Roman" pitchFamily="18" charset="0"/>
                <a:cs typeface="Times New Roman" pitchFamily="18" charset="0"/>
              </a:rPr>
              <a:t>-</a:t>
            </a:r>
            <a:r>
              <a:rPr lang="fr-FR" sz="1600" b="1" dirty="0" err="1" smtClean="0">
                <a:solidFill>
                  <a:srgbClr val="FF0000"/>
                </a:solidFill>
                <a:latin typeface="Times New Roman" pitchFamily="18" charset="0"/>
                <a:cs typeface="Times New Roman" pitchFamily="18" charset="0"/>
              </a:rPr>
              <a:t>iminoacides</a:t>
            </a:r>
            <a:endParaRPr lang="fr-FR" sz="1600" b="1" dirty="0">
              <a:solidFill>
                <a:srgbClr val="FF0000"/>
              </a:solidFill>
              <a:latin typeface="Times New Roman" pitchFamily="18" charset="0"/>
              <a:cs typeface="Times New Roman" pitchFamily="18" charset="0"/>
            </a:endParaRPr>
          </a:p>
        </p:txBody>
      </p:sp>
      <p:sp>
        <p:nvSpPr>
          <p:cNvPr id="27" name="Rectangle 26"/>
          <p:cNvSpPr/>
          <p:nvPr/>
        </p:nvSpPr>
        <p:spPr>
          <a:xfrm>
            <a:off x="7072330" y="3956455"/>
            <a:ext cx="1857388" cy="584775"/>
          </a:xfrm>
          <a:prstGeom prst="rect">
            <a:avLst/>
          </a:prstGeom>
        </p:spPr>
        <p:txBody>
          <a:bodyPr wrap="square">
            <a:spAutoFit/>
          </a:bodyPr>
          <a:lstStyle/>
          <a:p>
            <a:r>
              <a:rPr lang="fr-FR" sz="1600" b="1" dirty="0" smtClean="0">
                <a:solidFill>
                  <a:srgbClr val="0000FF"/>
                </a:solidFill>
                <a:latin typeface="Times New Roman" pitchFamily="18" charset="0"/>
                <a:cs typeface="Times New Roman" pitchFamily="18" charset="0"/>
              </a:rPr>
              <a:t>Aminoacide déshydrogénase</a:t>
            </a:r>
            <a:endParaRPr lang="fr-FR" sz="1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5" presetClass="entr" presetSubtype="5"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down)">
                                      <p:cBhvr>
                                        <p:cTn id="35" dur="500"/>
                                        <p:tgtEl>
                                          <p:spTgt spid="11"/>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5" presetClass="entr" presetSubtype="5"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heckerboard(down)">
                                      <p:cBhvr>
                                        <p:cTn id="48" dur="500"/>
                                        <p:tgtEl>
                                          <p:spTgt spid="16"/>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1" grpId="0" animBg="1"/>
      <p:bldP spid="14" grpId="0"/>
      <p:bldP spid="15" grpId="0"/>
      <p:bldP spid="16" grpId="0" animBg="1"/>
      <p:bldP spid="17" grpId="0"/>
      <p:bldP spid="18" grpId="0"/>
      <p:bldP spid="21" grpId="0"/>
      <p:bldP spid="22" grpId="0"/>
      <p:bldP spid="23" grpId="0"/>
      <p:bldP spid="24"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21571"/>
            <a:ext cx="9144000" cy="769441"/>
          </a:xfrm>
          <a:prstGeom prst="rect">
            <a:avLst/>
          </a:prstGeom>
        </p:spPr>
        <p:txBody>
          <a:bodyPr wrap="square">
            <a:spAutoFit/>
          </a:bodyPr>
          <a:lstStyle/>
          <a:p>
            <a:r>
              <a:rPr lang="fr-FR" sz="2200" b="1" dirty="0" smtClean="0">
                <a:solidFill>
                  <a:srgbClr val="FF0000"/>
                </a:solidFill>
                <a:latin typeface="Times New Roman" pitchFamily="18" charset="0"/>
                <a:cs typeface="Times New Roman" pitchFamily="18" charset="0"/>
              </a:rPr>
              <a:t>L’acide glutamique </a:t>
            </a:r>
            <a:r>
              <a:rPr lang="fr-FR" sz="2200" dirty="0" smtClean="0">
                <a:latin typeface="Times New Roman" pitchFamily="18" charset="0"/>
                <a:cs typeface="Times New Roman" pitchFamily="18" charset="0"/>
              </a:rPr>
              <a:t>est ainsi désaminé par la glutamate déshydrogénase de façon réversible en  Acide </a:t>
            </a:r>
            <a:r>
              <a:rPr lang="el-GR" sz="2200" b="1" dirty="0" smtClean="0">
                <a:solidFill>
                  <a:srgbClr val="FF0000"/>
                </a:solidFill>
                <a:latin typeface="Times New Roman" pitchFamily="18" charset="0"/>
                <a:cs typeface="Times New Roman" pitchFamily="18" charset="0"/>
              </a:rPr>
              <a:t>α-</a:t>
            </a:r>
            <a:r>
              <a:rPr lang="fr-FR" sz="2200" b="1" dirty="0" err="1" smtClean="0">
                <a:solidFill>
                  <a:srgbClr val="FF0000"/>
                </a:solidFill>
                <a:latin typeface="Times New Roman" pitchFamily="18" charset="0"/>
                <a:cs typeface="Times New Roman" pitchFamily="18" charset="0"/>
              </a:rPr>
              <a:t>cétoglutarique</a:t>
            </a:r>
            <a:r>
              <a:rPr lang="fr-FR" sz="2200" dirty="0" smtClean="0">
                <a:latin typeface="Times New Roman" pitchFamily="18" charset="0"/>
                <a:cs typeface="Times New Roman" pitchFamily="18" charset="0"/>
              </a:rPr>
              <a:t>.</a:t>
            </a:r>
          </a:p>
        </p:txBody>
      </p:sp>
      <p:pic>
        <p:nvPicPr>
          <p:cNvPr id="34" name="Picture 4"/>
          <p:cNvPicPr>
            <a:picLocks noChangeAspect="1" noChangeArrowheads="1"/>
          </p:cNvPicPr>
          <p:nvPr/>
        </p:nvPicPr>
        <p:blipFill>
          <a:blip r:embed="rId3"/>
          <a:srcRect l="4887" t="3264" r="4887" b="5489"/>
          <a:stretch>
            <a:fillRect/>
          </a:stretch>
        </p:blipFill>
        <p:spPr bwMode="auto">
          <a:xfrm>
            <a:off x="3286116" y="2500306"/>
            <a:ext cx="2618449" cy="3143272"/>
          </a:xfrm>
          <a:prstGeom prst="rect">
            <a:avLst/>
          </a:prstGeom>
          <a:noFill/>
          <a:ln w="9525">
            <a:solidFill>
              <a:srgbClr val="66FF66"/>
            </a:solidFill>
            <a:miter lim="800000"/>
            <a:headEnd/>
            <a:tailEnd/>
          </a:ln>
          <a:effectLst/>
        </p:spPr>
      </p:pic>
      <p:pic>
        <p:nvPicPr>
          <p:cNvPr id="9219" name="Picture 3"/>
          <p:cNvPicPr>
            <a:picLocks noChangeAspect="1" noChangeArrowheads="1"/>
          </p:cNvPicPr>
          <p:nvPr/>
        </p:nvPicPr>
        <p:blipFill>
          <a:blip r:embed="rId4"/>
          <a:srcRect l="11719"/>
          <a:stretch>
            <a:fillRect/>
          </a:stretch>
        </p:blipFill>
        <p:spPr bwMode="auto">
          <a:xfrm>
            <a:off x="6429388" y="2428868"/>
            <a:ext cx="2596409" cy="3143272"/>
          </a:xfrm>
          <a:prstGeom prst="rect">
            <a:avLst/>
          </a:prstGeom>
          <a:noFill/>
          <a:ln w="9525">
            <a:solidFill>
              <a:srgbClr val="66FF66"/>
            </a:solidFill>
            <a:miter lim="800000"/>
            <a:headEnd/>
            <a:tailEnd/>
          </a:ln>
          <a:effectLst/>
        </p:spPr>
      </p:pic>
      <p:sp>
        <p:nvSpPr>
          <p:cNvPr id="44" name="Rectangle 43"/>
          <p:cNvSpPr/>
          <p:nvPr/>
        </p:nvSpPr>
        <p:spPr>
          <a:xfrm>
            <a:off x="0" y="1479504"/>
            <a:ext cx="9144000" cy="430887"/>
          </a:xfrm>
          <a:prstGeom prst="rect">
            <a:avLst/>
          </a:prstGeom>
        </p:spPr>
        <p:txBody>
          <a:bodyPr wrap="square">
            <a:spAutoFit/>
          </a:bodyPr>
          <a:lstStyle/>
          <a:p>
            <a:r>
              <a:rPr lang="fr-FR" sz="2200" b="1" dirty="0" smtClean="0">
                <a:solidFill>
                  <a:srgbClr val="FF0000"/>
                </a:solidFill>
                <a:latin typeface="Times New Roman" pitchFamily="18" charset="0"/>
                <a:cs typeface="Times New Roman" pitchFamily="18" charset="0"/>
              </a:rPr>
              <a:t>L’alanine </a:t>
            </a:r>
            <a:r>
              <a:rPr lang="fr-FR" sz="2200" dirty="0" smtClean="0">
                <a:latin typeface="Times New Roman" pitchFamily="18" charset="0"/>
                <a:cs typeface="Times New Roman" pitchFamily="18" charset="0"/>
              </a:rPr>
              <a:t>est désaminé </a:t>
            </a:r>
            <a:r>
              <a:rPr lang="fr-FR" sz="2200" b="1" dirty="0" smtClean="0">
                <a:solidFill>
                  <a:srgbClr val="FF0000"/>
                </a:solidFill>
                <a:latin typeface="Times New Roman" pitchFamily="18" charset="0"/>
                <a:cs typeface="Times New Roman" pitchFamily="18" charset="0"/>
              </a:rPr>
              <a:t>en acide pyruvique </a:t>
            </a:r>
            <a:endParaRPr lang="fr-FR" sz="2200" dirty="0"/>
          </a:p>
        </p:txBody>
      </p:sp>
      <p:sp>
        <p:nvSpPr>
          <p:cNvPr id="45" name="Rectangle 44"/>
          <p:cNvSpPr/>
          <p:nvPr/>
        </p:nvSpPr>
        <p:spPr>
          <a:xfrm>
            <a:off x="0" y="1998883"/>
            <a:ext cx="9144000" cy="430887"/>
          </a:xfrm>
          <a:prstGeom prst="rect">
            <a:avLst/>
          </a:prstGeom>
        </p:spPr>
        <p:txBody>
          <a:bodyPr wrap="square">
            <a:spAutoFit/>
          </a:bodyPr>
          <a:lstStyle/>
          <a:p>
            <a:r>
              <a:rPr lang="fr-FR" sz="2200" b="1" dirty="0" smtClean="0">
                <a:solidFill>
                  <a:srgbClr val="FF0000"/>
                </a:solidFill>
                <a:latin typeface="Times New Roman" pitchFamily="18" charset="0"/>
                <a:cs typeface="Times New Roman" pitchFamily="18" charset="0"/>
              </a:rPr>
              <a:t>Le phénylalanine </a:t>
            </a:r>
            <a:r>
              <a:rPr lang="fr-FR" sz="2200" dirty="0" smtClean="0">
                <a:latin typeface="Times New Roman" pitchFamily="18" charset="0"/>
                <a:cs typeface="Times New Roman" pitchFamily="18" charset="0"/>
              </a:rPr>
              <a:t>est désaminé </a:t>
            </a:r>
            <a:r>
              <a:rPr lang="fr-FR" sz="2200" b="1" dirty="0" smtClean="0">
                <a:solidFill>
                  <a:srgbClr val="FF0000"/>
                </a:solidFill>
                <a:latin typeface="Times New Roman" pitchFamily="18" charset="0"/>
                <a:cs typeface="Times New Roman" pitchFamily="18" charset="0"/>
              </a:rPr>
              <a:t>en </a:t>
            </a:r>
            <a:r>
              <a:rPr lang="fr-FR" sz="2200" b="1" dirty="0" err="1" smtClean="0">
                <a:solidFill>
                  <a:srgbClr val="FF0000"/>
                </a:solidFill>
                <a:latin typeface="Times New Roman" pitchFamily="18" charset="0"/>
                <a:cs typeface="Times New Roman" pitchFamily="18" charset="0"/>
              </a:rPr>
              <a:t>phénylpyruvate</a:t>
            </a:r>
            <a:endParaRPr lang="fr-FR" sz="2200" dirty="0"/>
          </a:p>
        </p:txBody>
      </p:sp>
      <p:sp>
        <p:nvSpPr>
          <p:cNvPr id="46" name="Rectangle 45"/>
          <p:cNvSpPr/>
          <p:nvPr/>
        </p:nvSpPr>
        <p:spPr>
          <a:xfrm>
            <a:off x="0" y="5750028"/>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Le sens dépend des concentrations relatives du glutamate, de l’α-</a:t>
            </a:r>
            <a:r>
              <a:rPr lang="fr-FR" sz="2200" dirty="0" err="1" smtClean="0">
                <a:latin typeface="Times New Roman" pitchFamily="18" charset="0"/>
                <a:cs typeface="Times New Roman" pitchFamily="18" charset="0"/>
              </a:rPr>
              <a:t>cétoglutarate</a:t>
            </a:r>
            <a:r>
              <a:rPr lang="fr-FR" sz="2200" dirty="0" smtClean="0">
                <a:latin typeface="Times New Roman" pitchFamily="18" charset="0"/>
                <a:cs typeface="Times New Roman" pitchFamily="18" charset="0"/>
              </a:rPr>
              <a:t>, de NH3 et du rapport des formes réduites et oxydées des coenzymes (NADPH,H+/NADP+ et NADH,H+/NAD+)</a:t>
            </a:r>
            <a:endParaRPr lang="fr-FR" sz="2200" dirty="0">
              <a:latin typeface="Times New Roman" pitchFamily="18" charset="0"/>
              <a:cs typeface="Times New Roman" pitchFamily="18" charset="0"/>
            </a:endParaRPr>
          </a:p>
        </p:txBody>
      </p:sp>
      <p:pic>
        <p:nvPicPr>
          <p:cNvPr id="9222" name="Picture 6"/>
          <p:cNvPicPr>
            <a:picLocks noChangeAspect="1" noChangeArrowheads="1"/>
          </p:cNvPicPr>
          <p:nvPr/>
        </p:nvPicPr>
        <p:blipFill>
          <a:blip r:embed="rId5"/>
          <a:srcRect/>
          <a:stretch>
            <a:fillRect/>
          </a:stretch>
        </p:blipFill>
        <p:spPr bwMode="auto">
          <a:xfrm>
            <a:off x="148184" y="2518262"/>
            <a:ext cx="2494990" cy="3143272"/>
          </a:xfrm>
          <a:prstGeom prst="rect">
            <a:avLst/>
          </a:prstGeom>
          <a:noFill/>
          <a:ln w="9525">
            <a:solidFill>
              <a:srgbClr val="66FF66"/>
            </a:solidFill>
            <a:miter lim="800000"/>
            <a:headEnd/>
            <a:tailEnd/>
          </a:ln>
          <a:effectLst/>
        </p:spPr>
      </p:pic>
      <p:sp>
        <p:nvSpPr>
          <p:cNvPr id="9" name="Rectangle 8"/>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Exemples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4" grpId="0"/>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 y="677789"/>
            <a:ext cx="6357950" cy="707886"/>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Utile pour l’identification des entérobactéries ayant la phénylalanine désaminase</a:t>
            </a:r>
          </a:p>
        </p:txBody>
      </p:sp>
      <p:sp>
        <p:nvSpPr>
          <p:cNvPr id="3" name="Rectangle 2"/>
          <p:cNvSpPr/>
          <p:nvPr/>
        </p:nvSpPr>
        <p:spPr>
          <a:xfrm>
            <a:off x="-32" y="4567630"/>
            <a:ext cx="635795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Après inoculation et incubation 6 goutes  de perchlorure de fer (FeCl</a:t>
            </a:r>
            <a:r>
              <a:rPr lang="fr-FR" sz="2000" baseline="-25000" dirty="0" smtClean="0">
                <a:latin typeface="Times New Roman" pitchFamily="18" charset="0"/>
                <a:cs typeface="Times New Roman" pitchFamily="18" charset="0"/>
              </a:rPr>
              <a:t>3</a:t>
            </a:r>
            <a:r>
              <a:rPr lang="fr-FR" sz="2000" dirty="0" smtClean="0">
                <a:latin typeface="Times New Roman" pitchFamily="18" charset="0"/>
                <a:cs typeface="Times New Roman" pitchFamily="18" charset="0"/>
              </a:rPr>
              <a:t>) à 10% (un agent oxydant) est ajouté à la surface de la culture  </a:t>
            </a:r>
          </a:p>
        </p:txBody>
      </p:sp>
      <p:pic>
        <p:nvPicPr>
          <p:cNvPr id="6" name="Picture 12" descr="Phenylalanine deaminase"/>
          <p:cNvPicPr>
            <a:picLocks noChangeAspect="1" noChangeArrowheads="1"/>
          </p:cNvPicPr>
          <p:nvPr/>
        </p:nvPicPr>
        <p:blipFill>
          <a:blip r:embed="rId2" cstate="print">
            <a:lum bright="-18000" contrast="42000"/>
          </a:blip>
          <a:srcRect t="50000" r="45833"/>
          <a:stretch>
            <a:fillRect/>
          </a:stretch>
        </p:blipFill>
        <p:spPr bwMode="auto">
          <a:xfrm>
            <a:off x="6500826" y="4214817"/>
            <a:ext cx="2571768" cy="2670683"/>
          </a:xfrm>
          <a:prstGeom prst="rect">
            <a:avLst/>
          </a:prstGeom>
          <a:noFill/>
          <a:ln>
            <a:solidFill>
              <a:schemeClr val="tx1"/>
            </a:solidFill>
          </a:ln>
        </p:spPr>
      </p:pic>
      <p:sp>
        <p:nvSpPr>
          <p:cNvPr id="7" name="Rectangle 6"/>
          <p:cNvSpPr/>
          <p:nvPr/>
        </p:nvSpPr>
        <p:spPr>
          <a:xfrm>
            <a:off x="-32" y="5770923"/>
            <a:ext cx="6357950" cy="1015663"/>
          </a:xfrm>
          <a:prstGeom prst="rect">
            <a:avLst/>
          </a:prstGeom>
          <a:noFill/>
        </p:spPr>
        <p:txBody>
          <a:bodyPr wrap="square">
            <a:spAutoFit/>
          </a:bodyPr>
          <a:lstStyle/>
          <a:p>
            <a:pPr algn="just"/>
            <a:r>
              <a:rPr lang="fr-FR" sz="2000" dirty="0" smtClean="0">
                <a:latin typeface="Times New Roman" pitchFamily="18" charset="0"/>
                <a:cs typeface="Times New Roman" pitchFamily="18" charset="0"/>
              </a:rPr>
              <a:t>Le perchlorure de fer (FeCl</a:t>
            </a:r>
            <a:r>
              <a:rPr lang="fr-FR" sz="2000" baseline="-25000" dirty="0" smtClean="0">
                <a:latin typeface="Times New Roman" pitchFamily="18" charset="0"/>
                <a:cs typeface="Times New Roman" pitchFamily="18" charset="0"/>
              </a:rPr>
              <a:t>3</a:t>
            </a:r>
            <a:r>
              <a:rPr lang="fr-FR" sz="2000" dirty="0" smtClean="0">
                <a:latin typeface="Times New Roman" pitchFamily="18" charset="0"/>
                <a:cs typeface="Times New Roman" pitchFamily="18" charset="0"/>
              </a:rPr>
              <a:t>) réagit avec l’acide phénylpyravique et change la couleur du jaune au vert  lorsque le teste est positif </a:t>
            </a:r>
            <a:endParaRPr lang="fr-FR" sz="2000" dirty="0">
              <a:latin typeface="Times New Roman" pitchFamily="18" charset="0"/>
              <a:cs typeface="Times New Roman" pitchFamily="18" charset="0"/>
            </a:endParaRPr>
          </a:p>
        </p:txBody>
      </p:sp>
      <p:sp>
        <p:nvSpPr>
          <p:cNvPr id="8" name="Rectangle 7"/>
          <p:cNvSpPr/>
          <p:nvPr/>
        </p:nvSpPr>
        <p:spPr>
          <a:xfrm>
            <a:off x="-32" y="3672114"/>
            <a:ext cx="635795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Laisser 2 heurs à 37°C; puis ajouter une goutte de perchlorure de fer dilué au 1/3. </a:t>
            </a:r>
          </a:p>
        </p:txBody>
      </p:sp>
      <p:sp>
        <p:nvSpPr>
          <p:cNvPr id="9" name="Rectangle 8"/>
          <p:cNvSpPr/>
          <p:nvPr/>
        </p:nvSpPr>
        <p:spPr>
          <a:xfrm>
            <a:off x="-32" y="2776598"/>
            <a:ext cx="635795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Faire dans ce mélange une bonne suspension  de bactéries prélevées sur une culture de 18heurs sur gélose.</a:t>
            </a:r>
          </a:p>
        </p:txBody>
      </p:sp>
      <p:sp>
        <p:nvSpPr>
          <p:cNvPr id="10" name="Rectangle 9"/>
          <p:cNvSpPr/>
          <p:nvPr/>
        </p:nvSpPr>
        <p:spPr>
          <a:xfrm>
            <a:off x="-32" y="1573305"/>
            <a:ext cx="635795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Dans un tube à hémolyse, déposer 4 goutes d’une solution à 0,5 % de L-phénylalanine (conservée à 4°C) et 4 gouttes d’eau physiologique. </a:t>
            </a:r>
          </a:p>
        </p:txBody>
      </p:sp>
      <p:sp>
        <p:nvSpPr>
          <p:cNvPr id="11" name="Rectangle 10"/>
          <p:cNvSpPr/>
          <p:nvPr/>
        </p:nvSpPr>
        <p:spPr>
          <a:xfrm>
            <a:off x="0" y="2849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Phénylalanine désaminase </a:t>
            </a:r>
          </a:p>
        </p:txBody>
      </p:sp>
      <p:pic>
        <p:nvPicPr>
          <p:cNvPr id="12" name="Picture 3"/>
          <p:cNvPicPr>
            <a:picLocks noChangeAspect="1" noChangeArrowheads="1"/>
          </p:cNvPicPr>
          <p:nvPr/>
        </p:nvPicPr>
        <p:blipFill>
          <a:blip r:embed="rId3"/>
          <a:srcRect l="11719"/>
          <a:stretch>
            <a:fillRect/>
          </a:stretch>
        </p:blipFill>
        <p:spPr bwMode="auto">
          <a:xfrm>
            <a:off x="6476185" y="571480"/>
            <a:ext cx="2596409" cy="3143272"/>
          </a:xfrm>
          <a:prstGeom prst="rect">
            <a:avLst/>
          </a:prstGeom>
          <a:noFill/>
          <a:ln w="9525">
            <a:solidFill>
              <a:srgbClr val="66FF66"/>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506588"/>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 dégradation des lipides se  faite par des lipases ou les  estérases qui hydrolysent la même liaison chimique</a:t>
            </a:r>
            <a:endParaRPr lang="fr-FR" sz="2200" dirty="0"/>
          </a:p>
        </p:txBody>
      </p:sp>
      <p:sp>
        <p:nvSpPr>
          <p:cNvPr id="9" name="Rectangle 8"/>
          <p:cNvSpPr/>
          <p:nvPr/>
        </p:nvSpPr>
        <p:spPr>
          <a:xfrm>
            <a:off x="0" y="71414"/>
            <a:ext cx="9144000" cy="430887"/>
          </a:xfrm>
          <a:prstGeom prst="rect">
            <a:avLst/>
          </a:prstGeom>
        </p:spPr>
        <p:txBody>
          <a:bodyPr wrap="square">
            <a:spAutoFit/>
          </a:bodyPr>
          <a:lstStyle/>
          <a:p>
            <a:pPr lvl="0" algn="just" eaLnBrk="0" fontAlgn="base" hangingPunct="0">
              <a:spcBef>
                <a:spcPct val="0"/>
              </a:spcBef>
              <a:spcAft>
                <a:spcPct val="0"/>
              </a:spcAft>
            </a:pPr>
            <a:r>
              <a:rPr lang="fr-FR" sz="2200" dirty="0" smtClean="0">
                <a:latin typeface="Times New Roman" pitchFamily="18" charset="0"/>
                <a:cs typeface="Times New Roman" pitchFamily="18" charset="0"/>
              </a:rPr>
              <a:t>Les lipides ou triglycérides sont des ester de glycérol et des acides gras. </a:t>
            </a:r>
          </a:p>
        </p:txBody>
      </p:sp>
      <p:grpSp>
        <p:nvGrpSpPr>
          <p:cNvPr id="19" name="Groupe 18"/>
          <p:cNvGrpSpPr/>
          <p:nvPr/>
        </p:nvGrpSpPr>
        <p:grpSpPr>
          <a:xfrm>
            <a:off x="285720" y="666107"/>
            <a:ext cx="2643206" cy="1933291"/>
            <a:chOff x="6357950" y="138387"/>
            <a:chExt cx="2643206" cy="1933291"/>
          </a:xfrm>
        </p:grpSpPr>
        <p:pic>
          <p:nvPicPr>
            <p:cNvPr id="13" name="Picture 2"/>
            <p:cNvPicPr>
              <a:picLocks noChangeAspect="1" noChangeArrowheads="1"/>
            </p:cNvPicPr>
            <p:nvPr/>
          </p:nvPicPr>
          <p:blipFill>
            <a:blip r:embed="rId2"/>
            <a:srcRect l="12427" t="8385" r="9087" b="26199"/>
            <a:stretch>
              <a:fillRect/>
            </a:stretch>
          </p:blipFill>
          <p:spPr bwMode="auto">
            <a:xfrm>
              <a:off x="6357950" y="138387"/>
              <a:ext cx="2643206" cy="1933291"/>
            </a:xfrm>
            <a:prstGeom prst="rect">
              <a:avLst/>
            </a:prstGeom>
            <a:ln/>
          </p:spPr>
          <p:style>
            <a:lnRef idx="2">
              <a:schemeClr val="accent2"/>
            </a:lnRef>
            <a:fillRef idx="1">
              <a:schemeClr val="lt1"/>
            </a:fillRef>
            <a:effectRef idx="0">
              <a:schemeClr val="accent2"/>
            </a:effectRef>
            <a:fontRef idx="minor">
              <a:schemeClr val="dk1"/>
            </a:fontRef>
          </p:style>
        </p:pic>
        <p:sp>
          <p:nvSpPr>
            <p:cNvPr id="18" name="Rectangle 17"/>
            <p:cNvSpPr/>
            <p:nvPr/>
          </p:nvSpPr>
          <p:spPr>
            <a:xfrm>
              <a:off x="7570710" y="1859050"/>
              <a:ext cx="180000" cy="1800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grpSp>
      <p:sp>
        <p:nvSpPr>
          <p:cNvPr id="20" name="Rectangle 19"/>
          <p:cNvSpPr/>
          <p:nvPr/>
        </p:nvSpPr>
        <p:spPr>
          <a:xfrm>
            <a:off x="3348594" y="1860811"/>
            <a:ext cx="572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En raison de leur faible solubilité dans l’eau, la biodégradation des composés lipidiques est limitée.</a:t>
            </a:r>
            <a:endParaRPr lang="fr-FR" sz="2000" dirty="0">
              <a:latin typeface="Times New Roman" pitchFamily="18" charset="0"/>
              <a:cs typeface="Times New Roman" pitchFamily="18" charset="0"/>
            </a:endParaRPr>
          </a:p>
        </p:txBody>
      </p:sp>
      <p:sp>
        <p:nvSpPr>
          <p:cNvPr id="21" name="Rectangle 20"/>
          <p:cNvSpPr/>
          <p:nvPr/>
        </p:nvSpPr>
        <p:spPr>
          <a:xfrm>
            <a:off x="0" y="2763204"/>
            <a:ext cx="9144000" cy="707886"/>
          </a:xfrm>
          <a:prstGeom prst="rect">
            <a:avLst/>
          </a:prstGeom>
        </p:spPr>
        <p:txBody>
          <a:bodyPr wrap="square">
            <a:spAutoFit/>
          </a:bodyPr>
          <a:lstStyle/>
          <a:p>
            <a:pPr marL="0" lvl="1" algn="just"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Les animaux surmontent cette difficulté par sécrétion des sels biliaires pour les émulsionner.</a:t>
            </a:r>
          </a:p>
        </p:txBody>
      </p:sp>
      <p:sp>
        <p:nvSpPr>
          <p:cNvPr id="22" name="Rectangle 21"/>
          <p:cNvSpPr/>
          <p:nvPr/>
        </p:nvSpPr>
        <p:spPr>
          <a:xfrm>
            <a:off x="0" y="3634896"/>
            <a:ext cx="9144000" cy="707886"/>
          </a:xfrm>
          <a:prstGeom prst="rect">
            <a:avLst/>
          </a:prstGeom>
        </p:spPr>
        <p:txBody>
          <a:bodyPr wrap="square">
            <a:spAutoFit/>
          </a:bodyPr>
          <a:lstStyle/>
          <a:p>
            <a:pPr marL="0" lvl="1" algn="just" eaLnBrk="0" fontAlgn="base" hangingPunct="0">
              <a:spcBef>
                <a:spcPct val="0"/>
              </a:spcBef>
              <a:spcAft>
                <a:spcPct val="0"/>
              </a:spcAft>
            </a:pPr>
            <a:r>
              <a:rPr lang="fr-FR" sz="2000" dirty="0" smtClean="0">
                <a:latin typeface="Times New Roman" pitchFamily="18" charset="0"/>
                <a:ea typeface="Times New Roman" pitchFamily="18" charset="0"/>
                <a:cs typeface="Times New Roman" pitchFamily="18" charset="0"/>
              </a:rPr>
              <a:t>Les micro-organismes peuvent produire des agents émulsifiants ou </a:t>
            </a:r>
            <a:r>
              <a:rPr lang="fr-FR" sz="2000" dirty="0" err="1" smtClean="0">
                <a:latin typeface="Times New Roman" pitchFamily="18" charset="0"/>
                <a:ea typeface="Times New Roman" pitchFamily="18" charset="0"/>
                <a:cs typeface="Times New Roman" pitchFamily="18" charset="0"/>
              </a:rPr>
              <a:t>biosurfactants</a:t>
            </a:r>
            <a:r>
              <a:rPr lang="fr-FR" sz="2000" dirty="0" smtClean="0">
                <a:latin typeface="Times New Roman" pitchFamily="18" charset="0"/>
                <a:ea typeface="Times New Roman" pitchFamily="18" charset="0"/>
                <a:cs typeface="Times New Roman" pitchFamily="18" charset="0"/>
              </a:rPr>
              <a:t> pour faciliter la solubilisation des lipides </a:t>
            </a:r>
            <a:endParaRPr lang="fr-FR" sz="2000" dirty="0" smtClean="0">
              <a:latin typeface="Times New Roman" pitchFamily="18" charset="0"/>
              <a:cs typeface="Times New Roman" pitchFamily="18" charset="0"/>
            </a:endParaRPr>
          </a:p>
        </p:txBody>
      </p:sp>
      <p:sp>
        <p:nvSpPr>
          <p:cNvPr id="23" name="Rectangle 9"/>
          <p:cNvSpPr>
            <a:spLocks noChangeArrowheads="1"/>
          </p:cNvSpPr>
          <p:nvPr/>
        </p:nvSpPr>
        <p:spPr bwMode="auto">
          <a:xfrm>
            <a:off x="3348594" y="696808"/>
            <a:ext cx="5724000" cy="96949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Ils sont solubles dans les solvants organiques (Ether, Benzène, Acétone, Chloroforme,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Héxane</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Ether de pétrole et méthanol.</a:t>
            </a:r>
          </a:p>
        </p:txBody>
      </p:sp>
      <p:grpSp>
        <p:nvGrpSpPr>
          <p:cNvPr id="31" name="Groupe 30"/>
          <p:cNvGrpSpPr/>
          <p:nvPr/>
        </p:nvGrpSpPr>
        <p:grpSpPr>
          <a:xfrm>
            <a:off x="1317356" y="5439835"/>
            <a:ext cx="7826644" cy="540000"/>
            <a:chOff x="1317356" y="5857892"/>
            <a:chExt cx="7826644" cy="540000"/>
          </a:xfrm>
        </p:grpSpPr>
        <p:sp>
          <p:nvSpPr>
            <p:cNvPr id="12" name="Rectangle 11"/>
            <p:cNvSpPr/>
            <p:nvPr/>
          </p:nvSpPr>
          <p:spPr>
            <a:xfrm>
              <a:off x="2643174" y="5912449"/>
              <a:ext cx="6500826" cy="430887"/>
            </a:xfrm>
            <a:prstGeom prst="rect">
              <a:avLst/>
            </a:prstGeom>
          </p:spPr>
          <p:txBody>
            <a:bodyPr wrap="square">
              <a:spAutoFit/>
            </a:bodyPr>
            <a:lstStyle/>
            <a:p>
              <a:pPr lvl="0" algn="just" eaLnBrk="0" fontAlgn="base" hangingPunct="0">
                <a:spcBef>
                  <a:spcPct val="0"/>
                </a:spcBef>
                <a:spcAft>
                  <a:spcPct val="0"/>
                </a:spcAft>
              </a:pPr>
              <a:r>
                <a:rPr lang="fr-FR" sz="2200" dirty="0" smtClean="0">
                  <a:latin typeface="Times New Roman" pitchFamily="18" charset="0"/>
                  <a:cs typeface="Times New Roman" pitchFamily="18" charset="0"/>
                </a:rPr>
                <a:t>Les estérases hydrolysent les esters solubles dans l’eau</a:t>
              </a:r>
            </a:p>
          </p:txBody>
        </p:sp>
        <p:grpSp>
          <p:nvGrpSpPr>
            <p:cNvPr id="25" name="Groupe 24"/>
            <p:cNvGrpSpPr/>
            <p:nvPr/>
          </p:nvGrpSpPr>
          <p:grpSpPr>
            <a:xfrm>
              <a:off x="1317356" y="5857892"/>
              <a:ext cx="540000" cy="540000"/>
              <a:chOff x="2087835" y="1447343"/>
              <a:chExt cx="834925" cy="834925"/>
            </a:xfrm>
          </p:grpSpPr>
          <p:sp>
            <p:nvSpPr>
              <p:cNvPr id="26" name="Ellipse 25"/>
              <p:cNvSpPr/>
              <p:nvPr/>
            </p:nvSpPr>
            <p:spPr>
              <a:xfrm>
                <a:off x="2087835" y="1447343"/>
                <a:ext cx="834925" cy="834925"/>
              </a:xfrm>
              <a:prstGeom prst="ellipse">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7" name="Ellipse 4"/>
              <p:cNvSpPr/>
              <p:nvPr/>
            </p:nvSpPr>
            <p:spPr>
              <a:xfrm>
                <a:off x="2210107" y="1569615"/>
                <a:ext cx="590381" cy="59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just" defTabSz="711200">
                  <a:lnSpc>
                    <a:spcPct val="90000"/>
                  </a:lnSpc>
                  <a:spcBef>
                    <a:spcPct val="0"/>
                  </a:spcBef>
                  <a:spcAft>
                    <a:spcPct val="35000"/>
                  </a:spcAft>
                </a:pPr>
                <a:endParaRPr lang="fr-FR" sz="1600" kern="1200"/>
              </a:p>
            </p:txBody>
          </p:sp>
        </p:grpSp>
      </p:grpSp>
      <p:grpSp>
        <p:nvGrpSpPr>
          <p:cNvPr id="32" name="Groupe 31"/>
          <p:cNvGrpSpPr/>
          <p:nvPr/>
        </p:nvGrpSpPr>
        <p:grpSpPr>
          <a:xfrm>
            <a:off x="1317356" y="6143644"/>
            <a:ext cx="7826644" cy="540000"/>
            <a:chOff x="1317356" y="6318024"/>
            <a:chExt cx="7826644" cy="540000"/>
          </a:xfrm>
        </p:grpSpPr>
        <p:sp>
          <p:nvSpPr>
            <p:cNvPr id="16" name="Rectangle 15"/>
            <p:cNvSpPr/>
            <p:nvPr/>
          </p:nvSpPr>
          <p:spPr>
            <a:xfrm>
              <a:off x="2643174" y="6372581"/>
              <a:ext cx="6500826" cy="430887"/>
            </a:xfrm>
            <a:prstGeom prst="rect">
              <a:avLst/>
            </a:prstGeom>
          </p:spPr>
          <p:txBody>
            <a:bodyPr wrap="square">
              <a:spAutoFit/>
            </a:bodyPr>
            <a:lstStyle/>
            <a:p>
              <a:pPr algn="just"/>
              <a:r>
                <a:rPr lang="fr-FR" sz="2200" dirty="0" smtClean="0">
                  <a:latin typeface="Times New Roman" pitchFamily="18" charset="0"/>
                  <a:cs typeface="Times New Roman" pitchFamily="18" charset="0"/>
                </a:rPr>
                <a:t>Les lipases les esters insolubles dans l’eau </a:t>
              </a:r>
              <a:endParaRPr lang="fr-FR" sz="2200" dirty="0"/>
            </a:p>
          </p:txBody>
        </p:sp>
        <p:grpSp>
          <p:nvGrpSpPr>
            <p:cNvPr id="28" name="Groupe 27"/>
            <p:cNvGrpSpPr/>
            <p:nvPr/>
          </p:nvGrpSpPr>
          <p:grpSpPr>
            <a:xfrm>
              <a:off x="1317356" y="6318024"/>
              <a:ext cx="540000" cy="540000"/>
              <a:chOff x="2087835" y="1447343"/>
              <a:chExt cx="834925" cy="834925"/>
            </a:xfrm>
            <a:solidFill>
              <a:srgbClr val="FF0000"/>
            </a:solidFill>
          </p:grpSpPr>
          <p:sp>
            <p:nvSpPr>
              <p:cNvPr id="29" name="Ellipse 28"/>
              <p:cNvSpPr/>
              <p:nvPr/>
            </p:nvSpPr>
            <p:spPr>
              <a:xfrm>
                <a:off x="2087835" y="1447343"/>
                <a:ext cx="834925" cy="834925"/>
              </a:xfrm>
              <a:prstGeom prst="ellipse">
                <a:avLst/>
              </a:prstGeom>
              <a:grp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0" name="Ellipse 4"/>
              <p:cNvSpPr/>
              <p:nvPr/>
            </p:nvSpPr>
            <p:spPr>
              <a:xfrm>
                <a:off x="2210107" y="1569615"/>
                <a:ext cx="590381" cy="5903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just" defTabSz="711200">
                  <a:lnSpc>
                    <a:spcPct val="90000"/>
                  </a:lnSpc>
                  <a:spcBef>
                    <a:spcPct val="0"/>
                  </a:spcBef>
                  <a:spcAft>
                    <a:spcPct val="35000"/>
                  </a:spcAft>
                </a:pPr>
                <a:endParaRPr lang="fr-FR" sz="1600" kern="1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20" grpId="0"/>
      <p:bldP spid="21" grpId="0"/>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28596" y="2857496"/>
            <a:ext cx="5105402" cy="3117725"/>
          </a:xfrm>
          <a:prstGeom prst="rect">
            <a:avLst/>
          </a:prstGeom>
          <a:noFill/>
          <a:ln w="9525">
            <a:noFill/>
            <a:miter lim="800000"/>
            <a:headEnd/>
            <a:tailEnd/>
          </a:ln>
          <a:effectLst/>
        </p:spPr>
      </p:pic>
      <p:sp>
        <p:nvSpPr>
          <p:cNvPr id="3" name="ZoneTexte 2"/>
          <p:cNvSpPr txBox="1"/>
          <p:nvPr/>
        </p:nvSpPr>
        <p:spPr>
          <a:xfrm>
            <a:off x="0" y="1511254"/>
            <a:ext cx="9144001" cy="1107996"/>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Les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cétoacides</a:t>
            </a:r>
            <a:r>
              <a:rPr lang="fr-FR" sz="2200" dirty="0" smtClean="0">
                <a:latin typeface="Times New Roman" pitchFamily="18" charset="0"/>
                <a:cs typeface="Times New Roman" pitchFamily="18" charset="0"/>
              </a:rPr>
              <a:t> réagissent avec des sels pour donner un complexe coloré spécifique qui permet de caractériser l’enzyme qui a été à l’origine de leur production </a:t>
            </a:r>
            <a:r>
              <a:rPr lang="fr-FR" sz="2200" b="1" dirty="0" smtClean="0">
                <a:solidFill>
                  <a:srgbClr val="0000FF"/>
                </a:solidFill>
                <a:latin typeface="Times New Roman" pitchFamily="18" charset="0"/>
                <a:cs typeface="Times New Roman" pitchFamily="18" charset="0"/>
              </a:rPr>
              <a:t>(</a:t>
            </a:r>
            <a:r>
              <a:rPr lang="fr-FR" sz="2200" b="1" dirty="0" err="1" smtClean="0">
                <a:solidFill>
                  <a:srgbClr val="0000FF"/>
                </a:solidFill>
                <a:latin typeface="Times New Roman" pitchFamily="18" charset="0"/>
                <a:cs typeface="Times New Roman" pitchFamily="18" charset="0"/>
              </a:rPr>
              <a:t>trypophane</a:t>
            </a:r>
            <a:r>
              <a:rPr lang="fr-FR" sz="2200" b="1" dirty="0" smtClean="0">
                <a:solidFill>
                  <a:srgbClr val="0000FF"/>
                </a:solidFill>
                <a:latin typeface="Times New Roman" pitchFamily="18" charset="0"/>
                <a:cs typeface="Times New Roman" pitchFamily="18" charset="0"/>
              </a:rPr>
              <a:t> désaminase, couleur brune sur milieu urée-indole).</a:t>
            </a:r>
          </a:p>
        </p:txBody>
      </p:sp>
      <p:sp>
        <p:nvSpPr>
          <p:cNvPr id="4" name="Rectangle 3"/>
          <p:cNvSpPr/>
          <p:nvPr/>
        </p:nvSpPr>
        <p:spPr>
          <a:xfrm>
            <a:off x="0" y="637446"/>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 lysine désaminase, la tryptophane désaminase sont les plus recherchées dans le but de diagnostique.</a:t>
            </a:r>
            <a:endParaRPr lang="fr-FR" sz="2200" dirty="0">
              <a:latin typeface="Times New Roman" pitchFamily="18" charset="0"/>
              <a:cs typeface="Times New Roman" pitchFamily="18" charset="0"/>
            </a:endParaRPr>
          </a:p>
        </p:txBody>
      </p:sp>
      <p:sp>
        <p:nvSpPr>
          <p:cNvPr id="5" name="ZoneTexte 4"/>
          <p:cNvSpPr txBox="1"/>
          <p:nvPr/>
        </p:nvSpPr>
        <p:spPr>
          <a:xfrm>
            <a:off x="0" y="71414"/>
            <a:ext cx="8429652"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La lysine désaminase et la tryptophane désaminase </a:t>
            </a:r>
            <a:endParaRPr lang="fr-FR" sz="2400" b="1" dirty="0">
              <a:latin typeface="Times New Roman" pitchFamily="18" charset="0"/>
              <a:cs typeface="Times New Roman" pitchFamily="18" charset="0"/>
            </a:endParaRPr>
          </a:p>
        </p:txBody>
      </p:sp>
      <p:sp>
        <p:nvSpPr>
          <p:cNvPr id="7" name="Rectangle 6"/>
          <p:cNvSpPr/>
          <p:nvPr/>
        </p:nvSpPr>
        <p:spPr>
          <a:xfrm>
            <a:off x="0" y="6284261"/>
            <a:ext cx="9144000" cy="430887"/>
          </a:xfrm>
          <a:prstGeom prst="rect">
            <a:avLst/>
          </a:prstGeom>
        </p:spPr>
        <p:txBody>
          <a:bodyPr wrap="square">
            <a:spAutoFit/>
          </a:bodyPr>
          <a:lstStyle/>
          <a:p>
            <a:r>
              <a:rPr lang="fr-FR" sz="2200" b="1" dirty="0" smtClean="0">
                <a:solidFill>
                  <a:srgbClr val="0000FF"/>
                </a:solidFill>
                <a:latin typeface="Times New Roman" pitchFamily="18" charset="0"/>
                <a:cs typeface="Times New Roman" pitchFamily="18" charset="0"/>
              </a:rPr>
              <a:t>La lysine désaminase: couleur rouge bourgogne sur milieu lysine-fer</a:t>
            </a:r>
            <a:endParaRPr lang="fr-FR" sz="2200" b="1" dirty="0">
              <a:solidFill>
                <a:srgbClr val="0000FF"/>
              </a:solidFill>
            </a:endParaRPr>
          </a:p>
        </p:txBody>
      </p:sp>
      <p:pic>
        <p:nvPicPr>
          <p:cNvPr id="12" name="Picture 6"/>
          <p:cNvPicPr>
            <a:picLocks noChangeAspect="1" noChangeArrowheads="1"/>
          </p:cNvPicPr>
          <p:nvPr/>
        </p:nvPicPr>
        <p:blipFill>
          <a:blip r:embed="rId3"/>
          <a:srcRect/>
          <a:stretch>
            <a:fillRect/>
          </a:stretch>
        </p:blipFill>
        <p:spPr bwMode="auto">
          <a:xfrm>
            <a:off x="6006100" y="2928934"/>
            <a:ext cx="2494990" cy="3143272"/>
          </a:xfrm>
          <a:prstGeom prst="rect">
            <a:avLst/>
          </a:prstGeom>
          <a:noFill/>
          <a:ln w="9525">
            <a:solidFill>
              <a:srgbClr val="66FF66"/>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405564"/>
            <a:ext cx="9144000" cy="769441"/>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 Il est décomposé en présence d’une tryptophane désaminase en indole, pyruvate et NH3</a:t>
            </a:r>
            <a:r>
              <a:rPr lang="fr-FR" sz="2200" baseline="30000" dirty="0" smtClean="0">
                <a:latin typeface="Times New Roman" pitchFamily="18" charset="0"/>
                <a:cs typeface="Times New Roman" pitchFamily="18" charset="0"/>
              </a:rPr>
              <a:t>+</a:t>
            </a:r>
            <a:r>
              <a:rPr lang="fr-FR" sz="2200" dirty="0" smtClean="0">
                <a:latin typeface="Times New Roman" pitchFamily="18" charset="0"/>
                <a:cs typeface="Times New Roman" pitchFamily="18" charset="0"/>
              </a:rPr>
              <a:t>. </a:t>
            </a:r>
          </a:p>
        </p:txBody>
      </p:sp>
      <p:pic>
        <p:nvPicPr>
          <p:cNvPr id="4" name="Picture 7" descr="Tryptophanase"/>
          <p:cNvPicPr>
            <a:picLocks noChangeAspect="1" noChangeArrowheads="1"/>
          </p:cNvPicPr>
          <p:nvPr/>
        </p:nvPicPr>
        <p:blipFill>
          <a:blip r:embed="rId2" cstate="print"/>
          <a:srcRect/>
          <a:stretch>
            <a:fillRect/>
          </a:stretch>
        </p:blipFill>
        <p:spPr bwMode="auto">
          <a:xfrm>
            <a:off x="39486" y="2239922"/>
            <a:ext cx="5818398" cy="1211000"/>
          </a:xfrm>
          <a:prstGeom prst="rect">
            <a:avLst/>
          </a:prstGeom>
          <a:noFill/>
          <a:ln>
            <a:solidFill>
              <a:srgbClr val="66FF66"/>
            </a:solidFill>
          </a:ln>
        </p:spPr>
      </p:pic>
      <p:sp>
        <p:nvSpPr>
          <p:cNvPr id="5" name="ZoneTexte 4"/>
          <p:cNvSpPr txBox="1"/>
          <p:nvPr/>
        </p:nvSpPr>
        <p:spPr>
          <a:xfrm>
            <a:off x="0" y="44624"/>
            <a:ext cx="914400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Test d’indole (</a:t>
            </a:r>
            <a:r>
              <a:rPr lang="fr-FR" sz="2400" b="1" dirty="0" smtClean="0">
                <a:solidFill>
                  <a:srgbClr val="FF0066"/>
                </a:solidFill>
                <a:latin typeface="Times New Roman" pitchFamily="18" charset="0"/>
                <a:cs typeface="Times New Roman" pitchFamily="18" charset="0"/>
              </a:rPr>
              <a:t>tryptophane désaminase</a:t>
            </a:r>
            <a:r>
              <a:rPr lang="fr-FR" sz="2400" dirty="0" smtClean="0">
                <a:latin typeface="Times New Roman" pitchFamily="18" charset="0"/>
                <a:cs typeface="Times New Roman" pitchFamily="18" charset="0"/>
              </a:rPr>
              <a:t>)</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
        <p:nvSpPr>
          <p:cNvPr id="6" name="Rectangle 5"/>
          <p:cNvSpPr/>
          <p:nvPr/>
        </p:nvSpPr>
        <p:spPr>
          <a:xfrm>
            <a:off x="0" y="3671319"/>
            <a:ext cx="5857884"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Après incubation l’ajout de réactif de Kovacs (10 goutes) permet de mettre en évidence l’indole formé.</a:t>
            </a:r>
            <a:r>
              <a:rPr lang="fr-FR" sz="2200" baseline="30000"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 </a:t>
            </a:r>
          </a:p>
        </p:txBody>
      </p:sp>
      <p:sp>
        <p:nvSpPr>
          <p:cNvPr id="7" name="Rectangle 6"/>
          <p:cNvSpPr/>
          <p:nvPr/>
        </p:nvSpPr>
        <p:spPr>
          <a:xfrm>
            <a:off x="-32" y="500042"/>
            <a:ext cx="7715272"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 tryptophane apporté dans le milieu de culture (dans la peptone </a:t>
            </a:r>
            <a:r>
              <a:rPr lang="fr-FR" sz="2200" dirty="0" err="1" smtClean="0">
                <a:latin typeface="Times New Roman" pitchFamily="18" charset="0"/>
                <a:cs typeface="Times New Roman" pitchFamily="18" charset="0"/>
              </a:rPr>
              <a:t>trypsique</a:t>
            </a:r>
            <a:r>
              <a:rPr lang="fr-FR" sz="2200" dirty="0" smtClean="0">
                <a:latin typeface="Times New Roman" pitchFamily="18" charset="0"/>
                <a:cs typeface="Times New Roman" pitchFamily="18" charset="0"/>
              </a:rPr>
              <a:t> de caséine) exempte d’indole.</a:t>
            </a:r>
          </a:p>
        </p:txBody>
      </p:sp>
      <p:sp>
        <p:nvSpPr>
          <p:cNvPr id="8" name="Rectangle 7"/>
          <p:cNvSpPr/>
          <p:nvPr/>
        </p:nvSpPr>
        <p:spPr>
          <a:xfrm>
            <a:off x="0" y="6017145"/>
            <a:ext cx="5857884"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Sinon elle est de couleur jaune (couleur du réactif) le teste est indole négatif.</a:t>
            </a:r>
          </a:p>
        </p:txBody>
      </p:sp>
      <p:pic>
        <p:nvPicPr>
          <p:cNvPr id="9" name="Picture 4" descr="IndoleResults"/>
          <p:cNvPicPr>
            <a:picLocks noChangeAspect="1" noChangeArrowheads="1"/>
          </p:cNvPicPr>
          <p:nvPr/>
        </p:nvPicPr>
        <p:blipFill>
          <a:blip r:embed="rId3" cstate="print"/>
          <a:srcRect l="36424" t="11691" r="12363" b="8099"/>
          <a:stretch>
            <a:fillRect/>
          </a:stretch>
        </p:blipFill>
        <p:spPr bwMode="auto">
          <a:xfrm>
            <a:off x="5904242" y="1857364"/>
            <a:ext cx="3168352" cy="4929222"/>
          </a:xfrm>
          <a:prstGeom prst="rect">
            <a:avLst/>
          </a:prstGeom>
          <a:noFill/>
        </p:spPr>
      </p:pic>
      <p:sp>
        <p:nvSpPr>
          <p:cNvPr id="10" name="Rectangle 9"/>
          <p:cNvSpPr/>
          <p:nvPr/>
        </p:nvSpPr>
        <p:spPr>
          <a:xfrm>
            <a:off x="0" y="4844232"/>
            <a:ext cx="5857884"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La couche alcoolique formée se sépare de la couche aqueuse et se colore en </a:t>
            </a:r>
            <a:r>
              <a:rPr lang="fr-FR" sz="2200" b="1" dirty="0" smtClean="0">
                <a:solidFill>
                  <a:srgbClr val="C00000"/>
                </a:solidFill>
                <a:latin typeface="Times New Roman" pitchFamily="18" charset="0"/>
                <a:cs typeface="Times New Roman" pitchFamily="18" charset="0"/>
              </a:rPr>
              <a:t>rouge cerise </a:t>
            </a:r>
            <a:r>
              <a:rPr lang="fr-FR" sz="2200" dirty="0" smtClean="0">
                <a:latin typeface="Times New Roman" pitchFamily="18" charset="0"/>
                <a:cs typeface="Times New Roman" pitchFamily="18" charset="0"/>
              </a:rPr>
              <a:t>le teste est positif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642910" y="1399046"/>
            <a:ext cx="3758482" cy="776353"/>
            <a:chOff x="928667" y="973978"/>
            <a:chExt cx="3758482" cy="776353"/>
          </a:xfrm>
          <a:scene3d>
            <a:camera prst="orthographicFront"/>
            <a:lightRig rig="threePt" dir="t">
              <a:rot lat="0" lon="0" rev="7500000"/>
            </a:lightRig>
          </a:scene3d>
        </p:grpSpPr>
        <p:sp>
          <p:nvSpPr>
            <p:cNvPr id="39" name="Rectangle à coins arrondis 38"/>
            <p:cNvSpPr/>
            <p:nvPr/>
          </p:nvSpPr>
          <p:spPr>
            <a:xfrm>
              <a:off x="928667" y="973978"/>
              <a:ext cx="3758482" cy="776353"/>
            </a:xfrm>
            <a:prstGeom prst="roundRect">
              <a:avLst>
                <a:gd name="adj" fmla="val 10000"/>
              </a:avLst>
            </a:prstGeom>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ectangle 39"/>
            <p:cNvSpPr/>
            <p:nvPr/>
          </p:nvSpPr>
          <p:spPr>
            <a:xfrm>
              <a:off x="951406" y="996717"/>
              <a:ext cx="3713004" cy="7308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fr-FR" sz="2400" b="1" i="0" u="none" strike="noStrike" kern="1200" cap="none" spc="0" normalizeH="0" baseline="0" noProof="0" dirty="0" smtClean="0">
                  <a:ln/>
                  <a:solidFill>
                    <a:schemeClr val="tx1"/>
                  </a:solidFill>
                  <a:effectLst/>
                  <a:uLnTx/>
                  <a:uFillTx/>
                  <a:latin typeface="Times New Roman" pitchFamily="18" charset="0"/>
                  <a:ea typeface="+mn-ea"/>
                  <a:cs typeface="Times New Roman" pitchFamily="18" charset="0"/>
                </a:rPr>
                <a:t>Désamination </a:t>
              </a:r>
              <a:r>
                <a:rPr kumimoji="0" lang="fr-FR" sz="2400" b="1" i="0" u="none" strike="noStrike" kern="1200" cap="none" spc="0" normalizeH="0" baseline="0" noProof="0" dirty="0" err="1" smtClean="0">
                  <a:ln/>
                  <a:solidFill>
                    <a:schemeClr val="tx1"/>
                  </a:solidFill>
                  <a:effectLst/>
                  <a:uLnTx/>
                  <a:uFillTx/>
                  <a:latin typeface="Times New Roman" pitchFamily="18" charset="0"/>
                  <a:ea typeface="+mn-ea"/>
                  <a:cs typeface="Times New Roman" pitchFamily="18" charset="0"/>
                </a:rPr>
                <a:t>désaturante</a:t>
              </a:r>
              <a:endParaRPr lang="fr-FR" sz="2400" kern="1200" dirty="0">
                <a:solidFill>
                  <a:schemeClr val="tx1"/>
                </a:solidFill>
              </a:endParaRPr>
            </a:p>
          </p:txBody>
        </p:sp>
      </p:grpSp>
      <p:grpSp>
        <p:nvGrpSpPr>
          <p:cNvPr id="27" name="Groupe 26"/>
          <p:cNvGrpSpPr/>
          <p:nvPr/>
        </p:nvGrpSpPr>
        <p:grpSpPr>
          <a:xfrm>
            <a:off x="1571603" y="2369488"/>
            <a:ext cx="3758482" cy="776353"/>
            <a:chOff x="1857360" y="1944420"/>
            <a:chExt cx="3758482" cy="776353"/>
          </a:xfrm>
          <a:scene3d>
            <a:camera prst="orthographicFront"/>
            <a:lightRig rig="threePt" dir="t">
              <a:rot lat="0" lon="0" rev="7500000"/>
            </a:lightRig>
          </a:scene3d>
        </p:grpSpPr>
        <p:sp>
          <p:nvSpPr>
            <p:cNvPr id="37" name="Rectangle à coins arrondis 36"/>
            <p:cNvSpPr/>
            <p:nvPr/>
          </p:nvSpPr>
          <p:spPr>
            <a:xfrm>
              <a:off x="1857360" y="1944420"/>
              <a:ext cx="3758482" cy="776353"/>
            </a:xfrm>
            <a:prstGeom prst="roundRect">
              <a:avLst>
                <a:gd name="adj" fmla="val 10000"/>
              </a:avLst>
            </a:prstGeom>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1880099" y="1967159"/>
              <a:ext cx="3713004" cy="7308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kumimoji="0" lang="fr-FR" sz="2400" b="1" i="0" u="none" strike="noStrike" kern="1200" cap="none" spc="0" normalizeH="0" baseline="0" noProof="0" dirty="0" smtClean="0">
                  <a:ln/>
                  <a:solidFill>
                    <a:schemeClr val="tx1"/>
                  </a:solidFill>
                  <a:effectLst/>
                  <a:uLnTx/>
                  <a:uFillTx/>
                  <a:latin typeface="Times New Roman" pitchFamily="18" charset="0"/>
                  <a:ea typeface="+mn-ea"/>
                  <a:cs typeface="Times New Roman" pitchFamily="18" charset="0"/>
                </a:rPr>
                <a:t>Désamination par déshydratation</a:t>
              </a:r>
              <a:endParaRPr lang="fr-FR" sz="2400" kern="1200" dirty="0">
                <a:solidFill>
                  <a:schemeClr val="tx1"/>
                </a:solidFill>
              </a:endParaRPr>
            </a:p>
          </p:txBody>
        </p:sp>
      </p:grpSp>
      <p:grpSp>
        <p:nvGrpSpPr>
          <p:cNvPr id="28" name="Groupe 27"/>
          <p:cNvGrpSpPr/>
          <p:nvPr/>
        </p:nvGrpSpPr>
        <p:grpSpPr>
          <a:xfrm>
            <a:off x="2742058" y="3339930"/>
            <a:ext cx="3758482" cy="776353"/>
            <a:chOff x="3027815" y="2914862"/>
            <a:chExt cx="3758482" cy="776353"/>
          </a:xfrm>
          <a:scene3d>
            <a:camera prst="orthographicFront"/>
            <a:lightRig rig="threePt" dir="t">
              <a:rot lat="0" lon="0" rev="7500000"/>
            </a:lightRig>
          </a:scene3d>
        </p:grpSpPr>
        <p:sp>
          <p:nvSpPr>
            <p:cNvPr id="35" name="Rectangle à coins arrondis 34"/>
            <p:cNvSpPr/>
            <p:nvPr/>
          </p:nvSpPr>
          <p:spPr>
            <a:xfrm>
              <a:off x="3027815" y="2914862"/>
              <a:ext cx="3758482" cy="776353"/>
            </a:xfrm>
            <a:prstGeom prst="roundRect">
              <a:avLst>
                <a:gd name="adj" fmla="val 10000"/>
              </a:avLst>
            </a:prstGeom>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3050554" y="2937601"/>
              <a:ext cx="3713004" cy="7308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fr-FR" sz="2400" b="1" kern="1200" dirty="0" smtClean="0">
                  <a:solidFill>
                    <a:schemeClr val="tx1"/>
                  </a:solidFill>
                  <a:latin typeface="Times New Roman" pitchFamily="18" charset="0"/>
                  <a:cs typeface="Times New Roman" pitchFamily="18" charset="0"/>
                </a:rPr>
                <a:t>Déamination couplée </a:t>
              </a:r>
              <a:endParaRPr lang="fr-FR" sz="2400" kern="1200" dirty="0">
                <a:solidFill>
                  <a:schemeClr val="tx1"/>
                </a:solidFill>
              </a:endParaRPr>
            </a:p>
          </p:txBody>
        </p:sp>
      </p:grpSp>
      <p:grpSp>
        <p:nvGrpSpPr>
          <p:cNvPr id="29" name="Groupe 28"/>
          <p:cNvGrpSpPr/>
          <p:nvPr/>
        </p:nvGrpSpPr>
        <p:grpSpPr>
          <a:xfrm>
            <a:off x="3929059" y="4310372"/>
            <a:ext cx="3758482" cy="776353"/>
            <a:chOff x="4214816" y="3885304"/>
            <a:chExt cx="3758482" cy="776353"/>
          </a:xfrm>
          <a:scene3d>
            <a:camera prst="orthographicFront"/>
            <a:lightRig rig="threePt" dir="t">
              <a:rot lat="0" lon="0" rev="7500000"/>
            </a:lightRig>
          </a:scene3d>
        </p:grpSpPr>
        <p:sp>
          <p:nvSpPr>
            <p:cNvPr id="33" name="Rectangle à coins arrondis 32"/>
            <p:cNvSpPr/>
            <p:nvPr/>
          </p:nvSpPr>
          <p:spPr>
            <a:xfrm>
              <a:off x="4214816" y="3885304"/>
              <a:ext cx="3758482" cy="776353"/>
            </a:xfrm>
            <a:prstGeom prst="roundRect">
              <a:avLst>
                <a:gd name="adj" fmla="val 10000"/>
              </a:avLst>
            </a:prstGeom>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4237555" y="3908043"/>
              <a:ext cx="3713004" cy="7308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fr-FR" sz="2400" b="1" kern="1200" dirty="0" smtClean="0">
                  <a:solidFill>
                    <a:schemeClr val="tx1"/>
                  </a:solidFill>
                  <a:latin typeface="Times New Roman" pitchFamily="18" charset="0"/>
                  <a:cs typeface="Times New Roman" pitchFamily="18" charset="0"/>
                </a:rPr>
                <a:t>Désamination par hydratation </a:t>
              </a:r>
              <a:endParaRPr lang="fr-FR" sz="2400" kern="1200" dirty="0">
                <a:solidFill>
                  <a:schemeClr val="tx1"/>
                </a:solidFill>
              </a:endParaRPr>
            </a:p>
          </p:txBody>
        </p:sp>
      </p:grpSp>
      <p:grpSp>
        <p:nvGrpSpPr>
          <p:cNvPr id="30" name="Groupe 29"/>
          <p:cNvGrpSpPr/>
          <p:nvPr/>
        </p:nvGrpSpPr>
        <p:grpSpPr>
          <a:xfrm>
            <a:off x="5028354" y="5280814"/>
            <a:ext cx="3758482" cy="776353"/>
            <a:chOff x="5314111" y="4855746"/>
            <a:chExt cx="3758482" cy="776353"/>
          </a:xfrm>
          <a:scene3d>
            <a:camera prst="orthographicFront"/>
            <a:lightRig rig="threePt" dir="t">
              <a:rot lat="0" lon="0" rev="7500000"/>
            </a:lightRig>
          </a:scene3d>
        </p:grpSpPr>
        <p:sp>
          <p:nvSpPr>
            <p:cNvPr id="31" name="Rectangle à coins arrondis 30"/>
            <p:cNvSpPr/>
            <p:nvPr/>
          </p:nvSpPr>
          <p:spPr>
            <a:xfrm>
              <a:off x="5314111" y="4855746"/>
              <a:ext cx="3758482" cy="776353"/>
            </a:xfrm>
            <a:prstGeom prst="roundRect">
              <a:avLst>
                <a:gd name="adj" fmla="val 10000"/>
              </a:avLst>
            </a:prstGeom>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5336850" y="4878485"/>
              <a:ext cx="3713004" cy="7308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fr-FR" sz="2400" b="1" kern="1200" dirty="0" smtClean="0">
                  <a:solidFill>
                    <a:schemeClr val="tx1"/>
                  </a:solidFill>
                  <a:latin typeface="Times New Roman" pitchFamily="18" charset="0"/>
                  <a:cs typeface="Times New Roman" pitchFamily="18" charset="0"/>
                </a:rPr>
                <a:t>Désamination réductrice</a:t>
              </a:r>
              <a:endParaRPr lang="fr-FR" sz="2400" kern="1200" dirty="0">
                <a:solidFill>
                  <a:schemeClr val="tx1"/>
                </a:solidFill>
              </a:endParaRPr>
            </a:p>
          </p:txBody>
        </p:sp>
      </p:grpSp>
      <p:grpSp>
        <p:nvGrpSpPr>
          <p:cNvPr id="25" name="Groupe 24"/>
          <p:cNvGrpSpPr/>
          <p:nvPr/>
        </p:nvGrpSpPr>
        <p:grpSpPr>
          <a:xfrm>
            <a:off x="71406" y="438069"/>
            <a:ext cx="3707600" cy="776353"/>
            <a:chOff x="142845" y="3536"/>
            <a:chExt cx="3707600" cy="776353"/>
          </a:xfrm>
          <a:scene3d>
            <a:camera prst="orthographicFront"/>
            <a:lightRig rig="threePt" dir="t">
              <a:rot lat="0" lon="0" rev="7500000"/>
            </a:lightRig>
          </a:scene3d>
        </p:grpSpPr>
        <p:sp>
          <p:nvSpPr>
            <p:cNvPr id="41" name="Rectangle à coins arrondis 40"/>
            <p:cNvSpPr/>
            <p:nvPr/>
          </p:nvSpPr>
          <p:spPr>
            <a:xfrm>
              <a:off x="142845" y="3536"/>
              <a:ext cx="3707600" cy="77635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ectangle 41"/>
            <p:cNvSpPr/>
            <p:nvPr/>
          </p:nvSpPr>
          <p:spPr>
            <a:xfrm>
              <a:off x="165584" y="26275"/>
              <a:ext cx="3662122" cy="7308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b="1" kern="1200" dirty="0" smtClean="0">
                  <a:latin typeface="Times New Roman" pitchFamily="18" charset="0"/>
                  <a:cs typeface="Times New Roman" pitchFamily="18" charset="0"/>
                </a:rPr>
                <a:t>Désamination non oxydative</a:t>
              </a:r>
              <a:endParaRPr lang="fr-FR" sz="2800" kern="1200" dirty="0"/>
            </a:p>
          </p:txBody>
        </p:sp>
      </p:grpSp>
      <p:sp>
        <p:nvSpPr>
          <p:cNvPr id="2" name="Connecteur droit 3"/>
          <p:cNvSpPr/>
          <p:nvPr/>
        </p:nvSpPr>
        <p:spPr>
          <a:xfrm>
            <a:off x="214282" y="1196984"/>
            <a:ext cx="415061" cy="582265"/>
          </a:xfrm>
          <a:custGeom>
            <a:avLst/>
            <a:gdLst/>
            <a:ahLst/>
            <a:cxnLst/>
            <a:rect l="0" t="0" r="0" b="0"/>
            <a:pathLst>
              <a:path>
                <a:moveTo>
                  <a:pt x="0" y="0"/>
                </a:moveTo>
                <a:lnTo>
                  <a:pt x="0" y="582265"/>
                </a:lnTo>
                <a:lnTo>
                  <a:pt x="415061" y="582265"/>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Connecteur droit 4"/>
          <p:cNvSpPr/>
          <p:nvPr/>
        </p:nvSpPr>
        <p:spPr>
          <a:xfrm>
            <a:off x="214282" y="1196984"/>
            <a:ext cx="1343754" cy="1552707"/>
          </a:xfrm>
          <a:custGeom>
            <a:avLst/>
            <a:gdLst/>
            <a:ahLst/>
            <a:cxnLst/>
            <a:rect l="0" t="0" r="0" b="0"/>
            <a:pathLst>
              <a:path>
                <a:moveTo>
                  <a:pt x="0" y="0"/>
                </a:moveTo>
                <a:lnTo>
                  <a:pt x="0" y="1552707"/>
                </a:lnTo>
                <a:lnTo>
                  <a:pt x="1343754" y="1552707"/>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Connecteur droit 5"/>
          <p:cNvSpPr/>
          <p:nvPr/>
        </p:nvSpPr>
        <p:spPr>
          <a:xfrm>
            <a:off x="214282" y="1196984"/>
            <a:ext cx="2514210" cy="2523149"/>
          </a:xfrm>
          <a:custGeom>
            <a:avLst/>
            <a:gdLst/>
            <a:ahLst/>
            <a:cxnLst/>
            <a:rect l="0" t="0" r="0" b="0"/>
            <a:pathLst>
              <a:path>
                <a:moveTo>
                  <a:pt x="0" y="0"/>
                </a:moveTo>
                <a:lnTo>
                  <a:pt x="0" y="2523149"/>
                </a:lnTo>
                <a:lnTo>
                  <a:pt x="2514210" y="2523149"/>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Connecteur droit 6"/>
          <p:cNvSpPr/>
          <p:nvPr/>
        </p:nvSpPr>
        <p:spPr>
          <a:xfrm>
            <a:off x="214282" y="1196984"/>
            <a:ext cx="3701211" cy="3493591"/>
          </a:xfrm>
          <a:custGeom>
            <a:avLst/>
            <a:gdLst/>
            <a:ahLst/>
            <a:cxnLst/>
            <a:rect l="0" t="0" r="0" b="0"/>
            <a:pathLst>
              <a:path>
                <a:moveTo>
                  <a:pt x="0" y="0"/>
                </a:moveTo>
                <a:lnTo>
                  <a:pt x="0" y="3493591"/>
                </a:lnTo>
                <a:lnTo>
                  <a:pt x="3701211" y="3493591"/>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Connecteur droit 7"/>
          <p:cNvSpPr/>
          <p:nvPr/>
        </p:nvSpPr>
        <p:spPr>
          <a:xfrm>
            <a:off x="214282" y="1196984"/>
            <a:ext cx="4800505" cy="4464032"/>
          </a:xfrm>
          <a:custGeom>
            <a:avLst/>
            <a:gdLst/>
            <a:ahLst/>
            <a:cxnLst/>
            <a:rect l="0" t="0" r="0" b="0"/>
            <a:pathLst>
              <a:path>
                <a:moveTo>
                  <a:pt x="0" y="0"/>
                </a:moveTo>
                <a:lnTo>
                  <a:pt x="0" y="4464032"/>
                </a:lnTo>
                <a:lnTo>
                  <a:pt x="4800505" y="4464032"/>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14422"/>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Elle conduit à la formation de NH3 et d’un acide </a:t>
            </a:r>
            <a:r>
              <a:rPr lang="fr-FR" sz="2200" dirty="0" err="1" smtClean="0">
                <a:latin typeface="Times New Roman" pitchFamily="18" charset="0"/>
                <a:cs typeface="Times New Roman" pitchFamily="18" charset="0"/>
              </a:rPr>
              <a:t>désaturé</a:t>
            </a:r>
            <a:r>
              <a:rPr lang="fr-FR" sz="2200" dirty="0" smtClean="0">
                <a:latin typeface="Times New Roman" pitchFamily="18" charset="0"/>
                <a:cs typeface="Times New Roman" pitchFamily="18" charset="0"/>
              </a:rPr>
              <a:t>.</a:t>
            </a:r>
          </a:p>
        </p:txBody>
      </p:sp>
      <p:sp>
        <p:nvSpPr>
          <p:cNvPr id="6" name="Rectangle 5"/>
          <p:cNvSpPr/>
          <p:nvPr/>
        </p:nvSpPr>
        <p:spPr>
          <a:xfrm>
            <a:off x="0" y="5929330"/>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a:t>
            </a:r>
            <a:r>
              <a:rPr lang="fr-FR" sz="2200" dirty="0" err="1" smtClean="0">
                <a:latin typeface="Times New Roman" pitchFamily="18" charset="0"/>
                <a:cs typeface="Times New Roman" pitchFamily="18" charset="0"/>
              </a:rPr>
              <a:t>aspartase</a:t>
            </a:r>
            <a:r>
              <a:rPr lang="fr-FR" sz="2200" dirty="0" smtClean="0">
                <a:latin typeface="Times New Roman" pitchFamily="18" charset="0"/>
                <a:cs typeface="Times New Roman" pitchFamily="18" charset="0"/>
              </a:rPr>
              <a:t> est retrouvée chez de nombreux </a:t>
            </a:r>
            <a:r>
              <a:rPr lang="fr-FR" sz="2200" dirty="0" err="1" smtClean="0">
                <a:latin typeface="Times New Roman" pitchFamily="18" charset="0"/>
                <a:cs typeface="Times New Roman" pitchFamily="18" charset="0"/>
              </a:rPr>
              <a:t>microrganismes</a:t>
            </a:r>
            <a:r>
              <a:rPr lang="fr-FR" sz="2200"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E.coli</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Proteus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fluorescens</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etc.)</a:t>
            </a:r>
            <a:endParaRPr lang="fr-FR" sz="2200" dirty="0"/>
          </a:p>
        </p:txBody>
      </p:sp>
      <p:sp>
        <p:nvSpPr>
          <p:cNvPr id="7" name="Rectangle 6"/>
          <p:cNvSpPr/>
          <p:nvPr/>
        </p:nvSpPr>
        <p:spPr>
          <a:xfrm>
            <a:off x="0" y="142852"/>
            <a:ext cx="9144000" cy="461665"/>
          </a:xfrm>
          <a:prstGeom prst="rect">
            <a:avLst/>
          </a:prstGeom>
        </p:spPr>
        <p:txBody>
          <a:bodyPr wrap="square">
            <a:spAutoFit/>
          </a:bodyPr>
          <a:lstStyle/>
          <a:p>
            <a:pPr algn="ctr"/>
            <a:r>
              <a:rPr lang="fr-FR" sz="2400" b="1" dirty="0" smtClean="0">
                <a:solidFill>
                  <a:srgbClr val="0000CC"/>
                </a:solidFill>
                <a:latin typeface="Times New Roman" pitchFamily="18" charset="0"/>
                <a:cs typeface="Times New Roman" pitchFamily="18" charset="0"/>
              </a:rPr>
              <a:t>Désamination </a:t>
            </a:r>
            <a:r>
              <a:rPr lang="fr-FR" sz="2400" b="1" dirty="0" err="1" smtClean="0">
                <a:solidFill>
                  <a:srgbClr val="0000CC"/>
                </a:solidFill>
                <a:latin typeface="Times New Roman" pitchFamily="18" charset="0"/>
                <a:cs typeface="Times New Roman" pitchFamily="18" charset="0"/>
              </a:rPr>
              <a:t>désaturante</a:t>
            </a:r>
            <a:r>
              <a:rPr lang="fr-FR" sz="2400" b="1" dirty="0" smtClean="0">
                <a:solidFill>
                  <a:srgbClr val="0000CC"/>
                </a:solidFill>
                <a:latin typeface="Times New Roman" pitchFamily="18" charset="0"/>
                <a:cs typeface="Times New Roman" pitchFamily="18" charset="0"/>
              </a:rPr>
              <a:t> </a:t>
            </a:r>
            <a:endParaRPr lang="fr-FR" sz="2400" dirty="0"/>
          </a:p>
        </p:txBody>
      </p:sp>
      <p:sp>
        <p:nvSpPr>
          <p:cNvPr id="9" name="Rectangle 8"/>
          <p:cNvSpPr/>
          <p:nvPr/>
        </p:nvSpPr>
        <p:spPr>
          <a:xfrm>
            <a:off x="0" y="2428868"/>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Exemple: La désamination </a:t>
            </a:r>
            <a:r>
              <a:rPr lang="fr-FR" sz="2200" dirty="0" err="1" smtClean="0">
                <a:latin typeface="Times New Roman" pitchFamily="18" charset="0"/>
                <a:cs typeface="Times New Roman" pitchFamily="18" charset="0"/>
              </a:rPr>
              <a:t>désaturante</a:t>
            </a:r>
            <a:r>
              <a:rPr lang="fr-FR" sz="2200" dirty="0" smtClean="0">
                <a:latin typeface="Times New Roman" pitchFamily="18" charset="0"/>
                <a:cs typeface="Times New Roman" pitchFamily="18" charset="0"/>
              </a:rPr>
              <a:t> de l’acide aspartique par une </a:t>
            </a:r>
            <a:r>
              <a:rPr lang="fr-FR" sz="2200" dirty="0" err="1" smtClean="0">
                <a:latin typeface="Times New Roman" pitchFamily="18" charset="0"/>
                <a:cs typeface="Times New Roman" pitchFamily="18" charset="0"/>
              </a:rPr>
              <a:t>aspartase</a:t>
            </a:r>
            <a:r>
              <a:rPr lang="fr-FR" sz="2200" dirty="0" smtClean="0">
                <a:latin typeface="Times New Roman" pitchFamily="18" charset="0"/>
                <a:cs typeface="Times New Roman" pitchFamily="18" charset="0"/>
              </a:rPr>
              <a:t> aboutit à la formation du fumarate et de l’ammoniac</a:t>
            </a:r>
          </a:p>
        </p:txBody>
      </p:sp>
      <p:grpSp>
        <p:nvGrpSpPr>
          <p:cNvPr id="18" name="Groupe 17"/>
          <p:cNvGrpSpPr/>
          <p:nvPr/>
        </p:nvGrpSpPr>
        <p:grpSpPr>
          <a:xfrm>
            <a:off x="24483" y="3929066"/>
            <a:ext cx="9048111" cy="1279483"/>
            <a:chOff x="24483" y="5435665"/>
            <a:chExt cx="9048111" cy="1279483"/>
          </a:xfrm>
        </p:grpSpPr>
        <p:grpSp>
          <p:nvGrpSpPr>
            <p:cNvPr id="16" name="Groupe 15"/>
            <p:cNvGrpSpPr/>
            <p:nvPr/>
          </p:nvGrpSpPr>
          <p:grpSpPr>
            <a:xfrm>
              <a:off x="24483" y="5435665"/>
              <a:ext cx="9048111" cy="1279483"/>
              <a:chOff x="-86922" y="3714752"/>
              <a:chExt cx="9048111" cy="1279483"/>
            </a:xfrm>
          </p:grpSpPr>
          <p:pic>
            <p:nvPicPr>
              <p:cNvPr id="7169" name="Picture 1"/>
              <p:cNvPicPr>
                <a:picLocks noChangeAspect="1" noChangeArrowheads="1"/>
              </p:cNvPicPr>
              <p:nvPr/>
            </p:nvPicPr>
            <p:blipFill>
              <a:blip r:embed="rId2"/>
              <a:srcRect l="5622" t="40476" r="47615" b="28571"/>
              <a:stretch>
                <a:fillRect/>
              </a:stretch>
            </p:blipFill>
            <p:spPr bwMode="auto">
              <a:xfrm>
                <a:off x="-86922" y="3734235"/>
                <a:ext cx="3547385" cy="1260000"/>
              </a:xfrm>
              <a:prstGeom prst="rect">
                <a:avLst/>
              </a:prstGeom>
              <a:noFill/>
              <a:ln w="9525">
                <a:solidFill>
                  <a:srgbClr val="66FF66"/>
                </a:solidFill>
                <a:miter lim="800000"/>
                <a:headEnd/>
                <a:tailEnd/>
              </a:ln>
              <a:effectLst/>
            </p:spPr>
          </p:pic>
          <p:pic>
            <p:nvPicPr>
              <p:cNvPr id="11" name="Picture 1"/>
              <p:cNvPicPr>
                <a:picLocks noChangeAspect="1" noChangeArrowheads="1"/>
              </p:cNvPicPr>
              <p:nvPr/>
            </p:nvPicPr>
            <p:blipFill>
              <a:blip r:embed="rId2"/>
              <a:srcRect l="47530" t="66667" r="7496" b="7142"/>
              <a:stretch>
                <a:fillRect/>
              </a:stretch>
            </p:blipFill>
            <p:spPr bwMode="auto">
              <a:xfrm>
                <a:off x="4929189" y="3714752"/>
                <a:ext cx="4032000" cy="1260000"/>
              </a:xfrm>
              <a:prstGeom prst="rect">
                <a:avLst/>
              </a:prstGeom>
              <a:noFill/>
              <a:ln w="9525">
                <a:solidFill>
                  <a:srgbClr val="66FF66"/>
                </a:solidFill>
                <a:miter lim="800000"/>
                <a:headEnd/>
                <a:tailEnd/>
              </a:ln>
              <a:effectLst/>
            </p:spPr>
          </p:pic>
          <p:sp>
            <p:nvSpPr>
              <p:cNvPr id="14" name="Flèche droite 13"/>
              <p:cNvSpPr/>
              <p:nvPr/>
            </p:nvSpPr>
            <p:spPr>
              <a:xfrm>
                <a:off x="4174843" y="4422730"/>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10800000">
                <a:off x="3603340" y="4422730"/>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Rectangle 16"/>
            <p:cNvSpPr/>
            <p:nvPr/>
          </p:nvSpPr>
          <p:spPr>
            <a:xfrm>
              <a:off x="3571868" y="5681979"/>
              <a:ext cx="1502334" cy="461665"/>
            </a:xfrm>
            <a:prstGeom prst="rect">
              <a:avLst/>
            </a:prstGeom>
          </p:spPr>
          <p:txBody>
            <a:bodyPr wrap="none">
              <a:spAutoFit/>
            </a:bodyPr>
            <a:lstStyle/>
            <a:p>
              <a:r>
                <a:rPr lang="fr-FR" sz="2400" b="1" dirty="0" err="1" smtClean="0">
                  <a:solidFill>
                    <a:srgbClr val="FF0000"/>
                  </a:solidFill>
                  <a:latin typeface="Times New Roman" pitchFamily="18" charset="0"/>
                  <a:cs typeface="Times New Roman" pitchFamily="18" charset="0"/>
                </a:rPr>
                <a:t>Aspartase</a:t>
              </a:r>
              <a:endParaRPr lang="fr-FR" sz="24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2249" r="264"/>
          <a:stretch>
            <a:fillRect/>
          </a:stretch>
        </p:blipFill>
        <p:spPr bwMode="auto">
          <a:xfrm>
            <a:off x="1923946" y="1228490"/>
            <a:ext cx="6171961" cy="4046089"/>
          </a:xfrm>
          <a:prstGeom prst="rect">
            <a:avLst/>
          </a:prstGeom>
          <a:noFill/>
          <a:ln w="9525">
            <a:noFill/>
            <a:miter lim="800000"/>
            <a:headEnd/>
            <a:tailEnd/>
          </a:ln>
          <a:effectLst/>
        </p:spPr>
      </p:pic>
      <p:sp>
        <p:nvSpPr>
          <p:cNvPr id="3" name="Rectangle 2"/>
          <p:cNvSpPr/>
          <p:nvPr/>
        </p:nvSpPr>
        <p:spPr>
          <a:xfrm>
            <a:off x="0" y="428604"/>
            <a:ext cx="9144000" cy="430887"/>
          </a:xfrm>
          <a:prstGeom prst="rect">
            <a:avLst/>
          </a:prstGeom>
        </p:spPr>
        <p:txBody>
          <a:bodyPr wrap="square">
            <a:spAutoFit/>
          </a:bodyPr>
          <a:lstStyle/>
          <a:p>
            <a:r>
              <a:rPr lang="fr-FR" sz="2200" i="1" dirty="0" smtClean="0">
                <a:latin typeface="Times New Roman" pitchFamily="18" charset="0"/>
                <a:cs typeface="Times New Roman" pitchFamily="18" charset="0"/>
              </a:rPr>
              <a:t>Bacillus </a:t>
            </a:r>
            <a:r>
              <a:rPr lang="fr-FR" sz="2200" i="1" dirty="0" err="1" smtClean="0">
                <a:latin typeface="Times New Roman" pitchFamily="18" charset="0"/>
                <a:cs typeface="Times New Roman" pitchFamily="18" charset="0"/>
              </a:rPr>
              <a:t>subtilis</a:t>
            </a:r>
            <a:r>
              <a:rPr lang="fr-FR" sz="2200" i="1" dirty="0" smtClean="0">
                <a:latin typeface="Times New Roman" pitchFamily="18" charset="0"/>
                <a:cs typeface="Times New Roman" pitchFamily="18" charset="0"/>
              </a:rPr>
              <a:t> possède une  </a:t>
            </a:r>
            <a:r>
              <a:rPr lang="fr-FR" sz="2200" dirty="0" err="1" smtClean="0">
                <a:latin typeface="Times New Roman" pitchFamily="18" charset="0"/>
                <a:cs typeface="Times New Roman" pitchFamily="18" charset="0"/>
              </a:rPr>
              <a:t>histidase</a:t>
            </a:r>
            <a:r>
              <a:rPr lang="fr-FR" sz="2200" dirty="0" smtClean="0">
                <a:latin typeface="Times New Roman" pitchFamily="18" charset="0"/>
                <a:cs typeface="Times New Roman" pitchFamily="18" charset="0"/>
              </a:rPr>
              <a:t> ou histidine </a:t>
            </a:r>
            <a:r>
              <a:rPr lang="fr-FR" sz="2200" dirty="0" err="1" smtClean="0">
                <a:latin typeface="Times New Roman" pitchFamily="18" charset="0"/>
                <a:cs typeface="Times New Roman" pitchFamily="18" charset="0"/>
              </a:rPr>
              <a:t>amonia</a:t>
            </a:r>
            <a:r>
              <a:rPr lang="fr-FR" sz="2200" dirty="0" smtClean="0">
                <a:latin typeface="Times New Roman" pitchFamily="18" charset="0"/>
                <a:cs typeface="Times New Roman" pitchFamily="18" charset="0"/>
              </a:rPr>
              <a:t> lyase </a:t>
            </a:r>
            <a:endParaRPr lang="fr-FR" sz="2200" dirty="0">
              <a:latin typeface="Times New Roman" pitchFamily="18" charset="0"/>
              <a:cs typeface="Times New Roman" pitchFamily="18" charset="0"/>
            </a:endParaRPr>
          </a:p>
        </p:txBody>
      </p:sp>
      <p:sp>
        <p:nvSpPr>
          <p:cNvPr id="4" name="Rectangle 3"/>
          <p:cNvSpPr/>
          <p:nvPr/>
        </p:nvSpPr>
        <p:spPr>
          <a:xfrm>
            <a:off x="0" y="5643578"/>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Il y a aussi une tyrosine </a:t>
            </a:r>
            <a:r>
              <a:rPr lang="fr-FR" sz="2200" dirty="0" err="1" smtClean="0">
                <a:latin typeface="Times New Roman" pitchFamily="18" charset="0"/>
                <a:cs typeface="Times New Roman" pitchFamily="18" charset="0"/>
              </a:rPr>
              <a:t>ammonia</a:t>
            </a:r>
            <a:r>
              <a:rPr lang="fr-FR" sz="2200" dirty="0" smtClean="0">
                <a:latin typeface="Times New Roman" pitchFamily="18" charset="0"/>
                <a:cs typeface="Times New Roman" pitchFamily="18" charset="0"/>
              </a:rPr>
              <a:t>-lyase, une </a:t>
            </a:r>
            <a:r>
              <a:rPr lang="fr-FR" sz="2200" dirty="0" err="1" smtClean="0">
                <a:latin typeface="Times New Roman" pitchFamily="18" charset="0"/>
                <a:cs typeface="Times New Roman" pitchFamily="18" charset="0"/>
              </a:rPr>
              <a:t>phenylalanine</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ammonia</a:t>
            </a:r>
            <a:r>
              <a:rPr lang="fr-FR" sz="2200" dirty="0" smtClean="0">
                <a:latin typeface="Times New Roman" pitchFamily="18" charset="0"/>
                <a:cs typeface="Times New Roman" pitchFamily="18" charset="0"/>
              </a:rPr>
              <a:t>-lyase et une </a:t>
            </a:r>
            <a:r>
              <a:rPr lang="fr-FR" sz="2200" dirty="0" err="1" smtClean="0">
                <a:latin typeface="Times New Roman" pitchFamily="18" charset="0"/>
                <a:cs typeface="Times New Roman" pitchFamily="18" charset="0"/>
              </a:rPr>
              <a:t>phenylalanine</a:t>
            </a:r>
            <a:r>
              <a:rPr lang="fr-FR" sz="2200" dirty="0" smtClean="0">
                <a:latin typeface="Times New Roman" pitchFamily="18" charset="0"/>
                <a:cs typeface="Times New Roman" pitchFamily="18" charset="0"/>
              </a:rPr>
              <a:t>/tyrosine </a:t>
            </a:r>
            <a:r>
              <a:rPr lang="fr-FR" sz="2200" dirty="0" err="1" smtClean="0">
                <a:latin typeface="Times New Roman" pitchFamily="18" charset="0"/>
                <a:cs typeface="Times New Roman" pitchFamily="18" charset="0"/>
              </a:rPr>
              <a:t>ammonia</a:t>
            </a:r>
            <a:r>
              <a:rPr lang="fr-FR" sz="2200" dirty="0" smtClean="0">
                <a:latin typeface="Times New Roman" pitchFamily="18" charset="0"/>
                <a:cs typeface="Times New Roman" pitchFamily="18" charset="0"/>
              </a:rPr>
              <a:t>-lyase.</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00240"/>
            <a:ext cx="5643570" cy="1107996"/>
          </a:xfrm>
          <a:prstGeom prst="rect">
            <a:avLst/>
          </a:prstGeom>
        </p:spPr>
        <p:txBody>
          <a:bodyPr wrap="square">
            <a:spAutoFit/>
          </a:bodyPr>
          <a:lstStyle/>
          <a:p>
            <a:pPr lvl="0">
              <a:buNone/>
              <a:defRPr/>
            </a:pPr>
            <a:r>
              <a:rPr lang="fr-FR" sz="2200" dirty="0" smtClean="0">
                <a:latin typeface="Times New Roman" pitchFamily="18" charset="0"/>
                <a:cs typeface="Times New Roman" pitchFamily="18" charset="0"/>
              </a:rPr>
              <a:t>Il y a formation de l’ammoniac (NH3) et de l’acide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-cétonique sous l’action d’une déshydratase </a:t>
            </a:r>
          </a:p>
        </p:txBody>
      </p:sp>
      <p:sp>
        <p:nvSpPr>
          <p:cNvPr id="7" name="Rectangle 6"/>
          <p:cNvSpPr/>
          <p:nvPr/>
        </p:nvSpPr>
        <p:spPr>
          <a:xfrm>
            <a:off x="0" y="711039"/>
            <a:ext cx="5929322" cy="769441"/>
          </a:xfrm>
          <a:prstGeom prst="rect">
            <a:avLst/>
          </a:prstGeom>
        </p:spPr>
        <p:txBody>
          <a:bodyPr wrap="square">
            <a:spAutoFit/>
          </a:bodyPr>
          <a:lstStyle/>
          <a:p>
            <a:pPr lvl="0">
              <a:defRPr/>
            </a:pPr>
            <a:r>
              <a:rPr lang="fr-FR" sz="2200" dirty="0" smtClean="0">
                <a:latin typeface="Times New Roman" pitchFamily="18" charset="0"/>
                <a:cs typeface="Times New Roman" pitchFamily="18" charset="0"/>
              </a:rPr>
              <a:t>Elle est particulière aux acides aminés hydroxylés (sérine et thréonine)</a:t>
            </a:r>
          </a:p>
        </p:txBody>
      </p:sp>
      <p:sp>
        <p:nvSpPr>
          <p:cNvPr id="8" name="Rectangle 7"/>
          <p:cNvSpPr/>
          <p:nvPr/>
        </p:nvSpPr>
        <p:spPr>
          <a:xfrm>
            <a:off x="0" y="71414"/>
            <a:ext cx="9144000" cy="461665"/>
          </a:xfrm>
          <a:prstGeom prst="rect">
            <a:avLst/>
          </a:prstGeom>
        </p:spPr>
        <p:txBody>
          <a:bodyPr wrap="square">
            <a:spAutoFit/>
          </a:bodyPr>
          <a:lstStyle/>
          <a:p>
            <a:pPr algn="ctr"/>
            <a:r>
              <a:rPr lang="fr-FR" sz="2400" b="1" dirty="0" smtClean="0">
                <a:solidFill>
                  <a:srgbClr val="0000CC"/>
                </a:solidFill>
                <a:latin typeface="Times New Roman" pitchFamily="18" charset="0"/>
                <a:cs typeface="Times New Roman" pitchFamily="18" charset="0"/>
              </a:rPr>
              <a:t>Désamination par déshydratation</a:t>
            </a:r>
            <a:endParaRPr lang="fr-FR" sz="2400" dirty="0"/>
          </a:p>
        </p:txBody>
      </p:sp>
      <p:pic>
        <p:nvPicPr>
          <p:cNvPr id="6146" name="Picture 2"/>
          <p:cNvPicPr>
            <a:picLocks noChangeAspect="1" noChangeArrowheads="1"/>
          </p:cNvPicPr>
          <p:nvPr/>
        </p:nvPicPr>
        <p:blipFill>
          <a:blip r:embed="rId2"/>
          <a:srcRect l="1385" t="1961" r="1591" b="1961"/>
          <a:stretch>
            <a:fillRect/>
          </a:stretch>
        </p:blipFill>
        <p:spPr bwMode="auto">
          <a:xfrm>
            <a:off x="285720" y="3214686"/>
            <a:ext cx="8715436" cy="3500462"/>
          </a:xfrm>
          <a:prstGeom prst="rect">
            <a:avLst/>
          </a:prstGeom>
          <a:noFill/>
          <a:ln w="9525">
            <a:noFill/>
            <a:miter lim="800000"/>
            <a:headEnd/>
            <a:tailEnd/>
          </a:ln>
          <a:effectLst/>
        </p:spPr>
      </p:pic>
      <p:sp>
        <p:nvSpPr>
          <p:cNvPr id="10" name="Rectangle 9"/>
          <p:cNvSpPr/>
          <p:nvPr/>
        </p:nvSpPr>
        <p:spPr>
          <a:xfrm>
            <a:off x="0" y="1500174"/>
            <a:ext cx="5826980" cy="430887"/>
          </a:xfrm>
          <a:prstGeom prst="rect">
            <a:avLst/>
          </a:prstGeom>
        </p:spPr>
        <p:txBody>
          <a:bodyPr wrap="none">
            <a:spAutoFit/>
          </a:bodyPr>
          <a:lstStyle/>
          <a:p>
            <a:pPr>
              <a:buNone/>
              <a:defRPr/>
            </a:pPr>
            <a:r>
              <a:rPr lang="fr-FR" sz="2200" dirty="0" smtClean="0">
                <a:latin typeface="Times New Roman" pitchFamily="18" charset="0"/>
                <a:cs typeface="Times New Roman" pitchFamily="18" charset="0"/>
              </a:rPr>
              <a:t>Rencontrée uniquement chez les microorganismes</a:t>
            </a:r>
          </a:p>
        </p:txBody>
      </p:sp>
      <p:sp>
        <p:nvSpPr>
          <p:cNvPr id="9" name="Arrondir un rectangle avec un coin diagonal 8"/>
          <p:cNvSpPr/>
          <p:nvPr/>
        </p:nvSpPr>
        <p:spPr>
          <a:xfrm>
            <a:off x="2285984" y="3286124"/>
            <a:ext cx="1571636" cy="571504"/>
          </a:xfrm>
          <a:prstGeom prst="round2Diag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3" cstate="print"/>
          <a:srcRect t="-2718" b="-1911"/>
          <a:stretch>
            <a:fillRect/>
          </a:stretch>
        </p:blipFill>
        <p:spPr bwMode="auto">
          <a:xfrm>
            <a:off x="5931537" y="1571612"/>
            <a:ext cx="3071833" cy="3526112"/>
          </a:xfrm>
          <a:prstGeom prst="rect">
            <a:avLst/>
          </a:prstGeom>
          <a:noFill/>
          <a:ln w="9525">
            <a:solidFill>
              <a:srgbClr val="0000CC"/>
            </a:solidFill>
            <a:miter lim="800000"/>
            <a:headEnd/>
            <a:tailEnd/>
          </a:ln>
        </p:spPr>
      </p:pic>
      <p:sp>
        <p:nvSpPr>
          <p:cNvPr id="12" name="Rectangle 11"/>
          <p:cNvSpPr/>
          <p:nvPr/>
        </p:nvSpPr>
        <p:spPr>
          <a:xfrm>
            <a:off x="5929322" y="714356"/>
            <a:ext cx="3071834" cy="769441"/>
          </a:xfrm>
          <a:prstGeom prst="rect">
            <a:avLst/>
          </a:prstGeom>
        </p:spPr>
        <p:txBody>
          <a:bodyPr wrap="square">
            <a:spAutoFit/>
          </a:bodyPr>
          <a:lstStyle/>
          <a:p>
            <a:pPr algn="ctr"/>
            <a:r>
              <a:rPr lang="fr-FR" sz="2200" i="1" dirty="0" err="1" smtClean="0">
                <a:latin typeface="Times New Roman" pitchFamily="18" charset="0"/>
                <a:cs typeface="Times New Roman" pitchFamily="18" charset="0"/>
              </a:rPr>
              <a:t>E.coli</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possède une sérine désaminase)</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35" presetClass="emph" presetSubtype="0" repeatCount="4000" fill="hold" grpId="0" nodeType="withEffect">
                                  <p:stCondLst>
                                    <p:cond delay="0"/>
                                  </p:stCondLst>
                                  <p:childTnLst>
                                    <p:anim calcmode="discrete" valueType="str">
                                      <p:cBhvr>
                                        <p:cTn id="2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9" grpId="0" animBg="1"/>
      <p:bldP spid="9" grpId="1"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space réservé du contenu 6"/>
          <p:cNvGrpSpPr>
            <a:grpSpLocks noGrp="1"/>
          </p:cNvGrpSpPr>
          <p:nvPr>
            <p:ph sz="half" idx="2"/>
          </p:nvPr>
        </p:nvGrpSpPr>
        <p:grpSpPr>
          <a:xfrm>
            <a:off x="4500438" y="908720"/>
            <a:ext cx="4464050" cy="5693866"/>
            <a:chOff x="395536" y="-27384"/>
            <a:chExt cx="6048672" cy="8444357"/>
          </a:xfrm>
        </p:grpSpPr>
        <p:sp>
          <p:nvSpPr>
            <p:cNvPr id="8" name="Rectangle 7"/>
            <p:cNvSpPr/>
            <p:nvPr/>
          </p:nvSpPr>
          <p:spPr>
            <a:xfrm>
              <a:off x="395536" y="-27384"/>
              <a:ext cx="6048672" cy="8444357"/>
            </a:xfrm>
            <a:prstGeom prst="rect">
              <a:avLst/>
            </a:prstGeom>
            <a:ln>
              <a:solidFill>
                <a:schemeClr val="accent1"/>
              </a:solidFill>
            </a:ln>
          </p:spPr>
          <p:txBody>
            <a:bodyPr wrap="square">
              <a:spAutoFit/>
            </a:bodyPr>
            <a:lstStyle/>
            <a:p>
              <a:pPr algn="ctr"/>
              <a:r>
                <a:rPr lang="fr-FR" sz="2800" dirty="0" smtClean="0">
                  <a:latin typeface="Cambria Math" pitchFamily="18" charset="0"/>
                  <a:ea typeface="Cambria Math" pitchFamily="18" charset="0"/>
                </a:rPr>
                <a:t>HOOC-C</a:t>
              </a:r>
              <a:r>
                <a:rPr lang="fr-FR" sz="2800" b="1" dirty="0" smtClean="0">
                  <a:solidFill>
                    <a:srgbClr val="FF0000"/>
                  </a:solidFill>
                  <a:latin typeface="Cambria Math" pitchFamily="18" charset="0"/>
                  <a:ea typeface="Cambria Math" pitchFamily="18" charset="0"/>
                </a:rPr>
                <a:t>H</a:t>
              </a:r>
              <a:r>
                <a:rPr lang="fr-FR" sz="2800" dirty="0" smtClean="0">
                  <a:latin typeface="Cambria Math" pitchFamily="18" charset="0"/>
                  <a:ea typeface="Cambria Math" pitchFamily="18" charset="0"/>
                </a:rPr>
                <a:t>NH2-CH2-</a:t>
              </a:r>
              <a:r>
                <a:rPr lang="fr-FR" sz="2800" b="1" dirty="0" smtClean="0">
                  <a:solidFill>
                    <a:srgbClr val="FF0000"/>
                  </a:solidFill>
                  <a:latin typeface="Cambria Math" pitchFamily="18" charset="0"/>
                  <a:ea typeface="Cambria Math" pitchFamily="18" charset="0"/>
                </a:rPr>
                <a:t>SH</a:t>
              </a:r>
            </a:p>
            <a:p>
              <a:pPr algn="ctr"/>
              <a:r>
                <a:rPr lang="fr-FR" sz="2800" b="1" dirty="0" smtClean="0">
                  <a:latin typeface="Cambria Math" pitchFamily="18" charset="0"/>
                  <a:ea typeface="Cambria Math" pitchFamily="18" charset="0"/>
                </a:rPr>
                <a:t>cystéine</a:t>
              </a:r>
            </a:p>
            <a:p>
              <a:pPr algn="ctr"/>
              <a:endParaRPr lang="fr-FR" sz="2800" dirty="0" smtClean="0">
                <a:latin typeface="Cambria Math" pitchFamily="18" charset="0"/>
                <a:ea typeface="Cambria Math" pitchFamily="18" charset="0"/>
              </a:endParaRPr>
            </a:p>
            <a:p>
              <a:pPr algn="ctr"/>
              <a:endParaRPr lang="fr-FR" sz="2800" dirty="0" smtClean="0">
                <a:latin typeface="Cambria Math" pitchFamily="18" charset="0"/>
                <a:ea typeface="Cambria Math" pitchFamily="18" charset="0"/>
              </a:endParaRPr>
            </a:p>
            <a:p>
              <a:pPr algn="ctr"/>
              <a:r>
                <a:rPr lang="fr-FR" sz="2800" dirty="0" smtClean="0">
                  <a:latin typeface="Cambria Math" pitchFamily="18" charset="0"/>
                  <a:ea typeface="Cambria Math" pitchFamily="18" charset="0"/>
                </a:rPr>
                <a:t>HOOC-CNH2=CH2</a:t>
              </a:r>
              <a:endParaRPr lang="fr-FR" sz="2800" dirty="0" smtClean="0">
                <a:latin typeface="Cambria Math"/>
                <a:ea typeface="Cambria Math"/>
              </a:endParaRPr>
            </a:p>
            <a:p>
              <a:pPr algn="ctr"/>
              <a:endParaRPr lang="fr-FR" sz="2800" dirty="0" smtClean="0">
                <a:latin typeface="Cambria Math"/>
                <a:ea typeface="Cambria Math"/>
              </a:endParaRPr>
            </a:p>
            <a:p>
              <a:pPr algn="ctr"/>
              <a:r>
                <a:rPr lang="fr-FR" sz="2800" dirty="0" smtClean="0">
                  <a:latin typeface="Cambria Math" pitchFamily="18" charset="0"/>
                  <a:ea typeface="Cambria Math" pitchFamily="18" charset="0"/>
                </a:rPr>
                <a:t>HOOC-C=</a:t>
              </a:r>
              <a:r>
                <a:rPr lang="fr-FR" sz="2800" b="1" dirty="0" smtClean="0">
                  <a:solidFill>
                    <a:srgbClr val="FF0000"/>
                  </a:solidFill>
                  <a:latin typeface="Cambria Math" pitchFamily="18" charset="0"/>
                  <a:ea typeface="Cambria Math" pitchFamily="18" charset="0"/>
                </a:rPr>
                <a:t>NH</a:t>
              </a:r>
              <a:r>
                <a:rPr lang="fr-FR" sz="2800" dirty="0" smtClean="0">
                  <a:latin typeface="Cambria Math" pitchFamily="18" charset="0"/>
                  <a:ea typeface="Cambria Math" pitchFamily="18" charset="0"/>
                </a:rPr>
                <a:t>-CH3</a:t>
              </a:r>
            </a:p>
            <a:p>
              <a:pPr algn="ctr"/>
              <a:r>
                <a:rPr lang="fr-FR" sz="2800" dirty="0" err="1" smtClean="0">
                  <a:latin typeface="Cambria Math" pitchFamily="18" charset="0"/>
                  <a:ea typeface="Cambria Math" pitchFamily="18" charset="0"/>
                </a:rPr>
                <a:t>Imino</a:t>
              </a:r>
              <a:r>
                <a:rPr lang="fr-FR" sz="2800" dirty="0" smtClean="0">
                  <a:latin typeface="Cambria Math" pitchFamily="18" charset="0"/>
                  <a:ea typeface="Cambria Math" pitchFamily="18" charset="0"/>
                </a:rPr>
                <a:t>-acide</a:t>
              </a:r>
              <a:endParaRPr lang="fr-FR" sz="2800" dirty="0" smtClean="0">
                <a:latin typeface="Cambria Math"/>
                <a:ea typeface="Cambria Math"/>
              </a:endParaRPr>
            </a:p>
            <a:p>
              <a:pPr algn="ctr"/>
              <a:endParaRPr lang="fr-FR" sz="2800" dirty="0" smtClean="0">
                <a:latin typeface="Cambria Math"/>
                <a:ea typeface="Cambria Math"/>
              </a:endParaRPr>
            </a:p>
            <a:p>
              <a:pPr algn="ctr"/>
              <a:endParaRPr lang="fr-FR" sz="2800" dirty="0" smtClean="0">
                <a:latin typeface="Cambria Math"/>
                <a:ea typeface="Cambria Math"/>
              </a:endParaRPr>
            </a:p>
            <a:p>
              <a:pPr algn="ctr"/>
              <a:endParaRPr lang="fr-FR" sz="2800" dirty="0" smtClean="0">
                <a:latin typeface="Cambria Math"/>
                <a:ea typeface="Cambria Math"/>
              </a:endParaRPr>
            </a:p>
            <a:p>
              <a:pPr algn="ctr"/>
              <a:r>
                <a:rPr lang="fr-FR" sz="2800" dirty="0" smtClean="0">
                  <a:latin typeface="Cambria Math" pitchFamily="18" charset="0"/>
                  <a:ea typeface="Cambria Math" pitchFamily="18" charset="0"/>
                </a:rPr>
                <a:t>HOOC-C</a:t>
              </a:r>
              <a:r>
                <a:rPr lang="fr-FR" sz="2800" b="1" dirty="0" smtClean="0">
                  <a:solidFill>
                    <a:srgbClr val="0000CC"/>
                  </a:solidFill>
                  <a:latin typeface="Cambria Math" pitchFamily="18" charset="0"/>
                  <a:ea typeface="Cambria Math" pitchFamily="18" charset="0"/>
                </a:rPr>
                <a:t>=O</a:t>
              </a:r>
              <a:r>
                <a:rPr lang="fr-FR" sz="2800" dirty="0" smtClean="0">
                  <a:latin typeface="Cambria Math" pitchFamily="18" charset="0"/>
                  <a:ea typeface="Cambria Math" pitchFamily="18" charset="0"/>
                </a:rPr>
                <a:t>-CH3</a:t>
              </a:r>
            </a:p>
            <a:p>
              <a:pPr algn="ctr"/>
              <a:r>
                <a:rPr lang="fr-FR" sz="2800" b="1" dirty="0" smtClean="0">
                  <a:latin typeface="Cambria Math" pitchFamily="18" charset="0"/>
                  <a:ea typeface="Cambria Math" pitchFamily="18" charset="0"/>
                </a:rPr>
                <a:t>Pyruvate</a:t>
              </a:r>
            </a:p>
          </p:txBody>
        </p:sp>
        <p:sp>
          <p:nvSpPr>
            <p:cNvPr id="9" name="Flèche droite 8"/>
            <p:cNvSpPr/>
            <p:nvPr/>
          </p:nvSpPr>
          <p:spPr>
            <a:xfrm rot="10800000" flipH="1">
              <a:off x="1760897" y="5550843"/>
              <a:ext cx="1442951" cy="18855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flipH="1">
              <a:off x="2555777" y="6380156"/>
              <a:ext cx="648072" cy="210791"/>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flipH="1">
              <a:off x="1858466" y="2001670"/>
              <a:ext cx="1268397" cy="21358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2931725" y="1518397"/>
              <a:ext cx="344131" cy="1080120"/>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2931725" y="3246588"/>
              <a:ext cx="390276" cy="67734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2931725" y="5205441"/>
              <a:ext cx="390276" cy="192226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92501" y="1681293"/>
              <a:ext cx="1268397" cy="775968"/>
            </a:xfrm>
            <a:prstGeom prst="rect">
              <a:avLst/>
            </a:prstGeom>
            <a:solidFill>
              <a:schemeClr val="bg1">
                <a:lumMod val="95000"/>
              </a:schemeClr>
            </a:solidFill>
            <a:ln>
              <a:solidFill>
                <a:schemeClr val="accent1"/>
              </a:solidFill>
            </a:ln>
          </p:spPr>
          <p:txBody>
            <a:bodyPr wrap="square">
              <a:spAutoFit/>
            </a:bodyPr>
            <a:lstStyle/>
            <a:p>
              <a:pPr algn="ctr"/>
              <a:r>
                <a:rPr lang="fr-FR" sz="2800" dirty="0" smtClean="0">
                  <a:latin typeface="Cambria Math"/>
                  <a:ea typeface="Cambria Math"/>
                </a:rPr>
                <a:t>H2S</a:t>
              </a:r>
              <a:endParaRPr lang="fr-FR" sz="2800" dirty="0"/>
            </a:p>
          </p:txBody>
        </p:sp>
        <p:sp>
          <p:nvSpPr>
            <p:cNvPr id="16" name="Rectangle 15"/>
            <p:cNvSpPr/>
            <p:nvPr/>
          </p:nvSpPr>
          <p:spPr>
            <a:xfrm>
              <a:off x="1273052" y="6138150"/>
              <a:ext cx="1184190" cy="775968"/>
            </a:xfrm>
            <a:prstGeom prst="rect">
              <a:avLst/>
            </a:prstGeom>
            <a:solidFill>
              <a:schemeClr val="bg1">
                <a:lumMod val="95000"/>
              </a:schemeClr>
            </a:solidFill>
            <a:ln>
              <a:solidFill>
                <a:schemeClr val="accent1"/>
              </a:solidFill>
            </a:ln>
          </p:spPr>
          <p:txBody>
            <a:bodyPr wrap="square">
              <a:spAutoFit/>
            </a:bodyPr>
            <a:lstStyle/>
            <a:p>
              <a:pPr algn="ctr"/>
              <a:r>
                <a:rPr lang="fr-FR" sz="2800" dirty="0" smtClean="0">
                  <a:latin typeface="Cambria Math" pitchFamily="18" charset="0"/>
                  <a:ea typeface="Cambria Math" pitchFamily="18" charset="0"/>
                </a:rPr>
                <a:t>NH3</a:t>
              </a:r>
              <a:endParaRPr lang="fr-FR" sz="2800" baseline="30000" dirty="0" smtClean="0"/>
            </a:p>
          </p:txBody>
        </p:sp>
        <p:sp>
          <p:nvSpPr>
            <p:cNvPr id="17" name="ZoneTexte 16"/>
            <p:cNvSpPr txBox="1"/>
            <p:nvPr/>
          </p:nvSpPr>
          <p:spPr>
            <a:xfrm>
              <a:off x="3347865" y="1410004"/>
              <a:ext cx="2998774" cy="1232420"/>
            </a:xfrm>
            <a:prstGeom prst="rect">
              <a:avLst/>
            </a:prstGeom>
            <a:noFill/>
            <a:ln>
              <a:solidFill>
                <a:schemeClr val="accent1"/>
              </a:solidFill>
            </a:ln>
          </p:spPr>
          <p:txBody>
            <a:bodyPr wrap="square" rtlCol="0">
              <a:spAutoFit/>
            </a:bodyPr>
            <a:lstStyle/>
            <a:p>
              <a:pPr algn="ctr"/>
              <a:r>
                <a:rPr lang="fr-FR" sz="2400" b="1" dirty="0" smtClean="0">
                  <a:solidFill>
                    <a:srgbClr val="0000CC"/>
                  </a:solidFill>
                  <a:latin typeface="Cambria Math" pitchFamily="18" charset="0"/>
                  <a:ea typeface="Cambria Math" pitchFamily="18" charset="0"/>
                </a:rPr>
                <a:t>Cystéine </a:t>
              </a:r>
              <a:r>
                <a:rPr lang="fr-FR" sz="2400" b="1" dirty="0" err="1" smtClean="0">
                  <a:solidFill>
                    <a:srgbClr val="0000CC"/>
                  </a:solidFill>
                  <a:latin typeface="Cambria Math" pitchFamily="18" charset="0"/>
                  <a:ea typeface="Cambria Math" pitchFamily="18" charset="0"/>
                </a:rPr>
                <a:t>désulf</a:t>
              </a:r>
              <a:r>
                <a:rPr lang="fr-FR" sz="2400" b="1" dirty="0" smtClean="0">
                  <a:solidFill>
                    <a:srgbClr val="0000CC"/>
                  </a:solidFill>
                  <a:latin typeface="Cambria Math" pitchFamily="18" charset="0"/>
                  <a:ea typeface="Cambria Math" pitchFamily="18" charset="0"/>
                </a:rPr>
                <a:t>-hydratase</a:t>
              </a:r>
              <a:endParaRPr lang="fr-FR" sz="2400" b="1" dirty="0">
                <a:solidFill>
                  <a:srgbClr val="0000CC"/>
                </a:solidFill>
                <a:latin typeface="Cambria Math" pitchFamily="18" charset="0"/>
                <a:ea typeface="Cambria Math" pitchFamily="18" charset="0"/>
              </a:endParaRPr>
            </a:p>
          </p:txBody>
        </p:sp>
        <p:sp>
          <p:nvSpPr>
            <p:cNvPr id="18" name="Rectangle 17"/>
            <p:cNvSpPr/>
            <p:nvPr/>
          </p:nvSpPr>
          <p:spPr>
            <a:xfrm>
              <a:off x="492501" y="5205441"/>
              <a:ext cx="1365966" cy="775968"/>
            </a:xfrm>
            <a:prstGeom prst="rect">
              <a:avLst/>
            </a:prstGeom>
            <a:solidFill>
              <a:schemeClr val="bg1">
                <a:lumMod val="95000"/>
              </a:schemeClr>
            </a:solidFill>
            <a:ln>
              <a:solidFill>
                <a:schemeClr val="accent1"/>
              </a:solidFill>
            </a:ln>
          </p:spPr>
          <p:txBody>
            <a:bodyPr wrap="square">
              <a:spAutoFit/>
            </a:bodyPr>
            <a:lstStyle/>
            <a:p>
              <a:pPr algn="ctr"/>
              <a:r>
                <a:rPr lang="fr-FR" sz="2800" b="1" dirty="0" smtClean="0">
                  <a:solidFill>
                    <a:srgbClr val="FF0000"/>
                  </a:solidFill>
                  <a:latin typeface="Cambria Math" pitchFamily="18" charset="0"/>
                  <a:ea typeface="Cambria Math" pitchFamily="18" charset="0"/>
                </a:rPr>
                <a:t>H2</a:t>
              </a:r>
              <a:r>
                <a:rPr lang="fr-FR" sz="2800" b="1" dirty="0" smtClean="0">
                  <a:solidFill>
                    <a:srgbClr val="0000CC"/>
                  </a:solidFill>
                  <a:latin typeface="Cambria Math" pitchFamily="18" charset="0"/>
                  <a:ea typeface="Cambria Math" pitchFamily="18" charset="0"/>
                </a:rPr>
                <a:t>O</a:t>
              </a:r>
              <a:endParaRPr lang="fr-FR" sz="2800" b="1" baseline="30000" dirty="0" smtClean="0">
                <a:solidFill>
                  <a:srgbClr val="0000CC"/>
                </a:solidFill>
              </a:endParaRPr>
            </a:p>
          </p:txBody>
        </p:sp>
        <p:sp>
          <p:nvSpPr>
            <p:cNvPr id="19" name="ZoneTexte 18"/>
            <p:cNvSpPr txBox="1"/>
            <p:nvPr/>
          </p:nvSpPr>
          <p:spPr>
            <a:xfrm>
              <a:off x="3322001" y="5419025"/>
              <a:ext cx="2973214" cy="1232420"/>
            </a:xfrm>
            <a:prstGeom prst="rect">
              <a:avLst/>
            </a:prstGeom>
            <a:noFill/>
            <a:ln>
              <a:solidFill>
                <a:schemeClr val="accent1"/>
              </a:solidFill>
            </a:ln>
          </p:spPr>
          <p:txBody>
            <a:bodyPr wrap="square" rtlCol="0">
              <a:spAutoFit/>
            </a:bodyPr>
            <a:lstStyle/>
            <a:p>
              <a:pPr algn="ctr"/>
              <a:r>
                <a:rPr lang="fr-FR" sz="2400" b="1" dirty="0" err="1" smtClean="0">
                  <a:solidFill>
                    <a:srgbClr val="0000CC"/>
                  </a:solidFill>
                  <a:latin typeface="Cambria Math" pitchFamily="18" charset="0"/>
                  <a:ea typeface="Cambria Math" pitchFamily="18" charset="0"/>
                </a:rPr>
                <a:t>Imino</a:t>
              </a:r>
              <a:r>
                <a:rPr lang="fr-FR" sz="2400" b="1" dirty="0" smtClean="0">
                  <a:solidFill>
                    <a:srgbClr val="0000CC"/>
                  </a:solidFill>
                  <a:latin typeface="Cambria Math" pitchFamily="18" charset="0"/>
                  <a:ea typeface="Cambria Math" pitchFamily="18" charset="0"/>
                </a:rPr>
                <a:t>-acide déshydratase</a:t>
              </a:r>
              <a:endParaRPr lang="fr-FR" sz="2400" b="1" dirty="0">
                <a:solidFill>
                  <a:srgbClr val="0000CC"/>
                </a:solidFill>
                <a:latin typeface="Cambria Math" pitchFamily="18" charset="0"/>
                <a:ea typeface="Cambria Math" pitchFamily="18" charset="0"/>
              </a:endParaRPr>
            </a:p>
          </p:txBody>
        </p:sp>
      </p:grpSp>
      <p:sp>
        <p:nvSpPr>
          <p:cNvPr id="20" name="Rectangle 19"/>
          <p:cNvSpPr/>
          <p:nvPr/>
        </p:nvSpPr>
        <p:spPr>
          <a:xfrm>
            <a:off x="0" y="1357298"/>
            <a:ext cx="4357686" cy="1785104"/>
          </a:xfrm>
          <a:prstGeom prst="rect">
            <a:avLst/>
          </a:prstGeom>
        </p:spPr>
        <p:txBody>
          <a:bodyPr wrap="square">
            <a:spAutoFit/>
          </a:bodyPr>
          <a:lstStyle/>
          <a:p>
            <a:r>
              <a:rPr lang="fr-FR" sz="2200" dirty="0" smtClean="0">
                <a:latin typeface="Times New Roman" pitchFamily="18" charset="0"/>
                <a:cs typeface="Times New Roman" pitchFamily="18" charset="0"/>
              </a:rPr>
              <a:t>La cystéine </a:t>
            </a:r>
            <a:r>
              <a:rPr lang="fr-FR" sz="2200" dirty="0" err="1" smtClean="0">
                <a:latin typeface="Times New Roman" pitchFamily="18" charset="0"/>
                <a:cs typeface="Times New Roman" pitchFamily="18" charset="0"/>
              </a:rPr>
              <a:t>désulf</a:t>
            </a:r>
            <a:r>
              <a:rPr lang="fr-FR" sz="2200" dirty="0" smtClean="0">
                <a:latin typeface="Times New Roman" pitchFamily="18" charset="0"/>
                <a:cs typeface="Times New Roman" pitchFamily="18" charset="0"/>
              </a:rPr>
              <a:t>-hydratase à un mécanisme semblable à celui des désaminases de la sérine sauf que le sulfure d’hydrogène plutôt que l’eau (H2O) est éliminé par </a:t>
            </a:r>
            <a:r>
              <a:rPr lang="el-GR" sz="2200" dirty="0" smtClean="0">
                <a:latin typeface="Times New Roman" pitchFamily="18" charset="0"/>
                <a:cs typeface="Times New Roman" pitchFamily="18" charset="0"/>
              </a:rPr>
              <a:t>β</a:t>
            </a:r>
            <a:r>
              <a:rPr lang="fr-FR" sz="2200" dirty="0" smtClean="0">
                <a:latin typeface="Times New Roman" pitchFamily="18" charset="0"/>
                <a:cs typeface="Times New Roman" pitchFamily="18" charset="0"/>
              </a:rPr>
              <a:t>-réaction</a:t>
            </a:r>
            <a:endParaRPr lang="fr-FR" sz="2200" dirty="0"/>
          </a:p>
        </p:txBody>
      </p:sp>
      <p:sp>
        <p:nvSpPr>
          <p:cNvPr id="22" name="Rectangle 21"/>
          <p:cNvSpPr/>
          <p:nvPr/>
        </p:nvSpPr>
        <p:spPr>
          <a:xfrm>
            <a:off x="0" y="109815"/>
            <a:ext cx="9144000" cy="461665"/>
          </a:xfrm>
          <a:prstGeom prst="rect">
            <a:avLst/>
          </a:prstGeom>
        </p:spPr>
        <p:txBody>
          <a:bodyPr wrap="square">
            <a:spAutoFit/>
          </a:bodyPr>
          <a:lstStyle/>
          <a:p>
            <a:pPr algn="ctr"/>
            <a:r>
              <a:rPr lang="fr-FR" sz="2400" b="1" dirty="0" smtClean="0">
                <a:solidFill>
                  <a:srgbClr val="0000CC"/>
                </a:solidFill>
                <a:latin typeface="Times New Roman" pitchFamily="18" charset="0"/>
                <a:cs typeface="Times New Roman" pitchFamily="18" charset="0"/>
              </a:rPr>
              <a:t>Désamination de la Cystéine </a:t>
            </a:r>
            <a:endParaRPr lang="fr-FR" sz="24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2888460"/>
            <a:ext cx="6429389" cy="646331"/>
          </a:xfrm>
          <a:prstGeom prst="rect">
            <a:avLst/>
          </a:prstGeom>
        </p:spPr>
        <p:txBody>
          <a:bodyPr wrap="square">
            <a:spAutoFit/>
          </a:bodyPr>
          <a:lstStyle/>
          <a:p>
            <a:pPr algn="just"/>
            <a:r>
              <a:rPr lang="fr-FR" dirty="0" smtClean="0">
                <a:latin typeface="Times New Roman" pitchFamily="18" charset="0"/>
                <a:cs typeface="Times New Roman" pitchFamily="18" charset="0"/>
              </a:rPr>
              <a:t>Chez la plupart des bactéries la formation de l’urée est réprimé par les ions ammonium (NH</a:t>
            </a:r>
            <a:r>
              <a:rPr lang="fr-FR" baseline="-25000" dirty="0" smtClean="0">
                <a:latin typeface="Times New Roman" pitchFamily="18" charset="0"/>
                <a:cs typeface="Times New Roman" pitchFamily="18" charset="0"/>
              </a:rPr>
              <a:t>4</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t>
            </a:r>
            <a:endParaRPr lang="fr-FR" baseline="30000" dirty="0" smtClean="0">
              <a:latin typeface="Times New Roman" pitchFamily="18" charset="0"/>
              <a:cs typeface="Times New Roman" pitchFamily="18" charset="0"/>
            </a:endParaRPr>
          </a:p>
        </p:txBody>
      </p:sp>
      <p:sp>
        <p:nvSpPr>
          <p:cNvPr id="16" name="Rectangle 15"/>
          <p:cNvSpPr/>
          <p:nvPr/>
        </p:nvSpPr>
        <p:spPr>
          <a:xfrm>
            <a:off x="-1" y="1366144"/>
            <a:ext cx="6429389" cy="646331"/>
          </a:xfrm>
          <a:prstGeom prst="rect">
            <a:avLst/>
          </a:prstGeom>
        </p:spPr>
        <p:txBody>
          <a:bodyPr wrap="square">
            <a:spAutoFit/>
          </a:bodyPr>
          <a:lstStyle/>
          <a:p>
            <a:pPr algn="just"/>
            <a:r>
              <a:rPr lang="fr-FR" dirty="0" smtClean="0">
                <a:latin typeface="Times New Roman" pitchFamily="18" charset="0"/>
                <a:cs typeface="Times New Roman" pitchFamily="18" charset="0"/>
              </a:rPr>
              <a:t>Chez quelque bactéries </a:t>
            </a:r>
            <a:r>
              <a:rPr lang="fr-FR" dirty="0" err="1" smtClean="0">
                <a:latin typeface="Times New Roman" pitchFamily="18" charset="0"/>
                <a:cs typeface="Times New Roman" pitchFamily="18" charset="0"/>
              </a:rPr>
              <a:t>uréolytique</a:t>
            </a:r>
            <a:r>
              <a:rPr lang="fr-FR"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Bacillus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pasteuris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Sporosarcina</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ureae</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Proteus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vulgaris</a:t>
            </a:r>
            <a:r>
              <a:rPr lang="fr-FR" i="1"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sp>
        <p:nvSpPr>
          <p:cNvPr id="14" name="Rectangle 13"/>
          <p:cNvSpPr/>
          <p:nvPr/>
        </p:nvSpPr>
        <p:spPr>
          <a:xfrm>
            <a:off x="-2" y="604986"/>
            <a:ext cx="6429389" cy="646331"/>
          </a:xfrm>
          <a:prstGeom prst="rect">
            <a:avLst/>
          </a:prstGeom>
          <a:solidFill>
            <a:schemeClr val="bg1"/>
          </a:solidFill>
          <a:ln>
            <a:noFill/>
          </a:ln>
        </p:spPr>
        <p:txBody>
          <a:bodyPr wrap="square">
            <a:spAutoFit/>
          </a:bodyPr>
          <a:lstStyle/>
          <a:p>
            <a:pPr lvl="0" algn="just"/>
            <a:r>
              <a:rPr lang="fr-FR" dirty="0" smtClean="0">
                <a:solidFill>
                  <a:prstClr val="black"/>
                </a:solidFill>
                <a:latin typeface="Times New Roman" pitchFamily="18" charset="0"/>
                <a:cs typeface="Times New Roman" pitchFamily="18" charset="0"/>
              </a:rPr>
              <a:t>L’urée peut être utilisé par de nombreux µ-organismes comme source d’azote sous l’action d’une Uréase</a:t>
            </a:r>
          </a:p>
        </p:txBody>
      </p:sp>
      <p:sp>
        <p:nvSpPr>
          <p:cNvPr id="17" name="Rectangle 16"/>
          <p:cNvSpPr/>
          <p:nvPr/>
        </p:nvSpPr>
        <p:spPr>
          <a:xfrm>
            <a:off x="-1" y="2127302"/>
            <a:ext cx="6429389" cy="646331"/>
          </a:xfrm>
          <a:prstGeom prst="rect">
            <a:avLst/>
          </a:prstGeom>
        </p:spPr>
        <p:txBody>
          <a:bodyPr wrap="square">
            <a:spAutoFit/>
          </a:bodyPr>
          <a:lstStyle/>
          <a:p>
            <a:pPr algn="just"/>
            <a:r>
              <a:rPr lang="fr-FR" dirty="0" smtClean="0">
                <a:latin typeface="Times New Roman" pitchFamily="18" charset="0"/>
                <a:cs typeface="Times New Roman" pitchFamily="18" charset="0"/>
              </a:rPr>
              <a:t>L’</a:t>
            </a:r>
            <a:r>
              <a:rPr lang="fr-FR" dirty="0" err="1" smtClean="0">
                <a:latin typeface="Times New Roman" pitchFamily="18" charset="0"/>
                <a:cs typeface="Times New Roman" pitchFamily="18" charset="0"/>
              </a:rPr>
              <a:t>uréase</a:t>
            </a:r>
            <a:r>
              <a:rPr lang="fr-FR" dirty="0" smtClean="0">
                <a:latin typeface="Times New Roman" pitchFamily="18" charset="0"/>
                <a:cs typeface="Times New Roman" pitchFamily="18" charset="0"/>
              </a:rPr>
              <a:t> est constitutive et </a:t>
            </a:r>
            <a:r>
              <a:rPr lang="fr-FR" dirty="0" smtClean="0">
                <a:latin typeface="Times New Roman" pitchFamily="18" charset="0"/>
                <a:cs typeface="Times New Roman" pitchFamily="18" charset="0"/>
              </a:rPr>
              <a:t>dégrade par </a:t>
            </a:r>
            <a:r>
              <a:rPr lang="fr-FR" dirty="0" smtClean="0">
                <a:latin typeface="Times New Roman" pitchFamily="18" charset="0"/>
                <a:cs typeface="Times New Roman" pitchFamily="18" charset="0"/>
              </a:rPr>
              <a:t>conséquent, toute l’urée présente en ammoniac NH3 et le pH atteignant 9-10.</a:t>
            </a:r>
            <a:endParaRPr lang="fr-FR" dirty="0"/>
          </a:p>
        </p:txBody>
      </p:sp>
      <p:sp>
        <p:nvSpPr>
          <p:cNvPr id="18" name="Rectangle 17"/>
          <p:cNvSpPr/>
          <p:nvPr/>
        </p:nvSpPr>
        <p:spPr>
          <a:xfrm>
            <a:off x="-1" y="3649618"/>
            <a:ext cx="6429389" cy="646331"/>
          </a:xfrm>
          <a:prstGeom prst="rect">
            <a:avLst/>
          </a:prstGeom>
        </p:spPr>
        <p:txBody>
          <a:bodyPr wrap="square">
            <a:spAutoFit/>
          </a:bodyPr>
          <a:lstStyle/>
          <a:p>
            <a:pPr algn="just"/>
            <a:r>
              <a:rPr lang="fr-FR" dirty="0" smtClean="0">
                <a:latin typeface="Times New Roman" pitchFamily="18" charset="0"/>
                <a:cs typeface="Times New Roman" pitchFamily="18" charset="0"/>
              </a:rPr>
              <a:t>Par conséquent l’ammonium produit est éliminé dans le milieu extracellulaire</a:t>
            </a:r>
            <a:endParaRPr lang="fr-FR" dirty="0"/>
          </a:p>
        </p:txBody>
      </p:sp>
      <p:grpSp>
        <p:nvGrpSpPr>
          <p:cNvPr id="23" name="Groupe 22"/>
          <p:cNvGrpSpPr/>
          <p:nvPr/>
        </p:nvGrpSpPr>
        <p:grpSpPr>
          <a:xfrm>
            <a:off x="6643702" y="609597"/>
            <a:ext cx="2071702" cy="2462213"/>
            <a:chOff x="5643570" y="1571612"/>
            <a:chExt cx="2071702" cy="2462213"/>
          </a:xfrm>
        </p:grpSpPr>
        <p:sp>
          <p:nvSpPr>
            <p:cNvPr id="22" name="Rectangle 21"/>
            <p:cNvSpPr/>
            <p:nvPr/>
          </p:nvSpPr>
          <p:spPr>
            <a:xfrm>
              <a:off x="5643570" y="1571612"/>
              <a:ext cx="2071702" cy="2462213"/>
            </a:xfrm>
            <a:prstGeom prst="rect">
              <a:avLst/>
            </a:prstGeom>
            <a:solidFill>
              <a:schemeClr val="bg1">
                <a:lumMod val="95000"/>
              </a:schemeClr>
            </a:solidFill>
            <a:ln>
              <a:solidFill>
                <a:schemeClr val="accent1"/>
              </a:solidFill>
            </a:ln>
          </p:spPr>
          <p:txBody>
            <a:bodyPr wrap="square">
              <a:spAutoFit/>
            </a:bodyPr>
            <a:lstStyle/>
            <a:p>
              <a:pPr algn="ctr"/>
              <a:r>
                <a:rPr lang="fr-FR" sz="1400" dirty="0" smtClean="0">
                  <a:latin typeface="Cambria Math" pitchFamily="18" charset="0"/>
                  <a:ea typeface="Cambria Math" pitchFamily="18" charset="0"/>
                </a:rPr>
                <a:t>        NH2-C=O-NH2</a:t>
              </a:r>
              <a:endParaRPr lang="fr-FR" sz="1400" b="1" dirty="0" smtClean="0">
                <a:solidFill>
                  <a:srgbClr val="FF0000"/>
                </a:solidFill>
                <a:latin typeface="Cambria Math" pitchFamily="18" charset="0"/>
                <a:ea typeface="Cambria Math" pitchFamily="18" charset="0"/>
              </a:endParaRPr>
            </a:p>
            <a:p>
              <a:pPr algn="ctr"/>
              <a:r>
                <a:rPr lang="fr-FR" sz="1400" b="1" dirty="0" smtClean="0">
                  <a:latin typeface="Cambria Math" pitchFamily="18" charset="0"/>
                  <a:ea typeface="Cambria Math" pitchFamily="18" charset="0"/>
                </a:rPr>
                <a:t>       Urée</a:t>
              </a: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a:p>
              <a:pPr algn="ctr"/>
              <a:endParaRPr lang="fr-FR" sz="1400" b="1" dirty="0" smtClean="0">
                <a:latin typeface="Cambria Math" pitchFamily="18" charset="0"/>
                <a:ea typeface="Cambria Math" pitchFamily="18" charset="0"/>
              </a:endParaRPr>
            </a:p>
          </p:txBody>
        </p:sp>
        <p:sp>
          <p:nvSpPr>
            <p:cNvPr id="7" name="Flèche droite 6"/>
            <p:cNvSpPr/>
            <p:nvPr/>
          </p:nvSpPr>
          <p:spPr>
            <a:xfrm rot="10800000" flipH="1">
              <a:off x="6606578" y="2506731"/>
              <a:ext cx="180000" cy="1080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8" name="Flèche droite 7"/>
            <p:cNvSpPr/>
            <p:nvPr/>
          </p:nvSpPr>
          <p:spPr>
            <a:xfrm flipH="1">
              <a:off x="6572264" y="3028822"/>
              <a:ext cx="180000" cy="1080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9" name="Flèche vers le bas 8"/>
            <p:cNvSpPr/>
            <p:nvPr/>
          </p:nvSpPr>
          <p:spPr>
            <a:xfrm>
              <a:off x="6804217" y="2143116"/>
              <a:ext cx="53799" cy="129431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0" name="Rectangle 9"/>
            <p:cNvSpPr/>
            <p:nvPr/>
          </p:nvSpPr>
          <p:spPr>
            <a:xfrm>
              <a:off x="5715008" y="2928934"/>
              <a:ext cx="794087" cy="307777"/>
            </a:xfrm>
            <a:prstGeom prst="rect">
              <a:avLst/>
            </a:prstGeom>
            <a:solidFill>
              <a:schemeClr val="bg1">
                <a:lumMod val="95000"/>
              </a:schemeClr>
            </a:solidFill>
            <a:ln>
              <a:solidFill>
                <a:schemeClr val="accent1"/>
              </a:solidFill>
            </a:ln>
          </p:spPr>
          <p:txBody>
            <a:bodyPr wrap="square">
              <a:spAutoFit/>
            </a:bodyPr>
            <a:lstStyle/>
            <a:p>
              <a:pPr algn="ctr"/>
              <a:r>
                <a:rPr lang="fr-FR" sz="1400" dirty="0" smtClean="0">
                  <a:latin typeface="Cambria Math" pitchFamily="18" charset="0"/>
                  <a:ea typeface="Cambria Math" pitchFamily="18" charset="0"/>
                </a:rPr>
                <a:t>2 N</a:t>
              </a:r>
              <a:r>
                <a:rPr lang="fr-FR" sz="1400" b="1" dirty="0" smtClean="0">
                  <a:solidFill>
                    <a:srgbClr val="FF0000"/>
                  </a:solidFill>
                  <a:latin typeface="Cambria Math" pitchFamily="18" charset="0"/>
                  <a:ea typeface="Cambria Math" pitchFamily="18" charset="0"/>
                </a:rPr>
                <a:t>H3</a:t>
              </a:r>
              <a:endParaRPr lang="fr-FR" sz="1400" b="1" baseline="30000" dirty="0" smtClean="0">
                <a:solidFill>
                  <a:srgbClr val="FF0000"/>
                </a:solidFill>
              </a:endParaRPr>
            </a:p>
          </p:txBody>
        </p:sp>
        <p:sp>
          <p:nvSpPr>
            <p:cNvPr id="11" name="Rectangle 10"/>
            <p:cNvSpPr/>
            <p:nvPr/>
          </p:nvSpPr>
          <p:spPr>
            <a:xfrm>
              <a:off x="5715008" y="2406843"/>
              <a:ext cx="857256" cy="307777"/>
            </a:xfrm>
            <a:prstGeom prst="rect">
              <a:avLst/>
            </a:prstGeom>
            <a:solidFill>
              <a:schemeClr val="bg1">
                <a:lumMod val="95000"/>
              </a:schemeClr>
            </a:solidFill>
            <a:ln>
              <a:solidFill>
                <a:schemeClr val="accent1"/>
              </a:solidFill>
            </a:ln>
          </p:spPr>
          <p:txBody>
            <a:bodyPr wrap="square">
              <a:spAutoFit/>
            </a:bodyPr>
            <a:lstStyle/>
            <a:p>
              <a:pPr algn="ctr"/>
              <a:r>
                <a:rPr lang="fr-FR" sz="1400" b="1" dirty="0" smtClean="0">
                  <a:solidFill>
                    <a:srgbClr val="FF0000"/>
                  </a:solidFill>
                  <a:latin typeface="Cambria Math" pitchFamily="18" charset="0"/>
                  <a:ea typeface="Cambria Math" pitchFamily="18" charset="0"/>
                </a:rPr>
                <a:t>H2</a:t>
              </a:r>
              <a:r>
                <a:rPr lang="fr-FR" sz="1400" b="1" dirty="0" smtClean="0">
                  <a:solidFill>
                    <a:srgbClr val="0000CC"/>
                  </a:solidFill>
                  <a:latin typeface="Cambria Math" pitchFamily="18" charset="0"/>
                  <a:ea typeface="Cambria Math" pitchFamily="18" charset="0"/>
                </a:rPr>
                <a:t>O</a:t>
              </a:r>
              <a:endParaRPr lang="fr-FR" sz="1400" b="1" baseline="30000" dirty="0" smtClean="0">
                <a:solidFill>
                  <a:srgbClr val="0000CC"/>
                </a:solidFill>
              </a:endParaRPr>
            </a:p>
          </p:txBody>
        </p:sp>
        <p:sp>
          <p:nvSpPr>
            <p:cNvPr id="12" name="ZoneTexte 11"/>
            <p:cNvSpPr txBox="1"/>
            <p:nvPr/>
          </p:nvSpPr>
          <p:spPr>
            <a:xfrm>
              <a:off x="6904464" y="2643182"/>
              <a:ext cx="739370" cy="307777"/>
            </a:xfrm>
            <a:prstGeom prst="rect">
              <a:avLst/>
            </a:prstGeom>
            <a:solidFill>
              <a:schemeClr val="bg1">
                <a:lumMod val="95000"/>
              </a:schemeClr>
            </a:solidFill>
            <a:ln>
              <a:solidFill>
                <a:schemeClr val="accent1"/>
              </a:solidFill>
            </a:ln>
          </p:spPr>
          <p:txBody>
            <a:bodyPr wrap="square" rtlCol="0">
              <a:spAutoFit/>
            </a:bodyPr>
            <a:lstStyle/>
            <a:p>
              <a:r>
                <a:rPr lang="fr-FR" sz="1400" b="1" dirty="0" smtClean="0">
                  <a:solidFill>
                    <a:srgbClr val="0000CC"/>
                  </a:solidFill>
                  <a:latin typeface="Cambria Math" pitchFamily="18" charset="0"/>
                  <a:ea typeface="Cambria Math" pitchFamily="18" charset="0"/>
                </a:rPr>
                <a:t>Uréase</a:t>
              </a:r>
              <a:endParaRPr lang="fr-FR" sz="1400" b="1" dirty="0">
                <a:solidFill>
                  <a:srgbClr val="0000CC"/>
                </a:solidFill>
                <a:latin typeface="Cambria Math" pitchFamily="18" charset="0"/>
                <a:ea typeface="Cambria Math" pitchFamily="18" charset="0"/>
              </a:endParaRPr>
            </a:p>
          </p:txBody>
        </p:sp>
        <p:sp>
          <p:nvSpPr>
            <p:cNvPr id="20" name="Rectangle 19"/>
            <p:cNvSpPr/>
            <p:nvPr/>
          </p:nvSpPr>
          <p:spPr>
            <a:xfrm>
              <a:off x="6429388" y="3500438"/>
              <a:ext cx="794087" cy="307777"/>
            </a:xfrm>
            <a:prstGeom prst="rect">
              <a:avLst/>
            </a:prstGeom>
            <a:solidFill>
              <a:schemeClr val="bg1">
                <a:lumMod val="95000"/>
              </a:schemeClr>
            </a:solidFill>
            <a:ln>
              <a:solidFill>
                <a:schemeClr val="accent1"/>
              </a:solidFill>
            </a:ln>
          </p:spPr>
          <p:txBody>
            <a:bodyPr wrap="square">
              <a:spAutoFit/>
            </a:bodyPr>
            <a:lstStyle/>
            <a:p>
              <a:pPr algn="ctr"/>
              <a:r>
                <a:rPr lang="fr-FR" sz="1400" b="1" dirty="0" smtClean="0">
                  <a:latin typeface="Cambria Math" pitchFamily="18" charset="0"/>
                  <a:ea typeface="Cambria Math" pitchFamily="18" charset="0"/>
                </a:rPr>
                <a:t>CO2</a:t>
              </a:r>
              <a:endParaRPr lang="fr-FR" sz="1400" dirty="0" smtClean="0">
                <a:latin typeface="Cambria Math"/>
                <a:ea typeface="Cambria Math"/>
              </a:endParaRPr>
            </a:p>
          </p:txBody>
        </p:sp>
      </p:grpSp>
      <p:pic>
        <p:nvPicPr>
          <p:cNvPr id="25" name="Picture 7" descr="Résultat de recherche d'images pour &quot;test d'uréase&quot;"/>
          <p:cNvPicPr>
            <a:picLocks noChangeAspect="1" noChangeArrowheads="1"/>
          </p:cNvPicPr>
          <p:nvPr/>
        </p:nvPicPr>
        <p:blipFill>
          <a:blip r:embed="rId2" cstate="print"/>
          <a:srcRect/>
          <a:stretch>
            <a:fillRect/>
          </a:stretch>
        </p:blipFill>
        <p:spPr bwMode="auto">
          <a:xfrm>
            <a:off x="6477154" y="5117954"/>
            <a:ext cx="2595440" cy="1597194"/>
          </a:xfrm>
          <a:prstGeom prst="rect">
            <a:avLst/>
          </a:prstGeom>
          <a:noFill/>
        </p:spPr>
      </p:pic>
      <p:pic>
        <p:nvPicPr>
          <p:cNvPr id="26" name="Picture 2"/>
          <p:cNvPicPr>
            <a:picLocks noChangeAspect="1" noChangeArrowheads="1"/>
          </p:cNvPicPr>
          <p:nvPr/>
        </p:nvPicPr>
        <p:blipFill>
          <a:blip r:embed="rId3"/>
          <a:srcRect/>
          <a:stretch>
            <a:fillRect/>
          </a:stretch>
        </p:blipFill>
        <p:spPr bwMode="auto">
          <a:xfrm>
            <a:off x="6477153" y="3360865"/>
            <a:ext cx="2595440" cy="1496895"/>
          </a:xfrm>
          <a:prstGeom prst="rect">
            <a:avLst/>
          </a:prstGeom>
          <a:noFill/>
          <a:ln w="9525">
            <a:solidFill>
              <a:srgbClr val="FF0000"/>
            </a:solidFill>
            <a:miter lim="800000"/>
            <a:headEnd/>
            <a:tailEnd/>
          </a:ln>
          <a:effectLst/>
        </p:spPr>
      </p:pic>
      <p:sp>
        <p:nvSpPr>
          <p:cNvPr id="27" name="Rectangle 26"/>
          <p:cNvSpPr/>
          <p:nvPr/>
        </p:nvSpPr>
        <p:spPr>
          <a:xfrm>
            <a:off x="-33" y="4410776"/>
            <a:ext cx="6429389" cy="646331"/>
          </a:xfrm>
          <a:prstGeom prst="rect">
            <a:avLst/>
          </a:prstGeom>
        </p:spPr>
        <p:txBody>
          <a:bodyPr wrap="square">
            <a:spAutoFit/>
          </a:bodyPr>
          <a:lstStyle/>
          <a:p>
            <a:pPr algn="just"/>
            <a:r>
              <a:rPr lang="fr-FR" dirty="0" smtClean="0">
                <a:latin typeface="Times New Roman" pitchFamily="18" charset="0"/>
                <a:cs typeface="Times New Roman" pitchFamily="18" charset="0"/>
              </a:rPr>
              <a:t>Rechercher sur milieu urée-indole qui est présent en ampoule de 1ml. </a:t>
            </a:r>
            <a:endParaRPr lang="fr-FR" dirty="0"/>
          </a:p>
        </p:txBody>
      </p:sp>
      <p:sp>
        <p:nvSpPr>
          <p:cNvPr id="28" name="Rectangle 27"/>
          <p:cNvSpPr/>
          <p:nvPr/>
        </p:nvSpPr>
        <p:spPr>
          <a:xfrm>
            <a:off x="-33" y="5171934"/>
            <a:ext cx="6429389" cy="646331"/>
          </a:xfrm>
          <a:prstGeom prst="rect">
            <a:avLst/>
          </a:prstGeom>
        </p:spPr>
        <p:txBody>
          <a:bodyPr wrap="square">
            <a:spAutoFit/>
          </a:bodyPr>
          <a:lstStyle/>
          <a:p>
            <a:pPr algn="just"/>
            <a:r>
              <a:rPr lang="fr-FR" dirty="0" smtClean="0">
                <a:latin typeface="Times New Roman" pitchFamily="18" charset="0"/>
                <a:cs typeface="Times New Roman" pitchFamily="18" charset="0"/>
              </a:rPr>
              <a:t>Ce milieu est transvasé dans deux tubes à hémolyse vide et stérile (0,5ml par tube) </a:t>
            </a:r>
            <a:endParaRPr lang="fr-FR" dirty="0"/>
          </a:p>
        </p:txBody>
      </p:sp>
      <p:sp>
        <p:nvSpPr>
          <p:cNvPr id="29" name="Rectangle 28"/>
          <p:cNvSpPr/>
          <p:nvPr/>
        </p:nvSpPr>
        <p:spPr>
          <a:xfrm>
            <a:off x="-33" y="5933092"/>
            <a:ext cx="6429389" cy="369332"/>
          </a:xfrm>
          <a:prstGeom prst="rect">
            <a:avLst/>
          </a:prstGeom>
        </p:spPr>
        <p:txBody>
          <a:bodyPr wrap="square">
            <a:spAutoFit/>
          </a:bodyPr>
          <a:lstStyle/>
          <a:p>
            <a:pPr algn="just"/>
            <a:r>
              <a:rPr lang="fr-FR" dirty="0" smtClean="0">
                <a:latin typeface="Times New Roman" pitchFamily="18" charset="0"/>
                <a:cs typeface="Times New Roman" pitchFamily="18" charset="0"/>
              </a:rPr>
              <a:t>Ensemencer abondamment à partir d’une culture sur milieu gélosé </a:t>
            </a:r>
            <a:endParaRPr lang="fr-FR" dirty="0"/>
          </a:p>
        </p:txBody>
      </p:sp>
      <p:sp>
        <p:nvSpPr>
          <p:cNvPr id="30" name="Rectangle 29"/>
          <p:cNvSpPr/>
          <p:nvPr/>
        </p:nvSpPr>
        <p:spPr>
          <a:xfrm>
            <a:off x="-33" y="6417254"/>
            <a:ext cx="6429389" cy="369332"/>
          </a:xfrm>
          <a:prstGeom prst="rect">
            <a:avLst/>
          </a:prstGeom>
        </p:spPr>
        <p:txBody>
          <a:bodyPr wrap="square">
            <a:spAutoFit/>
          </a:bodyPr>
          <a:lstStyle/>
          <a:p>
            <a:pPr algn="just"/>
            <a:r>
              <a:rPr lang="fr-FR" dirty="0" smtClean="0">
                <a:latin typeface="Times New Roman" pitchFamily="18" charset="0"/>
                <a:cs typeface="Times New Roman" pitchFamily="18" charset="0"/>
              </a:rPr>
              <a:t>Incuber à 37°C pendant 18h à 24h</a:t>
            </a:r>
            <a:endParaRPr lang="fr-FR" dirty="0"/>
          </a:p>
        </p:txBody>
      </p:sp>
      <p:sp>
        <p:nvSpPr>
          <p:cNvPr id="31" name="Rectangle 30"/>
          <p:cNvSpPr/>
          <p:nvPr/>
        </p:nvSpPr>
        <p:spPr>
          <a:xfrm>
            <a:off x="0" y="59272"/>
            <a:ext cx="9144000" cy="430887"/>
          </a:xfrm>
          <a:prstGeom prst="rect">
            <a:avLst/>
          </a:prstGeom>
        </p:spPr>
        <p:txBody>
          <a:bodyPr wrap="square">
            <a:spAutoFit/>
          </a:bodyPr>
          <a:lstStyle/>
          <a:p>
            <a:pPr algn="ctr"/>
            <a:r>
              <a:rPr lang="fr-FR" sz="2200" b="1" dirty="0" smtClean="0">
                <a:latin typeface="Times New Roman" pitchFamily="18" charset="0"/>
                <a:cs typeface="Times New Roman" pitchFamily="18" charset="0"/>
              </a:rPr>
              <a:t>Désamination par hydratation de l’urée </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4" grpId="0" animBg="1"/>
      <p:bldP spid="17" grpId="0"/>
      <p:bldP spid="18" grpId="0"/>
      <p:bldP spid="27" grpId="0"/>
      <p:bldP spid="28" grpId="0"/>
      <p:bldP spid="29" grpId="0"/>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2519412"/>
            <a:ext cx="9144000" cy="588603"/>
          </a:xfrm>
        </p:spPr>
        <p:txBody>
          <a:bodyPr>
            <a:noAutofit/>
          </a:bodyPr>
          <a:lstStyle/>
          <a:p>
            <a:pPr marL="0" indent="0">
              <a:buNone/>
            </a:pPr>
            <a:r>
              <a:rPr lang="fr-FR" sz="2200" dirty="0" smtClean="0">
                <a:latin typeface="Times New Roman" pitchFamily="18" charset="0"/>
                <a:cs typeface="Times New Roman" pitchFamily="18" charset="0"/>
              </a:rPr>
              <a:t>On la rencontre généralement chez les </a:t>
            </a:r>
            <a:r>
              <a:rPr lang="fr-FR" sz="2200" i="1" dirty="0" err="1" smtClean="0">
                <a:latin typeface="Times New Roman" pitchFamily="18" charset="0"/>
                <a:cs typeface="Times New Roman" pitchFamily="18" charset="0"/>
              </a:rPr>
              <a:t>Clostridium</a:t>
            </a:r>
            <a:endParaRPr lang="fr-FR" sz="2200" i="1" dirty="0" smtClean="0">
              <a:latin typeface="Times New Roman" pitchFamily="18" charset="0"/>
              <a:cs typeface="Times New Roman" pitchFamily="18" charset="0"/>
            </a:endParaRPr>
          </a:p>
        </p:txBody>
      </p:sp>
      <p:pic>
        <p:nvPicPr>
          <p:cNvPr id="75778" name="Picture 2"/>
          <p:cNvPicPr>
            <a:picLocks noGrp="1" noChangeAspect="1" noChangeArrowheads="1"/>
          </p:cNvPicPr>
          <p:nvPr>
            <p:ph sz="half" idx="2"/>
          </p:nvPr>
        </p:nvPicPr>
        <p:blipFill>
          <a:blip r:embed="rId2" cstate="print"/>
          <a:srcRect l="10698" t="23683" r="8684" b="25568"/>
          <a:stretch>
            <a:fillRect/>
          </a:stretch>
        </p:blipFill>
        <p:spPr bwMode="auto">
          <a:xfrm>
            <a:off x="359532" y="3645024"/>
            <a:ext cx="8424936" cy="3024336"/>
          </a:xfrm>
          <a:prstGeom prst="rect">
            <a:avLst/>
          </a:prstGeom>
          <a:noFill/>
          <a:ln w="9525">
            <a:solidFill>
              <a:srgbClr val="0000CC"/>
            </a:solidFill>
            <a:miter lim="800000"/>
            <a:headEnd/>
            <a:tailEnd/>
          </a:ln>
        </p:spPr>
      </p:pic>
      <p:sp>
        <p:nvSpPr>
          <p:cNvPr id="75784" name="AutoShape 8" descr="FIG. 5. &#10; Methylasparate pathway of glutamate fermentation proposed here (see Fig. 1). Note that 4 acetyl-CoA are reduced by 4 NADH to 2 butyryl-CoA; the fifth NADH and the 1 recycled NADH are used to reduce&#10; 2 ferredoxins, driven by the reduction of crotonyl-CoA to butyryl-CoA. BS, butyrate-synthesizing enzymes, including the Etf-Bcd complex; Fd2−, reduced ferredox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0" y="21429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Désamination réductrice</a:t>
            </a:r>
            <a:endParaRPr lang="fr-FR" sz="2400" dirty="0">
              <a:latin typeface="Times New Roman" pitchFamily="18" charset="0"/>
              <a:cs typeface="Times New Roman" pitchFamily="18" charset="0"/>
            </a:endParaRPr>
          </a:p>
        </p:txBody>
      </p:sp>
      <p:sp>
        <p:nvSpPr>
          <p:cNvPr id="7" name="Rectangle 6"/>
          <p:cNvSpPr/>
          <p:nvPr/>
        </p:nvSpPr>
        <p:spPr>
          <a:xfrm>
            <a:off x="0" y="1212963"/>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S’effectue en anaérobiose et donne naissance à des acides gras saturé, de l’ammoniaque.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5040000"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Faite par certaines clostridia protéolytiques qui </a:t>
            </a:r>
            <a:r>
              <a:rPr lang="fr-FR" sz="2200" b="1" dirty="0" smtClean="0">
                <a:solidFill>
                  <a:srgbClr val="FF0000"/>
                </a:solidFill>
                <a:latin typeface="Times New Roman" pitchFamily="18" charset="0"/>
                <a:cs typeface="Times New Roman" pitchFamily="18" charset="0"/>
              </a:rPr>
              <a:t>fermentent</a:t>
            </a:r>
            <a:r>
              <a:rPr lang="fr-FR" sz="2200" dirty="0" smtClean="0">
                <a:latin typeface="Times New Roman" pitchFamily="18" charset="0"/>
                <a:cs typeface="Times New Roman" pitchFamily="18" charset="0"/>
              </a:rPr>
              <a:t> des acides aminés après dégradation des protéines des cellules mortes</a:t>
            </a:r>
          </a:p>
        </p:txBody>
      </p:sp>
      <p:sp>
        <p:nvSpPr>
          <p:cNvPr id="5" name="Rectangle 4"/>
          <p:cNvSpPr/>
          <p:nvPr/>
        </p:nvSpPr>
        <p:spPr>
          <a:xfrm>
            <a:off x="0" y="-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Déamination couplée (R</a:t>
            </a:r>
            <a:r>
              <a:rPr lang="fr-FR" sz="2400" dirty="0" smtClean="0">
                <a:latin typeface="Times New Roman" pitchFamily="18" charset="0"/>
                <a:cs typeface="Times New Roman" pitchFamily="18" charset="0"/>
              </a:rPr>
              <a:t>éaction </a:t>
            </a:r>
            <a:r>
              <a:rPr lang="fr-FR" sz="2400" b="1" dirty="0" err="1" smtClean="0">
                <a:latin typeface="Times New Roman" pitchFamily="18" charset="0"/>
                <a:cs typeface="Times New Roman" pitchFamily="18" charset="0"/>
              </a:rPr>
              <a:t>Stickland</a:t>
            </a:r>
            <a:r>
              <a:rPr lang="fr-FR" sz="2400" b="1"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6" name="Rectangle 5"/>
          <p:cNvSpPr/>
          <p:nvPr/>
        </p:nvSpPr>
        <p:spPr>
          <a:xfrm>
            <a:off x="0" y="5166597"/>
            <a:ext cx="5040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t>
            </a:r>
            <a:r>
              <a:rPr lang="fr-FR" sz="2200" dirty="0" err="1" smtClean="0">
                <a:latin typeface="Times New Roman" pitchFamily="18" charset="0"/>
                <a:cs typeface="Times New Roman" pitchFamily="18" charset="0"/>
              </a:rPr>
              <a:t>energie</a:t>
            </a:r>
            <a:r>
              <a:rPr lang="fr-FR" sz="2200" dirty="0" smtClean="0">
                <a:latin typeface="Times New Roman" pitchFamily="18" charset="0"/>
                <a:cs typeface="Times New Roman" pitchFamily="18" charset="0"/>
              </a:rPr>
              <a:t> est produit par phosphorylation au substrats </a:t>
            </a:r>
          </a:p>
        </p:txBody>
      </p:sp>
      <p:sp>
        <p:nvSpPr>
          <p:cNvPr id="7" name="Rectangle 6"/>
          <p:cNvSpPr/>
          <p:nvPr/>
        </p:nvSpPr>
        <p:spPr>
          <a:xfrm>
            <a:off x="0" y="3587266"/>
            <a:ext cx="5040000"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Les acides aminés sont transformés en acide gras-</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tel que l’</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 (C2) </a:t>
            </a:r>
            <a:r>
              <a:rPr lang="fr-FR" sz="2200" dirty="0" err="1" smtClean="0">
                <a:latin typeface="Times New Roman" pitchFamily="18" charset="0"/>
                <a:cs typeface="Times New Roman" pitchFamily="18" charset="0"/>
              </a:rPr>
              <a:t>butyryl</a:t>
            </a:r>
            <a:r>
              <a:rPr lang="fr-FR" sz="2200" dirty="0" smtClean="0">
                <a:latin typeface="Times New Roman" pitchFamily="18" charset="0"/>
                <a:cs typeface="Times New Roman" pitchFamily="18" charset="0"/>
              </a:rPr>
              <a:t> (C4), ou </a:t>
            </a:r>
            <a:r>
              <a:rPr lang="fr-FR" sz="2200" dirty="0" err="1" smtClean="0">
                <a:latin typeface="Times New Roman" pitchFamily="18" charset="0"/>
                <a:cs typeface="Times New Roman" pitchFamily="18" charset="0"/>
              </a:rPr>
              <a:t>caproyl</a:t>
            </a:r>
            <a:r>
              <a:rPr lang="fr-FR" sz="2200" dirty="0" smtClean="0">
                <a:latin typeface="Times New Roman" pitchFamily="18" charset="0"/>
                <a:cs typeface="Times New Roman" pitchFamily="18" charset="0"/>
              </a:rPr>
              <a:t> (C6), NH3 et CO2.</a:t>
            </a:r>
          </a:p>
        </p:txBody>
      </p:sp>
      <p:sp>
        <p:nvSpPr>
          <p:cNvPr id="9" name="Rectangle 8"/>
          <p:cNvSpPr/>
          <p:nvPr/>
        </p:nvSpPr>
        <p:spPr>
          <a:xfrm>
            <a:off x="0" y="2007935"/>
            <a:ext cx="5040000"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C’est une réaction d’oxydoréduction couplée entre deux acides aminés l’un joue le rôle de donneur d’électron l’autre l’accepteur.</a:t>
            </a:r>
          </a:p>
        </p:txBody>
      </p:sp>
      <p:sp>
        <p:nvSpPr>
          <p:cNvPr id="10" name="Rectangle 9"/>
          <p:cNvSpPr/>
          <p:nvPr/>
        </p:nvSpPr>
        <p:spPr>
          <a:xfrm>
            <a:off x="0" y="6068817"/>
            <a:ext cx="5040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Exemple </a:t>
            </a:r>
            <a:r>
              <a:rPr lang="fr-FR" sz="2200" b="1" dirty="0" smtClean="0">
                <a:solidFill>
                  <a:srgbClr val="FF0000"/>
                </a:solidFill>
                <a:latin typeface="Times New Roman" pitchFamily="18" charset="0"/>
                <a:cs typeface="Times New Roman" pitchFamily="18" charset="0"/>
              </a:rPr>
              <a:t>la fermentation </a:t>
            </a:r>
            <a:r>
              <a:rPr lang="fr-FR" sz="2200" dirty="0" smtClean="0">
                <a:latin typeface="Times New Roman" pitchFamily="18" charset="0"/>
                <a:cs typeface="Times New Roman" pitchFamily="18" charset="0"/>
              </a:rPr>
              <a:t>de l’alanine et la glycine par </a:t>
            </a:r>
            <a:r>
              <a:rPr lang="fr-FR" sz="2200" i="1" dirty="0" err="1" smtClean="0">
                <a:latin typeface="Times New Roman" pitchFamily="18" charset="0"/>
                <a:cs typeface="Times New Roman" pitchFamily="18" charset="0"/>
              </a:rPr>
              <a:t>Clostrdium</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sporogenes</a:t>
            </a:r>
            <a:r>
              <a:rPr lang="fr-FR" sz="2200" i="1" dirty="0" smtClean="0">
                <a:latin typeface="Times New Roman" pitchFamily="18" charset="0"/>
                <a:cs typeface="Times New Roman" pitchFamily="18" charset="0"/>
              </a:rPr>
              <a:t> </a:t>
            </a:r>
          </a:p>
        </p:txBody>
      </p:sp>
      <p:pic>
        <p:nvPicPr>
          <p:cNvPr id="14" name="Picture 1"/>
          <p:cNvPicPr>
            <a:picLocks noChangeAspect="1" noChangeArrowheads="1"/>
          </p:cNvPicPr>
          <p:nvPr/>
        </p:nvPicPr>
        <p:blipFill>
          <a:blip r:embed="rId2"/>
          <a:srcRect l="7786"/>
          <a:stretch>
            <a:fillRect/>
          </a:stretch>
        </p:blipFill>
        <p:spPr bwMode="auto">
          <a:xfrm>
            <a:off x="5000628" y="785794"/>
            <a:ext cx="4035129" cy="3443286"/>
          </a:xfrm>
          <a:prstGeom prst="rect">
            <a:avLst/>
          </a:prstGeom>
          <a:noFill/>
          <a:ln w="9525">
            <a:noFill/>
            <a:miter lim="800000"/>
            <a:headEnd/>
            <a:tailEnd/>
          </a:ln>
          <a:effectLst/>
        </p:spPr>
      </p:pic>
      <p:pic>
        <p:nvPicPr>
          <p:cNvPr id="15" name="Picture 2"/>
          <p:cNvPicPr>
            <a:picLocks noChangeAspect="1" noChangeArrowheads="1"/>
          </p:cNvPicPr>
          <p:nvPr/>
        </p:nvPicPr>
        <p:blipFill>
          <a:blip r:embed="rId3"/>
          <a:srcRect/>
          <a:stretch>
            <a:fillRect/>
          </a:stretch>
        </p:blipFill>
        <p:spPr bwMode="auto">
          <a:xfrm>
            <a:off x="5000628" y="4286256"/>
            <a:ext cx="4038621" cy="25241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71414"/>
            <a:ext cx="9144000" cy="400110"/>
          </a:xfrm>
          <a:prstGeom prst="rect">
            <a:avLst/>
          </a:prstGeom>
          <a:noFill/>
        </p:spPr>
        <p:txBody>
          <a:bodyPr wrap="square" rtlCol="0">
            <a:spAutoFit/>
          </a:bodyPr>
          <a:lstStyle/>
          <a:p>
            <a:r>
              <a:rPr lang="fr-FR" sz="2000" dirty="0" smtClean="0">
                <a:latin typeface="Times New Roman" pitchFamily="18" charset="0"/>
                <a:cs typeface="Times New Roman" pitchFamily="18" charset="0"/>
              </a:rPr>
              <a:t>Trois activités </a:t>
            </a:r>
            <a:r>
              <a:rPr lang="fr-FR" sz="2000" dirty="0" err="1" smtClean="0">
                <a:latin typeface="Times New Roman" pitchFamily="18" charset="0"/>
                <a:cs typeface="Times New Roman" pitchFamily="18" charset="0"/>
              </a:rPr>
              <a:t>lipolytiques</a:t>
            </a:r>
            <a:r>
              <a:rPr lang="fr-FR" sz="2000" dirty="0" smtClean="0">
                <a:latin typeface="Times New Roman" pitchFamily="18" charset="0"/>
                <a:cs typeface="Times New Roman" pitchFamily="18" charset="0"/>
              </a:rPr>
              <a:t> sont étudiées</a:t>
            </a:r>
            <a:endParaRPr lang="fr-FR" sz="2000" dirty="0">
              <a:latin typeface="Times New Roman" pitchFamily="18" charset="0"/>
              <a:cs typeface="Times New Roman" pitchFamily="18" charset="0"/>
            </a:endParaRPr>
          </a:p>
        </p:txBody>
      </p:sp>
      <p:sp>
        <p:nvSpPr>
          <p:cNvPr id="12" name="ZoneTexte 11"/>
          <p:cNvSpPr txBox="1"/>
          <p:nvPr/>
        </p:nvSpPr>
        <p:spPr>
          <a:xfrm>
            <a:off x="-32" y="3431944"/>
            <a:ext cx="4320000" cy="1015663"/>
          </a:xfrm>
          <a:prstGeom prst="rect">
            <a:avLst/>
          </a:prstGeom>
          <a:noFill/>
        </p:spPr>
        <p:txBody>
          <a:bodyPr wrap="square" rtlCol="0">
            <a:spAutoFit/>
          </a:bodyPr>
          <a:lstStyle/>
          <a:p>
            <a:r>
              <a:rPr lang="fr-FR" sz="2000" dirty="0" smtClean="0">
                <a:latin typeface="Times New Roman" pitchFamily="18" charset="0"/>
                <a:cs typeface="Times New Roman" pitchFamily="18" charset="0"/>
              </a:rPr>
              <a:t>L’activité </a:t>
            </a:r>
            <a:r>
              <a:rPr lang="fr-FR" sz="2000" dirty="0" err="1" smtClean="0">
                <a:latin typeface="Times New Roman" pitchFamily="18" charset="0"/>
                <a:cs typeface="Times New Roman" pitchFamily="18" charset="0"/>
              </a:rPr>
              <a:t>lipasique</a:t>
            </a:r>
            <a:r>
              <a:rPr lang="fr-FR" sz="2000" dirty="0" smtClean="0">
                <a:latin typeface="Times New Roman" pitchFamily="18" charset="0"/>
                <a:cs typeface="Times New Roman" pitchFamily="18" charset="0"/>
              </a:rPr>
              <a:t> est liée à une lipase constitutives, </a:t>
            </a:r>
            <a:r>
              <a:rPr lang="fr-FR" sz="2000" dirty="0" err="1" smtClean="0">
                <a:latin typeface="Times New Roman" pitchFamily="18" charset="0"/>
                <a:cs typeface="Times New Roman" pitchFamily="18" charset="0"/>
              </a:rPr>
              <a:t>exocellulaires</a:t>
            </a:r>
            <a:r>
              <a:rPr lang="fr-FR" sz="2000" dirty="0" smtClean="0">
                <a:latin typeface="Times New Roman" pitchFamily="18" charset="0"/>
                <a:cs typeface="Times New Roman" pitchFamily="18" charset="0"/>
              </a:rPr>
              <a:t>, capables d’hydrolyser les lipides..</a:t>
            </a:r>
          </a:p>
        </p:txBody>
      </p:sp>
      <p:sp>
        <p:nvSpPr>
          <p:cNvPr id="1026" name="AutoShape 2"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Image associée"/>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4500563" y="3226030"/>
            <a:ext cx="4429156" cy="2774738"/>
          </a:xfrm>
          <a:prstGeom prst="rect">
            <a:avLst/>
          </a:prstGeom>
          <a:noFill/>
        </p:spPr>
      </p:pic>
      <p:sp>
        <p:nvSpPr>
          <p:cNvPr id="17" name="Rectangle 16"/>
          <p:cNvSpPr/>
          <p:nvPr/>
        </p:nvSpPr>
        <p:spPr>
          <a:xfrm>
            <a:off x="0" y="4719603"/>
            <a:ext cx="4320000"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Elles sont recherchées en choisissant un </a:t>
            </a:r>
            <a:r>
              <a:rPr lang="fr-FR" sz="2000" dirty="0" err="1" smtClean="0">
                <a:latin typeface="Times New Roman" pitchFamily="18" charset="0"/>
                <a:cs typeface="Times New Roman" pitchFamily="18" charset="0"/>
              </a:rPr>
              <a:t>triacylglycérol</a:t>
            </a:r>
            <a:r>
              <a:rPr lang="fr-FR" sz="2000" dirty="0" smtClean="0">
                <a:latin typeface="Times New Roman" pitchFamily="18" charset="0"/>
                <a:cs typeface="Times New Roman" pitchFamily="18" charset="0"/>
              </a:rPr>
              <a:t> comme substrat </a:t>
            </a:r>
          </a:p>
          <a:p>
            <a:pPr algn="just"/>
            <a:r>
              <a:rPr lang="fr-FR" sz="2000" dirty="0" smtClean="0">
                <a:latin typeface="Times New Roman" pitchFamily="18" charset="0"/>
                <a:cs typeface="Times New Roman" pitchFamily="18" charset="0"/>
              </a:rPr>
              <a:t>Acides gras court : </a:t>
            </a:r>
            <a:r>
              <a:rPr lang="fr-FR" sz="2000" dirty="0" err="1" smtClean="0">
                <a:latin typeface="Times New Roman" pitchFamily="18" charset="0"/>
                <a:cs typeface="Times New Roman" pitchFamily="18" charset="0"/>
              </a:rPr>
              <a:t>tributirine</a:t>
            </a:r>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Acides gras long </a:t>
            </a:r>
            <a:r>
              <a:rPr lang="fr-FR" sz="2000" dirty="0" err="1" smtClean="0">
                <a:latin typeface="Times New Roman" pitchFamily="18" charset="0"/>
                <a:cs typeface="Times New Roman" pitchFamily="18" charset="0"/>
              </a:rPr>
              <a:t>trioléate</a:t>
            </a:r>
            <a:r>
              <a:rPr lang="fr-FR" sz="2000" dirty="0" smtClean="0">
                <a:latin typeface="Times New Roman" pitchFamily="18" charset="0"/>
                <a:cs typeface="Times New Roman" pitchFamily="18" charset="0"/>
              </a:rPr>
              <a:t> -glycérol)</a:t>
            </a:r>
          </a:p>
        </p:txBody>
      </p:sp>
      <p:sp>
        <p:nvSpPr>
          <p:cNvPr id="18" name="ZoneTexte 17"/>
          <p:cNvSpPr txBox="1"/>
          <p:nvPr/>
        </p:nvSpPr>
        <p:spPr>
          <a:xfrm>
            <a:off x="571472" y="1415626"/>
            <a:ext cx="8572496"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2. L’activité </a:t>
            </a:r>
            <a:r>
              <a:rPr lang="fr-FR" sz="2000" b="1" dirty="0" err="1" smtClean="0">
                <a:solidFill>
                  <a:srgbClr val="FF0000"/>
                </a:solidFill>
                <a:latin typeface="Times New Roman" pitchFamily="18" charset="0"/>
                <a:cs typeface="Times New Roman" pitchFamily="18" charset="0"/>
              </a:rPr>
              <a:t>estérasique</a:t>
            </a:r>
            <a:r>
              <a:rPr lang="fr-FR" sz="2000" b="1" dirty="0" smtClean="0">
                <a:solidFill>
                  <a:srgbClr val="FF0000"/>
                </a:solidFill>
                <a:latin typeface="Times New Roman" pitchFamily="18" charset="0"/>
                <a:cs typeface="Times New Roman" pitchFamily="18" charset="0"/>
              </a:rPr>
              <a:t> </a:t>
            </a:r>
            <a:endParaRPr lang="fr-FR" sz="2000" b="1" dirty="0">
              <a:solidFill>
                <a:srgbClr val="FF0000"/>
              </a:solidFill>
              <a:latin typeface="Times New Roman" pitchFamily="18" charset="0"/>
              <a:cs typeface="Times New Roman" pitchFamily="18" charset="0"/>
            </a:endParaRPr>
          </a:p>
        </p:txBody>
      </p:sp>
      <p:sp>
        <p:nvSpPr>
          <p:cNvPr id="19" name="ZoneTexte 18"/>
          <p:cNvSpPr txBox="1"/>
          <p:nvPr/>
        </p:nvSpPr>
        <p:spPr>
          <a:xfrm>
            <a:off x="571472" y="2087732"/>
            <a:ext cx="8572496"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3. L’activité </a:t>
            </a:r>
            <a:r>
              <a:rPr lang="fr-FR" sz="2000" b="1" dirty="0" err="1" smtClean="0">
                <a:solidFill>
                  <a:srgbClr val="FF0000"/>
                </a:solidFill>
                <a:latin typeface="Times New Roman" pitchFamily="18" charset="0"/>
                <a:cs typeface="Times New Roman" pitchFamily="18" charset="0"/>
              </a:rPr>
              <a:t>lécithinasique</a:t>
            </a:r>
            <a:r>
              <a:rPr lang="fr-FR" sz="2000" b="1" dirty="0" smtClean="0">
                <a:solidFill>
                  <a:srgbClr val="FF0000"/>
                </a:solidFill>
                <a:latin typeface="Times New Roman" pitchFamily="18" charset="0"/>
                <a:cs typeface="Times New Roman" pitchFamily="18" charset="0"/>
              </a:rPr>
              <a:t> </a:t>
            </a:r>
            <a:endParaRPr lang="fr-FR" sz="2000" b="1" dirty="0">
              <a:solidFill>
                <a:srgbClr val="FF0000"/>
              </a:solidFill>
              <a:latin typeface="Times New Roman" pitchFamily="18" charset="0"/>
              <a:cs typeface="Times New Roman" pitchFamily="18" charset="0"/>
            </a:endParaRPr>
          </a:p>
        </p:txBody>
      </p:sp>
      <p:sp>
        <p:nvSpPr>
          <p:cNvPr id="1030" name="Rectangle 6"/>
          <p:cNvSpPr>
            <a:spLocks noChangeArrowheads="1"/>
          </p:cNvSpPr>
          <p:nvPr/>
        </p:nvSpPr>
        <p:spPr bwMode="auto">
          <a:xfrm>
            <a:off x="0" y="631503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Tributyrate</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glycérol + 3 H2O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&gt;&gt; </a:t>
            </a:r>
            <a:r>
              <a:rPr lang="fr-FR" sz="2000" dirty="0" smtClean="0">
                <a:latin typeface="Times New Roman" pitchFamily="18" charset="0"/>
                <a:ea typeface="Times New Roman" pitchFamily="18" charset="0"/>
                <a:cs typeface="Times New Roman" pitchFamily="18" charset="0"/>
              </a:rPr>
              <a:t>glycérol + 3 acides </a:t>
            </a:r>
            <a:r>
              <a:rPr lang="fr-FR" sz="2000" dirty="0" err="1" smtClean="0">
                <a:latin typeface="Times New Roman" pitchFamily="18" charset="0"/>
                <a:ea typeface="Times New Roman" pitchFamily="18" charset="0"/>
                <a:cs typeface="Times New Roman" pitchFamily="18" charset="0"/>
              </a:rPr>
              <a:t>butanoïques</a:t>
            </a:r>
            <a:r>
              <a:rPr lang="fr-FR" sz="2000" dirty="0" smtClean="0">
                <a:latin typeface="Times New Roman" pitchFamily="18"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ZoneTexte 10"/>
          <p:cNvSpPr txBox="1"/>
          <p:nvPr/>
        </p:nvSpPr>
        <p:spPr>
          <a:xfrm>
            <a:off x="571472" y="743520"/>
            <a:ext cx="8572496"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1. L’activité </a:t>
            </a:r>
            <a:r>
              <a:rPr lang="fr-FR" sz="2000" b="1" dirty="0" err="1" smtClean="0">
                <a:solidFill>
                  <a:srgbClr val="FF0000"/>
                </a:solidFill>
                <a:latin typeface="Times New Roman" pitchFamily="18" charset="0"/>
                <a:cs typeface="Times New Roman" pitchFamily="18" charset="0"/>
              </a:rPr>
              <a:t>lipasique</a:t>
            </a:r>
            <a:endParaRPr lang="fr-FR" sz="2000" b="1" dirty="0">
              <a:solidFill>
                <a:srgbClr val="FF0000"/>
              </a:solidFill>
              <a:latin typeface="Times New Roman" pitchFamily="18" charset="0"/>
              <a:cs typeface="Times New Roman" pitchFamily="18" charset="0"/>
            </a:endParaRPr>
          </a:p>
        </p:txBody>
      </p:sp>
      <p:sp>
        <p:nvSpPr>
          <p:cNvPr id="13" name="ZoneTexte 12"/>
          <p:cNvSpPr txBox="1"/>
          <p:nvPr/>
        </p:nvSpPr>
        <p:spPr>
          <a:xfrm>
            <a:off x="-32" y="2759838"/>
            <a:ext cx="9144000"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1. L’activité </a:t>
            </a:r>
            <a:r>
              <a:rPr lang="fr-FR" sz="2000" b="1" dirty="0" err="1" smtClean="0">
                <a:solidFill>
                  <a:srgbClr val="FF0000"/>
                </a:solidFill>
                <a:latin typeface="Times New Roman" pitchFamily="18" charset="0"/>
                <a:cs typeface="Times New Roman" pitchFamily="18" charset="0"/>
              </a:rPr>
              <a:t>lipasique</a:t>
            </a:r>
            <a:endParaRPr lang="fr-FR"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1030" grpId="0"/>
      <p:bldP spid="11"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642918"/>
            <a:ext cx="9144002" cy="430887"/>
          </a:xfrm>
          <a:prstGeom prst="rect">
            <a:avLst/>
          </a:prstGeom>
        </p:spPr>
        <p:txBody>
          <a:bodyPr wrap="square">
            <a:spAutoFit/>
          </a:bodyPr>
          <a:lstStyle/>
          <a:p>
            <a:r>
              <a:rPr lang="fr-FR" sz="2200" dirty="0" smtClean="0">
                <a:latin typeface="Times New Roman" pitchFamily="18" charset="0"/>
                <a:cs typeface="Times New Roman" pitchFamily="18" charset="0"/>
              </a:rPr>
              <a:t>Se fait par des </a:t>
            </a:r>
            <a:r>
              <a:rPr lang="fr-FR" sz="2200" dirty="0" err="1" smtClean="0">
                <a:latin typeface="Times New Roman" pitchFamily="18" charset="0"/>
                <a:cs typeface="Times New Roman" pitchFamily="18" charset="0"/>
              </a:rPr>
              <a:t>aminotransferases</a:t>
            </a:r>
            <a:r>
              <a:rPr lang="fr-FR" sz="2200" dirty="0" smtClean="0">
                <a:latin typeface="Times New Roman" pitchFamily="18" charset="0"/>
                <a:cs typeface="Times New Roman" pitchFamily="18" charset="0"/>
              </a:rPr>
              <a:t> ou transaminases en deux étapes: </a:t>
            </a:r>
          </a:p>
        </p:txBody>
      </p:sp>
      <p:sp>
        <p:nvSpPr>
          <p:cNvPr id="7" name="Rectangle 6"/>
          <p:cNvSpPr/>
          <p:nvPr/>
        </p:nvSpPr>
        <p:spPr>
          <a:xfrm>
            <a:off x="357158" y="1214422"/>
            <a:ext cx="8429683"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2200" b="1" dirty="0" smtClean="0">
                <a:latin typeface="Times New Roman" pitchFamily="18" charset="0"/>
                <a:cs typeface="Times New Roman" pitchFamily="18" charset="0"/>
              </a:rPr>
              <a:t>Acide aminé 1 + enzyme ↔ acide </a:t>
            </a:r>
            <a:r>
              <a:rPr lang="el-GR" sz="2200" b="1" dirty="0" smtClean="0">
                <a:latin typeface="Times New Roman" pitchFamily="18" charset="0"/>
                <a:cs typeface="Times New Roman" pitchFamily="18" charset="0"/>
              </a:rPr>
              <a:t>α</a:t>
            </a:r>
            <a:r>
              <a:rPr lang="fr-FR" sz="2200" b="1" dirty="0" smtClean="0">
                <a:latin typeface="Times New Roman" pitchFamily="18" charset="0"/>
                <a:cs typeface="Times New Roman" pitchFamily="18" charset="0"/>
              </a:rPr>
              <a:t>-cétonique 1 + enzyme ─NH2 </a:t>
            </a:r>
          </a:p>
        </p:txBody>
      </p:sp>
      <p:sp>
        <p:nvSpPr>
          <p:cNvPr id="8" name="Rectangle 7"/>
          <p:cNvSpPr/>
          <p:nvPr/>
        </p:nvSpPr>
        <p:spPr>
          <a:xfrm>
            <a:off x="357158" y="6212823"/>
            <a:ext cx="8429684" cy="4308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200" b="1" dirty="0" smtClean="0">
                <a:latin typeface="Times New Roman" pitchFamily="18" charset="0"/>
                <a:cs typeface="Times New Roman" pitchFamily="18" charset="0"/>
              </a:rPr>
              <a:t>acide </a:t>
            </a:r>
            <a:r>
              <a:rPr lang="el-GR" sz="2200" b="1" dirty="0" smtClean="0">
                <a:latin typeface="Times New Roman" pitchFamily="18" charset="0"/>
                <a:cs typeface="Times New Roman" pitchFamily="18" charset="0"/>
              </a:rPr>
              <a:t>α</a:t>
            </a:r>
            <a:r>
              <a:rPr lang="fr-FR" sz="2200" b="1" dirty="0" smtClean="0">
                <a:latin typeface="Times New Roman" pitchFamily="18" charset="0"/>
                <a:cs typeface="Times New Roman" pitchFamily="18" charset="0"/>
              </a:rPr>
              <a:t>-cétonique 2 + enzyme ─NH2 ↔  enzyme + acide aminé 2</a:t>
            </a:r>
          </a:p>
        </p:txBody>
      </p:sp>
      <p:sp>
        <p:nvSpPr>
          <p:cNvPr id="9" name="ZoneTexte 8"/>
          <p:cNvSpPr txBox="1"/>
          <p:nvPr/>
        </p:nvSpPr>
        <p:spPr>
          <a:xfrm>
            <a:off x="0" y="71414"/>
            <a:ext cx="9144000" cy="461665"/>
          </a:xfrm>
          <a:prstGeom prst="rect">
            <a:avLst/>
          </a:prstGeom>
          <a:noFill/>
        </p:spPr>
        <p:txBody>
          <a:bodyPr wrap="square" rtlCol="0">
            <a:spAutoFit/>
          </a:bodyPr>
          <a:lstStyle/>
          <a:p>
            <a:pPr algn="ctr"/>
            <a:r>
              <a:rPr lang="fr-FR" sz="2400" b="1" dirty="0" err="1" smtClean="0">
                <a:latin typeface="Times New Roman" pitchFamily="18" charset="0"/>
                <a:cs typeface="Times New Roman" pitchFamily="18" charset="0"/>
              </a:rPr>
              <a:t>Transamination</a:t>
            </a:r>
            <a:endParaRPr lang="fr-FR" sz="2400" b="1" dirty="0">
              <a:latin typeface="Times New Roman" pitchFamily="18" charset="0"/>
              <a:cs typeface="Times New Roman" pitchFamily="18" charset="0"/>
            </a:endParaRPr>
          </a:p>
        </p:txBody>
      </p:sp>
      <p:pic>
        <p:nvPicPr>
          <p:cNvPr id="21" name="Picture 5"/>
          <p:cNvPicPr>
            <a:picLocks noChangeAspect="1" noChangeArrowheads="1"/>
          </p:cNvPicPr>
          <p:nvPr/>
        </p:nvPicPr>
        <p:blipFill>
          <a:blip r:embed="rId2" cstate="print"/>
          <a:srcRect l="-3250" t="-5367" r="-317" b="372"/>
          <a:stretch>
            <a:fillRect/>
          </a:stretch>
        </p:blipFill>
        <p:spPr bwMode="auto">
          <a:xfrm>
            <a:off x="5214942" y="1928802"/>
            <a:ext cx="3286752" cy="4117146"/>
          </a:xfrm>
          <a:prstGeom prst="rect">
            <a:avLst/>
          </a:prstGeom>
          <a:solidFill>
            <a:schemeClr val="bg1"/>
          </a:solidFill>
          <a:ln w="9525">
            <a:solidFill>
              <a:srgbClr val="66FF66"/>
            </a:solidFill>
            <a:miter lim="800000"/>
            <a:headEnd/>
            <a:tailEnd/>
          </a:ln>
          <a:effectLst/>
        </p:spPr>
      </p:pic>
      <p:sp>
        <p:nvSpPr>
          <p:cNvPr id="6" name="Rectangle 5"/>
          <p:cNvSpPr/>
          <p:nvPr/>
        </p:nvSpPr>
        <p:spPr>
          <a:xfrm>
            <a:off x="34876" y="2203447"/>
            <a:ext cx="4680000" cy="1446550"/>
          </a:xfrm>
          <a:prstGeom prst="wedgeRectCallout">
            <a:avLst>
              <a:gd name="adj1" fmla="val -19945"/>
              <a:gd name="adj2" fmla="val -91700"/>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1. Le groupement aminé de l’acide aminé est transféré sur l’enzyme, ce qui donne l’acide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-cétonique 1 correspondant et l’enzyme aminé.</a:t>
            </a:r>
          </a:p>
        </p:txBody>
      </p:sp>
      <p:sp>
        <p:nvSpPr>
          <p:cNvPr id="3" name="ZoneTexte 2"/>
          <p:cNvSpPr txBox="1"/>
          <p:nvPr/>
        </p:nvSpPr>
        <p:spPr>
          <a:xfrm>
            <a:off x="34876" y="4208135"/>
            <a:ext cx="4680000" cy="1446550"/>
          </a:xfrm>
          <a:prstGeom prst="wedgeRectCallout">
            <a:avLst>
              <a:gd name="adj1" fmla="val -21129"/>
              <a:gd name="adj2" fmla="val 94107"/>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2200" dirty="0" smtClean="0">
                <a:latin typeface="Times New Roman" pitchFamily="18" charset="0"/>
                <a:cs typeface="Times New Roman" pitchFamily="18" charset="0"/>
              </a:rPr>
              <a:t>2. Le groupement aminé de l’enzyme aminé est </a:t>
            </a:r>
            <a:r>
              <a:rPr lang="fr-FR" sz="2200" b="1" dirty="0" smtClean="0">
                <a:latin typeface="Times New Roman" pitchFamily="18" charset="0"/>
                <a:cs typeface="Times New Roman" pitchFamily="18" charset="0"/>
              </a:rPr>
              <a:t>transféré</a:t>
            </a:r>
            <a:r>
              <a:rPr lang="fr-FR" sz="2200" dirty="0" smtClean="0">
                <a:latin typeface="Times New Roman" pitchFamily="18" charset="0"/>
                <a:cs typeface="Times New Roman" pitchFamily="18" charset="0"/>
              </a:rPr>
              <a:t> à l’acide cétonique 2 accepteur ce qui donne un autre acide aminé 2 et autre acide </a:t>
            </a:r>
            <a:r>
              <a:rPr lang="el-GR" sz="2200" dirty="0" smtClean="0">
                <a:latin typeface="Times New Roman" pitchFamily="18" charset="0"/>
                <a:cs typeface="Times New Roman" pitchFamily="18" charset="0"/>
              </a:rPr>
              <a:t>α</a:t>
            </a:r>
            <a:r>
              <a:rPr lang="fr-FR" sz="2200" dirty="0" smtClean="0">
                <a:latin typeface="Times New Roman" pitchFamily="18" charset="0"/>
                <a:cs typeface="Times New Roman" pitchFamily="18" charset="0"/>
              </a:rPr>
              <a:t>-cétonique 1</a:t>
            </a:r>
          </a:p>
        </p:txBody>
      </p:sp>
      <p:sp>
        <p:nvSpPr>
          <p:cNvPr id="22" name="Flèche vers le bas 21"/>
          <p:cNvSpPr/>
          <p:nvPr/>
        </p:nvSpPr>
        <p:spPr>
          <a:xfrm>
            <a:off x="4786314" y="1714488"/>
            <a:ext cx="285752" cy="4429156"/>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6" grpId="0" animBg="1"/>
      <p:bldP spid="3"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7"/>
          <p:cNvPicPr>
            <a:picLocks noChangeAspect="1" noChangeArrowheads="1"/>
          </p:cNvPicPr>
          <p:nvPr/>
        </p:nvPicPr>
        <p:blipFill>
          <a:blip r:embed="rId2"/>
          <a:srcRect/>
          <a:stretch>
            <a:fillRect/>
          </a:stretch>
        </p:blipFill>
        <p:spPr bwMode="auto">
          <a:xfrm>
            <a:off x="5719783" y="2751666"/>
            <a:ext cx="1281109" cy="1534590"/>
          </a:xfrm>
          <a:prstGeom prst="rect">
            <a:avLst/>
          </a:prstGeom>
          <a:noFill/>
          <a:ln w="9525">
            <a:noFill/>
            <a:miter lim="800000"/>
            <a:headEnd/>
            <a:tailEnd/>
          </a:ln>
          <a:effectLst/>
        </p:spPr>
      </p:pic>
      <p:pic>
        <p:nvPicPr>
          <p:cNvPr id="71686" name="Picture 6"/>
          <p:cNvPicPr>
            <a:picLocks noChangeAspect="1" noChangeArrowheads="1"/>
          </p:cNvPicPr>
          <p:nvPr/>
        </p:nvPicPr>
        <p:blipFill>
          <a:blip r:embed="rId3"/>
          <a:srcRect l="6081" t="21171" b="2815"/>
          <a:stretch>
            <a:fillRect/>
          </a:stretch>
        </p:blipFill>
        <p:spPr bwMode="auto">
          <a:xfrm>
            <a:off x="2428860" y="2643182"/>
            <a:ext cx="2857520" cy="1665177"/>
          </a:xfrm>
          <a:prstGeom prst="rect">
            <a:avLst/>
          </a:prstGeom>
          <a:noFill/>
          <a:ln w="9525">
            <a:noFill/>
            <a:miter lim="800000"/>
            <a:headEnd/>
            <a:tailEnd/>
          </a:ln>
          <a:effectLst/>
        </p:spPr>
      </p:pic>
      <p:pic>
        <p:nvPicPr>
          <p:cNvPr id="71684" name="Picture 4"/>
          <p:cNvPicPr>
            <a:picLocks noChangeAspect="1" noChangeArrowheads="1"/>
          </p:cNvPicPr>
          <p:nvPr/>
        </p:nvPicPr>
        <p:blipFill>
          <a:blip r:embed="rId4"/>
          <a:srcRect/>
          <a:stretch>
            <a:fillRect/>
          </a:stretch>
        </p:blipFill>
        <p:spPr bwMode="auto">
          <a:xfrm>
            <a:off x="3524254" y="4714884"/>
            <a:ext cx="1619250" cy="2124075"/>
          </a:xfrm>
          <a:prstGeom prst="rect">
            <a:avLst/>
          </a:prstGeom>
          <a:noFill/>
          <a:ln w="9525">
            <a:noFill/>
            <a:miter lim="800000"/>
            <a:headEnd/>
            <a:tailEnd/>
          </a:ln>
          <a:effectLst/>
        </p:spPr>
      </p:pic>
      <p:pic>
        <p:nvPicPr>
          <p:cNvPr id="71685" name="Picture 5"/>
          <p:cNvPicPr>
            <a:picLocks noChangeAspect="1" noChangeArrowheads="1"/>
          </p:cNvPicPr>
          <p:nvPr/>
        </p:nvPicPr>
        <p:blipFill>
          <a:blip r:embed="rId5"/>
          <a:srcRect b="17276"/>
          <a:stretch>
            <a:fillRect/>
          </a:stretch>
        </p:blipFill>
        <p:spPr bwMode="auto">
          <a:xfrm>
            <a:off x="1857356" y="0"/>
            <a:ext cx="3857652" cy="1571612"/>
          </a:xfrm>
          <a:prstGeom prst="rect">
            <a:avLst/>
          </a:prstGeom>
          <a:noFill/>
          <a:ln w="9525">
            <a:noFill/>
            <a:miter lim="800000"/>
            <a:headEnd/>
            <a:tailEnd/>
          </a:ln>
          <a:effectLst/>
        </p:spPr>
      </p:pic>
      <p:pic>
        <p:nvPicPr>
          <p:cNvPr id="13" name="Picture 5"/>
          <p:cNvPicPr>
            <a:picLocks noChangeAspect="1" noChangeArrowheads="1"/>
          </p:cNvPicPr>
          <p:nvPr/>
        </p:nvPicPr>
        <p:blipFill>
          <a:blip r:embed="rId6" cstate="print"/>
          <a:srcRect l="36902" t="34238" r="21545" b="35870"/>
          <a:stretch>
            <a:fillRect/>
          </a:stretch>
        </p:blipFill>
        <p:spPr bwMode="auto">
          <a:xfrm>
            <a:off x="2928926" y="1571612"/>
            <a:ext cx="2357454" cy="1143008"/>
          </a:xfrm>
          <a:prstGeom prst="rect">
            <a:avLst/>
          </a:prstGeom>
          <a:noFill/>
          <a:ln w="9525">
            <a:noFill/>
            <a:miter lim="800000"/>
            <a:headEnd/>
            <a:tailEnd/>
          </a:ln>
          <a:effectLst/>
        </p:spPr>
      </p:pic>
      <p:pic>
        <p:nvPicPr>
          <p:cNvPr id="14" name="Picture 5"/>
          <p:cNvPicPr>
            <a:picLocks noChangeAspect="1" noChangeArrowheads="1"/>
          </p:cNvPicPr>
          <p:nvPr/>
        </p:nvPicPr>
        <p:blipFill>
          <a:blip r:embed="rId6" cstate="print"/>
          <a:srcRect l="36902" t="34238" r="21545" b="35870"/>
          <a:stretch>
            <a:fillRect/>
          </a:stretch>
        </p:blipFill>
        <p:spPr bwMode="auto">
          <a:xfrm>
            <a:off x="4643438" y="4286256"/>
            <a:ext cx="2357454" cy="1143008"/>
          </a:xfrm>
          <a:prstGeom prst="rect">
            <a:avLst/>
          </a:prstGeom>
          <a:noFill/>
          <a:ln w="9525">
            <a:noFill/>
            <a:miter lim="800000"/>
            <a:headEnd/>
            <a:tailEnd/>
          </a:ln>
          <a:effectLst/>
        </p:spPr>
      </p:pic>
      <p:pic>
        <p:nvPicPr>
          <p:cNvPr id="71683" name="Picture 3"/>
          <p:cNvPicPr>
            <a:picLocks noChangeAspect="1" noChangeArrowheads="1"/>
          </p:cNvPicPr>
          <p:nvPr/>
        </p:nvPicPr>
        <p:blipFill>
          <a:blip r:embed="rId7"/>
          <a:srcRect/>
          <a:stretch>
            <a:fillRect/>
          </a:stretch>
        </p:blipFill>
        <p:spPr bwMode="auto">
          <a:xfrm>
            <a:off x="5924567" y="4981599"/>
            <a:ext cx="1076325" cy="1876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6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68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68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4" descr="Résultat de recherche d'images pour &quot;transamination des acides aminés&quot;"/>
          <p:cNvSpPr>
            <a:spLocks noChangeAspect="1" noChangeArrowheads="1"/>
          </p:cNvSpPr>
          <p:nvPr/>
        </p:nvSpPr>
        <p:spPr bwMode="auto">
          <a:xfrm>
            <a:off x="1155707" y="4555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 name="Rectangle 25"/>
          <p:cNvSpPr/>
          <p:nvPr/>
        </p:nvSpPr>
        <p:spPr>
          <a:xfrm>
            <a:off x="0" y="1035120"/>
            <a:ext cx="4000496"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Se fait chez les </a:t>
            </a:r>
            <a:r>
              <a:rPr lang="fr-FR" sz="2200" i="1" dirty="0" err="1" smtClean="0">
                <a:latin typeface="Times New Roman" pitchFamily="18" charset="0"/>
                <a:cs typeface="Times New Roman" pitchFamily="18" charset="0"/>
              </a:rPr>
              <a:t>Clostridium</a:t>
            </a:r>
            <a:r>
              <a:rPr lang="fr-FR" sz="2200" dirty="0" smtClean="0">
                <a:latin typeface="Times New Roman" pitchFamily="18" charset="0"/>
                <a:cs typeface="Times New Roman" pitchFamily="18" charset="0"/>
              </a:rPr>
              <a:t> qui n’effectuent pas la réaction de </a:t>
            </a:r>
            <a:r>
              <a:rPr lang="fr-FR" sz="2200" dirty="0" err="1" smtClean="0">
                <a:latin typeface="Times New Roman" pitchFamily="18" charset="0"/>
                <a:cs typeface="Times New Roman" pitchFamily="18" charset="0"/>
              </a:rPr>
              <a:t>Stickland</a:t>
            </a:r>
            <a:endParaRPr lang="fr-FR" sz="2200" dirty="0"/>
          </a:p>
        </p:txBody>
      </p:sp>
      <p:sp>
        <p:nvSpPr>
          <p:cNvPr id="27" name="Rectangle 26"/>
          <p:cNvSpPr/>
          <p:nvPr/>
        </p:nvSpPr>
        <p:spPr>
          <a:xfrm>
            <a:off x="-32" y="2786058"/>
            <a:ext cx="4000496" cy="1785104"/>
          </a:xfrm>
          <a:prstGeom prst="rect">
            <a:avLst/>
          </a:prstGeom>
        </p:spPr>
        <p:txBody>
          <a:bodyPr wrap="square">
            <a:spAutoFit/>
          </a:bodyPr>
          <a:lstStyle/>
          <a:p>
            <a:pPr algn="just"/>
            <a:r>
              <a:rPr lang="fr-FR" sz="2200" dirty="0" smtClean="0">
                <a:latin typeface="Times New Roman" pitchFamily="18" charset="0"/>
                <a:cs typeface="Times New Roman" pitchFamily="18" charset="0"/>
              </a:rPr>
              <a:t>C’est une </a:t>
            </a:r>
            <a:r>
              <a:rPr lang="fr-FR" sz="2200" dirty="0" err="1" smtClean="0">
                <a:latin typeface="Times New Roman" pitchFamily="18" charset="0"/>
                <a:cs typeface="Times New Roman" pitchFamily="18" charset="0"/>
              </a:rPr>
              <a:t>transamination</a:t>
            </a:r>
            <a:r>
              <a:rPr lang="fr-FR" sz="2200" dirty="0" smtClean="0">
                <a:latin typeface="Times New Roman" pitchFamily="18" charset="0"/>
                <a:cs typeface="Times New Roman" pitchFamily="18" charset="0"/>
              </a:rPr>
              <a:t> sur l’acide </a:t>
            </a:r>
            <a:r>
              <a:rPr lang="fr-FR" sz="2200" dirty="0" err="1" smtClean="0">
                <a:latin typeface="Times New Roman" pitchFamily="18" charset="0"/>
                <a:cs typeface="Times New Roman" pitchFamily="18" charset="0"/>
              </a:rPr>
              <a:t>cétoglutarique</a:t>
            </a:r>
            <a:r>
              <a:rPr lang="fr-FR" sz="2200" dirty="0" smtClean="0">
                <a:latin typeface="Times New Roman" pitchFamily="18" charset="0"/>
                <a:cs typeface="Times New Roman" pitchFamily="18" charset="0"/>
              </a:rPr>
              <a:t>, suivi d’une désamination de l’acide glutamique formé par le glutamate déshydrogénase.</a:t>
            </a:r>
            <a:endParaRPr lang="fr-FR" sz="2200" dirty="0">
              <a:latin typeface="Times New Roman" pitchFamily="18" charset="0"/>
              <a:cs typeface="Times New Roman" pitchFamily="18" charset="0"/>
            </a:endParaRPr>
          </a:p>
        </p:txBody>
      </p:sp>
      <p:sp>
        <p:nvSpPr>
          <p:cNvPr id="28" name="Rectangle 27"/>
          <p:cNvSpPr/>
          <p:nvPr/>
        </p:nvSpPr>
        <p:spPr>
          <a:xfrm>
            <a:off x="0" y="38377"/>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Désamination après </a:t>
            </a:r>
            <a:r>
              <a:rPr lang="fr-FR" sz="2400" b="1" dirty="0" err="1" smtClean="0">
                <a:latin typeface="Times New Roman" pitchFamily="18" charset="0"/>
                <a:cs typeface="Times New Roman" pitchFamily="18" charset="0"/>
              </a:rPr>
              <a:t>transamination</a:t>
            </a:r>
            <a:endParaRPr lang="fr-FR" sz="2400" b="1" dirty="0"/>
          </a:p>
        </p:txBody>
      </p:sp>
      <p:pic>
        <p:nvPicPr>
          <p:cNvPr id="31" name="Picture 6"/>
          <p:cNvPicPr>
            <a:picLocks noChangeAspect="1" noChangeArrowheads="1"/>
          </p:cNvPicPr>
          <p:nvPr/>
        </p:nvPicPr>
        <p:blipFill>
          <a:blip r:embed="rId2"/>
          <a:srcRect l="6081" t="21171" b="2815"/>
          <a:stretch>
            <a:fillRect/>
          </a:stretch>
        </p:blipFill>
        <p:spPr bwMode="auto">
          <a:xfrm>
            <a:off x="5500694" y="3000372"/>
            <a:ext cx="2857520" cy="1665177"/>
          </a:xfrm>
          <a:prstGeom prst="rect">
            <a:avLst/>
          </a:prstGeom>
          <a:noFill/>
          <a:ln w="9525">
            <a:noFill/>
            <a:miter lim="800000"/>
            <a:headEnd/>
            <a:tailEnd/>
          </a:ln>
          <a:effectLst/>
        </p:spPr>
      </p:pic>
      <p:pic>
        <p:nvPicPr>
          <p:cNvPr id="33" name="Picture 5"/>
          <p:cNvPicPr>
            <a:picLocks noChangeAspect="1" noChangeArrowheads="1"/>
          </p:cNvPicPr>
          <p:nvPr/>
        </p:nvPicPr>
        <p:blipFill>
          <a:blip r:embed="rId3"/>
          <a:srcRect b="17276"/>
          <a:stretch>
            <a:fillRect/>
          </a:stretch>
        </p:blipFill>
        <p:spPr bwMode="auto">
          <a:xfrm>
            <a:off x="5000628" y="600022"/>
            <a:ext cx="3857652" cy="1571612"/>
          </a:xfrm>
          <a:prstGeom prst="rect">
            <a:avLst/>
          </a:prstGeom>
          <a:noFill/>
          <a:ln w="9525">
            <a:noFill/>
            <a:miter lim="800000"/>
            <a:headEnd/>
            <a:tailEnd/>
          </a:ln>
          <a:effectLst/>
        </p:spPr>
      </p:pic>
      <p:pic>
        <p:nvPicPr>
          <p:cNvPr id="34" name="Picture 5"/>
          <p:cNvPicPr>
            <a:picLocks noChangeAspect="1" noChangeArrowheads="1"/>
          </p:cNvPicPr>
          <p:nvPr/>
        </p:nvPicPr>
        <p:blipFill>
          <a:blip r:embed="rId4" cstate="print"/>
          <a:srcRect l="39420" t="34238" r="39174" b="35870"/>
          <a:stretch>
            <a:fillRect/>
          </a:stretch>
        </p:blipFill>
        <p:spPr bwMode="auto">
          <a:xfrm>
            <a:off x="6215074" y="2143116"/>
            <a:ext cx="1214446" cy="1143008"/>
          </a:xfrm>
          <a:prstGeom prst="rect">
            <a:avLst/>
          </a:prstGeom>
          <a:noFill/>
          <a:ln w="9525">
            <a:noFill/>
            <a:miter lim="800000"/>
            <a:headEnd/>
            <a:tailEnd/>
          </a:ln>
          <a:effectLst/>
        </p:spPr>
      </p:pic>
      <p:sp>
        <p:nvSpPr>
          <p:cNvPr id="37" name="Rectangle 36"/>
          <p:cNvSpPr/>
          <p:nvPr/>
        </p:nvSpPr>
        <p:spPr>
          <a:xfrm>
            <a:off x="8045512" y="5729829"/>
            <a:ext cx="646331" cy="369332"/>
          </a:xfrm>
          <a:prstGeom prst="rect">
            <a:avLst/>
          </a:prstGeom>
        </p:spPr>
        <p:txBody>
          <a:bodyPr wrap="none">
            <a:spAutoFit/>
          </a:bodyPr>
          <a:lstStyle/>
          <a:p>
            <a:r>
              <a:rPr lang="fr-FR" b="1" dirty="0" smtClean="0">
                <a:latin typeface="Times New Roman" pitchFamily="18" charset="0"/>
                <a:cs typeface="Times New Roman" pitchFamily="18" charset="0"/>
              </a:rPr>
              <a:t>NH3</a:t>
            </a:r>
            <a:endParaRPr lang="fr-FR" b="1" dirty="0">
              <a:latin typeface="Times New Roman" pitchFamily="18" charset="0"/>
              <a:cs typeface="Times New Roman" pitchFamily="18" charset="0"/>
            </a:endParaRPr>
          </a:p>
        </p:txBody>
      </p:sp>
      <p:sp>
        <p:nvSpPr>
          <p:cNvPr id="38" name="Rectangle 37"/>
          <p:cNvSpPr/>
          <p:nvPr/>
        </p:nvSpPr>
        <p:spPr>
          <a:xfrm>
            <a:off x="6331000" y="4884715"/>
            <a:ext cx="979755" cy="369332"/>
          </a:xfrm>
          <a:prstGeom prst="rect">
            <a:avLst/>
          </a:prstGeom>
        </p:spPr>
        <p:txBody>
          <a:bodyPr wrap="none">
            <a:spAutoFit/>
          </a:bodyPr>
          <a:lstStyle/>
          <a:p>
            <a:r>
              <a:rPr lang="fr-FR" b="1" dirty="0" smtClean="0">
                <a:latin typeface="Times New Roman" pitchFamily="18" charset="0"/>
                <a:cs typeface="Times New Roman" pitchFamily="18" charset="0"/>
              </a:rPr>
              <a:t>NAD(P)</a:t>
            </a:r>
            <a:endParaRPr lang="fr-FR" b="1" dirty="0">
              <a:latin typeface="Times New Roman" pitchFamily="18" charset="0"/>
              <a:cs typeface="Times New Roman" pitchFamily="18" charset="0"/>
            </a:endParaRPr>
          </a:p>
        </p:txBody>
      </p:sp>
      <p:sp>
        <p:nvSpPr>
          <p:cNvPr id="39" name="Rectangle 38"/>
          <p:cNvSpPr/>
          <p:nvPr/>
        </p:nvSpPr>
        <p:spPr>
          <a:xfrm>
            <a:off x="5691554" y="5670533"/>
            <a:ext cx="1274708" cy="369332"/>
          </a:xfrm>
          <a:prstGeom prst="rect">
            <a:avLst/>
          </a:prstGeom>
        </p:spPr>
        <p:txBody>
          <a:bodyPr wrap="none">
            <a:spAutoFit/>
          </a:bodyPr>
          <a:lstStyle/>
          <a:p>
            <a:r>
              <a:rPr lang="fr-FR" b="1" dirty="0" smtClean="0">
                <a:latin typeface="Times New Roman" pitchFamily="18" charset="0"/>
                <a:cs typeface="Times New Roman" pitchFamily="18" charset="0"/>
              </a:rPr>
              <a:t>NAD(P)H2</a:t>
            </a:r>
            <a:endParaRPr lang="fr-FR" b="1" dirty="0">
              <a:latin typeface="Times New Roman" pitchFamily="18" charset="0"/>
              <a:cs typeface="Times New Roman" pitchFamily="18" charset="0"/>
            </a:endParaRPr>
          </a:p>
        </p:txBody>
      </p:sp>
      <p:sp>
        <p:nvSpPr>
          <p:cNvPr id="41" name="Rectangle 40"/>
          <p:cNvSpPr/>
          <p:nvPr/>
        </p:nvSpPr>
        <p:spPr>
          <a:xfrm>
            <a:off x="6723945" y="6457914"/>
            <a:ext cx="1848583" cy="400110"/>
          </a:xfrm>
          <a:prstGeom prst="rect">
            <a:avLst/>
          </a:prstGeom>
        </p:spPr>
        <p:txBody>
          <a:bodyPr wrap="none">
            <a:spAutoFit/>
          </a:bodyPr>
          <a:lstStyle/>
          <a:p>
            <a:pPr algn="ctr"/>
            <a:r>
              <a:rPr lang="el-GR" sz="2000" b="1" dirty="0" smtClean="0">
                <a:latin typeface="Times New Roman" pitchFamily="18" charset="0"/>
                <a:cs typeface="Times New Roman" pitchFamily="18" charset="0"/>
              </a:rPr>
              <a:t>α</a:t>
            </a:r>
            <a:r>
              <a:rPr lang="fr-FR" sz="2000" b="1" dirty="0" smtClean="0">
                <a:latin typeface="Times New Roman" pitchFamily="18" charset="0"/>
                <a:cs typeface="Times New Roman" pitchFamily="18" charset="0"/>
              </a:rPr>
              <a:t>-</a:t>
            </a:r>
            <a:r>
              <a:rPr lang="fr-FR" sz="2000" b="1" dirty="0" err="1" smtClean="0">
                <a:latin typeface="Times New Roman" pitchFamily="18" charset="0"/>
                <a:cs typeface="Times New Roman" pitchFamily="18" charset="0"/>
              </a:rPr>
              <a:t>cétoglutarate</a:t>
            </a:r>
            <a:endParaRPr lang="fr-FR" sz="2000" b="1" dirty="0">
              <a:latin typeface="Times New Roman" pitchFamily="18" charset="0"/>
              <a:cs typeface="Times New Roman" pitchFamily="18" charset="0"/>
            </a:endParaRPr>
          </a:p>
        </p:txBody>
      </p:sp>
      <p:sp>
        <p:nvSpPr>
          <p:cNvPr id="42" name="Flèche courbée vers la gauche 41"/>
          <p:cNvSpPr/>
          <p:nvPr/>
        </p:nvSpPr>
        <p:spPr>
          <a:xfrm rot="1237784">
            <a:off x="7061705" y="5180640"/>
            <a:ext cx="529791" cy="1000132"/>
          </a:xfrm>
          <a:prstGeom prst="curvedLeftArrow">
            <a:avLst>
              <a:gd name="adj1" fmla="val 0"/>
              <a:gd name="adj2" fmla="val 33999"/>
              <a:gd name="adj3" fmla="val 19709"/>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ln w="76200">
                <a:solidFill>
                  <a:schemeClr val="tx1"/>
                </a:solidFill>
              </a:ln>
              <a:solidFill>
                <a:schemeClr val="tx1"/>
              </a:solidFill>
              <a:latin typeface="Times New Roman" pitchFamily="18" charset="0"/>
              <a:cs typeface="Times New Roman" pitchFamily="18" charset="0"/>
            </a:endParaRPr>
          </a:p>
        </p:txBody>
      </p:sp>
      <p:cxnSp>
        <p:nvCxnSpPr>
          <p:cNvPr id="43" name="Connecteur droit avec flèche 42"/>
          <p:cNvCxnSpPr/>
          <p:nvPr/>
        </p:nvCxnSpPr>
        <p:spPr>
          <a:xfrm rot="5400000" flipH="1" flipV="1">
            <a:off x="6752524" y="5547747"/>
            <a:ext cx="1728000" cy="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rot="5400000">
            <a:off x="6736051" y="5564939"/>
            <a:ext cx="17616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Flèche courbée vers la gauche 44"/>
          <p:cNvSpPr/>
          <p:nvPr/>
        </p:nvSpPr>
        <p:spPr>
          <a:xfrm flipH="1">
            <a:off x="7640620" y="5099029"/>
            <a:ext cx="476329" cy="857256"/>
          </a:xfrm>
          <a:prstGeom prst="curvedLeftArrow">
            <a:avLst>
              <a:gd name="adj1" fmla="val 0"/>
              <a:gd name="adj2" fmla="val 33999"/>
              <a:gd name="adj3" fmla="val 19709"/>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ln w="76200">
                <a:solidFill>
                  <a:schemeClr val="tx1"/>
                </a:solidFill>
              </a:ln>
              <a:solidFill>
                <a:schemeClr val="tx1"/>
              </a:solidFill>
              <a:latin typeface="Times New Roman" pitchFamily="18" charset="0"/>
              <a:cs typeface="Times New Roman" pitchFamily="18" charset="0"/>
            </a:endParaRPr>
          </a:p>
        </p:txBody>
      </p:sp>
      <p:sp>
        <p:nvSpPr>
          <p:cNvPr id="46" name="Rectangle 45"/>
          <p:cNvSpPr/>
          <p:nvPr/>
        </p:nvSpPr>
        <p:spPr>
          <a:xfrm>
            <a:off x="8045512" y="4884715"/>
            <a:ext cx="659155" cy="369332"/>
          </a:xfrm>
          <a:prstGeom prst="rect">
            <a:avLst/>
          </a:prstGeom>
        </p:spPr>
        <p:txBody>
          <a:bodyPr wrap="none">
            <a:spAutoFit/>
          </a:bodyPr>
          <a:lstStyle/>
          <a:p>
            <a:r>
              <a:rPr lang="fr-FR" b="1" dirty="0" smtClean="0">
                <a:latin typeface="Times New Roman" pitchFamily="18" charset="0"/>
                <a:cs typeface="Times New Roman" pitchFamily="18" charset="0"/>
              </a:rPr>
              <a:t>H2O</a:t>
            </a:r>
            <a:endParaRPr lang="fr-FR" b="1" dirty="0">
              <a:latin typeface="Times New Roman" pitchFamily="18" charset="0"/>
              <a:cs typeface="Times New Roman" pitchFamily="18" charset="0"/>
            </a:endParaRPr>
          </a:p>
        </p:txBody>
      </p:sp>
      <p:sp>
        <p:nvSpPr>
          <p:cNvPr id="47" name="Rectangle 46"/>
          <p:cNvSpPr/>
          <p:nvPr/>
        </p:nvSpPr>
        <p:spPr>
          <a:xfrm>
            <a:off x="7715272" y="5220314"/>
            <a:ext cx="1785950" cy="523220"/>
          </a:xfrm>
          <a:prstGeom prst="rect">
            <a:avLst/>
          </a:prstGeom>
        </p:spPr>
        <p:txBody>
          <a:bodyPr wrap="square">
            <a:spAutoFit/>
          </a:bodyPr>
          <a:lstStyle/>
          <a:p>
            <a:r>
              <a:rPr lang="fr-FR" sz="1400" b="1" dirty="0" smtClean="0">
                <a:solidFill>
                  <a:srgbClr val="FF0000"/>
                </a:solidFill>
                <a:latin typeface="Times New Roman" pitchFamily="18" charset="0"/>
                <a:cs typeface="Times New Roman" pitchFamily="18" charset="0"/>
              </a:rPr>
              <a:t>Glutamate déshydrogénase </a:t>
            </a:r>
            <a:endParaRPr lang="fr-FR" sz="1400" b="1" dirty="0">
              <a:solidFill>
                <a:srgbClr val="FF0000"/>
              </a:solidFill>
              <a:latin typeface="Times New Roman" pitchFamily="18" charset="0"/>
              <a:cs typeface="Times New Roman" pitchFamily="18" charset="0"/>
            </a:endParaRPr>
          </a:p>
        </p:txBody>
      </p:sp>
      <p:sp>
        <p:nvSpPr>
          <p:cNvPr id="48" name="Rectangle 47"/>
          <p:cNvSpPr/>
          <p:nvPr/>
        </p:nvSpPr>
        <p:spPr>
          <a:xfrm>
            <a:off x="6929454" y="2500306"/>
            <a:ext cx="1428760" cy="338554"/>
          </a:xfrm>
          <a:prstGeom prst="rect">
            <a:avLst/>
          </a:prstGeom>
          <a:solidFill>
            <a:schemeClr val="bg1"/>
          </a:solidFill>
        </p:spPr>
        <p:txBody>
          <a:bodyPr wrap="square">
            <a:spAutoFit/>
          </a:bodyPr>
          <a:lstStyle/>
          <a:p>
            <a:r>
              <a:rPr lang="fr-FR" sz="1600" b="1" dirty="0" smtClean="0">
                <a:solidFill>
                  <a:srgbClr val="FF0000"/>
                </a:solidFill>
                <a:latin typeface="Times New Roman" pitchFamily="18" charset="0"/>
                <a:cs typeface="Times New Roman" pitchFamily="18" charset="0"/>
              </a:rPr>
              <a:t>transaminase</a:t>
            </a:r>
            <a:endParaRPr lang="fr-FR" sz="1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par>
                          <p:cTn id="32" fill="hold">
                            <p:stCondLst>
                              <p:cond delay="0"/>
                            </p:stCondLst>
                            <p:childTnLst>
                              <p:par>
                                <p:cTn id="33" presetID="5" presetClass="entr" presetSubtype="5"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checkerboard(down)">
                                      <p:cBhvr>
                                        <p:cTn id="35" dur="500"/>
                                        <p:tgtEl>
                                          <p:spTgt spid="42"/>
                                        </p:tgtEl>
                                      </p:cBhvr>
                                    </p:animEffect>
                                  </p:childTnLst>
                                </p:cTn>
                              </p:par>
                              <p:par>
                                <p:cTn id="36" presetID="1"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childTnLst>
                          </p:cTn>
                        </p:par>
                        <p:par>
                          <p:cTn id="38" fill="hold">
                            <p:stCondLst>
                              <p:cond delay="500"/>
                            </p:stCondLst>
                            <p:childTnLst>
                              <p:par>
                                <p:cTn id="39" presetID="5" presetClass="entr" presetSubtype="5"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checkerboard(down)">
                                      <p:cBhvr>
                                        <p:cTn id="41" dur="500"/>
                                        <p:tgtEl>
                                          <p:spTgt spid="45"/>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7" grpId="0"/>
      <p:bldP spid="38" grpId="0"/>
      <p:bldP spid="39" grpId="0"/>
      <p:bldP spid="41" grpId="0"/>
      <p:bldP spid="42" grpId="0" animBg="1"/>
      <p:bldP spid="45" grpId="0" animBg="1"/>
      <p:bldP spid="46" grpId="0"/>
      <p:bldP spid="47" grpId="0"/>
      <p:bldP spid="4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10"/>
          <p:cNvGrpSpPr/>
          <p:nvPr/>
        </p:nvGrpSpPr>
        <p:grpSpPr>
          <a:xfrm>
            <a:off x="5260160" y="2069842"/>
            <a:ext cx="3312368" cy="2677656"/>
            <a:chOff x="5148064" y="2996952"/>
            <a:chExt cx="3312368" cy="2677656"/>
          </a:xfrm>
        </p:grpSpPr>
        <p:sp>
          <p:nvSpPr>
            <p:cNvPr id="6" name="Rectangle 5"/>
            <p:cNvSpPr/>
            <p:nvPr/>
          </p:nvSpPr>
          <p:spPr>
            <a:xfrm>
              <a:off x="5148064" y="2996952"/>
              <a:ext cx="3312368" cy="2677656"/>
            </a:xfrm>
            <a:prstGeom prst="rect">
              <a:avLst/>
            </a:prstGeom>
            <a:ln>
              <a:solidFill>
                <a:srgbClr val="0000CC"/>
              </a:solidFill>
            </a:ln>
          </p:spPr>
          <p:txBody>
            <a:bodyPr wrap="square">
              <a:spAutoFit/>
            </a:bodyPr>
            <a:lstStyle/>
            <a:p>
              <a:pPr algn="ctr"/>
              <a:r>
                <a:rPr lang="fr-FR" sz="2800" dirty="0" smtClean="0">
                  <a:latin typeface="Times New Roman" pitchFamily="18" charset="0"/>
                  <a:ea typeface="Cambria Math" pitchFamily="18" charset="0"/>
                  <a:cs typeface="Times New Roman" pitchFamily="18" charset="0"/>
                </a:rPr>
                <a:t>HOOC-C</a:t>
              </a:r>
              <a:r>
                <a:rPr lang="fr-FR" sz="2800" b="1" dirty="0" smtClean="0">
                  <a:solidFill>
                    <a:srgbClr val="FF0000"/>
                  </a:solidFill>
                  <a:latin typeface="Times New Roman" pitchFamily="18" charset="0"/>
                  <a:ea typeface="Cambria Math" pitchFamily="18" charset="0"/>
                  <a:cs typeface="Times New Roman" pitchFamily="18" charset="0"/>
                </a:rPr>
                <a:t>H</a:t>
              </a:r>
              <a:r>
                <a:rPr lang="fr-FR" sz="2800" dirty="0" smtClean="0">
                  <a:latin typeface="Times New Roman" pitchFamily="18" charset="0"/>
                  <a:ea typeface="Cambria Math" pitchFamily="18" charset="0"/>
                  <a:cs typeface="Times New Roman" pitchFamily="18" charset="0"/>
                </a:rPr>
                <a:t>NH2-R</a:t>
              </a:r>
            </a:p>
            <a:p>
              <a:pPr algn="ctr"/>
              <a:endParaRPr lang="fr-FR" sz="2800" dirty="0" smtClean="0">
                <a:latin typeface="Times New Roman" pitchFamily="18" charset="0"/>
                <a:ea typeface="Cambria Math" pitchFamily="18" charset="0"/>
                <a:cs typeface="Times New Roman" pitchFamily="18" charset="0"/>
              </a:endParaRPr>
            </a:p>
            <a:p>
              <a:pPr algn="ctr"/>
              <a:r>
                <a:rPr lang="fr-FR" sz="2800" dirty="0" smtClean="0">
                  <a:latin typeface="Times New Roman" pitchFamily="18" charset="0"/>
                  <a:ea typeface="Cambria Math" pitchFamily="18" charset="0"/>
                  <a:cs typeface="Times New Roman" pitchFamily="18" charset="0"/>
                </a:rPr>
                <a:t>                  </a:t>
              </a:r>
            </a:p>
            <a:p>
              <a:pPr algn="ctr"/>
              <a:endParaRPr lang="fr-FR" sz="2800" dirty="0" smtClean="0">
                <a:latin typeface="Times New Roman" pitchFamily="18" charset="0"/>
                <a:ea typeface="Cambria Math" pitchFamily="18" charset="0"/>
                <a:cs typeface="Times New Roman" pitchFamily="18" charset="0"/>
              </a:endParaRPr>
            </a:p>
            <a:p>
              <a:pPr algn="ctr"/>
              <a:endParaRPr lang="fr-FR" sz="2800" dirty="0" smtClean="0">
                <a:latin typeface="Times New Roman" pitchFamily="18" charset="0"/>
                <a:ea typeface="Cambria Math" pitchFamily="18" charset="0"/>
                <a:cs typeface="Times New Roman" pitchFamily="18" charset="0"/>
              </a:endParaRPr>
            </a:p>
            <a:p>
              <a:pPr algn="ctr"/>
              <a:r>
                <a:rPr lang="fr-FR" sz="2800" dirty="0" smtClean="0">
                  <a:latin typeface="Times New Roman" pitchFamily="18" charset="0"/>
                  <a:ea typeface="Cambria Math" pitchFamily="18" charset="0"/>
                  <a:cs typeface="Times New Roman" pitchFamily="18" charset="0"/>
                </a:rPr>
                <a:t>C</a:t>
              </a:r>
              <a:r>
                <a:rPr lang="fr-FR" sz="2800" b="1" dirty="0" smtClean="0">
                  <a:solidFill>
                    <a:srgbClr val="FF0000"/>
                  </a:solidFill>
                  <a:latin typeface="Times New Roman" pitchFamily="18" charset="0"/>
                  <a:ea typeface="Cambria Math" pitchFamily="18" charset="0"/>
                  <a:cs typeface="Times New Roman" pitchFamily="18" charset="0"/>
                </a:rPr>
                <a:t>H2</a:t>
              </a:r>
              <a:r>
                <a:rPr lang="fr-FR" sz="2800" dirty="0" smtClean="0">
                  <a:latin typeface="Times New Roman" pitchFamily="18" charset="0"/>
                  <a:ea typeface="Cambria Math" pitchFamily="18" charset="0"/>
                  <a:cs typeface="Times New Roman" pitchFamily="18" charset="0"/>
                </a:rPr>
                <a:t>R</a:t>
              </a:r>
              <a:r>
                <a:rPr lang="fr-FR" sz="2800" b="1" dirty="0" smtClean="0">
                  <a:solidFill>
                    <a:srgbClr val="FF0000"/>
                  </a:solidFill>
                  <a:latin typeface="Times New Roman" pitchFamily="18" charset="0"/>
                  <a:ea typeface="Cambria Math" pitchFamily="18" charset="0"/>
                  <a:cs typeface="Times New Roman" pitchFamily="18" charset="0"/>
                </a:rPr>
                <a:t>-</a:t>
              </a:r>
              <a:r>
                <a:rPr lang="fr-FR" sz="2800" dirty="0" smtClean="0">
                  <a:latin typeface="Times New Roman" pitchFamily="18" charset="0"/>
                  <a:ea typeface="Cambria Math" pitchFamily="18" charset="0"/>
                  <a:cs typeface="Times New Roman" pitchFamily="18" charset="0"/>
                </a:rPr>
                <a:t>NH2</a:t>
              </a:r>
            </a:p>
          </p:txBody>
        </p:sp>
        <p:sp>
          <p:nvSpPr>
            <p:cNvPr id="9" name="Flèche en arc 8"/>
            <p:cNvSpPr/>
            <p:nvPr/>
          </p:nvSpPr>
          <p:spPr>
            <a:xfrm rot="2040672" flipV="1">
              <a:off x="6555278" y="3749818"/>
              <a:ext cx="1016868" cy="708130"/>
            </a:xfrm>
            <a:prstGeom prst="circularArrow">
              <a:avLst>
                <a:gd name="adj1" fmla="val 8058"/>
                <a:gd name="adj2" fmla="val 1142319"/>
                <a:gd name="adj3" fmla="val 19865396"/>
                <a:gd name="adj4" fmla="val 12299044"/>
                <a:gd name="adj5" fmla="val 22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itchFamily="18" charset="0"/>
                <a:cs typeface="Times New Roman" pitchFamily="18" charset="0"/>
              </a:endParaRPr>
            </a:p>
          </p:txBody>
        </p:sp>
        <p:sp>
          <p:nvSpPr>
            <p:cNvPr id="7" name="Flèche vers le bas 6"/>
            <p:cNvSpPr/>
            <p:nvPr/>
          </p:nvSpPr>
          <p:spPr>
            <a:xfrm>
              <a:off x="6588224" y="3717032"/>
              <a:ext cx="28803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10" name="Rectangle 9"/>
            <p:cNvSpPr/>
            <p:nvPr/>
          </p:nvSpPr>
          <p:spPr>
            <a:xfrm>
              <a:off x="7228285" y="4077072"/>
              <a:ext cx="944115" cy="523220"/>
            </a:xfrm>
            <a:prstGeom prst="rect">
              <a:avLst/>
            </a:prstGeom>
          </p:spPr>
          <p:txBody>
            <a:bodyPr wrap="square">
              <a:spAutoFit/>
            </a:bodyPr>
            <a:lstStyle/>
            <a:p>
              <a:pPr algn="ctr"/>
              <a:r>
                <a:rPr lang="fr-FR" sz="2800" b="1" dirty="0" smtClean="0">
                  <a:solidFill>
                    <a:srgbClr val="FF0000"/>
                  </a:solidFill>
                  <a:latin typeface="Times New Roman" pitchFamily="18" charset="0"/>
                  <a:ea typeface="Cambria Math" pitchFamily="18" charset="0"/>
                  <a:cs typeface="Times New Roman" pitchFamily="18" charset="0"/>
                </a:rPr>
                <a:t>CO2</a:t>
              </a:r>
              <a:endParaRPr lang="fr-FR" b="1" dirty="0">
                <a:solidFill>
                  <a:srgbClr val="FF0000"/>
                </a:solidFill>
                <a:latin typeface="Times New Roman" pitchFamily="18" charset="0"/>
                <a:cs typeface="Times New Roman" pitchFamily="18" charset="0"/>
              </a:endParaRPr>
            </a:p>
          </p:txBody>
        </p:sp>
      </p:grpSp>
      <p:sp>
        <p:nvSpPr>
          <p:cNvPr id="11" name="Rectangle 10"/>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Décarboxylation</a:t>
            </a:r>
            <a:endParaRPr lang="fr-FR" sz="2400" dirty="0">
              <a:latin typeface="Times New Roman" pitchFamily="18" charset="0"/>
              <a:cs typeface="Times New Roman" pitchFamily="18" charset="0"/>
            </a:endParaRPr>
          </a:p>
        </p:txBody>
      </p:sp>
      <p:sp>
        <p:nvSpPr>
          <p:cNvPr id="13" name="Rectangle 12"/>
          <p:cNvSpPr/>
          <p:nvPr/>
        </p:nvSpPr>
        <p:spPr>
          <a:xfrm>
            <a:off x="0" y="916740"/>
            <a:ext cx="9144000" cy="769441"/>
          </a:xfrm>
          <a:prstGeom prst="rect">
            <a:avLst/>
          </a:prstGeom>
        </p:spPr>
        <p:txBody>
          <a:bodyPr wrap="square">
            <a:spAutoFit/>
          </a:bodyPr>
          <a:lstStyle/>
          <a:p>
            <a:r>
              <a:rPr lang="fr-FR" sz="2200" dirty="0" smtClean="0">
                <a:latin typeface="Times New Roman" pitchFamily="18" charset="0"/>
                <a:ea typeface="Cambria Math" pitchFamily="18" charset="0"/>
                <a:cs typeface="Times New Roman" pitchFamily="18" charset="0"/>
              </a:rPr>
              <a:t>Les décarboxylases sont synthétisées principalement en conditions acides pour produire du </a:t>
            </a:r>
            <a:r>
              <a:rPr lang="fr-FR" sz="2200" b="1" dirty="0" smtClean="0">
                <a:solidFill>
                  <a:srgbClr val="FF0000"/>
                </a:solidFill>
                <a:latin typeface="Times New Roman" pitchFamily="18" charset="0"/>
                <a:ea typeface="Cambria Math" pitchFamily="18" charset="0"/>
                <a:cs typeface="Times New Roman" pitchFamily="18" charset="0"/>
              </a:rPr>
              <a:t>CO2</a:t>
            </a:r>
            <a:r>
              <a:rPr lang="fr-FR" sz="2200" dirty="0" smtClean="0">
                <a:latin typeface="Times New Roman" pitchFamily="18" charset="0"/>
                <a:ea typeface="Cambria Math" pitchFamily="18" charset="0"/>
                <a:cs typeface="Times New Roman" pitchFamily="18" charset="0"/>
              </a:rPr>
              <a:t> et des</a:t>
            </a:r>
            <a:r>
              <a:rPr lang="fr-FR" sz="2200" b="1" dirty="0" smtClean="0">
                <a:solidFill>
                  <a:srgbClr val="FF0000"/>
                </a:solidFill>
                <a:latin typeface="Times New Roman" pitchFamily="18" charset="0"/>
                <a:ea typeface="Cambria Math" pitchFamily="18" charset="0"/>
                <a:cs typeface="Times New Roman" pitchFamily="18" charset="0"/>
              </a:rPr>
              <a:t> </a:t>
            </a:r>
            <a:r>
              <a:rPr lang="fr-FR" sz="2200" dirty="0" smtClean="0">
                <a:latin typeface="Times New Roman" pitchFamily="18" charset="0"/>
                <a:ea typeface="Cambria Math" pitchFamily="18" charset="0"/>
                <a:cs typeface="Times New Roman" pitchFamily="18" charset="0"/>
              </a:rPr>
              <a:t>amines primaire.</a:t>
            </a:r>
          </a:p>
        </p:txBody>
      </p:sp>
      <p:sp>
        <p:nvSpPr>
          <p:cNvPr id="14" name="Rectangle 13"/>
          <p:cNvSpPr/>
          <p:nvPr/>
        </p:nvSpPr>
        <p:spPr>
          <a:xfrm>
            <a:off x="0" y="5131159"/>
            <a:ext cx="9144000" cy="430887"/>
          </a:xfrm>
          <a:prstGeom prst="rect">
            <a:avLst/>
          </a:prstGeom>
        </p:spPr>
        <p:txBody>
          <a:bodyPr wrap="square">
            <a:spAutoFit/>
          </a:bodyPr>
          <a:lstStyle/>
          <a:p>
            <a:r>
              <a:rPr lang="fr-FR" sz="2200" dirty="0" smtClean="0">
                <a:latin typeface="Times New Roman" pitchFamily="18" charset="0"/>
                <a:ea typeface="Cambria Math" pitchFamily="18" charset="0"/>
                <a:cs typeface="Times New Roman" pitchFamily="18" charset="0"/>
              </a:rPr>
              <a:t>Il existe une décarboxylase par acide aminé. </a:t>
            </a:r>
            <a:endParaRPr lang="fr-FR" sz="2200" dirty="0">
              <a:latin typeface="Times New Roman" pitchFamily="18" charset="0"/>
              <a:cs typeface="Times New Roman" pitchFamily="18" charset="0"/>
            </a:endParaRPr>
          </a:p>
        </p:txBody>
      </p:sp>
      <p:sp>
        <p:nvSpPr>
          <p:cNvPr id="15" name="Rectangle 14"/>
          <p:cNvSpPr/>
          <p:nvPr/>
        </p:nvSpPr>
        <p:spPr>
          <a:xfrm>
            <a:off x="0" y="5945707"/>
            <a:ext cx="9144000" cy="769441"/>
          </a:xfrm>
          <a:prstGeom prst="rect">
            <a:avLst/>
          </a:prstGeom>
        </p:spPr>
        <p:txBody>
          <a:bodyPr wrap="square">
            <a:spAutoFit/>
          </a:bodyPr>
          <a:lstStyle/>
          <a:p>
            <a:pPr algn="just"/>
            <a:r>
              <a:rPr lang="fr-FR" sz="2200" dirty="0" smtClean="0">
                <a:latin typeface="Times New Roman" pitchFamily="18" charset="0"/>
                <a:ea typeface="Cambria Math" pitchFamily="18" charset="0"/>
                <a:cs typeface="Times New Roman" pitchFamily="18" charset="0"/>
              </a:rPr>
              <a:t>Le phosphate de pyridoxal (coenzyme dérivée de la vitamine B</a:t>
            </a:r>
            <a:r>
              <a:rPr lang="fr-FR" sz="2200" baseline="-25000" dirty="0" smtClean="0">
                <a:latin typeface="Times New Roman" pitchFamily="18" charset="0"/>
                <a:ea typeface="Cambria Math" pitchFamily="18" charset="0"/>
                <a:cs typeface="Times New Roman" pitchFamily="18" charset="0"/>
              </a:rPr>
              <a:t>6</a:t>
            </a:r>
            <a:r>
              <a:rPr lang="fr-FR" sz="2200" dirty="0" smtClean="0">
                <a:latin typeface="Times New Roman" pitchFamily="18" charset="0"/>
                <a:ea typeface="Cambria Math" pitchFamily="18" charset="0"/>
                <a:cs typeface="Times New Roman" pitchFamily="18" charset="0"/>
              </a:rPr>
              <a:t>) est le coenzyme de la quasi-totalité des décarboxylases. </a:t>
            </a:r>
            <a:endParaRPr lang="fr-FR" sz="2200" dirty="0">
              <a:latin typeface="Times New Roman" pitchFamily="18" charset="0"/>
              <a:cs typeface="Times New Roman" pitchFamily="18" charset="0"/>
            </a:endParaRPr>
          </a:p>
        </p:txBody>
      </p:sp>
      <p:pic>
        <p:nvPicPr>
          <p:cNvPr id="81921" name="Picture 1"/>
          <p:cNvPicPr>
            <a:picLocks noChangeAspect="1" noChangeArrowheads="1"/>
          </p:cNvPicPr>
          <p:nvPr/>
        </p:nvPicPr>
        <p:blipFill>
          <a:blip r:embed="rId2"/>
          <a:srcRect/>
          <a:stretch>
            <a:fillRect/>
          </a:stretch>
        </p:blipFill>
        <p:spPr bwMode="auto">
          <a:xfrm>
            <a:off x="571472" y="2605088"/>
            <a:ext cx="4238625" cy="1647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496" y="3061329"/>
            <a:ext cx="2746648" cy="402059"/>
          </a:xfrm>
          <a:ln>
            <a:solidFill>
              <a:srgbClr val="0000CC"/>
            </a:solidFill>
          </a:ln>
        </p:spPr>
        <p:txBody>
          <a:bodyPr>
            <a:normAutofit fontScale="92500" lnSpcReduction="10000"/>
          </a:bodyPr>
          <a:lstStyle/>
          <a:p>
            <a:r>
              <a:rPr lang="fr-FR" dirty="0" smtClean="0">
                <a:solidFill>
                  <a:srgbClr val="FF0000"/>
                </a:solidFill>
                <a:latin typeface="Cambria Math" pitchFamily="18" charset="0"/>
                <a:ea typeface="Cambria Math" pitchFamily="18" charset="0"/>
              </a:rPr>
              <a:t>Lysine</a:t>
            </a:r>
            <a:r>
              <a:rPr lang="fr-FR" dirty="0" smtClean="0">
                <a:latin typeface="Cambria Math" pitchFamily="18" charset="0"/>
                <a:ea typeface="Cambria Math" pitchFamily="18" charset="0"/>
              </a:rPr>
              <a:t>  </a:t>
            </a:r>
            <a:r>
              <a:rPr lang="fr-FR" dirty="0" smtClean="0">
                <a:latin typeface="Cambria Math"/>
                <a:ea typeface="Cambria Math"/>
              </a:rPr>
              <a:t>⇨ </a:t>
            </a:r>
            <a:r>
              <a:rPr lang="fr-FR" dirty="0" err="1" smtClean="0">
                <a:solidFill>
                  <a:srgbClr val="0000CC"/>
                </a:solidFill>
                <a:latin typeface="Cambria Math" pitchFamily="18" charset="0"/>
                <a:ea typeface="Cambria Math" pitchFamily="18" charset="0"/>
              </a:rPr>
              <a:t>Cadavérine</a:t>
            </a:r>
            <a:endParaRPr lang="fr-FR" dirty="0" smtClean="0"/>
          </a:p>
        </p:txBody>
      </p:sp>
      <p:grpSp>
        <p:nvGrpSpPr>
          <p:cNvPr id="2" name="Espace réservé du contenu 6"/>
          <p:cNvGrpSpPr>
            <a:grpSpLocks noGrp="1"/>
          </p:cNvGrpSpPr>
          <p:nvPr>
            <p:ph sz="half" idx="2"/>
          </p:nvPr>
        </p:nvGrpSpPr>
        <p:grpSpPr>
          <a:xfrm>
            <a:off x="35633" y="3493377"/>
            <a:ext cx="2746375" cy="3293209"/>
            <a:chOff x="1259632" y="-27384"/>
            <a:chExt cx="4464496" cy="3309070"/>
          </a:xfrm>
        </p:grpSpPr>
        <p:sp>
          <p:nvSpPr>
            <p:cNvPr id="8" name="Rectangle 7"/>
            <p:cNvSpPr/>
            <p:nvPr/>
          </p:nvSpPr>
          <p:spPr>
            <a:xfrm>
              <a:off x="1259632" y="-27384"/>
              <a:ext cx="4464496" cy="3309070"/>
            </a:xfrm>
            <a:prstGeom prst="rect">
              <a:avLst/>
            </a:prstGeom>
            <a:ln>
              <a:solidFill>
                <a:schemeClr val="accent1"/>
              </a:solidFill>
            </a:ln>
          </p:spPr>
          <p:txBody>
            <a:bodyPr wrap="square">
              <a:spAutoFit/>
            </a:bodyPr>
            <a:lstStyle/>
            <a:p>
              <a:pPr algn="ctr"/>
              <a:r>
                <a:rPr lang="fr-FR" sz="1600" dirty="0" smtClean="0">
                  <a:latin typeface="Cambria Math" pitchFamily="18" charset="0"/>
                  <a:ea typeface="Cambria Math" pitchFamily="18" charset="0"/>
                </a:rPr>
                <a:t>NH2-(CH2)4-C</a:t>
              </a:r>
              <a:r>
                <a:rPr lang="fr-FR" sz="1600" b="1" dirty="0" smtClean="0">
                  <a:solidFill>
                    <a:srgbClr val="FF0000"/>
                  </a:solidFill>
                  <a:latin typeface="Cambria Math" pitchFamily="18" charset="0"/>
                  <a:ea typeface="Cambria Math" pitchFamily="18" charset="0"/>
                </a:rPr>
                <a:t>H</a:t>
              </a:r>
              <a:r>
                <a:rPr lang="fr-FR" sz="1600" dirty="0" smtClean="0">
                  <a:latin typeface="Cambria Math" pitchFamily="18" charset="0"/>
                  <a:ea typeface="Cambria Math" pitchFamily="18" charset="0"/>
                </a:rPr>
                <a:t>NH2-</a:t>
              </a:r>
              <a:r>
                <a:rPr lang="fr-FR" sz="1600" b="1" dirty="0" smtClean="0">
                  <a:solidFill>
                    <a:srgbClr val="0000CC"/>
                  </a:solidFill>
                  <a:latin typeface="Cambria Math" pitchFamily="18" charset="0"/>
                  <a:ea typeface="Cambria Math" pitchFamily="18" charset="0"/>
                </a:rPr>
                <a:t>COO</a:t>
              </a:r>
              <a:r>
                <a:rPr lang="fr-FR" sz="1600" b="1" dirty="0" smtClean="0">
                  <a:solidFill>
                    <a:srgbClr val="FF0000"/>
                  </a:solidFill>
                  <a:latin typeface="Cambria Math" pitchFamily="18" charset="0"/>
                  <a:ea typeface="Cambria Math" pitchFamily="18" charset="0"/>
                </a:rPr>
                <a:t>H</a:t>
              </a:r>
            </a:p>
            <a:p>
              <a:r>
                <a:rPr lang="fr-FR" sz="1600" b="1" dirty="0" smtClean="0">
                  <a:solidFill>
                    <a:srgbClr val="FF0000"/>
                  </a:solidFill>
                  <a:latin typeface="Cambria Math" pitchFamily="18" charset="0"/>
                  <a:ea typeface="Cambria Math" pitchFamily="18" charset="0"/>
                </a:rPr>
                <a:t>              Lysine</a:t>
              </a: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r>
                <a:rPr lang="fr-FR" sz="1600" dirty="0" smtClean="0">
                  <a:latin typeface="Cambria Math" pitchFamily="18" charset="0"/>
                  <a:ea typeface="Cambria Math" pitchFamily="18" charset="0"/>
                </a:rPr>
                <a:t>NH2-(CH2)4-C</a:t>
              </a:r>
              <a:r>
                <a:rPr lang="fr-FR" sz="1600" b="1" dirty="0" smtClean="0">
                  <a:solidFill>
                    <a:srgbClr val="FF0000"/>
                  </a:solidFill>
                  <a:latin typeface="Cambria Math" pitchFamily="18" charset="0"/>
                  <a:ea typeface="Cambria Math" pitchFamily="18" charset="0"/>
                </a:rPr>
                <a:t>H2</a:t>
              </a:r>
              <a:r>
                <a:rPr lang="fr-FR" sz="1600" dirty="0" smtClean="0">
                  <a:latin typeface="Cambria Math" pitchFamily="18" charset="0"/>
                  <a:ea typeface="Cambria Math" pitchFamily="18" charset="0"/>
                </a:rPr>
                <a:t>NH2</a:t>
              </a:r>
            </a:p>
            <a:p>
              <a:r>
                <a:rPr lang="fr-FR" sz="1600" b="1" dirty="0" smtClean="0">
                  <a:latin typeface="Cambria Math" pitchFamily="18" charset="0"/>
                  <a:ea typeface="Cambria Math" pitchFamily="18" charset="0"/>
                </a:rPr>
                <a:t>          </a:t>
              </a:r>
              <a:r>
                <a:rPr lang="fr-FR" sz="1600" b="1" dirty="0" err="1" smtClean="0">
                  <a:solidFill>
                    <a:srgbClr val="0000CC"/>
                  </a:solidFill>
                  <a:latin typeface="Cambria Math" pitchFamily="18" charset="0"/>
                  <a:ea typeface="Cambria Math" pitchFamily="18" charset="0"/>
                </a:rPr>
                <a:t>Cadavérine</a:t>
              </a:r>
              <a:endParaRPr lang="fr-FR" sz="1600" b="1" dirty="0" smtClean="0">
                <a:solidFill>
                  <a:srgbClr val="0000CC"/>
                </a:solidFill>
                <a:latin typeface="Cambria Math" pitchFamily="18" charset="0"/>
                <a:ea typeface="Cambria Math" pitchFamily="18" charset="0"/>
              </a:endParaRPr>
            </a:p>
          </p:txBody>
        </p:sp>
        <p:sp>
          <p:nvSpPr>
            <p:cNvPr id="9" name="Flèche droite 8"/>
            <p:cNvSpPr/>
            <p:nvPr/>
          </p:nvSpPr>
          <p:spPr>
            <a:xfrm flipH="1">
              <a:off x="2281597" y="2021748"/>
              <a:ext cx="648071" cy="21079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 name="Flèche vers le bas 9"/>
            <p:cNvSpPr/>
            <p:nvPr/>
          </p:nvSpPr>
          <p:spPr>
            <a:xfrm>
              <a:off x="2880777" y="581588"/>
              <a:ext cx="216024" cy="208823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1" name="Rectangle 10"/>
            <p:cNvSpPr/>
            <p:nvPr/>
          </p:nvSpPr>
          <p:spPr>
            <a:xfrm>
              <a:off x="1393503" y="1948937"/>
              <a:ext cx="879312" cy="340185"/>
            </a:xfrm>
            <a:prstGeom prst="rect">
              <a:avLst/>
            </a:prstGeom>
            <a:solidFill>
              <a:schemeClr val="bg1">
                <a:lumMod val="95000"/>
              </a:schemeClr>
            </a:solidFill>
            <a:ln>
              <a:solidFill>
                <a:schemeClr val="accent1"/>
              </a:solidFill>
            </a:ln>
          </p:spPr>
          <p:txBody>
            <a:bodyPr wrap="none">
              <a:spAutoFit/>
            </a:bodyPr>
            <a:lstStyle/>
            <a:p>
              <a:pPr algn="ctr"/>
              <a:r>
                <a:rPr lang="fr-FR" sz="1600" b="1" dirty="0" smtClean="0">
                  <a:solidFill>
                    <a:srgbClr val="0000CC"/>
                  </a:solidFill>
                  <a:latin typeface="Cambria Math" pitchFamily="18" charset="0"/>
                  <a:ea typeface="Cambria Math" pitchFamily="18" charset="0"/>
                </a:rPr>
                <a:t>CO2</a:t>
              </a:r>
              <a:endParaRPr lang="fr-FR" sz="1600" b="1" baseline="30000" dirty="0" smtClean="0">
                <a:solidFill>
                  <a:srgbClr val="0000CC"/>
                </a:solidFill>
              </a:endParaRPr>
            </a:p>
          </p:txBody>
        </p:sp>
        <p:sp>
          <p:nvSpPr>
            <p:cNvPr id="12" name="ZoneTexte 11"/>
            <p:cNvSpPr txBox="1"/>
            <p:nvPr/>
          </p:nvSpPr>
          <p:spPr>
            <a:xfrm>
              <a:off x="3108889" y="1232781"/>
              <a:ext cx="2520280" cy="587591"/>
            </a:xfrm>
            <a:prstGeom prst="rect">
              <a:avLst/>
            </a:prstGeom>
            <a:solidFill>
              <a:schemeClr val="bg1">
                <a:lumMod val="95000"/>
              </a:schemeClr>
            </a:solidFill>
            <a:ln>
              <a:solidFill>
                <a:schemeClr val="accent1"/>
              </a:solidFill>
            </a:ln>
          </p:spPr>
          <p:txBody>
            <a:bodyPr wrap="square" rtlCol="0">
              <a:spAutoFit/>
            </a:bodyPr>
            <a:lstStyle/>
            <a:p>
              <a:pPr algn="ctr"/>
              <a:r>
                <a:rPr lang="fr-FR" sz="1600" b="1" dirty="0" smtClean="0">
                  <a:solidFill>
                    <a:srgbClr val="0000CC"/>
                  </a:solidFill>
                  <a:latin typeface="Cambria Math" pitchFamily="18" charset="0"/>
                  <a:ea typeface="Cambria Math" pitchFamily="18" charset="0"/>
                </a:rPr>
                <a:t>Lysine décarboxylase</a:t>
              </a:r>
              <a:endParaRPr lang="fr-FR" sz="1600" b="1" dirty="0">
                <a:solidFill>
                  <a:srgbClr val="0000CC"/>
                </a:solidFill>
                <a:latin typeface="Cambria Math" pitchFamily="18" charset="0"/>
                <a:ea typeface="Cambria Math" pitchFamily="18" charset="0"/>
              </a:endParaRPr>
            </a:p>
          </p:txBody>
        </p:sp>
      </p:grpSp>
      <p:sp>
        <p:nvSpPr>
          <p:cNvPr id="13" name="Espace réservé du texte 2"/>
          <p:cNvSpPr txBox="1">
            <a:spLocks/>
          </p:cNvSpPr>
          <p:nvPr/>
        </p:nvSpPr>
        <p:spPr>
          <a:xfrm>
            <a:off x="2905472" y="3061329"/>
            <a:ext cx="2746648" cy="402059"/>
          </a:xfrm>
          <a:prstGeom prst="rect">
            <a:avLst/>
          </a:prstGeom>
          <a:ln>
            <a:solidFill>
              <a:srgbClr val="0000CC"/>
            </a:solidFill>
          </a:ln>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2400" b="1" dirty="0" err="1" smtClean="0">
                <a:solidFill>
                  <a:srgbClr val="FF0000"/>
                </a:solidFill>
                <a:latin typeface="Cambria Math" pitchFamily="18" charset="0"/>
                <a:ea typeface="Cambria Math" pitchFamily="18" charset="0"/>
              </a:rPr>
              <a:t>Ornitine</a:t>
            </a:r>
            <a:r>
              <a:rPr lang="fr-FR" sz="2400" b="1" dirty="0" smtClean="0">
                <a:solidFill>
                  <a:srgbClr val="FF0000"/>
                </a:solidFill>
                <a:latin typeface="Cambria Math" pitchFamily="18" charset="0"/>
                <a:ea typeface="Cambria Math" pitchFamily="18" charset="0"/>
              </a:rPr>
              <a:t> </a:t>
            </a:r>
            <a:r>
              <a:rPr kumimoji="0" lang="fr-FR" sz="2400" b="1" i="0" u="none" strike="noStrike" kern="1200" cap="none" spc="0" normalizeH="0" baseline="0" noProof="0" dirty="0" smtClean="0">
                <a:ln>
                  <a:noFill/>
                </a:ln>
                <a:solidFill>
                  <a:schemeClr val="tx1"/>
                </a:solidFill>
                <a:effectLst/>
                <a:uLnTx/>
                <a:uFillTx/>
                <a:latin typeface="Cambria Math"/>
                <a:ea typeface="Cambria Math"/>
                <a:cs typeface="+mn-cs"/>
              </a:rPr>
              <a:t>⇨ </a:t>
            </a:r>
            <a:r>
              <a:rPr lang="fr-FR" sz="2400" b="1" noProof="0" dirty="0" err="1" smtClean="0">
                <a:solidFill>
                  <a:srgbClr val="0000CC"/>
                </a:solidFill>
                <a:latin typeface="Cambria Math" pitchFamily="18" charset="0"/>
                <a:ea typeface="Cambria Math" pitchFamily="18" charset="0"/>
              </a:rPr>
              <a:t>Putriscine</a:t>
            </a:r>
            <a:endParaRPr kumimoji="0" lang="fr-FR"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Rectangle 13"/>
          <p:cNvSpPr/>
          <p:nvPr/>
        </p:nvSpPr>
        <p:spPr>
          <a:xfrm>
            <a:off x="2905609" y="3493377"/>
            <a:ext cx="2746375" cy="3293209"/>
          </a:xfrm>
          <a:prstGeom prst="rect">
            <a:avLst/>
          </a:prstGeom>
          <a:ln>
            <a:solidFill>
              <a:schemeClr val="accent1"/>
            </a:solidFill>
          </a:ln>
        </p:spPr>
        <p:txBody>
          <a:bodyPr wrap="square">
            <a:spAutoFit/>
          </a:bodyPr>
          <a:lstStyle/>
          <a:p>
            <a:pPr algn="ctr"/>
            <a:r>
              <a:rPr lang="fr-FR" sz="1600" dirty="0" smtClean="0">
                <a:latin typeface="Cambria Math" pitchFamily="18" charset="0"/>
                <a:ea typeface="Cambria Math" pitchFamily="18" charset="0"/>
              </a:rPr>
              <a:t>NH2-(CH2)3-C</a:t>
            </a:r>
            <a:r>
              <a:rPr lang="fr-FR" sz="1600" b="1" dirty="0" smtClean="0">
                <a:solidFill>
                  <a:srgbClr val="FF0000"/>
                </a:solidFill>
                <a:latin typeface="Cambria Math" pitchFamily="18" charset="0"/>
                <a:ea typeface="Cambria Math" pitchFamily="18" charset="0"/>
              </a:rPr>
              <a:t>H</a:t>
            </a:r>
            <a:r>
              <a:rPr lang="fr-FR" sz="1600" dirty="0" smtClean="0">
                <a:latin typeface="Cambria Math" pitchFamily="18" charset="0"/>
                <a:ea typeface="Cambria Math" pitchFamily="18" charset="0"/>
              </a:rPr>
              <a:t>NH2-</a:t>
            </a:r>
            <a:r>
              <a:rPr lang="fr-FR" sz="1600" b="1" dirty="0" smtClean="0">
                <a:solidFill>
                  <a:srgbClr val="0000CC"/>
                </a:solidFill>
                <a:latin typeface="Cambria Math" pitchFamily="18" charset="0"/>
                <a:ea typeface="Cambria Math" pitchFamily="18" charset="0"/>
              </a:rPr>
              <a:t>COO</a:t>
            </a:r>
            <a:r>
              <a:rPr lang="fr-FR" sz="1600" b="1" dirty="0" smtClean="0">
                <a:solidFill>
                  <a:srgbClr val="FF0000"/>
                </a:solidFill>
                <a:latin typeface="Cambria Math" pitchFamily="18" charset="0"/>
                <a:ea typeface="Cambria Math" pitchFamily="18" charset="0"/>
              </a:rPr>
              <a:t>H</a:t>
            </a:r>
          </a:p>
          <a:p>
            <a:r>
              <a:rPr lang="fr-FR" sz="1600" b="1" dirty="0" smtClean="0">
                <a:solidFill>
                  <a:srgbClr val="FF0000"/>
                </a:solidFill>
                <a:latin typeface="Cambria Math" pitchFamily="18" charset="0"/>
                <a:ea typeface="Cambria Math" pitchFamily="18" charset="0"/>
              </a:rPr>
              <a:t>              </a:t>
            </a:r>
            <a:r>
              <a:rPr lang="fr-FR" sz="1600" b="1" dirty="0" err="1" smtClean="0">
                <a:solidFill>
                  <a:srgbClr val="FF0000"/>
                </a:solidFill>
                <a:latin typeface="Cambria Math" pitchFamily="18" charset="0"/>
                <a:ea typeface="Cambria Math" pitchFamily="18" charset="0"/>
              </a:rPr>
              <a:t>Ornitine</a:t>
            </a:r>
            <a:endParaRPr lang="fr-FR" sz="1600" b="1" dirty="0" smtClean="0">
              <a:solidFill>
                <a:srgbClr val="FF0000"/>
              </a:solidFill>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r>
              <a:rPr lang="fr-FR" sz="1600" dirty="0" smtClean="0">
                <a:latin typeface="Cambria Math" pitchFamily="18" charset="0"/>
                <a:ea typeface="Cambria Math" pitchFamily="18" charset="0"/>
              </a:rPr>
              <a:t>NH2-(CH2)3-C</a:t>
            </a:r>
            <a:r>
              <a:rPr lang="fr-FR" sz="1600" b="1" dirty="0" smtClean="0">
                <a:solidFill>
                  <a:srgbClr val="FF0000"/>
                </a:solidFill>
                <a:latin typeface="Cambria Math" pitchFamily="18" charset="0"/>
                <a:ea typeface="Cambria Math" pitchFamily="18" charset="0"/>
              </a:rPr>
              <a:t>H2</a:t>
            </a:r>
            <a:r>
              <a:rPr lang="fr-FR" sz="1600" dirty="0" smtClean="0">
                <a:latin typeface="Cambria Math" pitchFamily="18" charset="0"/>
                <a:ea typeface="Cambria Math" pitchFamily="18" charset="0"/>
              </a:rPr>
              <a:t>NH2</a:t>
            </a:r>
          </a:p>
          <a:p>
            <a:pPr lvl="0"/>
            <a:r>
              <a:rPr lang="fr-FR" sz="1600" b="1" dirty="0" smtClean="0">
                <a:latin typeface="Cambria Math" pitchFamily="18" charset="0"/>
                <a:ea typeface="Cambria Math" pitchFamily="18" charset="0"/>
              </a:rPr>
              <a:t>          </a:t>
            </a:r>
            <a:r>
              <a:rPr lang="fr-FR" sz="1600" b="1" dirty="0" err="1" smtClean="0">
                <a:solidFill>
                  <a:srgbClr val="0000CC"/>
                </a:solidFill>
                <a:latin typeface="Cambria Math" pitchFamily="18" charset="0"/>
                <a:ea typeface="Cambria Math" pitchFamily="18" charset="0"/>
              </a:rPr>
              <a:t>Putriscine</a:t>
            </a:r>
            <a:endParaRPr lang="fr-FR" sz="1600" b="1" dirty="0" smtClean="0"/>
          </a:p>
        </p:txBody>
      </p:sp>
      <p:sp>
        <p:nvSpPr>
          <p:cNvPr id="15" name="Flèche droite 14"/>
          <p:cNvSpPr/>
          <p:nvPr/>
        </p:nvSpPr>
        <p:spPr>
          <a:xfrm flipH="1">
            <a:off x="3462135" y="5502698"/>
            <a:ext cx="398667" cy="20978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6" name="Flèche vers le bas 15"/>
          <p:cNvSpPr/>
          <p:nvPr/>
        </p:nvSpPr>
        <p:spPr>
          <a:xfrm>
            <a:off x="3830726" y="4069441"/>
            <a:ext cx="132889" cy="207822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7" name="Rectangle 16"/>
          <p:cNvSpPr/>
          <p:nvPr/>
        </p:nvSpPr>
        <p:spPr>
          <a:xfrm>
            <a:off x="2915816" y="5430236"/>
            <a:ext cx="540917" cy="338554"/>
          </a:xfrm>
          <a:prstGeom prst="rect">
            <a:avLst/>
          </a:prstGeom>
          <a:solidFill>
            <a:schemeClr val="bg1">
              <a:lumMod val="95000"/>
            </a:schemeClr>
          </a:solidFill>
          <a:ln>
            <a:solidFill>
              <a:schemeClr val="accent1"/>
            </a:solidFill>
          </a:ln>
        </p:spPr>
        <p:txBody>
          <a:bodyPr wrap="none">
            <a:spAutoFit/>
          </a:bodyPr>
          <a:lstStyle/>
          <a:p>
            <a:pPr algn="ctr"/>
            <a:r>
              <a:rPr lang="fr-FR" sz="1600" b="1" dirty="0" smtClean="0">
                <a:solidFill>
                  <a:srgbClr val="0000CC"/>
                </a:solidFill>
                <a:latin typeface="Cambria Math" pitchFamily="18" charset="0"/>
                <a:ea typeface="Cambria Math" pitchFamily="18" charset="0"/>
              </a:rPr>
              <a:t>CO2</a:t>
            </a:r>
            <a:endParaRPr lang="fr-FR" sz="1600" b="1" baseline="30000" dirty="0" smtClean="0">
              <a:solidFill>
                <a:srgbClr val="0000CC"/>
              </a:solidFill>
            </a:endParaRPr>
          </a:p>
        </p:txBody>
      </p:sp>
      <p:sp>
        <p:nvSpPr>
          <p:cNvPr id="18" name="ZoneTexte 17"/>
          <p:cNvSpPr txBox="1"/>
          <p:nvPr/>
        </p:nvSpPr>
        <p:spPr>
          <a:xfrm>
            <a:off x="3971051" y="4717513"/>
            <a:ext cx="1550373" cy="584775"/>
          </a:xfrm>
          <a:prstGeom prst="rect">
            <a:avLst/>
          </a:prstGeom>
          <a:solidFill>
            <a:schemeClr val="bg1">
              <a:lumMod val="95000"/>
            </a:schemeClr>
          </a:solidFill>
          <a:ln>
            <a:solidFill>
              <a:schemeClr val="accent1"/>
            </a:solidFill>
          </a:ln>
        </p:spPr>
        <p:txBody>
          <a:bodyPr wrap="square" rtlCol="0">
            <a:spAutoFit/>
          </a:bodyPr>
          <a:lstStyle/>
          <a:p>
            <a:pPr algn="ctr"/>
            <a:r>
              <a:rPr lang="fr-FR" sz="1600" b="1" dirty="0" err="1" smtClean="0">
                <a:solidFill>
                  <a:srgbClr val="0000CC"/>
                </a:solidFill>
                <a:latin typeface="Cambria Math" pitchFamily="18" charset="0"/>
                <a:ea typeface="Cambria Math" pitchFamily="18" charset="0"/>
              </a:rPr>
              <a:t>Ornitine</a:t>
            </a:r>
            <a:r>
              <a:rPr lang="fr-FR" sz="1600" b="1" dirty="0" smtClean="0">
                <a:solidFill>
                  <a:srgbClr val="0000CC"/>
                </a:solidFill>
                <a:latin typeface="Cambria Math" pitchFamily="18" charset="0"/>
                <a:ea typeface="Cambria Math" pitchFamily="18" charset="0"/>
              </a:rPr>
              <a:t> décarboxylase</a:t>
            </a:r>
            <a:endParaRPr lang="fr-FR" sz="1600" b="1" dirty="0">
              <a:solidFill>
                <a:srgbClr val="0000CC"/>
              </a:solidFill>
              <a:latin typeface="Cambria Math" pitchFamily="18" charset="0"/>
              <a:ea typeface="Cambria Math" pitchFamily="18" charset="0"/>
            </a:endParaRPr>
          </a:p>
        </p:txBody>
      </p:sp>
      <p:sp>
        <p:nvSpPr>
          <p:cNvPr id="19" name="Espace réservé du texte 2"/>
          <p:cNvSpPr txBox="1">
            <a:spLocks/>
          </p:cNvSpPr>
          <p:nvPr/>
        </p:nvSpPr>
        <p:spPr>
          <a:xfrm>
            <a:off x="5724128" y="3061329"/>
            <a:ext cx="3348000" cy="402059"/>
          </a:xfrm>
          <a:prstGeom prst="rect">
            <a:avLst/>
          </a:prstGeom>
          <a:ln>
            <a:solidFill>
              <a:srgbClr val="0000CC"/>
            </a:solidFill>
          </a:ln>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400" b="1" dirty="0" smtClean="0">
                <a:solidFill>
                  <a:srgbClr val="FF0000"/>
                </a:solidFill>
                <a:latin typeface="Cambria Math" pitchFamily="18" charset="0"/>
                <a:ea typeface="Cambria Math" pitchFamily="18" charset="0"/>
              </a:rPr>
              <a:t>Arginine </a:t>
            </a:r>
            <a:r>
              <a:rPr kumimoji="0" lang="fr-FR" sz="2400" b="1" i="0" u="none" strike="noStrike" kern="1200" cap="none" spc="0" normalizeH="0" baseline="0" noProof="0" dirty="0" smtClean="0">
                <a:ln>
                  <a:noFill/>
                </a:ln>
                <a:solidFill>
                  <a:schemeClr val="tx1"/>
                </a:solidFill>
                <a:effectLst/>
                <a:uLnTx/>
                <a:uFillTx/>
                <a:latin typeface="Cambria Math"/>
                <a:ea typeface="Cambria Math"/>
                <a:cs typeface="+mn-cs"/>
              </a:rPr>
              <a:t>⇨ </a:t>
            </a:r>
            <a:r>
              <a:rPr kumimoji="0" lang="fr-FR" sz="2400" b="1" i="0" u="none" strike="noStrike" kern="1200" cap="none" spc="0" normalizeH="0" baseline="0" noProof="0" dirty="0" err="1" smtClean="0">
                <a:ln>
                  <a:noFill/>
                </a:ln>
                <a:solidFill>
                  <a:schemeClr val="tx1"/>
                </a:solidFill>
                <a:effectLst/>
                <a:uLnTx/>
                <a:uFillTx/>
                <a:latin typeface="Cambria Math"/>
                <a:ea typeface="Cambria Math"/>
                <a:cs typeface="+mn-cs"/>
              </a:rPr>
              <a:t>Agmatine</a:t>
            </a:r>
            <a:endParaRPr kumimoji="0" lang="fr-FR"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Rectangle 19"/>
          <p:cNvSpPr/>
          <p:nvPr/>
        </p:nvSpPr>
        <p:spPr>
          <a:xfrm>
            <a:off x="5724197" y="3493377"/>
            <a:ext cx="3347727" cy="3277820"/>
          </a:xfrm>
          <a:prstGeom prst="rect">
            <a:avLst/>
          </a:prstGeom>
          <a:ln>
            <a:solidFill>
              <a:schemeClr val="accent1"/>
            </a:solidFill>
          </a:ln>
        </p:spPr>
        <p:txBody>
          <a:bodyPr wrap="square">
            <a:spAutoFit/>
          </a:bodyPr>
          <a:lstStyle/>
          <a:p>
            <a:pPr algn="ctr"/>
            <a:r>
              <a:rPr lang="fr-FR" sz="1500" b="1" dirty="0" smtClean="0">
                <a:latin typeface="Cambria Math" pitchFamily="18" charset="0"/>
                <a:ea typeface="Cambria Math" pitchFamily="18" charset="0"/>
              </a:rPr>
              <a:t>HN=CNH2-NH-(CH2)3-C</a:t>
            </a:r>
            <a:r>
              <a:rPr lang="fr-FR" sz="1500" b="1" dirty="0" smtClean="0">
                <a:solidFill>
                  <a:srgbClr val="FF0000"/>
                </a:solidFill>
                <a:latin typeface="Cambria Math" pitchFamily="18" charset="0"/>
                <a:ea typeface="Cambria Math" pitchFamily="18" charset="0"/>
              </a:rPr>
              <a:t>H</a:t>
            </a:r>
            <a:r>
              <a:rPr lang="fr-FR" sz="1500" b="1" dirty="0" smtClean="0">
                <a:latin typeface="Cambria Math" pitchFamily="18" charset="0"/>
                <a:ea typeface="Cambria Math" pitchFamily="18" charset="0"/>
              </a:rPr>
              <a:t>NH2-</a:t>
            </a:r>
            <a:r>
              <a:rPr lang="fr-FR" sz="1500" b="1" dirty="0" smtClean="0">
                <a:solidFill>
                  <a:srgbClr val="0000CC"/>
                </a:solidFill>
                <a:latin typeface="Cambria Math" pitchFamily="18" charset="0"/>
                <a:ea typeface="Cambria Math" pitchFamily="18" charset="0"/>
              </a:rPr>
              <a:t>COO</a:t>
            </a:r>
            <a:r>
              <a:rPr lang="fr-FR" sz="1500" b="1" dirty="0" smtClean="0">
                <a:solidFill>
                  <a:srgbClr val="FF0000"/>
                </a:solidFill>
                <a:latin typeface="Cambria Math" pitchFamily="18" charset="0"/>
                <a:ea typeface="Cambria Math" pitchFamily="18" charset="0"/>
              </a:rPr>
              <a:t>H</a:t>
            </a:r>
          </a:p>
          <a:p>
            <a:r>
              <a:rPr lang="fr-FR" sz="1600" b="1" dirty="0" smtClean="0">
                <a:solidFill>
                  <a:srgbClr val="FF0000"/>
                </a:solidFill>
                <a:latin typeface="Cambria Math" pitchFamily="18" charset="0"/>
                <a:ea typeface="Cambria Math" pitchFamily="18" charset="0"/>
              </a:rPr>
              <a:t>              Arginine</a:t>
            </a: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pPr algn="ctr"/>
            <a:endParaRPr lang="fr-FR" sz="1600" b="1"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endParaRPr lang="fr-FR" sz="1600" dirty="0" smtClean="0">
              <a:latin typeface="Cambria Math" pitchFamily="18" charset="0"/>
              <a:ea typeface="Cambria Math" pitchFamily="18" charset="0"/>
            </a:endParaRPr>
          </a:p>
          <a:p>
            <a:pPr algn="ctr"/>
            <a:r>
              <a:rPr lang="fr-FR" sz="1600" dirty="0" smtClean="0">
                <a:latin typeface="Cambria Math" pitchFamily="18" charset="0"/>
                <a:ea typeface="Cambria Math" pitchFamily="18" charset="0"/>
              </a:rPr>
              <a:t>HN=CNH2-NH-(CH2)3-C</a:t>
            </a:r>
            <a:r>
              <a:rPr lang="fr-FR" sz="1600" b="1" dirty="0" smtClean="0">
                <a:solidFill>
                  <a:srgbClr val="FF0000"/>
                </a:solidFill>
                <a:latin typeface="Cambria Math" pitchFamily="18" charset="0"/>
                <a:ea typeface="Cambria Math" pitchFamily="18" charset="0"/>
              </a:rPr>
              <a:t>H2</a:t>
            </a:r>
            <a:r>
              <a:rPr lang="fr-FR" sz="1600" dirty="0" smtClean="0">
                <a:latin typeface="Cambria Math" pitchFamily="18" charset="0"/>
                <a:ea typeface="Cambria Math" pitchFamily="18" charset="0"/>
              </a:rPr>
              <a:t>NH2</a:t>
            </a:r>
            <a:endParaRPr lang="fr-FR" sz="1600" b="1" dirty="0" smtClean="0">
              <a:solidFill>
                <a:srgbClr val="FF0000"/>
              </a:solidFill>
              <a:latin typeface="Cambria Math" pitchFamily="18" charset="0"/>
              <a:ea typeface="Cambria Math" pitchFamily="18" charset="0"/>
            </a:endParaRPr>
          </a:p>
          <a:p>
            <a:pPr lvl="0"/>
            <a:r>
              <a:rPr lang="fr-FR" sz="1600" b="1" dirty="0" smtClean="0">
                <a:latin typeface="Cambria Math" pitchFamily="18" charset="0"/>
                <a:ea typeface="Cambria Math" pitchFamily="18" charset="0"/>
              </a:rPr>
              <a:t>          </a:t>
            </a:r>
            <a:r>
              <a:rPr lang="fr-FR" sz="1600" b="1" dirty="0" err="1" smtClean="0">
                <a:solidFill>
                  <a:srgbClr val="0000CC"/>
                </a:solidFill>
                <a:latin typeface="Cambria Math" pitchFamily="18" charset="0"/>
                <a:ea typeface="Cambria Math" pitchFamily="18" charset="0"/>
              </a:rPr>
              <a:t>Agmatine</a:t>
            </a:r>
            <a:endParaRPr lang="fr-FR" sz="1600" b="1" dirty="0" smtClean="0"/>
          </a:p>
        </p:txBody>
      </p:sp>
      <p:sp>
        <p:nvSpPr>
          <p:cNvPr id="21" name="Flèche droite 20"/>
          <p:cNvSpPr/>
          <p:nvPr/>
        </p:nvSpPr>
        <p:spPr>
          <a:xfrm flipH="1">
            <a:off x="6401143" y="5502698"/>
            <a:ext cx="398667" cy="20978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2" name="Flèche vers le bas 21"/>
          <p:cNvSpPr/>
          <p:nvPr/>
        </p:nvSpPr>
        <p:spPr>
          <a:xfrm>
            <a:off x="6769734" y="4069441"/>
            <a:ext cx="132889" cy="207822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3" name="Rectangle 22"/>
          <p:cNvSpPr/>
          <p:nvPr/>
        </p:nvSpPr>
        <p:spPr>
          <a:xfrm>
            <a:off x="5854824" y="5430236"/>
            <a:ext cx="540917" cy="338554"/>
          </a:xfrm>
          <a:prstGeom prst="rect">
            <a:avLst/>
          </a:prstGeom>
          <a:solidFill>
            <a:schemeClr val="bg1">
              <a:lumMod val="95000"/>
            </a:schemeClr>
          </a:solidFill>
          <a:ln>
            <a:solidFill>
              <a:schemeClr val="accent1"/>
            </a:solidFill>
          </a:ln>
        </p:spPr>
        <p:txBody>
          <a:bodyPr wrap="none">
            <a:spAutoFit/>
          </a:bodyPr>
          <a:lstStyle/>
          <a:p>
            <a:pPr algn="ctr"/>
            <a:r>
              <a:rPr lang="fr-FR" sz="1600" b="1" dirty="0" smtClean="0">
                <a:solidFill>
                  <a:srgbClr val="0000CC"/>
                </a:solidFill>
                <a:latin typeface="Cambria Math" pitchFamily="18" charset="0"/>
                <a:ea typeface="Cambria Math" pitchFamily="18" charset="0"/>
              </a:rPr>
              <a:t>CO2</a:t>
            </a:r>
            <a:endParaRPr lang="fr-FR" sz="1600" b="1" baseline="30000" dirty="0" smtClean="0">
              <a:solidFill>
                <a:srgbClr val="0000CC"/>
              </a:solidFill>
            </a:endParaRPr>
          </a:p>
        </p:txBody>
      </p:sp>
      <p:sp>
        <p:nvSpPr>
          <p:cNvPr id="24" name="ZoneTexte 23"/>
          <p:cNvSpPr txBox="1"/>
          <p:nvPr/>
        </p:nvSpPr>
        <p:spPr>
          <a:xfrm>
            <a:off x="6910059" y="4717513"/>
            <a:ext cx="1550373" cy="584775"/>
          </a:xfrm>
          <a:prstGeom prst="rect">
            <a:avLst/>
          </a:prstGeom>
          <a:solidFill>
            <a:schemeClr val="bg1">
              <a:lumMod val="95000"/>
            </a:schemeClr>
          </a:solidFill>
          <a:ln>
            <a:solidFill>
              <a:schemeClr val="accent1"/>
            </a:solidFill>
          </a:ln>
        </p:spPr>
        <p:txBody>
          <a:bodyPr wrap="square" rtlCol="0">
            <a:spAutoFit/>
          </a:bodyPr>
          <a:lstStyle/>
          <a:p>
            <a:pPr algn="ctr"/>
            <a:r>
              <a:rPr lang="fr-FR" sz="1600" b="1" dirty="0" smtClean="0">
                <a:solidFill>
                  <a:srgbClr val="0000CC"/>
                </a:solidFill>
                <a:latin typeface="Cambria Math" pitchFamily="18" charset="0"/>
                <a:ea typeface="Cambria Math" pitchFamily="18" charset="0"/>
              </a:rPr>
              <a:t>Arginine</a:t>
            </a:r>
          </a:p>
          <a:p>
            <a:pPr algn="ctr"/>
            <a:r>
              <a:rPr lang="fr-FR" sz="1600" b="1" dirty="0" smtClean="0">
                <a:solidFill>
                  <a:srgbClr val="0000CC"/>
                </a:solidFill>
                <a:latin typeface="Cambria Math" pitchFamily="18" charset="0"/>
                <a:ea typeface="Cambria Math" pitchFamily="18" charset="0"/>
              </a:rPr>
              <a:t>décarboxylase</a:t>
            </a:r>
            <a:endParaRPr lang="fr-FR" sz="1600" b="1" dirty="0">
              <a:solidFill>
                <a:srgbClr val="0000CC"/>
              </a:solidFill>
              <a:latin typeface="Cambria Math" pitchFamily="18" charset="0"/>
              <a:ea typeface="Cambria Math" pitchFamily="18" charset="0"/>
            </a:endParaRPr>
          </a:p>
        </p:txBody>
      </p:sp>
      <p:sp>
        <p:nvSpPr>
          <p:cNvPr id="25" name="Rectangle 24"/>
          <p:cNvSpPr/>
          <p:nvPr/>
        </p:nvSpPr>
        <p:spPr>
          <a:xfrm>
            <a:off x="0" y="263420"/>
            <a:ext cx="9144000" cy="2308324"/>
          </a:xfrm>
          <a:prstGeom prst="rect">
            <a:avLst/>
          </a:prstGeom>
        </p:spPr>
        <p:txBody>
          <a:bodyPr wrap="square">
            <a:spAutoFit/>
          </a:bodyPr>
          <a:lstStyle/>
          <a:p>
            <a:r>
              <a:rPr lang="fr-FR" sz="2400" dirty="0" smtClean="0">
                <a:latin typeface="Cambria Math" pitchFamily="18" charset="0"/>
                <a:ea typeface="Cambria Math" pitchFamily="18" charset="0"/>
              </a:rPr>
              <a:t>Chez les bactéries, la décarboxylation participe à la putréfaction:</a:t>
            </a:r>
          </a:p>
          <a:p>
            <a:endParaRPr lang="fr-FR" sz="2400" b="1" dirty="0" smtClean="0">
              <a:solidFill>
                <a:srgbClr val="FF0000"/>
              </a:solidFill>
              <a:latin typeface="Cambria Math" pitchFamily="18" charset="0"/>
              <a:ea typeface="Cambria Math" pitchFamily="18" charset="0"/>
            </a:endParaRPr>
          </a:p>
          <a:p>
            <a:r>
              <a:rPr lang="fr-FR" sz="2400" b="1" dirty="0" smtClean="0">
                <a:solidFill>
                  <a:srgbClr val="FF0000"/>
                </a:solidFill>
                <a:latin typeface="Cambria Math" pitchFamily="18" charset="0"/>
                <a:ea typeface="Cambria Math" pitchFamily="18" charset="0"/>
              </a:rPr>
              <a:t>La lysine</a:t>
            </a:r>
            <a:r>
              <a:rPr lang="fr-FR" sz="2400" dirty="0" smtClean="0">
                <a:latin typeface="Cambria Math" pitchFamily="18" charset="0"/>
                <a:ea typeface="Cambria Math" pitchFamily="18" charset="0"/>
              </a:rPr>
              <a:t> donne la </a:t>
            </a:r>
            <a:r>
              <a:rPr lang="fr-FR" sz="2400" b="1" dirty="0" err="1" smtClean="0">
                <a:solidFill>
                  <a:srgbClr val="0000CC"/>
                </a:solidFill>
                <a:latin typeface="Cambria Math" pitchFamily="18" charset="0"/>
                <a:ea typeface="Cambria Math" pitchFamily="18" charset="0"/>
              </a:rPr>
              <a:t>cadavérine</a:t>
            </a:r>
            <a:r>
              <a:rPr lang="fr-FR" sz="2400" dirty="0" smtClean="0">
                <a:latin typeface="Cambria Math" pitchFamily="18" charset="0"/>
                <a:ea typeface="Cambria Math" pitchFamily="18" charset="0"/>
              </a:rPr>
              <a:t> </a:t>
            </a:r>
          </a:p>
          <a:p>
            <a:r>
              <a:rPr lang="fr-FR" sz="2400" b="1" dirty="0" smtClean="0">
                <a:solidFill>
                  <a:srgbClr val="FF0000"/>
                </a:solidFill>
                <a:latin typeface="Cambria Math" pitchFamily="18" charset="0"/>
                <a:ea typeface="Cambria Math" pitchFamily="18" charset="0"/>
              </a:rPr>
              <a:t>l’Histidine</a:t>
            </a:r>
            <a:r>
              <a:rPr lang="fr-FR" sz="2400" dirty="0" smtClean="0">
                <a:latin typeface="Cambria Math" pitchFamily="18" charset="0"/>
                <a:ea typeface="Cambria Math" pitchFamily="18" charset="0"/>
              </a:rPr>
              <a:t> donne </a:t>
            </a:r>
            <a:r>
              <a:rPr lang="fr-FR" sz="2400" b="1" dirty="0" smtClean="0">
                <a:solidFill>
                  <a:srgbClr val="0000CC"/>
                </a:solidFill>
                <a:latin typeface="Cambria Math" pitchFamily="18" charset="0"/>
                <a:ea typeface="Cambria Math" pitchFamily="18" charset="0"/>
              </a:rPr>
              <a:t>l’histamine</a:t>
            </a:r>
          </a:p>
          <a:p>
            <a:r>
              <a:rPr lang="fr-FR" sz="2400" b="1" dirty="0" smtClean="0">
                <a:solidFill>
                  <a:srgbClr val="FF0000"/>
                </a:solidFill>
                <a:latin typeface="Cambria Math" pitchFamily="18" charset="0"/>
                <a:ea typeface="Cambria Math" pitchFamily="18" charset="0"/>
              </a:rPr>
              <a:t>L'</a:t>
            </a:r>
            <a:r>
              <a:rPr lang="fr-FR" sz="2400" b="1" dirty="0" err="1" smtClean="0">
                <a:solidFill>
                  <a:srgbClr val="FF0000"/>
                </a:solidFill>
                <a:latin typeface="Cambria Math" pitchFamily="18" charset="0"/>
                <a:ea typeface="Cambria Math" pitchFamily="18" charset="0"/>
              </a:rPr>
              <a:t>ornithine</a:t>
            </a:r>
            <a:r>
              <a:rPr lang="fr-FR" sz="2400" dirty="0" smtClean="0">
                <a:latin typeface="Cambria Math" pitchFamily="18" charset="0"/>
                <a:ea typeface="Cambria Math" pitchFamily="18" charset="0"/>
              </a:rPr>
              <a:t> donne la </a:t>
            </a:r>
            <a:r>
              <a:rPr lang="fr-FR" sz="2400" b="1" dirty="0" smtClean="0">
                <a:solidFill>
                  <a:srgbClr val="0000CC"/>
                </a:solidFill>
                <a:latin typeface="Cambria Math" pitchFamily="18" charset="0"/>
                <a:ea typeface="Cambria Math" pitchFamily="18" charset="0"/>
              </a:rPr>
              <a:t>putrescine</a:t>
            </a:r>
            <a:r>
              <a:rPr lang="fr-FR" sz="2400" dirty="0" smtClean="0">
                <a:latin typeface="Cambria Math" pitchFamily="18" charset="0"/>
                <a:ea typeface="Cambria Math" pitchFamily="18" charset="0"/>
              </a:rPr>
              <a:t> </a:t>
            </a:r>
          </a:p>
          <a:p>
            <a:r>
              <a:rPr lang="fr-FR" sz="2400" b="1" dirty="0" smtClean="0">
                <a:solidFill>
                  <a:srgbClr val="FF0000"/>
                </a:solidFill>
                <a:latin typeface="Cambria Math" pitchFamily="18" charset="0"/>
                <a:ea typeface="Cambria Math" pitchFamily="18" charset="0"/>
              </a:rPr>
              <a:t>L’arginine</a:t>
            </a:r>
            <a:r>
              <a:rPr lang="fr-FR" sz="2400" dirty="0" smtClean="0">
                <a:latin typeface="Cambria Math" pitchFamily="18" charset="0"/>
                <a:ea typeface="Cambria Math" pitchFamily="18" charset="0"/>
              </a:rPr>
              <a:t> donne </a:t>
            </a:r>
            <a:r>
              <a:rPr lang="fr-FR" sz="2400" b="1" dirty="0" smtClean="0">
                <a:solidFill>
                  <a:srgbClr val="0000CC"/>
                </a:solidFill>
                <a:latin typeface="Cambria Math" pitchFamily="18" charset="0"/>
                <a:ea typeface="Cambria Math" pitchFamily="18" charset="0"/>
              </a:rPr>
              <a:t>l’</a:t>
            </a:r>
            <a:r>
              <a:rPr lang="fr-FR" sz="2400" b="1" dirty="0" err="1" smtClean="0">
                <a:solidFill>
                  <a:srgbClr val="0000CC"/>
                </a:solidFill>
                <a:latin typeface="Cambria Math" pitchFamily="18" charset="0"/>
                <a:ea typeface="Cambria Math" pitchFamily="18" charset="0"/>
              </a:rPr>
              <a:t>agmatine</a:t>
            </a:r>
            <a:endParaRPr lang="fr-FR" sz="2400" b="1" dirty="0" smtClean="0">
              <a:solidFill>
                <a:srgbClr val="0000CC"/>
              </a:solidFill>
              <a:latin typeface="Cambria Math" pitchFamily="18" charset="0"/>
              <a:ea typeface="Cambria Math" pitchFamily="18" charset="0"/>
            </a:endParaRPr>
          </a:p>
        </p:txBody>
      </p:sp>
      <p:pic>
        <p:nvPicPr>
          <p:cNvPr id="26" name="Picture 3"/>
          <p:cNvPicPr>
            <a:picLocks noChangeAspect="1" noChangeArrowheads="1"/>
          </p:cNvPicPr>
          <p:nvPr/>
        </p:nvPicPr>
        <p:blipFill>
          <a:blip r:embed="rId2"/>
          <a:srcRect/>
          <a:stretch>
            <a:fillRect/>
          </a:stretch>
        </p:blipFill>
        <p:spPr bwMode="auto">
          <a:xfrm>
            <a:off x="4500562" y="1214422"/>
            <a:ext cx="4536000" cy="13074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179140" y="214290"/>
            <a:ext cx="4536000" cy="3036077"/>
          </a:xfrm>
          <a:prstGeom prst="rect">
            <a:avLst/>
          </a:prstGeom>
          <a:noFill/>
          <a:ln w="9525">
            <a:noFill/>
            <a:miter lim="800000"/>
            <a:headEnd/>
            <a:tailEnd/>
          </a:ln>
          <a:effectLst/>
        </p:spPr>
      </p:pic>
      <p:pic>
        <p:nvPicPr>
          <p:cNvPr id="84994" name="Picture 2"/>
          <p:cNvPicPr>
            <a:picLocks noChangeAspect="1" noChangeArrowheads="1"/>
          </p:cNvPicPr>
          <p:nvPr/>
        </p:nvPicPr>
        <p:blipFill>
          <a:blip r:embed="rId3"/>
          <a:srcRect/>
          <a:stretch>
            <a:fillRect/>
          </a:stretch>
        </p:blipFill>
        <p:spPr bwMode="auto">
          <a:xfrm>
            <a:off x="2179140" y="3214686"/>
            <a:ext cx="4536000" cy="3392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Grp="1" noChangeAspect="1" noChangeArrowheads="1"/>
          </p:cNvPicPr>
          <p:nvPr>
            <p:ph sz="half" idx="2"/>
          </p:nvPr>
        </p:nvPicPr>
        <p:blipFill>
          <a:blip r:embed="rId2" cstate="print"/>
          <a:srcRect/>
          <a:stretch>
            <a:fillRect/>
          </a:stretch>
        </p:blipFill>
        <p:spPr bwMode="auto">
          <a:xfrm>
            <a:off x="4634146" y="1000108"/>
            <a:ext cx="4509886" cy="2425981"/>
          </a:xfrm>
          <a:prstGeom prst="rect">
            <a:avLst/>
          </a:prstGeom>
          <a:noFill/>
          <a:ln w="9525">
            <a:noFill/>
            <a:miter lim="800000"/>
            <a:headEnd/>
            <a:tailEnd/>
          </a:ln>
        </p:spPr>
      </p:pic>
      <p:pic>
        <p:nvPicPr>
          <p:cNvPr id="197636" name="Picture 4" descr="Résultat de recherche d'images pour &quot;lysine décarboxylase&quot;"/>
          <p:cNvPicPr>
            <a:picLocks noChangeAspect="1" noChangeArrowheads="1"/>
          </p:cNvPicPr>
          <p:nvPr/>
        </p:nvPicPr>
        <p:blipFill>
          <a:blip r:embed="rId3" cstate="print"/>
          <a:srcRect r="54293" b="5307"/>
          <a:stretch>
            <a:fillRect/>
          </a:stretch>
        </p:blipFill>
        <p:spPr bwMode="auto">
          <a:xfrm>
            <a:off x="4644007" y="3862188"/>
            <a:ext cx="1545877" cy="2852936"/>
          </a:xfrm>
          <a:prstGeom prst="rect">
            <a:avLst/>
          </a:prstGeom>
          <a:noFill/>
        </p:spPr>
      </p:pic>
      <p:pic>
        <p:nvPicPr>
          <p:cNvPr id="8" name="Picture 4" descr="Résultat de recherche d'images pour &quot;lysine décarboxylase&quot;"/>
          <p:cNvPicPr>
            <a:picLocks noChangeAspect="1" noChangeArrowheads="1"/>
          </p:cNvPicPr>
          <p:nvPr/>
        </p:nvPicPr>
        <p:blipFill>
          <a:blip r:embed="rId3" cstate="print"/>
          <a:srcRect l="45357" b="7351"/>
          <a:stretch>
            <a:fillRect/>
          </a:stretch>
        </p:blipFill>
        <p:spPr bwMode="auto">
          <a:xfrm flipH="1">
            <a:off x="6143636" y="3857628"/>
            <a:ext cx="1531385" cy="2844000"/>
          </a:xfrm>
          <a:prstGeom prst="rect">
            <a:avLst/>
          </a:prstGeom>
          <a:noFill/>
        </p:spPr>
      </p:pic>
      <p:sp>
        <p:nvSpPr>
          <p:cNvPr id="10" name="Rectangle 9"/>
          <p:cNvSpPr/>
          <p:nvPr/>
        </p:nvSpPr>
        <p:spPr>
          <a:xfrm>
            <a:off x="0" y="5357826"/>
            <a:ext cx="4536000" cy="1446550"/>
          </a:xfrm>
          <a:prstGeom prst="rect">
            <a:avLst/>
          </a:prstGeom>
        </p:spPr>
        <p:txBody>
          <a:bodyPr wrap="square">
            <a:spAutoFit/>
          </a:bodyPr>
          <a:lstStyle/>
          <a:p>
            <a:pPr algn="just"/>
            <a:r>
              <a:rPr lang="fr-FR" sz="2200" dirty="0" smtClean="0">
                <a:latin typeface="Times New Roman" pitchFamily="18" charset="0"/>
                <a:cs typeface="Times New Roman" pitchFamily="18" charset="0"/>
              </a:rPr>
              <a:t>En 2</a:t>
            </a:r>
            <a:r>
              <a:rPr lang="fr-FR" sz="2200" baseline="30000" dirty="0" smtClean="0">
                <a:latin typeface="Times New Roman" pitchFamily="18" charset="0"/>
                <a:cs typeface="Times New Roman" pitchFamily="18" charset="0"/>
              </a:rPr>
              <a:t>ième</a:t>
            </a:r>
            <a:r>
              <a:rPr lang="fr-FR" sz="2200" dirty="0" smtClean="0">
                <a:latin typeface="Times New Roman" pitchFamily="18" charset="0"/>
                <a:cs typeface="Times New Roman" pitchFamily="18" charset="0"/>
              </a:rPr>
              <a:t> lieu il y dégradation des acides aminés et alcalisations du milieu et virage de la coloration jaune en </a:t>
            </a:r>
            <a:r>
              <a:rPr lang="fr-FR" sz="2200" b="1" dirty="0" smtClean="0">
                <a:solidFill>
                  <a:srgbClr val="7030A0"/>
                </a:solidFill>
                <a:latin typeface="Times New Roman" pitchFamily="18" charset="0"/>
                <a:cs typeface="Times New Roman" pitchFamily="18" charset="0"/>
              </a:rPr>
              <a:t>violet.</a:t>
            </a:r>
            <a:endParaRPr lang="fr-FR" sz="2200" b="1" dirty="0">
              <a:solidFill>
                <a:srgbClr val="7030A0"/>
              </a:solidFill>
              <a:latin typeface="Times New Roman" pitchFamily="18" charset="0"/>
              <a:cs typeface="Times New Roman" pitchFamily="18" charset="0"/>
            </a:endParaRPr>
          </a:p>
        </p:txBody>
      </p:sp>
      <p:sp>
        <p:nvSpPr>
          <p:cNvPr id="11" name="Rectangle 10"/>
          <p:cNvSpPr/>
          <p:nvPr/>
        </p:nvSpPr>
        <p:spPr>
          <a:xfrm>
            <a:off x="0" y="3340997"/>
            <a:ext cx="4536000" cy="1785104"/>
          </a:xfrm>
          <a:prstGeom prst="rect">
            <a:avLst/>
          </a:prstGeom>
        </p:spPr>
        <p:txBody>
          <a:bodyPr wrap="square">
            <a:spAutoFit/>
          </a:bodyPr>
          <a:lstStyle/>
          <a:p>
            <a:pPr algn="just"/>
            <a:r>
              <a:rPr lang="fr-FR" sz="2200" dirty="0" smtClean="0">
                <a:latin typeface="Times New Roman" pitchFamily="18" charset="0"/>
                <a:cs typeface="Times New Roman" pitchFamily="18" charset="0"/>
              </a:rPr>
              <a:t>Dans un premier temps il y acidification du milieu par fermentation du glucose qui vire le milieu de la coloration  violette en</a:t>
            </a:r>
            <a:r>
              <a:rPr lang="fr-FR" sz="2200" b="1" dirty="0" smtClean="0">
                <a:latin typeface="Times New Roman" pitchFamily="18" charset="0"/>
                <a:cs typeface="Times New Roman" pitchFamily="18" charset="0"/>
              </a:rPr>
              <a:t> jaune</a:t>
            </a:r>
          </a:p>
        </p:txBody>
      </p:sp>
      <p:sp>
        <p:nvSpPr>
          <p:cNvPr id="12" name="Rectangle 11"/>
          <p:cNvSpPr/>
          <p:nvPr/>
        </p:nvSpPr>
        <p:spPr>
          <a:xfrm>
            <a:off x="0" y="2071678"/>
            <a:ext cx="4536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Effectuée dans le cas des Germes </a:t>
            </a:r>
            <a:r>
              <a:rPr lang="fr-FR" sz="2200" dirty="0" err="1" smtClean="0">
                <a:latin typeface="Times New Roman" pitchFamily="18" charset="0"/>
                <a:cs typeface="Times New Roman" pitchFamily="18" charset="0"/>
              </a:rPr>
              <a:t>aéro</a:t>
            </a:r>
            <a:r>
              <a:rPr lang="fr-FR" sz="2200" dirty="0" smtClean="0">
                <a:latin typeface="Times New Roman" pitchFamily="18" charset="0"/>
                <a:cs typeface="Times New Roman" pitchFamily="18" charset="0"/>
              </a:rPr>
              <a:t>-anaérobies à métabolisme fermentatif</a:t>
            </a:r>
          </a:p>
        </p:txBody>
      </p:sp>
      <p:sp>
        <p:nvSpPr>
          <p:cNvPr id="13" name="Rectangle 12"/>
          <p:cNvSpPr/>
          <p:nvPr/>
        </p:nvSpPr>
        <p:spPr>
          <a:xfrm>
            <a:off x="0" y="857232"/>
            <a:ext cx="4536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Ces enzymes formes des substances alcalines qui font virer l’indicateur de pH.</a:t>
            </a:r>
          </a:p>
        </p:txBody>
      </p:sp>
      <p:sp>
        <p:nvSpPr>
          <p:cNvPr id="14" name="Rectangle 13"/>
          <p:cNvSpPr/>
          <p:nvPr/>
        </p:nvSpPr>
        <p:spPr>
          <a:xfrm>
            <a:off x="0" y="142852"/>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Recherche des décarboxylases</a:t>
            </a:r>
            <a:endParaRPr lang="fr-FR" sz="2400" b="1" dirty="0"/>
          </a:p>
        </p:txBody>
      </p:sp>
      <p:pic>
        <p:nvPicPr>
          <p:cNvPr id="16" name="Picture 4" descr="Résultat de recherche d'images pour &quot;lysine décarboxylase&quot;"/>
          <p:cNvPicPr>
            <a:picLocks noChangeAspect="1" noChangeArrowheads="1"/>
          </p:cNvPicPr>
          <p:nvPr/>
        </p:nvPicPr>
        <p:blipFill>
          <a:blip r:embed="rId3" cstate="print"/>
          <a:srcRect l="1121" r="54643" b="7351"/>
          <a:stretch>
            <a:fillRect/>
          </a:stretch>
        </p:blipFill>
        <p:spPr bwMode="auto">
          <a:xfrm flipH="1">
            <a:off x="7643834" y="3857628"/>
            <a:ext cx="1239692" cy="284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6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78590"/>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Cette fermentation (base de la fabrication du vinaigre) est aérobie. Certaines bactéries acétiques peuvent ensuite transformer l’acide acétique en CO2 et H2O par l’intermédiaire de l’</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3" name="Rectangle 2"/>
          <p:cNvSpPr/>
          <p:nvPr/>
        </p:nvSpPr>
        <p:spPr>
          <a:xfrm>
            <a:off x="0" y="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Dégradation de l’éthanol</a:t>
            </a:r>
            <a:endParaRPr lang="fr-FR" sz="2400" b="1" dirty="0">
              <a:latin typeface="Times New Roman" pitchFamily="18" charset="0"/>
              <a:cs typeface="Times New Roman" pitchFamily="18" charset="0"/>
            </a:endParaRPr>
          </a:p>
        </p:txBody>
      </p:sp>
      <p:sp>
        <p:nvSpPr>
          <p:cNvPr id="4" name="Rectangle 3"/>
          <p:cNvSpPr/>
          <p:nvPr/>
        </p:nvSpPr>
        <p:spPr>
          <a:xfrm>
            <a:off x="0" y="532458"/>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Peut être dégradé totalement en CO2 et H2O comme chez certaines levures (</a:t>
            </a:r>
            <a:r>
              <a:rPr lang="fr-FR" sz="2200" i="1" dirty="0" err="1" smtClean="0">
                <a:latin typeface="Times New Roman" pitchFamily="18" charset="0"/>
                <a:cs typeface="Times New Roman" pitchFamily="18" charset="0"/>
              </a:rPr>
              <a:t>Brettanomyces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debaryomyces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Hansenula</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Pichia</a:t>
            </a:r>
            <a:r>
              <a:rPr lang="fr-FR" sz="2200" i="1" dirty="0" smtClean="0">
                <a:latin typeface="Times New Roman" pitchFamily="18" charset="0"/>
                <a:cs typeface="Times New Roman" pitchFamily="18" charset="0"/>
              </a:rPr>
              <a:t>…</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5" name="Rectangle 4"/>
          <p:cNvSpPr/>
          <p:nvPr/>
        </p:nvSpPr>
        <p:spPr>
          <a:xfrm>
            <a:off x="0" y="1874372"/>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Dans les deux cas, la première étape conduit à la formation d’acétaldéhyde :</a:t>
            </a:r>
          </a:p>
        </p:txBody>
      </p:sp>
      <p:pic>
        <p:nvPicPr>
          <p:cNvPr id="1026" name="Picture 2"/>
          <p:cNvPicPr>
            <a:picLocks noChangeAspect="1" noChangeArrowheads="1"/>
          </p:cNvPicPr>
          <p:nvPr/>
        </p:nvPicPr>
        <p:blipFill>
          <a:blip r:embed="rId2"/>
          <a:srcRect/>
          <a:stretch>
            <a:fillRect/>
          </a:stretch>
        </p:blipFill>
        <p:spPr bwMode="auto">
          <a:xfrm>
            <a:off x="2000232" y="2376052"/>
            <a:ext cx="4562475" cy="409575"/>
          </a:xfrm>
          <a:prstGeom prst="rect">
            <a:avLst/>
          </a:prstGeom>
          <a:noFill/>
          <a:ln w="9525">
            <a:noFill/>
            <a:miter lim="800000"/>
            <a:headEnd/>
            <a:tailEnd/>
          </a:ln>
          <a:effectLst/>
        </p:spPr>
      </p:pic>
      <p:sp>
        <p:nvSpPr>
          <p:cNvPr id="7" name="Rectangle 6"/>
          <p:cNvSpPr/>
          <p:nvPr/>
        </p:nvSpPr>
        <p:spPr>
          <a:xfrm>
            <a:off x="0" y="2856420"/>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Dans le cas des levures, l’acétaldéhyde est incorporé dans le cycle de Krebs par oxydation en </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8" name="Rectangle 7"/>
          <p:cNvSpPr/>
          <p:nvPr/>
        </p:nvSpPr>
        <p:spPr>
          <a:xfrm>
            <a:off x="0" y="1372692"/>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Peut aussi être transformé en acide acétique (</a:t>
            </a:r>
            <a:r>
              <a:rPr lang="fr-FR" sz="2200" i="1" dirty="0" err="1" smtClean="0">
                <a:latin typeface="Times New Roman" pitchFamily="18" charset="0"/>
                <a:cs typeface="Times New Roman" pitchFamily="18" charset="0"/>
              </a:rPr>
              <a:t>Acetobacter</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Gluconobacter</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srcRect b="33708"/>
          <a:stretch>
            <a:fillRect/>
          </a:stretch>
        </p:blipFill>
        <p:spPr bwMode="auto">
          <a:xfrm>
            <a:off x="1752600" y="3696654"/>
            <a:ext cx="5638800" cy="561973"/>
          </a:xfrm>
          <a:prstGeom prst="rect">
            <a:avLst/>
          </a:prstGeom>
          <a:noFill/>
          <a:ln w="9525">
            <a:noFill/>
            <a:miter lim="800000"/>
            <a:headEnd/>
            <a:tailEnd/>
          </a:ln>
          <a:effectLst/>
        </p:spPr>
      </p:pic>
      <p:sp>
        <p:nvSpPr>
          <p:cNvPr id="10" name="Rectangle 9"/>
          <p:cNvSpPr/>
          <p:nvPr/>
        </p:nvSpPr>
        <p:spPr>
          <a:xfrm>
            <a:off x="0" y="4329420"/>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Dans le cas des bactéries acétiques, l’acétaldéhyde est transformé directement en acide acétique.</a:t>
            </a:r>
            <a:endParaRPr lang="fr-FR" sz="22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a:srcRect t="49451"/>
          <a:stretch>
            <a:fillRect/>
          </a:stretch>
        </p:blipFill>
        <p:spPr bwMode="auto">
          <a:xfrm>
            <a:off x="2000232" y="5169654"/>
            <a:ext cx="4953000" cy="4381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 y="324129"/>
            <a:ext cx="9144032"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Catabolisme du méthane et méthanol</a:t>
            </a:r>
            <a:endParaRPr lang="fr-FR" sz="2400" b="1" dirty="0">
              <a:latin typeface="Times New Roman" pitchFamily="18" charset="0"/>
              <a:cs typeface="Times New Roman" pitchFamily="18" charset="0"/>
            </a:endParaRPr>
          </a:p>
        </p:txBody>
      </p:sp>
      <p:sp>
        <p:nvSpPr>
          <p:cNvPr id="4" name="Rectangle 3"/>
          <p:cNvSpPr/>
          <p:nvPr/>
        </p:nvSpPr>
        <p:spPr>
          <a:xfrm>
            <a:off x="-32" y="1176728"/>
            <a:ext cx="9144032" cy="769441"/>
          </a:xfrm>
          <a:prstGeom prst="rect">
            <a:avLst/>
          </a:prstGeom>
        </p:spPr>
        <p:txBody>
          <a:bodyPr wrap="square">
            <a:spAutoFit/>
          </a:bodyPr>
          <a:lstStyle/>
          <a:p>
            <a:r>
              <a:rPr lang="fr-FR" sz="2200" dirty="0" smtClean="0">
                <a:latin typeface="Times New Roman" pitchFamily="18" charset="0"/>
                <a:cs typeface="Times New Roman" pitchFamily="18" charset="0"/>
              </a:rPr>
              <a:t>Les microorganismes capables de croître sur méthane et méthanol, comme seule source de carbone, (ex. </a:t>
            </a:r>
            <a:r>
              <a:rPr lang="fr-FR" sz="2200" i="1" dirty="0" err="1" smtClean="0">
                <a:latin typeface="Times New Roman" pitchFamily="18" charset="0"/>
                <a:cs typeface="Times New Roman" pitchFamily="18" charset="0"/>
              </a:rPr>
              <a:t>Pseudomonas</a:t>
            </a:r>
            <a:r>
              <a:rPr lang="fr-FR" sz="2200" dirty="0" smtClean="0">
                <a:latin typeface="Times New Roman" pitchFamily="18" charset="0"/>
                <a:cs typeface="Times New Roman" pitchFamily="18" charset="0"/>
              </a:rPr>
              <a:t>) oxydent le méthane selon la chaîne</a:t>
            </a:r>
            <a:endParaRPr lang="fr-FR" sz="2200" dirty="0">
              <a:latin typeface="Times New Roman" pitchFamily="18" charset="0"/>
              <a:cs typeface="Times New Roman" pitchFamily="18" charset="0"/>
            </a:endParaRPr>
          </a:p>
        </p:txBody>
      </p:sp>
      <p:sp>
        <p:nvSpPr>
          <p:cNvPr id="5" name="Rectangle 4"/>
          <p:cNvSpPr/>
          <p:nvPr/>
        </p:nvSpPr>
        <p:spPr>
          <a:xfrm>
            <a:off x="-32" y="3228947"/>
            <a:ext cx="9144032" cy="430887"/>
          </a:xfrm>
          <a:prstGeom prst="rect">
            <a:avLst/>
          </a:prstGeom>
        </p:spPr>
        <p:txBody>
          <a:bodyPr wrap="square">
            <a:spAutoFit/>
          </a:bodyPr>
          <a:lstStyle/>
          <a:p>
            <a:r>
              <a:rPr lang="fr-FR" sz="2200" dirty="0" smtClean="0">
                <a:latin typeface="Times New Roman" pitchFamily="18" charset="0"/>
                <a:cs typeface="Times New Roman" pitchFamily="18" charset="0"/>
              </a:rPr>
              <a:t>Ces microorganismes sont dits « </a:t>
            </a:r>
            <a:r>
              <a:rPr lang="fr-FR" sz="2200" dirty="0" err="1" smtClean="0">
                <a:latin typeface="Times New Roman" pitchFamily="18" charset="0"/>
                <a:cs typeface="Times New Roman" pitchFamily="18" charset="0"/>
              </a:rPr>
              <a:t>méthylotrophes</a:t>
            </a:r>
            <a:r>
              <a:rPr lang="fr-FR" sz="2200" dirty="0" smtClean="0">
                <a:latin typeface="Times New Roman" pitchFamily="18" charset="0"/>
                <a:cs typeface="Times New Roman" pitchFamily="18" charset="0"/>
              </a:rPr>
              <a:t> ». </a:t>
            </a:r>
          </a:p>
        </p:txBody>
      </p:sp>
      <p:sp>
        <p:nvSpPr>
          <p:cNvPr id="6" name="Rectangle 5"/>
          <p:cNvSpPr/>
          <p:nvPr/>
        </p:nvSpPr>
        <p:spPr>
          <a:xfrm>
            <a:off x="-32" y="4015471"/>
            <a:ext cx="9144032" cy="430887"/>
          </a:xfrm>
          <a:prstGeom prst="rect">
            <a:avLst/>
          </a:prstGeom>
        </p:spPr>
        <p:txBody>
          <a:bodyPr wrap="square">
            <a:spAutoFit/>
          </a:bodyPr>
          <a:lstStyle/>
          <a:p>
            <a:r>
              <a:rPr lang="fr-FR" sz="2200" dirty="0" smtClean="0">
                <a:latin typeface="Times New Roman" pitchFamily="18" charset="0"/>
                <a:cs typeface="Times New Roman" pitchFamily="18" charset="0"/>
              </a:rPr>
              <a:t>Ils peuvent être </a:t>
            </a:r>
          </a:p>
        </p:txBody>
      </p:sp>
      <p:sp>
        <p:nvSpPr>
          <p:cNvPr id="7" name="Rectangle 6"/>
          <p:cNvSpPr/>
          <p:nvPr/>
        </p:nvSpPr>
        <p:spPr>
          <a:xfrm>
            <a:off x="-32" y="4801995"/>
            <a:ext cx="9144032" cy="430887"/>
          </a:xfrm>
          <a:prstGeom prst="rect">
            <a:avLst/>
          </a:prstGeom>
        </p:spPr>
        <p:txBody>
          <a:bodyPr wrap="square">
            <a:spAutoFit/>
          </a:bodyPr>
          <a:lstStyle/>
          <a:p>
            <a:r>
              <a:rPr lang="fr-FR" sz="2200" dirty="0" err="1" smtClean="0">
                <a:latin typeface="Times New Roman" pitchFamily="18" charset="0"/>
                <a:cs typeface="Times New Roman" pitchFamily="18" charset="0"/>
              </a:rPr>
              <a:t>Méthylotrophes</a:t>
            </a:r>
            <a:r>
              <a:rPr lang="fr-FR" sz="2200" dirty="0" smtClean="0">
                <a:latin typeface="Times New Roman" pitchFamily="18" charset="0"/>
                <a:cs typeface="Times New Roman" pitchFamily="18" charset="0"/>
              </a:rPr>
              <a:t> stricts (ne dégradant que le méthane ou méthanol)</a:t>
            </a:r>
            <a:endParaRPr lang="fr-FR" sz="2200" dirty="0">
              <a:latin typeface="Times New Roman" pitchFamily="18" charset="0"/>
              <a:cs typeface="Times New Roman" pitchFamily="18" charset="0"/>
            </a:endParaRPr>
          </a:p>
        </p:txBody>
      </p:sp>
      <p:sp>
        <p:nvSpPr>
          <p:cNvPr id="8" name="Rectangle 7"/>
          <p:cNvSpPr/>
          <p:nvPr/>
        </p:nvSpPr>
        <p:spPr>
          <a:xfrm>
            <a:off x="-32" y="5588517"/>
            <a:ext cx="9144032" cy="769441"/>
          </a:xfrm>
          <a:prstGeom prst="rect">
            <a:avLst/>
          </a:prstGeom>
        </p:spPr>
        <p:txBody>
          <a:bodyPr wrap="square">
            <a:spAutoFit/>
          </a:bodyPr>
          <a:lstStyle/>
          <a:p>
            <a:r>
              <a:rPr lang="fr-FR" sz="2200" dirty="0" err="1" smtClean="0">
                <a:latin typeface="Times New Roman" pitchFamily="18" charset="0"/>
                <a:cs typeface="Times New Roman" pitchFamily="18" charset="0"/>
              </a:rPr>
              <a:t>Méthylotrophes</a:t>
            </a:r>
            <a:r>
              <a:rPr lang="fr-FR" sz="2200" dirty="0" smtClean="0">
                <a:latin typeface="Times New Roman" pitchFamily="18" charset="0"/>
                <a:cs typeface="Times New Roman" pitchFamily="18" charset="0"/>
              </a:rPr>
              <a:t> facultatifs (capables de dégrader, outre le méthane et méthanol, de nombreux composés à un ou plusieurs atomes de carbone). </a:t>
            </a:r>
            <a:endParaRPr lang="fr-FR"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928662" y="2301806"/>
            <a:ext cx="7538410" cy="571504"/>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au 45"/>
          <p:cNvGraphicFramePr>
            <a:graphicFrameLocks noGrp="1"/>
          </p:cNvGraphicFramePr>
          <p:nvPr/>
        </p:nvGraphicFramePr>
        <p:xfrm>
          <a:off x="-32" y="571480"/>
          <a:ext cx="9144000" cy="6162040"/>
        </p:xfrm>
        <a:graphic>
          <a:graphicData uri="http://schemas.openxmlformats.org/drawingml/2006/table">
            <a:tbl>
              <a:tblPr firstRow="1" bandRow="1">
                <a:tableStyleId>{5940675A-B579-460E-94D1-54222C63F5DA}</a:tableStyleId>
              </a:tblPr>
              <a:tblGrid>
                <a:gridCol w="2643174"/>
                <a:gridCol w="2857520"/>
                <a:gridCol w="2428892"/>
                <a:gridCol w="1214414"/>
              </a:tblGrid>
              <a:tr h="370840">
                <a:tc>
                  <a:txBody>
                    <a:bodyPr/>
                    <a:lstStyle/>
                    <a:p>
                      <a:pPr algn="ctr">
                        <a:lnSpc>
                          <a:spcPct val="115000"/>
                        </a:lnSpc>
                        <a:spcAft>
                          <a:spcPts val="1000"/>
                        </a:spcAft>
                      </a:pPr>
                      <a:r>
                        <a:rPr lang="fr-FR" sz="1800" b="1" dirty="0">
                          <a:latin typeface="Times New Roman" pitchFamily="18" charset="0"/>
                          <a:cs typeface="Times New Roman" pitchFamily="18" charset="0"/>
                        </a:rPr>
                        <a:t>Réactif/milieu</a:t>
                      </a:r>
                      <a:endParaRPr lang="fr-FR" sz="1600" b="1" dirty="0">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1000"/>
                        </a:spcAft>
                      </a:pPr>
                      <a:r>
                        <a:rPr lang="fr-FR" sz="1800" b="1" dirty="0">
                          <a:latin typeface="Times New Roman" pitchFamily="18" charset="0"/>
                          <a:cs typeface="Times New Roman" pitchFamily="18" charset="0"/>
                        </a:rPr>
                        <a:t>Technique</a:t>
                      </a:r>
                      <a:endParaRPr lang="fr-FR" sz="1600" b="1" dirty="0">
                        <a:latin typeface="Times New Roman" pitchFamily="18" charset="0"/>
                        <a:ea typeface="Calibri"/>
                        <a:cs typeface="Times New Roman" pitchFamily="18" charset="0"/>
                      </a:endParaRPr>
                    </a:p>
                  </a:txBody>
                  <a:tcPr marL="0" marR="0" marT="0" marB="0"/>
                </a:tc>
                <a:tc gridSpan="2">
                  <a:txBody>
                    <a:bodyPr/>
                    <a:lstStyle/>
                    <a:p>
                      <a:pPr algn="ctr">
                        <a:lnSpc>
                          <a:spcPct val="115000"/>
                        </a:lnSpc>
                        <a:spcAft>
                          <a:spcPts val="1000"/>
                        </a:spcAft>
                      </a:pPr>
                      <a:r>
                        <a:rPr lang="fr-FR" sz="1800" b="1" dirty="0">
                          <a:latin typeface="Times New Roman" pitchFamily="18" charset="0"/>
                          <a:cs typeface="Times New Roman" pitchFamily="18" charset="0"/>
                        </a:rPr>
                        <a:t>Résultats</a:t>
                      </a:r>
                      <a:endParaRPr lang="fr-FR" sz="1600" b="1" dirty="0">
                        <a:latin typeface="Times New Roman" pitchFamily="18" charset="0"/>
                        <a:ea typeface="Calibri"/>
                        <a:cs typeface="Times New Roman" pitchFamily="18" charset="0"/>
                      </a:endParaRPr>
                    </a:p>
                  </a:txBody>
                  <a:tcPr marL="0" marR="0" marT="0" marB="0"/>
                </a:tc>
                <a:tc hMerge="1">
                  <a:txBody>
                    <a:bodyPr/>
                    <a:lstStyle/>
                    <a:p>
                      <a:endParaRPr lang="fr-FR" dirty="0"/>
                    </a:p>
                  </a:txBody>
                  <a:tcPr/>
                </a:tc>
              </a:tr>
              <a:tr h="370840">
                <a:tc rowSpan="2">
                  <a:txBody>
                    <a:bodyPr/>
                    <a:lstStyle/>
                    <a:p>
                      <a:r>
                        <a:rPr lang="fr-FR" sz="1600" b="0" kern="1200" dirty="0" smtClean="0">
                          <a:solidFill>
                            <a:schemeClr val="tx1"/>
                          </a:solidFill>
                          <a:latin typeface="Times New Roman" pitchFamily="18" charset="0"/>
                          <a:ea typeface="+mn-ea"/>
                          <a:cs typeface="Times New Roman" pitchFamily="18" charset="0"/>
                        </a:rPr>
                        <a:t>Eau physiologique </a:t>
                      </a:r>
                    </a:p>
                    <a:p>
                      <a:r>
                        <a:rPr lang="fr-FR" sz="1600" b="0" kern="1200" dirty="0" smtClean="0">
                          <a:solidFill>
                            <a:schemeClr val="tx1"/>
                          </a:solidFill>
                          <a:latin typeface="Times New Roman" pitchFamily="18" charset="0"/>
                          <a:ea typeface="+mn-ea"/>
                          <a:cs typeface="Times New Roman" pitchFamily="18" charset="0"/>
                        </a:rPr>
                        <a:t>Disque imprégné de </a:t>
                      </a:r>
                    </a:p>
                    <a:p>
                      <a:r>
                        <a:rPr lang="fr-FR" sz="1600" b="0" kern="1200" dirty="0" smtClean="0">
                          <a:solidFill>
                            <a:schemeClr val="tx1"/>
                          </a:solidFill>
                          <a:latin typeface="Times New Roman" pitchFamily="18" charset="0"/>
                          <a:ea typeface="+mn-ea"/>
                          <a:cs typeface="Times New Roman" pitchFamily="18" charset="0"/>
                        </a:rPr>
                        <a:t>-</a:t>
                      </a:r>
                      <a:r>
                        <a:rPr lang="fr-FR" sz="1600" b="0" kern="1200" baseline="0" dirty="0" smtClean="0">
                          <a:solidFill>
                            <a:schemeClr val="tx1"/>
                          </a:solidFill>
                          <a:latin typeface="Times New Roman" pitchFamily="18" charset="0"/>
                          <a:ea typeface="+mn-ea"/>
                          <a:cs typeface="Times New Roman" pitchFamily="18" charset="0"/>
                        </a:rPr>
                        <a:t> </a:t>
                      </a:r>
                      <a:r>
                        <a:rPr lang="fr-FR" sz="1600" b="0" kern="1200" dirty="0" smtClean="0">
                          <a:solidFill>
                            <a:schemeClr val="tx1"/>
                          </a:solidFill>
                          <a:latin typeface="Times New Roman" pitchFamily="18" charset="0"/>
                          <a:ea typeface="+mn-ea"/>
                          <a:cs typeface="Times New Roman" pitchFamily="18" charset="0"/>
                        </a:rPr>
                        <a:t>tributyrine</a:t>
                      </a:r>
                      <a:endParaRPr lang="fr-FR" sz="1600" b="0" kern="1200" baseline="0" dirty="0" smtClean="0">
                        <a:solidFill>
                          <a:schemeClr val="tx1"/>
                        </a:solidFill>
                        <a:latin typeface="Times New Roman" pitchFamily="18" charset="0"/>
                        <a:ea typeface="+mn-ea"/>
                        <a:cs typeface="Times New Roman" pitchFamily="18" charset="0"/>
                      </a:endParaRPr>
                    </a:p>
                    <a:p>
                      <a:r>
                        <a:rPr lang="fr-FR" sz="1600" b="0" kern="1200" dirty="0" smtClean="0">
                          <a:solidFill>
                            <a:schemeClr val="tx1"/>
                          </a:solidFill>
                          <a:latin typeface="Times New Roman" pitchFamily="18" charset="0"/>
                          <a:ea typeface="+mn-ea"/>
                          <a:cs typeface="Times New Roman" pitchFamily="18" charset="0"/>
                        </a:rPr>
                        <a:t>- rouge de phénol</a:t>
                      </a:r>
                    </a:p>
                    <a:p>
                      <a:r>
                        <a:rPr lang="fr-FR" sz="1600" b="0" kern="1200" dirty="0" smtClean="0">
                          <a:solidFill>
                            <a:schemeClr val="tx1"/>
                          </a:solidFill>
                          <a:latin typeface="Times New Roman" pitchFamily="18" charset="0"/>
                          <a:ea typeface="+mn-ea"/>
                          <a:cs typeface="Times New Roman" pitchFamily="18" charset="0"/>
                        </a:rPr>
                        <a:t>pH environ 7</a:t>
                      </a:r>
                    </a:p>
                    <a:p>
                      <a:r>
                        <a:rPr lang="fr-FR" sz="1600" b="1" dirty="0" smtClean="0">
                          <a:solidFill>
                            <a:srgbClr val="FF0000"/>
                          </a:solidFill>
                          <a:latin typeface="Times New Roman" pitchFamily="18" charset="0"/>
                          <a:cs typeface="Times New Roman" pitchFamily="18" charset="0"/>
                        </a:rPr>
                        <a:t>Sur gélose</a:t>
                      </a:r>
                    </a:p>
                    <a:p>
                      <a:r>
                        <a:rPr lang="fr-FR" sz="1600" b="0" dirty="0" smtClean="0">
                          <a:latin typeface="Times New Roman" pitchFamily="18" charset="0"/>
                          <a:cs typeface="Times New Roman" pitchFamily="18" charset="0"/>
                        </a:rPr>
                        <a:t>Gélose nutritive ……..1L</a:t>
                      </a:r>
                    </a:p>
                    <a:p>
                      <a:r>
                        <a:rPr lang="fr-FR" sz="1600" b="0" dirty="0" smtClean="0">
                          <a:latin typeface="Times New Roman" pitchFamily="18" charset="0"/>
                          <a:cs typeface="Times New Roman" pitchFamily="18" charset="0"/>
                        </a:rPr>
                        <a:t> tributyrine………100g et </a:t>
                      </a:r>
                      <a:r>
                        <a:rPr lang="fr-FR" sz="1600" b="1" dirty="0" smtClean="0">
                          <a:solidFill>
                            <a:srgbClr val="FF0000"/>
                          </a:solidFill>
                          <a:latin typeface="Times New Roman" pitchFamily="18" charset="0"/>
                          <a:cs typeface="Times New Roman" pitchFamily="18" charset="0"/>
                        </a:rPr>
                        <a:t>RP</a:t>
                      </a:r>
                    </a:p>
                    <a:p>
                      <a:r>
                        <a:rPr lang="fr-FR" sz="1600" b="0" dirty="0" smtClean="0">
                          <a:latin typeface="Times New Roman" pitchFamily="18" charset="0"/>
                          <a:cs typeface="Times New Roman" pitchFamily="18" charset="0"/>
                        </a:rPr>
                        <a:t>Mélanger en surfusion les</a:t>
                      </a:r>
                      <a:r>
                        <a:rPr lang="fr-FR" sz="1600" b="0" baseline="0" dirty="0" smtClean="0">
                          <a:latin typeface="Times New Roman" pitchFamily="18" charset="0"/>
                          <a:cs typeface="Times New Roman" pitchFamily="18" charset="0"/>
                        </a:rPr>
                        <a:t> 2 </a:t>
                      </a:r>
                    </a:p>
                    <a:p>
                      <a:r>
                        <a:rPr lang="fr-FR" sz="1600" b="0" baseline="0" dirty="0" smtClean="0">
                          <a:latin typeface="Times New Roman" pitchFamily="18" charset="0"/>
                          <a:cs typeface="Times New Roman" pitchFamily="18" charset="0"/>
                        </a:rPr>
                        <a:t>Stériliser par tyndallisation à 80°C/ 30’ à 24H d’intervalle.</a:t>
                      </a:r>
                    </a:p>
                    <a:p>
                      <a:r>
                        <a:rPr lang="fr-FR" sz="1600" b="0" baseline="0" dirty="0" smtClean="0">
                          <a:latin typeface="Times New Roman" pitchFamily="18" charset="0"/>
                          <a:cs typeface="Times New Roman" pitchFamily="18" charset="0"/>
                        </a:rPr>
                        <a:t>Couler en boites   </a:t>
                      </a:r>
                      <a:endParaRPr lang="fr-FR" sz="1600" b="0" dirty="0">
                        <a:latin typeface="Times New Roman" pitchFamily="18" charset="0"/>
                        <a:cs typeface="Times New Roman" pitchFamily="18" charset="0"/>
                      </a:endParaRPr>
                    </a:p>
                  </a:txBody>
                  <a:tcPr/>
                </a:tc>
                <a:tc rowSpan="2">
                  <a:txBody>
                    <a:bodyPr/>
                    <a:lstStyle/>
                    <a:p>
                      <a:r>
                        <a:rPr lang="fr-FR" sz="1600" kern="1200" dirty="0" smtClean="0">
                          <a:solidFill>
                            <a:schemeClr val="tx1"/>
                          </a:solidFill>
                          <a:latin typeface="Times New Roman" pitchFamily="18" charset="0"/>
                          <a:ea typeface="+mn-ea"/>
                          <a:cs typeface="Times New Roman" pitchFamily="18" charset="0"/>
                        </a:rPr>
                        <a:t>Dans un tube à hémolyse stérile, faire une</a:t>
                      </a:r>
                      <a:r>
                        <a:rPr lang="fr-FR" sz="1600" kern="1200" baseline="0" dirty="0" smtClean="0">
                          <a:solidFill>
                            <a:schemeClr val="tx1"/>
                          </a:solidFill>
                          <a:latin typeface="Times New Roman" pitchFamily="18" charset="0"/>
                          <a:ea typeface="+mn-ea"/>
                          <a:cs typeface="Times New Roman" pitchFamily="18" charset="0"/>
                        </a:rPr>
                        <a:t> </a:t>
                      </a:r>
                      <a:r>
                        <a:rPr lang="fr-FR" sz="1600" b="1" kern="1200" baseline="0" dirty="0" smtClean="0">
                          <a:solidFill>
                            <a:schemeClr val="tx1"/>
                          </a:solidFill>
                          <a:latin typeface="Times New Roman" pitchFamily="18" charset="0"/>
                          <a:ea typeface="+mn-ea"/>
                          <a:cs typeface="Times New Roman" pitchFamily="18" charset="0"/>
                        </a:rPr>
                        <a:t>suspension dense </a:t>
                      </a:r>
                      <a:r>
                        <a:rPr lang="fr-FR" sz="1600" b="1" kern="1200" dirty="0" smtClean="0">
                          <a:solidFill>
                            <a:schemeClr val="tx1"/>
                          </a:solidFill>
                          <a:latin typeface="Times New Roman" pitchFamily="18" charset="0"/>
                          <a:ea typeface="+mn-ea"/>
                          <a:cs typeface="Times New Roman" pitchFamily="18" charset="0"/>
                        </a:rPr>
                        <a:t> </a:t>
                      </a:r>
                      <a:r>
                        <a:rPr lang="fr-FR" sz="1600" kern="1200" dirty="0" smtClean="0">
                          <a:solidFill>
                            <a:schemeClr val="tx1"/>
                          </a:solidFill>
                          <a:latin typeface="Times New Roman" pitchFamily="18" charset="0"/>
                          <a:ea typeface="+mn-ea"/>
                          <a:cs typeface="Times New Roman" pitchFamily="18" charset="0"/>
                        </a:rPr>
                        <a:t>(trouble  de 2 à 5 Mac </a:t>
                      </a:r>
                      <a:r>
                        <a:rPr lang="fr-FR" sz="1600" kern="1200" dirty="0" err="1" smtClean="0">
                          <a:solidFill>
                            <a:schemeClr val="tx1"/>
                          </a:solidFill>
                          <a:latin typeface="Times New Roman" pitchFamily="18" charset="0"/>
                          <a:ea typeface="+mn-ea"/>
                          <a:cs typeface="Times New Roman" pitchFamily="18" charset="0"/>
                        </a:rPr>
                        <a:t>Farland</a:t>
                      </a:r>
                      <a:r>
                        <a:rPr lang="fr-FR" sz="1600" kern="1200" dirty="0" smtClean="0">
                          <a:solidFill>
                            <a:schemeClr val="tx1"/>
                          </a:solidFill>
                          <a:latin typeface="Times New Roman" pitchFamily="18" charset="0"/>
                          <a:ea typeface="+mn-ea"/>
                          <a:cs typeface="Times New Roman" pitchFamily="18" charset="0"/>
                        </a:rPr>
                        <a:t>) de la souche</a:t>
                      </a:r>
                      <a:r>
                        <a:rPr lang="fr-FR" sz="1600" kern="1200" baseline="0" dirty="0" smtClean="0">
                          <a:solidFill>
                            <a:schemeClr val="tx1"/>
                          </a:solidFill>
                          <a:latin typeface="Times New Roman" pitchFamily="18" charset="0"/>
                          <a:ea typeface="+mn-ea"/>
                          <a:cs typeface="Times New Roman" pitchFamily="18" charset="0"/>
                        </a:rPr>
                        <a:t> à tester dans environ </a:t>
                      </a:r>
                      <a:r>
                        <a:rPr lang="fr-FR" sz="1600" kern="1200" dirty="0" smtClean="0">
                          <a:solidFill>
                            <a:schemeClr val="tx1"/>
                          </a:solidFill>
                          <a:latin typeface="Times New Roman" pitchFamily="18" charset="0"/>
                          <a:ea typeface="+mn-ea"/>
                          <a:cs typeface="Times New Roman" pitchFamily="18" charset="0"/>
                        </a:rPr>
                        <a:t>2,5 </a:t>
                      </a:r>
                      <a:r>
                        <a:rPr lang="fr-FR" sz="1600" kern="1200" dirty="0" err="1" smtClean="0">
                          <a:solidFill>
                            <a:schemeClr val="tx1"/>
                          </a:solidFill>
                          <a:latin typeface="Times New Roman" pitchFamily="18" charset="0"/>
                          <a:ea typeface="+mn-ea"/>
                          <a:cs typeface="Times New Roman" pitchFamily="18" charset="0"/>
                        </a:rPr>
                        <a:t>mL</a:t>
                      </a:r>
                      <a:r>
                        <a:rPr lang="fr-FR" sz="1600" kern="1200" dirty="0" smtClean="0">
                          <a:solidFill>
                            <a:schemeClr val="tx1"/>
                          </a:solidFill>
                          <a:latin typeface="Times New Roman" pitchFamily="18" charset="0"/>
                          <a:ea typeface="+mn-ea"/>
                          <a:cs typeface="Times New Roman" pitchFamily="18" charset="0"/>
                        </a:rPr>
                        <a:t> d’eau physiologique stérile. </a:t>
                      </a:r>
                    </a:p>
                    <a:p>
                      <a:endParaRPr lang="fr-FR" sz="1600" kern="1200" dirty="0" smtClean="0">
                        <a:solidFill>
                          <a:schemeClr val="tx1"/>
                        </a:solidFill>
                        <a:latin typeface="Times New Roman" pitchFamily="18" charset="0"/>
                        <a:ea typeface="+mn-ea"/>
                        <a:cs typeface="Times New Roman" pitchFamily="18" charset="0"/>
                      </a:endParaRPr>
                    </a:p>
                    <a:p>
                      <a:r>
                        <a:rPr lang="fr-FR" sz="1600" kern="1200" dirty="0" smtClean="0">
                          <a:solidFill>
                            <a:schemeClr val="tx1"/>
                          </a:solidFill>
                          <a:latin typeface="Times New Roman" pitchFamily="18" charset="0"/>
                          <a:ea typeface="+mn-ea"/>
                          <a:cs typeface="Times New Roman" pitchFamily="18" charset="0"/>
                        </a:rPr>
                        <a:t>Déposer un disque imprégné de tributyrine et RP.</a:t>
                      </a:r>
                    </a:p>
                    <a:p>
                      <a:r>
                        <a:rPr lang="fr-FR" sz="1600" kern="1200" dirty="0" smtClean="0">
                          <a:solidFill>
                            <a:schemeClr val="tx1"/>
                          </a:solidFill>
                          <a:latin typeface="Times New Roman" pitchFamily="18" charset="0"/>
                          <a:ea typeface="+mn-ea"/>
                          <a:cs typeface="Times New Roman" pitchFamily="18" charset="0"/>
                        </a:rPr>
                        <a:t/>
                      </a:r>
                      <a:br>
                        <a:rPr lang="fr-FR" sz="1600" kern="1200" dirty="0" smtClean="0">
                          <a:solidFill>
                            <a:schemeClr val="tx1"/>
                          </a:solidFill>
                          <a:latin typeface="Times New Roman" pitchFamily="18" charset="0"/>
                          <a:ea typeface="+mn-ea"/>
                          <a:cs typeface="Times New Roman" pitchFamily="18" charset="0"/>
                        </a:rPr>
                      </a:br>
                      <a:r>
                        <a:rPr lang="fr-FR" sz="1600" kern="1200" dirty="0" smtClean="0">
                          <a:solidFill>
                            <a:schemeClr val="tx1"/>
                          </a:solidFill>
                          <a:latin typeface="Times New Roman" pitchFamily="18" charset="0"/>
                          <a:ea typeface="+mn-ea"/>
                          <a:cs typeface="Times New Roman" pitchFamily="18" charset="0"/>
                        </a:rPr>
                        <a:t>Incuber à  37°C pendant 4 heures ou 24 heures</a:t>
                      </a:r>
                      <a:endParaRPr lang="fr-FR"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fr-FR" sz="1600" b="1" kern="1200" dirty="0" smtClean="0">
                          <a:solidFill>
                            <a:srgbClr val="FF0000"/>
                          </a:solidFill>
                          <a:latin typeface="Times New Roman" pitchFamily="18" charset="0"/>
                          <a:ea typeface="+mn-ea"/>
                          <a:cs typeface="Times New Roman" pitchFamily="18" charset="0"/>
                        </a:rPr>
                        <a:t>Souche tributyrine  +</a:t>
                      </a:r>
                      <a:endParaRPr lang="fr-FR" sz="1600" kern="1200" dirty="0" smtClean="0">
                        <a:solidFill>
                          <a:schemeClr val="tx1"/>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fr-FR" sz="1600" kern="1200" dirty="0" smtClean="0">
                          <a:solidFill>
                            <a:schemeClr val="tx1"/>
                          </a:solidFill>
                          <a:latin typeface="Times New Roman" pitchFamily="18" charset="0"/>
                          <a:ea typeface="+mn-ea"/>
                          <a:cs typeface="Times New Roman" pitchFamily="18" charset="0"/>
                        </a:rPr>
                        <a:t> Production d’acide </a:t>
                      </a:r>
                      <a:r>
                        <a:rPr lang="fr-FR" sz="1600" kern="1200" dirty="0" err="1" smtClean="0">
                          <a:solidFill>
                            <a:schemeClr val="tx1"/>
                          </a:solidFill>
                          <a:latin typeface="Times New Roman" pitchFamily="18" charset="0"/>
                          <a:ea typeface="+mn-ea"/>
                          <a:cs typeface="Times New Roman" pitchFamily="18" charset="0"/>
                        </a:rPr>
                        <a:t>butanoïque</a:t>
                      </a:r>
                      <a:r>
                        <a:rPr lang="fr-FR" sz="1600" kern="1200" dirty="0" smtClean="0">
                          <a:solidFill>
                            <a:schemeClr val="tx1"/>
                          </a:solidFill>
                          <a:latin typeface="Times New Roman" pitchFamily="18" charset="0"/>
                          <a:ea typeface="+mn-ea"/>
                          <a:cs typeface="Times New Roman" pitchFamily="18" charset="0"/>
                        </a:rPr>
                        <a:t> par hydrolyse de la tributyrine et </a:t>
                      </a:r>
                      <a:r>
                        <a:rPr lang="fr-FR" sz="1600" kern="1200" baseline="0" dirty="0" smtClean="0">
                          <a:solidFill>
                            <a:schemeClr val="tx1"/>
                          </a:solidFill>
                          <a:latin typeface="Times New Roman" pitchFamily="18" charset="0"/>
                          <a:ea typeface="+mn-ea"/>
                          <a:cs typeface="Times New Roman" pitchFamily="18" charset="0"/>
                        </a:rPr>
                        <a:t>v</a:t>
                      </a:r>
                      <a:r>
                        <a:rPr lang="fr-FR" sz="1600" kern="1200" dirty="0" smtClean="0">
                          <a:solidFill>
                            <a:schemeClr val="tx1"/>
                          </a:solidFill>
                          <a:latin typeface="Times New Roman" pitchFamily="18" charset="0"/>
                          <a:ea typeface="+mn-ea"/>
                          <a:cs typeface="Times New Roman" pitchFamily="18" charset="0"/>
                        </a:rPr>
                        <a:t>irage au jaune du RP</a:t>
                      </a:r>
                    </a:p>
                  </a:txBody>
                  <a:tcPr/>
                </a:tc>
                <a:tc>
                  <a:txBody>
                    <a:bodyPr/>
                    <a:lstStyle/>
                    <a:p>
                      <a:endParaRPr lang="fr-FR" dirty="0"/>
                    </a:p>
                  </a:txBody>
                  <a:tcPr/>
                </a:tc>
              </a:tr>
              <a:tr h="370840">
                <a:tc vMerge="1">
                  <a:txBody>
                    <a:bodyPr/>
                    <a:lstStyle/>
                    <a:p>
                      <a:endParaRPr lang="fr-FR"/>
                    </a:p>
                  </a:txBody>
                  <a:tcPr/>
                </a:tc>
                <a:tc vMerge="1">
                  <a:txBody>
                    <a:bodyPr/>
                    <a:lstStyle/>
                    <a:p>
                      <a:endParaRPr lang="fr-FR"/>
                    </a:p>
                  </a:txBody>
                  <a:tcPr/>
                </a:tc>
                <a:tc>
                  <a:txBody>
                    <a:bodyPr/>
                    <a:lstStyle/>
                    <a:p>
                      <a:r>
                        <a:rPr lang="fr-FR" sz="1600" kern="1200" baseline="0" dirty="0" smtClean="0">
                          <a:solidFill>
                            <a:schemeClr val="tx1"/>
                          </a:solidFill>
                          <a:latin typeface="Times New Roman" pitchFamily="18" charset="0"/>
                          <a:ea typeface="+mn-ea"/>
                          <a:cs typeface="Times New Roman" pitchFamily="18" charset="0"/>
                        </a:rPr>
                        <a:t>    </a:t>
                      </a:r>
                      <a:r>
                        <a:rPr lang="fr-FR" sz="1600" b="1" kern="1200" baseline="0" dirty="0" smtClean="0">
                          <a:solidFill>
                            <a:srgbClr val="FF0000"/>
                          </a:solidFill>
                          <a:latin typeface="Times New Roman" pitchFamily="18" charset="0"/>
                          <a:ea typeface="+mn-ea"/>
                          <a:cs typeface="Times New Roman" pitchFamily="18" charset="0"/>
                        </a:rPr>
                        <a:t>S</a:t>
                      </a:r>
                      <a:r>
                        <a:rPr lang="fr-FR" sz="1600" b="1" kern="1200" dirty="0" smtClean="0">
                          <a:solidFill>
                            <a:srgbClr val="FF0000"/>
                          </a:solidFill>
                          <a:latin typeface="Times New Roman" pitchFamily="18" charset="0"/>
                          <a:ea typeface="+mn-ea"/>
                          <a:cs typeface="Times New Roman" pitchFamily="18" charset="0"/>
                        </a:rPr>
                        <a:t>ouche tributyrine  -</a:t>
                      </a:r>
                    </a:p>
                    <a:p>
                      <a:pPr>
                        <a:buFont typeface="Wingdings" pitchFamily="2" charset="2"/>
                        <a:buChar char="Ø"/>
                      </a:pPr>
                      <a:r>
                        <a:rPr lang="fr-FR" sz="1600" kern="1200" dirty="0" smtClean="0">
                          <a:solidFill>
                            <a:schemeClr val="tx1"/>
                          </a:solidFill>
                          <a:latin typeface="Times New Roman" pitchFamily="18" charset="0"/>
                          <a:ea typeface="+mn-ea"/>
                          <a:cs typeface="Times New Roman" pitchFamily="18" charset="0"/>
                        </a:rPr>
                        <a:t> Absence de production d’acide </a:t>
                      </a:r>
                      <a:r>
                        <a:rPr lang="fr-FR" sz="1600" kern="1200" dirty="0" err="1" smtClean="0">
                          <a:solidFill>
                            <a:schemeClr val="tx1"/>
                          </a:solidFill>
                          <a:latin typeface="Times New Roman" pitchFamily="18" charset="0"/>
                          <a:ea typeface="+mn-ea"/>
                          <a:cs typeface="Times New Roman" pitchFamily="18" charset="0"/>
                        </a:rPr>
                        <a:t>butanoïque</a:t>
                      </a:r>
                      <a:r>
                        <a:rPr lang="fr-FR" sz="1600" kern="1200" dirty="0" smtClean="0">
                          <a:solidFill>
                            <a:schemeClr val="tx1"/>
                          </a:solidFill>
                          <a:latin typeface="Times New Roman" pitchFamily="18" charset="0"/>
                          <a:ea typeface="+mn-ea"/>
                          <a:cs typeface="Times New Roman" pitchFamily="18" charset="0"/>
                        </a:rPr>
                        <a:t> par hydrolyse de la tributyrine,</a:t>
                      </a:r>
                      <a:r>
                        <a:rPr lang="fr-FR" sz="1600" kern="1200" baseline="0" dirty="0" smtClean="0">
                          <a:solidFill>
                            <a:schemeClr val="tx1"/>
                          </a:solidFill>
                          <a:latin typeface="Times New Roman" pitchFamily="18" charset="0"/>
                          <a:ea typeface="+mn-ea"/>
                          <a:cs typeface="Times New Roman" pitchFamily="18" charset="0"/>
                        </a:rPr>
                        <a:t> le milieu reste rouge sans </a:t>
                      </a:r>
                      <a:r>
                        <a:rPr lang="fr-FR" sz="1600" kern="1200" dirty="0" smtClean="0">
                          <a:solidFill>
                            <a:schemeClr val="tx1"/>
                          </a:solidFill>
                          <a:latin typeface="Times New Roman" pitchFamily="18" charset="0"/>
                          <a:ea typeface="+mn-ea"/>
                          <a:cs typeface="Times New Roman" pitchFamily="18" charset="0"/>
                        </a:rPr>
                        <a:t>virage au jaune du RP .</a:t>
                      </a:r>
                      <a:endParaRPr lang="fr-FR" sz="1600" dirty="0">
                        <a:latin typeface="Times New Roman" pitchFamily="18" charset="0"/>
                        <a:cs typeface="Times New Roman" pitchFamily="18" charset="0"/>
                      </a:endParaRPr>
                    </a:p>
                  </a:txBody>
                  <a:tcPr/>
                </a:tc>
                <a:tc>
                  <a:txBody>
                    <a:bodyPr/>
                    <a:lstStyle/>
                    <a:p>
                      <a:endParaRPr lang="fr-FR" dirty="0"/>
                    </a:p>
                  </a:txBody>
                  <a:tcPr/>
                </a:tc>
              </a:tr>
              <a:tr h="1386840">
                <a:tc rowSpan="2">
                  <a:txBody>
                    <a:bodyPr/>
                    <a:lstStyle/>
                    <a:p>
                      <a:r>
                        <a:rPr lang="fr-FR" sz="1600" b="1" dirty="0" smtClean="0">
                          <a:latin typeface="Times New Roman" pitchFamily="18" charset="0"/>
                          <a:cs typeface="Times New Roman" pitchFamily="18" charset="0"/>
                        </a:rPr>
                        <a:t>Milieu</a:t>
                      </a:r>
                      <a:r>
                        <a:rPr lang="fr-FR" sz="1600" dirty="0" smtClean="0">
                          <a:latin typeface="Times New Roman" pitchFamily="18" charset="0"/>
                          <a:cs typeface="Times New Roman" pitchFamily="18" charset="0"/>
                        </a:rPr>
                        <a:t> </a:t>
                      </a:r>
                    </a:p>
                    <a:p>
                      <a:r>
                        <a:rPr lang="fr-FR" sz="1600" dirty="0" smtClean="0">
                          <a:latin typeface="Times New Roman" pitchFamily="18" charset="0"/>
                          <a:cs typeface="Times New Roman" pitchFamily="18" charset="0"/>
                        </a:rPr>
                        <a:t>Peptone ……… ………10g</a:t>
                      </a:r>
                    </a:p>
                    <a:p>
                      <a:r>
                        <a:rPr lang="fr-FR" sz="1600" dirty="0" smtClean="0">
                          <a:latin typeface="Times New Roman" pitchFamily="18" charset="0"/>
                          <a:cs typeface="Times New Roman" pitchFamily="18" charset="0"/>
                        </a:rPr>
                        <a:t>Extrait</a:t>
                      </a:r>
                      <a:r>
                        <a:rPr lang="fr-FR" sz="1600" baseline="0" dirty="0" smtClean="0">
                          <a:latin typeface="Times New Roman" pitchFamily="18" charset="0"/>
                          <a:cs typeface="Times New Roman" pitchFamily="18" charset="0"/>
                        </a:rPr>
                        <a:t> de levure ……….3g</a:t>
                      </a:r>
                    </a:p>
                    <a:p>
                      <a:r>
                        <a:rPr lang="fr-FR" sz="1600" baseline="0" dirty="0" err="1" smtClean="0">
                          <a:latin typeface="Times New Roman" pitchFamily="18" charset="0"/>
                          <a:cs typeface="Times New Roman" pitchFamily="18" charset="0"/>
                        </a:rPr>
                        <a:t>NaCl</a:t>
                      </a:r>
                      <a:r>
                        <a:rPr lang="fr-FR" sz="1600" baseline="0" dirty="0" smtClean="0">
                          <a:latin typeface="Times New Roman" pitchFamily="18" charset="0"/>
                          <a:cs typeface="Times New Roman" pitchFamily="18" charset="0"/>
                        </a:rPr>
                        <a:t> ……………………5g</a:t>
                      </a:r>
                    </a:p>
                    <a:p>
                      <a:r>
                        <a:rPr lang="fr-FR" sz="1600" baseline="0" dirty="0" smtClean="0">
                          <a:latin typeface="Times New Roman" pitchFamily="18" charset="0"/>
                          <a:cs typeface="Times New Roman" pitchFamily="18" charset="0"/>
                        </a:rPr>
                        <a:t>Bleu de victoria ……100ml </a:t>
                      </a:r>
                    </a:p>
                    <a:p>
                      <a:r>
                        <a:rPr lang="fr-FR" sz="1600" baseline="0" dirty="0" smtClean="0">
                          <a:latin typeface="Times New Roman" pitchFamily="18" charset="0"/>
                          <a:cs typeface="Times New Roman" pitchFamily="18" charset="0"/>
                        </a:rPr>
                        <a:t>Eau qsp ……… …..1000ml</a:t>
                      </a:r>
                    </a:p>
                    <a:p>
                      <a:r>
                        <a:rPr lang="fr-FR" sz="1600" baseline="0" dirty="0" smtClean="0">
                          <a:latin typeface="Times New Roman" pitchFamily="18" charset="0"/>
                          <a:cs typeface="Times New Roman" pitchFamily="18" charset="0"/>
                        </a:rPr>
                        <a:t>pH 7,8</a:t>
                      </a:r>
                    </a:p>
                    <a:p>
                      <a:r>
                        <a:rPr lang="fr-FR" sz="1600" dirty="0" smtClean="0">
                          <a:latin typeface="Times New Roman" pitchFamily="18" charset="0"/>
                          <a:cs typeface="Times New Roman" pitchFamily="18" charset="0"/>
                        </a:rPr>
                        <a:t>Au milieu </a:t>
                      </a:r>
                      <a:r>
                        <a:rPr lang="fr-FR" sz="1600" dirty="0" err="1" smtClean="0">
                          <a:latin typeface="Times New Roman" pitchFamily="18" charset="0"/>
                          <a:cs typeface="Times New Roman" pitchFamily="18" charset="0"/>
                        </a:rPr>
                        <a:t>autoclavé</a:t>
                      </a:r>
                      <a:r>
                        <a:rPr lang="fr-FR" sz="1600" dirty="0" smtClean="0">
                          <a:latin typeface="Times New Roman" pitchFamily="18" charset="0"/>
                          <a:cs typeface="Times New Roman" pitchFamily="18" charset="0"/>
                        </a:rPr>
                        <a:t> ajouté à 45°C,</a:t>
                      </a:r>
                      <a:r>
                        <a:rPr lang="fr-FR" sz="1600" baseline="0" dirty="0" smtClean="0">
                          <a:latin typeface="Times New Roman" pitchFamily="18" charset="0"/>
                          <a:cs typeface="Times New Roman" pitchFamily="18" charset="0"/>
                        </a:rPr>
                        <a:t> 50ml de l’huile d’olive stérile  pour 1L de milieu. </a:t>
                      </a:r>
                      <a:endParaRPr lang="fr-FR" sz="1600" dirty="0">
                        <a:latin typeface="Times New Roman" pitchFamily="18" charset="0"/>
                        <a:cs typeface="Times New Roman" pitchFamily="18" charset="0"/>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tx1"/>
                          </a:solidFill>
                          <a:latin typeface="Times New Roman" pitchFamily="18" charset="0"/>
                          <a:ea typeface="+mn-ea"/>
                          <a:cs typeface="Times New Roman" pitchFamily="18" charset="0"/>
                        </a:rPr>
                        <a:t>Ensemencer la gélose par une strie ou un spot de 3 à 5 mm de diamètre, à l'aide d’une platine chargée de culture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tx1"/>
                          </a:solidFill>
                          <a:latin typeface="Times New Roman" pitchFamily="18" charset="0"/>
                          <a:ea typeface="+mn-ea"/>
                          <a:cs typeface="Times New Roman" pitchFamily="18" charset="0"/>
                        </a:rPr>
                        <a:t>Plusieurs souches possibles sur la même boîte).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kern="1200" dirty="0" smtClean="0">
                        <a:solidFill>
                          <a:schemeClr val="tx1"/>
                        </a:solidFill>
                        <a:latin typeface="Times New Roman" pitchFamily="18" charset="0"/>
                        <a:ea typeface="+mn-ea"/>
                        <a:cs typeface="Times New Roman" pitchFamily="18" charset="0"/>
                      </a:endParaRPr>
                    </a:p>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 </a:t>
                      </a:r>
                      <a:r>
                        <a:rPr lang="fr-FR" sz="1600" b="1" i="0" kern="1200" dirty="0" smtClean="0">
                          <a:solidFill>
                            <a:srgbClr val="FF0000"/>
                          </a:solidFill>
                          <a:latin typeface="Times New Roman" pitchFamily="18" charset="0"/>
                          <a:ea typeface="+mn-ea"/>
                          <a:cs typeface="Times New Roman" pitchFamily="18" charset="0"/>
                        </a:rPr>
                        <a:t>Souche lipase +</a:t>
                      </a:r>
                      <a:endParaRPr lang="fr-FR" sz="1800" b="1" i="0" kern="1200" dirty="0" smtClean="0">
                        <a:solidFill>
                          <a:srgbClr val="FF00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1"/>
                          </a:solidFill>
                          <a:latin typeface="Times New Roman" pitchFamily="18" charset="0"/>
                          <a:ea typeface="+mn-ea"/>
                          <a:cs typeface="Times New Roman" pitchFamily="18" charset="0"/>
                        </a:rPr>
                        <a:t>Hydrolyse de triglycéride </a:t>
                      </a:r>
                    </a:p>
                    <a:p>
                      <a:r>
                        <a:rPr lang="fr-FR" sz="1600" b="0" dirty="0" smtClean="0">
                          <a:solidFill>
                            <a:schemeClr val="tx1"/>
                          </a:solidFill>
                          <a:latin typeface="Times New Roman" pitchFamily="18" charset="0"/>
                          <a:cs typeface="Times New Roman" pitchFamily="18" charset="0"/>
                        </a:rPr>
                        <a:t>Zone coloré en bleu </a:t>
                      </a:r>
                    </a:p>
                    <a:p>
                      <a:r>
                        <a:rPr lang="fr-FR" sz="1600" b="0" dirty="0" smtClean="0">
                          <a:solidFill>
                            <a:schemeClr val="tx1"/>
                          </a:solidFill>
                          <a:latin typeface="Times New Roman" pitchFamily="18" charset="0"/>
                          <a:cs typeface="Times New Roman" pitchFamily="18" charset="0"/>
                        </a:rPr>
                        <a:t>Strie </a:t>
                      </a:r>
                      <a:endParaRPr lang="fr-FR" sz="1600" b="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endParaRPr lang="fr-FR" dirty="0"/>
                    </a:p>
                  </a:txBody>
                  <a:tcPr>
                    <a:lnB w="12700" cap="flat" cmpd="sng" algn="ctr">
                      <a:solidFill>
                        <a:schemeClr val="tx1"/>
                      </a:solidFill>
                      <a:prstDash val="solid"/>
                      <a:round/>
                      <a:headEnd type="none" w="med" len="med"/>
                      <a:tailEnd type="none" w="med" len="med"/>
                    </a:lnB>
                  </a:tcPr>
                </a:tc>
              </a:tr>
              <a:tr h="1386840">
                <a:tc vMerge="1">
                  <a:txBody>
                    <a:bodyPr/>
                    <a:lstStyle/>
                    <a:p>
                      <a:endParaRPr lang="fr-FR"/>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kern="1200" dirty="0" smtClean="0">
                          <a:solidFill>
                            <a:srgbClr val="FF0000"/>
                          </a:solidFill>
                          <a:latin typeface="Times New Roman" pitchFamily="18" charset="0"/>
                          <a:ea typeface="+mn-ea"/>
                          <a:cs typeface="Times New Roman" pitchFamily="18" charset="0"/>
                        </a:rPr>
                        <a:t>Souche lipase -</a:t>
                      </a:r>
                      <a:r>
                        <a:rPr lang="fr-FR" sz="1600" b="1" kern="1200" baseline="0" dirty="0" smtClean="0">
                          <a:solidFill>
                            <a:srgbClr val="FF0000"/>
                          </a:solidFill>
                          <a:latin typeface="Times New Roman" pitchFamily="18" charset="0"/>
                          <a:ea typeface="+mn-ea"/>
                          <a:cs typeface="Times New Roman" pitchFamily="18" charset="0"/>
                        </a:rPr>
                        <a:t> </a:t>
                      </a:r>
                      <a:endParaRPr lang="fr-FR" sz="1600" b="1" kern="1200" dirty="0" smtClean="0">
                        <a:solidFill>
                          <a:srgbClr val="FF00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b="0" kern="1200" dirty="0" smtClean="0">
                          <a:solidFill>
                            <a:schemeClr val="tx1"/>
                          </a:solidFill>
                          <a:latin typeface="Times New Roman" pitchFamily="18" charset="0"/>
                          <a:ea typeface="+mn-ea"/>
                          <a:cs typeface="Times New Roman" pitchFamily="18" charset="0"/>
                        </a:rPr>
                        <a:t>Pas d’hydrolyse de triglycéride </a:t>
                      </a:r>
                    </a:p>
                    <a:p>
                      <a:r>
                        <a:rPr lang="fr-FR" sz="1600" b="0" dirty="0" smtClean="0">
                          <a:solidFill>
                            <a:schemeClr val="tx1"/>
                          </a:solidFill>
                          <a:latin typeface="Times New Roman" pitchFamily="18" charset="0"/>
                          <a:cs typeface="Times New Roman" pitchFamily="18" charset="0"/>
                        </a:rPr>
                        <a:t>Pas de zone coloré en bleu </a:t>
                      </a:r>
                    </a:p>
                    <a:p>
                      <a:r>
                        <a:rPr lang="fr-FR" sz="1600" b="0" dirty="0" smtClean="0">
                          <a:solidFill>
                            <a:schemeClr val="tx1"/>
                          </a:solidFill>
                          <a:latin typeface="Times New Roman" pitchFamily="18" charset="0"/>
                          <a:cs typeface="Times New Roman" pitchFamily="18" charset="0"/>
                        </a:rPr>
                        <a:t>Strie </a:t>
                      </a:r>
                    </a:p>
                  </a:txBody>
                  <a:tcPr>
                    <a:lnT w="12700" cap="flat" cmpd="sng" algn="ctr">
                      <a:solidFill>
                        <a:schemeClr val="tx1"/>
                      </a:solidFill>
                      <a:prstDash val="solid"/>
                      <a:round/>
                      <a:headEnd type="none" w="med" len="med"/>
                      <a:tailEnd type="none" w="med" len="med"/>
                    </a:lnT>
                  </a:tcPr>
                </a:tc>
                <a:tc>
                  <a:txBody>
                    <a:bodyPr/>
                    <a:lstStyle/>
                    <a:p>
                      <a:endParaRPr lang="fr-FR" dirty="0"/>
                    </a:p>
                  </a:txBody>
                  <a:tcPr>
                    <a:lnT w="12700" cap="flat" cmpd="sng" algn="ctr">
                      <a:solidFill>
                        <a:schemeClr val="tx1"/>
                      </a:solidFill>
                      <a:prstDash val="solid"/>
                      <a:round/>
                      <a:headEnd type="none" w="med" len="med"/>
                      <a:tailEnd type="none" w="med" len="med"/>
                    </a:lnT>
                  </a:tcPr>
                </a:tc>
              </a:tr>
            </a:tbl>
          </a:graphicData>
        </a:graphic>
      </p:graphicFrame>
      <p:grpSp>
        <p:nvGrpSpPr>
          <p:cNvPr id="54" name="Groupe 53"/>
          <p:cNvGrpSpPr/>
          <p:nvPr/>
        </p:nvGrpSpPr>
        <p:grpSpPr>
          <a:xfrm>
            <a:off x="571472" y="8143908"/>
            <a:ext cx="642942" cy="1714512"/>
            <a:chOff x="571472" y="1857364"/>
            <a:chExt cx="642942" cy="1714512"/>
          </a:xfrm>
        </p:grpSpPr>
        <p:sp>
          <p:nvSpPr>
            <p:cNvPr id="52" name="Cylindre 51"/>
            <p:cNvSpPr/>
            <p:nvPr/>
          </p:nvSpPr>
          <p:spPr>
            <a:xfrm>
              <a:off x="642910" y="2857496"/>
              <a:ext cx="500066" cy="684000"/>
            </a:xfrm>
            <a:prstGeom prst="can">
              <a:avLst>
                <a:gd name="adj" fmla="val 6479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607191" y="1928802"/>
              <a:ext cx="571504" cy="1643074"/>
            </a:xfrm>
            <a:prstGeom prst="roundRect">
              <a:avLst>
                <a:gd name="adj"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8" name="Arrondir un rectangle avec un coin du même côté 47"/>
            <p:cNvSpPr/>
            <p:nvPr/>
          </p:nvSpPr>
          <p:spPr>
            <a:xfrm rot="10800000">
              <a:off x="571472" y="1857364"/>
              <a:ext cx="642942" cy="285751"/>
            </a:xfrm>
            <a:prstGeom prst="round2Same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0"/>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3" name="Ellipse 52"/>
            <p:cNvSpPr/>
            <p:nvPr/>
          </p:nvSpPr>
          <p:spPr>
            <a:xfrm>
              <a:off x="802943" y="3285562"/>
              <a:ext cx="180000" cy="180000"/>
            </a:xfrm>
            <a:prstGeom prst="ellipse">
              <a:avLst/>
            </a:prstGeom>
            <a:solidFill>
              <a:schemeClr val="bg2">
                <a:lumMod val="50000"/>
              </a:schemeClr>
            </a:solidFill>
            <a:ln>
              <a:solidFill>
                <a:schemeClr val="bg2">
                  <a:lumMod val="90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pic>
        <p:nvPicPr>
          <p:cNvPr id="74798" name="Picture 46"/>
          <p:cNvPicPr>
            <a:picLocks noChangeAspect="1" noChangeArrowheads="1"/>
          </p:cNvPicPr>
          <p:nvPr/>
        </p:nvPicPr>
        <p:blipFill>
          <a:blip r:embed="rId2"/>
          <a:srcRect l="13460" t="10250" b="7250"/>
          <a:stretch>
            <a:fillRect/>
          </a:stretch>
        </p:blipFill>
        <p:spPr bwMode="auto">
          <a:xfrm>
            <a:off x="7858148" y="955116"/>
            <a:ext cx="318223" cy="1260000"/>
          </a:xfrm>
          <a:prstGeom prst="rect">
            <a:avLst/>
          </a:prstGeom>
          <a:noFill/>
          <a:ln w="9525">
            <a:noFill/>
            <a:miter lim="800000"/>
            <a:headEnd/>
            <a:tailEnd/>
          </a:ln>
          <a:effectLst/>
        </p:spPr>
      </p:pic>
      <p:pic>
        <p:nvPicPr>
          <p:cNvPr id="74799" name="Picture 47"/>
          <p:cNvPicPr>
            <a:picLocks noChangeAspect="1" noChangeArrowheads="1"/>
          </p:cNvPicPr>
          <p:nvPr/>
        </p:nvPicPr>
        <p:blipFill>
          <a:blip r:embed="rId3"/>
          <a:srcRect t="4661" b="3972"/>
          <a:stretch>
            <a:fillRect/>
          </a:stretch>
        </p:blipFill>
        <p:spPr bwMode="auto">
          <a:xfrm>
            <a:off x="7858148" y="2273066"/>
            <a:ext cx="276000" cy="1656000"/>
          </a:xfrm>
          <a:prstGeom prst="rect">
            <a:avLst/>
          </a:prstGeom>
          <a:noFill/>
          <a:ln w="9525">
            <a:noFill/>
            <a:miter lim="800000"/>
            <a:headEnd/>
            <a:tailEnd/>
          </a:ln>
          <a:effectLst/>
        </p:spPr>
      </p:pic>
      <p:pic>
        <p:nvPicPr>
          <p:cNvPr id="74800" name="Picture 48"/>
          <p:cNvPicPr>
            <a:picLocks noChangeAspect="1" noChangeArrowheads="1"/>
          </p:cNvPicPr>
          <p:nvPr/>
        </p:nvPicPr>
        <p:blipFill>
          <a:blip r:embed="rId4"/>
          <a:srcRect/>
          <a:stretch>
            <a:fillRect/>
          </a:stretch>
        </p:blipFill>
        <p:spPr bwMode="auto">
          <a:xfrm>
            <a:off x="1928794" y="1000108"/>
            <a:ext cx="406891" cy="1404000"/>
          </a:xfrm>
          <a:prstGeom prst="rect">
            <a:avLst/>
          </a:prstGeom>
          <a:noFill/>
          <a:ln w="9525">
            <a:noFill/>
            <a:miter lim="800000"/>
            <a:headEnd/>
            <a:tailEnd/>
          </a:ln>
          <a:effectLst/>
        </p:spPr>
      </p:pic>
      <p:grpSp>
        <p:nvGrpSpPr>
          <p:cNvPr id="119" name="Groupe 118"/>
          <p:cNvGrpSpPr/>
          <p:nvPr/>
        </p:nvGrpSpPr>
        <p:grpSpPr>
          <a:xfrm>
            <a:off x="2928926" y="5572140"/>
            <a:ext cx="928694" cy="928694"/>
            <a:chOff x="3071802" y="5143512"/>
            <a:chExt cx="700086" cy="714380"/>
          </a:xfrm>
        </p:grpSpPr>
        <p:sp>
          <p:nvSpPr>
            <p:cNvPr id="89" name="Ellipse 88"/>
            <p:cNvSpPr/>
            <p:nvPr/>
          </p:nvSpPr>
          <p:spPr>
            <a:xfrm>
              <a:off x="3071802" y="5143512"/>
              <a:ext cx="700086" cy="7143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0" name="Ellipse 89"/>
            <p:cNvSpPr/>
            <p:nvPr/>
          </p:nvSpPr>
          <p:spPr>
            <a:xfrm>
              <a:off x="3606744" y="5535578"/>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1" name="Ellipse 90"/>
            <p:cNvSpPr/>
            <p:nvPr/>
          </p:nvSpPr>
          <p:spPr>
            <a:xfrm>
              <a:off x="3143240" y="5357826"/>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2" name="Ellipse 91"/>
            <p:cNvSpPr/>
            <p:nvPr/>
          </p:nvSpPr>
          <p:spPr>
            <a:xfrm>
              <a:off x="3358116" y="5214950"/>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3" name="Ellipse 92"/>
            <p:cNvSpPr/>
            <p:nvPr/>
          </p:nvSpPr>
          <p:spPr>
            <a:xfrm>
              <a:off x="3392430" y="5678454"/>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4" name="Ellipse 93"/>
            <p:cNvSpPr/>
            <p:nvPr/>
          </p:nvSpPr>
          <p:spPr>
            <a:xfrm>
              <a:off x="3571868" y="5286388"/>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95" name="Ellipse 94"/>
            <p:cNvSpPr/>
            <p:nvPr/>
          </p:nvSpPr>
          <p:spPr>
            <a:xfrm>
              <a:off x="3178116" y="5607016"/>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120" name="Groupe 119"/>
          <p:cNvGrpSpPr/>
          <p:nvPr/>
        </p:nvGrpSpPr>
        <p:grpSpPr>
          <a:xfrm>
            <a:off x="4357686" y="5643578"/>
            <a:ext cx="928694" cy="928694"/>
            <a:chOff x="4514856" y="5214950"/>
            <a:chExt cx="700086" cy="714380"/>
          </a:xfrm>
        </p:grpSpPr>
        <p:sp>
          <p:nvSpPr>
            <p:cNvPr id="81" name="Ellipse 80"/>
            <p:cNvSpPr/>
            <p:nvPr/>
          </p:nvSpPr>
          <p:spPr>
            <a:xfrm>
              <a:off x="4514856" y="5214950"/>
              <a:ext cx="700086" cy="7143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cxnSp>
          <p:nvCxnSpPr>
            <p:cNvPr id="83" name="Connecteur droit 82"/>
            <p:cNvCxnSpPr/>
            <p:nvPr/>
          </p:nvCxnSpPr>
          <p:spPr>
            <a:xfrm rot="16200000" flipH="1">
              <a:off x="4856066" y="5570454"/>
              <a:ext cx="432000" cy="0"/>
            </a:xfrm>
            <a:prstGeom prst="line">
              <a:avLst/>
            </a:prstGeom>
            <a:ln/>
          </p:spPr>
          <p:style>
            <a:lnRef idx="2">
              <a:schemeClr val="dk1"/>
            </a:lnRef>
            <a:fillRef idx="1">
              <a:schemeClr val="lt1"/>
            </a:fillRef>
            <a:effectRef idx="0">
              <a:schemeClr val="dk1"/>
            </a:effectRef>
            <a:fontRef idx="minor">
              <a:schemeClr val="dk1"/>
            </a:fontRef>
          </p:style>
        </p:cxnSp>
        <p:cxnSp>
          <p:nvCxnSpPr>
            <p:cNvPr id="84" name="Connecteur droit 83"/>
            <p:cNvCxnSpPr/>
            <p:nvPr/>
          </p:nvCxnSpPr>
          <p:spPr>
            <a:xfrm rot="16200000" flipH="1">
              <a:off x="4737002" y="5570454"/>
              <a:ext cx="432000" cy="0"/>
            </a:xfrm>
            <a:prstGeom prst="line">
              <a:avLst/>
            </a:prstGeom>
            <a:ln/>
          </p:spPr>
          <p:style>
            <a:lnRef idx="2">
              <a:schemeClr val="dk1"/>
            </a:lnRef>
            <a:fillRef idx="1">
              <a:schemeClr val="lt1"/>
            </a:fillRef>
            <a:effectRef idx="0">
              <a:schemeClr val="dk1"/>
            </a:effectRef>
            <a:fontRef idx="minor">
              <a:schemeClr val="dk1"/>
            </a:fontRef>
          </p:style>
        </p:cxnSp>
        <p:cxnSp>
          <p:nvCxnSpPr>
            <p:cNvPr id="96" name="Connecteur droit 95"/>
            <p:cNvCxnSpPr/>
            <p:nvPr/>
          </p:nvCxnSpPr>
          <p:spPr>
            <a:xfrm rot="16200000" flipH="1">
              <a:off x="4617939" y="5570454"/>
              <a:ext cx="432000" cy="0"/>
            </a:xfrm>
            <a:prstGeom prst="line">
              <a:avLst/>
            </a:prstGeom>
            <a:ln/>
          </p:spPr>
          <p:style>
            <a:lnRef idx="2">
              <a:schemeClr val="dk1"/>
            </a:lnRef>
            <a:fillRef idx="1">
              <a:schemeClr val="lt1"/>
            </a:fillRef>
            <a:effectRef idx="0">
              <a:schemeClr val="dk1"/>
            </a:effectRef>
            <a:fontRef idx="minor">
              <a:schemeClr val="dk1"/>
            </a:fontRef>
          </p:style>
        </p:cxnSp>
        <p:cxnSp>
          <p:nvCxnSpPr>
            <p:cNvPr id="97" name="Connecteur droit 96"/>
            <p:cNvCxnSpPr/>
            <p:nvPr/>
          </p:nvCxnSpPr>
          <p:spPr>
            <a:xfrm rot="16200000" flipH="1">
              <a:off x="4498876" y="5570454"/>
              <a:ext cx="432000" cy="0"/>
            </a:xfrm>
            <a:prstGeom prst="line">
              <a:avLst/>
            </a:prstGeom>
            <a:ln/>
          </p:spPr>
          <p:style>
            <a:lnRef idx="2">
              <a:schemeClr val="dk1"/>
            </a:lnRef>
            <a:fillRef idx="1">
              <a:schemeClr val="lt1"/>
            </a:fillRef>
            <a:effectRef idx="0">
              <a:schemeClr val="dk1"/>
            </a:effectRef>
            <a:fontRef idx="minor">
              <a:schemeClr val="dk1"/>
            </a:fontRef>
          </p:style>
        </p:cxnSp>
      </p:grpSp>
      <p:sp>
        <p:nvSpPr>
          <p:cNvPr id="98" name="Ellipse 97"/>
          <p:cNvSpPr/>
          <p:nvPr/>
        </p:nvSpPr>
        <p:spPr>
          <a:xfrm>
            <a:off x="7992594" y="4071942"/>
            <a:ext cx="1080000" cy="1080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9" name="Ellipse 98"/>
          <p:cNvSpPr/>
          <p:nvPr/>
        </p:nvSpPr>
        <p:spPr>
          <a:xfrm flipH="1">
            <a:off x="8429652" y="4143380"/>
            <a:ext cx="2286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0" name="Connecteur droit 99"/>
          <p:cNvCxnSpPr/>
          <p:nvPr/>
        </p:nvCxnSpPr>
        <p:spPr>
          <a:xfrm rot="16200000" flipH="1">
            <a:off x="8165956" y="4622636"/>
            <a:ext cx="756000" cy="0"/>
          </a:xfrm>
          <a:prstGeom prst="line">
            <a:avLst/>
          </a:prstGeom>
          <a:ln/>
        </p:spPr>
        <p:style>
          <a:lnRef idx="2">
            <a:schemeClr val="dk1"/>
          </a:lnRef>
          <a:fillRef idx="1">
            <a:schemeClr val="lt1"/>
          </a:fillRef>
          <a:effectRef idx="0">
            <a:schemeClr val="dk1"/>
          </a:effectRef>
          <a:fontRef idx="minor">
            <a:schemeClr val="dk1"/>
          </a:fontRef>
        </p:style>
      </p:cxnSp>
      <p:cxnSp>
        <p:nvCxnSpPr>
          <p:cNvPr id="102" name="Connecteur droit avec flèche 101"/>
          <p:cNvCxnSpPr/>
          <p:nvPr/>
        </p:nvCxnSpPr>
        <p:spPr>
          <a:xfrm>
            <a:off x="6215074" y="4786322"/>
            <a:ext cx="2286016"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5" name="Connecteur droit avec flèche 104"/>
          <p:cNvCxnSpPr/>
          <p:nvPr/>
        </p:nvCxnSpPr>
        <p:spPr>
          <a:xfrm>
            <a:off x="7358082" y="4572008"/>
            <a:ext cx="107157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7" name="Ellipse 106"/>
          <p:cNvSpPr/>
          <p:nvPr/>
        </p:nvSpPr>
        <p:spPr>
          <a:xfrm>
            <a:off x="8001024" y="5500702"/>
            <a:ext cx="1080000" cy="1080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cxnSp>
        <p:nvCxnSpPr>
          <p:cNvPr id="108" name="Connecteur droit 107"/>
          <p:cNvCxnSpPr/>
          <p:nvPr/>
        </p:nvCxnSpPr>
        <p:spPr>
          <a:xfrm rot="5400000">
            <a:off x="8123090" y="6092222"/>
            <a:ext cx="756000" cy="1588"/>
          </a:xfrm>
          <a:prstGeom prst="line">
            <a:avLst/>
          </a:prstGeom>
          <a:ln/>
        </p:spPr>
        <p:style>
          <a:lnRef idx="2">
            <a:schemeClr val="dk1"/>
          </a:lnRef>
          <a:fillRef idx="1">
            <a:schemeClr val="lt1"/>
          </a:fillRef>
          <a:effectRef idx="0">
            <a:schemeClr val="dk1"/>
          </a:effectRef>
          <a:fontRef idx="minor">
            <a:schemeClr val="dk1"/>
          </a:fontRef>
        </p:style>
      </p:cxnSp>
      <p:cxnSp>
        <p:nvCxnSpPr>
          <p:cNvPr id="109" name="Connecteur droit avec flèche 108"/>
          <p:cNvCxnSpPr/>
          <p:nvPr/>
        </p:nvCxnSpPr>
        <p:spPr>
          <a:xfrm>
            <a:off x="7858148" y="6143644"/>
            <a:ext cx="500066"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1" name="Connecteur droit avec flèche 110"/>
          <p:cNvCxnSpPr/>
          <p:nvPr/>
        </p:nvCxnSpPr>
        <p:spPr>
          <a:xfrm>
            <a:off x="6072198" y="6429396"/>
            <a:ext cx="2428892"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5" name="ZoneTexte 34"/>
          <p:cNvSpPr txBox="1"/>
          <p:nvPr/>
        </p:nvSpPr>
        <p:spPr>
          <a:xfrm>
            <a:off x="-32" y="28494"/>
            <a:ext cx="9144000" cy="400110"/>
          </a:xfrm>
          <a:prstGeom prst="rect">
            <a:avLst/>
          </a:prstGeom>
          <a:noFill/>
        </p:spPr>
        <p:txBody>
          <a:bodyPr wrap="square" rtlCol="0">
            <a:spAutoFit/>
          </a:bodyPr>
          <a:lstStyle/>
          <a:p>
            <a:pPr algn="ctr"/>
            <a:r>
              <a:rPr lang="fr-FR" sz="2000" b="1" dirty="0" smtClean="0">
                <a:solidFill>
                  <a:srgbClr val="FF0000"/>
                </a:solidFill>
                <a:latin typeface="Times New Roman" pitchFamily="18" charset="0"/>
                <a:cs typeface="Times New Roman" pitchFamily="18" charset="0"/>
              </a:rPr>
              <a:t>1. L’activité </a:t>
            </a:r>
            <a:r>
              <a:rPr lang="fr-FR" sz="2000" b="1" dirty="0" err="1" smtClean="0">
                <a:solidFill>
                  <a:srgbClr val="FF0000"/>
                </a:solidFill>
                <a:latin typeface="Times New Roman" pitchFamily="18" charset="0"/>
                <a:cs typeface="Times New Roman" pitchFamily="18" charset="0"/>
              </a:rPr>
              <a:t>lipasique</a:t>
            </a:r>
            <a:r>
              <a:rPr lang="fr-FR" sz="2000" b="1" dirty="0" smtClean="0">
                <a:solidFill>
                  <a:srgbClr val="FF0000"/>
                </a:solidFill>
                <a:latin typeface="Times New Roman" pitchFamily="18" charset="0"/>
                <a:cs typeface="Times New Roman" pitchFamily="18" charset="0"/>
              </a:rPr>
              <a:t> (suite)</a:t>
            </a:r>
            <a:endParaRPr lang="fr-FR" sz="2000" b="1" dirty="0">
              <a:solidFill>
                <a:srgbClr val="FF0000"/>
              </a:solidFill>
              <a:latin typeface="Times New Roman" pitchFamily="18" charset="0"/>
              <a:cs typeface="Times New Roman" pitchFamily="18" charset="0"/>
            </a:endParaRPr>
          </a:p>
        </p:txBody>
      </p:sp>
      <p:grpSp>
        <p:nvGrpSpPr>
          <p:cNvPr id="45" name="Groupe 44"/>
          <p:cNvGrpSpPr/>
          <p:nvPr/>
        </p:nvGrpSpPr>
        <p:grpSpPr>
          <a:xfrm>
            <a:off x="8143900" y="1142984"/>
            <a:ext cx="928694" cy="937124"/>
            <a:chOff x="8143900" y="1142984"/>
            <a:chExt cx="928694" cy="937124"/>
          </a:xfrm>
        </p:grpSpPr>
        <p:sp>
          <p:nvSpPr>
            <p:cNvPr id="38" name="Ellipse 37"/>
            <p:cNvSpPr/>
            <p:nvPr/>
          </p:nvSpPr>
          <p:spPr>
            <a:xfrm>
              <a:off x="8143900" y="1142984"/>
              <a:ext cx="928694" cy="937124"/>
            </a:xfrm>
            <a:prstGeom prst="ellipse">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9" name="Ellipse 38"/>
            <p:cNvSpPr/>
            <p:nvPr/>
          </p:nvSpPr>
          <p:spPr>
            <a:xfrm flipH="1">
              <a:off x="8509957" y="1192514"/>
              <a:ext cx="196580" cy="7934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p:cNvCxnSpPr/>
            <p:nvPr/>
          </p:nvCxnSpPr>
          <p:spPr>
            <a:xfrm rot="5400000">
              <a:off x="8320247" y="1569364"/>
              <a:ext cx="576000" cy="0"/>
            </a:xfrm>
            <a:prstGeom prst="line">
              <a:avLst/>
            </a:prstGeom>
            <a:ln/>
          </p:spPr>
          <p:style>
            <a:lnRef idx="2">
              <a:schemeClr val="dk1"/>
            </a:lnRef>
            <a:fillRef idx="1">
              <a:schemeClr val="lt1"/>
            </a:fillRef>
            <a:effectRef idx="0">
              <a:schemeClr val="dk1"/>
            </a:effectRef>
            <a:fontRef idx="minor">
              <a:schemeClr val="dk1"/>
            </a:fontRef>
          </p:style>
        </p:cxnSp>
      </p:grpSp>
      <p:grpSp>
        <p:nvGrpSpPr>
          <p:cNvPr id="49" name="Groupe 48"/>
          <p:cNvGrpSpPr/>
          <p:nvPr/>
        </p:nvGrpSpPr>
        <p:grpSpPr>
          <a:xfrm>
            <a:off x="8143900" y="2706190"/>
            <a:ext cx="928694" cy="937124"/>
            <a:chOff x="8143900" y="2706190"/>
            <a:chExt cx="928694" cy="937124"/>
          </a:xfrm>
        </p:grpSpPr>
        <p:sp>
          <p:nvSpPr>
            <p:cNvPr id="43" name="Ellipse 42"/>
            <p:cNvSpPr/>
            <p:nvPr/>
          </p:nvSpPr>
          <p:spPr>
            <a:xfrm>
              <a:off x="8143900" y="2706190"/>
              <a:ext cx="928694" cy="937124"/>
            </a:xfrm>
            <a:prstGeom prst="ellipse">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cxnSp>
          <p:nvCxnSpPr>
            <p:cNvPr id="44" name="Connecteur droit 43"/>
            <p:cNvCxnSpPr/>
            <p:nvPr/>
          </p:nvCxnSpPr>
          <p:spPr>
            <a:xfrm rot="5400000">
              <a:off x="8302247" y="3150570"/>
              <a:ext cx="612000" cy="0"/>
            </a:xfrm>
            <a:prstGeom prst="line">
              <a:avLst/>
            </a:prstGeom>
            <a:ln/>
          </p:spPr>
          <p:style>
            <a:lnRef idx="2">
              <a:schemeClr val="dk1"/>
            </a:lnRef>
            <a:fillRef idx="1">
              <a:schemeClr val="lt1"/>
            </a:fillRef>
            <a:effectRef idx="0">
              <a:schemeClr val="dk1"/>
            </a:effectRef>
            <a:fontRef idx="minor">
              <a:schemeClr val="dk1"/>
            </a:fontRef>
          </p:style>
        </p:cxnSp>
      </p:grpSp>
      <p:sp>
        <p:nvSpPr>
          <p:cNvPr id="36" name="Rectangle 35"/>
          <p:cNvSpPr/>
          <p:nvPr/>
        </p:nvSpPr>
        <p:spPr>
          <a:xfrm>
            <a:off x="32" y="1000108"/>
            <a:ext cx="9144000" cy="2857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0" y="4000504"/>
            <a:ext cx="9144000" cy="2786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3151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Elles sont recherchées sur une gélose contenant un </a:t>
            </a:r>
            <a:r>
              <a:rPr lang="fr-FR" dirty="0" smtClean="0">
                <a:latin typeface="Times New Roman" pitchFamily="18" charset="0"/>
                <a:ea typeface="Times New Roman" pitchFamily="18" charset="0"/>
                <a:cs typeface="Times New Roman" pitchFamily="18" charset="0"/>
              </a:rPr>
              <a:t>ester d’acide gras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choisit comme substrat</a:t>
            </a:r>
            <a:r>
              <a:rPr lang="fr-FR" dirty="0" smtClean="0">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0" y="2357430"/>
            <a:ext cx="4572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 présence de  </a:t>
            </a:r>
            <a:r>
              <a:rPr lang="pt-BR" dirty="0" smtClean="0">
                <a:latin typeface="Times New Roman" pitchFamily="18" charset="0"/>
                <a:cs typeface="Times New Roman" pitchFamily="18" charset="0"/>
              </a:rPr>
              <a:t>CaCl</a:t>
            </a:r>
            <a:r>
              <a:rPr lang="pt-BR" baseline="-25000" dirty="0" smtClean="0">
                <a:latin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acides gras libérés sont complexés par les ions Ca2+</a:t>
            </a:r>
            <a:r>
              <a:rPr kumimoji="0" lang="fr-FR"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pour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donner</a:t>
            </a:r>
            <a:r>
              <a:rPr kumimoji="0" lang="fr-FR"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un précipité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 </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sels calciques insolubles</a:t>
            </a:r>
            <a:r>
              <a:rPr lang="fr-FR" dirty="0" smtClean="0">
                <a:latin typeface="Times New Roman" pitchFamily="18" charset="0"/>
                <a:ea typeface="Times New Roman" pitchFamily="18" charset="0"/>
                <a:cs typeface="Times New Roman" pitchFamily="18" charset="0"/>
              </a:rPr>
              <a:t> , qui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traduira par une </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opacification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fr-FR" dirty="0" smtClean="0">
                <a:latin typeface="Times New Roman" pitchFamily="18" charset="0"/>
                <a:cs typeface="Times New Roman" pitchFamily="18" charset="0"/>
              </a:rPr>
              <a:t>autour de la culture.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0" y="578354"/>
            <a:ext cx="9144000" cy="646331"/>
          </a:xfrm>
          <a:prstGeom prst="rect">
            <a:avLst/>
          </a:prstGeom>
        </p:spPr>
        <p:txBody>
          <a:bodyPr wrap="square">
            <a:spAutoFit/>
          </a:bodyPr>
          <a:lstStyle/>
          <a:p>
            <a:r>
              <a:rPr lang="fr-FR" dirty="0" smtClean="0">
                <a:latin typeface="Times New Roman" pitchFamily="18" charset="0"/>
                <a:ea typeface="Times New Roman" pitchFamily="18" charset="0"/>
                <a:cs typeface="Times New Roman" pitchFamily="18" charset="0"/>
              </a:rPr>
              <a:t>Est liée à la présence des estérases; enzymes constitutives, </a:t>
            </a:r>
            <a:r>
              <a:rPr lang="fr-FR" dirty="0" err="1" smtClean="0">
                <a:latin typeface="Times New Roman" pitchFamily="18" charset="0"/>
                <a:ea typeface="Times New Roman" pitchFamily="18" charset="0"/>
                <a:cs typeface="Times New Roman" pitchFamily="18" charset="0"/>
              </a:rPr>
              <a:t>exocellulaires</a:t>
            </a:r>
            <a:r>
              <a:rPr lang="fr-FR" dirty="0" smtClean="0">
                <a:latin typeface="Times New Roman" pitchFamily="18" charset="0"/>
                <a:ea typeface="Times New Roman" pitchFamily="18" charset="0"/>
                <a:cs typeface="Times New Roman" pitchFamily="18" charset="0"/>
              </a:rPr>
              <a:t>, capables d’</a:t>
            </a:r>
            <a:r>
              <a:rPr lang="fr-FR" b="1" dirty="0" smtClean="0">
                <a:latin typeface="Times New Roman" pitchFamily="18" charset="0"/>
                <a:ea typeface="Times New Roman" pitchFamily="18" charset="0"/>
                <a:cs typeface="Times New Roman" pitchFamily="18" charset="0"/>
              </a:rPr>
              <a:t>hydrolyser certains lipides simples</a:t>
            </a:r>
            <a:r>
              <a:rPr lang="fr-FR" dirty="0" smtClean="0">
                <a:latin typeface="Times New Roman" pitchFamily="18" charset="0"/>
                <a:ea typeface="Times New Roman" pitchFamily="18" charset="0"/>
                <a:cs typeface="Times New Roman" pitchFamily="18" charset="0"/>
              </a:rPr>
              <a:t>.</a:t>
            </a:r>
            <a:endParaRPr lang="fr-FR" dirty="0"/>
          </a:p>
        </p:txBody>
      </p:sp>
      <p:grpSp>
        <p:nvGrpSpPr>
          <p:cNvPr id="12" name="Groupe 11"/>
          <p:cNvGrpSpPr/>
          <p:nvPr/>
        </p:nvGrpSpPr>
        <p:grpSpPr>
          <a:xfrm>
            <a:off x="4786314" y="2261427"/>
            <a:ext cx="4071966" cy="1667639"/>
            <a:chOff x="4071934" y="1142984"/>
            <a:chExt cx="4643470" cy="2214578"/>
          </a:xfrm>
        </p:grpSpPr>
        <p:sp>
          <p:nvSpPr>
            <p:cNvPr id="10" name="Rectangle 9"/>
            <p:cNvSpPr/>
            <p:nvPr/>
          </p:nvSpPr>
          <p:spPr>
            <a:xfrm>
              <a:off x="4071934" y="1142984"/>
              <a:ext cx="4643470" cy="22145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4071934" y="1285860"/>
              <a:ext cx="4526755" cy="1976834"/>
              <a:chOff x="4071934" y="1285860"/>
              <a:chExt cx="4526755" cy="1976834"/>
            </a:xfrm>
          </p:grpSpPr>
          <p:pic>
            <p:nvPicPr>
              <p:cNvPr id="1029" name="Picture 5" descr="Polysorbate 80.png"/>
              <p:cNvPicPr>
                <a:picLocks noChangeAspect="1" noChangeArrowheads="1"/>
              </p:cNvPicPr>
              <p:nvPr/>
            </p:nvPicPr>
            <p:blipFill>
              <a:blip r:embed="rId2">
                <a:duotone>
                  <a:prstClr val="black"/>
                  <a:schemeClr val="accent1">
                    <a:tint val="45000"/>
                    <a:satMod val="400000"/>
                  </a:schemeClr>
                </a:duotone>
              </a:blip>
              <a:stretch>
                <a:fillRect/>
              </a:stretch>
            </p:blipFill>
            <p:spPr bwMode="auto">
              <a:xfrm>
                <a:off x="4188486" y="1285860"/>
                <a:ext cx="4410203" cy="1571636"/>
              </a:xfrm>
              <a:prstGeom prst="rect">
                <a:avLst/>
              </a:prstGeom>
              <a:noFill/>
              <a:ln>
                <a:noFill/>
              </a:ln>
            </p:spPr>
          </p:pic>
          <p:sp>
            <p:nvSpPr>
              <p:cNvPr id="8" name="Rectangle 7"/>
              <p:cNvSpPr/>
              <p:nvPr/>
            </p:nvSpPr>
            <p:spPr>
              <a:xfrm>
                <a:off x="4071934" y="2893362"/>
                <a:ext cx="4156587" cy="369332"/>
              </a:xfrm>
              <a:prstGeom prst="rect">
                <a:avLst/>
              </a:prstGeom>
            </p:spPr>
            <p:txBody>
              <a:bodyPr wrap="none">
                <a:spAutoFit/>
              </a:bodyPr>
              <a:lstStyle/>
              <a:p>
                <a:r>
                  <a:rPr lang="fr-FR" dirty="0" err="1" smtClean="0">
                    <a:latin typeface="Times New Roman" pitchFamily="18" charset="0"/>
                    <a:cs typeface="Times New Roman" pitchFamily="18" charset="0"/>
                  </a:rPr>
                  <a:t>Polyoxyethylene</a:t>
                </a:r>
                <a:r>
                  <a:rPr lang="fr-FR" dirty="0" smtClean="0">
                    <a:latin typeface="Times New Roman" pitchFamily="18" charset="0"/>
                    <a:cs typeface="Times New Roman" pitchFamily="18" charset="0"/>
                  </a:rPr>
                  <a:t> (80) </a:t>
                </a:r>
                <a:r>
                  <a:rPr lang="fr-FR" dirty="0" err="1" smtClean="0">
                    <a:latin typeface="Times New Roman" pitchFamily="18" charset="0"/>
                    <a:cs typeface="Times New Roman" pitchFamily="18" charset="0"/>
                  </a:rPr>
                  <a:t>sorbitan</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monooleate</a:t>
                </a:r>
                <a:endParaRPr lang="fr-FR" dirty="0">
                  <a:latin typeface="Times New Roman" pitchFamily="18" charset="0"/>
                  <a:cs typeface="Times New Roman" pitchFamily="18" charset="0"/>
                </a:endParaRPr>
              </a:p>
            </p:txBody>
          </p:sp>
        </p:grpSp>
      </p:grpSp>
      <p:sp>
        <p:nvSpPr>
          <p:cNvPr id="15" name="ZoneTexte 14"/>
          <p:cNvSpPr txBox="1"/>
          <p:nvPr/>
        </p:nvSpPr>
        <p:spPr>
          <a:xfrm>
            <a:off x="0" y="71414"/>
            <a:ext cx="9143968"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2. L’activité </a:t>
            </a:r>
            <a:r>
              <a:rPr lang="fr-FR" sz="2000" b="1" dirty="0" err="1" smtClean="0">
                <a:solidFill>
                  <a:srgbClr val="FF0000"/>
                </a:solidFill>
                <a:latin typeface="Times New Roman" pitchFamily="18" charset="0"/>
                <a:cs typeface="Times New Roman" pitchFamily="18" charset="0"/>
              </a:rPr>
              <a:t>estérasique</a:t>
            </a:r>
            <a:r>
              <a:rPr lang="fr-FR" sz="2000" b="1" dirty="0" smtClean="0">
                <a:solidFill>
                  <a:srgbClr val="FF0000"/>
                </a:solidFill>
                <a:latin typeface="Times New Roman" pitchFamily="18" charset="0"/>
                <a:cs typeface="Times New Roman" pitchFamily="18" charset="0"/>
              </a:rPr>
              <a:t> </a:t>
            </a:r>
            <a:endParaRPr lang="fr-FR" sz="2000" b="1" dirty="0">
              <a:solidFill>
                <a:srgbClr val="FF0000"/>
              </a:solidFill>
              <a:latin typeface="Times New Roman" pitchFamily="18" charset="0"/>
              <a:cs typeface="Times New Roman" pitchFamily="18" charset="0"/>
            </a:endParaRPr>
          </a:p>
        </p:txBody>
      </p:sp>
      <p:sp>
        <p:nvSpPr>
          <p:cNvPr id="17" name="Rectangle 16"/>
          <p:cNvSpPr/>
          <p:nvPr/>
        </p:nvSpPr>
        <p:spPr>
          <a:xfrm>
            <a:off x="0" y="1807677"/>
            <a:ext cx="9144000" cy="369332"/>
          </a:xfrm>
          <a:prstGeom prst="rect">
            <a:avLst/>
          </a:prstGeom>
        </p:spPr>
        <p:txBody>
          <a:bodyPr wrap="square">
            <a:spAutoFit/>
          </a:bodyPr>
          <a:lstStyle/>
          <a:p>
            <a:r>
              <a:rPr lang="fr-FR" dirty="0" smtClean="0">
                <a:latin typeface="Times New Roman" pitchFamily="18" charset="0"/>
                <a:cs typeface="Times New Roman" pitchFamily="18" charset="0"/>
              </a:rPr>
              <a:t>Milieu de Sierra additionné de </a:t>
            </a:r>
            <a:r>
              <a:rPr lang="fr-FR" dirty="0" smtClean="0">
                <a:latin typeface="Times New Roman" pitchFamily="18" charset="0"/>
                <a:ea typeface="Times New Roman" pitchFamily="18" charset="0"/>
                <a:cs typeface="Times New Roman" pitchFamily="18" charset="0"/>
              </a:rPr>
              <a:t>tween 80 ou </a:t>
            </a:r>
            <a:r>
              <a:rPr lang="fr-FR" dirty="0" err="1" smtClean="0">
                <a:latin typeface="Times New Roman" pitchFamily="18" charset="0"/>
                <a:cs typeface="Times New Roman" pitchFamily="18" charset="0"/>
              </a:rPr>
              <a:t>Polyoxyethylene</a:t>
            </a:r>
            <a:r>
              <a:rPr lang="fr-FR" dirty="0" smtClean="0">
                <a:latin typeface="Times New Roman" pitchFamily="18" charset="0"/>
                <a:cs typeface="Times New Roman" pitchFamily="18" charset="0"/>
              </a:rPr>
              <a:t> (80) </a:t>
            </a:r>
            <a:r>
              <a:rPr lang="fr-FR" dirty="0" err="1" smtClean="0">
                <a:latin typeface="Times New Roman" pitchFamily="18" charset="0"/>
                <a:cs typeface="Times New Roman" pitchFamily="18" charset="0"/>
              </a:rPr>
              <a:t>sorbitan</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monooleate</a:t>
            </a:r>
            <a:endParaRPr lang="fr-FR" dirty="0"/>
          </a:p>
        </p:txBody>
      </p:sp>
      <p:graphicFrame>
        <p:nvGraphicFramePr>
          <p:cNvPr id="18" name="Tableau 17"/>
          <p:cNvGraphicFramePr>
            <a:graphicFrameLocks noGrp="1"/>
          </p:cNvGraphicFramePr>
          <p:nvPr/>
        </p:nvGraphicFramePr>
        <p:xfrm>
          <a:off x="-32" y="4058308"/>
          <a:ext cx="9144000" cy="2656840"/>
        </p:xfrm>
        <a:graphic>
          <a:graphicData uri="http://schemas.openxmlformats.org/drawingml/2006/table">
            <a:tbl>
              <a:tblPr firstRow="1" bandRow="1">
                <a:tableStyleId>{5940675A-B579-460E-94D1-54222C63F5DA}</a:tableStyleId>
              </a:tblPr>
              <a:tblGrid>
                <a:gridCol w="2643174"/>
                <a:gridCol w="2857520"/>
                <a:gridCol w="2143172"/>
                <a:gridCol w="1500134"/>
              </a:tblGrid>
              <a:tr h="370840">
                <a:tc>
                  <a:txBody>
                    <a:bodyPr/>
                    <a:lstStyle/>
                    <a:p>
                      <a:pPr algn="ctr">
                        <a:lnSpc>
                          <a:spcPct val="115000"/>
                        </a:lnSpc>
                        <a:spcAft>
                          <a:spcPts val="1000"/>
                        </a:spcAft>
                      </a:pPr>
                      <a:r>
                        <a:rPr lang="fr-FR" sz="1600" b="1" dirty="0">
                          <a:latin typeface="Times New Roman" pitchFamily="18" charset="0"/>
                          <a:cs typeface="Times New Roman" pitchFamily="18" charset="0"/>
                        </a:rPr>
                        <a:t>Réactif/milieu</a:t>
                      </a:r>
                      <a:endParaRPr lang="fr-FR" sz="1600" b="1" dirty="0">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1000"/>
                        </a:spcAft>
                      </a:pPr>
                      <a:r>
                        <a:rPr lang="fr-FR" sz="1600" b="1" dirty="0">
                          <a:latin typeface="Times New Roman" pitchFamily="18" charset="0"/>
                          <a:cs typeface="Times New Roman" pitchFamily="18" charset="0"/>
                        </a:rPr>
                        <a:t>Technique</a:t>
                      </a:r>
                      <a:endParaRPr lang="fr-FR" sz="1600" b="1" dirty="0">
                        <a:latin typeface="Times New Roman" pitchFamily="18" charset="0"/>
                        <a:ea typeface="Calibri"/>
                        <a:cs typeface="Times New Roman" pitchFamily="18" charset="0"/>
                      </a:endParaRPr>
                    </a:p>
                  </a:txBody>
                  <a:tcPr marL="0" marR="0" marT="0" marB="0"/>
                </a:tc>
                <a:tc gridSpan="2">
                  <a:txBody>
                    <a:bodyPr/>
                    <a:lstStyle/>
                    <a:p>
                      <a:pPr algn="ctr">
                        <a:lnSpc>
                          <a:spcPct val="115000"/>
                        </a:lnSpc>
                        <a:spcAft>
                          <a:spcPts val="1000"/>
                        </a:spcAft>
                      </a:pPr>
                      <a:r>
                        <a:rPr lang="fr-FR" sz="1600" b="1" dirty="0">
                          <a:latin typeface="Times New Roman" pitchFamily="18" charset="0"/>
                          <a:cs typeface="Times New Roman" pitchFamily="18" charset="0"/>
                        </a:rPr>
                        <a:t>Résultats</a:t>
                      </a:r>
                      <a:endParaRPr lang="fr-FR" sz="1600" b="1" dirty="0">
                        <a:latin typeface="Times New Roman" pitchFamily="18" charset="0"/>
                        <a:ea typeface="Calibri"/>
                        <a:cs typeface="Times New Roman" pitchFamily="18" charset="0"/>
                      </a:endParaRPr>
                    </a:p>
                  </a:txBody>
                  <a:tcPr marL="0" marR="0" marT="0" marB="0"/>
                </a:tc>
                <a:tc hMerge="1">
                  <a:txBody>
                    <a:bodyPr/>
                    <a:lstStyle/>
                    <a:p>
                      <a:endParaRPr lang="fr-FR" dirty="0"/>
                    </a:p>
                  </a:txBody>
                  <a:tcPr/>
                </a:tc>
              </a:tr>
              <a:tr h="1071554">
                <a:tc rowSpan="2">
                  <a:txBody>
                    <a:bodyPr/>
                    <a:lstStyle/>
                    <a:p>
                      <a:r>
                        <a:rPr lang="fr-FR" sz="1600" dirty="0" smtClean="0">
                          <a:latin typeface="Times New Roman" pitchFamily="18" charset="0"/>
                          <a:cs typeface="Times New Roman" pitchFamily="18" charset="0"/>
                        </a:rPr>
                        <a:t>Milieu de Sierra additionné de </a:t>
                      </a:r>
                      <a:r>
                        <a:rPr lang="fr-FR" sz="1600" b="1" dirty="0" smtClean="0">
                          <a:latin typeface="Times New Roman" pitchFamily="18" charset="0"/>
                          <a:ea typeface="Times New Roman" pitchFamily="18" charset="0"/>
                          <a:cs typeface="Times New Roman" pitchFamily="18" charset="0"/>
                        </a:rPr>
                        <a:t>tween 80</a:t>
                      </a:r>
                      <a:r>
                        <a:rPr lang="pt-BR" sz="1600" dirty="0" smtClean="0">
                          <a:latin typeface="Times New Roman" pitchFamily="18" charset="0"/>
                          <a:cs typeface="Times New Roman" pitchFamily="18" charset="0"/>
                        </a:rPr>
                        <a:t> </a:t>
                      </a:r>
                    </a:p>
                    <a:p>
                      <a:r>
                        <a:rPr lang="pt-BR" sz="1600" dirty="0" smtClean="0">
                          <a:latin typeface="Times New Roman" pitchFamily="18" charset="0"/>
                          <a:cs typeface="Times New Roman" pitchFamily="18" charset="0"/>
                        </a:rPr>
                        <a:t>Peptone .........................10 g        Tween 80.......................10 ml</a:t>
                      </a:r>
                    </a:p>
                    <a:p>
                      <a:r>
                        <a:rPr lang="pt-BR" sz="1600" dirty="0" smtClean="0">
                          <a:latin typeface="Times New Roman" pitchFamily="18" charset="0"/>
                          <a:cs typeface="Times New Roman" pitchFamily="18" charset="0"/>
                        </a:rPr>
                        <a:t> NaCl........................ .... 05 g        Agar...............................18 g</a:t>
                      </a:r>
                    </a:p>
                    <a:p>
                      <a:r>
                        <a:rPr lang="pt-BR" sz="1600" dirty="0" smtClean="0">
                          <a:latin typeface="Times New Roman" pitchFamily="18" charset="0"/>
                          <a:cs typeface="Times New Roman" pitchFamily="18" charset="0"/>
                        </a:rPr>
                        <a:t> CaCl</a:t>
                      </a:r>
                      <a:r>
                        <a:rPr lang="pt-BR" sz="1600" baseline="-25000" dirty="0" smtClean="0">
                          <a:latin typeface="Times New Roman" pitchFamily="18" charset="0"/>
                          <a:cs typeface="Times New Roman" pitchFamily="18" charset="0"/>
                        </a:rPr>
                        <a:t>2</a:t>
                      </a:r>
                      <a:r>
                        <a:rPr lang="pt-BR" sz="1600" dirty="0" smtClean="0">
                          <a:latin typeface="Times New Roman" pitchFamily="18" charset="0"/>
                          <a:cs typeface="Times New Roman" pitchFamily="18" charset="0"/>
                        </a:rPr>
                        <a:t>-1H</a:t>
                      </a:r>
                      <a:r>
                        <a:rPr lang="pt-BR" sz="1600" baseline="-25000" dirty="0" smtClean="0">
                          <a:latin typeface="Times New Roman" pitchFamily="18" charset="0"/>
                          <a:cs typeface="Times New Roman" pitchFamily="18" charset="0"/>
                        </a:rPr>
                        <a:t>2</a:t>
                      </a:r>
                      <a:r>
                        <a:rPr lang="pt-BR" sz="1600" dirty="0" smtClean="0">
                          <a:latin typeface="Times New Roman" pitchFamily="18" charset="0"/>
                          <a:cs typeface="Times New Roman" pitchFamily="18" charset="0"/>
                        </a:rPr>
                        <a:t>O .................0,1 g</a:t>
                      </a:r>
                    </a:p>
                    <a:p>
                      <a:r>
                        <a:rPr lang="pt-BR" sz="1600" dirty="0" smtClean="0">
                          <a:latin typeface="Times New Roman" pitchFamily="18" charset="0"/>
                          <a:cs typeface="Times New Roman" pitchFamily="18" charset="0"/>
                        </a:rPr>
                        <a:t> Eau distillée ........1000 ml </a:t>
                      </a:r>
                    </a:p>
                    <a:p>
                      <a:r>
                        <a:rPr lang="pt-BR" sz="1600" dirty="0" smtClean="0">
                          <a:latin typeface="Times New Roman" pitchFamily="18" charset="0"/>
                          <a:cs typeface="Times New Roman" pitchFamily="18" charset="0"/>
                        </a:rPr>
                        <a:t>pH=7.4 </a:t>
                      </a:r>
                      <a:endParaRPr lang="fr-FR" sz="1600" b="0" dirty="0">
                        <a:latin typeface="Times New Roman" pitchFamily="18" charset="0"/>
                        <a:cs typeface="Times New Roman" pitchFamily="18" charset="0"/>
                      </a:endParaRPr>
                    </a:p>
                  </a:txBody>
                  <a:tcPr/>
                </a:tc>
                <a:tc rowSpan="2">
                  <a:txBody>
                    <a:bodyPr/>
                    <a:lstStyle/>
                    <a:p>
                      <a:r>
                        <a:rPr lang="fr-FR" sz="1600" kern="1200" dirty="0" smtClean="0">
                          <a:solidFill>
                            <a:schemeClr val="tx1"/>
                          </a:solidFill>
                          <a:latin typeface="Times New Roman" pitchFamily="18" charset="0"/>
                          <a:ea typeface="+mn-ea"/>
                          <a:cs typeface="Times New Roman" pitchFamily="18" charset="0"/>
                        </a:rPr>
                        <a:t>Ensemencer une suspension de la souche à tester, par </a:t>
                      </a:r>
                      <a:r>
                        <a:rPr lang="fr-FR" sz="1600" b="1" kern="1200" dirty="0" smtClean="0">
                          <a:solidFill>
                            <a:schemeClr val="tx1"/>
                          </a:solidFill>
                          <a:latin typeface="Times New Roman" pitchFamily="18" charset="0"/>
                          <a:ea typeface="+mn-ea"/>
                          <a:cs typeface="Times New Roman" pitchFamily="18" charset="0"/>
                        </a:rPr>
                        <a:t>strie ou spot.</a:t>
                      </a:r>
                      <a:r>
                        <a:rPr lang="fr-FR" sz="1600" kern="1200" dirty="0" smtClean="0">
                          <a:solidFill>
                            <a:schemeClr val="tx1"/>
                          </a:solidFill>
                          <a:latin typeface="Times New Roman" pitchFamily="18" charset="0"/>
                          <a:ea typeface="+mn-ea"/>
                          <a:cs typeface="Times New Roman" pitchFamily="18" charset="0"/>
                        </a:rPr>
                        <a:t/>
                      </a:r>
                      <a:br>
                        <a:rPr lang="fr-FR" sz="1600" kern="1200" dirty="0" smtClean="0">
                          <a:solidFill>
                            <a:schemeClr val="tx1"/>
                          </a:solidFill>
                          <a:latin typeface="Times New Roman" pitchFamily="18" charset="0"/>
                          <a:ea typeface="+mn-ea"/>
                          <a:cs typeface="Times New Roman" pitchFamily="18" charset="0"/>
                        </a:rPr>
                      </a:br>
                      <a:r>
                        <a:rPr lang="fr-FR" sz="1600" kern="1200" dirty="0" smtClean="0">
                          <a:solidFill>
                            <a:schemeClr val="tx1"/>
                          </a:solidFill>
                          <a:latin typeface="Times New Roman" pitchFamily="18" charset="0"/>
                          <a:ea typeface="+mn-ea"/>
                          <a:cs typeface="Times New Roman" pitchFamily="18" charset="0"/>
                        </a:rPr>
                        <a:t>Incuber  les </a:t>
                      </a:r>
                      <a:r>
                        <a:rPr lang="fr-FR" sz="1600" b="1" kern="1200" dirty="0" smtClean="0">
                          <a:solidFill>
                            <a:schemeClr val="tx1"/>
                          </a:solidFill>
                          <a:latin typeface="Times New Roman" pitchFamily="18" charset="0"/>
                          <a:ea typeface="+mn-ea"/>
                          <a:cs typeface="Times New Roman" pitchFamily="18" charset="0"/>
                        </a:rPr>
                        <a:t>24 heures ou plus</a:t>
                      </a:r>
                      <a:r>
                        <a:rPr lang="fr-FR" sz="1600" kern="1200" dirty="0" smtClean="0">
                          <a:solidFill>
                            <a:schemeClr val="tx1"/>
                          </a:solidFill>
                          <a:latin typeface="Times New Roman" pitchFamily="18" charset="0"/>
                          <a:ea typeface="+mn-ea"/>
                          <a:cs typeface="Times New Roman" pitchFamily="18" charset="0"/>
                        </a:rPr>
                        <a:t> . boîte retournée</a:t>
                      </a:r>
                      <a:endParaRPr lang="fr-FR"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fr-FR" sz="1600" b="1" kern="1200" dirty="0" smtClean="0">
                          <a:solidFill>
                            <a:srgbClr val="FF0000"/>
                          </a:solidFill>
                          <a:latin typeface="Times New Roman" pitchFamily="18" charset="0"/>
                          <a:ea typeface="+mn-ea"/>
                          <a:cs typeface="Times New Roman" pitchFamily="18" charset="0"/>
                        </a:rPr>
                        <a:t>Souche estérase  +</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fr-FR" sz="1600" kern="1200" dirty="0" smtClean="0">
                          <a:solidFill>
                            <a:schemeClr val="tx1"/>
                          </a:solidFill>
                          <a:latin typeface="Times New Roman" pitchFamily="18" charset="0"/>
                          <a:ea typeface="+mn-ea"/>
                          <a:cs typeface="Times New Roman" pitchFamily="18" charset="0"/>
                        </a:rPr>
                        <a:t>halo d’opacification autour de la culture</a:t>
                      </a:r>
                      <a:endParaRPr lang="fr-FR" sz="16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fr-FR" sz="1600" dirty="0" smtClean="0">
                        <a:latin typeface="Times New Roman" pitchFamily="18" charset="0"/>
                        <a:cs typeface="Times New Roman" pitchFamily="18" charset="0"/>
                      </a:endParaRPr>
                    </a:p>
                  </a:txBody>
                  <a:tcPr/>
                </a:tc>
                <a:tc>
                  <a:txBody>
                    <a:bodyPr/>
                    <a:lstStyle/>
                    <a:p>
                      <a:endParaRPr lang="fr-FR" sz="1600" dirty="0">
                        <a:latin typeface="Times New Roman" pitchFamily="18" charset="0"/>
                        <a:cs typeface="Times New Roman" pitchFamily="18" charset="0"/>
                      </a:endParaRPr>
                    </a:p>
                  </a:txBody>
                  <a:tcPr/>
                </a:tc>
              </a:tr>
              <a:tr h="370840">
                <a:tc vMerge="1">
                  <a:txBody>
                    <a:bodyPr/>
                    <a:lstStyle/>
                    <a:p>
                      <a:endParaRPr lang="fr-FR"/>
                    </a:p>
                  </a:txBody>
                  <a:tcPr/>
                </a:tc>
                <a:tc vMerge="1">
                  <a:txBody>
                    <a:bodyPr/>
                    <a:lstStyle/>
                    <a:p>
                      <a:endParaRPr lang="fr-FR"/>
                    </a:p>
                  </a:txBody>
                  <a:tcPr/>
                </a:tc>
                <a:tc>
                  <a:txBody>
                    <a:bodyPr/>
                    <a:lstStyle/>
                    <a:p>
                      <a:r>
                        <a:rPr lang="fr-FR" sz="1600" kern="1200" baseline="0" dirty="0" smtClean="0">
                          <a:solidFill>
                            <a:schemeClr val="tx1"/>
                          </a:solidFill>
                          <a:latin typeface="Times New Roman" pitchFamily="18" charset="0"/>
                          <a:ea typeface="+mn-ea"/>
                          <a:cs typeface="Times New Roman" pitchFamily="18" charset="0"/>
                        </a:rPr>
                        <a:t>    </a:t>
                      </a:r>
                      <a:r>
                        <a:rPr lang="fr-FR" sz="1600" b="1" kern="1200" baseline="0" dirty="0" smtClean="0">
                          <a:solidFill>
                            <a:srgbClr val="FF0000"/>
                          </a:solidFill>
                          <a:latin typeface="Times New Roman" pitchFamily="18" charset="0"/>
                          <a:ea typeface="+mn-ea"/>
                          <a:cs typeface="Times New Roman" pitchFamily="18" charset="0"/>
                        </a:rPr>
                        <a:t>S</a:t>
                      </a:r>
                      <a:r>
                        <a:rPr lang="fr-FR" sz="1600" b="1" kern="1200" dirty="0" smtClean="0">
                          <a:solidFill>
                            <a:srgbClr val="FF0000"/>
                          </a:solidFill>
                          <a:latin typeface="Times New Roman" pitchFamily="18" charset="0"/>
                          <a:ea typeface="+mn-ea"/>
                          <a:cs typeface="Times New Roman" pitchFamily="18" charset="0"/>
                        </a:rPr>
                        <a:t>ouche </a:t>
                      </a:r>
                      <a:r>
                        <a:rPr lang="fr-FR" sz="1600" b="1" kern="1200" dirty="0" err="1" smtClean="0">
                          <a:solidFill>
                            <a:srgbClr val="FF0000"/>
                          </a:solidFill>
                          <a:latin typeface="Times New Roman" pitchFamily="18" charset="0"/>
                          <a:ea typeface="+mn-ea"/>
                          <a:cs typeface="Times New Roman" pitchFamily="18" charset="0"/>
                        </a:rPr>
                        <a:t>estérse</a:t>
                      </a:r>
                      <a:r>
                        <a:rPr lang="fr-FR" sz="1600" b="1" kern="1200" dirty="0" smtClean="0">
                          <a:solidFill>
                            <a:srgbClr val="FF0000"/>
                          </a:solidFill>
                          <a:latin typeface="Times New Roman" pitchFamily="18" charset="0"/>
                          <a:ea typeface="+mn-ea"/>
                          <a:cs typeface="Times New Roman" pitchFamily="18" charset="0"/>
                        </a:rPr>
                        <a:t>  -</a:t>
                      </a:r>
                      <a:r>
                        <a:rPr lang="fr-FR" sz="1600" kern="1200" dirty="0" smtClean="0">
                          <a:solidFill>
                            <a:schemeClr val="tx1"/>
                          </a:solidFill>
                          <a:latin typeface="Times New Roman" pitchFamily="18" charset="0"/>
                          <a:ea typeface="+mn-ea"/>
                          <a:cs typeface="Times New Roman" pitchFamily="18" charset="0"/>
                        </a:rPr>
                        <a:t> absence de halo d’opacification autour de la culture.</a:t>
                      </a:r>
                      <a:endParaRPr lang="fr-FR" sz="1600" dirty="0">
                        <a:latin typeface="Times New Roman" pitchFamily="18" charset="0"/>
                        <a:cs typeface="Times New Roman" pitchFamily="18" charset="0"/>
                      </a:endParaRPr>
                    </a:p>
                  </a:txBody>
                  <a:tcPr/>
                </a:tc>
                <a:tc>
                  <a:txBody>
                    <a:bodyPr/>
                    <a:lstStyle/>
                    <a:p>
                      <a:endParaRPr lang="fr-FR" sz="1600" dirty="0">
                        <a:latin typeface="Times New Roman" pitchFamily="18" charset="0"/>
                        <a:cs typeface="Times New Roman" pitchFamily="18" charset="0"/>
                      </a:endParaRPr>
                    </a:p>
                  </a:txBody>
                  <a:tcPr/>
                </a:tc>
              </a:tr>
            </a:tbl>
          </a:graphicData>
        </a:graphic>
      </p:graphicFrame>
      <p:pic>
        <p:nvPicPr>
          <p:cNvPr id="19" name="Image 18" descr="z"/>
          <p:cNvPicPr/>
          <p:nvPr/>
        </p:nvPicPr>
        <p:blipFill>
          <a:blip r:embed="rId3"/>
          <a:srcRect/>
          <a:stretch>
            <a:fillRect/>
          </a:stretch>
        </p:blipFill>
        <p:spPr bwMode="auto">
          <a:xfrm>
            <a:off x="7777156" y="4429132"/>
            <a:ext cx="1224000" cy="1080000"/>
          </a:xfrm>
          <a:prstGeom prst="rect">
            <a:avLst/>
          </a:prstGeom>
          <a:noFill/>
          <a:ln w="9525">
            <a:noFill/>
            <a:miter lim="800000"/>
            <a:headEnd/>
            <a:tailEnd/>
          </a:ln>
        </p:spPr>
      </p:pic>
      <p:pic>
        <p:nvPicPr>
          <p:cNvPr id="20" name="Image 19" descr="z"/>
          <p:cNvPicPr/>
          <p:nvPr/>
        </p:nvPicPr>
        <p:blipFill>
          <a:blip r:embed="rId4"/>
          <a:srcRect/>
          <a:stretch>
            <a:fillRect/>
          </a:stretch>
        </p:blipFill>
        <p:spPr bwMode="auto">
          <a:xfrm>
            <a:off x="7777156" y="5572140"/>
            <a:ext cx="1224000" cy="1080000"/>
          </a:xfrm>
          <a:prstGeom prst="rect">
            <a:avLst/>
          </a:prstGeom>
          <a:noFill/>
          <a:ln w="9525">
            <a:noFill/>
            <a:miter lim="800000"/>
            <a:headEnd/>
            <a:tailEnd/>
          </a:ln>
        </p:spPr>
      </p:pic>
      <p:grpSp>
        <p:nvGrpSpPr>
          <p:cNvPr id="21" name="Groupe 20"/>
          <p:cNvGrpSpPr/>
          <p:nvPr/>
        </p:nvGrpSpPr>
        <p:grpSpPr>
          <a:xfrm>
            <a:off x="3031306" y="5929330"/>
            <a:ext cx="612000" cy="612000"/>
            <a:chOff x="3071802" y="5143512"/>
            <a:chExt cx="700086" cy="714380"/>
          </a:xfrm>
        </p:grpSpPr>
        <p:sp>
          <p:nvSpPr>
            <p:cNvPr id="22" name="Ellipse 21"/>
            <p:cNvSpPr/>
            <p:nvPr/>
          </p:nvSpPr>
          <p:spPr>
            <a:xfrm>
              <a:off x="3071802" y="5143512"/>
              <a:ext cx="700086" cy="7143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3" name="Ellipse 22"/>
            <p:cNvSpPr/>
            <p:nvPr/>
          </p:nvSpPr>
          <p:spPr>
            <a:xfrm>
              <a:off x="3606744" y="5535578"/>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Ellipse 23"/>
            <p:cNvSpPr/>
            <p:nvPr/>
          </p:nvSpPr>
          <p:spPr>
            <a:xfrm>
              <a:off x="3143240" y="5357826"/>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Ellipse 24"/>
            <p:cNvSpPr/>
            <p:nvPr/>
          </p:nvSpPr>
          <p:spPr>
            <a:xfrm>
              <a:off x="3358116" y="5214950"/>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Ellipse 25"/>
            <p:cNvSpPr/>
            <p:nvPr/>
          </p:nvSpPr>
          <p:spPr>
            <a:xfrm>
              <a:off x="3392430" y="5678454"/>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p:cNvSpPr/>
            <p:nvPr/>
          </p:nvSpPr>
          <p:spPr>
            <a:xfrm>
              <a:off x="3571868" y="5286388"/>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Ellipse 27"/>
            <p:cNvSpPr/>
            <p:nvPr/>
          </p:nvSpPr>
          <p:spPr>
            <a:xfrm>
              <a:off x="3178116" y="5607016"/>
              <a:ext cx="108000" cy="108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29" name="Groupe 28"/>
          <p:cNvGrpSpPr/>
          <p:nvPr/>
        </p:nvGrpSpPr>
        <p:grpSpPr>
          <a:xfrm>
            <a:off x="4357686" y="5960272"/>
            <a:ext cx="612000" cy="612000"/>
            <a:chOff x="4514856" y="5214950"/>
            <a:chExt cx="700086" cy="714380"/>
          </a:xfrm>
        </p:grpSpPr>
        <p:sp>
          <p:nvSpPr>
            <p:cNvPr id="30" name="Ellipse 29"/>
            <p:cNvSpPr/>
            <p:nvPr/>
          </p:nvSpPr>
          <p:spPr>
            <a:xfrm>
              <a:off x="4514856" y="5214950"/>
              <a:ext cx="700086" cy="7143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cxnSp>
          <p:nvCxnSpPr>
            <p:cNvPr id="31" name="Connecteur droit 30"/>
            <p:cNvCxnSpPr/>
            <p:nvPr/>
          </p:nvCxnSpPr>
          <p:spPr>
            <a:xfrm rot="16200000" flipH="1">
              <a:off x="4856066" y="5570454"/>
              <a:ext cx="432000" cy="0"/>
            </a:xfrm>
            <a:prstGeom prst="line">
              <a:avLst/>
            </a:prstGeom>
            <a:ln/>
          </p:spPr>
          <p:style>
            <a:lnRef idx="2">
              <a:schemeClr val="dk1"/>
            </a:lnRef>
            <a:fillRef idx="1">
              <a:schemeClr val="lt1"/>
            </a:fillRef>
            <a:effectRef idx="0">
              <a:schemeClr val="dk1"/>
            </a:effectRef>
            <a:fontRef idx="minor">
              <a:schemeClr val="dk1"/>
            </a:fontRef>
          </p:style>
        </p:cxnSp>
        <p:cxnSp>
          <p:nvCxnSpPr>
            <p:cNvPr id="32" name="Connecteur droit 31"/>
            <p:cNvCxnSpPr/>
            <p:nvPr/>
          </p:nvCxnSpPr>
          <p:spPr>
            <a:xfrm rot="16200000" flipH="1">
              <a:off x="4737002" y="5570454"/>
              <a:ext cx="432000" cy="0"/>
            </a:xfrm>
            <a:prstGeom prst="line">
              <a:avLst/>
            </a:prstGeom>
            <a:ln/>
          </p:spPr>
          <p:style>
            <a:lnRef idx="2">
              <a:schemeClr val="dk1"/>
            </a:lnRef>
            <a:fillRef idx="1">
              <a:schemeClr val="lt1"/>
            </a:fillRef>
            <a:effectRef idx="0">
              <a:schemeClr val="dk1"/>
            </a:effectRef>
            <a:fontRef idx="minor">
              <a:schemeClr val="dk1"/>
            </a:fontRef>
          </p:style>
        </p:cxnSp>
        <p:cxnSp>
          <p:nvCxnSpPr>
            <p:cNvPr id="33" name="Connecteur droit 32"/>
            <p:cNvCxnSpPr/>
            <p:nvPr/>
          </p:nvCxnSpPr>
          <p:spPr>
            <a:xfrm rot="16200000" flipH="1">
              <a:off x="4617939" y="5570454"/>
              <a:ext cx="432000" cy="0"/>
            </a:xfrm>
            <a:prstGeom prst="line">
              <a:avLst/>
            </a:prstGeom>
            <a:ln/>
          </p:spPr>
          <p:style>
            <a:lnRef idx="2">
              <a:schemeClr val="dk1"/>
            </a:lnRef>
            <a:fillRef idx="1">
              <a:schemeClr val="lt1"/>
            </a:fillRef>
            <a:effectRef idx="0">
              <a:schemeClr val="dk1"/>
            </a:effectRef>
            <a:fontRef idx="minor">
              <a:schemeClr val="dk1"/>
            </a:fontRef>
          </p:style>
        </p:cxnSp>
        <p:cxnSp>
          <p:nvCxnSpPr>
            <p:cNvPr id="34" name="Connecteur droit 33"/>
            <p:cNvCxnSpPr/>
            <p:nvPr/>
          </p:nvCxnSpPr>
          <p:spPr>
            <a:xfrm rot="16200000" flipH="1">
              <a:off x="4498876" y="5570454"/>
              <a:ext cx="432000" cy="0"/>
            </a:xfrm>
            <a:prstGeom prst="line">
              <a:avLst/>
            </a:prstGeom>
            <a:ln/>
          </p:spPr>
          <p:style>
            <a:lnRef idx="2">
              <a:schemeClr val="dk1"/>
            </a:lnRef>
            <a:fillRef idx="1">
              <a:schemeClr val="lt1"/>
            </a:fillRef>
            <a:effectRef idx="0">
              <a:schemeClr val="dk1"/>
            </a:effectRef>
            <a:fontRef idx="minor">
              <a:schemeClr val="dk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bldP spid="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cstate="print"/>
          <a:srcRect t="59004"/>
          <a:stretch>
            <a:fillRect/>
          </a:stretch>
        </p:blipFill>
        <p:spPr bwMode="auto">
          <a:xfrm>
            <a:off x="1475656" y="8380734"/>
            <a:ext cx="6105525" cy="1600994"/>
          </a:xfrm>
          <a:prstGeom prst="rect">
            <a:avLst/>
          </a:prstGeom>
          <a:noFill/>
          <a:ln w="9525">
            <a:noFill/>
            <a:miter lim="800000"/>
            <a:headEnd/>
            <a:tailEnd/>
          </a:ln>
        </p:spPr>
      </p:pic>
      <p:pic>
        <p:nvPicPr>
          <p:cNvPr id="173059" name="Picture 3"/>
          <p:cNvPicPr>
            <a:picLocks noChangeAspect="1" noChangeArrowheads="1"/>
          </p:cNvPicPr>
          <p:nvPr/>
        </p:nvPicPr>
        <p:blipFill>
          <a:blip r:embed="rId3" cstate="print"/>
          <a:srcRect/>
          <a:stretch>
            <a:fillRect/>
          </a:stretch>
        </p:blipFill>
        <p:spPr bwMode="auto">
          <a:xfrm>
            <a:off x="5048394" y="1698111"/>
            <a:ext cx="4095638" cy="2159517"/>
          </a:xfrm>
          <a:prstGeom prst="rect">
            <a:avLst/>
          </a:prstGeom>
          <a:noFill/>
          <a:ln w="9525">
            <a:solidFill>
              <a:srgbClr val="66FF66"/>
            </a:solidFill>
            <a:miter lim="800000"/>
            <a:headEnd/>
            <a:tailEnd/>
          </a:ln>
        </p:spPr>
      </p:pic>
      <p:sp>
        <p:nvSpPr>
          <p:cNvPr id="6" name="Rectangle 5"/>
          <p:cNvSpPr/>
          <p:nvPr/>
        </p:nvSpPr>
        <p:spPr>
          <a:xfrm>
            <a:off x="0" y="2373807"/>
            <a:ext cx="4857752" cy="769441"/>
          </a:xfrm>
          <a:prstGeom prst="rect">
            <a:avLst/>
          </a:prstGeom>
        </p:spPr>
        <p:txBody>
          <a:bodyPr wrap="square">
            <a:spAutoFit/>
          </a:bodyPr>
          <a:lstStyle/>
          <a:p>
            <a:pPr algn="just"/>
            <a:r>
              <a:rPr lang="fr-FR" sz="2200" b="1" dirty="0" smtClean="0">
                <a:latin typeface="Times New Roman" pitchFamily="18" charset="0"/>
                <a:cs typeface="Times New Roman" pitchFamily="18" charset="0"/>
              </a:rPr>
              <a:t>La lécithine </a:t>
            </a:r>
            <a:r>
              <a:rPr lang="fr-FR" sz="2200" dirty="0" smtClean="0">
                <a:latin typeface="Times New Roman" pitchFamily="18" charset="0"/>
                <a:cs typeface="Times New Roman" pitchFamily="18" charset="0"/>
              </a:rPr>
              <a:t>désigne uniquement les </a:t>
            </a:r>
            <a:r>
              <a:rPr lang="fr-FR" sz="2200" b="1" dirty="0" err="1" smtClean="0">
                <a:latin typeface="Times New Roman" pitchFamily="18" charset="0"/>
                <a:cs typeface="Times New Roman" pitchFamily="18" charset="0"/>
              </a:rPr>
              <a:t>phosphatidylcholines</a:t>
            </a:r>
            <a:endParaRPr lang="fr-FR" sz="2200" dirty="0">
              <a:latin typeface="Times New Roman" pitchFamily="18" charset="0"/>
              <a:cs typeface="Times New Roman" pitchFamily="18" charset="0"/>
            </a:endParaRPr>
          </a:p>
        </p:txBody>
      </p:sp>
      <p:sp>
        <p:nvSpPr>
          <p:cNvPr id="7" name="ZoneTexte 6"/>
          <p:cNvSpPr txBox="1"/>
          <p:nvPr/>
        </p:nvSpPr>
        <p:spPr>
          <a:xfrm>
            <a:off x="0" y="4929198"/>
            <a:ext cx="4929190" cy="1107996"/>
          </a:xfrm>
          <a:prstGeom prst="rect">
            <a:avLst/>
          </a:prstGeom>
          <a:noFill/>
        </p:spPr>
        <p:txBody>
          <a:bodyPr wrap="square" rtlCol="0">
            <a:spAutoFit/>
          </a:bodyPr>
          <a:lstStyle/>
          <a:p>
            <a:pPr algn="just"/>
            <a:r>
              <a:rPr lang="fr-FR" sz="2200" b="1" dirty="0" smtClean="0">
                <a:latin typeface="Times New Roman" pitchFamily="18" charset="0"/>
                <a:cs typeface="Times New Roman" pitchFamily="18" charset="0"/>
              </a:rPr>
              <a:t>La lécithinase </a:t>
            </a:r>
            <a:r>
              <a:rPr lang="fr-FR" sz="2200" dirty="0" smtClean="0">
                <a:latin typeface="Times New Roman" pitchFamily="18" charset="0"/>
                <a:cs typeface="Times New Roman" pitchFamily="18" charset="0"/>
              </a:rPr>
              <a:t>est une enzyme recherchée sur une gélose au jaune d’œuf coulée en boite de Pétri.</a:t>
            </a:r>
          </a:p>
        </p:txBody>
      </p:sp>
      <p:sp>
        <p:nvSpPr>
          <p:cNvPr id="8" name="Rectangle 7"/>
          <p:cNvSpPr/>
          <p:nvPr/>
        </p:nvSpPr>
        <p:spPr>
          <a:xfrm>
            <a:off x="0" y="659295"/>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Utile pour </a:t>
            </a:r>
            <a:r>
              <a:rPr lang="fr-FR" sz="2200" b="1" dirty="0" smtClean="0">
                <a:solidFill>
                  <a:srgbClr val="FF0000"/>
                </a:solidFill>
                <a:latin typeface="Times New Roman" pitchFamily="18" charset="0"/>
                <a:cs typeface="Times New Roman" pitchFamily="18" charset="0"/>
              </a:rPr>
              <a:t>l’identification des genres </a:t>
            </a:r>
            <a:r>
              <a:rPr lang="fr-FR" sz="2200" i="1" dirty="0" err="1" smtClean="0">
                <a:latin typeface="Times New Roman" pitchFamily="18" charset="0"/>
                <a:cs typeface="Times New Roman" pitchFamily="18" charset="0"/>
              </a:rPr>
              <a:t>Pseudomonas</a:t>
            </a:r>
            <a:r>
              <a:rPr lang="fr-FR" sz="2200" i="1" dirty="0" smtClean="0">
                <a:latin typeface="Times New Roman" pitchFamily="18" charset="0"/>
                <a:cs typeface="Times New Roman" pitchFamily="18" charset="0"/>
              </a:rPr>
              <a:t>, Bacillus et </a:t>
            </a:r>
            <a:r>
              <a:rPr lang="fr-FR" sz="2200" i="1" dirty="0" err="1" smtClean="0">
                <a:latin typeface="Times New Roman" pitchFamily="18" charset="0"/>
                <a:cs typeface="Times New Roman" pitchFamily="18" charset="0"/>
              </a:rPr>
              <a:t>clostridium</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et pour </a:t>
            </a:r>
            <a:r>
              <a:rPr lang="fr-FR" sz="2200" b="1" dirty="0" smtClean="0">
                <a:solidFill>
                  <a:srgbClr val="FF0000"/>
                </a:solidFill>
                <a:latin typeface="Times New Roman" pitchFamily="18" charset="0"/>
                <a:cs typeface="Times New Roman" pitchFamily="18" charset="0"/>
              </a:rPr>
              <a:t>la caractérisation des colonies</a:t>
            </a:r>
            <a:r>
              <a:rPr lang="fr-FR" sz="2200" dirty="0" smtClean="0">
                <a:latin typeface="Times New Roman" pitchFamily="18" charset="0"/>
                <a:cs typeface="Times New Roman" pitchFamily="18" charset="0"/>
              </a:rPr>
              <a:t> de </a:t>
            </a:r>
            <a:r>
              <a:rPr lang="fr-FR" sz="2200" i="1" dirty="0" smtClean="0">
                <a:latin typeface="Times New Roman" pitchFamily="18" charset="0"/>
                <a:cs typeface="Times New Roman" pitchFamily="18" charset="0"/>
              </a:rPr>
              <a:t>S. aureus </a:t>
            </a:r>
            <a:r>
              <a:rPr lang="fr-FR" sz="2200" dirty="0" smtClean="0">
                <a:latin typeface="Times New Roman" pitchFamily="18" charset="0"/>
                <a:cs typeface="Times New Roman" pitchFamily="18" charset="0"/>
              </a:rPr>
              <a:t>sur la gélose Baird-</a:t>
            </a:r>
            <a:r>
              <a:rPr lang="fr-FR" sz="2200" dirty="0" err="1" smtClean="0">
                <a:latin typeface="Times New Roman" pitchFamily="18" charset="0"/>
                <a:cs typeface="Times New Roman" pitchFamily="18" charset="0"/>
              </a:rPr>
              <a:t>parker</a:t>
            </a:r>
            <a:endParaRPr lang="fr-FR" sz="2200" dirty="0">
              <a:latin typeface="Times New Roman" pitchFamily="18" charset="0"/>
              <a:cs typeface="Times New Roman" pitchFamily="18" charset="0"/>
            </a:endParaRPr>
          </a:p>
        </p:txBody>
      </p:sp>
      <p:sp>
        <p:nvSpPr>
          <p:cNvPr id="9" name="Rectangle 8"/>
          <p:cNvSpPr/>
          <p:nvPr/>
        </p:nvSpPr>
        <p:spPr>
          <a:xfrm>
            <a:off x="0" y="-2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Teste d’hydrolyse de la lécithine</a:t>
            </a:r>
            <a:endParaRPr lang="fr-FR" sz="2400" b="1"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4"/>
          <a:srcRect l="10687" t="17997"/>
          <a:stretch>
            <a:fillRect/>
          </a:stretch>
        </p:blipFill>
        <p:spPr bwMode="auto">
          <a:xfrm>
            <a:off x="5998881" y="4000504"/>
            <a:ext cx="2859399" cy="27860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2" y="1084164"/>
            <a:ext cx="9144032" cy="1015663"/>
          </a:xfrm>
          <a:prstGeom prst="rect">
            <a:avLst/>
          </a:prstGeom>
          <a:noFill/>
        </p:spPr>
        <p:txBody>
          <a:bodyPr wrap="square" rtlCol="0">
            <a:spAutoFit/>
          </a:bodyPr>
          <a:lstStyle/>
          <a:p>
            <a:r>
              <a:rPr lang="fr-FR" sz="2000" dirty="0" smtClean="0">
                <a:latin typeface="Times New Roman" pitchFamily="18" charset="0"/>
                <a:cs typeface="Times New Roman" pitchFamily="18" charset="0"/>
              </a:rPr>
              <a:t>2ml d’une émulsion de jaune d’œuf sont ajouté à 20ml de la gélose nutritive fondue puis coulé sur boite de Pétri. Les boites sont ensemencées en points ou par inondation Puis on incube 1 à 5 jours à 30 ou 37°C</a:t>
            </a:r>
          </a:p>
        </p:txBody>
      </p:sp>
      <p:sp>
        <p:nvSpPr>
          <p:cNvPr id="13" name="Rectangle 12"/>
          <p:cNvSpPr/>
          <p:nvPr/>
        </p:nvSpPr>
        <p:spPr>
          <a:xfrm>
            <a:off x="0" y="-24"/>
            <a:ext cx="9144000" cy="1015663"/>
          </a:xfrm>
          <a:prstGeom prst="rect">
            <a:avLst/>
          </a:prstGeom>
        </p:spPr>
        <p:txBody>
          <a:bodyPr wrap="square">
            <a:spAutoFit/>
          </a:bodyPr>
          <a:lstStyle/>
          <a:p>
            <a:pPr lvl="0" algn="just"/>
            <a:r>
              <a:rPr lang="fr-FR" sz="2000" dirty="0" smtClean="0">
                <a:solidFill>
                  <a:prstClr val="black"/>
                </a:solidFill>
                <a:latin typeface="Times New Roman" pitchFamily="18" charset="0"/>
                <a:cs typeface="Times New Roman" pitchFamily="18" charset="0"/>
              </a:rPr>
              <a:t>Le jaune d’œuf est composé de lécithine, de triglycéride et d’une lipoprotéine. Il permet donc la recherche de trois enzymes: </a:t>
            </a:r>
          </a:p>
          <a:p>
            <a:pPr lvl="0" algn="just"/>
            <a:r>
              <a:rPr lang="fr-FR" sz="2000" b="1" dirty="0" smtClean="0">
                <a:solidFill>
                  <a:srgbClr val="FF0000"/>
                </a:solidFill>
                <a:latin typeface="Times New Roman" pitchFamily="18" charset="0"/>
                <a:cs typeface="Times New Roman" pitchFamily="18" charset="0"/>
              </a:rPr>
              <a:t>i) </a:t>
            </a:r>
            <a:r>
              <a:rPr lang="fr-FR" sz="2000" b="1" dirty="0" err="1" smtClean="0">
                <a:solidFill>
                  <a:srgbClr val="FF0000"/>
                </a:solidFill>
                <a:latin typeface="Times New Roman" pitchFamily="18" charset="0"/>
                <a:cs typeface="Times New Roman" pitchFamily="18" charset="0"/>
              </a:rPr>
              <a:t>Lipoprotéinase</a:t>
            </a:r>
            <a:r>
              <a:rPr lang="fr-FR" sz="2000" b="1" dirty="0" smtClean="0">
                <a:solidFill>
                  <a:srgbClr val="FF0000"/>
                </a:solidFill>
                <a:latin typeface="Times New Roman" pitchFamily="18" charset="0"/>
                <a:cs typeface="Times New Roman" pitchFamily="18" charset="0"/>
              </a:rPr>
              <a:t> ii) la lécithinase, iii) la lipase.</a:t>
            </a:r>
          </a:p>
        </p:txBody>
      </p:sp>
      <p:pic>
        <p:nvPicPr>
          <p:cNvPr id="22" name="Picture 2"/>
          <p:cNvPicPr>
            <a:picLocks noChangeAspect="1" noChangeArrowheads="1"/>
          </p:cNvPicPr>
          <p:nvPr/>
        </p:nvPicPr>
        <p:blipFill>
          <a:blip r:embed="rId2" cstate="print"/>
          <a:srcRect l="3662" t="31298" r="67831" b="21967"/>
          <a:stretch>
            <a:fillRect/>
          </a:stretch>
        </p:blipFill>
        <p:spPr bwMode="auto">
          <a:xfrm>
            <a:off x="-32" y="3517030"/>
            <a:ext cx="1620000" cy="1983672"/>
          </a:xfrm>
          <a:prstGeom prst="rect">
            <a:avLst/>
          </a:prstGeom>
          <a:noFill/>
          <a:ln w="9525">
            <a:noFill/>
            <a:miter lim="800000"/>
            <a:headEnd/>
            <a:tailEnd/>
          </a:ln>
        </p:spPr>
      </p:pic>
      <p:grpSp>
        <p:nvGrpSpPr>
          <p:cNvPr id="23" name="Groupe 22"/>
          <p:cNvGrpSpPr/>
          <p:nvPr/>
        </p:nvGrpSpPr>
        <p:grpSpPr>
          <a:xfrm>
            <a:off x="1598644" y="2168352"/>
            <a:ext cx="7545388" cy="1567859"/>
            <a:chOff x="1598644" y="1451707"/>
            <a:chExt cx="7545388" cy="1567859"/>
          </a:xfrm>
        </p:grpSpPr>
        <p:pic>
          <p:nvPicPr>
            <p:cNvPr id="24" name="Picture 4"/>
            <p:cNvPicPr>
              <a:picLocks noChangeAspect="1" noChangeArrowheads="1"/>
            </p:cNvPicPr>
            <p:nvPr/>
          </p:nvPicPr>
          <p:blipFill>
            <a:blip r:embed="rId3"/>
            <a:srcRect/>
            <a:stretch>
              <a:fillRect/>
            </a:stretch>
          </p:blipFill>
          <p:spPr bwMode="auto">
            <a:xfrm>
              <a:off x="1598644" y="1721592"/>
              <a:ext cx="5688000" cy="1028088"/>
            </a:xfrm>
            <a:prstGeom prst="rect">
              <a:avLst/>
            </a:prstGeom>
            <a:noFill/>
            <a:ln w="9525">
              <a:noFill/>
              <a:miter lim="800000"/>
              <a:headEnd/>
              <a:tailEnd/>
            </a:ln>
            <a:effectLst/>
          </p:spPr>
        </p:pic>
        <p:pic>
          <p:nvPicPr>
            <p:cNvPr id="25" name="Picture 2"/>
            <p:cNvPicPr>
              <a:picLocks noChangeAspect="1" noChangeArrowheads="1"/>
            </p:cNvPicPr>
            <p:nvPr/>
          </p:nvPicPr>
          <p:blipFill>
            <a:blip r:embed="rId2" cstate="print"/>
            <a:srcRect l="70815" t="1791" r="6746" b="72040"/>
            <a:stretch>
              <a:fillRect/>
            </a:stretch>
          </p:blipFill>
          <p:spPr bwMode="auto">
            <a:xfrm>
              <a:off x="7344032" y="1451707"/>
              <a:ext cx="1800000" cy="1567859"/>
            </a:xfrm>
            <a:prstGeom prst="rect">
              <a:avLst/>
            </a:prstGeom>
            <a:noFill/>
            <a:ln w="9525">
              <a:noFill/>
              <a:miter lim="800000"/>
              <a:headEnd/>
              <a:tailEnd/>
            </a:ln>
          </p:spPr>
        </p:pic>
      </p:grpSp>
      <p:grpSp>
        <p:nvGrpSpPr>
          <p:cNvPr id="26" name="Groupe 25"/>
          <p:cNvGrpSpPr/>
          <p:nvPr/>
        </p:nvGrpSpPr>
        <p:grpSpPr>
          <a:xfrm>
            <a:off x="1598644" y="5205260"/>
            <a:ext cx="7519419" cy="1546314"/>
            <a:chOff x="1598644" y="4929198"/>
            <a:chExt cx="7519419" cy="1546314"/>
          </a:xfrm>
        </p:grpSpPr>
        <p:pic>
          <p:nvPicPr>
            <p:cNvPr id="27" name="Picture 2"/>
            <p:cNvPicPr>
              <a:picLocks noChangeAspect="1" noChangeArrowheads="1"/>
            </p:cNvPicPr>
            <p:nvPr/>
          </p:nvPicPr>
          <p:blipFill>
            <a:blip r:embed="rId2" cstate="print"/>
            <a:srcRect l="71053" t="71580" r="4014" b="5053"/>
            <a:stretch>
              <a:fillRect/>
            </a:stretch>
          </p:blipFill>
          <p:spPr bwMode="auto">
            <a:xfrm>
              <a:off x="7215207" y="4929198"/>
              <a:ext cx="1902856" cy="1546314"/>
            </a:xfrm>
            <a:prstGeom prst="rect">
              <a:avLst/>
            </a:prstGeom>
            <a:noFill/>
            <a:ln w="9525">
              <a:noFill/>
              <a:miter lim="800000"/>
              <a:headEnd/>
              <a:tailEnd/>
            </a:ln>
          </p:spPr>
        </p:pic>
        <p:pic>
          <p:nvPicPr>
            <p:cNvPr id="28" name="Picture 6"/>
            <p:cNvPicPr>
              <a:picLocks noChangeAspect="1" noChangeArrowheads="1"/>
            </p:cNvPicPr>
            <p:nvPr/>
          </p:nvPicPr>
          <p:blipFill>
            <a:blip r:embed="rId4"/>
            <a:srcRect/>
            <a:stretch>
              <a:fillRect/>
            </a:stretch>
          </p:blipFill>
          <p:spPr bwMode="auto">
            <a:xfrm>
              <a:off x="1598644" y="5173238"/>
              <a:ext cx="5688000" cy="1058235"/>
            </a:xfrm>
            <a:prstGeom prst="rect">
              <a:avLst/>
            </a:prstGeom>
            <a:noFill/>
            <a:ln w="9525">
              <a:noFill/>
              <a:miter lim="800000"/>
              <a:headEnd/>
              <a:tailEnd/>
            </a:ln>
            <a:effectLst/>
          </p:spPr>
        </p:pic>
      </p:grpSp>
      <p:grpSp>
        <p:nvGrpSpPr>
          <p:cNvPr id="29" name="Groupe 28"/>
          <p:cNvGrpSpPr/>
          <p:nvPr/>
        </p:nvGrpSpPr>
        <p:grpSpPr>
          <a:xfrm>
            <a:off x="1598644" y="3804736"/>
            <a:ext cx="7560890" cy="1332000"/>
            <a:chOff x="1598644" y="3286124"/>
            <a:chExt cx="7560890" cy="1332000"/>
          </a:xfrm>
        </p:grpSpPr>
        <p:pic>
          <p:nvPicPr>
            <p:cNvPr id="30" name="Picture 5"/>
            <p:cNvPicPr>
              <a:picLocks noChangeAspect="1" noChangeArrowheads="1"/>
            </p:cNvPicPr>
            <p:nvPr/>
          </p:nvPicPr>
          <p:blipFill>
            <a:blip r:embed="rId5"/>
            <a:srcRect/>
            <a:stretch>
              <a:fillRect/>
            </a:stretch>
          </p:blipFill>
          <p:spPr bwMode="auto">
            <a:xfrm>
              <a:off x="1598644" y="3368892"/>
              <a:ext cx="5688000" cy="1166464"/>
            </a:xfrm>
            <a:prstGeom prst="rect">
              <a:avLst/>
            </a:prstGeom>
            <a:noFill/>
            <a:ln w="9525">
              <a:noFill/>
              <a:miter lim="800000"/>
              <a:headEnd/>
              <a:tailEnd/>
            </a:ln>
            <a:effectLst/>
          </p:spPr>
        </p:pic>
        <p:pic>
          <p:nvPicPr>
            <p:cNvPr id="31" name="Picture 2"/>
            <p:cNvPicPr>
              <a:picLocks noChangeAspect="1" noChangeArrowheads="1"/>
            </p:cNvPicPr>
            <p:nvPr/>
          </p:nvPicPr>
          <p:blipFill>
            <a:blip r:embed="rId2" cstate="print"/>
            <a:srcRect l="71053" t="44874" r="4014" b="30312"/>
            <a:stretch>
              <a:fillRect/>
            </a:stretch>
          </p:blipFill>
          <p:spPr bwMode="auto">
            <a:xfrm>
              <a:off x="7367606" y="3286124"/>
              <a:ext cx="1791928" cy="1332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15610</TotalTime>
  <Words>3577</Words>
  <PresentationFormat>Affichage à l'écran (4:3)</PresentationFormat>
  <Paragraphs>458</Paragraphs>
  <Slides>58</Slides>
  <Notes>2</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Diapositive 1</vt:lpstr>
      <vt:lpstr>Catabolisme des lipides chez les microorganismes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Bilan de matière de l’oxydation d’un acide gras saturé</vt:lpstr>
      <vt:lpstr>Diapositive 17</vt:lpstr>
      <vt:lpstr>Diapositive 18</vt:lpstr>
      <vt:lpstr>Diapositive 19</vt:lpstr>
      <vt:lpstr>Diapositive 20</vt:lpstr>
      <vt:lpstr>Diapositive 21</vt:lpstr>
      <vt:lpstr>Diapositive 22</vt:lpstr>
      <vt:lpstr>Diapositive 23</vt:lpstr>
      <vt:lpstr>ω-oxydation </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Utilisateur Windows</cp:lastModifiedBy>
  <cp:revision>521</cp:revision>
  <dcterms:created xsi:type="dcterms:W3CDTF">2017-11-09T21:33:28Z</dcterms:created>
  <dcterms:modified xsi:type="dcterms:W3CDTF">2021-01-27T12:57:39Z</dcterms:modified>
</cp:coreProperties>
</file>