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2" r:id="rId10"/>
    <p:sldId id="26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8C95-C77E-469E-A6AA-8B05E9240A1A}" type="datetimeFigureOut">
              <a:rPr lang="fr-FR" smtClean="0"/>
              <a:pPr/>
              <a:t>17/08/2020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637-5916-46A4-A832-CFD6B5612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8C95-C77E-469E-A6AA-8B05E9240A1A}" type="datetimeFigureOut">
              <a:rPr lang="fr-FR" smtClean="0"/>
              <a:pPr/>
              <a:t>17/08/2020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637-5916-46A4-A832-CFD6B5612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8C95-C77E-469E-A6AA-8B05E9240A1A}" type="datetimeFigureOut">
              <a:rPr lang="fr-FR" smtClean="0"/>
              <a:pPr/>
              <a:t>17/08/2020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637-5916-46A4-A832-CFD6B5612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8C95-C77E-469E-A6AA-8B05E9240A1A}" type="datetimeFigureOut">
              <a:rPr lang="fr-FR" smtClean="0"/>
              <a:pPr/>
              <a:t>17/08/2020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637-5916-46A4-A832-CFD6B5612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8C95-C77E-469E-A6AA-8B05E9240A1A}" type="datetimeFigureOut">
              <a:rPr lang="fr-FR" smtClean="0"/>
              <a:pPr/>
              <a:t>17/08/2020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637-5916-46A4-A832-CFD6B5612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8C95-C77E-469E-A6AA-8B05E9240A1A}" type="datetimeFigureOut">
              <a:rPr lang="fr-FR" smtClean="0"/>
              <a:pPr/>
              <a:t>17/08/2020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637-5916-46A4-A832-CFD6B5612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8C95-C77E-469E-A6AA-8B05E9240A1A}" type="datetimeFigureOut">
              <a:rPr lang="fr-FR" smtClean="0"/>
              <a:pPr/>
              <a:t>17/08/2020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637-5916-46A4-A832-CFD6B5612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8C95-C77E-469E-A6AA-8B05E9240A1A}" type="datetimeFigureOut">
              <a:rPr lang="fr-FR" smtClean="0"/>
              <a:pPr/>
              <a:t>17/08/2020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637-5916-46A4-A832-CFD6B5612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8C95-C77E-469E-A6AA-8B05E9240A1A}" type="datetimeFigureOut">
              <a:rPr lang="fr-FR" smtClean="0"/>
              <a:pPr/>
              <a:t>17/08/2020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637-5916-46A4-A832-CFD6B5612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8C95-C77E-469E-A6AA-8B05E9240A1A}" type="datetimeFigureOut">
              <a:rPr lang="fr-FR" smtClean="0"/>
              <a:pPr/>
              <a:t>17/08/2020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637-5916-46A4-A832-CFD6B5612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8C95-C77E-469E-A6AA-8B05E9240A1A}" type="datetimeFigureOut">
              <a:rPr lang="fr-FR" smtClean="0"/>
              <a:pPr/>
              <a:t>17/08/2020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5637-5916-46A4-A832-CFD6B5612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E8C95-C77E-469E-A6AA-8B05E9240A1A}" type="datetimeFigureOut">
              <a:rPr lang="fr-FR" smtClean="0"/>
              <a:pPr/>
              <a:t>17/08/2020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75637-5916-46A4-A832-CFD6B5612A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Chapitre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7-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La troisième générations d’insecticides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Formule développée de la </a:t>
            </a:r>
            <a:r>
              <a:rPr lang="fr-FR" sz="2400" dirty="0" err="1" smtClean="0"/>
              <a:t>phytoécdysone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4143593" cy="277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88582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entomologistes espèrent pouvoir utiliser dans la lutte contre les insectes, non pas des produits toxiques mais des substances à haute activité biologique comme les hormones qui contrôlent la mue , la métamorphose , l’ovogenèse et toute autre activité physiologique des insectes, et cela pour diminuer le nombre d’insecticides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employés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 testé essentiellement dans ce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domaine,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nombreuses substances naturelles ou de synthèse qui inhibent l’action de l’HCM ou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l’HJ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Williams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 1967 dans « La troisième génération d’insecticides, un nouveau secteur de lute» s’est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orienté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vers l’emploi de substances naturelles ou de synthèse agissant sur la respiration,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reproduction et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digestion des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insectes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s’agit plus de substances chimiques intervenant directement dans les activités physiologiques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l’insecte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substances sont soit naturelles, de synthèse ou des substances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analogues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constituent une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arme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chimique à portée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biologique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/>
              <a:t>L’hormone juvénile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5357850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Le taux de l’HJ dans le sang des insectes doit être rigoureusement ajusté à leur  stade de développement  correspondant, sinon de graves mal formations ou disfonctionnement vont </a:t>
            </a:r>
            <a:r>
              <a:rPr lang="fr-FR" dirty="0" smtClean="0"/>
              <a:t>apparaitre</a:t>
            </a:r>
          </a:p>
          <a:p>
            <a:r>
              <a:rPr lang="fr-FR" dirty="0" smtClean="0"/>
              <a:t>On conçoit que l’administration d’un excès d’HJ à un moment inopportun de leur cycle vital peut compromettre leur croissance et leur développement</a:t>
            </a:r>
          </a:p>
          <a:p>
            <a:r>
              <a:rPr lang="fr-FR" dirty="0" err="1" smtClean="0"/>
              <a:t>Exp</a:t>
            </a:r>
            <a:r>
              <a:rPr lang="fr-FR" dirty="0"/>
              <a:t> : </a:t>
            </a:r>
            <a:r>
              <a:rPr lang="fr-FR" dirty="0" smtClean="0"/>
              <a:t>L 5                         </a:t>
            </a:r>
            <a:r>
              <a:rPr lang="fr-FR" dirty="0"/>
              <a:t>Normalement imago</a:t>
            </a:r>
          </a:p>
          <a:p>
            <a:r>
              <a:rPr lang="fr-FR" dirty="0" smtClean="0"/>
              <a:t>L 5 + </a:t>
            </a:r>
            <a:r>
              <a:rPr lang="fr-FR" dirty="0"/>
              <a:t>HJ                           insecte incapable de se reproduire  </a:t>
            </a:r>
          </a:p>
          <a:p>
            <a:r>
              <a:rPr lang="fr-FR" dirty="0" smtClean="0"/>
              <a:t>Œuf + </a:t>
            </a:r>
            <a:r>
              <a:rPr lang="fr-FR" dirty="0"/>
              <a:t>HJ          </a:t>
            </a:r>
            <a:r>
              <a:rPr lang="fr-FR" dirty="0" smtClean="0"/>
              <a:t>     pas </a:t>
            </a:r>
            <a:r>
              <a:rPr lang="fr-FR" dirty="0"/>
              <a:t>d’éclosion </a:t>
            </a:r>
            <a:r>
              <a:rPr lang="fr-FR" dirty="0" smtClean="0"/>
              <a:t>ni de </a:t>
            </a:r>
            <a:r>
              <a:rPr lang="fr-FR" dirty="0"/>
              <a:t>développement embryonnaire</a:t>
            </a:r>
          </a:p>
          <a:p>
            <a:r>
              <a:rPr lang="fr-FR" dirty="0"/>
              <a:t>L’HJ possède de remarquables </a:t>
            </a:r>
            <a:r>
              <a:rPr lang="fr-FR" dirty="0" smtClean="0"/>
              <a:t>particularités: </a:t>
            </a:r>
            <a:endParaRPr lang="fr-FR" dirty="0"/>
          </a:p>
          <a:p>
            <a:pPr lvl="1"/>
            <a:r>
              <a:rPr lang="fr-FR" dirty="0"/>
              <a:t>haute spécificité aux insectes</a:t>
            </a:r>
          </a:p>
          <a:p>
            <a:pPr lvl="1"/>
            <a:r>
              <a:rPr lang="fr-FR" dirty="0"/>
              <a:t>non toxique pour aucun animal </a:t>
            </a:r>
          </a:p>
          <a:p>
            <a:pPr lvl="1"/>
            <a:r>
              <a:rPr lang="fr-FR" dirty="0"/>
              <a:t>agit par contact </a:t>
            </a:r>
          </a:p>
          <a:p>
            <a:pPr lvl="1"/>
            <a:r>
              <a:rPr lang="fr-FR" dirty="0"/>
              <a:t>pas de souche résistante à l’heure actuelle  </a:t>
            </a:r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857356" y="307181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714480" y="3429000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928794" y="371475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1.1. Isolement de l’HJ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réalisé en 1965 par </a:t>
            </a:r>
            <a:r>
              <a:rPr lang="fr-FR" dirty="0" err="1"/>
              <a:t>Roeller</a:t>
            </a:r>
            <a:r>
              <a:rPr lang="fr-FR" dirty="0"/>
              <a:t> et al.</a:t>
            </a:r>
          </a:p>
          <a:p>
            <a:pPr lvl="0"/>
            <a:r>
              <a:rPr lang="fr-FR" dirty="0"/>
              <a:t>Isolée à partir   de  </a:t>
            </a:r>
            <a:r>
              <a:rPr lang="fr-FR" i="1" dirty="0" err="1">
                <a:solidFill>
                  <a:srgbClr val="FF0000"/>
                </a:solidFill>
              </a:rPr>
              <a:t>Halophora</a:t>
            </a:r>
            <a:r>
              <a:rPr lang="fr-FR" i="1" dirty="0">
                <a:solidFill>
                  <a:srgbClr val="FF0000"/>
                </a:solidFill>
              </a:rPr>
              <a:t> </a:t>
            </a:r>
            <a:r>
              <a:rPr lang="fr-FR" i="1" dirty="0" err="1">
                <a:solidFill>
                  <a:srgbClr val="FF0000"/>
                </a:solidFill>
              </a:rPr>
              <a:t>cercopora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(</a:t>
            </a:r>
            <a:r>
              <a:rPr lang="fr-FR" dirty="0" err="1" smtClean="0"/>
              <a:t>Lepidoptera</a:t>
            </a:r>
            <a:r>
              <a:rPr lang="fr-FR" dirty="0" smtClean="0"/>
              <a:t>: </a:t>
            </a:r>
            <a:r>
              <a:rPr lang="fr-FR" dirty="0" err="1"/>
              <a:t>Sturniidae</a:t>
            </a:r>
            <a:r>
              <a:rPr lang="fr-FR" dirty="0"/>
              <a:t>)</a:t>
            </a:r>
          </a:p>
          <a:p>
            <a:pPr lvl="0"/>
            <a:r>
              <a:rPr lang="fr-FR" dirty="0"/>
              <a:t>Propriétés:</a:t>
            </a:r>
          </a:p>
          <a:p>
            <a:pPr lvl="1"/>
            <a:r>
              <a:rPr lang="fr-FR" dirty="0"/>
              <a:t>formule </a:t>
            </a:r>
            <a:r>
              <a:rPr lang="fr-FR" dirty="0" smtClean="0"/>
              <a:t>brute: </a:t>
            </a:r>
            <a:r>
              <a:rPr lang="fr-FR" dirty="0"/>
              <a:t>C18 H90 O3</a:t>
            </a:r>
          </a:p>
          <a:p>
            <a:pPr lvl="1"/>
            <a:r>
              <a:rPr lang="fr-FR" dirty="0"/>
              <a:t> poids </a:t>
            </a:r>
            <a:r>
              <a:rPr lang="fr-FR" dirty="0" smtClean="0"/>
              <a:t>moléculaire: </a:t>
            </a:r>
            <a:r>
              <a:rPr lang="fr-FR" dirty="0"/>
              <a:t>294</a:t>
            </a:r>
          </a:p>
          <a:p>
            <a:pPr lvl="1"/>
            <a:r>
              <a:rPr lang="fr-FR" dirty="0"/>
              <a:t>molécule renferme 2 doubles </a:t>
            </a:r>
            <a:r>
              <a:rPr lang="fr-FR" dirty="0" smtClean="0"/>
              <a:t>liaisons</a:t>
            </a:r>
            <a:endParaRPr lang="fr-FR" dirty="0"/>
          </a:p>
          <a:p>
            <a:pPr lvl="0"/>
            <a:r>
              <a:rPr lang="fr-FR" dirty="0" smtClean="0"/>
              <a:t>Son hormone de synthèse est la  </a:t>
            </a:r>
            <a:r>
              <a:rPr lang="fr-FR" dirty="0" err="1" smtClean="0">
                <a:solidFill>
                  <a:srgbClr val="FF0000"/>
                </a:solidFill>
              </a:rPr>
              <a:t>Juvabione</a:t>
            </a:r>
            <a:r>
              <a:rPr lang="fr-FR" dirty="0" smtClean="0"/>
              <a:t>: acide </a:t>
            </a:r>
            <a:r>
              <a:rPr lang="fr-FR" dirty="0"/>
              <a:t>gras non saturé </a:t>
            </a:r>
            <a:r>
              <a:rPr lang="fr-FR" dirty="0" err="1" smtClean="0"/>
              <a:t>céto</a:t>
            </a:r>
            <a:r>
              <a:rPr lang="fr-FR" dirty="0" smtClean="0"/>
              <a:t> ester </a:t>
            </a:r>
            <a:r>
              <a:rPr lang="fr-FR" dirty="0"/>
              <a:t>dérivé des terpènes monocyclique C16 H27 O3 </a:t>
            </a:r>
          </a:p>
          <a:p>
            <a:pPr lvl="0"/>
            <a:r>
              <a:rPr lang="fr-FR" dirty="0"/>
              <a:t>malgré son analogie structurelle avec l’HJ, elle est hautement spécifique aux punaises (</a:t>
            </a:r>
            <a:r>
              <a:rPr lang="fr-FR" dirty="0" err="1"/>
              <a:t>Heteroptera</a:t>
            </a:r>
            <a:r>
              <a:rPr lang="fr-FR" dirty="0"/>
              <a:t> : </a:t>
            </a:r>
            <a:r>
              <a:rPr lang="fr-FR" dirty="0" err="1"/>
              <a:t>Pyrochoridae</a:t>
            </a:r>
            <a:r>
              <a:rPr lang="fr-FR" dirty="0"/>
              <a:t>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4786322"/>
            <a:ext cx="6421464" cy="58101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                  </a:t>
            </a:r>
            <a:r>
              <a:rPr lang="fr-FR" sz="2700" dirty="0" smtClean="0"/>
              <a:t>Formule développée </a:t>
            </a:r>
            <a:r>
              <a:rPr lang="fr-FR" sz="2700" dirty="0" smtClean="0"/>
              <a:t>de la  </a:t>
            </a:r>
            <a:r>
              <a:rPr lang="fr-FR" sz="2700" dirty="0" err="1" smtClean="0"/>
              <a:t>Juvabione</a:t>
            </a:r>
            <a:endParaRPr lang="fr-FR" sz="2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14" b="111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1.2. Hormone de synthèse de HJ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571504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En 1968, Corey et Johnson ont réalisés séparément dans leur laboratoire la synthèse stéréo sélective de l’HJ</a:t>
            </a:r>
          </a:p>
          <a:p>
            <a:r>
              <a:rPr lang="fr-FR" dirty="0"/>
              <a:t>Divers firmes et labos de recherches sont lancés sur les HJ  d’insectes soit par isolement de l’hormone homologue soit l’hormone de synthèse </a:t>
            </a:r>
          </a:p>
          <a:p>
            <a:r>
              <a:rPr lang="fr-FR" dirty="0"/>
              <a:t>Hormone de synthèse de </a:t>
            </a:r>
            <a:r>
              <a:rPr lang="fr-FR" dirty="0" smtClean="0"/>
              <a:t>l’HJ: </a:t>
            </a:r>
            <a:r>
              <a:rPr lang="fr-FR" dirty="0" err="1" smtClean="0">
                <a:solidFill>
                  <a:srgbClr val="FF0000"/>
                </a:solidFill>
              </a:rPr>
              <a:t>Entocon</a:t>
            </a:r>
            <a:r>
              <a:rPr lang="fr-FR" dirty="0" smtClean="0">
                <a:solidFill>
                  <a:srgbClr val="FF0000"/>
                </a:solidFill>
              </a:rPr>
              <a:t> E</a:t>
            </a:r>
            <a:r>
              <a:rPr lang="fr-FR" dirty="0" smtClean="0"/>
              <a:t>: </a:t>
            </a:r>
            <a:r>
              <a:rPr lang="fr-FR" dirty="0"/>
              <a:t>hormone synthétique présentant une action intense  sur les </a:t>
            </a:r>
            <a:r>
              <a:rPr lang="fr-FR" dirty="0" err="1"/>
              <a:t>Culicidae</a:t>
            </a:r>
            <a:r>
              <a:rPr lang="fr-FR" dirty="0"/>
              <a:t> (</a:t>
            </a:r>
            <a:r>
              <a:rPr lang="fr-FR" dirty="0" err="1"/>
              <a:t>Diptera</a:t>
            </a:r>
            <a:r>
              <a:rPr lang="fr-FR" dirty="0"/>
              <a:t>) ainsi que sur plusieurs </a:t>
            </a:r>
            <a:r>
              <a:rPr lang="fr-FR" i="1" dirty="0" err="1"/>
              <a:t>Aedes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i="1" dirty="0"/>
              <a:t>Culex</a:t>
            </a:r>
            <a:endParaRPr lang="fr-FR" dirty="0"/>
          </a:p>
          <a:p>
            <a:r>
              <a:rPr lang="fr-FR" dirty="0"/>
              <a:t>Ces substances agissent non seulement par </a:t>
            </a:r>
            <a:r>
              <a:rPr lang="fr-FR" dirty="0">
                <a:solidFill>
                  <a:srgbClr val="FF0000"/>
                </a:solidFill>
              </a:rPr>
              <a:t>stérilisation </a:t>
            </a:r>
            <a:r>
              <a:rPr lang="fr-FR" dirty="0"/>
              <a:t>mais aussi par </a:t>
            </a:r>
            <a:r>
              <a:rPr lang="fr-FR" dirty="0">
                <a:solidFill>
                  <a:srgbClr val="FF0000"/>
                </a:solidFill>
              </a:rPr>
              <a:t>mortalité</a:t>
            </a:r>
            <a:r>
              <a:rPr lang="fr-FR" dirty="0"/>
              <a:t> larvaire pré imaginale </a:t>
            </a:r>
          </a:p>
          <a:p>
            <a:r>
              <a:rPr lang="fr-FR" dirty="0"/>
              <a:t>Ces substances sont utilisées sous forme de poudre à la surface de l’eau</a:t>
            </a:r>
          </a:p>
          <a:p>
            <a:r>
              <a:rPr lang="fr-FR" dirty="0"/>
              <a:t>Utilisée surtout contre les moustiques des zones tempérées</a:t>
            </a:r>
          </a:p>
          <a:p>
            <a:r>
              <a:rPr lang="fr-FR" dirty="0"/>
              <a:t>Formule brute de l’</a:t>
            </a:r>
            <a:r>
              <a:rPr lang="fr-FR" dirty="0" err="1"/>
              <a:t>Entocon</a:t>
            </a:r>
            <a:r>
              <a:rPr lang="fr-FR" dirty="0"/>
              <a:t> E: C19 H34 O3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Formule développée de  l’</a:t>
            </a:r>
            <a:r>
              <a:rPr lang="fr-FR" sz="2400" dirty="0" err="1" smtClean="0"/>
              <a:t>Entocon</a:t>
            </a:r>
            <a:r>
              <a:rPr lang="fr-FR" sz="2400" dirty="0" smtClean="0"/>
              <a:t> E</a:t>
            </a:r>
            <a:endParaRPr lang="fr-FR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626" b="362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/>
              <a:t>Hormone de mue ou Ecdysone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857916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Elle est donnée mutuellement à un insecte en perturbant sa mue: obtention d’individus à développement anormal  </a:t>
            </a:r>
          </a:p>
          <a:p>
            <a:r>
              <a:rPr lang="fr-FR" dirty="0"/>
              <a:t>sa molécule est très complexe dont la synthèse sera très difficile et très couteuse(économiquement non rentable)</a:t>
            </a:r>
          </a:p>
          <a:p>
            <a:r>
              <a:rPr lang="fr-FR" dirty="0" smtClean="0"/>
              <a:t>agit </a:t>
            </a:r>
            <a:r>
              <a:rPr lang="fr-FR" dirty="0"/>
              <a:t>non pas par contact mais par ingestion</a:t>
            </a:r>
          </a:p>
          <a:p>
            <a:r>
              <a:rPr lang="fr-FR" dirty="0" smtClean="0"/>
              <a:t>extraite </a:t>
            </a:r>
            <a:r>
              <a:rPr lang="fr-FR" dirty="0"/>
              <a:t>à partir du </a:t>
            </a:r>
            <a:r>
              <a:rPr lang="fr-FR" dirty="0" err="1"/>
              <a:t>puparium</a:t>
            </a:r>
            <a:r>
              <a:rPr lang="fr-FR" dirty="0"/>
              <a:t> de la mouche: </a:t>
            </a:r>
            <a:r>
              <a:rPr lang="fr-FR" i="1" dirty="0">
                <a:solidFill>
                  <a:srgbClr val="FF0000"/>
                </a:solidFill>
              </a:rPr>
              <a:t>Calliphora </a:t>
            </a:r>
            <a:r>
              <a:rPr lang="fr-FR" i="1" dirty="0" err="1">
                <a:solidFill>
                  <a:srgbClr val="FF0000"/>
                </a:solidFill>
              </a:rPr>
              <a:t>erytrocephale</a:t>
            </a:r>
            <a:r>
              <a:rPr lang="fr-FR" dirty="0"/>
              <a:t> (</a:t>
            </a:r>
            <a:r>
              <a:rPr lang="fr-FR" dirty="0" err="1" smtClean="0"/>
              <a:t>Diptera</a:t>
            </a:r>
            <a:r>
              <a:rPr lang="fr-FR" dirty="0" smtClean="0"/>
              <a:t>: </a:t>
            </a:r>
            <a:r>
              <a:rPr lang="fr-FR" dirty="0" err="1" smtClean="0"/>
              <a:t>Calliphorida</a:t>
            </a:r>
            <a:r>
              <a:rPr lang="fr-FR" dirty="0" smtClean="0"/>
              <a:t>)  </a:t>
            </a:r>
            <a:r>
              <a:rPr lang="fr-FR" dirty="0"/>
              <a:t>ainsi qu’à partir de la chrysalide du ver  soie: </a:t>
            </a:r>
            <a:r>
              <a:rPr lang="fr-FR" i="1" dirty="0">
                <a:solidFill>
                  <a:srgbClr val="FF0000"/>
                </a:solidFill>
              </a:rPr>
              <a:t>Bombyx muri</a:t>
            </a:r>
            <a:r>
              <a:rPr lang="fr-FR" dirty="0">
                <a:solidFill>
                  <a:srgbClr val="FF0000"/>
                </a:solidFill>
              </a:rPr>
              <a:t>  </a:t>
            </a:r>
            <a:r>
              <a:rPr lang="fr-FR" dirty="0" smtClean="0"/>
              <a:t>(</a:t>
            </a:r>
            <a:r>
              <a:rPr lang="fr-FR" dirty="0" err="1" smtClean="0"/>
              <a:t>Lepidoptera</a:t>
            </a:r>
            <a:r>
              <a:rPr lang="fr-FR" dirty="0" smtClean="0"/>
              <a:t>: </a:t>
            </a:r>
            <a:r>
              <a:rPr lang="fr-FR" dirty="0" err="1"/>
              <a:t>Bombycidae</a:t>
            </a:r>
            <a:r>
              <a:rPr lang="fr-FR" dirty="0"/>
              <a:t>)</a:t>
            </a:r>
          </a:p>
          <a:p>
            <a:r>
              <a:rPr lang="fr-FR" dirty="0" smtClean="0"/>
              <a:t>Elle n’est </a:t>
            </a:r>
            <a:r>
              <a:rPr lang="fr-FR" dirty="0"/>
              <a:t>pas spécifique aux </a:t>
            </a:r>
            <a:r>
              <a:rPr lang="fr-FR" dirty="0" smtClean="0"/>
              <a:t>insectes </a:t>
            </a:r>
            <a:r>
              <a:rPr lang="fr-FR" dirty="0"/>
              <a:t>mais on la trouve aussi chez les crustacées où elle prend le nom de </a:t>
            </a:r>
            <a:r>
              <a:rPr lang="fr-FR" dirty="0" err="1">
                <a:solidFill>
                  <a:srgbClr val="FF0000"/>
                </a:solidFill>
              </a:rPr>
              <a:t>Crustecdysone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nature </a:t>
            </a:r>
            <a:r>
              <a:rPr lang="fr-FR" dirty="0" smtClean="0"/>
              <a:t>chimique: </a:t>
            </a:r>
            <a:r>
              <a:rPr lang="fr-FR" dirty="0"/>
              <a:t>stéroïde: 5 oxhydryles </a:t>
            </a:r>
            <a:r>
              <a:rPr lang="fr-FR" dirty="0" smtClean="0"/>
              <a:t>(</a:t>
            </a:r>
            <a:r>
              <a:rPr lang="el-GR" dirty="0" smtClean="0"/>
              <a:t>α</a:t>
            </a:r>
            <a:r>
              <a:rPr lang="fr-FR" dirty="0" smtClean="0"/>
              <a:t> ecdysone</a:t>
            </a:r>
            <a:r>
              <a:rPr lang="fr-FR" dirty="0"/>
              <a:t>) et 6 oxhydryles </a:t>
            </a:r>
            <a:r>
              <a:rPr lang="fr-FR" dirty="0" smtClean="0"/>
              <a:t>(</a:t>
            </a:r>
            <a:r>
              <a:rPr lang="el-GR" dirty="0" smtClean="0"/>
              <a:t>β</a:t>
            </a:r>
            <a:r>
              <a:rPr lang="fr-FR" dirty="0" smtClean="0"/>
              <a:t> ecdysone</a:t>
            </a:r>
            <a:r>
              <a:rPr lang="fr-FR" dirty="0"/>
              <a:t>)</a:t>
            </a:r>
          </a:p>
          <a:p>
            <a:r>
              <a:rPr lang="fr-FR" dirty="0"/>
              <a:t>formule de alpha ecdysone: C27 H44 O6, poids moléculaire: 464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 err="1"/>
              <a:t>Phytoecdysone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857916"/>
          </a:xfrm>
        </p:spPr>
        <p:txBody>
          <a:bodyPr>
            <a:normAutofit/>
          </a:bodyPr>
          <a:lstStyle/>
          <a:p>
            <a:r>
              <a:rPr lang="fr-FR" dirty="0"/>
              <a:t>Extraite à partir de </a:t>
            </a:r>
            <a:r>
              <a:rPr lang="fr-FR" dirty="0">
                <a:solidFill>
                  <a:srgbClr val="FF0000"/>
                </a:solidFill>
              </a:rPr>
              <a:t>Gymnospermes</a:t>
            </a:r>
            <a:r>
              <a:rPr lang="fr-FR" dirty="0"/>
              <a:t> et de  </a:t>
            </a:r>
            <a:r>
              <a:rPr lang="fr-FR" dirty="0" smtClean="0">
                <a:solidFill>
                  <a:srgbClr val="FF0000"/>
                </a:solidFill>
              </a:rPr>
              <a:t>Fougères</a:t>
            </a:r>
            <a:r>
              <a:rPr lang="fr-FR" dirty="0" smtClean="0"/>
              <a:t>: </a:t>
            </a:r>
            <a:r>
              <a:rPr lang="fr-FR" dirty="0"/>
              <a:t>à la suite d’une recherche faite en 1966 au Japon</a:t>
            </a:r>
          </a:p>
          <a:p>
            <a:r>
              <a:rPr lang="fr-FR" dirty="0"/>
              <a:t>Plusieurs  </a:t>
            </a:r>
            <a:r>
              <a:rPr lang="fr-FR" dirty="0" err="1"/>
              <a:t>phytoecdysones</a:t>
            </a:r>
            <a:r>
              <a:rPr lang="fr-FR" dirty="0"/>
              <a:t> comme la </a:t>
            </a:r>
            <a:r>
              <a:rPr lang="fr-FR" dirty="0" err="1" smtClean="0">
                <a:solidFill>
                  <a:srgbClr val="FF0000"/>
                </a:solidFill>
              </a:rPr>
              <a:t>ponostérone</a:t>
            </a:r>
            <a:r>
              <a:rPr lang="fr-FR" dirty="0" smtClean="0"/>
              <a:t> </a:t>
            </a:r>
            <a:r>
              <a:rPr lang="fr-FR" dirty="0"/>
              <a:t>(fougère)   ont été isolées  et dont la propriété chimique est voisine de celle de l’HM</a:t>
            </a:r>
          </a:p>
          <a:p>
            <a:r>
              <a:rPr lang="fr-FR" dirty="0"/>
              <a:t>en plus des effets pareils  à l’HM, ces hormones </a:t>
            </a:r>
            <a:r>
              <a:rPr lang="fr-FR" dirty="0" smtClean="0"/>
              <a:t>qui ne sont pas couteuses, agissent </a:t>
            </a:r>
            <a:r>
              <a:rPr lang="fr-FR" dirty="0"/>
              <a:t>par ingestion et les insectes exposés à leur effets n’ont montré aucune </a:t>
            </a:r>
            <a:r>
              <a:rPr lang="fr-FR" dirty="0" smtClean="0"/>
              <a:t>résistance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448</Words>
  <Application>Microsoft Office PowerPoint</Application>
  <PresentationFormat>Affichage à l'écran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Chapitre 7- La troisième générations d’insecticides </vt:lpstr>
      <vt:lpstr>Diapositive 2</vt:lpstr>
      <vt:lpstr>L’hormone juvénile </vt:lpstr>
      <vt:lpstr>1.1. Isolement de l’HJ </vt:lpstr>
      <vt:lpstr>                          Formule développée de la  Juvabione</vt:lpstr>
      <vt:lpstr>1.2. Hormone de synthèse de HJ </vt:lpstr>
      <vt:lpstr>Formule développée de  l’Entocon E</vt:lpstr>
      <vt:lpstr>Hormone de mue ou Ecdysone </vt:lpstr>
      <vt:lpstr>Phytoecdysone </vt:lpstr>
      <vt:lpstr>Formule développée de la phytoécdysone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7- La troisième générations d’insecticides</dc:title>
  <dc:creator>lenovo</dc:creator>
  <cp:lastModifiedBy>lenovo</cp:lastModifiedBy>
  <cp:revision>10</cp:revision>
  <dcterms:created xsi:type="dcterms:W3CDTF">2020-08-17T15:20:47Z</dcterms:created>
  <dcterms:modified xsi:type="dcterms:W3CDTF">2020-08-17T19:57:02Z</dcterms:modified>
</cp:coreProperties>
</file>