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9"/>
  </p:notesMasterIdLst>
  <p:sldIdLst>
    <p:sldId id="261" r:id="rId2"/>
    <p:sldId id="256" r:id="rId3"/>
    <p:sldId id="258" r:id="rId4"/>
    <p:sldId id="325" r:id="rId5"/>
    <p:sldId id="282" r:id="rId6"/>
    <p:sldId id="283" r:id="rId7"/>
    <p:sldId id="284" r:id="rId8"/>
    <p:sldId id="285" r:id="rId9"/>
    <p:sldId id="287" r:id="rId10"/>
    <p:sldId id="327" r:id="rId11"/>
    <p:sldId id="262" r:id="rId12"/>
    <p:sldId id="264" r:id="rId13"/>
    <p:sldId id="265" r:id="rId14"/>
    <p:sldId id="267" r:id="rId15"/>
    <p:sldId id="268" r:id="rId16"/>
    <p:sldId id="271" r:id="rId17"/>
    <p:sldId id="272" r:id="rId18"/>
    <p:sldId id="273" r:id="rId19"/>
    <p:sldId id="274" r:id="rId20"/>
    <p:sldId id="289" r:id="rId21"/>
    <p:sldId id="276" r:id="rId22"/>
    <p:sldId id="277" r:id="rId23"/>
    <p:sldId id="278" r:id="rId24"/>
    <p:sldId id="279" r:id="rId25"/>
    <p:sldId id="329" r:id="rId26"/>
    <p:sldId id="328" r:id="rId27"/>
    <p:sldId id="291"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p:scale>
          <a:sx n="50" d="100"/>
          <a:sy n="50" d="100"/>
        </p:scale>
        <p:origin x="-2058" y="-90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1.jpeg"/></Relationships>
</file>

<file path=ppt/diagrams/colors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4B2253-CEFC-4576-B410-5B4D239766FE}" type="doc">
      <dgm:prSet loTypeId="urn:microsoft.com/office/officeart/2005/8/layout/hierarchy1" loCatId="hierarchy" qsTypeId="urn:microsoft.com/office/officeart/2005/8/quickstyle/simple3" qsCatId="simple" csTypeId="urn:microsoft.com/office/officeart/2005/8/colors/accent6_5" csCatId="accent6" phldr="1"/>
      <dgm:spPr/>
      <dgm:t>
        <a:bodyPr/>
        <a:lstStyle/>
        <a:p>
          <a:endParaRPr lang="fr-FR"/>
        </a:p>
      </dgm:t>
    </dgm:pt>
    <dgm:pt modelId="{D83EAC53-7F0B-46B0-860F-07A80C9D2B51}">
      <dgm:prSet phldrT="[Texte]"/>
      <dgm:spPr/>
      <dgm:t>
        <a:bodyPr/>
        <a:lstStyle/>
        <a:p>
          <a:r>
            <a:rPr lang="fr-FR" dirty="0" err="1" smtClean="0"/>
            <a:t>Textbooks</a:t>
          </a:r>
          <a:endParaRPr lang="fr-FR" dirty="0"/>
        </a:p>
      </dgm:t>
    </dgm:pt>
    <dgm:pt modelId="{5B9A5068-97D6-42A1-B6A7-33946636A823}" type="parTrans" cxnId="{F3F30617-B0EA-4CA1-B74D-55EBA57C6B03}">
      <dgm:prSet/>
      <dgm:spPr/>
      <dgm:t>
        <a:bodyPr/>
        <a:lstStyle/>
        <a:p>
          <a:endParaRPr lang="fr-FR"/>
        </a:p>
      </dgm:t>
    </dgm:pt>
    <dgm:pt modelId="{CE33462D-6873-484E-BE46-9BFE47A5C233}" type="sibTrans" cxnId="{F3F30617-B0EA-4CA1-B74D-55EBA57C6B03}">
      <dgm:prSet/>
      <dgm:spPr/>
      <dgm:t>
        <a:bodyPr/>
        <a:lstStyle/>
        <a:p>
          <a:endParaRPr lang="fr-FR"/>
        </a:p>
      </dgm:t>
    </dgm:pt>
    <dgm:pt modelId="{B0EC5841-687D-4689-B0EF-77A32DDFA4D8}">
      <dgm:prSet phldrT="[Texte]"/>
      <dgm:spPr/>
      <dgm:t>
        <a:bodyPr/>
        <a:lstStyle/>
        <a:p>
          <a:r>
            <a:rPr lang="en-US" b="1" i="0" dirty="0" smtClean="0">
              <a:solidFill>
                <a:srgbClr val="002060"/>
              </a:solidFill>
              <a:latin typeface="+mj-lt"/>
            </a:rPr>
            <a:t>Traditional</a:t>
          </a:r>
          <a:r>
            <a:rPr lang="en-US" b="0" i="0" dirty="0" smtClean="0">
              <a:solidFill>
                <a:srgbClr val="002060"/>
              </a:solidFill>
              <a:latin typeface="+mj-lt"/>
            </a:rPr>
            <a:t> textbooks</a:t>
          </a:r>
          <a:endParaRPr lang="fr-FR" b="0" i="0" dirty="0">
            <a:solidFill>
              <a:srgbClr val="002060"/>
            </a:solidFill>
            <a:latin typeface="+mj-lt"/>
          </a:endParaRPr>
        </a:p>
      </dgm:t>
    </dgm:pt>
    <dgm:pt modelId="{13B05046-8AF9-4346-8B50-7BFA66F08BF2}" type="parTrans" cxnId="{79DA4F8A-5748-4635-A3EA-36093434798F}">
      <dgm:prSet/>
      <dgm:spPr/>
      <dgm:t>
        <a:bodyPr/>
        <a:lstStyle/>
        <a:p>
          <a:endParaRPr lang="fr-FR"/>
        </a:p>
      </dgm:t>
    </dgm:pt>
    <dgm:pt modelId="{710F10D6-39EA-4480-86F8-0CADA739AEAA}" type="sibTrans" cxnId="{79DA4F8A-5748-4635-A3EA-36093434798F}">
      <dgm:prSet/>
      <dgm:spPr/>
      <dgm:t>
        <a:bodyPr/>
        <a:lstStyle/>
        <a:p>
          <a:endParaRPr lang="fr-FR"/>
        </a:p>
      </dgm:t>
    </dgm:pt>
    <dgm:pt modelId="{305DB07B-FA80-46E4-B2BC-75C11E56125F}">
      <dgm:prSet phldrT="[Texte]"/>
      <dgm:spPr/>
      <dgm:t>
        <a:bodyPr/>
        <a:lstStyle/>
        <a:p>
          <a:r>
            <a:rPr lang="en-US" b="1" i="0" dirty="0" smtClean="0">
              <a:solidFill>
                <a:srgbClr val="002060"/>
              </a:solidFill>
            </a:rPr>
            <a:t>Communicative</a:t>
          </a:r>
          <a:r>
            <a:rPr lang="en-US" i="0" dirty="0" smtClean="0">
              <a:solidFill>
                <a:srgbClr val="002060"/>
              </a:solidFill>
            </a:rPr>
            <a:t> textbooks</a:t>
          </a:r>
          <a:endParaRPr lang="fr-FR" i="0" dirty="0">
            <a:solidFill>
              <a:srgbClr val="002060"/>
            </a:solidFill>
          </a:endParaRPr>
        </a:p>
      </dgm:t>
    </dgm:pt>
    <dgm:pt modelId="{9B8D410E-21C3-455C-A4C8-F0B8A4763049}" type="parTrans" cxnId="{A5397503-E15E-4556-BA4A-42E05DD81620}">
      <dgm:prSet/>
      <dgm:spPr/>
      <dgm:t>
        <a:bodyPr/>
        <a:lstStyle/>
        <a:p>
          <a:endParaRPr lang="fr-FR"/>
        </a:p>
      </dgm:t>
    </dgm:pt>
    <dgm:pt modelId="{59555ACE-5EF5-40AA-BD12-B37B75942782}" type="sibTrans" cxnId="{A5397503-E15E-4556-BA4A-42E05DD81620}">
      <dgm:prSet/>
      <dgm:spPr/>
      <dgm:t>
        <a:bodyPr/>
        <a:lstStyle/>
        <a:p>
          <a:endParaRPr lang="fr-FR"/>
        </a:p>
      </dgm:t>
    </dgm:pt>
    <dgm:pt modelId="{AC68AA25-97FE-4F82-AA33-29EDCD57221C}" type="pres">
      <dgm:prSet presAssocID="{B44B2253-CEFC-4576-B410-5B4D239766FE}" presName="hierChild1" presStyleCnt="0">
        <dgm:presLayoutVars>
          <dgm:chPref val="1"/>
          <dgm:dir/>
          <dgm:animOne val="branch"/>
          <dgm:animLvl val="lvl"/>
          <dgm:resizeHandles/>
        </dgm:presLayoutVars>
      </dgm:prSet>
      <dgm:spPr/>
      <dgm:t>
        <a:bodyPr/>
        <a:lstStyle/>
        <a:p>
          <a:endParaRPr lang="fr-FR"/>
        </a:p>
      </dgm:t>
    </dgm:pt>
    <dgm:pt modelId="{9906CAA6-E4A5-493F-A683-180EA060A1DE}" type="pres">
      <dgm:prSet presAssocID="{D83EAC53-7F0B-46B0-860F-07A80C9D2B51}" presName="hierRoot1" presStyleCnt="0"/>
      <dgm:spPr/>
      <dgm:t>
        <a:bodyPr/>
        <a:lstStyle/>
        <a:p>
          <a:endParaRPr lang="fr-FR"/>
        </a:p>
      </dgm:t>
    </dgm:pt>
    <dgm:pt modelId="{F0D27B29-EE11-4C71-8272-9CB4B201ACA5}" type="pres">
      <dgm:prSet presAssocID="{D83EAC53-7F0B-46B0-860F-07A80C9D2B51}" presName="composite" presStyleCnt="0"/>
      <dgm:spPr/>
      <dgm:t>
        <a:bodyPr/>
        <a:lstStyle/>
        <a:p>
          <a:endParaRPr lang="fr-FR"/>
        </a:p>
      </dgm:t>
    </dgm:pt>
    <dgm:pt modelId="{9D07B103-CEF6-48D4-BA16-D70D29B5C5F0}" type="pres">
      <dgm:prSet presAssocID="{D83EAC53-7F0B-46B0-860F-07A80C9D2B51}" presName="background" presStyleLbl="node0" presStyleIdx="0" presStyleCnt="1"/>
      <dgm:spPr/>
      <dgm:t>
        <a:bodyPr/>
        <a:lstStyle/>
        <a:p>
          <a:endParaRPr lang="fr-FR"/>
        </a:p>
      </dgm:t>
    </dgm:pt>
    <dgm:pt modelId="{906A6543-B41E-48EF-B6A7-812008F30AEF}" type="pres">
      <dgm:prSet presAssocID="{D83EAC53-7F0B-46B0-860F-07A80C9D2B51}" presName="text" presStyleLbl="fgAcc0" presStyleIdx="0" presStyleCnt="1">
        <dgm:presLayoutVars>
          <dgm:chPref val="3"/>
        </dgm:presLayoutVars>
      </dgm:prSet>
      <dgm:spPr/>
      <dgm:t>
        <a:bodyPr/>
        <a:lstStyle/>
        <a:p>
          <a:endParaRPr lang="fr-FR"/>
        </a:p>
      </dgm:t>
    </dgm:pt>
    <dgm:pt modelId="{A6F4D845-9683-4407-94B2-FA6CD0FB4E78}" type="pres">
      <dgm:prSet presAssocID="{D83EAC53-7F0B-46B0-860F-07A80C9D2B51}" presName="hierChild2" presStyleCnt="0"/>
      <dgm:spPr/>
      <dgm:t>
        <a:bodyPr/>
        <a:lstStyle/>
        <a:p>
          <a:endParaRPr lang="fr-FR"/>
        </a:p>
      </dgm:t>
    </dgm:pt>
    <dgm:pt modelId="{FD4F3ABE-C042-4E0D-9F84-5F6240438639}" type="pres">
      <dgm:prSet presAssocID="{13B05046-8AF9-4346-8B50-7BFA66F08BF2}" presName="Name10" presStyleLbl="parChTrans1D2" presStyleIdx="0" presStyleCnt="2"/>
      <dgm:spPr/>
      <dgm:t>
        <a:bodyPr/>
        <a:lstStyle/>
        <a:p>
          <a:endParaRPr lang="fr-FR"/>
        </a:p>
      </dgm:t>
    </dgm:pt>
    <dgm:pt modelId="{D9DFB8AF-29CF-495C-B46F-CBEEED676179}" type="pres">
      <dgm:prSet presAssocID="{B0EC5841-687D-4689-B0EF-77A32DDFA4D8}" presName="hierRoot2" presStyleCnt="0"/>
      <dgm:spPr/>
      <dgm:t>
        <a:bodyPr/>
        <a:lstStyle/>
        <a:p>
          <a:endParaRPr lang="fr-FR"/>
        </a:p>
      </dgm:t>
    </dgm:pt>
    <dgm:pt modelId="{97CDE0AC-5039-48C6-B7E0-E45FE87F62B6}" type="pres">
      <dgm:prSet presAssocID="{B0EC5841-687D-4689-B0EF-77A32DDFA4D8}" presName="composite2" presStyleCnt="0"/>
      <dgm:spPr/>
      <dgm:t>
        <a:bodyPr/>
        <a:lstStyle/>
        <a:p>
          <a:endParaRPr lang="fr-FR"/>
        </a:p>
      </dgm:t>
    </dgm:pt>
    <dgm:pt modelId="{7E827536-9083-4894-9CA0-536A7C6D9C1D}" type="pres">
      <dgm:prSet presAssocID="{B0EC5841-687D-4689-B0EF-77A32DDFA4D8}" presName="background2" presStyleLbl="node2" presStyleIdx="0" presStyleCnt="2"/>
      <dgm:spPr/>
      <dgm:t>
        <a:bodyPr/>
        <a:lstStyle/>
        <a:p>
          <a:endParaRPr lang="fr-FR"/>
        </a:p>
      </dgm:t>
    </dgm:pt>
    <dgm:pt modelId="{10962AEF-5549-464F-A2E6-CF7BB76A2FF2}" type="pres">
      <dgm:prSet presAssocID="{B0EC5841-687D-4689-B0EF-77A32DDFA4D8}" presName="text2" presStyleLbl="fgAcc2" presStyleIdx="0" presStyleCnt="2" custScaleX="179144" custScaleY="97494">
        <dgm:presLayoutVars>
          <dgm:chPref val="3"/>
        </dgm:presLayoutVars>
      </dgm:prSet>
      <dgm:spPr/>
      <dgm:t>
        <a:bodyPr/>
        <a:lstStyle/>
        <a:p>
          <a:endParaRPr lang="fr-FR"/>
        </a:p>
      </dgm:t>
    </dgm:pt>
    <dgm:pt modelId="{643007FF-E934-45BD-A21E-96F89C198A2E}" type="pres">
      <dgm:prSet presAssocID="{B0EC5841-687D-4689-B0EF-77A32DDFA4D8}" presName="hierChild3" presStyleCnt="0"/>
      <dgm:spPr/>
      <dgm:t>
        <a:bodyPr/>
        <a:lstStyle/>
        <a:p>
          <a:endParaRPr lang="fr-FR"/>
        </a:p>
      </dgm:t>
    </dgm:pt>
    <dgm:pt modelId="{EADB9AAC-C6D1-4FBE-8C9C-7672A4E7E178}" type="pres">
      <dgm:prSet presAssocID="{9B8D410E-21C3-455C-A4C8-F0B8A4763049}" presName="Name10" presStyleLbl="parChTrans1D2" presStyleIdx="1" presStyleCnt="2"/>
      <dgm:spPr/>
      <dgm:t>
        <a:bodyPr/>
        <a:lstStyle/>
        <a:p>
          <a:endParaRPr lang="fr-FR"/>
        </a:p>
      </dgm:t>
    </dgm:pt>
    <dgm:pt modelId="{EB395983-DC2C-4969-815F-1932862A5EC0}" type="pres">
      <dgm:prSet presAssocID="{305DB07B-FA80-46E4-B2BC-75C11E56125F}" presName="hierRoot2" presStyleCnt="0"/>
      <dgm:spPr/>
      <dgm:t>
        <a:bodyPr/>
        <a:lstStyle/>
        <a:p>
          <a:endParaRPr lang="fr-FR"/>
        </a:p>
      </dgm:t>
    </dgm:pt>
    <dgm:pt modelId="{D13CA45A-8563-4519-B6DA-56477DBF1EE0}" type="pres">
      <dgm:prSet presAssocID="{305DB07B-FA80-46E4-B2BC-75C11E56125F}" presName="composite2" presStyleCnt="0"/>
      <dgm:spPr/>
      <dgm:t>
        <a:bodyPr/>
        <a:lstStyle/>
        <a:p>
          <a:endParaRPr lang="fr-FR"/>
        </a:p>
      </dgm:t>
    </dgm:pt>
    <dgm:pt modelId="{53B1C748-2A74-4DA9-8D95-BDDF93EF318A}" type="pres">
      <dgm:prSet presAssocID="{305DB07B-FA80-46E4-B2BC-75C11E56125F}" presName="background2" presStyleLbl="node2" presStyleIdx="1" presStyleCnt="2"/>
      <dgm:spPr/>
      <dgm:t>
        <a:bodyPr/>
        <a:lstStyle/>
        <a:p>
          <a:endParaRPr lang="fr-FR"/>
        </a:p>
      </dgm:t>
    </dgm:pt>
    <dgm:pt modelId="{54E2F97B-A961-431F-83BF-A95B955256FD}" type="pres">
      <dgm:prSet presAssocID="{305DB07B-FA80-46E4-B2BC-75C11E56125F}" presName="text2" presStyleLbl="fgAcc2" presStyleIdx="1" presStyleCnt="2" custScaleX="192151" custScaleY="97494" custLinFactNeighborX="55" custLinFactNeighborY="1338">
        <dgm:presLayoutVars>
          <dgm:chPref val="3"/>
        </dgm:presLayoutVars>
      </dgm:prSet>
      <dgm:spPr/>
      <dgm:t>
        <a:bodyPr/>
        <a:lstStyle/>
        <a:p>
          <a:endParaRPr lang="fr-FR"/>
        </a:p>
      </dgm:t>
    </dgm:pt>
    <dgm:pt modelId="{F80A6E9B-A4A1-4FC3-9F78-17CAA5DC1462}" type="pres">
      <dgm:prSet presAssocID="{305DB07B-FA80-46E4-B2BC-75C11E56125F}" presName="hierChild3" presStyleCnt="0"/>
      <dgm:spPr/>
      <dgm:t>
        <a:bodyPr/>
        <a:lstStyle/>
        <a:p>
          <a:endParaRPr lang="fr-FR"/>
        </a:p>
      </dgm:t>
    </dgm:pt>
  </dgm:ptLst>
  <dgm:cxnLst>
    <dgm:cxn modelId="{A5397503-E15E-4556-BA4A-42E05DD81620}" srcId="{D83EAC53-7F0B-46B0-860F-07A80C9D2B51}" destId="{305DB07B-FA80-46E4-B2BC-75C11E56125F}" srcOrd="1" destOrd="0" parTransId="{9B8D410E-21C3-455C-A4C8-F0B8A4763049}" sibTransId="{59555ACE-5EF5-40AA-BD12-B37B75942782}"/>
    <dgm:cxn modelId="{485FD50C-E9B6-47DC-9D45-B0D9D38BAD2E}" type="presOf" srcId="{B0EC5841-687D-4689-B0EF-77A32DDFA4D8}" destId="{10962AEF-5549-464F-A2E6-CF7BB76A2FF2}" srcOrd="0" destOrd="0" presId="urn:microsoft.com/office/officeart/2005/8/layout/hierarchy1"/>
    <dgm:cxn modelId="{900137B5-1682-4F50-ABCE-11E0D8FF932C}" type="presOf" srcId="{D83EAC53-7F0B-46B0-860F-07A80C9D2B51}" destId="{906A6543-B41E-48EF-B6A7-812008F30AEF}" srcOrd="0" destOrd="0" presId="urn:microsoft.com/office/officeart/2005/8/layout/hierarchy1"/>
    <dgm:cxn modelId="{F3F30617-B0EA-4CA1-B74D-55EBA57C6B03}" srcId="{B44B2253-CEFC-4576-B410-5B4D239766FE}" destId="{D83EAC53-7F0B-46B0-860F-07A80C9D2B51}" srcOrd="0" destOrd="0" parTransId="{5B9A5068-97D6-42A1-B6A7-33946636A823}" sibTransId="{CE33462D-6873-484E-BE46-9BFE47A5C233}"/>
    <dgm:cxn modelId="{79DA4F8A-5748-4635-A3EA-36093434798F}" srcId="{D83EAC53-7F0B-46B0-860F-07A80C9D2B51}" destId="{B0EC5841-687D-4689-B0EF-77A32DDFA4D8}" srcOrd="0" destOrd="0" parTransId="{13B05046-8AF9-4346-8B50-7BFA66F08BF2}" sibTransId="{710F10D6-39EA-4480-86F8-0CADA739AEAA}"/>
    <dgm:cxn modelId="{F7B23AD2-D83F-4DA4-96AD-3AD4D60043C2}" type="presOf" srcId="{9B8D410E-21C3-455C-A4C8-F0B8A4763049}" destId="{EADB9AAC-C6D1-4FBE-8C9C-7672A4E7E178}" srcOrd="0" destOrd="0" presId="urn:microsoft.com/office/officeart/2005/8/layout/hierarchy1"/>
    <dgm:cxn modelId="{A33EBE1D-0C6A-4B85-A2DB-B6B6410C8DD6}" type="presOf" srcId="{305DB07B-FA80-46E4-B2BC-75C11E56125F}" destId="{54E2F97B-A961-431F-83BF-A95B955256FD}" srcOrd="0" destOrd="0" presId="urn:microsoft.com/office/officeart/2005/8/layout/hierarchy1"/>
    <dgm:cxn modelId="{1E941089-A3A7-4F34-80E7-B54584671749}" type="presOf" srcId="{13B05046-8AF9-4346-8B50-7BFA66F08BF2}" destId="{FD4F3ABE-C042-4E0D-9F84-5F6240438639}" srcOrd="0" destOrd="0" presId="urn:microsoft.com/office/officeart/2005/8/layout/hierarchy1"/>
    <dgm:cxn modelId="{FFA6BED6-6C95-4FB6-AB0C-E9CACAD8801F}" type="presOf" srcId="{B44B2253-CEFC-4576-B410-5B4D239766FE}" destId="{AC68AA25-97FE-4F82-AA33-29EDCD57221C}" srcOrd="0" destOrd="0" presId="urn:microsoft.com/office/officeart/2005/8/layout/hierarchy1"/>
    <dgm:cxn modelId="{3BD8BAD6-501D-4460-8007-1857CDFB1D77}" type="presParOf" srcId="{AC68AA25-97FE-4F82-AA33-29EDCD57221C}" destId="{9906CAA6-E4A5-493F-A683-180EA060A1DE}" srcOrd="0" destOrd="0" presId="urn:microsoft.com/office/officeart/2005/8/layout/hierarchy1"/>
    <dgm:cxn modelId="{C7D481A7-1C34-4DF5-B395-6371E0B9499C}" type="presParOf" srcId="{9906CAA6-E4A5-493F-A683-180EA060A1DE}" destId="{F0D27B29-EE11-4C71-8272-9CB4B201ACA5}" srcOrd="0" destOrd="0" presId="urn:microsoft.com/office/officeart/2005/8/layout/hierarchy1"/>
    <dgm:cxn modelId="{D542D3B2-872C-4410-816D-F0E73F361A03}" type="presParOf" srcId="{F0D27B29-EE11-4C71-8272-9CB4B201ACA5}" destId="{9D07B103-CEF6-48D4-BA16-D70D29B5C5F0}" srcOrd="0" destOrd="0" presId="urn:microsoft.com/office/officeart/2005/8/layout/hierarchy1"/>
    <dgm:cxn modelId="{74AF6575-5367-4DEE-B27D-976BAD7593C3}" type="presParOf" srcId="{F0D27B29-EE11-4C71-8272-9CB4B201ACA5}" destId="{906A6543-B41E-48EF-B6A7-812008F30AEF}" srcOrd="1" destOrd="0" presId="urn:microsoft.com/office/officeart/2005/8/layout/hierarchy1"/>
    <dgm:cxn modelId="{103442FE-25BD-4FC9-B4CA-C82902E0F351}" type="presParOf" srcId="{9906CAA6-E4A5-493F-A683-180EA060A1DE}" destId="{A6F4D845-9683-4407-94B2-FA6CD0FB4E78}" srcOrd="1" destOrd="0" presId="urn:microsoft.com/office/officeart/2005/8/layout/hierarchy1"/>
    <dgm:cxn modelId="{19B91C99-1A6C-46F7-9C98-E5CB7B8C00AC}" type="presParOf" srcId="{A6F4D845-9683-4407-94B2-FA6CD0FB4E78}" destId="{FD4F3ABE-C042-4E0D-9F84-5F6240438639}" srcOrd="0" destOrd="0" presId="urn:microsoft.com/office/officeart/2005/8/layout/hierarchy1"/>
    <dgm:cxn modelId="{A7BEBEB7-6D0F-4C2C-B69F-58AA26B4087F}" type="presParOf" srcId="{A6F4D845-9683-4407-94B2-FA6CD0FB4E78}" destId="{D9DFB8AF-29CF-495C-B46F-CBEEED676179}" srcOrd="1" destOrd="0" presId="urn:microsoft.com/office/officeart/2005/8/layout/hierarchy1"/>
    <dgm:cxn modelId="{9C83E005-538C-4284-9D1C-80F0256208F9}" type="presParOf" srcId="{D9DFB8AF-29CF-495C-B46F-CBEEED676179}" destId="{97CDE0AC-5039-48C6-B7E0-E45FE87F62B6}" srcOrd="0" destOrd="0" presId="urn:microsoft.com/office/officeart/2005/8/layout/hierarchy1"/>
    <dgm:cxn modelId="{7AFB7BBB-8531-47F1-B640-4B51D9B09F99}" type="presParOf" srcId="{97CDE0AC-5039-48C6-B7E0-E45FE87F62B6}" destId="{7E827536-9083-4894-9CA0-536A7C6D9C1D}" srcOrd="0" destOrd="0" presId="urn:microsoft.com/office/officeart/2005/8/layout/hierarchy1"/>
    <dgm:cxn modelId="{9AFC52BD-E53B-425A-A6D4-700ACEB430AC}" type="presParOf" srcId="{97CDE0AC-5039-48C6-B7E0-E45FE87F62B6}" destId="{10962AEF-5549-464F-A2E6-CF7BB76A2FF2}" srcOrd="1" destOrd="0" presId="urn:microsoft.com/office/officeart/2005/8/layout/hierarchy1"/>
    <dgm:cxn modelId="{786D5137-495E-4347-9727-F30084301493}" type="presParOf" srcId="{D9DFB8AF-29CF-495C-B46F-CBEEED676179}" destId="{643007FF-E934-45BD-A21E-96F89C198A2E}" srcOrd="1" destOrd="0" presId="urn:microsoft.com/office/officeart/2005/8/layout/hierarchy1"/>
    <dgm:cxn modelId="{F9621D36-4E4B-474E-847E-662CF9F8767A}" type="presParOf" srcId="{A6F4D845-9683-4407-94B2-FA6CD0FB4E78}" destId="{EADB9AAC-C6D1-4FBE-8C9C-7672A4E7E178}" srcOrd="2" destOrd="0" presId="urn:microsoft.com/office/officeart/2005/8/layout/hierarchy1"/>
    <dgm:cxn modelId="{0E37E7E3-E418-42FE-B3EF-0E03C4B166B6}" type="presParOf" srcId="{A6F4D845-9683-4407-94B2-FA6CD0FB4E78}" destId="{EB395983-DC2C-4969-815F-1932862A5EC0}" srcOrd="3" destOrd="0" presId="urn:microsoft.com/office/officeart/2005/8/layout/hierarchy1"/>
    <dgm:cxn modelId="{A80EFDD1-E3E3-41A9-A335-61262402CA3E}" type="presParOf" srcId="{EB395983-DC2C-4969-815F-1932862A5EC0}" destId="{D13CA45A-8563-4519-B6DA-56477DBF1EE0}" srcOrd="0" destOrd="0" presId="urn:microsoft.com/office/officeart/2005/8/layout/hierarchy1"/>
    <dgm:cxn modelId="{472AE935-C18A-4264-BF6B-8FC2DE336503}" type="presParOf" srcId="{D13CA45A-8563-4519-B6DA-56477DBF1EE0}" destId="{53B1C748-2A74-4DA9-8D95-BDDF93EF318A}" srcOrd="0" destOrd="0" presId="urn:microsoft.com/office/officeart/2005/8/layout/hierarchy1"/>
    <dgm:cxn modelId="{27E18E75-7D9A-489B-A0E2-6A1AEB6C2A84}" type="presParOf" srcId="{D13CA45A-8563-4519-B6DA-56477DBF1EE0}" destId="{54E2F97B-A961-431F-83BF-A95B955256FD}" srcOrd="1" destOrd="0" presId="urn:microsoft.com/office/officeart/2005/8/layout/hierarchy1"/>
    <dgm:cxn modelId="{AA6AFACA-68B3-481B-A49F-99D61FD10BD3}" type="presParOf" srcId="{EB395983-DC2C-4969-815F-1932862A5EC0}" destId="{F80A6E9B-A4A1-4FC3-9F78-17CAA5DC1462}" srcOrd="1" destOrd="0" presId="urn:microsoft.com/office/officeart/2005/8/layout/hierarchy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DB9AAC-C6D1-4FBE-8C9C-7672A4E7E178}">
      <dsp:nvSpPr>
        <dsp:cNvPr id="0" name=""/>
        <dsp:cNvSpPr/>
      </dsp:nvSpPr>
      <dsp:spPr>
        <a:xfrm>
          <a:off x="4166903" y="1883400"/>
          <a:ext cx="2131917" cy="633470"/>
        </a:xfrm>
        <a:custGeom>
          <a:avLst/>
          <a:gdLst/>
          <a:ahLst/>
          <a:cxnLst/>
          <a:rect l="0" t="0" r="0" b="0"/>
          <a:pathLst>
            <a:path>
              <a:moveTo>
                <a:pt x="0" y="0"/>
              </a:moveTo>
              <a:lnTo>
                <a:pt x="0" y="437418"/>
              </a:lnTo>
              <a:lnTo>
                <a:pt x="2131917" y="437418"/>
              </a:lnTo>
              <a:lnTo>
                <a:pt x="2131917" y="633470"/>
              </a:lnTo>
            </a:path>
          </a:pathLst>
        </a:custGeom>
        <a:noFill/>
        <a:ln w="38100" cap="flat" cmpd="sng"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4F3ABE-C042-4E0D-9F84-5F6240438639}">
      <dsp:nvSpPr>
        <dsp:cNvPr id="0" name=""/>
        <dsp:cNvSpPr/>
      </dsp:nvSpPr>
      <dsp:spPr>
        <a:xfrm>
          <a:off x="1898517" y="1883400"/>
          <a:ext cx="2268386" cy="615489"/>
        </a:xfrm>
        <a:custGeom>
          <a:avLst/>
          <a:gdLst/>
          <a:ahLst/>
          <a:cxnLst/>
          <a:rect l="0" t="0" r="0" b="0"/>
          <a:pathLst>
            <a:path>
              <a:moveTo>
                <a:pt x="2268386" y="0"/>
              </a:moveTo>
              <a:lnTo>
                <a:pt x="2268386" y="419438"/>
              </a:lnTo>
              <a:lnTo>
                <a:pt x="0" y="419438"/>
              </a:lnTo>
              <a:lnTo>
                <a:pt x="0" y="615489"/>
              </a:lnTo>
            </a:path>
          </a:pathLst>
        </a:custGeom>
        <a:noFill/>
        <a:ln w="38100" cap="flat" cmpd="sng"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07B103-CEF6-48D4-BA16-D70D29B5C5F0}">
      <dsp:nvSpPr>
        <dsp:cNvPr id="0" name=""/>
        <dsp:cNvSpPr/>
      </dsp:nvSpPr>
      <dsp:spPr>
        <a:xfrm>
          <a:off x="3108755" y="539551"/>
          <a:ext cx="2116296" cy="1343848"/>
        </a:xfrm>
        <a:prstGeom prst="roundRect">
          <a:avLst>
            <a:gd name="adj" fmla="val 10000"/>
          </a:avLst>
        </a:prstGeom>
        <a:blipFill rotWithShape="0">
          <a:blip xmlns:r="http://schemas.openxmlformats.org/officeDocument/2006/relationships" r:embed="rId1">
            <a:duotone>
              <a:schemeClr val="accent6">
                <a:alpha val="80000"/>
                <a:hueOff val="0"/>
                <a:satOff val="0"/>
                <a:lumOff val="0"/>
                <a:alphaOff val="0"/>
                <a:shade val="63000"/>
                <a:tint val="82000"/>
              </a:schemeClr>
              <a:schemeClr val="accent6">
                <a:alpha val="80000"/>
                <a:hueOff val="0"/>
                <a:satOff val="0"/>
                <a:lumOff val="0"/>
                <a:alphaOff val="0"/>
                <a:tint val="10000"/>
                <a:satMod val="400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06A6543-B41E-48EF-B6A7-812008F30AEF}">
      <dsp:nvSpPr>
        <dsp:cNvPr id="0" name=""/>
        <dsp:cNvSpPr/>
      </dsp:nvSpPr>
      <dsp:spPr>
        <a:xfrm>
          <a:off x="3343899" y="762938"/>
          <a:ext cx="2116296" cy="1343848"/>
        </a:xfrm>
        <a:prstGeom prst="roundRect">
          <a:avLst>
            <a:gd name="adj" fmla="val 10000"/>
          </a:avLst>
        </a:prstGeom>
        <a:solidFill>
          <a:schemeClr val="lt1">
            <a:alpha val="90000"/>
            <a:hueOff val="0"/>
            <a:satOff val="0"/>
            <a:lumOff val="0"/>
            <a:alphaOff val="0"/>
          </a:schemeClr>
        </a:solidFill>
        <a:ln w="12700" cap="flat" cmpd="sng" algn="ctr">
          <a:solidFill>
            <a:schemeClr val="accent6">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fr-FR" sz="3200" kern="1200" dirty="0" err="1" smtClean="0"/>
            <a:t>Textbooks</a:t>
          </a:r>
          <a:endParaRPr lang="fr-FR" sz="3200" kern="1200" dirty="0"/>
        </a:p>
      </dsp:txBody>
      <dsp:txXfrm>
        <a:off x="3343899" y="762938"/>
        <a:ext cx="2116296" cy="1343848"/>
      </dsp:txXfrm>
    </dsp:sp>
    <dsp:sp modelId="{7E827536-9083-4894-9CA0-536A7C6D9C1D}">
      <dsp:nvSpPr>
        <dsp:cNvPr id="0" name=""/>
        <dsp:cNvSpPr/>
      </dsp:nvSpPr>
      <dsp:spPr>
        <a:xfrm>
          <a:off x="2907" y="2498889"/>
          <a:ext cx="3791218" cy="1310171"/>
        </a:xfrm>
        <a:prstGeom prst="roundRect">
          <a:avLst>
            <a:gd name="adj" fmla="val 10000"/>
          </a:avLst>
        </a:prstGeom>
        <a:blipFill rotWithShape="0">
          <a:blip xmlns:r="http://schemas.openxmlformats.org/officeDocument/2006/relationships" r:embed="rId1">
            <a:duotone>
              <a:schemeClr val="accent6">
                <a:alpha val="70000"/>
                <a:hueOff val="0"/>
                <a:satOff val="0"/>
                <a:lumOff val="0"/>
                <a:alphaOff val="0"/>
                <a:shade val="63000"/>
                <a:tint val="82000"/>
              </a:schemeClr>
              <a:schemeClr val="accent6">
                <a:alpha val="70000"/>
                <a:hueOff val="0"/>
                <a:satOff val="0"/>
                <a:lumOff val="0"/>
                <a:alphaOff val="0"/>
                <a:tint val="10000"/>
                <a:satMod val="400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0962AEF-5549-464F-A2E6-CF7BB76A2FF2}">
      <dsp:nvSpPr>
        <dsp:cNvPr id="0" name=""/>
        <dsp:cNvSpPr/>
      </dsp:nvSpPr>
      <dsp:spPr>
        <a:xfrm>
          <a:off x="238051" y="2722276"/>
          <a:ext cx="3791218" cy="1310171"/>
        </a:xfrm>
        <a:prstGeom prst="roundRect">
          <a:avLst>
            <a:gd name="adj" fmla="val 10000"/>
          </a:avLst>
        </a:prstGeom>
        <a:solidFill>
          <a:schemeClr val="lt1">
            <a:alpha val="90000"/>
            <a:hueOff val="0"/>
            <a:satOff val="0"/>
            <a:lumOff val="0"/>
            <a:alphaOff val="0"/>
          </a:schemeClr>
        </a:solidFill>
        <a:ln w="12700" cap="flat" cmpd="sng" algn="ctr">
          <a:solidFill>
            <a:schemeClr val="accent6">
              <a:tint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0" kern="1200" dirty="0" smtClean="0">
              <a:solidFill>
                <a:srgbClr val="002060"/>
              </a:solidFill>
              <a:latin typeface="+mj-lt"/>
            </a:rPr>
            <a:t>Traditional</a:t>
          </a:r>
          <a:r>
            <a:rPr lang="en-US" sz="3200" b="0" i="0" kern="1200" dirty="0" smtClean="0">
              <a:solidFill>
                <a:srgbClr val="002060"/>
              </a:solidFill>
              <a:latin typeface="+mj-lt"/>
            </a:rPr>
            <a:t> textbooks</a:t>
          </a:r>
          <a:endParaRPr lang="fr-FR" sz="3200" b="0" i="0" kern="1200" dirty="0">
            <a:solidFill>
              <a:srgbClr val="002060"/>
            </a:solidFill>
            <a:latin typeface="+mj-lt"/>
          </a:endParaRPr>
        </a:p>
      </dsp:txBody>
      <dsp:txXfrm>
        <a:off x="238051" y="2722276"/>
        <a:ext cx="3791218" cy="1310171"/>
      </dsp:txXfrm>
    </dsp:sp>
    <dsp:sp modelId="{53B1C748-2A74-4DA9-8D95-BDDF93EF318A}">
      <dsp:nvSpPr>
        <dsp:cNvPr id="0" name=""/>
        <dsp:cNvSpPr/>
      </dsp:nvSpPr>
      <dsp:spPr>
        <a:xfrm>
          <a:off x="4265578" y="2516870"/>
          <a:ext cx="4066485" cy="1310171"/>
        </a:xfrm>
        <a:prstGeom prst="roundRect">
          <a:avLst>
            <a:gd name="adj" fmla="val 10000"/>
          </a:avLst>
        </a:prstGeom>
        <a:blipFill rotWithShape="0">
          <a:blip xmlns:r="http://schemas.openxmlformats.org/officeDocument/2006/relationships" r:embed="rId1">
            <a:duotone>
              <a:schemeClr val="accent6">
                <a:alpha val="70000"/>
                <a:hueOff val="0"/>
                <a:satOff val="0"/>
                <a:lumOff val="0"/>
                <a:alphaOff val="0"/>
                <a:shade val="63000"/>
                <a:tint val="82000"/>
              </a:schemeClr>
              <a:schemeClr val="accent6">
                <a:alpha val="70000"/>
                <a:hueOff val="0"/>
                <a:satOff val="0"/>
                <a:lumOff val="0"/>
                <a:alphaOff val="0"/>
                <a:tint val="10000"/>
                <a:satMod val="400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4E2F97B-A961-431F-83BF-A95B955256FD}">
      <dsp:nvSpPr>
        <dsp:cNvPr id="0" name=""/>
        <dsp:cNvSpPr/>
      </dsp:nvSpPr>
      <dsp:spPr>
        <a:xfrm>
          <a:off x="4500722" y="2740257"/>
          <a:ext cx="4066485" cy="1310171"/>
        </a:xfrm>
        <a:prstGeom prst="roundRect">
          <a:avLst>
            <a:gd name="adj" fmla="val 10000"/>
          </a:avLst>
        </a:prstGeom>
        <a:solidFill>
          <a:schemeClr val="lt1">
            <a:alpha val="90000"/>
            <a:hueOff val="0"/>
            <a:satOff val="0"/>
            <a:lumOff val="0"/>
            <a:alphaOff val="0"/>
          </a:schemeClr>
        </a:solidFill>
        <a:ln w="12700" cap="flat" cmpd="sng" algn="ctr">
          <a:solidFill>
            <a:schemeClr val="accent6">
              <a:tint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0" kern="1200" dirty="0" smtClean="0">
              <a:solidFill>
                <a:srgbClr val="002060"/>
              </a:solidFill>
            </a:rPr>
            <a:t>Communicative</a:t>
          </a:r>
          <a:r>
            <a:rPr lang="en-US" sz="3200" i="0" kern="1200" dirty="0" smtClean="0">
              <a:solidFill>
                <a:srgbClr val="002060"/>
              </a:solidFill>
            </a:rPr>
            <a:t> textbooks</a:t>
          </a:r>
          <a:endParaRPr lang="fr-FR" sz="3200" i="0" kern="1200" dirty="0">
            <a:solidFill>
              <a:srgbClr val="002060"/>
            </a:solidFill>
          </a:endParaRPr>
        </a:p>
      </dsp:txBody>
      <dsp:txXfrm>
        <a:off x="4500722" y="2740257"/>
        <a:ext cx="4066485" cy="131017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DDE1A7-0756-4792-9F34-25DAE35F9AC1}" type="datetimeFigureOut">
              <a:rPr lang="fr-FR" smtClean="0"/>
              <a:pPr/>
              <a:t>29/12/2022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0CAACD-4BC5-4053-8E44-F4F7C3917E1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DC0CAACD-4BC5-4053-8E44-F4F7C3917E1E}" type="slidenum">
              <a:rPr lang="fr-FR" smtClean="0"/>
              <a:pPr/>
              <a:t>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7038B2C0-E828-4B08-9E99-AB6FAF22C21E}" type="datetime1">
              <a:rPr lang="fr-FR" smtClean="0"/>
              <a:pPr/>
              <a:t>29/12/2022</a:t>
            </a:fld>
            <a:endParaRPr lang="fr-FR"/>
          </a:p>
        </p:txBody>
      </p:sp>
      <p:sp>
        <p:nvSpPr>
          <p:cNvPr id="16" name="Espace réservé du numéro de diapositive 15"/>
          <p:cNvSpPr>
            <a:spLocks noGrp="1"/>
          </p:cNvSpPr>
          <p:nvPr>
            <p:ph type="sldNum" sz="quarter" idx="11"/>
          </p:nvPr>
        </p:nvSpPr>
        <p:spPr/>
        <p:txBody>
          <a:bodyPr/>
          <a:lstStyle/>
          <a:p>
            <a:fld id="{19AEE4BF-BEC6-4AD7-B7F4-204AA757F18B}" type="slidenum">
              <a:rPr lang="fr-FR" smtClean="0"/>
              <a:pPr/>
              <a:t>‹N°›</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202981A-E224-4AF0-8CCC-B77DE778541F}" type="datetime1">
              <a:rPr lang="fr-FR" smtClean="0"/>
              <a:pPr/>
              <a:t>29/12/2022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AEE4BF-BEC6-4AD7-B7F4-204AA757F18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773DDA3-DA9A-4B5D-A1B4-7657E97D73B3}" type="datetime1">
              <a:rPr lang="fr-FR" smtClean="0"/>
              <a:pPr/>
              <a:t>29/12/2022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AEE4BF-BEC6-4AD7-B7F4-204AA757F18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597A77D7-BAE5-4062-A9DD-3C503186D294}" type="datetime1">
              <a:rPr lang="fr-FR" smtClean="0"/>
              <a:pPr/>
              <a:t>29/12/2022</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19AEE4BF-BEC6-4AD7-B7F4-204AA757F18B}" type="slidenum">
              <a:rPr lang="fr-FR" smtClean="0"/>
              <a:pPr/>
              <a:t>‹N°›</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41FF290-E325-47D5-80C3-FDC8369265B7}" type="datetime1">
              <a:rPr lang="fr-FR" smtClean="0"/>
              <a:pPr/>
              <a:t>29/12/2022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AEE4BF-BEC6-4AD7-B7F4-204AA757F18B}" type="slidenum">
              <a:rPr lang="fr-FR" smtClean="0"/>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8943A420-9665-4479-82B5-1F9E2F96C851}" type="datetime1">
              <a:rPr lang="fr-FR" smtClean="0"/>
              <a:pPr/>
              <a:t>29/12/2022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AEE4BF-BEC6-4AD7-B7F4-204AA757F18B}"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19AEE4BF-BEC6-4AD7-B7F4-204AA757F18B}" type="slidenum">
              <a:rPr lang="fr-FR" smtClean="0"/>
              <a:pPr/>
              <a:t>‹N°›</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FC402F93-F0E0-4C61-8010-1BB6F46E74F0}" type="datetime1">
              <a:rPr lang="fr-FR" smtClean="0"/>
              <a:pPr/>
              <a:t>29/12/2022</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35912B33-BE7E-4E68-9750-36FA90710951}" type="datetime1">
              <a:rPr lang="fr-FR" smtClean="0"/>
              <a:pPr/>
              <a:t>29/12/2022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9AEE4BF-BEC6-4AD7-B7F4-204AA757F18B}"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4D85C7B-2975-4A27-ADB3-2675CCEBCC1D}" type="datetime1">
              <a:rPr lang="fr-FR" smtClean="0"/>
              <a:pPr/>
              <a:t>29/12/2022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9AEE4BF-BEC6-4AD7-B7F4-204AA757F18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30735143-5C87-4A8B-99A6-AFF53391E478}" type="datetime1">
              <a:rPr lang="fr-FR" smtClean="0"/>
              <a:pPr/>
              <a:t>29/12/2022</a:t>
            </a:fld>
            <a:endParaRPr lang="fr-FR"/>
          </a:p>
        </p:txBody>
      </p:sp>
      <p:sp>
        <p:nvSpPr>
          <p:cNvPr id="9" name="Espace réservé du numéro de diapositive 8"/>
          <p:cNvSpPr>
            <a:spLocks noGrp="1"/>
          </p:cNvSpPr>
          <p:nvPr>
            <p:ph type="sldNum" sz="quarter" idx="15"/>
          </p:nvPr>
        </p:nvSpPr>
        <p:spPr/>
        <p:txBody>
          <a:bodyPr/>
          <a:lstStyle/>
          <a:p>
            <a:fld id="{19AEE4BF-BEC6-4AD7-B7F4-204AA757F18B}" type="slidenum">
              <a:rPr lang="fr-FR" smtClean="0"/>
              <a:pPr/>
              <a:t>‹N°›</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8B715422-EF46-4D28-8483-FDFBFFD640D4}" type="datetime1">
              <a:rPr lang="fr-FR" smtClean="0"/>
              <a:pPr/>
              <a:t>29/12/2022</a:t>
            </a:fld>
            <a:endParaRPr lang="fr-FR"/>
          </a:p>
        </p:txBody>
      </p:sp>
      <p:sp>
        <p:nvSpPr>
          <p:cNvPr id="9" name="Espace réservé du numéro de diapositive 8"/>
          <p:cNvSpPr>
            <a:spLocks noGrp="1"/>
          </p:cNvSpPr>
          <p:nvPr>
            <p:ph type="sldNum" sz="quarter" idx="11"/>
          </p:nvPr>
        </p:nvSpPr>
        <p:spPr/>
        <p:txBody>
          <a:bodyPr/>
          <a:lstStyle/>
          <a:p>
            <a:fld id="{19AEE4BF-BEC6-4AD7-B7F4-204AA757F18B}" type="slidenum">
              <a:rPr lang="fr-FR" smtClean="0"/>
              <a:pPr/>
              <a:t>‹N°›</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DA8B362-F377-4997-9619-327904AAD92D}" type="datetime1">
              <a:rPr lang="fr-FR" smtClean="0"/>
              <a:pPr/>
              <a:t>29/12/2022</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19AEE4BF-BEC6-4AD7-B7F4-204AA757F18B}" type="slidenum">
              <a:rPr lang="fr-FR" smtClean="0"/>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anstockphoto40539556.jpg"/>
          <p:cNvPicPr>
            <a:picLocks noGrp="1" noChangeAspect="1"/>
          </p:cNvPicPr>
          <p:nvPr>
            <p:ph idx="1"/>
          </p:nvPr>
        </p:nvPicPr>
        <p:blipFill>
          <a:blip r:embed="rId2" cstate="print"/>
          <a:stretch>
            <a:fillRect/>
          </a:stretch>
        </p:blipFill>
        <p:spPr>
          <a:xfrm>
            <a:off x="539552" y="0"/>
            <a:ext cx="8136904" cy="6858000"/>
          </a:xfrm>
        </p:spPr>
      </p:pic>
      <p:sp>
        <p:nvSpPr>
          <p:cNvPr id="3" name="Espace réservé du numéro de diapositive 2"/>
          <p:cNvSpPr>
            <a:spLocks noGrp="1"/>
          </p:cNvSpPr>
          <p:nvPr>
            <p:ph type="sldNum" sz="quarter" idx="15"/>
          </p:nvPr>
        </p:nvSpPr>
        <p:spPr/>
        <p:txBody>
          <a:bodyPr/>
          <a:lstStyle/>
          <a:p>
            <a:fld id="{19AEE4BF-BEC6-4AD7-B7F4-204AA757F18B}" type="slidenum">
              <a:rPr lang="fr-FR" smtClean="0"/>
              <a:pPr/>
              <a:t>1</a:t>
            </a:fld>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260648"/>
            <a:ext cx="8466144" cy="6597352"/>
          </a:xfrm>
        </p:spPr>
        <p:txBody>
          <a:bodyPr>
            <a:normAutofit/>
          </a:bodyPr>
          <a:lstStyle/>
          <a:p>
            <a:pPr>
              <a:buNone/>
            </a:pPr>
            <a:r>
              <a:rPr lang="en-US" sz="3200" b="1" dirty="0" smtClean="0">
                <a:solidFill>
                  <a:schemeClr val="accent2">
                    <a:lumMod val="75000"/>
                  </a:schemeClr>
                </a:solidFill>
              </a:rPr>
              <a:t>The role of textbooks in ELT </a:t>
            </a:r>
          </a:p>
          <a:p>
            <a:pPr>
              <a:buNone/>
            </a:pPr>
            <a:r>
              <a:rPr lang="en-US" dirty="0" smtClean="0"/>
              <a:t>Textbooks have multiple roles in ELT and can serve as:</a:t>
            </a:r>
            <a:endParaRPr lang="fr-FR" dirty="0" smtClean="0"/>
          </a:p>
          <a:p>
            <a:pPr lvl="0"/>
            <a:r>
              <a:rPr lang="en-US" dirty="0" smtClean="0"/>
              <a:t>A resource of activities for learner practice and communicative interactions.</a:t>
            </a:r>
            <a:endParaRPr lang="fr-FR" dirty="0" smtClean="0"/>
          </a:p>
          <a:p>
            <a:pPr lvl="0"/>
            <a:r>
              <a:rPr lang="en-US" dirty="0" smtClean="0"/>
              <a:t>A reference source for learners on grammar, vocabulary, pronunciation.</a:t>
            </a:r>
            <a:endParaRPr lang="fr-FR" dirty="0" smtClean="0"/>
          </a:p>
          <a:p>
            <a:pPr lvl="0"/>
            <a:r>
              <a:rPr lang="en-US" dirty="0" smtClean="0"/>
              <a:t>A resource of simulation and ideas for classroom activities.</a:t>
            </a:r>
            <a:endParaRPr lang="fr-FR" dirty="0" smtClean="0"/>
          </a:p>
          <a:p>
            <a:pPr lvl="0"/>
            <a:r>
              <a:rPr lang="en-US" dirty="0" smtClean="0"/>
              <a:t>A syllabus (where they reflect learning objectives which have already been determined).</a:t>
            </a:r>
            <a:endParaRPr lang="fr-FR" dirty="0" smtClean="0"/>
          </a:p>
          <a:p>
            <a:pPr lvl="0"/>
            <a:r>
              <a:rPr lang="en-US" dirty="0" smtClean="0"/>
              <a:t>A resource for self-directed learning or self-access work.</a:t>
            </a:r>
            <a:endParaRPr lang="fr-FR" dirty="0" smtClean="0"/>
          </a:p>
          <a:p>
            <a:pPr lvl="0"/>
            <a:r>
              <a:rPr lang="en-US" dirty="0" smtClean="0"/>
              <a:t>A support for less experienced teachers who have yet to gain in confidence.</a:t>
            </a:r>
          </a:p>
          <a:p>
            <a:pPr lvl="0">
              <a:buNone/>
            </a:pPr>
            <a:r>
              <a:rPr lang="en-US" dirty="0" smtClean="0"/>
              <a:t>					</a:t>
            </a:r>
            <a:r>
              <a:rPr lang="en-US" dirty="0" err="1" smtClean="0"/>
              <a:t>Cunningsworth</a:t>
            </a:r>
            <a:r>
              <a:rPr lang="en-US" dirty="0" smtClean="0"/>
              <a:t>(1998, p. 07)</a:t>
            </a:r>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332656"/>
            <a:ext cx="8424936" cy="6525344"/>
          </a:xfrm>
        </p:spPr>
        <p:txBody>
          <a:bodyPr>
            <a:normAutofit lnSpcReduction="10000"/>
          </a:bodyPr>
          <a:lstStyle/>
          <a:p>
            <a:r>
              <a:rPr lang="en-US" dirty="0" smtClean="0"/>
              <a:t>A textbook is designed "to give cohesion to the language teaching and learning process by providing direction, support and specific language-based activities aimed at offering classroom practice for students" ( Mares, cited in Tomlinson, 2003, p. 130) ,</a:t>
            </a:r>
          </a:p>
          <a:p>
            <a:r>
              <a:rPr lang="en-US" dirty="0" smtClean="0"/>
              <a:t>And  to foster effective and quick learning of the language(</a:t>
            </a:r>
            <a:r>
              <a:rPr lang="en-US" dirty="0" err="1" smtClean="0"/>
              <a:t>Cunningsworth</a:t>
            </a:r>
            <a:r>
              <a:rPr lang="en-US" dirty="0" smtClean="0"/>
              <a:t>, 1995, p. 17).</a:t>
            </a:r>
          </a:p>
          <a:p>
            <a:r>
              <a:rPr lang="en-US" dirty="0" smtClean="0"/>
              <a:t>Textbooks are not simply the everyday tools of the language teacher, they are an embodiment of the aims, values, and methods of the particular teaching learning situation. In other words, textbooks do not only transmit information, they are, in fact, an important instrument for transmitting values, skills and even attitudes to the younger generation, as well as for forming the image of the language and its culture. (Hutchinson , 1987, p. 37)  </a:t>
            </a: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196752"/>
            <a:ext cx="8568952" cy="5661248"/>
          </a:xfrm>
        </p:spPr>
        <p:txBody>
          <a:bodyPr>
            <a:normAutofit/>
          </a:bodyPr>
          <a:lstStyle/>
          <a:p>
            <a:pPr marL="0" indent="0">
              <a:buNone/>
            </a:pPr>
            <a:r>
              <a:rPr lang="en-US" dirty="0" smtClean="0"/>
              <a:t> Well-known linguists and authors such as Sheldon (1988), Hutchinson and Torres (1994), </a:t>
            </a:r>
            <a:r>
              <a:rPr lang="en-US" dirty="0" err="1" smtClean="0"/>
              <a:t>Cunningsworth</a:t>
            </a:r>
            <a:r>
              <a:rPr lang="en-US" dirty="0" smtClean="0"/>
              <a:t> (1995), </a:t>
            </a:r>
            <a:r>
              <a:rPr lang="en-US" dirty="0" err="1" smtClean="0"/>
              <a:t>Cortazzi</a:t>
            </a:r>
            <a:r>
              <a:rPr lang="en-US" dirty="0" smtClean="0"/>
              <a:t> and Jin (1999) and others share the opinion that textbooks are necessary tools for language teaching and learning. </a:t>
            </a:r>
          </a:p>
          <a:p>
            <a:pPr marL="0" indent="0">
              <a:buNone/>
              <a:tabLst>
                <a:tab pos="895350" algn="l"/>
              </a:tabLst>
            </a:pPr>
            <a:r>
              <a:rPr lang="en-US" dirty="0" smtClean="0"/>
              <a:t>First and foremost, as Sheldon (1988, p. 237) suggests, textbooks do not only " represent </a:t>
            </a:r>
            <a:r>
              <a:rPr lang="en-US" b="1" dirty="0" smtClean="0"/>
              <a:t>the visible heart of any English language teaching program</a:t>
            </a:r>
            <a:r>
              <a:rPr lang="en-US" dirty="0" smtClean="0"/>
              <a:t>" , but they also offer considerable </a:t>
            </a:r>
            <a:r>
              <a:rPr lang="en-US" b="1" dirty="0" smtClean="0"/>
              <a:t>advantages for both the student and the teacher</a:t>
            </a:r>
            <a:r>
              <a:rPr lang="en-US" dirty="0" smtClean="0"/>
              <a:t> when they are being used in EFL/ ESL classroom.</a:t>
            </a:r>
            <a:endParaRPr lang="fr-FR" dirty="0" smtClean="0"/>
          </a:p>
          <a:p>
            <a:pPr>
              <a:buNone/>
            </a:pPr>
            <a:endParaRPr lang="fr-FR" dirty="0"/>
          </a:p>
        </p:txBody>
      </p:sp>
      <p:sp>
        <p:nvSpPr>
          <p:cNvPr id="2" name="Titre 1"/>
          <p:cNvSpPr>
            <a:spLocks noGrp="1"/>
          </p:cNvSpPr>
          <p:nvPr>
            <p:ph type="title"/>
          </p:nvPr>
        </p:nvSpPr>
        <p:spPr>
          <a:xfrm>
            <a:off x="251520" y="274638"/>
            <a:ext cx="8892480" cy="706090"/>
          </a:xfrm>
        </p:spPr>
        <p:txBody>
          <a:bodyPr>
            <a:normAutofit/>
          </a:bodyPr>
          <a:lstStyle/>
          <a:p>
            <a:r>
              <a:rPr lang="en-US" sz="3200" b="1" dirty="0" smtClean="0">
                <a:solidFill>
                  <a:schemeClr val="accent2">
                    <a:lumMod val="75000"/>
                  </a:schemeClr>
                </a:solidFill>
              </a:rPr>
              <a:t>Pros and cons of using textbooks in EFL teaching</a:t>
            </a:r>
            <a:endParaRPr lang="fr-FR" sz="3200" dirty="0">
              <a:solidFill>
                <a:schemeClr val="accent2">
                  <a:lumMod val="75000"/>
                </a:schemeClr>
              </a:solidFill>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12</a:t>
            </a:fld>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404664"/>
            <a:ext cx="8568952" cy="6192688"/>
          </a:xfrm>
        </p:spPr>
        <p:txBody>
          <a:bodyPr>
            <a:normAutofit/>
          </a:bodyPr>
          <a:lstStyle/>
          <a:p>
            <a:r>
              <a:rPr lang="en-US" dirty="0" smtClean="0"/>
              <a:t>Textbooks provide a </a:t>
            </a:r>
            <a:r>
              <a:rPr lang="en-US" b="1" dirty="0" smtClean="0">
                <a:solidFill>
                  <a:schemeClr val="accent2">
                    <a:lumMod val="75000"/>
                  </a:schemeClr>
                </a:solidFill>
              </a:rPr>
              <a:t>readily available source of ELT materials</a:t>
            </a:r>
            <a:r>
              <a:rPr lang="en-US" dirty="0" smtClean="0"/>
              <a:t> for teachers to focus on doing the real work of teaching, and not having their energy dispersed by preparation of teaching materials.</a:t>
            </a:r>
          </a:p>
          <a:p>
            <a:pPr>
              <a:buNone/>
            </a:pPr>
            <a:r>
              <a:rPr lang="en-US" dirty="0" smtClean="0"/>
              <a:t>	teachers use textbooks for three main reasons. (1)the fact that developing their own classroom materials is an extremely difficult, arduous process; (2) the limited time teachers have to develop new materials due to the nature of their profession; and (3) the external pressures restricting many of them. </a:t>
            </a:r>
          </a:p>
          <a:p>
            <a:pPr defTabSz="266700">
              <a:tabLst>
                <a:tab pos="266700" algn="l"/>
              </a:tabLst>
            </a:pPr>
            <a:r>
              <a:rPr lang="en-US" dirty="0" smtClean="0"/>
              <a:t>the way textbooks chapters are designed and structured can </a:t>
            </a:r>
            <a:r>
              <a:rPr lang="en-US" b="1" dirty="0" smtClean="0">
                <a:solidFill>
                  <a:schemeClr val="accent2">
                    <a:lumMod val="75000"/>
                  </a:schemeClr>
                </a:solidFill>
              </a:rPr>
              <a:t>provide a blue print of how lessons shall be conducted. </a:t>
            </a:r>
            <a:endParaRPr lang="fr-FR" b="1" dirty="0">
              <a:solidFill>
                <a:schemeClr val="accent2">
                  <a:lumMod val="75000"/>
                </a:schemeClr>
              </a:solidFill>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13</a:t>
            </a:fld>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548680"/>
            <a:ext cx="8682168" cy="6309320"/>
          </a:xfrm>
        </p:spPr>
        <p:txBody>
          <a:bodyPr>
            <a:normAutofit fontScale="92500" lnSpcReduction="10000"/>
          </a:bodyPr>
          <a:lstStyle/>
          <a:p>
            <a:r>
              <a:rPr lang="en-US" dirty="0" smtClean="0"/>
              <a:t>textbooks can serve as a </a:t>
            </a:r>
            <a:r>
              <a:rPr lang="en-US" b="1" dirty="0" smtClean="0">
                <a:solidFill>
                  <a:schemeClr val="accent2">
                    <a:lumMod val="75000"/>
                  </a:schemeClr>
                </a:solidFill>
              </a:rPr>
              <a:t>tool to motivate and stimulate language learning</a:t>
            </a:r>
            <a:r>
              <a:rPr lang="en-US" dirty="0" smtClean="0"/>
              <a:t>. Thus, enhancing greatly the speed of language acquisition and making language learning more effective. </a:t>
            </a:r>
          </a:p>
          <a:p>
            <a:r>
              <a:rPr lang="en-US" dirty="0" smtClean="0"/>
              <a:t>Textbooks can also serve as a </a:t>
            </a:r>
            <a:r>
              <a:rPr lang="en-US" b="1" dirty="0" smtClean="0">
                <a:solidFill>
                  <a:schemeClr val="accent2">
                    <a:lumMod val="75000"/>
                  </a:schemeClr>
                </a:solidFill>
              </a:rPr>
              <a:t>good monitor for measuring the progress of the teaching learning process.</a:t>
            </a:r>
            <a:r>
              <a:rPr lang="en-US" dirty="0" smtClean="0"/>
              <a:t> They can have a similar function of a map, showing the teaching progress.</a:t>
            </a:r>
          </a:p>
          <a:p>
            <a:r>
              <a:rPr lang="en-US" dirty="0" smtClean="0"/>
              <a:t>textbooks are particularly useful in </a:t>
            </a:r>
            <a:r>
              <a:rPr lang="en-US" b="1" dirty="0" smtClean="0">
                <a:solidFill>
                  <a:schemeClr val="accent2">
                    <a:lumMod val="75000"/>
                  </a:schemeClr>
                </a:solidFill>
              </a:rPr>
              <a:t>providing guidance, support, and security </a:t>
            </a:r>
            <a:r>
              <a:rPr lang="en-US" dirty="0" smtClean="0"/>
              <a:t>for new inexperienced teachers, teachers who have relatively low confidence to deliver ELT lessons in a communicative way or for teachers who are occasionally unsure of their knowledge of the language</a:t>
            </a:r>
          </a:p>
          <a:p>
            <a:pPr lvl="0"/>
            <a:r>
              <a:rPr lang="en-US" dirty="0" smtClean="0"/>
              <a:t>It provides teachers with a basis for assessing students' learning.</a:t>
            </a:r>
            <a:endParaRPr lang="fr-FR" dirty="0" smtClean="0"/>
          </a:p>
          <a:p>
            <a:pPr lvl="0"/>
            <a:r>
              <a:rPr lang="en-US" dirty="0" smtClean="0"/>
              <a:t>It may include supporting materials (for example, teachers guide, cassettes, worksheets, and videos).</a:t>
            </a:r>
            <a:endParaRPr lang="fr-FR" dirty="0" smtClean="0"/>
          </a:p>
          <a:p>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14</a:t>
            </a:fld>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260648"/>
            <a:ext cx="8424936" cy="6597352"/>
          </a:xfrm>
        </p:spPr>
        <p:txBody>
          <a:bodyPr>
            <a:normAutofit fontScale="92500" lnSpcReduction="10000"/>
          </a:bodyPr>
          <a:lstStyle/>
          <a:p>
            <a:pPr>
              <a:buNone/>
            </a:pPr>
            <a:r>
              <a:rPr lang="en-US" dirty="0" smtClean="0"/>
              <a:t>	Textbooks also provide benefits to students:</a:t>
            </a:r>
          </a:p>
          <a:p>
            <a:pPr lvl="0"/>
            <a:r>
              <a:rPr lang="en-US" dirty="0" smtClean="0"/>
              <a:t>It provides security for the students because they have a kind of road map of the course.</a:t>
            </a:r>
          </a:p>
          <a:p>
            <a:r>
              <a:rPr lang="en-US" dirty="0" smtClean="0"/>
              <a:t>students </a:t>
            </a:r>
            <a:r>
              <a:rPr lang="en-US" dirty="0" smtClean="0">
                <a:solidFill>
                  <a:schemeClr val="accent2">
                    <a:lumMod val="75000"/>
                  </a:schemeClr>
                </a:solidFill>
              </a:rPr>
              <a:t>progress and achievement can be measured concretely when using textbooks.</a:t>
            </a:r>
            <a:r>
              <a:rPr lang="en-US" dirty="0" smtClean="0"/>
              <a:t> So, textbooks can act as a reference point for their learning process and keep track of their development. </a:t>
            </a:r>
          </a:p>
          <a:p>
            <a:r>
              <a:rPr lang="en-US" dirty="0" smtClean="0"/>
              <a:t>"textbooks are one of the more economic and convenient forms of access to carefully structured packaged learning materials". (O'Neill)</a:t>
            </a:r>
          </a:p>
          <a:p>
            <a:r>
              <a:rPr lang="en-US" dirty="0" smtClean="0"/>
              <a:t> textbooks represent an efficient collection of materials for self-accessed learning and for knowledge consolidation. </a:t>
            </a:r>
          </a:p>
          <a:p>
            <a:r>
              <a:rPr lang="en-US" dirty="0" smtClean="0"/>
              <a:t>Textbooks also play the role of a guide for students since they can be used as a </a:t>
            </a:r>
            <a:r>
              <a:rPr lang="en-US" dirty="0" smtClean="0">
                <a:solidFill>
                  <a:schemeClr val="accent2">
                    <a:lumMod val="75000"/>
                  </a:schemeClr>
                </a:solidFill>
              </a:rPr>
              <a:t>tool for revision </a:t>
            </a:r>
            <a:r>
              <a:rPr lang="en-US" dirty="0" smtClean="0"/>
              <a:t>of previously taught items as well as for </a:t>
            </a:r>
            <a:r>
              <a:rPr lang="en-US" dirty="0" smtClean="0">
                <a:solidFill>
                  <a:schemeClr val="accent2">
                    <a:lumMod val="75000"/>
                  </a:schemeClr>
                </a:solidFill>
              </a:rPr>
              <a:t>familiarizing themselves with the new ones </a:t>
            </a:r>
            <a:r>
              <a:rPr lang="en-US" dirty="0" smtClean="0"/>
              <a:t>to be taught soon.</a:t>
            </a:r>
          </a:p>
          <a:p>
            <a:r>
              <a:rPr lang="en-US" dirty="0" smtClean="0"/>
              <a:t>textbooks can also potentially </a:t>
            </a:r>
            <a:r>
              <a:rPr lang="en-US" dirty="0" smtClean="0">
                <a:solidFill>
                  <a:schemeClr val="accent2">
                    <a:lumMod val="75000"/>
                  </a:schemeClr>
                </a:solidFill>
              </a:rPr>
              <a:t>save learners from teacher's incompetency</a:t>
            </a:r>
            <a:r>
              <a:rPr lang="en-US" dirty="0" smtClean="0"/>
              <a:t> and deficiencies.</a:t>
            </a:r>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15</a:t>
            </a:fld>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484784"/>
            <a:ext cx="8466144" cy="5373216"/>
          </a:xfrm>
        </p:spPr>
        <p:txBody>
          <a:bodyPr>
            <a:normAutofit/>
          </a:bodyPr>
          <a:lstStyle/>
          <a:p>
            <a:pPr marL="0" indent="0">
              <a:tabLst>
                <a:tab pos="0" algn="l"/>
              </a:tabLst>
            </a:pPr>
            <a:r>
              <a:rPr lang="en-US" dirty="0" smtClean="0"/>
              <a:t> textbooks are too </a:t>
            </a:r>
            <a:r>
              <a:rPr lang="en-US" b="1" dirty="0" smtClean="0">
                <a:solidFill>
                  <a:schemeClr val="accent2">
                    <a:lumMod val="75000"/>
                  </a:schemeClr>
                </a:solidFill>
              </a:rPr>
              <a:t>inflexible</a:t>
            </a:r>
            <a:r>
              <a:rPr lang="en-US" dirty="0" smtClean="0"/>
              <a:t> and generally reflect the </a:t>
            </a:r>
            <a:r>
              <a:rPr lang="en-US" b="1" dirty="0" smtClean="0">
                <a:solidFill>
                  <a:schemeClr val="accent2">
                    <a:lumMod val="75000"/>
                  </a:schemeClr>
                </a:solidFill>
              </a:rPr>
              <a:t>pedagogic, psychological, and linguistic preferences and biases of their authors</a:t>
            </a:r>
            <a:r>
              <a:rPr lang="en-US" dirty="0" smtClean="0"/>
              <a:t>. only a minority of textbooks writers actually apply language acquisition principles when writing materials. Many of them rely on their intuition as to what they perceive is best for language learning. </a:t>
            </a:r>
          </a:p>
          <a:p>
            <a:pPr marL="0" indent="0">
              <a:tabLst>
                <a:tab pos="0" algn="l"/>
              </a:tabLst>
            </a:pPr>
            <a:r>
              <a:rPr lang="en-US" dirty="0" smtClean="0"/>
              <a:t> although textbooks can function as a framework for the teaching learning process for both students and teachers, </a:t>
            </a:r>
            <a:r>
              <a:rPr lang="en-US" b="1" dirty="0" smtClean="0">
                <a:solidFill>
                  <a:schemeClr val="accent2">
                    <a:lumMod val="75000"/>
                  </a:schemeClr>
                </a:solidFill>
              </a:rPr>
              <a:t>no one textbook can effectively address individual learning styles, differences of learners, and the requirements of every classroom setting</a:t>
            </a:r>
            <a:r>
              <a:rPr lang="en-US" dirty="0" smtClean="0"/>
              <a:t>.</a:t>
            </a:r>
            <a:endParaRPr lang="fr-FR" dirty="0" smtClean="0"/>
          </a:p>
          <a:p>
            <a:pPr marL="0" indent="0">
              <a:buNone/>
              <a:tabLst>
                <a:tab pos="0" algn="l"/>
              </a:tabLst>
            </a:pPr>
            <a:endParaRPr lang="fr-FR" dirty="0"/>
          </a:p>
        </p:txBody>
      </p:sp>
      <p:sp>
        <p:nvSpPr>
          <p:cNvPr id="2" name="Titre 1"/>
          <p:cNvSpPr>
            <a:spLocks noGrp="1"/>
          </p:cNvSpPr>
          <p:nvPr>
            <p:ph type="title"/>
          </p:nvPr>
        </p:nvSpPr>
        <p:spPr>
          <a:xfrm>
            <a:off x="395536" y="260648"/>
            <a:ext cx="8538152" cy="1224136"/>
          </a:xfrm>
        </p:spPr>
        <p:txBody>
          <a:bodyPr>
            <a:normAutofit/>
          </a:bodyPr>
          <a:lstStyle/>
          <a:p>
            <a:r>
              <a:rPr lang="en-US" sz="2400" dirty="0" smtClean="0">
                <a:solidFill>
                  <a:schemeClr val="tx1"/>
                </a:solidFill>
              </a:rPr>
              <a:t>While many of the aforementioned theorists are for using textbooks in ELT classrooms, still others argue against its use retaining some well-founded reservations on the subject.</a:t>
            </a:r>
            <a:endParaRPr lang="fr-FR" sz="2400" dirty="0">
              <a:solidFill>
                <a:schemeClr val="tx1"/>
              </a:solidFill>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16</a:t>
            </a:fld>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04664"/>
            <a:ext cx="8610160" cy="6453336"/>
          </a:xfrm>
        </p:spPr>
        <p:txBody>
          <a:bodyPr>
            <a:normAutofit/>
          </a:bodyPr>
          <a:lstStyle/>
          <a:p>
            <a:pPr marL="0" indent="0"/>
            <a:r>
              <a:rPr lang="en-US" dirty="0" smtClean="0"/>
              <a:t> if textbooks are to provide a basic framework for lesson presentations, </a:t>
            </a:r>
            <a:r>
              <a:rPr lang="en-US" b="1" dirty="0" smtClean="0">
                <a:solidFill>
                  <a:schemeClr val="accent2">
                    <a:lumMod val="75000"/>
                  </a:schemeClr>
                </a:solidFill>
              </a:rPr>
              <a:t>many teachers would develop reliance on textbooks and become uncreative </a:t>
            </a:r>
            <a:r>
              <a:rPr lang="en-US" dirty="0" smtClean="0"/>
              <a:t>in teaching, and uncritical of content and values portrayed by the textbook. " teachers find it too easy to follow the course book uncritically. Instead of using their initiative, they may find themselves functioning merely as mediators of its content instead of as teachers in their own right". (Ur, 1999, p. 80).</a:t>
            </a:r>
          </a:p>
          <a:p>
            <a:pPr marL="0" indent="0"/>
            <a:r>
              <a:rPr lang="en-US" dirty="0" smtClean="0"/>
              <a:t> This would ultimately lead to an adverse situation where the teacher "</a:t>
            </a:r>
            <a:r>
              <a:rPr lang="en-US" b="1" dirty="0" smtClean="0">
                <a:solidFill>
                  <a:schemeClr val="accent2">
                    <a:lumMod val="75000"/>
                  </a:schemeClr>
                </a:solidFill>
              </a:rPr>
              <a:t>teaches the book</a:t>
            </a:r>
            <a:r>
              <a:rPr lang="en-US" dirty="0" smtClean="0"/>
              <a:t>" rather than </a:t>
            </a:r>
            <a:r>
              <a:rPr lang="en-US" b="1" dirty="0" smtClean="0">
                <a:solidFill>
                  <a:schemeClr val="accent2">
                    <a:lumMod val="75000"/>
                  </a:schemeClr>
                </a:solidFill>
              </a:rPr>
              <a:t>teaching the language</a:t>
            </a:r>
            <a:r>
              <a:rPr lang="en-US" dirty="0" smtClean="0"/>
              <a:t> itself. As claimed by </a:t>
            </a:r>
            <a:r>
              <a:rPr lang="en-US" dirty="0" err="1" smtClean="0"/>
              <a:t>Cunningsworth</a:t>
            </a:r>
            <a:r>
              <a:rPr lang="en-US" dirty="0" smtClean="0"/>
              <a:t> (1998, p. 07):"it is generally accepted that the role of the course book is to be at the service of teachers and learners but not to be their master". After all, course books are better servants than masters.</a:t>
            </a:r>
            <a:endParaRPr lang="fr-FR" dirty="0" smtClean="0"/>
          </a:p>
          <a:p>
            <a:pPr marL="0" indent="0">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17</a:t>
            </a:fld>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nSpc>
                <a:spcPct val="150000"/>
              </a:lnSpc>
            </a:pPr>
            <a:r>
              <a:rPr lang="en-US" dirty="0" smtClean="0"/>
              <a:t>students may </a:t>
            </a:r>
            <a:r>
              <a:rPr lang="en-US" b="1" dirty="0" smtClean="0">
                <a:solidFill>
                  <a:schemeClr val="accent2">
                    <a:lumMod val="75000"/>
                  </a:schemeClr>
                </a:solidFill>
              </a:rPr>
              <a:t>not like the topics </a:t>
            </a:r>
            <a:r>
              <a:rPr lang="en-US" dirty="0" smtClean="0"/>
              <a:t>covered by the textbook and this may lead to association with boredom in English lessons. Students will lose interest if they find the material dull and not interesting. Therefore, they will be </a:t>
            </a:r>
            <a:r>
              <a:rPr lang="en-US" dirty="0" err="1" smtClean="0"/>
              <a:t>demotivated</a:t>
            </a:r>
            <a:r>
              <a:rPr lang="en-US" dirty="0" smtClean="0"/>
              <a:t> to learn the language.  </a:t>
            </a:r>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691336"/>
          </a:xfrm>
        </p:spPr>
        <p:txBody>
          <a:bodyPr>
            <a:normAutofit lnSpcReduction="10000"/>
          </a:bodyPr>
          <a:lstStyle/>
          <a:p>
            <a:pPr lvl="0"/>
            <a:r>
              <a:rPr lang="en-US" dirty="0" smtClean="0"/>
              <a:t>The content or examples may not be relevant or appropriate to the students</a:t>
            </a:r>
            <a:endParaRPr lang="fr-FR" dirty="0" smtClean="0"/>
          </a:p>
          <a:p>
            <a:pPr lvl="0"/>
            <a:r>
              <a:rPr lang="en-US" dirty="0" smtClean="0"/>
              <a:t>The content may not be at the right level.</a:t>
            </a:r>
            <a:endParaRPr lang="fr-FR" dirty="0" smtClean="0"/>
          </a:p>
          <a:p>
            <a:pPr lvl="0"/>
            <a:r>
              <a:rPr lang="en-US" dirty="0" smtClean="0"/>
              <a:t>There may be too much focus on more aspects of language and not enough focus on others, or it may not include everything teachers want to include.</a:t>
            </a:r>
            <a:endParaRPr lang="fr-FR" dirty="0" smtClean="0"/>
          </a:p>
          <a:p>
            <a:pPr lvl="0"/>
            <a:r>
              <a:rPr lang="en-US" dirty="0" smtClean="0"/>
              <a:t>There may not be the right mix of activities.</a:t>
            </a:r>
            <a:endParaRPr lang="fr-FR" dirty="0" smtClean="0"/>
          </a:p>
          <a:p>
            <a:pPr lvl="0"/>
            <a:r>
              <a:rPr lang="fr-FR" dirty="0" smtClean="0"/>
              <a:t>The </a:t>
            </a:r>
            <a:r>
              <a:rPr lang="fr-FR" dirty="0" err="1" smtClean="0"/>
              <a:t>sequence</a:t>
            </a:r>
            <a:r>
              <a:rPr lang="fr-FR" dirty="0" smtClean="0"/>
              <a:t> </a:t>
            </a:r>
            <a:r>
              <a:rPr lang="fr-FR" dirty="0" err="1" smtClean="0"/>
              <a:t>is</a:t>
            </a:r>
            <a:r>
              <a:rPr lang="fr-FR" dirty="0" smtClean="0"/>
              <a:t> </a:t>
            </a:r>
            <a:r>
              <a:rPr lang="fr-FR" dirty="0" err="1" smtClean="0"/>
              <a:t>lockstep</a:t>
            </a:r>
            <a:r>
              <a:rPr lang="fr-FR" dirty="0" smtClean="0"/>
              <a:t>.</a:t>
            </a:r>
          </a:p>
          <a:p>
            <a:pPr lvl="0"/>
            <a:r>
              <a:rPr lang="en-US" dirty="0" smtClean="0"/>
              <a:t>The activities, readings, visual, and so on, may be boring.</a:t>
            </a:r>
            <a:endParaRPr lang="fr-FR" dirty="0" smtClean="0"/>
          </a:p>
          <a:p>
            <a:pPr lvl="0"/>
            <a:r>
              <a:rPr lang="en-US" dirty="0" smtClean="0"/>
              <a:t>The material may go out of date.</a:t>
            </a:r>
            <a:endParaRPr lang="fr-FR" dirty="0" smtClean="0"/>
          </a:p>
          <a:p>
            <a:pPr lvl="0"/>
            <a:r>
              <a:rPr lang="en-US" dirty="0" smtClean="0"/>
              <a:t>The timetable for completing the textbook or parts of it may be unrealistic.</a:t>
            </a:r>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19</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39552" y="3429000"/>
            <a:ext cx="8136904" cy="1872208"/>
          </a:xfrm>
        </p:spPr>
        <p:txBody>
          <a:bodyPr>
            <a:normAutofit/>
          </a:bodyPr>
          <a:lstStyle/>
          <a:p>
            <a:pPr>
              <a:lnSpc>
                <a:spcPct val="150000"/>
              </a:lnSpc>
            </a:pPr>
            <a:r>
              <a:rPr lang="fr-FR" sz="3600" b="1" dirty="0" smtClean="0">
                <a:solidFill>
                  <a:schemeClr val="accent2">
                    <a:lumMod val="75000"/>
                  </a:schemeClr>
                </a:solidFill>
                <a:latin typeface="+mj-lt"/>
                <a:ea typeface="Batang" pitchFamily="18" charset="-127"/>
              </a:rPr>
              <a:t>1/ </a:t>
            </a:r>
            <a:r>
              <a:rPr lang="fr-FR" sz="3600" b="1" dirty="0" err="1" smtClean="0">
                <a:solidFill>
                  <a:schemeClr val="accent2">
                    <a:lumMod val="75000"/>
                  </a:schemeClr>
                </a:solidFill>
              </a:rPr>
              <a:t>Textbooks</a:t>
            </a:r>
            <a:r>
              <a:rPr lang="fr-FR" sz="3600" b="1" dirty="0" smtClean="0">
                <a:solidFill>
                  <a:schemeClr val="accent2">
                    <a:lumMod val="75000"/>
                  </a:schemeClr>
                </a:solidFill>
              </a:rPr>
              <a:t> in the English </a:t>
            </a:r>
            <a:r>
              <a:rPr lang="fr-FR" sz="3600" b="1" dirty="0" err="1" smtClean="0">
                <a:solidFill>
                  <a:schemeClr val="accent2">
                    <a:lumMod val="75000"/>
                  </a:schemeClr>
                </a:solidFill>
              </a:rPr>
              <a:t>Language</a:t>
            </a:r>
            <a:r>
              <a:rPr lang="fr-FR" sz="3600" b="1" dirty="0" smtClean="0">
                <a:solidFill>
                  <a:schemeClr val="accent2">
                    <a:lumMod val="75000"/>
                  </a:schemeClr>
                </a:solidFill>
              </a:rPr>
              <a:t> </a:t>
            </a:r>
            <a:r>
              <a:rPr lang="fr-FR" sz="3600" b="1" dirty="0" err="1" smtClean="0">
                <a:solidFill>
                  <a:schemeClr val="accent2">
                    <a:lumMod val="75000"/>
                  </a:schemeClr>
                </a:solidFill>
              </a:rPr>
              <a:t>Teaching</a:t>
            </a:r>
            <a:r>
              <a:rPr lang="fr-FR" sz="3600" b="1" dirty="0" smtClean="0">
                <a:solidFill>
                  <a:schemeClr val="accent2">
                    <a:lumMod val="75000"/>
                  </a:schemeClr>
                </a:solidFill>
              </a:rPr>
              <a:t> </a:t>
            </a:r>
            <a:r>
              <a:rPr lang="fr-FR" sz="3600" b="1" dirty="0" err="1" smtClean="0">
                <a:solidFill>
                  <a:schemeClr val="accent2">
                    <a:lumMod val="75000"/>
                  </a:schemeClr>
                </a:solidFill>
              </a:rPr>
              <a:t>Context</a:t>
            </a:r>
            <a:r>
              <a:rPr lang="fr-FR" sz="3600" b="1" dirty="0" smtClean="0">
                <a:solidFill>
                  <a:schemeClr val="accent2">
                    <a:lumMod val="75000"/>
                  </a:schemeClr>
                </a:solidFill>
                <a:latin typeface="+mj-lt"/>
                <a:ea typeface="Batang" pitchFamily="18" charset="-127"/>
              </a:rPr>
              <a:t> </a:t>
            </a:r>
          </a:p>
        </p:txBody>
      </p:sp>
      <p:sp>
        <p:nvSpPr>
          <p:cNvPr id="2" name="Titre 1"/>
          <p:cNvSpPr>
            <a:spLocks noGrp="1"/>
          </p:cNvSpPr>
          <p:nvPr>
            <p:ph type="ctrTitle"/>
          </p:nvPr>
        </p:nvSpPr>
        <p:spPr>
          <a:xfrm>
            <a:off x="395536" y="1484784"/>
            <a:ext cx="8270736" cy="1656184"/>
          </a:xfrm>
        </p:spPr>
        <p:txBody>
          <a:bodyPr/>
          <a:lstStyle/>
          <a:p>
            <a:r>
              <a:rPr lang="fr-FR" b="1" dirty="0" err="1" smtClean="0">
                <a:solidFill>
                  <a:srgbClr val="002060"/>
                </a:solidFill>
              </a:rPr>
              <a:t>Textbook</a:t>
            </a:r>
            <a:r>
              <a:rPr lang="fr-FR" b="1" dirty="0" smtClean="0">
                <a:solidFill>
                  <a:srgbClr val="002060"/>
                </a:solidFill>
              </a:rPr>
              <a:t> Evaluation</a:t>
            </a:r>
            <a:endParaRPr lang="fr-FR" b="1" dirty="0">
              <a:solidFill>
                <a:srgbClr val="002060"/>
              </a:solidFill>
            </a:endParaRPr>
          </a:p>
        </p:txBody>
      </p:sp>
      <p:sp>
        <p:nvSpPr>
          <p:cNvPr id="5" name="Espace réservé du numéro de diapositive 4"/>
          <p:cNvSpPr>
            <a:spLocks noGrp="1"/>
          </p:cNvSpPr>
          <p:nvPr>
            <p:ph type="sldNum" sz="quarter" idx="11"/>
          </p:nvPr>
        </p:nvSpPr>
        <p:spPr/>
        <p:txBody>
          <a:bodyPr/>
          <a:lstStyle/>
          <a:p>
            <a:fld id="{19AEE4BF-BEC6-4AD7-B7F4-204AA757F18B}" type="slidenum">
              <a:rPr lang="fr-FR" smtClean="0"/>
              <a:pPr/>
              <a:t>2</a:t>
            </a:fld>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12776"/>
            <a:ext cx="8229600" cy="4968552"/>
          </a:xfrm>
        </p:spPr>
        <p:txBody>
          <a:bodyPr>
            <a:normAutofit fontScale="92500" lnSpcReduction="20000"/>
          </a:bodyPr>
          <a:lstStyle/>
          <a:p>
            <a:pPr marL="0" indent="0">
              <a:lnSpc>
                <a:spcPct val="150000"/>
              </a:lnSpc>
              <a:buNone/>
            </a:pPr>
            <a:r>
              <a:rPr lang="en-US" dirty="0" smtClean="0"/>
              <a:t>Approaches to textbook use in the learning/teaching process can </a:t>
            </a:r>
            <a:r>
              <a:rPr lang="en-US" b="1" dirty="0" smtClean="0">
                <a:solidFill>
                  <a:schemeClr val="accent2">
                    <a:lumMod val="75000"/>
                  </a:schemeClr>
                </a:solidFill>
              </a:rPr>
              <a:t>vary considerably</a:t>
            </a:r>
            <a:r>
              <a:rPr lang="en-US" dirty="0" smtClean="0"/>
              <a:t> depending on the widely </a:t>
            </a:r>
            <a:r>
              <a:rPr lang="en-US" b="1" dirty="0" smtClean="0">
                <a:solidFill>
                  <a:schemeClr val="accent2">
                    <a:lumMod val="75000"/>
                  </a:schemeClr>
                </a:solidFill>
              </a:rPr>
              <a:t>different circumstances</a:t>
            </a:r>
            <a:r>
              <a:rPr lang="en-US" dirty="0" smtClean="0"/>
              <a:t> prevailing in the world of English language teaching. Indeed, as </a:t>
            </a:r>
            <a:r>
              <a:rPr lang="en-US" dirty="0" err="1" smtClean="0"/>
              <a:t>Cunningsworth</a:t>
            </a:r>
            <a:r>
              <a:rPr lang="en-US" dirty="0" smtClean="0"/>
              <a:t> (1998, p. 09-10) claims, "</a:t>
            </a:r>
            <a:r>
              <a:rPr lang="en-US" b="1" dirty="0" smtClean="0">
                <a:solidFill>
                  <a:schemeClr val="accent2">
                    <a:lumMod val="75000"/>
                  </a:schemeClr>
                </a:solidFill>
              </a:rPr>
              <a:t>the amount of reliance placed on the course book by the teacher and the extent to which he or she depends on the book is indicative of the perceived place of the course book in the whole learning/teaching process</a:t>
            </a:r>
            <a:r>
              <a:rPr lang="en-US" dirty="0" smtClean="0"/>
              <a:t>". </a:t>
            </a:r>
          </a:p>
          <a:p>
            <a:pPr marL="0" indent="0">
              <a:lnSpc>
                <a:spcPct val="150000"/>
              </a:lnSpc>
              <a:buNone/>
            </a:pPr>
            <a:r>
              <a:rPr lang="en-US" dirty="0" err="1" smtClean="0"/>
              <a:t>Cunningsworth</a:t>
            </a:r>
            <a:r>
              <a:rPr lang="en-US" dirty="0" smtClean="0"/>
              <a:t> (1998, p. 10) has identified three main approaches to textbook use.</a:t>
            </a:r>
            <a:endParaRPr lang="fr-FR" dirty="0" smtClean="0"/>
          </a:p>
          <a:p>
            <a:pPr>
              <a:buNone/>
            </a:pPr>
            <a:endParaRPr lang="fr-FR" dirty="0"/>
          </a:p>
        </p:txBody>
      </p:sp>
      <p:sp>
        <p:nvSpPr>
          <p:cNvPr id="2" name="Titre 1"/>
          <p:cNvSpPr>
            <a:spLocks noGrp="1"/>
          </p:cNvSpPr>
          <p:nvPr>
            <p:ph type="title"/>
          </p:nvPr>
        </p:nvSpPr>
        <p:spPr>
          <a:xfrm>
            <a:off x="457200" y="152400"/>
            <a:ext cx="8229600" cy="900336"/>
          </a:xfrm>
        </p:spPr>
        <p:txBody>
          <a:bodyPr>
            <a:normAutofit/>
          </a:bodyPr>
          <a:lstStyle/>
          <a:p>
            <a:r>
              <a:rPr lang="fr-FR" sz="3200" b="1" dirty="0" err="1" smtClean="0">
                <a:solidFill>
                  <a:schemeClr val="accent2">
                    <a:lumMod val="75000"/>
                  </a:schemeClr>
                </a:solidFill>
              </a:rPr>
              <a:t>Approaches</a:t>
            </a:r>
            <a:r>
              <a:rPr lang="fr-FR" sz="3200" b="1" dirty="0" smtClean="0">
                <a:solidFill>
                  <a:schemeClr val="accent2">
                    <a:lumMod val="75000"/>
                  </a:schemeClr>
                </a:solidFill>
              </a:rPr>
              <a:t> to </a:t>
            </a:r>
            <a:r>
              <a:rPr lang="fr-FR" sz="3200" b="1" dirty="0" err="1" smtClean="0">
                <a:solidFill>
                  <a:schemeClr val="accent2">
                    <a:lumMod val="75000"/>
                  </a:schemeClr>
                </a:solidFill>
              </a:rPr>
              <a:t>textbook</a:t>
            </a:r>
            <a:r>
              <a:rPr lang="fr-FR" sz="3200" b="1" dirty="0" smtClean="0">
                <a:solidFill>
                  <a:schemeClr val="accent2">
                    <a:lumMod val="75000"/>
                  </a:schemeClr>
                </a:solidFill>
              </a:rPr>
              <a:t> use</a:t>
            </a:r>
            <a:endParaRPr lang="fr-FR" sz="3200" b="1" dirty="0">
              <a:solidFill>
                <a:schemeClr val="accent2">
                  <a:lumMod val="75000"/>
                </a:schemeClr>
              </a:solidFill>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20</a:t>
            </a:fld>
            <a:endParaRPr 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332656"/>
            <a:ext cx="8610160" cy="6264696"/>
          </a:xfrm>
        </p:spPr>
        <p:txBody>
          <a:bodyPr>
            <a:normAutofit/>
          </a:bodyPr>
          <a:lstStyle/>
          <a:p>
            <a:pPr defTabSz="361950">
              <a:buNone/>
            </a:pPr>
            <a:r>
              <a:rPr lang="en-US" dirty="0" smtClean="0"/>
              <a:t>1/ The first approach is the one where </a:t>
            </a:r>
            <a:r>
              <a:rPr lang="en-US" b="1" dirty="0" smtClean="0">
                <a:solidFill>
                  <a:schemeClr val="accent2">
                    <a:lumMod val="75000"/>
                  </a:schemeClr>
                </a:solidFill>
              </a:rPr>
              <a:t>teachers adhere completely to the textbook</a:t>
            </a:r>
            <a:r>
              <a:rPr lang="en-US" dirty="0" smtClean="0"/>
              <a:t> following it very closely and in the exact order of presentation. It is the case where "every text will be carefully studied and each exercise meticulously worked through" (</a:t>
            </a:r>
            <a:r>
              <a:rPr lang="en-US" dirty="0" err="1" smtClean="0"/>
              <a:t>Cunningsworth</a:t>
            </a:r>
            <a:r>
              <a:rPr lang="en-US" dirty="0" smtClean="0"/>
              <a:t>), and where teachers "follow the text's sequence, methodology, pacing and vocabulary to the letter" (</a:t>
            </a:r>
            <a:r>
              <a:rPr lang="en-US" dirty="0" err="1" smtClean="0"/>
              <a:t>Skierso</a:t>
            </a:r>
            <a:r>
              <a:rPr lang="en-US" dirty="0" smtClean="0"/>
              <a:t>, cited in </a:t>
            </a:r>
            <a:r>
              <a:rPr lang="en-US" dirty="0" err="1" smtClean="0"/>
              <a:t>Celce</a:t>
            </a:r>
            <a:r>
              <a:rPr lang="en-US" dirty="0" smtClean="0"/>
              <a:t>-Murcia, 1991, p. 432). </a:t>
            </a:r>
          </a:p>
          <a:p>
            <a:pPr defTabSz="361950">
              <a:buFont typeface="Wingdings" pitchFamily="2" charset="2"/>
              <a:buChar char="ü"/>
            </a:pPr>
            <a:r>
              <a:rPr lang="en-US" dirty="0" smtClean="0"/>
              <a:t>	An approach of this kind is followed in countries where </a:t>
            </a:r>
            <a:r>
              <a:rPr lang="en-US" b="1" dirty="0" smtClean="0">
                <a:solidFill>
                  <a:schemeClr val="accent2">
                    <a:lumMod val="75000"/>
                  </a:schemeClr>
                </a:solidFill>
              </a:rPr>
              <a:t>the syllabus is set centrally </a:t>
            </a:r>
            <a:r>
              <a:rPr lang="en-US" dirty="0" smtClean="0"/>
              <a:t>and where an </a:t>
            </a:r>
            <a:r>
              <a:rPr lang="en-US" b="1" dirty="0" smtClean="0">
                <a:solidFill>
                  <a:schemeClr val="accent2">
                    <a:lumMod val="75000"/>
                  </a:schemeClr>
                </a:solidFill>
              </a:rPr>
              <a:t>officially approved textbook </a:t>
            </a:r>
            <a:r>
              <a:rPr lang="en-US" dirty="0" smtClean="0"/>
              <a:t>is prescribed for use. </a:t>
            </a:r>
          </a:p>
          <a:p>
            <a:pPr defTabSz="361950">
              <a:buFont typeface="Wingdings" pitchFamily="2" charset="2"/>
              <a:buChar char="ü"/>
            </a:pPr>
            <a:r>
              <a:rPr lang="en-US" dirty="0" smtClean="0"/>
              <a:t>In other cases, this approach can be followed for two main reasons: </a:t>
            </a:r>
            <a:r>
              <a:rPr lang="en-US" b="1" dirty="0" smtClean="0"/>
              <a:t>ease of organization </a:t>
            </a:r>
            <a:r>
              <a:rPr lang="en-US" dirty="0" smtClean="0"/>
              <a:t>of lessons, and the </a:t>
            </a:r>
            <a:r>
              <a:rPr lang="en-US" b="1" dirty="0" smtClean="0"/>
              <a:t>stability</a:t>
            </a:r>
            <a:r>
              <a:rPr lang="en-US" dirty="0" smtClean="0"/>
              <a:t> it provides for students.</a:t>
            </a:r>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21</a:t>
            </a:fld>
            <a:endParaRPr lang="fr-F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447800"/>
            <a:ext cx="8280920" cy="5410200"/>
          </a:xfrm>
        </p:spPr>
        <p:txBody>
          <a:bodyPr>
            <a:normAutofit/>
          </a:bodyPr>
          <a:lstStyle/>
          <a:p>
            <a:pPr lvl="0"/>
            <a:r>
              <a:rPr lang="en-US" dirty="0" smtClean="0"/>
              <a:t>The possible lack of variety in teaching procedures;</a:t>
            </a:r>
            <a:endParaRPr lang="fr-FR" dirty="0" smtClean="0"/>
          </a:p>
          <a:p>
            <a:pPr lvl="0"/>
            <a:r>
              <a:rPr lang="en-US" dirty="0" smtClean="0"/>
              <a:t>A reduced range of response to individual student needs and problems;</a:t>
            </a:r>
            <a:endParaRPr lang="fr-FR" dirty="0" smtClean="0"/>
          </a:p>
          <a:p>
            <a:pPr lvl="0"/>
            <a:r>
              <a:rPr lang="en-US" dirty="0" smtClean="0"/>
              <a:t>A possible lack of spontaneity;</a:t>
            </a:r>
            <a:endParaRPr lang="fr-FR" dirty="0" smtClean="0"/>
          </a:p>
          <a:p>
            <a:pPr lvl="0"/>
            <a:r>
              <a:rPr lang="en-US" dirty="0" smtClean="0"/>
              <a:t>A sharply reduced level of creativity in teaching techniques and language use.</a:t>
            </a:r>
          </a:p>
          <a:p>
            <a:pPr>
              <a:buNone/>
            </a:pPr>
            <a:r>
              <a:rPr lang="en-US" dirty="0" smtClean="0"/>
              <a:t>	In addition, it reduces the importance of individual contributions that teachers make in the learning process, it stifles innovation, and it severely limits flexibility.</a:t>
            </a:r>
            <a:endParaRPr lang="fr-FR" dirty="0" smtClean="0"/>
          </a:p>
          <a:p>
            <a:pPr lvl="0">
              <a:buNone/>
            </a:pPr>
            <a:endParaRPr lang="fr-FR" dirty="0" smtClean="0"/>
          </a:p>
          <a:p>
            <a:pPr>
              <a:buNone/>
            </a:pPr>
            <a:endParaRPr lang="fr-FR" dirty="0"/>
          </a:p>
        </p:txBody>
      </p:sp>
      <p:sp>
        <p:nvSpPr>
          <p:cNvPr id="2" name="Titre 1"/>
          <p:cNvSpPr>
            <a:spLocks noGrp="1"/>
          </p:cNvSpPr>
          <p:nvPr>
            <p:ph type="title"/>
          </p:nvPr>
        </p:nvSpPr>
        <p:spPr>
          <a:xfrm>
            <a:off x="457200" y="152400"/>
            <a:ext cx="8229600" cy="1044352"/>
          </a:xfrm>
        </p:spPr>
        <p:txBody>
          <a:bodyPr>
            <a:normAutofit/>
          </a:bodyPr>
          <a:lstStyle/>
          <a:p>
            <a:r>
              <a:rPr lang="en-US" sz="2400" dirty="0" smtClean="0">
                <a:solidFill>
                  <a:schemeClr val="tx1"/>
                </a:solidFill>
              </a:rPr>
              <a:t>However,   this approach which stands on heavy reliance on textbooks has some disadvantages including:</a:t>
            </a:r>
            <a:endParaRPr lang="fr-FR" sz="2400" dirty="0">
              <a:solidFill>
                <a:schemeClr val="tx1"/>
              </a:solidFill>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22</a:t>
            </a:fld>
            <a:endParaRPr lang="fr-F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332656"/>
            <a:ext cx="8424936" cy="6525344"/>
          </a:xfrm>
        </p:spPr>
        <p:txBody>
          <a:bodyPr>
            <a:normAutofit fontScale="92500" lnSpcReduction="20000"/>
          </a:bodyPr>
          <a:lstStyle/>
          <a:p>
            <a:pPr>
              <a:buNone/>
            </a:pPr>
            <a:r>
              <a:rPr lang="en-US" dirty="0" smtClean="0"/>
              <a:t>2/ Another more balanced approach to textbook use is where </a:t>
            </a:r>
            <a:r>
              <a:rPr lang="en-US" b="1" dirty="0" smtClean="0"/>
              <a:t>teachers are able to choose a textbook </a:t>
            </a:r>
            <a:r>
              <a:rPr lang="en-US" dirty="0" smtClean="0"/>
              <a:t>from a list of available ones and which can assure a good match between what it contains and the requirements of their specific learning/teaching situation, or where there is one basic textbook but supplemented by a variety of materials.</a:t>
            </a:r>
            <a:endParaRPr lang="fr-FR" dirty="0" smtClean="0"/>
          </a:p>
          <a:p>
            <a:pPr>
              <a:buNone/>
            </a:pPr>
            <a:r>
              <a:rPr lang="en-US" dirty="0" smtClean="0"/>
              <a:t>	Such an approach, </a:t>
            </a:r>
            <a:r>
              <a:rPr lang="en-US" dirty="0" err="1" smtClean="0"/>
              <a:t>Cunningsworth</a:t>
            </a:r>
            <a:r>
              <a:rPr lang="en-US" dirty="0" smtClean="0"/>
              <a:t> (ibid) argues, has a number of advantages:</a:t>
            </a:r>
            <a:endParaRPr lang="fr-FR" dirty="0" smtClean="0"/>
          </a:p>
          <a:p>
            <a:pPr lvl="0"/>
            <a:r>
              <a:rPr lang="en-US" dirty="0" smtClean="0"/>
              <a:t>Less experienced teachers can use the course book as heavily as they need;</a:t>
            </a:r>
            <a:endParaRPr lang="fr-FR" dirty="0" smtClean="0"/>
          </a:p>
          <a:p>
            <a:pPr lvl="0"/>
            <a:r>
              <a:rPr lang="en-US" dirty="0" smtClean="0"/>
              <a:t>There is scope for replacing weaker parts of the standard course book with other books  or using own material;</a:t>
            </a:r>
            <a:endParaRPr lang="fr-FR" dirty="0" smtClean="0"/>
          </a:p>
          <a:p>
            <a:pPr lvl="0"/>
            <a:r>
              <a:rPr lang="en-US" dirty="0" smtClean="0"/>
              <a:t>There is scope for teachers to develop as they become less dependent on the book and  gain in confidence to experiment with alternative materials;</a:t>
            </a:r>
            <a:endParaRPr lang="fr-FR" dirty="0" smtClean="0"/>
          </a:p>
          <a:p>
            <a:pPr lvl="0"/>
            <a:r>
              <a:rPr lang="en-US" dirty="0" smtClean="0"/>
              <a:t>More variety of classroom activity and teaching technique is possible;</a:t>
            </a:r>
            <a:endParaRPr lang="fr-FR" dirty="0" smtClean="0"/>
          </a:p>
          <a:p>
            <a:pPr lvl="0"/>
            <a:r>
              <a:rPr lang="en-US" dirty="0" smtClean="0"/>
              <a:t>A more flexible response to individual students' needs is possible.</a:t>
            </a:r>
            <a:endParaRPr lang="fr-FR" dirty="0" smtClean="0"/>
          </a:p>
          <a:p>
            <a:pPr>
              <a:buNone/>
            </a:pPr>
            <a:endParaRPr lang="fr-FR" dirty="0" smtClean="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23</a:t>
            </a:fld>
            <a:endParaRPr lang="fr-F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980728"/>
            <a:ext cx="8568952" cy="5877272"/>
          </a:xfrm>
        </p:spPr>
        <p:txBody>
          <a:bodyPr>
            <a:normAutofit/>
          </a:bodyPr>
          <a:lstStyle/>
          <a:p>
            <a:pPr>
              <a:lnSpc>
                <a:spcPct val="150000"/>
              </a:lnSpc>
              <a:buNone/>
            </a:pPr>
            <a:r>
              <a:rPr lang="en-US" dirty="0" smtClean="0"/>
              <a:t>	3/  In some other cases, </a:t>
            </a:r>
            <a:r>
              <a:rPr lang="en-US" b="1" dirty="0" smtClean="0">
                <a:solidFill>
                  <a:schemeClr val="accent2">
                    <a:lumMod val="75000"/>
                  </a:schemeClr>
                </a:solidFill>
              </a:rPr>
              <a:t>a syllabus may exist but not a set textbook.</a:t>
            </a:r>
            <a:r>
              <a:rPr lang="en-US" dirty="0" smtClean="0"/>
              <a:t> Thus, teachers find themselves free and in the same time responsible for constructing their own lessons. In such circumstances, the scope for creativity, flexibility, and originality is limited only by teachers' ability, energy, and time. However, although this approach can be rewarding, it can also be demanding and time consuming.</a:t>
            </a:r>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24</a:t>
            </a:fld>
            <a:endParaRPr lang="fr-F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700808"/>
            <a:ext cx="8363272" cy="4395192"/>
          </a:xfrm>
        </p:spPr>
        <p:txBody>
          <a:bodyPr>
            <a:normAutofit/>
          </a:bodyPr>
          <a:lstStyle/>
          <a:p>
            <a:r>
              <a:rPr lang="fr-FR" dirty="0" smtClean="0"/>
              <a:t>Type of </a:t>
            </a:r>
            <a:r>
              <a:rPr lang="fr-FR" dirty="0" err="1" smtClean="0"/>
              <a:t>educational</a:t>
            </a:r>
            <a:r>
              <a:rPr lang="fr-FR" dirty="0" smtClean="0"/>
              <a:t> system/</a:t>
            </a:r>
            <a:r>
              <a:rPr lang="fr-FR" dirty="0" err="1" smtClean="0"/>
              <a:t>environment</a:t>
            </a:r>
            <a:endParaRPr lang="fr-FR" dirty="0" smtClean="0"/>
          </a:p>
          <a:p>
            <a:r>
              <a:rPr lang="fr-FR" dirty="0" smtClean="0"/>
              <a:t>Syllabus/</a:t>
            </a:r>
            <a:r>
              <a:rPr lang="fr-FR" dirty="0" err="1" smtClean="0"/>
              <a:t>materials</a:t>
            </a:r>
            <a:r>
              <a:rPr lang="fr-FR" dirty="0" smtClean="0"/>
              <a:t> contraints </a:t>
            </a:r>
            <a:r>
              <a:rPr lang="fr-FR" dirty="0" err="1" smtClean="0"/>
              <a:t>imposed</a:t>
            </a:r>
            <a:r>
              <a:rPr lang="fr-FR" dirty="0" smtClean="0"/>
              <a:t> by </a:t>
            </a:r>
            <a:r>
              <a:rPr lang="fr-FR" dirty="0" err="1" smtClean="0"/>
              <a:t>education</a:t>
            </a:r>
            <a:r>
              <a:rPr lang="fr-FR" dirty="0" smtClean="0"/>
              <a:t> </a:t>
            </a:r>
            <a:r>
              <a:rPr lang="fr-FR" dirty="0" err="1" smtClean="0"/>
              <a:t>authorities</a:t>
            </a:r>
            <a:endParaRPr lang="fr-FR" dirty="0" smtClean="0"/>
          </a:p>
          <a:p>
            <a:r>
              <a:rPr lang="fr-FR" dirty="0" smtClean="0"/>
              <a:t>Culture and expectations of </a:t>
            </a:r>
            <a:r>
              <a:rPr lang="fr-FR" dirty="0" err="1" smtClean="0"/>
              <a:t>learners</a:t>
            </a:r>
            <a:endParaRPr lang="fr-FR" dirty="0" smtClean="0"/>
          </a:p>
          <a:p>
            <a:r>
              <a:rPr lang="fr-FR" dirty="0" smtClean="0"/>
              <a:t>Nature and </a:t>
            </a:r>
            <a:r>
              <a:rPr lang="fr-FR" dirty="0" err="1" smtClean="0"/>
              <a:t>amount</a:t>
            </a:r>
            <a:r>
              <a:rPr lang="fr-FR" dirty="0" smtClean="0"/>
              <a:t> of training for </a:t>
            </a:r>
            <a:r>
              <a:rPr lang="fr-FR" dirty="0" err="1" smtClean="0"/>
              <a:t>teachers</a:t>
            </a:r>
            <a:endParaRPr lang="fr-FR" dirty="0" smtClean="0"/>
          </a:p>
          <a:p>
            <a:r>
              <a:rPr lang="fr-FR" dirty="0" err="1" smtClean="0"/>
              <a:t>Teachers</a:t>
            </a:r>
            <a:r>
              <a:rPr lang="fr-FR" dirty="0" smtClean="0"/>
              <a:t>’ </a:t>
            </a:r>
            <a:r>
              <a:rPr lang="fr-FR" dirty="0" err="1" smtClean="0"/>
              <a:t>experience</a:t>
            </a:r>
            <a:r>
              <a:rPr lang="fr-FR" dirty="0" smtClean="0"/>
              <a:t> and confidence</a:t>
            </a:r>
          </a:p>
          <a:p>
            <a:r>
              <a:rPr lang="fr-FR" dirty="0" err="1" smtClean="0"/>
              <a:t>Teachers</a:t>
            </a:r>
            <a:r>
              <a:rPr lang="fr-FR" dirty="0" smtClean="0"/>
              <a:t>’ command of English (if non-native speakers)</a:t>
            </a:r>
          </a:p>
          <a:p>
            <a:r>
              <a:rPr lang="fr-FR" dirty="0" err="1" smtClean="0"/>
              <a:t>Availability</a:t>
            </a:r>
            <a:r>
              <a:rPr lang="fr-FR" dirty="0" smtClean="0"/>
              <a:t> of alternative </a:t>
            </a:r>
            <a:r>
              <a:rPr lang="fr-FR" dirty="0" err="1" smtClean="0"/>
              <a:t>coursebooks</a:t>
            </a:r>
            <a:r>
              <a:rPr lang="fr-FR" dirty="0" smtClean="0"/>
              <a:t> and </a:t>
            </a:r>
            <a:r>
              <a:rPr lang="fr-FR" dirty="0" err="1" smtClean="0"/>
              <a:t>resources</a:t>
            </a:r>
            <a:r>
              <a:rPr lang="fr-FR" dirty="0" smtClean="0"/>
              <a:t> for </a:t>
            </a:r>
            <a:r>
              <a:rPr lang="fr-FR" dirty="0" err="1" smtClean="0"/>
              <a:t>materials</a:t>
            </a:r>
            <a:r>
              <a:rPr lang="fr-FR" dirty="0" smtClean="0"/>
              <a:t> production</a:t>
            </a:r>
          </a:p>
          <a:p>
            <a:endParaRPr lang="fr-FR" dirty="0"/>
          </a:p>
        </p:txBody>
      </p:sp>
      <p:sp>
        <p:nvSpPr>
          <p:cNvPr id="3" name="Espace réservé du numéro de diapositive 2"/>
          <p:cNvSpPr>
            <a:spLocks noGrp="1"/>
          </p:cNvSpPr>
          <p:nvPr>
            <p:ph type="sldNum" sz="quarter" idx="15"/>
          </p:nvPr>
        </p:nvSpPr>
        <p:spPr/>
        <p:txBody>
          <a:bodyPr/>
          <a:lstStyle/>
          <a:p>
            <a:fld id="{19AEE4BF-BEC6-4AD7-B7F4-204AA757F18B}" type="slidenum">
              <a:rPr lang="fr-FR" smtClean="0"/>
              <a:pPr/>
              <a:t>25</a:t>
            </a:fld>
            <a:endParaRPr lang="fr-FR"/>
          </a:p>
        </p:txBody>
      </p:sp>
      <p:sp>
        <p:nvSpPr>
          <p:cNvPr id="4" name="Titre 3"/>
          <p:cNvSpPr>
            <a:spLocks noGrp="1"/>
          </p:cNvSpPr>
          <p:nvPr>
            <p:ph type="title"/>
          </p:nvPr>
        </p:nvSpPr>
        <p:spPr>
          <a:xfrm>
            <a:off x="457200" y="152400"/>
            <a:ext cx="8229600" cy="1404392"/>
          </a:xfrm>
        </p:spPr>
        <p:txBody>
          <a:bodyPr>
            <a:normAutofit/>
          </a:bodyPr>
          <a:lstStyle/>
          <a:p>
            <a:r>
              <a:rPr lang="en-US" sz="2800" dirty="0" smtClean="0">
                <a:solidFill>
                  <a:schemeClr val="accent2">
                    <a:lumMod val="75000"/>
                  </a:schemeClr>
                </a:solidFill>
              </a:rPr>
              <a:t>factors influencing the degree of independence or autonomy in using </a:t>
            </a:r>
            <a:r>
              <a:rPr lang="en-US" sz="2800" dirty="0" err="1" smtClean="0">
                <a:solidFill>
                  <a:schemeClr val="accent2">
                    <a:lumMod val="75000"/>
                  </a:schemeClr>
                </a:solidFill>
              </a:rPr>
              <a:t>coursebooks</a:t>
            </a:r>
            <a:endParaRPr lang="fr-FR" sz="2800" dirty="0">
              <a:solidFill>
                <a:schemeClr val="accent2">
                  <a:lumMod val="75000"/>
                </a:schemeClr>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76672"/>
            <a:ext cx="8229600" cy="6048672"/>
          </a:xfrm>
        </p:spPr>
        <p:txBody>
          <a:bodyPr>
            <a:normAutofit fontScale="92500"/>
          </a:bodyPr>
          <a:lstStyle/>
          <a:p>
            <a:pPr>
              <a:lnSpc>
                <a:spcPct val="150000"/>
              </a:lnSpc>
              <a:buNone/>
            </a:pPr>
            <a:r>
              <a:rPr lang="en-US" dirty="0" smtClean="0"/>
              <a:t>	Another approach and one which is advocated by a lot of experts is to </a:t>
            </a:r>
            <a:r>
              <a:rPr lang="en-US" b="1" dirty="0" smtClean="0">
                <a:solidFill>
                  <a:schemeClr val="accent2">
                    <a:lumMod val="75000"/>
                  </a:schemeClr>
                </a:solidFill>
              </a:rPr>
              <a:t>use the textbook as a starting point </a:t>
            </a:r>
            <a:r>
              <a:rPr lang="en-US" dirty="0" smtClean="0"/>
              <a:t>from which teachers are stimulated and provoked to create lessons for their classes. According to </a:t>
            </a:r>
            <a:r>
              <a:rPr lang="en-US" dirty="0" err="1" smtClean="0"/>
              <a:t>Allwright</a:t>
            </a:r>
            <a:r>
              <a:rPr lang="en-US" dirty="0" smtClean="0"/>
              <a:t> (1981, p.15), textbooks should be used as "</a:t>
            </a:r>
            <a:r>
              <a:rPr lang="en-US" b="1" dirty="0" smtClean="0">
                <a:solidFill>
                  <a:schemeClr val="accent2">
                    <a:lumMod val="75000"/>
                  </a:schemeClr>
                </a:solidFill>
              </a:rPr>
              <a:t>resource books </a:t>
            </a:r>
            <a:r>
              <a:rPr lang="en-US" dirty="0" smtClean="0"/>
              <a:t>for ideas and activities rather than as </a:t>
            </a:r>
            <a:r>
              <a:rPr lang="en-US" b="1" dirty="0" smtClean="0">
                <a:solidFill>
                  <a:schemeClr val="accent2">
                    <a:lumMod val="75000"/>
                  </a:schemeClr>
                </a:solidFill>
              </a:rPr>
              <a:t>instructional materials</a:t>
            </a:r>
            <a:r>
              <a:rPr lang="en-US" dirty="0" smtClean="0"/>
              <a:t>". This view has been advocated also by </a:t>
            </a:r>
            <a:r>
              <a:rPr lang="en-US" dirty="0" err="1" smtClean="0"/>
              <a:t>Cunningsworth</a:t>
            </a:r>
            <a:r>
              <a:rPr lang="en-US" dirty="0" smtClean="0"/>
              <a:t> (1998, p. 15) who believes that published materials provide the initial framework which must be adapted by each individual teacher to match the needs of their students.</a:t>
            </a:r>
            <a:endParaRPr lang="fr-FR" dirty="0" smtClean="0"/>
          </a:p>
          <a:p>
            <a:pPr>
              <a:buNone/>
            </a:pPr>
            <a:endParaRPr lang="fr-FR" dirty="0"/>
          </a:p>
        </p:txBody>
      </p:sp>
      <p:sp>
        <p:nvSpPr>
          <p:cNvPr id="3" name="Espace réservé du numéro de diapositive 2"/>
          <p:cNvSpPr>
            <a:spLocks noGrp="1"/>
          </p:cNvSpPr>
          <p:nvPr>
            <p:ph type="sldNum" sz="quarter" idx="15"/>
          </p:nvPr>
        </p:nvSpPr>
        <p:spPr/>
        <p:txBody>
          <a:bodyPr/>
          <a:lstStyle/>
          <a:p>
            <a:fld id="{19AEE4BF-BEC6-4AD7-B7F4-204AA757F18B}" type="slidenum">
              <a:rPr lang="fr-FR" smtClean="0"/>
              <a:pPr/>
              <a:t>26</a:t>
            </a:fld>
            <a:endParaRPr 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buNone/>
            </a:pPr>
            <a:r>
              <a:rPr lang="en-US" dirty="0" smtClean="0"/>
              <a:t>	(Edge and Wharton, 1998, p. 295) Sheldon Hutchinson and Torres (1994, p. 317) (Tomlinson, 2008; p. 20), (Ur, 1999, p. 80). (</a:t>
            </a:r>
            <a:r>
              <a:rPr lang="en-US" dirty="0" err="1" smtClean="0"/>
              <a:t>Allwright</a:t>
            </a:r>
            <a:r>
              <a:rPr lang="en-US" dirty="0" smtClean="0"/>
              <a:t>, 1981, p. 09). Hutchinson and Torres (1994, p. 317) </a:t>
            </a:r>
            <a:r>
              <a:rPr lang="en-US" dirty="0" err="1" smtClean="0"/>
              <a:t>Haycroft</a:t>
            </a:r>
            <a:r>
              <a:rPr lang="en-US" dirty="0" smtClean="0"/>
              <a:t>(1998), O'Neill(1982, p. 105) </a:t>
            </a:r>
            <a:r>
              <a:rPr lang="en-US" dirty="0" err="1" smtClean="0"/>
              <a:t>Allwright</a:t>
            </a:r>
            <a:r>
              <a:rPr lang="en-US" dirty="0" smtClean="0"/>
              <a:t> (1981, p. </a:t>
            </a:r>
            <a:r>
              <a:rPr lang="en-US" dirty="0" smtClean="0"/>
              <a:t>09) </a:t>
            </a:r>
            <a:r>
              <a:rPr lang="en-US" dirty="0" smtClean="0"/>
              <a:t>Graves (2000, pp. 174-5)</a:t>
            </a:r>
            <a:endParaRPr lang="fr-FR" dirty="0"/>
          </a:p>
        </p:txBody>
      </p:sp>
      <p:sp>
        <p:nvSpPr>
          <p:cNvPr id="3" name="Titre 2"/>
          <p:cNvSpPr>
            <a:spLocks noGrp="1"/>
          </p:cNvSpPr>
          <p:nvPr>
            <p:ph type="title"/>
          </p:nvPr>
        </p:nvSpPr>
        <p:spPr/>
        <p:txBody>
          <a:bodyPr>
            <a:normAutofit/>
          </a:bodyPr>
          <a:lstStyle/>
          <a:p>
            <a:r>
              <a:rPr lang="fr-FR" sz="3200" dirty="0" err="1" smtClean="0">
                <a:solidFill>
                  <a:schemeClr val="tx1"/>
                </a:solidFill>
              </a:rPr>
              <a:t>References</a:t>
            </a:r>
            <a:endParaRPr lang="fr-FR" sz="3200" dirty="0">
              <a:solidFill>
                <a:schemeClr val="tx1"/>
              </a:solidFill>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27</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50000"/>
            <a:duotone>
              <a:schemeClr val="bg1">
                <a:shade val="12000"/>
                <a:satMod val="240000"/>
              </a:schemeClr>
              <a:schemeClr val="bg1">
                <a:tint val="65000"/>
              </a:schemeClr>
            </a:duotone>
            <a:lum/>
          </a:blip>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340768"/>
            <a:ext cx="8424936" cy="5184576"/>
          </a:xfrm>
        </p:spPr>
        <p:txBody>
          <a:bodyPr>
            <a:normAutofit fontScale="92500" lnSpcReduction="20000"/>
          </a:bodyPr>
          <a:lstStyle/>
          <a:p>
            <a:pPr>
              <a:lnSpc>
                <a:spcPct val="150000"/>
              </a:lnSpc>
              <a:buNone/>
            </a:pPr>
            <a:r>
              <a:rPr lang="en-US" dirty="0" smtClean="0"/>
              <a:t>	A textbook is defined as </a:t>
            </a:r>
            <a:r>
              <a:rPr lang="en-US" b="1" dirty="0" smtClean="0">
                <a:solidFill>
                  <a:srgbClr val="002060"/>
                </a:solidFill>
              </a:rPr>
              <a:t>a book designed and published to be used as the basis of instruction, presenting the basic principles of the subject</a:t>
            </a:r>
            <a:r>
              <a:rPr lang="en-US" dirty="0" smtClean="0"/>
              <a:t>. A textbook can also be referred to as a published book specially designed to help language learners to improve their linguistic and communicative abilities.  </a:t>
            </a:r>
          </a:p>
          <a:p>
            <a:pPr>
              <a:lnSpc>
                <a:spcPct val="150000"/>
              </a:lnSpc>
              <a:buNone/>
            </a:pPr>
            <a:r>
              <a:rPr lang="en-US" dirty="0" smtClean="0"/>
              <a:t>	A single textbook is often a part of a larger series of books, which might include, in addition to textbooks, workbooks with extra exercises, extra readings, a teacher's material and a guide.</a:t>
            </a:r>
            <a:endParaRPr lang="fr-FR" dirty="0" smtClean="0"/>
          </a:p>
          <a:p>
            <a:pPr>
              <a:buNone/>
            </a:pPr>
            <a:endParaRPr lang="fr-FR" dirty="0" smtClean="0"/>
          </a:p>
          <a:p>
            <a:pPr>
              <a:buNone/>
            </a:pPr>
            <a:endParaRPr lang="fr-FR" dirty="0"/>
          </a:p>
        </p:txBody>
      </p:sp>
      <p:sp>
        <p:nvSpPr>
          <p:cNvPr id="2" name="Titre 1"/>
          <p:cNvSpPr>
            <a:spLocks noGrp="1"/>
          </p:cNvSpPr>
          <p:nvPr>
            <p:ph type="title"/>
          </p:nvPr>
        </p:nvSpPr>
        <p:spPr>
          <a:xfrm>
            <a:off x="539552" y="274638"/>
            <a:ext cx="8394136" cy="922114"/>
          </a:xfrm>
        </p:spPr>
        <p:txBody>
          <a:bodyPr>
            <a:normAutofit/>
          </a:bodyPr>
          <a:lstStyle/>
          <a:p>
            <a:r>
              <a:rPr lang="fr-FR" sz="3200" b="1" dirty="0" err="1" smtClean="0">
                <a:solidFill>
                  <a:schemeClr val="accent2">
                    <a:lumMod val="75000"/>
                  </a:schemeClr>
                </a:solidFill>
              </a:rPr>
              <a:t>Textbook</a:t>
            </a:r>
            <a:r>
              <a:rPr lang="fr-FR" sz="3200" b="1" dirty="0" smtClean="0">
                <a:solidFill>
                  <a:schemeClr val="accent2">
                    <a:lumMod val="75000"/>
                  </a:schemeClr>
                </a:solidFill>
              </a:rPr>
              <a:t> </a:t>
            </a:r>
            <a:r>
              <a:rPr lang="fr-FR" sz="3200" b="1" dirty="0" err="1" smtClean="0">
                <a:solidFill>
                  <a:schemeClr val="accent2">
                    <a:lumMod val="75000"/>
                  </a:schemeClr>
                </a:solidFill>
              </a:rPr>
              <a:t>definition</a:t>
            </a:r>
            <a:endParaRPr lang="fr-FR" sz="3200" dirty="0">
              <a:solidFill>
                <a:schemeClr val="accent2">
                  <a:lumMod val="75000"/>
                </a:schemeClr>
              </a:solidFill>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3</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51520" y="1196752"/>
          <a:ext cx="8568952"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re 2"/>
          <p:cNvSpPr>
            <a:spLocks noGrp="1"/>
          </p:cNvSpPr>
          <p:nvPr>
            <p:ph type="title"/>
          </p:nvPr>
        </p:nvSpPr>
        <p:spPr>
          <a:xfrm>
            <a:off x="457200" y="152400"/>
            <a:ext cx="8229600" cy="1116360"/>
          </a:xfrm>
        </p:spPr>
        <p:txBody>
          <a:bodyPr>
            <a:normAutofit/>
          </a:bodyPr>
          <a:lstStyle/>
          <a:p>
            <a:r>
              <a:rPr lang="fr-FR" sz="3200" b="1" dirty="0" err="1" smtClean="0">
                <a:solidFill>
                  <a:schemeClr val="accent2">
                    <a:lumMod val="75000"/>
                  </a:schemeClr>
                </a:solidFill>
              </a:rPr>
              <a:t>Different</a:t>
            </a:r>
            <a:r>
              <a:rPr lang="fr-FR" sz="3200" b="1" dirty="0" smtClean="0">
                <a:solidFill>
                  <a:schemeClr val="accent2">
                    <a:lumMod val="75000"/>
                  </a:schemeClr>
                </a:solidFill>
              </a:rPr>
              <a:t> </a:t>
            </a:r>
            <a:r>
              <a:rPr lang="fr-FR" sz="3200" b="1" dirty="0" err="1" smtClean="0">
                <a:solidFill>
                  <a:schemeClr val="accent2">
                    <a:lumMod val="75000"/>
                  </a:schemeClr>
                </a:solidFill>
              </a:rPr>
              <a:t>Kinds</a:t>
            </a:r>
            <a:r>
              <a:rPr lang="fr-FR" sz="3200" b="1" dirty="0" smtClean="0">
                <a:solidFill>
                  <a:schemeClr val="accent2">
                    <a:lumMod val="75000"/>
                  </a:schemeClr>
                </a:solidFill>
              </a:rPr>
              <a:t> of </a:t>
            </a:r>
            <a:r>
              <a:rPr lang="fr-FR" sz="3200" b="1" dirty="0" err="1" smtClean="0">
                <a:solidFill>
                  <a:schemeClr val="accent2">
                    <a:lumMod val="75000"/>
                  </a:schemeClr>
                </a:solidFill>
              </a:rPr>
              <a:t>Textbooks</a:t>
            </a:r>
            <a:endParaRPr lang="fr-FR" sz="3200" dirty="0">
              <a:solidFill>
                <a:schemeClr val="accent2">
                  <a:lumMod val="75000"/>
                </a:schemeClr>
              </a:solidFill>
            </a:endParaRPr>
          </a:p>
        </p:txBody>
      </p:sp>
      <p:sp>
        <p:nvSpPr>
          <p:cNvPr id="5" name="Espace réservé du numéro de diapositive 4"/>
          <p:cNvSpPr>
            <a:spLocks noGrp="1"/>
          </p:cNvSpPr>
          <p:nvPr>
            <p:ph type="sldNum" sz="quarter" idx="15"/>
          </p:nvPr>
        </p:nvSpPr>
        <p:spPr/>
        <p:txBody>
          <a:bodyPr/>
          <a:lstStyle/>
          <a:p>
            <a:fld id="{19AEE4BF-BEC6-4AD7-B7F4-204AA757F18B}"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11560" y="1484784"/>
            <a:ext cx="7920880" cy="5040560"/>
          </a:xfrm>
        </p:spPr>
        <p:txBody>
          <a:bodyPr>
            <a:normAutofit/>
          </a:bodyPr>
          <a:lstStyle/>
          <a:p>
            <a:pPr marL="0" indent="0">
              <a:lnSpc>
                <a:spcPct val="150000"/>
              </a:lnSpc>
              <a:buNone/>
            </a:pPr>
            <a:r>
              <a:rPr lang="en-US" dirty="0" smtClean="0"/>
              <a:t>The  traditional  textbook  tries to get  students  to learn the language as a </a:t>
            </a:r>
            <a:r>
              <a:rPr lang="en-US" b="1" dirty="0" smtClean="0">
                <a:solidFill>
                  <a:schemeClr val="accent2">
                    <a:lumMod val="75000"/>
                  </a:schemeClr>
                </a:solidFill>
              </a:rPr>
              <a:t>system</a:t>
            </a:r>
            <a:r>
              <a:rPr lang="en-US" dirty="0" smtClean="0"/>
              <a:t>. Once they have learned the system, it is hoped that  </a:t>
            </a:r>
            <a:r>
              <a:rPr lang="en-US" b="1" dirty="0" smtClean="0">
                <a:solidFill>
                  <a:schemeClr val="accent2">
                    <a:lumMod val="75000"/>
                  </a:schemeClr>
                </a:solidFill>
              </a:rPr>
              <a:t>they  are then equipped  to use  the  language for their own purposes in any way they think fit</a:t>
            </a:r>
            <a:r>
              <a:rPr lang="en-US" dirty="0" smtClean="0"/>
              <a:t>.</a:t>
            </a:r>
            <a:endParaRPr lang="fr-FR" dirty="0" smtClean="0"/>
          </a:p>
          <a:p>
            <a:pPr>
              <a:buNone/>
            </a:pPr>
            <a:endParaRPr lang="fr-FR" dirty="0" smtClean="0"/>
          </a:p>
          <a:p>
            <a:pPr>
              <a:buNone/>
            </a:pPr>
            <a:endParaRPr lang="fr-FR" dirty="0"/>
          </a:p>
        </p:txBody>
      </p:sp>
      <p:sp>
        <p:nvSpPr>
          <p:cNvPr id="2" name="Titre 1"/>
          <p:cNvSpPr>
            <a:spLocks noGrp="1"/>
          </p:cNvSpPr>
          <p:nvPr>
            <p:ph type="title"/>
          </p:nvPr>
        </p:nvSpPr>
        <p:spPr>
          <a:xfrm>
            <a:off x="611560" y="404664"/>
            <a:ext cx="8075240" cy="972344"/>
          </a:xfrm>
        </p:spPr>
        <p:txBody>
          <a:bodyPr>
            <a:normAutofit/>
          </a:bodyPr>
          <a:lstStyle/>
          <a:p>
            <a:r>
              <a:rPr lang="en-US" sz="3200" b="1" dirty="0" smtClean="0">
                <a:solidFill>
                  <a:schemeClr val="tx1"/>
                </a:solidFill>
              </a:rPr>
              <a:t>Traditional textbooks</a:t>
            </a:r>
            <a:endParaRPr lang="fr-FR" sz="3200" b="1" dirty="0">
              <a:solidFill>
                <a:schemeClr val="tx1"/>
              </a:solidFill>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908720"/>
            <a:ext cx="8424936" cy="5733256"/>
          </a:xfrm>
        </p:spPr>
        <p:txBody>
          <a:bodyPr>
            <a:normAutofit/>
          </a:bodyPr>
          <a:lstStyle/>
          <a:p>
            <a:r>
              <a:rPr lang="en-US" dirty="0" smtClean="0"/>
              <a:t>They tend to </a:t>
            </a:r>
            <a:r>
              <a:rPr lang="en-US" dirty="0" err="1" smtClean="0"/>
              <a:t>emphasise</a:t>
            </a:r>
            <a:r>
              <a:rPr lang="en-US" dirty="0" smtClean="0"/>
              <a:t> </a:t>
            </a:r>
            <a:r>
              <a:rPr lang="en-US" b="1" dirty="0" smtClean="0"/>
              <a:t>the forms</a:t>
            </a:r>
            <a:r>
              <a:rPr lang="en-US" dirty="0" smtClean="0"/>
              <a:t>, or </a:t>
            </a:r>
            <a:r>
              <a:rPr lang="en-US" b="1" dirty="0" smtClean="0"/>
              <a:t>patterns</a:t>
            </a:r>
            <a:r>
              <a:rPr lang="en-US" dirty="0" smtClean="0"/>
              <a:t>, of language (the grammar) more than the </a:t>
            </a:r>
            <a:r>
              <a:rPr lang="en-US" b="1" dirty="0" smtClean="0"/>
              <a:t>communicative functions </a:t>
            </a:r>
            <a:r>
              <a:rPr lang="en-US" dirty="0" smtClean="0"/>
              <a:t>of language — the  jobs we do using it.</a:t>
            </a:r>
            <a:endParaRPr lang="fr-FR" dirty="0" smtClean="0"/>
          </a:p>
          <a:p>
            <a:r>
              <a:rPr lang="en-US" dirty="0" smtClean="0"/>
              <a:t>They tend to focus on reading and writing activities, rather than listening and speaking activities.</a:t>
            </a:r>
            <a:endParaRPr lang="fr-FR" dirty="0" smtClean="0"/>
          </a:p>
          <a:p>
            <a:r>
              <a:rPr lang="en-US" dirty="0" smtClean="0"/>
              <a:t>They often make use of a great  deal of LI. They </a:t>
            </a:r>
            <a:r>
              <a:rPr lang="en-US" dirty="0" err="1" smtClean="0"/>
              <a:t>emphasise</a:t>
            </a:r>
            <a:r>
              <a:rPr lang="en-US" dirty="0" smtClean="0"/>
              <a:t> the importance of </a:t>
            </a:r>
            <a:r>
              <a:rPr lang="en-US" b="1" dirty="0" smtClean="0"/>
              <a:t>accuracy</a:t>
            </a:r>
            <a:r>
              <a:rPr lang="en-US" dirty="0" smtClean="0"/>
              <a:t>.</a:t>
            </a:r>
            <a:endParaRPr lang="fr-FR" dirty="0" smtClean="0"/>
          </a:p>
          <a:p>
            <a:r>
              <a:rPr lang="en-US" dirty="0" smtClean="0"/>
              <a:t>They tend to focus rather narrowly on a </a:t>
            </a:r>
            <a:r>
              <a:rPr lang="en-US" b="1" dirty="0" smtClean="0"/>
              <a:t>syllabus</a:t>
            </a:r>
            <a:r>
              <a:rPr lang="en-US" dirty="0" smtClean="0"/>
              <a:t> and </a:t>
            </a:r>
            <a:r>
              <a:rPr lang="en-US" b="1" dirty="0" smtClean="0"/>
              <a:t>examinations</a:t>
            </a:r>
            <a:r>
              <a:rPr lang="en-US" dirty="0" smtClean="0"/>
              <a:t>.</a:t>
            </a:r>
            <a:endParaRPr lang="fr-FR" dirty="0" smtClean="0"/>
          </a:p>
          <a:p>
            <a:r>
              <a:rPr lang="en-US" dirty="0" smtClean="0"/>
              <a:t>They are often attractive to some teachers, because they seem </a:t>
            </a:r>
            <a:r>
              <a:rPr lang="en-US" b="1" dirty="0" smtClean="0"/>
              <a:t>easy to use</a:t>
            </a:r>
            <a:r>
              <a:rPr lang="en-US" dirty="0" smtClean="0"/>
              <a:t>, and are highly examination-orientated.</a:t>
            </a:r>
            <a:endParaRPr lang="fr-FR" dirty="0" smtClean="0"/>
          </a:p>
          <a:p>
            <a:endParaRPr lang="fr-FR" dirty="0"/>
          </a:p>
        </p:txBody>
      </p:sp>
      <p:sp>
        <p:nvSpPr>
          <p:cNvPr id="2" name="Titre 1"/>
          <p:cNvSpPr>
            <a:spLocks noGrp="1"/>
          </p:cNvSpPr>
          <p:nvPr>
            <p:ph type="title"/>
          </p:nvPr>
        </p:nvSpPr>
        <p:spPr>
          <a:xfrm>
            <a:off x="467544" y="152400"/>
            <a:ext cx="8676456" cy="684312"/>
          </a:xfrm>
        </p:spPr>
        <p:txBody>
          <a:bodyPr>
            <a:noAutofit/>
          </a:bodyPr>
          <a:lstStyle/>
          <a:p>
            <a:r>
              <a:rPr lang="en-US" sz="2800" b="1" dirty="0" smtClean="0">
                <a:solidFill>
                  <a:schemeClr val="accent2">
                    <a:lumMod val="75000"/>
                  </a:schemeClr>
                </a:solidFill>
                <a:effectLst/>
              </a:rPr>
              <a:t>Traditional textbooks have these characteristics:</a:t>
            </a:r>
            <a:endParaRPr lang="fr-FR" sz="2800" b="1" dirty="0">
              <a:solidFill>
                <a:schemeClr val="accent2">
                  <a:lumMod val="75000"/>
                </a:schemeClr>
              </a:solidFill>
              <a:effectLst/>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76672"/>
            <a:ext cx="8568952" cy="6048672"/>
          </a:xfrm>
        </p:spPr>
        <p:txBody>
          <a:bodyPr>
            <a:normAutofit fontScale="92500" lnSpcReduction="10000"/>
          </a:bodyPr>
          <a:lstStyle/>
          <a:p>
            <a:pPr defTabSz="457200">
              <a:lnSpc>
                <a:spcPct val="150000"/>
              </a:lnSpc>
              <a:buFont typeface="Wingdings" pitchFamily="2" charset="2"/>
              <a:buChar char="Ø"/>
            </a:pPr>
            <a:r>
              <a:rPr lang="en-US" dirty="0" smtClean="0"/>
              <a:t>	 Advantage of traditional textbooks: </a:t>
            </a:r>
            <a:r>
              <a:rPr lang="en-US" b="1" dirty="0" smtClean="0">
                <a:solidFill>
                  <a:srgbClr val="002060"/>
                </a:solidFill>
              </a:rPr>
              <a:t>a teacher can use them without too much difficulty</a:t>
            </a:r>
            <a:r>
              <a:rPr lang="en-US" b="1" dirty="0" smtClean="0"/>
              <a:t>. </a:t>
            </a:r>
          </a:p>
          <a:p>
            <a:pPr>
              <a:lnSpc>
                <a:spcPct val="150000"/>
              </a:lnSpc>
              <a:buFont typeface="Wingdings" pitchFamily="2" charset="2"/>
              <a:buChar char="Ø"/>
              <a:tabLst>
                <a:tab pos="457200" algn="l"/>
              </a:tabLst>
            </a:pPr>
            <a:r>
              <a:rPr lang="en-US" dirty="0" smtClean="0"/>
              <a:t>	The main problem : students work through  them, sometimes for years, and often conscientiously. However, despite this, at the end of their studies they are still </a:t>
            </a:r>
            <a:r>
              <a:rPr lang="en-US" b="1" dirty="0" smtClean="0">
                <a:solidFill>
                  <a:srgbClr val="002060"/>
                </a:solidFill>
              </a:rPr>
              <a:t>incapable of using the language</a:t>
            </a:r>
            <a:r>
              <a:rPr lang="en-US" dirty="0" smtClean="0"/>
              <a:t>: they may ‘know’ its grammar — the </a:t>
            </a:r>
            <a:r>
              <a:rPr lang="en-US" i="1" dirty="0" smtClean="0"/>
              <a:t>system </a:t>
            </a:r>
            <a:r>
              <a:rPr lang="en-US" dirty="0" smtClean="0"/>
              <a:t>but they can’t </a:t>
            </a:r>
            <a:r>
              <a:rPr lang="en-US" i="1" dirty="0" smtClean="0"/>
              <a:t>communicate </a:t>
            </a:r>
            <a:r>
              <a:rPr lang="en-US" dirty="0" smtClean="0"/>
              <a:t>in it.</a:t>
            </a:r>
            <a:endParaRPr lang="fr-FR" dirty="0" smtClean="0"/>
          </a:p>
          <a:p>
            <a:pPr>
              <a:lnSpc>
                <a:spcPct val="150000"/>
              </a:lnSpc>
              <a:buFont typeface="Wingdings" pitchFamily="2" charset="2"/>
              <a:buChar char="Ø"/>
              <a:tabLst>
                <a:tab pos="533400" algn="l"/>
              </a:tabLst>
            </a:pPr>
            <a:r>
              <a:rPr lang="en-US" dirty="0" smtClean="0"/>
              <a:t>	Teachers using TT has a challenge: both to satisfy the syllabus, and to ensure that students using the textbook learn not just  the forms of the  language,  but how to use them to communicate.</a:t>
            </a:r>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980728"/>
            <a:ext cx="8640960" cy="5616624"/>
          </a:xfrm>
        </p:spPr>
        <p:txBody>
          <a:bodyPr>
            <a:normAutofit fontScale="70000" lnSpcReduction="20000"/>
          </a:bodyPr>
          <a:lstStyle/>
          <a:p>
            <a:pPr>
              <a:buNone/>
            </a:pPr>
            <a:r>
              <a:rPr lang="en-US" sz="3100" dirty="0" smtClean="0"/>
              <a:t>	Communicative textbooks </a:t>
            </a:r>
            <a:r>
              <a:rPr lang="en-US" sz="3100" b="1" dirty="0" smtClean="0">
                <a:solidFill>
                  <a:srgbClr val="002060"/>
                </a:solidFill>
              </a:rPr>
              <a:t>create opportunities for the students  to use the language in the classroom</a:t>
            </a:r>
            <a:r>
              <a:rPr lang="en-US" sz="3100" dirty="0" smtClean="0"/>
              <a:t>, as a sort of ‘halfway house’  before using it  in real life. Communicative textbooks vary quite a lot, but very broadly they have the following characteristics:  </a:t>
            </a:r>
          </a:p>
          <a:p>
            <a:r>
              <a:rPr lang="en-US" sz="3100" dirty="0" smtClean="0"/>
              <a:t>They </a:t>
            </a:r>
            <a:r>
              <a:rPr lang="en-US" sz="3100" dirty="0" err="1" smtClean="0"/>
              <a:t>emphasise</a:t>
            </a:r>
            <a:r>
              <a:rPr lang="en-US" sz="3100" dirty="0" smtClean="0"/>
              <a:t> the </a:t>
            </a:r>
            <a:r>
              <a:rPr lang="en-US" sz="3100" b="1" dirty="0" smtClean="0"/>
              <a:t>communicative functions </a:t>
            </a:r>
            <a:r>
              <a:rPr lang="en-US" sz="3100" dirty="0" smtClean="0"/>
              <a:t>of language  not just the forms. </a:t>
            </a:r>
            <a:endParaRPr lang="fr-FR" sz="3100" dirty="0" smtClean="0"/>
          </a:p>
          <a:p>
            <a:r>
              <a:rPr lang="en-US" sz="3100" dirty="0" smtClean="0"/>
              <a:t>They try to reflect the </a:t>
            </a:r>
            <a:r>
              <a:rPr lang="en-US" sz="3100" b="1" dirty="0" smtClean="0"/>
              <a:t>students’ needs and interests</a:t>
            </a:r>
            <a:r>
              <a:rPr lang="en-US" sz="3100" dirty="0" smtClean="0"/>
              <a:t>.</a:t>
            </a:r>
            <a:endParaRPr lang="fr-FR" sz="3100" dirty="0" smtClean="0"/>
          </a:p>
          <a:p>
            <a:r>
              <a:rPr lang="en-US" sz="3100" dirty="0" smtClean="0"/>
              <a:t>They </a:t>
            </a:r>
            <a:r>
              <a:rPr lang="en-US" sz="3100" dirty="0" err="1" smtClean="0"/>
              <a:t>emphasise</a:t>
            </a:r>
            <a:r>
              <a:rPr lang="en-US" sz="3100" dirty="0" smtClean="0"/>
              <a:t> skills in using the language, not just the forms of language, and they are therefore </a:t>
            </a:r>
            <a:r>
              <a:rPr lang="en-US" sz="3100" b="1" dirty="0" smtClean="0"/>
              <a:t>activity-based</a:t>
            </a:r>
            <a:r>
              <a:rPr lang="en-US" sz="3100" dirty="0" smtClean="0"/>
              <a:t>.</a:t>
            </a:r>
            <a:endParaRPr lang="fr-FR" sz="3100" dirty="0" smtClean="0"/>
          </a:p>
          <a:p>
            <a:r>
              <a:rPr lang="en-US" sz="3100" dirty="0" smtClean="0"/>
              <a:t>They usually have a good </a:t>
            </a:r>
            <a:r>
              <a:rPr lang="en-US" sz="3100" b="1" dirty="0" smtClean="0"/>
              <a:t>balance among the four language skills, </a:t>
            </a:r>
            <a:r>
              <a:rPr lang="en-US" sz="3100" dirty="0" smtClean="0"/>
              <a:t>but may </a:t>
            </a:r>
            <a:r>
              <a:rPr lang="en-US" sz="3100" dirty="0" err="1" smtClean="0"/>
              <a:t>emphasise</a:t>
            </a:r>
            <a:r>
              <a:rPr lang="en-US" sz="3100" dirty="0" smtClean="0"/>
              <a:t> listening and speaking more than a traditional textbook does.</a:t>
            </a:r>
            <a:endParaRPr lang="fr-FR" sz="3100" dirty="0" smtClean="0"/>
          </a:p>
          <a:p>
            <a:r>
              <a:rPr lang="en-US" sz="3100" dirty="0" smtClean="0"/>
              <a:t>They tend to be very specific  in  their  definition  of </a:t>
            </a:r>
            <a:r>
              <a:rPr lang="en-US" sz="3100" b="1" dirty="0" smtClean="0"/>
              <a:t>aims</a:t>
            </a:r>
            <a:r>
              <a:rPr lang="en-US" sz="3100" dirty="0" smtClean="0"/>
              <a:t>. Both content and methods reflect the authentic language of everyday life.</a:t>
            </a:r>
            <a:endParaRPr lang="fr-FR" sz="3100" dirty="0" smtClean="0"/>
          </a:p>
          <a:p>
            <a:r>
              <a:rPr lang="en-US" sz="3100" dirty="0" smtClean="0"/>
              <a:t>They encourage </a:t>
            </a:r>
            <a:r>
              <a:rPr lang="en-US" sz="3100" b="1" dirty="0" smtClean="0"/>
              <a:t>work in groups and pairs</a:t>
            </a:r>
            <a:r>
              <a:rPr lang="en-US" sz="3100" dirty="0" smtClean="0"/>
              <a:t>, and therefore make heavier demands on teachers’ </a:t>
            </a:r>
            <a:r>
              <a:rPr lang="en-US" sz="3100" dirty="0" err="1" smtClean="0"/>
              <a:t>organisational</a:t>
            </a:r>
            <a:r>
              <a:rPr lang="en-US" sz="3100" dirty="0" smtClean="0"/>
              <a:t> abilities.</a:t>
            </a:r>
            <a:endParaRPr lang="fr-FR" sz="3100" dirty="0" smtClean="0"/>
          </a:p>
          <a:p>
            <a:r>
              <a:rPr lang="en-US" sz="3100" dirty="0" smtClean="0"/>
              <a:t>They </a:t>
            </a:r>
            <a:r>
              <a:rPr lang="en-US" sz="3100" dirty="0" err="1" smtClean="0"/>
              <a:t>emphasise</a:t>
            </a:r>
            <a:r>
              <a:rPr lang="en-US" sz="3100" dirty="0" smtClean="0"/>
              <a:t> </a:t>
            </a:r>
            <a:r>
              <a:rPr lang="en-US" sz="3100" b="1" dirty="0" smtClean="0"/>
              <a:t>fluency</a:t>
            </a:r>
            <a:r>
              <a:rPr lang="en-US" sz="3100" dirty="0" smtClean="0"/>
              <a:t>, not just accuracy.</a:t>
            </a:r>
            <a:endParaRPr lang="fr-FR" sz="3100" dirty="0" smtClean="0"/>
          </a:p>
          <a:p>
            <a:pPr>
              <a:buNone/>
            </a:pPr>
            <a:endParaRPr lang="fr-FR" dirty="0" smtClean="0"/>
          </a:p>
          <a:p>
            <a:pPr>
              <a:buNone/>
            </a:pPr>
            <a:endParaRPr lang="fr-FR" dirty="0"/>
          </a:p>
        </p:txBody>
      </p:sp>
      <p:sp>
        <p:nvSpPr>
          <p:cNvPr id="2" name="Titre 1"/>
          <p:cNvSpPr>
            <a:spLocks noGrp="1"/>
          </p:cNvSpPr>
          <p:nvPr>
            <p:ph type="title"/>
          </p:nvPr>
        </p:nvSpPr>
        <p:spPr>
          <a:xfrm>
            <a:off x="457200" y="152400"/>
            <a:ext cx="8229600" cy="756320"/>
          </a:xfrm>
        </p:spPr>
        <p:txBody>
          <a:bodyPr>
            <a:normAutofit/>
          </a:bodyPr>
          <a:lstStyle/>
          <a:p>
            <a:r>
              <a:rPr lang="en-US" sz="3200" b="1" dirty="0" smtClean="0">
                <a:solidFill>
                  <a:schemeClr val="accent2">
                    <a:lumMod val="75000"/>
                  </a:schemeClr>
                </a:solidFill>
              </a:rPr>
              <a:t>Communicative textbooks</a:t>
            </a:r>
            <a:endParaRPr lang="fr-FR" sz="3200" b="1" dirty="0">
              <a:solidFill>
                <a:schemeClr val="accent2">
                  <a:lumMod val="75000"/>
                </a:schemeClr>
              </a:solidFill>
            </a:endParaRPr>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60648"/>
            <a:ext cx="8933688" cy="6597352"/>
          </a:xfrm>
        </p:spPr>
        <p:txBody>
          <a:bodyPr>
            <a:normAutofit/>
          </a:bodyPr>
          <a:lstStyle/>
          <a:p>
            <a:pPr>
              <a:buNone/>
            </a:pPr>
            <a:r>
              <a:rPr lang="en-US" dirty="0" smtClean="0"/>
              <a:t>	A  communicative  activity is </a:t>
            </a:r>
            <a:r>
              <a:rPr lang="en-US" b="1" dirty="0" smtClean="0">
                <a:solidFill>
                  <a:srgbClr val="002060"/>
                </a:solidFill>
              </a:rPr>
              <a:t>any classroom exercise that helps the students to use the language they have learned in the classroom in real life</a:t>
            </a:r>
            <a:r>
              <a:rPr lang="en-US" dirty="0" smtClean="0"/>
              <a:t> (help to develop students communicative skills). Examples are: </a:t>
            </a:r>
          </a:p>
          <a:p>
            <a:pPr>
              <a:buFont typeface="Wingdings" pitchFamily="2" charset="2"/>
              <a:buChar char="v"/>
            </a:pPr>
            <a:r>
              <a:rPr lang="en-US" dirty="0" smtClean="0"/>
              <a:t>Students listen to authentic language for real-life purposes. For example, the students might listen to a recording of an airport announcement.</a:t>
            </a:r>
            <a:endParaRPr lang="fr-FR" dirty="0" smtClean="0"/>
          </a:p>
          <a:p>
            <a:pPr>
              <a:buFont typeface="Wingdings" pitchFamily="2" charset="2"/>
              <a:buChar char="v"/>
            </a:pPr>
            <a:r>
              <a:rPr lang="en-US" dirty="0" smtClean="0"/>
              <a:t>Students talk to each other as they might  in real  life with an English speaker, for example, to find out something they don’t know. We call these </a:t>
            </a:r>
            <a:r>
              <a:rPr lang="en-US" i="1" dirty="0" smtClean="0"/>
              <a:t>information-gap </a:t>
            </a:r>
            <a:r>
              <a:rPr lang="en-US" dirty="0" smtClean="0"/>
              <a:t>exercises; the idea is to give the students a purpose for communication.</a:t>
            </a:r>
          </a:p>
          <a:p>
            <a:pPr>
              <a:buNone/>
            </a:pPr>
            <a:r>
              <a:rPr lang="en-US" dirty="0" smtClean="0"/>
              <a:t>	The</a:t>
            </a:r>
            <a:r>
              <a:rPr lang="en-US" dirty="0" smtClean="0">
                <a:solidFill>
                  <a:srgbClr val="002060"/>
                </a:solidFill>
              </a:rPr>
              <a:t> theory </a:t>
            </a:r>
            <a:r>
              <a:rPr lang="en-US" dirty="0" smtClean="0"/>
              <a:t>is simple: </a:t>
            </a:r>
            <a:r>
              <a:rPr lang="en-US" dirty="0" smtClean="0">
                <a:solidFill>
                  <a:srgbClr val="002060"/>
                </a:solidFill>
              </a:rPr>
              <a:t>by doing things like these in the classroom, students will be more likely to be able to do them in real life.</a:t>
            </a:r>
            <a:endParaRPr lang="fr-FR" dirty="0" smtClean="0">
              <a:solidFill>
                <a:srgbClr val="002060"/>
              </a:solidFill>
            </a:endParaRPr>
          </a:p>
          <a:p>
            <a:pPr>
              <a:buNone/>
            </a:pPr>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fld id="{19AEE4BF-BEC6-4AD7-B7F4-204AA757F18B}" type="slidenum">
              <a:rPr lang="fr-FR" smtClean="0"/>
              <a:pPr/>
              <a:t>9</a:t>
            </a:fld>
            <a:endParaRPr lang="fr-F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ersonnalisé 1">
      <a:dk1>
        <a:sysClr val="windowText" lastClr="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2890</TotalTime>
  <Words>1506</Words>
  <Application>Microsoft Office PowerPoint</Application>
  <PresentationFormat>Affichage à l'écran (4:3)</PresentationFormat>
  <Paragraphs>136</Paragraphs>
  <Slides>27</Slides>
  <Notes>1</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Papier</vt:lpstr>
      <vt:lpstr>Diapositive 1</vt:lpstr>
      <vt:lpstr>Textbook Evaluation</vt:lpstr>
      <vt:lpstr>Textbook definition</vt:lpstr>
      <vt:lpstr>Different Kinds of Textbooks</vt:lpstr>
      <vt:lpstr>Traditional textbooks</vt:lpstr>
      <vt:lpstr>Traditional textbooks have these characteristics:</vt:lpstr>
      <vt:lpstr>Diapositive 7</vt:lpstr>
      <vt:lpstr>Communicative textbooks</vt:lpstr>
      <vt:lpstr>Diapositive 9</vt:lpstr>
      <vt:lpstr>Diapositive 10</vt:lpstr>
      <vt:lpstr>Diapositive 11</vt:lpstr>
      <vt:lpstr>Pros and cons of using textbooks in EFL teaching</vt:lpstr>
      <vt:lpstr>Diapositive 13</vt:lpstr>
      <vt:lpstr>Diapositive 14</vt:lpstr>
      <vt:lpstr>Diapositive 15</vt:lpstr>
      <vt:lpstr>While many of the aforementioned theorists are for using textbooks in ELT classrooms, still others argue against its use retaining some well-founded reservations on the subject.</vt:lpstr>
      <vt:lpstr>Diapositive 17</vt:lpstr>
      <vt:lpstr>Diapositive 18</vt:lpstr>
      <vt:lpstr>Diapositive 19</vt:lpstr>
      <vt:lpstr>Approaches to textbook use</vt:lpstr>
      <vt:lpstr>Diapositive 21</vt:lpstr>
      <vt:lpstr>However,   this approach which stands on heavy reliance on textbooks has some disadvantages including:</vt:lpstr>
      <vt:lpstr>Diapositive 23</vt:lpstr>
      <vt:lpstr>Diapositive 24</vt:lpstr>
      <vt:lpstr>factors influencing the degree of independence or autonomy in using coursebooks</vt:lpstr>
      <vt:lpstr>Diapositive 26</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Syllabus Design</dc:title>
  <dc:creator>HP</dc:creator>
  <cp:lastModifiedBy>User</cp:lastModifiedBy>
  <cp:revision>65</cp:revision>
  <dcterms:created xsi:type="dcterms:W3CDTF">2022-10-11T12:10:30Z</dcterms:created>
  <dcterms:modified xsi:type="dcterms:W3CDTF">2022-12-29T10:30:28Z</dcterms:modified>
</cp:coreProperties>
</file>