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20737-C2DA-4F79-9D59-A225A6B2B284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66CB-8296-4C83-B515-0EB36D85C4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hromatographie" TargetMode="External"/><Relationship Id="rId7" Type="http://schemas.openxmlformats.org/officeDocument/2006/relationships/hyperlink" Target="http://fr.wikipedia.org/wiki/Acide_nucl%C3%A9iqu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Prot%C3%A9ines" TargetMode="External"/><Relationship Id="rId5" Type="http://schemas.openxmlformats.org/officeDocument/2006/relationships/hyperlink" Target="http://fr.wikipedia.org/wiki/Biologie_mol%C3%A9culaire" TargetMode="External"/><Relationship Id="rId4" Type="http://schemas.openxmlformats.org/officeDocument/2006/relationships/hyperlink" Target="http://fr.wikipedia.org/wiki/Biochimi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rtl="0" eaLnBrk="1" hangingPunct="1">
              <a:spcBef>
                <a:spcPct val="0"/>
              </a:spcBef>
            </a:pPr>
            <a:r>
              <a:rPr lang="fr-FR" dirty="0" smtClean="0">
                <a:cs typeface="Times New Roman" pitchFamily="18" charset="0"/>
              </a:rPr>
              <a:t>L’électrophorèse est – avec la </a:t>
            </a:r>
            <a:r>
              <a:rPr lang="fr-FR" dirty="0" smtClean="0">
                <a:cs typeface="Times New Roman" pitchFamily="18" charset="0"/>
                <a:hlinkClick r:id="rId3" tooltip="Chromatographie"/>
              </a:rPr>
              <a:t>chromatographie</a:t>
            </a:r>
            <a:r>
              <a:rPr lang="fr-FR" dirty="0" smtClean="0">
                <a:cs typeface="Times New Roman" pitchFamily="18" charset="0"/>
              </a:rPr>
              <a:t> – la principale des techniques utilisées en biologie pour la séparation et la caractérisation des molécules. </a:t>
            </a:r>
          </a:p>
          <a:p>
            <a:pPr algn="just" rtl="0" eaLnBrk="1" hangingPunct="1">
              <a:spcBef>
                <a:spcPct val="0"/>
              </a:spcBef>
            </a:pPr>
            <a:r>
              <a:rPr lang="fr-FR" dirty="0" smtClean="0">
                <a:cs typeface="Times New Roman" pitchFamily="18" charset="0"/>
              </a:rPr>
              <a:t>Elle a quelques applications en chimie, mais est principalement utilisée en </a:t>
            </a:r>
            <a:r>
              <a:rPr lang="fr-FR" dirty="0" smtClean="0">
                <a:cs typeface="Times New Roman" pitchFamily="18" charset="0"/>
                <a:hlinkClick r:id="rId4" tooltip="Biochimie"/>
              </a:rPr>
              <a:t>biochimie</a:t>
            </a:r>
            <a:r>
              <a:rPr lang="fr-FR" dirty="0" smtClean="0">
                <a:cs typeface="Times New Roman" pitchFamily="18" charset="0"/>
              </a:rPr>
              <a:t> ou </a:t>
            </a:r>
            <a:r>
              <a:rPr lang="fr-FR" dirty="0" smtClean="0">
                <a:cs typeface="Times New Roman" pitchFamily="18" charset="0"/>
                <a:hlinkClick r:id="rId5" tooltip="Biologie moléculaire"/>
              </a:rPr>
              <a:t>biologie moléculaire</a:t>
            </a:r>
            <a:r>
              <a:rPr lang="fr-FR" dirty="0" smtClean="0">
                <a:cs typeface="Times New Roman" pitchFamily="18" charset="0"/>
              </a:rPr>
              <a:t> pour la séparation des </a:t>
            </a:r>
            <a:r>
              <a:rPr lang="fr-FR" dirty="0" smtClean="0">
                <a:cs typeface="Times New Roman" pitchFamily="18" charset="0"/>
                <a:hlinkClick r:id="rId6" tooltip="Protéines"/>
              </a:rPr>
              <a:t>protéines</a:t>
            </a:r>
            <a:r>
              <a:rPr lang="fr-FR" dirty="0" smtClean="0">
                <a:cs typeface="Times New Roman" pitchFamily="18" charset="0"/>
              </a:rPr>
              <a:t> ou celle des </a:t>
            </a:r>
            <a:r>
              <a:rPr lang="fr-FR" dirty="0" smtClean="0">
                <a:cs typeface="Times New Roman" pitchFamily="18" charset="0"/>
                <a:hlinkClick r:id="rId7" tooltip="Acide nucléique"/>
              </a:rPr>
              <a:t>acides nucléiques</a:t>
            </a:r>
            <a:r>
              <a:rPr lang="fr-FR" dirty="0" smtClean="0">
                <a:cs typeface="Times New Roman" pitchFamily="18" charset="0"/>
              </a:rPr>
              <a:t>. </a:t>
            </a:r>
          </a:p>
          <a:p>
            <a:pPr algn="l" rtl="0" eaLnBrk="1" hangingPunct="1">
              <a:spcBef>
                <a:spcPct val="0"/>
              </a:spcBef>
            </a:pPr>
            <a:endParaRPr lang="fr-FR" dirty="0" smtClean="0">
              <a:cs typeface="Arial" charset="0"/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0E4CC-532E-489B-BF0A-7A8A4EEEFF6D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4DFC-EF83-4C88-B838-EA313DC6BFD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BC62-BB59-4EC4-9AB4-4BAF4E67D213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8F2A-F40B-4B95-AD21-D711568207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arpe.snv.jussieu.fr/coursvt/images_9/etbr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14313" y="214313"/>
            <a:ext cx="8643937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I.2. Séparation </a:t>
            </a: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 acides nucléiques</a:t>
            </a:r>
          </a:p>
        </p:txBody>
      </p:sp>
      <p:sp>
        <p:nvSpPr>
          <p:cNvPr id="7" name="Rectangle avec flèche vers le bas 6"/>
          <p:cNvSpPr/>
          <p:nvPr/>
        </p:nvSpPr>
        <p:spPr>
          <a:xfrm>
            <a:off x="357188" y="1500187"/>
            <a:ext cx="8572500" cy="178593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La technique la plus utilisée pour la séparation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des acides  nucléiques: </a:t>
            </a:r>
            <a:r>
              <a:rPr lang="fr-FR" sz="2800" b="1" dirty="0">
                <a:solidFill>
                  <a:srgbClr val="0070C0"/>
                </a:solidFill>
              </a:rPr>
              <a:t>L’électrophorèse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3389925"/>
            <a:ext cx="8572560" cy="261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800" b="1" u="sng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Principe général</a:t>
            </a:r>
            <a:r>
              <a:rPr lang="fr-FR" sz="28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8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Dans un milieu donné, la séparation des particules se fait en fonction de leur </a:t>
            </a:r>
            <a:r>
              <a:rPr lang="fr-FR" sz="2800" b="1" dirty="0">
                <a:solidFill>
                  <a:srgbClr val="FF3300"/>
                </a:solidFill>
                <a:ea typeface="Times New Roman" pitchFamily="18" charset="0"/>
                <a:cs typeface="Times New Roman" pitchFamily="18" charset="0"/>
              </a:rPr>
              <a:t>charge électrique </a:t>
            </a:r>
            <a:r>
              <a:rPr lang="fr-FR" sz="28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et pour des charges identiques, en fonction de leur </a:t>
            </a:r>
            <a:r>
              <a:rPr lang="fr-FR" sz="2800" b="1" dirty="0">
                <a:solidFill>
                  <a:srgbClr val="FF3300"/>
                </a:solidFill>
                <a:ea typeface="Times New Roman" pitchFamily="18" charset="0"/>
                <a:cs typeface="Times New Roman" pitchFamily="18" charset="0"/>
              </a:rPr>
              <a:t>taille</a:t>
            </a:r>
            <a:r>
              <a:rPr lang="fr-FR" sz="28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428625" y="5500688"/>
            <a:ext cx="8429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gel d’agarose n’est pas résolutif pour de petits fragments d’ADN (Inférieurs à 100 </a:t>
            </a:r>
            <a:r>
              <a:rPr lang="fr-FR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pb</a:t>
            </a:r>
            <a:r>
              <a:rPr lang="fr-F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0063"/>
            <a:ext cx="3048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2"/>
          <p:cNvGrpSpPr>
            <a:grpSpLocks/>
          </p:cNvGrpSpPr>
          <p:nvPr/>
        </p:nvGrpSpPr>
        <p:grpSpPr bwMode="auto">
          <a:xfrm>
            <a:off x="714375" y="71438"/>
            <a:ext cx="8072438" cy="2266950"/>
            <a:chOff x="714348" y="71414"/>
            <a:chExt cx="8072494" cy="2266950"/>
          </a:xfrm>
        </p:grpSpPr>
        <p:pic>
          <p:nvPicPr>
            <p:cNvPr id="737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71414"/>
              <a:ext cx="2457450" cy="2266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Bulle ronde 10"/>
            <p:cNvSpPr/>
            <p:nvPr/>
          </p:nvSpPr>
          <p:spPr>
            <a:xfrm>
              <a:off x="3071802" y="142851"/>
              <a:ext cx="5715040" cy="857250"/>
            </a:xfrm>
            <a:prstGeom prst="wedgeEllipseCallout">
              <a:avLst>
                <a:gd name="adj1" fmla="val -60706"/>
                <a:gd name="adj2" fmla="val 12345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Un gel d'agarose avant éclairage sous ultraviolets </a:t>
              </a: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86314" y="4017727"/>
            <a:ext cx="4000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>
                <a:latin typeface="Calibri" pitchFamily="34" charset="0"/>
                <a:cs typeface="Calibri" pitchFamily="34" charset="0"/>
              </a:rPr>
              <a:t>Puits :</a:t>
            </a:r>
          </a:p>
          <a:p>
            <a:pPr algn="just" eaLnBrk="0" hangingPunct="0"/>
            <a:r>
              <a:rPr lang="fr-FR" sz="2000" dirty="0">
                <a:latin typeface="Calibri" pitchFamily="34" charset="0"/>
                <a:cs typeface="Calibri" pitchFamily="34" charset="0"/>
              </a:rPr>
              <a:t>1. Echelle de marqueur de poids moléculaire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. vide, 3. Un produit de PCR d'une taille légèrement supérieure à 500 paires de bases 4. Fragment d'environ 4.5kb d'un Plasmide digéré par une enzyme de restriction</a:t>
            </a:r>
          </a:p>
        </p:txBody>
      </p:sp>
      <p:grpSp>
        <p:nvGrpSpPr>
          <p:cNvPr id="5" name="Groupe 13"/>
          <p:cNvGrpSpPr>
            <a:grpSpLocks/>
          </p:cNvGrpSpPr>
          <p:nvPr/>
        </p:nvGrpSpPr>
        <p:grpSpPr bwMode="auto">
          <a:xfrm>
            <a:off x="714375" y="1571625"/>
            <a:ext cx="8091488" cy="2324100"/>
            <a:chOff x="714348" y="1571612"/>
            <a:chExt cx="8091527" cy="2324100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50" y="1571612"/>
              <a:ext cx="2447925" cy="2324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Bulle ronde 11"/>
            <p:cNvSpPr/>
            <p:nvPr/>
          </p:nvSpPr>
          <p:spPr>
            <a:xfrm>
              <a:off x="714348" y="2214541"/>
              <a:ext cx="4357709" cy="1500187"/>
            </a:xfrm>
            <a:prstGeom prst="wedgeEllipseCallout">
              <a:avLst>
                <a:gd name="adj1" fmla="val 95504"/>
                <a:gd name="adj2" fmla="val -2167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Le gel est exposé à des rayonnements ultraviolets, le BET colore l'ADN en une couleur rouge-orangée</a:t>
              </a:r>
            </a:p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</p:txBody>
        </p:sp>
      </p:grpSp>
      <p:grpSp>
        <p:nvGrpSpPr>
          <p:cNvPr id="6" name="Groupe 15"/>
          <p:cNvGrpSpPr>
            <a:grpSpLocks/>
          </p:cNvGrpSpPr>
          <p:nvPr/>
        </p:nvGrpSpPr>
        <p:grpSpPr bwMode="auto">
          <a:xfrm>
            <a:off x="357188" y="4000500"/>
            <a:ext cx="4357687" cy="2643188"/>
            <a:chOff x="357158" y="4000504"/>
            <a:chExt cx="4357718" cy="2643206"/>
          </a:xfrm>
        </p:grpSpPr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4036766"/>
              <a:ext cx="2071702" cy="2606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Bulle ronde 14"/>
            <p:cNvSpPr/>
            <p:nvPr/>
          </p:nvSpPr>
          <p:spPr>
            <a:xfrm>
              <a:off x="2285984" y="4000504"/>
              <a:ext cx="2428892" cy="714380"/>
            </a:xfrm>
            <a:prstGeom prst="wedgeEllipseCallout">
              <a:avLst>
                <a:gd name="adj1" fmla="val -69091"/>
                <a:gd name="adj2" fmla="val 982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Photographie du gel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14313" y="2428868"/>
            <a:ext cx="8715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fr-FR" sz="2400" dirty="0">
                <a:cs typeface="Times New Roman" pitchFamily="18" charset="0"/>
              </a:rPr>
              <a:t>Le bromure d'</a:t>
            </a:r>
            <a:r>
              <a:rPr lang="fr-FR" sz="2400" dirty="0" err="1">
                <a:cs typeface="Times New Roman" pitchFamily="18" charset="0"/>
              </a:rPr>
              <a:t>éthidium</a:t>
            </a:r>
            <a:r>
              <a:rPr lang="fr-FR" sz="2400" dirty="0">
                <a:cs typeface="Times New Roman" pitchFamily="18" charset="0"/>
              </a:rPr>
              <a:t> (</a:t>
            </a:r>
            <a:r>
              <a:rPr lang="fr-FR" sz="2400" dirty="0" err="1">
                <a:cs typeface="Times New Roman" pitchFamily="18" charset="0"/>
              </a:rPr>
              <a:t>EtBr</a:t>
            </a:r>
            <a:r>
              <a:rPr lang="fr-FR" sz="2400" dirty="0">
                <a:cs typeface="Times New Roman" pitchFamily="18" charset="0"/>
              </a:rPr>
              <a:t>) = à la fois un agent intercalant et un </a:t>
            </a:r>
            <a:r>
              <a:rPr lang="fr-FR" sz="2400" dirty="0" err="1">
                <a:cs typeface="Times New Roman" pitchFamily="18" charset="0"/>
              </a:rPr>
              <a:t>fluorochrome</a:t>
            </a:r>
            <a:r>
              <a:rPr lang="fr-FR" sz="2400" dirty="0">
                <a:cs typeface="Times New Roman" pitchFamily="18" charset="0"/>
              </a:rPr>
              <a:t>. </a:t>
            </a:r>
          </a:p>
          <a:p>
            <a:pPr algn="just" defTabSz="349250" eaLnBrk="0" hangingPunct="0">
              <a:lnSpc>
                <a:spcPct val="150000"/>
              </a:lnSpc>
            </a:pPr>
            <a:r>
              <a:rPr lang="fr-FR" sz="2400" dirty="0">
                <a:cs typeface="Times New Roman" pitchFamily="18" charset="0"/>
              </a:rPr>
              <a:t>Structure aromatique plane </a:t>
            </a:r>
            <a:r>
              <a:rPr lang="fr-FR" sz="2400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 dirty="0">
                <a:cs typeface="Times New Roman" pitchFamily="18" charset="0"/>
              </a:rPr>
              <a:t> s'intercaler entre les paires de bases </a:t>
            </a:r>
            <a:r>
              <a:rPr lang="fr-FR" sz="2400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 dirty="0">
                <a:cs typeface="Times New Roman" pitchFamily="18" charset="0"/>
              </a:rPr>
              <a:t>  détorsion de la double hélice et émission de lumière (fluorescence) dans le rouge-orange lorsque le complexe ADN-</a:t>
            </a:r>
            <a:r>
              <a:rPr lang="fr-FR" sz="2400" dirty="0" err="1">
                <a:cs typeface="Times New Roman" pitchFamily="18" charset="0"/>
              </a:rPr>
              <a:t>EtBr</a:t>
            </a:r>
            <a:r>
              <a:rPr lang="fr-FR" sz="2400" dirty="0">
                <a:cs typeface="Times New Roman" pitchFamily="18" charset="0"/>
              </a:rPr>
              <a:t> est excité en lumière </a:t>
            </a:r>
            <a:r>
              <a:rPr lang="fr-FR" sz="2400" dirty="0" err="1">
                <a:cs typeface="Times New Roman" pitchFamily="18" charset="0"/>
              </a:rPr>
              <a:t>utraviolette</a:t>
            </a:r>
            <a:r>
              <a:rPr lang="fr-FR" sz="2400" dirty="0"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7188" y="5792809"/>
            <a:ext cx="8501062" cy="70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C'est l'une des principales méthodes de détection de l'ADN dans les gels d'électrophorèse.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785813" y="71414"/>
            <a:ext cx="8196262" cy="2357437"/>
            <a:chOff x="785786" y="357166"/>
            <a:chExt cx="8195804" cy="2357454"/>
          </a:xfrm>
        </p:grpSpPr>
        <p:pic>
          <p:nvPicPr>
            <p:cNvPr id="16385" name="Picture 1" descr="http://wwwarpe.snv.jussieu.fr/coursvt/images_9/etbr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357166"/>
              <a:ext cx="4045030" cy="2357454"/>
            </a:xfrm>
            <a:prstGeom prst="rect">
              <a:avLst/>
            </a:prstGeom>
            <a:noFill/>
          </p:spPr>
        </p:pic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4132186" y="1285860"/>
              <a:ext cx="4849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2400" b="1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</a:rPr>
                <a:t>Formule du bromure d'éthidium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285750" y="1742439"/>
            <a:ext cx="8572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préparation aisée, rapide, et peu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coûteuse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endParaRPr lang="fr-F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pas de dénaturation des échantillons</a:t>
            </a: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l'agarose plus ferme et moins toxique que le gel de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polyacrylamide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les échantillons peuvent être récupérés en vue d'analyses supplémentaires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14313" y="500063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Les avantages de l'électrophorèse en gel d'agarose sont: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4MiniProt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85728"/>
            <a:ext cx="4353516" cy="4000528"/>
          </a:xfrm>
          <a:prstGeom prst="rect">
            <a:avLst/>
          </a:prstGeom>
          <a:noFill/>
          <a:ln/>
        </p:spPr>
      </p:pic>
      <p:pic>
        <p:nvPicPr>
          <p:cNvPr id="3" name="Picture 6" descr="44DescripMig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69380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14313" y="4714884"/>
            <a:ext cx="8715375" cy="19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polyacrylamide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est utilisé à des concentrations de 4% à 20% (poids/volume) et permet de séparer des molécules plus petites d'acides nucléiques.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618634"/>
            <a:ext cx="82153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2060"/>
                </a:solidFill>
                <a:latin typeface="+mn-lt"/>
                <a:cs typeface="+mn-cs"/>
              </a:rPr>
              <a:t>2.2.Electrophorèse sur gel de </a:t>
            </a:r>
            <a:r>
              <a:rPr lang="fr-FR" sz="3200" b="1" dirty="0" err="1">
                <a:solidFill>
                  <a:srgbClr val="002060"/>
                </a:solidFill>
                <a:latin typeface="+mn-lt"/>
                <a:cs typeface="+mn-cs"/>
              </a:rPr>
              <a:t>polyarylamide</a:t>
            </a:r>
            <a:endParaRPr lang="fr-FR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14313" y="1428736"/>
            <a:ext cx="8715375" cy="3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L'</a:t>
            </a:r>
            <a:r>
              <a:rPr lang="fr-FR" sz="2800" b="1" dirty="0" err="1">
                <a:latin typeface="Calibri" pitchFamily="34" charset="0"/>
                <a:cs typeface="Calibri" pitchFamily="34" charset="0"/>
              </a:rPr>
              <a:t>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est le nom usuel du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2-</a:t>
            </a:r>
            <a:r>
              <a:rPr lang="fr-FR" sz="2800" b="1" dirty="0" err="1">
                <a:latin typeface="Calibri" pitchFamily="34" charset="0"/>
                <a:cs typeface="Calibri" pitchFamily="34" charset="0"/>
              </a:rPr>
              <a:t>propénamide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(amide acrylique)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de formule brute C</a:t>
            </a:r>
            <a:r>
              <a:rPr lang="fr-FR" sz="2800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H</a:t>
            </a:r>
            <a:r>
              <a:rPr lang="fr-FR" sz="2800" baseline="-25000" dirty="0">
                <a:latin typeface="Calibri" pitchFamily="34" charset="0"/>
                <a:cs typeface="Calibri" pitchFamily="34" charset="0"/>
              </a:rPr>
              <a:t>5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NO.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En biologie moléculaire, on utilise l'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polymérisé (</a:t>
            </a:r>
            <a:r>
              <a:rPr lang="fr-FR" sz="2800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polyacrylamide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) pour réaliser des électrophorèses.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ZoneTexte 5"/>
          <p:cNvSpPr txBox="1">
            <a:spLocks noChangeArrowheads="1"/>
          </p:cNvSpPr>
          <p:nvPr/>
        </p:nvSpPr>
        <p:spPr bwMode="auto">
          <a:xfrm>
            <a:off x="357216" y="4956175"/>
            <a:ext cx="8358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Calibri" pitchFamily="34" charset="0"/>
                <a:cs typeface="Calibri" pitchFamily="34" charset="0"/>
              </a:rPr>
              <a:t>Efficace pour les petits fragments d’ADN entre 20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et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2000 paires de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bases.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214282" y="357188"/>
            <a:ext cx="8572528" cy="4533900"/>
            <a:chOff x="214249" y="357166"/>
            <a:chExt cx="8572588" cy="4534060"/>
          </a:xfrm>
        </p:grpSpPr>
        <p:sp>
          <p:nvSpPr>
            <p:cNvPr id="46086" name="ZoneTexte 4"/>
            <p:cNvSpPr txBox="1">
              <a:spLocks noChangeArrowheads="1"/>
            </p:cNvSpPr>
            <p:nvPr/>
          </p:nvSpPr>
          <p:spPr bwMode="auto">
            <a:xfrm>
              <a:off x="214249" y="357166"/>
              <a:ext cx="8572588" cy="584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GEL D’ACRYLAMIDE NATIF (L’ADN est double brin)</a:t>
              </a:r>
            </a:p>
          </p:txBody>
        </p:sp>
        <p:pic>
          <p:nvPicPr>
            <p:cNvPr id="4608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142984"/>
              <a:ext cx="8001056" cy="374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ZoneTexte 5"/>
          <p:cNvSpPr txBox="1">
            <a:spLocks noChangeArrowheads="1"/>
          </p:cNvSpPr>
          <p:nvPr/>
        </p:nvSpPr>
        <p:spPr bwMode="auto">
          <a:xfrm>
            <a:off x="142876" y="5786454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Calibri" pitchFamily="34" charset="0"/>
                <a:cs typeface="Calibri" pitchFamily="34" charset="0"/>
              </a:rPr>
              <a:t>Efficace pour les très petits fragments d’ADN entre 1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et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400 paires de bases. (séquençage)</a:t>
            </a:r>
          </a:p>
        </p:txBody>
      </p:sp>
      <p:grpSp>
        <p:nvGrpSpPr>
          <p:cNvPr id="4" name="Groupe 8"/>
          <p:cNvGrpSpPr>
            <a:grpSpLocks/>
          </p:cNvGrpSpPr>
          <p:nvPr/>
        </p:nvGrpSpPr>
        <p:grpSpPr bwMode="auto">
          <a:xfrm>
            <a:off x="357158" y="214313"/>
            <a:ext cx="8429683" cy="5738812"/>
            <a:chOff x="357128" y="214290"/>
            <a:chExt cx="8429743" cy="5738835"/>
          </a:xfrm>
        </p:grpSpPr>
        <p:sp>
          <p:nvSpPr>
            <p:cNvPr id="47111" name="ZoneTexte 4"/>
            <p:cNvSpPr txBox="1">
              <a:spLocks noChangeArrowheads="1"/>
            </p:cNvSpPr>
            <p:nvPr/>
          </p:nvSpPr>
          <p:spPr bwMode="auto">
            <a:xfrm>
              <a:off x="357128" y="214290"/>
              <a:ext cx="8429743" cy="95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800" b="1" dirty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GEL D’ACRYLAMIDE </a:t>
              </a:r>
              <a:r>
                <a:rPr lang="fr-FR" sz="2800" b="1" dirty="0" smtClean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DENATURANT¨(L’ADN </a:t>
              </a:r>
              <a:r>
                <a:rPr lang="fr-FR" sz="2800" b="1" dirty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est double brin)</a:t>
              </a:r>
            </a:p>
          </p:txBody>
        </p:sp>
        <p:pic>
          <p:nvPicPr>
            <p:cNvPr id="471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2638" y="904875"/>
              <a:ext cx="5038725" cy="50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Bulle ronde 7"/>
          <p:cNvSpPr/>
          <p:nvPr/>
        </p:nvSpPr>
        <p:spPr>
          <a:xfrm>
            <a:off x="5072097" y="1000125"/>
            <a:ext cx="4071903" cy="714363"/>
          </a:xfrm>
          <a:prstGeom prst="wedgeEllipseCallout">
            <a:avLst>
              <a:gd name="adj1" fmla="val -101287"/>
              <a:gd name="adj2" fmla="val 80785"/>
            </a:avLst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+ agent </a:t>
            </a:r>
            <a:r>
              <a:rPr lang="fr-FR" sz="2400" b="1" dirty="0" err="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chaotropique</a:t>
            </a:r>
            <a:r>
              <a:rPr lang="fr-FR" sz="24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l'urée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965200"/>
            <a:ext cx="8715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fr-FR" sz="2400" dirty="0">
                <a:cs typeface="Times New Roman" pitchFamily="18" charset="0"/>
              </a:rPr>
              <a:t>La longueur de la molécule d'ADN : la séparation se fait en fonction du poids moléculaire et donc de la taille de l'ADN. </a:t>
            </a:r>
          </a:p>
          <a:p>
            <a:pPr algn="just">
              <a:buFontTx/>
              <a:buBlip>
                <a:blip r:embed="rId2"/>
              </a:buBlip>
            </a:pPr>
            <a:endParaRPr lang="fr-FR" sz="2400" dirty="0">
              <a:cs typeface="Times New Roman" pitchFamily="18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fr-FR" sz="2400" dirty="0">
                <a:cs typeface="Times New Roman" pitchFamily="18" charset="0"/>
              </a:rPr>
              <a:t>La conformation de l'ADN: l'ADN plasmidique, non digéré par une enzyme de restriction, migre à différentes vitesses (du plus lent au plus rapide) : ADN circulaire, ADN linéaire et ADN </a:t>
            </a:r>
            <a:r>
              <a:rPr lang="fr-FR" sz="2400" dirty="0" err="1">
                <a:cs typeface="Times New Roman" pitchFamily="18" charset="0"/>
              </a:rPr>
              <a:t>superenroulé</a:t>
            </a:r>
            <a:r>
              <a:rPr lang="fr-FR" sz="2400" dirty="0">
                <a:cs typeface="Times New Roman" pitchFamily="18" charset="0"/>
              </a:rPr>
              <a:t>.</a:t>
            </a:r>
          </a:p>
          <a:p>
            <a:pPr algn="just">
              <a:buFontTx/>
              <a:buBlip>
                <a:blip r:embed="rId2"/>
              </a:buBlip>
            </a:pPr>
            <a:endParaRPr lang="fr-FR" sz="2400" dirty="0">
              <a:cs typeface="Times New Roman" pitchFamily="18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fr-FR" sz="2400" dirty="0">
                <a:cs typeface="Times New Roman" pitchFamily="18" charset="0"/>
              </a:rPr>
              <a:t>La concentration du gel: l'augmentation de la concentration réduit la vitesse de migration et permet la séparation de fragment d'ADN de plus petite taille.</a:t>
            </a:r>
          </a:p>
          <a:p>
            <a:pPr algn="just">
              <a:buFontTx/>
              <a:buBlip>
                <a:blip r:embed="rId2"/>
              </a:buBlip>
            </a:pPr>
            <a:endParaRPr lang="fr-FR" sz="2400" dirty="0">
              <a:cs typeface="Times New Roman" pitchFamily="18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fr-FR" sz="2400" dirty="0">
                <a:cs typeface="Times New Roman" pitchFamily="18" charset="0"/>
              </a:rPr>
              <a:t>Le voltage: plus le voltage est important, plus la vitesse de migration augmente. Toutefois le voltage est limité en intensité (5V/cm): un fort voltage </a:t>
            </a:r>
            <a:r>
              <a:rPr lang="fr-FR" sz="2400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 dirty="0">
                <a:cs typeface="Times New Roman" pitchFamily="18" charset="0"/>
              </a:rPr>
              <a:t> augmentation de température (fondre le gel). </a:t>
            </a:r>
            <a:endParaRPr lang="fr-FR" sz="2400" dirty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50813" y="261938"/>
            <a:ext cx="5456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Facteurs affectant la migration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85750" y="285750"/>
            <a:ext cx="487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ELECTROPHORESE DE L’ADN</a:t>
            </a:r>
          </a:p>
        </p:txBody>
      </p:sp>
      <p:grpSp>
        <p:nvGrpSpPr>
          <p:cNvPr id="4" name="Groupe 9"/>
          <p:cNvGrpSpPr>
            <a:grpSpLocks/>
          </p:cNvGrpSpPr>
          <p:nvPr/>
        </p:nvGrpSpPr>
        <p:grpSpPr bwMode="auto">
          <a:xfrm>
            <a:off x="285750" y="1093788"/>
            <a:ext cx="8643938" cy="5407046"/>
            <a:chOff x="285720" y="1094416"/>
            <a:chExt cx="8643998" cy="4366834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285720" y="1094416"/>
              <a:ext cx="8572560" cy="261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2800" dirty="0"/>
                <a:t>= technique de biologie moléculaire </a:t>
              </a:r>
              <a:r>
                <a:rPr lang="fr-FR" sz="2800" dirty="0">
                  <a:sym typeface="Wingdings" pitchFamily="2" charset="2"/>
                </a:rPr>
                <a:t></a:t>
              </a:r>
              <a:r>
                <a:rPr lang="fr-FR" sz="2800" dirty="0"/>
                <a:t> séparer des fragments d’ADN de différentes tailles en les faisant migrer dans un </a:t>
              </a:r>
              <a:r>
                <a:rPr lang="fr-FR" sz="2800" b="1" dirty="0">
                  <a:solidFill>
                    <a:srgbClr val="FF0000"/>
                  </a:solidFill>
                </a:rPr>
                <a:t>gel</a:t>
              </a:r>
              <a:r>
                <a:rPr lang="fr-FR" sz="2800" dirty="0"/>
                <a:t> en les soumettant à un </a:t>
              </a:r>
              <a:r>
                <a:rPr lang="fr-FR" sz="2800" b="1" u="sng" dirty="0"/>
                <a:t>courant électrique</a:t>
              </a:r>
              <a:r>
                <a:rPr lang="fr-FR" sz="2800" dirty="0"/>
                <a:t>.</a:t>
              </a:r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auto">
            <a:xfrm>
              <a:off x="357158" y="3147305"/>
              <a:ext cx="8572560" cy="131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fr-FR" sz="2800" dirty="0">
                  <a:cs typeface="Times New Roman" pitchFamily="18" charset="0"/>
                </a:rPr>
                <a:t>Le gel est constitué d'une </a:t>
              </a:r>
              <a:r>
                <a:rPr lang="fr-FR" sz="2800" u="sng" dirty="0">
                  <a:cs typeface="Times New Roman" pitchFamily="18" charset="0"/>
                </a:rPr>
                <a:t>matrice de polymère</a:t>
              </a:r>
              <a:r>
                <a:rPr lang="fr-FR" sz="2800" dirty="0">
                  <a:cs typeface="Times New Roman" pitchFamily="18" charset="0"/>
                </a:rPr>
                <a:t> baignant dans un </a:t>
              </a:r>
              <a:r>
                <a:rPr lang="fr-FR" sz="2800" u="sng" dirty="0">
                  <a:cs typeface="Times New Roman" pitchFamily="18" charset="0"/>
                </a:rPr>
                <a:t>tampon conducteur</a:t>
              </a:r>
              <a:r>
                <a:rPr lang="fr-FR" sz="2800" dirty="0">
                  <a:cs typeface="Times New Roman" pitchFamily="18" charset="0"/>
                </a:rPr>
                <a:t>.</a:t>
              </a:r>
              <a:endParaRPr lang="fr-FR" sz="2800" dirty="0"/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357158" y="4143380"/>
              <a:ext cx="8572560" cy="131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fr-FR" sz="2800" dirty="0">
                  <a:cs typeface="Times New Roman" pitchFamily="18" charset="0"/>
                </a:rPr>
                <a:t>Deux principaux polymères sont utilisés : l'</a:t>
              </a:r>
              <a:r>
                <a:rPr lang="fr-FR" sz="2800" b="1" dirty="0">
                  <a:solidFill>
                    <a:srgbClr val="FF0000"/>
                  </a:solidFill>
                  <a:cs typeface="Times New Roman" pitchFamily="18" charset="0"/>
                </a:rPr>
                <a:t>agarose</a:t>
              </a:r>
              <a:r>
                <a:rPr lang="fr-FR" sz="2800" dirty="0">
                  <a:cs typeface="Times New Roman" pitchFamily="18" charset="0"/>
                </a:rPr>
                <a:t> et le </a:t>
              </a:r>
              <a:r>
                <a:rPr lang="fr-FR" sz="2800" b="1" dirty="0" err="1">
                  <a:solidFill>
                    <a:srgbClr val="FF0000"/>
                  </a:solidFill>
                  <a:cs typeface="Times New Roman" pitchFamily="18" charset="0"/>
                </a:rPr>
                <a:t>polyacrylamide</a:t>
              </a:r>
              <a:r>
                <a:rPr lang="fr-FR" sz="2800" dirty="0">
                  <a:cs typeface="Times New Roman" pitchFamily="18" charset="0"/>
                </a:rPr>
                <a:t>.</a:t>
              </a:r>
              <a:endParaRPr lang="fr-FR" sz="28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214282" y="857250"/>
            <a:ext cx="8858250" cy="5153025"/>
            <a:chOff x="285720" y="857232"/>
            <a:chExt cx="8858311" cy="5152888"/>
          </a:xfrm>
        </p:grpSpPr>
        <p:pic>
          <p:nvPicPr>
            <p:cNvPr id="4915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857232"/>
              <a:ext cx="5429288" cy="515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9" name="Rectangle 4"/>
            <p:cNvSpPr>
              <a:spLocks noChangeArrowheads="1"/>
            </p:cNvSpPr>
            <p:nvPr/>
          </p:nvSpPr>
          <p:spPr bwMode="auto">
            <a:xfrm>
              <a:off x="5286379" y="2357430"/>
              <a:ext cx="3857652" cy="83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dirty="0"/>
                <a:t>Bande à </a:t>
              </a:r>
              <a:r>
                <a:rPr lang="fr-FR" sz="2400" b="1" dirty="0"/>
                <a:t>moindre mobilité</a:t>
              </a:r>
            </a:p>
            <a:p>
              <a:r>
                <a:rPr lang="fr-FR" sz="2400" dirty="0">
                  <a:sym typeface="Wingdings" pitchFamily="2" charset="2"/>
                </a:rPr>
                <a:t></a:t>
              </a:r>
              <a:r>
                <a:rPr lang="fr-FR" sz="2400" dirty="0"/>
                <a:t>  forme </a:t>
              </a:r>
              <a:r>
                <a:rPr lang="fr-FR" sz="2400" b="1" dirty="0">
                  <a:solidFill>
                    <a:srgbClr val="FF0000"/>
                  </a:solidFill>
                </a:rPr>
                <a:t>relâchée</a:t>
              </a:r>
            </a:p>
          </p:txBody>
        </p:sp>
        <p:sp>
          <p:nvSpPr>
            <p:cNvPr id="49160" name="Rectangle 5"/>
            <p:cNvSpPr>
              <a:spLocks noChangeArrowheads="1"/>
            </p:cNvSpPr>
            <p:nvPr/>
          </p:nvSpPr>
          <p:spPr bwMode="auto">
            <a:xfrm>
              <a:off x="5572131" y="4640057"/>
              <a:ext cx="3357586" cy="83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>
                  <a:latin typeface="Calibri" pitchFamily="34" charset="0"/>
                  <a:cs typeface="Calibri" pitchFamily="34" charset="0"/>
                </a:rPr>
                <a:t>Bande à</a:t>
              </a:r>
              <a:r>
                <a:rPr lang="fr-FR" sz="2400" b="1" dirty="0">
                  <a:latin typeface="Calibri" pitchFamily="34" charset="0"/>
                  <a:cs typeface="Calibri" pitchFamily="34" charset="0"/>
                </a:rPr>
                <a:t> + forte mobilité</a:t>
              </a:r>
            </a:p>
            <a:p>
              <a:r>
                <a:rPr lang="fr-FR" sz="240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  <a:r>
                <a:rPr lang="fr-FR" sz="2400" dirty="0">
                  <a:latin typeface="Calibri" pitchFamily="34" charset="0"/>
                  <a:cs typeface="Calibri" pitchFamily="34" charset="0"/>
                </a:rPr>
                <a:t> forme </a:t>
              </a:r>
              <a:r>
                <a:rPr lang="fr-FR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superenroulée</a:t>
              </a:r>
              <a:endPara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57188" y="285750"/>
            <a:ext cx="6475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Electrophorèse de l’ADN plasmidique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04875"/>
            <a:ext cx="8139112" cy="575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1214438" y="357188"/>
            <a:ext cx="671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Formes linéaire, relâchée, super-enroulée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286124"/>
            <a:ext cx="900216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68667"/>
            <a:ext cx="8572560" cy="325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800" b="1" u="sng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Principe</a:t>
            </a:r>
            <a:r>
              <a:rPr lang="fr-FR" sz="28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8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basée sur la séparation des acides nucléiques chargés négativement à pH 7~8, vers l'anode (+) sous l'effet d'un champ électrique. Cette séparation s'effectue à travers la matrice du gel en fonction de la taille des molécules.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428875" y="285750"/>
            <a:ext cx="428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Electrophorèse d’ADN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87" y="928670"/>
            <a:ext cx="9064245" cy="574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C5E1C-F3E2-48CF-9A18-340400B6DF5F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285750" y="1285860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Estimation du poids moléculaire de fragments d'ADN après une digestion par des enzymes de restriction</a:t>
            </a: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endParaRPr lang="fr-F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Analyse d'ADN ou d'ARN après une amplification par PCR</a:t>
            </a: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buSzPct val="150000"/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Séparation de fragments d’ADN digérés avant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Southern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blot ou d'ARN dans le cas de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Northern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Blot.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28625" y="404813"/>
            <a:ext cx="821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Les applications de l’électrophorèse de l’ADN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571500"/>
            <a:ext cx="86439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électrophorèse sur gel de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polyacrylamide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(ou PAGE pour Poly-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Acrylamide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Gel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Electrophoresis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) ;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électrophorèse en gel d'agarose ;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focalisation isoélectrique (électrophorèse dans un gradient de pH) ;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électrophorèse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bi-dimensionnelle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;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électrophorèse en champ pulsé ;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Immunoélectrophorèse (pour détecter une interaction antigène/anticorps) ; 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71438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Il existe de nombreux types d'électrophorèses, dont</a:t>
            </a: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14313" y="3924300"/>
            <a:ext cx="8643937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L'agarose est utilisé à des concentrations de 0,5% à 2% (poids/volume) et permet de séparer des molécules de très grande taille, principalement de l'ADN ou de l'ARN ;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214313" y="1214438"/>
            <a:ext cx="8643937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L’agarose = polymère à base d'agar purifié. Différentes puretés d'agarose sont disponibles. En général, de l'agarose de grande pureté à solidification lente est utilisé lorsque l'ADN doit être extrait du gel après migration.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88" y="285750"/>
            <a:ext cx="6929437" cy="7546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2.1.Electrophorèse sur gel d’agarose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4339" y="230188"/>
            <a:ext cx="86439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32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Pouvoir de séparation d'ADN linéaire, double brin, selon la concentration d'agarose du gel</a:t>
            </a:r>
            <a:endParaRPr lang="fr-FR" sz="3200" b="1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1742073"/>
            <a:ext cx="7143800" cy="454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ZoneTexte 4"/>
          <p:cNvSpPr txBox="1">
            <a:spLocks noChangeArrowheads="1"/>
          </p:cNvSpPr>
          <p:nvPr/>
        </p:nvSpPr>
        <p:spPr bwMode="auto">
          <a:xfrm>
            <a:off x="142875" y="5072063"/>
            <a:ext cx="8929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dirty="0">
                <a:latin typeface="Calibri" pitchFamily="34" charset="0"/>
                <a:cs typeface="Calibri" pitchFamily="34" charset="0"/>
              </a:rPr>
              <a:t>Le pouvoir de résolution d’un gel d’agarose dépend du % d’agarose. Il peut varier de 0,5 à 2%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000125"/>
            <a:ext cx="81629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855</Words>
  <Application>Microsoft Office PowerPoint</Application>
  <PresentationFormat>Affichage à l'écran (4:3)</PresentationFormat>
  <Paragraphs>76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onecs</dc:creator>
  <cp:lastModifiedBy>Belinfo</cp:lastModifiedBy>
  <cp:revision>10</cp:revision>
  <dcterms:created xsi:type="dcterms:W3CDTF">2013-03-18T13:01:07Z</dcterms:created>
  <dcterms:modified xsi:type="dcterms:W3CDTF">2021-02-08T14:49:28Z</dcterms:modified>
</cp:coreProperties>
</file>