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257" r:id="rId3"/>
    <p:sldId id="260" r:id="rId4"/>
    <p:sldId id="341" r:id="rId5"/>
    <p:sldId id="261" r:id="rId6"/>
    <p:sldId id="258" r:id="rId7"/>
    <p:sldId id="330" r:id="rId8"/>
    <p:sldId id="262" r:id="rId9"/>
    <p:sldId id="263" r:id="rId10"/>
    <p:sldId id="264" r:id="rId11"/>
    <p:sldId id="265" r:id="rId12"/>
    <p:sldId id="267" r:id="rId13"/>
    <p:sldId id="269" r:id="rId14"/>
    <p:sldId id="268" r:id="rId15"/>
    <p:sldId id="274" r:id="rId16"/>
    <p:sldId id="343" r:id="rId17"/>
    <p:sldId id="275" r:id="rId18"/>
    <p:sldId id="345" r:id="rId19"/>
    <p:sldId id="271" r:id="rId20"/>
    <p:sldId id="276" r:id="rId21"/>
    <p:sldId id="346" r:id="rId22"/>
    <p:sldId id="279" r:id="rId23"/>
    <p:sldId id="280" r:id="rId24"/>
    <p:sldId id="281" r:id="rId25"/>
    <p:sldId id="335" r:id="rId26"/>
    <p:sldId id="332" r:id="rId27"/>
    <p:sldId id="336" r:id="rId28"/>
    <p:sldId id="355" r:id="rId29"/>
    <p:sldId id="282" r:id="rId30"/>
    <p:sldId id="283" r:id="rId31"/>
    <p:sldId id="277" r:id="rId32"/>
    <p:sldId id="284" r:id="rId33"/>
    <p:sldId id="285" r:id="rId34"/>
    <p:sldId id="286" r:id="rId35"/>
    <p:sldId id="356" r:id="rId36"/>
    <p:sldId id="348" r:id="rId37"/>
    <p:sldId id="350" r:id="rId38"/>
    <p:sldId id="351" r:id="rId39"/>
    <p:sldId id="358" r:id="rId40"/>
    <p:sldId id="360" r:id="rId41"/>
    <p:sldId id="361" r:id="rId42"/>
    <p:sldId id="340" r:id="rId43"/>
    <p:sldId id="295" r:id="rId44"/>
    <p:sldId id="298" r:id="rId45"/>
    <p:sldId id="328" r:id="rId46"/>
    <p:sldId id="362" r:id="rId47"/>
    <p:sldId id="364" r:id="rId48"/>
    <p:sldId id="363" r:id="rId4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45" d="100"/>
          <a:sy n="45" d="100"/>
        </p:scale>
        <p:origin x="-66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C4BF26-B4C9-4D6C-8479-E38B7F8FE976}" type="datetimeFigureOut">
              <a:rPr lang="fr-FR" smtClean="0"/>
              <a:pPr/>
              <a:t>20/01/2020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3AF0F0-7FA3-48E4-966C-F59F4493A428}"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83AF0F0-7FA3-48E4-966C-F59F4493A428}" type="slidenum">
              <a:rPr lang="fr-FR" smtClean="0"/>
              <a:pPr/>
              <a:t>9</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83AF0F0-7FA3-48E4-966C-F59F4493A428}" type="slidenum">
              <a:rPr lang="fr-FR" smtClean="0"/>
              <a:pPr/>
              <a:t>11</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83AF0F0-7FA3-48E4-966C-F59F4493A428}" type="slidenum">
              <a:rPr lang="fr-FR" smtClean="0"/>
              <a:pPr/>
              <a:t>14</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83AF0F0-7FA3-48E4-966C-F59F4493A428}" type="slidenum">
              <a:rPr lang="fr-FR" smtClean="0"/>
              <a:pPr/>
              <a:t>27</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20/01/2020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20/01/2020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20/01/2020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20/01/2020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20/01/2020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20/01/2020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20/01/2020</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20/01/2020</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20/01/2020</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20/01/2020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20/01/2020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20/01/2020</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57166"/>
            <a:ext cx="9144000" cy="461665"/>
          </a:xfrm>
          <a:prstGeom prst="rect">
            <a:avLst/>
          </a:prstGeom>
        </p:spPr>
        <p:txBody>
          <a:bodyPr wrap="square">
            <a:spAutoFit/>
          </a:bodyPr>
          <a:lstStyle/>
          <a:p>
            <a:pPr marL="449263" indent="-449263" algn="ctr"/>
            <a:r>
              <a:rPr lang="fr-FR" sz="2400" b="1" dirty="0">
                <a:solidFill>
                  <a:srgbClr val="FF0000"/>
                </a:solidFill>
                <a:latin typeface="Times New Roman" pitchFamily="18" charset="0"/>
                <a:cs typeface="Times New Roman" pitchFamily="18" charset="0"/>
              </a:rPr>
              <a:t>IV. Etude et intérêt de quelques types métaboliques</a:t>
            </a:r>
          </a:p>
        </p:txBody>
      </p:sp>
      <p:sp>
        <p:nvSpPr>
          <p:cNvPr id="3" name="Rectangle 2"/>
          <p:cNvSpPr/>
          <p:nvPr/>
        </p:nvSpPr>
        <p:spPr>
          <a:xfrm>
            <a:off x="0" y="4305738"/>
            <a:ext cx="9144000" cy="2123658"/>
          </a:xfrm>
          <a:prstGeom prst="rect">
            <a:avLst/>
          </a:prstGeom>
        </p:spPr>
        <p:txBody>
          <a:bodyPr wrap="square">
            <a:spAutoFit/>
          </a:bodyPr>
          <a:lstStyle/>
          <a:p>
            <a:pPr marL="514350" indent="-514350"/>
            <a:r>
              <a:rPr lang="fr-FR" sz="2200" b="1" dirty="0">
                <a:latin typeface="Times New Roman" pitchFamily="18" charset="0"/>
                <a:cs typeface="Times New Roman" pitchFamily="18" charset="0"/>
              </a:rPr>
              <a:t>Organismes fermentant:</a:t>
            </a:r>
            <a:r>
              <a:rPr lang="fr-FR" sz="2200" dirty="0">
                <a:latin typeface="Times New Roman" pitchFamily="18" charset="0"/>
                <a:cs typeface="Times New Roman" pitchFamily="18" charset="0"/>
              </a:rPr>
              <a:t/>
            </a:r>
            <a:br>
              <a:rPr lang="fr-FR" sz="2200" dirty="0">
                <a:latin typeface="Times New Roman" pitchFamily="18" charset="0"/>
                <a:cs typeface="Times New Roman" pitchFamily="18" charset="0"/>
              </a:rPr>
            </a:br>
            <a:r>
              <a:rPr lang="fr-FR" sz="2200" dirty="0">
                <a:latin typeface="Times New Roman" pitchFamily="18" charset="0"/>
                <a:cs typeface="Times New Roman" pitchFamily="18" charset="0"/>
              </a:rPr>
              <a:t>- cas de la fermentation alcoolique</a:t>
            </a:r>
            <a:br>
              <a:rPr lang="fr-FR" sz="2200" dirty="0">
                <a:latin typeface="Times New Roman" pitchFamily="18" charset="0"/>
                <a:cs typeface="Times New Roman" pitchFamily="18" charset="0"/>
              </a:rPr>
            </a:br>
            <a:r>
              <a:rPr lang="fr-FR" sz="2200" dirty="0">
                <a:latin typeface="Times New Roman" pitchFamily="18" charset="0"/>
                <a:cs typeface="Times New Roman" pitchFamily="18" charset="0"/>
              </a:rPr>
              <a:t>- cas de la fermentation lactique</a:t>
            </a:r>
            <a:br>
              <a:rPr lang="fr-FR" sz="2200" dirty="0">
                <a:latin typeface="Times New Roman" pitchFamily="18" charset="0"/>
                <a:cs typeface="Times New Roman" pitchFamily="18" charset="0"/>
              </a:rPr>
            </a:br>
            <a:r>
              <a:rPr lang="fr-FR" sz="2200" dirty="0">
                <a:latin typeface="Times New Roman" pitchFamily="18" charset="0"/>
                <a:cs typeface="Times New Roman" pitchFamily="18" charset="0"/>
              </a:rPr>
              <a:t>- cas de la fermentation acides mixtes et  </a:t>
            </a:r>
            <a:r>
              <a:rPr lang="fr-FR" sz="2200" dirty="0" err="1">
                <a:latin typeface="Times New Roman" pitchFamily="18" charset="0"/>
                <a:cs typeface="Times New Roman" pitchFamily="18" charset="0"/>
              </a:rPr>
              <a:t>butanediolique</a:t>
            </a:r>
            <a:endParaRPr lang="fr-FR" sz="2200" dirty="0">
              <a:latin typeface="Times New Roman" pitchFamily="18" charset="0"/>
              <a:cs typeface="Times New Roman" pitchFamily="18" charset="0"/>
            </a:endParaRPr>
          </a:p>
          <a:p>
            <a:pPr marL="514350" indent="-514350"/>
            <a:r>
              <a:rPr lang="fr-FR" sz="2200" dirty="0">
                <a:latin typeface="Times New Roman" pitchFamily="18" charset="0"/>
                <a:cs typeface="Times New Roman" pitchFamily="18" charset="0"/>
              </a:rPr>
              <a:t>	- cas de la fermentation butylique</a:t>
            </a:r>
            <a:br>
              <a:rPr lang="fr-FR" sz="2200" dirty="0">
                <a:latin typeface="Times New Roman" pitchFamily="18" charset="0"/>
                <a:cs typeface="Times New Roman" pitchFamily="18" charset="0"/>
              </a:rPr>
            </a:br>
            <a:r>
              <a:rPr lang="fr-FR" sz="2200" dirty="0">
                <a:latin typeface="Times New Roman" pitchFamily="18" charset="0"/>
                <a:cs typeface="Times New Roman" pitchFamily="18" charset="0"/>
              </a:rPr>
              <a:t>- cas de la fermentation propionique </a:t>
            </a:r>
          </a:p>
        </p:txBody>
      </p:sp>
      <p:sp>
        <p:nvSpPr>
          <p:cNvPr id="4" name="Rectangle 3"/>
          <p:cNvSpPr/>
          <p:nvPr/>
        </p:nvSpPr>
        <p:spPr>
          <a:xfrm>
            <a:off x="0" y="3149318"/>
            <a:ext cx="9144000" cy="769441"/>
          </a:xfrm>
          <a:prstGeom prst="rect">
            <a:avLst/>
          </a:prstGeom>
        </p:spPr>
        <p:txBody>
          <a:bodyPr wrap="square">
            <a:spAutoFit/>
          </a:bodyPr>
          <a:lstStyle/>
          <a:p>
            <a:pPr marL="514350" indent="-514350"/>
            <a:r>
              <a:rPr lang="fr-FR" sz="2200" b="1" dirty="0">
                <a:latin typeface="Times New Roman" pitchFamily="18" charset="0"/>
                <a:cs typeface="Times New Roman" pitchFamily="18" charset="0"/>
              </a:rPr>
              <a:t>Les </a:t>
            </a:r>
            <a:r>
              <a:rPr lang="fr-FR" sz="2200" b="1" dirty="0" err="1">
                <a:latin typeface="Times New Roman" pitchFamily="18" charset="0"/>
                <a:cs typeface="Times New Roman" pitchFamily="18" charset="0"/>
              </a:rPr>
              <a:t>organotrophes</a:t>
            </a:r>
            <a:r>
              <a:rPr lang="fr-FR" sz="2200" b="1" dirty="0">
                <a:latin typeface="Times New Roman" pitchFamily="18" charset="0"/>
                <a:cs typeface="Times New Roman" pitchFamily="18" charset="0"/>
              </a:rPr>
              <a:t> aérobies et anaérobies </a:t>
            </a:r>
            <a:r>
              <a:rPr lang="fr-FR" sz="2200" dirty="0">
                <a:latin typeface="Times New Roman" pitchFamily="18" charset="0"/>
                <a:cs typeface="Times New Roman" pitchFamily="18" charset="0"/>
              </a:rPr>
              <a:t>(cas des </a:t>
            </a:r>
            <a:r>
              <a:rPr lang="fr-FR" sz="2200" dirty="0" err="1">
                <a:latin typeface="Times New Roman" pitchFamily="18" charset="0"/>
                <a:cs typeface="Times New Roman" pitchFamily="18" charset="0"/>
              </a:rPr>
              <a:t>pseudomonas</a:t>
            </a:r>
            <a:r>
              <a:rPr lang="fr-FR" sz="2200" dirty="0">
                <a:latin typeface="Times New Roman" pitchFamily="18" charset="0"/>
                <a:cs typeface="Times New Roman" pitchFamily="18" charset="0"/>
              </a:rPr>
              <a:t>, bactéries acétiques,...)</a:t>
            </a:r>
          </a:p>
        </p:txBody>
      </p:sp>
      <p:sp>
        <p:nvSpPr>
          <p:cNvPr id="5" name="Rectangle 4"/>
          <p:cNvSpPr/>
          <p:nvPr/>
        </p:nvSpPr>
        <p:spPr>
          <a:xfrm>
            <a:off x="0" y="1992898"/>
            <a:ext cx="8358214" cy="769441"/>
          </a:xfrm>
          <a:prstGeom prst="rect">
            <a:avLst/>
          </a:prstGeom>
        </p:spPr>
        <p:txBody>
          <a:bodyPr wrap="square">
            <a:spAutoFit/>
          </a:bodyPr>
          <a:lstStyle/>
          <a:p>
            <a:pPr marL="514350" indent="-514350"/>
            <a:r>
              <a:rPr lang="fr-FR" sz="2200" b="1" dirty="0">
                <a:latin typeface="Times New Roman" pitchFamily="18" charset="0"/>
                <a:cs typeface="Times New Roman" pitchFamily="18" charset="0"/>
              </a:rPr>
              <a:t>Les lithotrophes anaérobies  </a:t>
            </a:r>
            <a:r>
              <a:rPr lang="fr-FR" sz="2200" dirty="0">
                <a:latin typeface="Times New Roman" pitchFamily="18" charset="0"/>
                <a:cs typeface="Times New Roman" pitchFamily="18" charset="0"/>
              </a:rPr>
              <a:t>(cas des bactéries </a:t>
            </a:r>
            <a:r>
              <a:rPr lang="fr-FR" sz="2200" dirty="0" err="1">
                <a:latin typeface="Times New Roman" pitchFamily="18" charset="0"/>
                <a:cs typeface="Times New Roman" pitchFamily="18" charset="0"/>
              </a:rPr>
              <a:t>sulfato</a:t>
            </a:r>
            <a:r>
              <a:rPr lang="fr-FR" sz="2200" dirty="0">
                <a:latin typeface="Times New Roman" pitchFamily="18" charset="0"/>
                <a:cs typeface="Times New Roman" pitchFamily="18" charset="0"/>
              </a:rPr>
              <a:t>-réductrices, bactéries méthanogènes,...)</a:t>
            </a:r>
          </a:p>
        </p:txBody>
      </p:sp>
      <p:sp>
        <p:nvSpPr>
          <p:cNvPr id="6" name="Rectangle 5"/>
          <p:cNvSpPr/>
          <p:nvPr/>
        </p:nvSpPr>
        <p:spPr>
          <a:xfrm>
            <a:off x="0" y="1175032"/>
            <a:ext cx="9144000" cy="430887"/>
          </a:xfrm>
          <a:prstGeom prst="rect">
            <a:avLst/>
          </a:prstGeom>
        </p:spPr>
        <p:txBody>
          <a:bodyPr wrap="square">
            <a:spAutoFit/>
          </a:bodyPr>
          <a:lstStyle/>
          <a:p>
            <a:pPr marL="514350" indent="-514350"/>
            <a:r>
              <a:rPr lang="fr-FR" sz="2200" b="1" dirty="0">
                <a:latin typeface="Times New Roman" pitchFamily="18" charset="0"/>
                <a:cs typeface="Times New Roman" pitchFamily="18" charset="0"/>
              </a:rPr>
              <a:t>Les lithotrophes aérobies </a:t>
            </a:r>
            <a:r>
              <a:rPr lang="fr-FR" sz="2200" dirty="0">
                <a:latin typeface="Times New Roman" pitchFamily="18" charset="0"/>
                <a:cs typeface="Times New Roman" pitchFamily="18" charset="0"/>
              </a:rPr>
              <a:t>(cas des bactéries </a:t>
            </a:r>
            <a:r>
              <a:rPr lang="fr-FR" sz="2200" dirty="0" err="1">
                <a:latin typeface="Times New Roman" pitchFamily="18" charset="0"/>
                <a:cs typeface="Times New Roman" pitchFamily="18" charset="0"/>
              </a:rPr>
              <a:t>nitifiantes</a:t>
            </a:r>
            <a:r>
              <a:rPr lang="fr-FR" sz="2200" dirty="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461665"/>
          </a:xfrm>
          <a:prstGeom prst="rect">
            <a:avLst/>
          </a:prstGeom>
        </p:spPr>
        <p:txBody>
          <a:bodyPr wrap="square">
            <a:spAutoFit/>
          </a:bodyPr>
          <a:lstStyle/>
          <a:p>
            <a:pPr lvl="0" algn="ctr" fontAlgn="base">
              <a:spcBef>
                <a:spcPct val="0"/>
              </a:spcBef>
              <a:spcAft>
                <a:spcPct val="0"/>
              </a:spcAft>
            </a:pPr>
            <a:r>
              <a:rPr lang="fr-FR" sz="2400" b="1" dirty="0">
                <a:solidFill>
                  <a:srgbClr val="212121"/>
                </a:solidFill>
                <a:latin typeface="Times New Roman" pitchFamily="18" charset="0"/>
                <a:cs typeface="Times New Roman" pitchFamily="18" charset="0"/>
              </a:rPr>
              <a:t>Les bactéries oxydant le </a:t>
            </a:r>
            <a:r>
              <a:rPr lang="fr-FR" sz="2400" b="1" dirty="0" smtClean="0">
                <a:solidFill>
                  <a:srgbClr val="212121"/>
                </a:solidFill>
                <a:latin typeface="Times New Roman" pitchFamily="18" charset="0"/>
                <a:cs typeface="Times New Roman" pitchFamily="18" charset="0"/>
              </a:rPr>
              <a:t>nitrite (Nitratation)</a:t>
            </a:r>
            <a:endParaRPr lang="fr-FR" sz="2400" b="1" dirty="0">
              <a:latin typeface="Times New Roman" pitchFamily="18" charset="0"/>
              <a:cs typeface="Times New Roman" pitchFamily="18" charset="0"/>
            </a:endParaRPr>
          </a:p>
        </p:txBody>
      </p:sp>
      <p:sp>
        <p:nvSpPr>
          <p:cNvPr id="5" name="Rectangle 4"/>
          <p:cNvSpPr/>
          <p:nvPr/>
        </p:nvSpPr>
        <p:spPr>
          <a:xfrm>
            <a:off x="0" y="5359484"/>
            <a:ext cx="9144000" cy="707886"/>
          </a:xfrm>
          <a:prstGeom prst="rect">
            <a:avLst/>
          </a:prstGeom>
        </p:spPr>
        <p:txBody>
          <a:bodyPr wrap="square">
            <a:spAutoFit/>
          </a:bodyPr>
          <a:lstStyle/>
          <a:p>
            <a:pPr lvl="0" fontAlgn="base">
              <a:spcBef>
                <a:spcPct val="0"/>
              </a:spcBef>
              <a:spcAft>
                <a:spcPct val="0"/>
              </a:spcAft>
            </a:pPr>
            <a:r>
              <a:rPr lang="fr-FR" sz="2000" dirty="0">
                <a:solidFill>
                  <a:srgbClr val="212121"/>
                </a:solidFill>
                <a:latin typeface="Times New Roman" pitchFamily="18" charset="0"/>
                <a:cs typeface="Times New Roman" pitchFamily="18" charset="0"/>
              </a:rPr>
              <a:t>L'activité du cytochrome aa3 génère une force motrice protonique de petites quantités d'énergie sont produite à partir de l'oxydation des nitrites. </a:t>
            </a:r>
            <a:endParaRPr lang="fr-FR" sz="2000" dirty="0">
              <a:latin typeface="Times New Roman" pitchFamily="18" charset="0"/>
              <a:cs typeface="Times New Roman" pitchFamily="18" charset="0"/>
            </a:endParaRPr>
          </a:p>
        </p:txBody>
      </p:sp>
      <p:pic>
        <p:nvPicPr>
          <p:cNvPr id="24579" name="Picture 3"/>
          <p:cNvPicPr>
            <a:picLocks noChangeAspect="1" noChangeArrowheads="1"/>
          </p:cNvPicPr>
          <p:nvPr/>
        </p:nvPicPr>
        <p:blipFill>
          <a:blip r:embed="rId2"/>
          <a:srcRect t="3883" b="1456"/>
          <a:stretch>
            <a:fillRect/>
          </a:stretch>
        </p:blipFill>
        <p:spPr bwMode="auto">
          <a:xfrm>
            <a:off x="4214810" y="1654932"/>
            <a:ext cx="4929222" cy="3560018"/>
          </a:xfrm>
          <a:prstGeom prst="rect">
            <a:avLst/>
          </a:prstGeom>
          <a:noFill/>
          <a:ln w="9525">
            <a:noFill/>
            <a:miter lim="800000"/>
            <a:headEnd/>
            <a:tailEnd/>
          </a:ln>
          <a:effectLst/>
        </p:spPr>
      </p:pic>
      <p:sp>
        <p:nvSpPr>
          <p:cNvPr id="8" name="Rectangle 7"/>
          <p:cNvSpPr/>
          <p:nvPr/>
        </p:nvSpPr>
        <p:spPr>
          <a:xfrm>
            <a:off x="0" y="2854844"/>
            <a:ext cx="4357686" cy="707886"/>
          </a:xfrm>
          <a:prstGeom prst="rect">
            <a:avLst/>
          </a:prstGeom>
        </p:spPr>
        <p:txBody>
          <a:bodyPr wrap="square">
            <a:spAutoFit/>
          </a:bodyPr>
          <a:lstStyle/>
          <a:p>
            <a:r>
              <a:rPr lang="fr-FR" sz="2000" dirty="0">
                <a:solidFill>
                  <a:srgbClr val="212121"/>
                </a:solidFill>
                <a:latin typeface="Times New Roman" pitchFamily="18" charset="0"/>
                <a:cs typeface="Times New Roman" pitchFamily="18" charset="0"/>
              </a:rPr>
              <a:t>Oxydent NO</a:t>
            </a:r>
            <a:r>
              <a:rPr lang="fr-FR" sz="2000" baseline="-25000" dirty="0">
                <a:solidFill>
                  <a:srgbClr val="212121"/>
                </a:solidFill>
                <a:latin typeface="Times New Roman" pitchFamily="18" charset="0"/>
                <a:cs typeface="Times New Roman" pitchFamily="18" charset="0"/>
              </a:rPr>
              <a:t>2</a:t>
            </a:r>
            <a:r>
              <a:rPr lang="fr-FR" sz="2000" baseline="50000" dirty="0">
                <a:solidFill>
                  <a:srgbClr val="212121"/>
                </a:solidFill>
                <a:latin typeface="Times New Roman" pitchFamily="18" charset="0"/>
                <a:cs typeface="Times New Roman" pitchFamily="18" charset="0"/>
              </a:rPr>
              <a:t>-</a:t>
            </a:r>
            <a:r>
              <a:rPr lang="fr-FR" sz="2000" dirty="0">
                <a:solidFill>
                  <a:srgbClr val="212121"/>
                </a:solidFill>
                <a:latin typeface="Times New Roman" pitchFamily="18" charset="0"/>
                <a:cs typeface="Times New Roman" pitchFamily="18" charset="0"/>
              </a:rPr>
              <a:t> à NO</a:t>
            </a:r>
            <a:r>
              <a:rPr lang="fr-FR" sz="2000" baseline="-25000" dirty="0">
                <a:solidFill>
                  <a:srgbClr val="212121"/>
                </a:solidFill>
                <a:latin typeface="Times New Roman" pitchFamily="18" charset="0"/>
                <a:cs typeface="Times New Roman" pitchFamily="18" charset="0"/>
              </a:rPr>
              <a:t>3</a:t>
            </a:r>
            <a:r>
              <a:rPr lang="fr-FR" sz="2000" baseline="50000" dirty="0">
                <a:solidFill>
                  <a:srgbClr val="212121"/>
                </a:solidFill>
                <a:latin typeface="Times New Roman" pitchFamily="18" charset="0"/>
                <a:cs typeface="Times New Roman" pitchFamily="18" charset="0"/>
              </a:rPr>
              <a:t>-</a:t>
            </a:r>
            <a:r>
              <a:rPr lang="fr-FR" sz="2000" dirty="0">
                <a:solidFill>
                  <a:srgbClr val="212121"/>
                </a:solidFill>
                <a:latin typeface="Times New Roman" pitchFamily="18" charset="0"/>
                <a:cs typeface="Times New Roman" pitchFamily="18" charset="0"/>
              </a:rPr>
              <a:t> par l'enzyme </a:t>
            </a:r>
            <a:r>
              <a:rPr lang="fr-FR" sz="2000" i="1" dirty="0">
                <a:solidFill>
                  <a:srgbClr val="212121"/>
                </a:solidFill>
                <a:latin typeface="Times New Roman" pitchFamily="18" charset="0"/>
                <a:cs typeface="Times New Roman" pitchFamily="18" charset="0"/>
              </a:rPr>
              <a:t>nitrite oxydoréductase</a:t>
            </a:r>
            <a:r>
              <a:rPr lang="fr-FR" sz="2000" dirty="0">
                <a:solidFill>
                  <a:srgbClr val="212121"/>
                </a:solidFill>
                <a:latin typeface="Times New Roman" pitchFamily="18" charset="0"/>
                <a:cs typeface="Times New Roman" pitchFamily="18" charset="0"/>
              </a:rPr>
              <a:t>, </a:t>
            </a:r>
            <a:endParaRPr lang="fr-FR" sz="2000" dirty="0">
              <a:latin typeface="Times New Roman" pitchFamily="18" charset="0"/>
              <a:cs typeface="Times New Roman" pitchFamily="18" charset="0"/>
            </a:endParaRPr>
          </a:p>
        </p:txBody>
      </p:sp>
      <p:sp>
        <p:nvSpPr>
          <p:cNvPr id="10" name="Rectangle 9"/>
          <p:cNvSpPr/>
          <p:nvPr/>
        </p:nvSpPr>
        <p:spPr>
          <a:xfrm>
            <a:off x="0" y="3645499"/>
            <a:ext cx="4357686" cy="1631216"/>
          </a:xfrm>
          <a:prstGeom prst="rect">
            <a:avLst/>
          </a:prstGeom>
        </p:spPr>
        <p:txBody>
          <a:bodyPr wrap="square">
            <a:spAutoFit/>
          </a:bodyPr>
          <a:lstStyle/>
          <a:p>
            <a:r>
              <a:rPr lang="fr-FR" sz="2000" dirty="0">
                <a:solidFill>
                  <a:srgbClr val="212121"/>
                </a:solidFill>
                <a:latin typeface="Times New Roman" pitchFamily="18" charset="0"/>
                <a:cs typeface="Times New Roman" pitchFamily="18" charset="0"/>
              </a:rPr>
              <a:t>Les électrons parcourent une très courte chaîne de transport d'électrons (en raison du fort potentiel du couple NO</a:t>
            </a:r>
            <a:r>
              <a:rPr lang="fr-FR" sz="2000" baseline="-25000" dirty="0">
                <a:solidFill>
                  <a:srgbClr val="212121"/>
                </a:solidFill>
                <a:latin typeface="Times New Roman" pitchFamily="18" charset="0"/>
                <a:cs typeface="Times New Roman" pitchFamily="18" charset="0"/>
              </a:rPr>
              <a:t>3</a:t>
            </a:r>
            <a:r>
              <a:rPr lang="fr-FR" sz="2000" baseline="50000" dirty="0">
                <a:solidFill>
                  <a:srgbClr val="212121"/>
                </a:solidFill>
                <a:latin typeface="Times New Roman" pitchFamily="18" charset="0"/>
                <a:cs typeface="Times New Roman" pitchFamily="18" charset="0"/>
              </a:rPr>
              <a:t>-</a:t>
            </a:r>
            <a:r>
              <a:rPr lang="fr-FR" sz="2000" dirty="0">
                <a:solidFill>
                  <a:srgbClr val="212121"/>
                </a:solidFill>
                <a:latin typeface="Times New Roman" pitchFamily="18" charset="0"/>
                <a:cs typeface="Times New Roman" pitchFamily="18" charset="0"/>
              </a:rPr>
              <a:t> / NO</a:t>
            </a:r>
            <a:r>
              <a:rPr lang="fr-FR" sz="2000" baseline="-25000" dirty="0">
                <a:solidFill>
                  <a:srgbClr val="212121"/>
                </a:solidFill>
                <a:latin typeface="Times New Roman" pitchFamily="18" charset="0"/>
                <a:cs typeface="Times New Roman" pitchFamily="18" charset="0"/>
              </a:rPr>
              <a:t>2</a:t>
            </a:r>
            <a:r>
              <a:rPr lang="fr-FR" sz="2000" baseline="50000" dirty="0">
                <a:solidFill>
                  <a:srgbClr val="212121"/>
                </a:solidFill>
                <a:latin typeface="Times New Roman" pitchFamily="18" charset="0"/>
                <a:cs typeface="Times New Roman" pitchFamily="18" charset="0"/>
              </a:rPr>
              <a:t>-</a:t>
            </a:r>
            <a:r>
              <a:rPr lang="fr-FR" sz="2000" dirty="0">
                <a:solidFill>
                  <a:srgbClr val="212121"/>
                </a:solidFill>
                <a:latin typeface="Times New Roman" pitchFamily="18" charset="0"/>
                <a:cs typeface="Times New Roman" pitchFamily="18" charset="0"/>
              </a:rPr>
              <a:t> (0,43V) à l'oxydase terminale ½O</a:t>
            </a:r>
            <a:r>
              <a:rPr lang="fr-FR" sz="2000" baseline="-25000" dirty="0">
                <a:solidFill>
                  <a:srgbClr val="212121"/>
                </a:solidFill>
                <a:latin typeface="Times New Roman" pitchFamily="18" charset="0"/>
                <a:cs typeface="Times New Roman" pitchFamily="18" charset="0"/>
              </a:rPr>
              <a:t>2</a:t>
            </a:r>
            <a:r>
              <a:rPr lang="fr-FR" sz="2000" dirty="0">
                <a:solidFill>
                  <a:srgbClr val="212121"/>
                </a:solidFill>
                <a:latin typeface="Times New Roman" pitchFamily="18" charset="0"/>
                <a:cs typeface="Times New Roman" pitchFamily="18" charset="0"/>
              </a:rPr>
              <a:t>/ H</a:t>
            </a:r>
            <a:r>
              <a:rPr lang="fr-FR" sz="2000" baseline="-25000" dirty="0">
                <a:solidFill>
                  <a:srgbClr val="212121"/>
                </a:solidFill>
                <a:latin typeface="Times New Roman" pitchFamily="18" charset="0"/>
                <a:cs typeface="Times New Roman" pitchFamily="18" charset="0"/>
              </a:rPr>
              <a:t>2</a:t>
            </a:r>
            <a:r>
              <a:rPr lang="fr-FR" sz="2000" dirty="0">
                <a:solidFill>
                  <a:srgbClr val="212121"/>
                </a:solidFill>
                <a:latin typeface="Times New Roman" pitchFamily="18" charset="0"/>
                <a:cs typeface="Times New Roman" pitchFamily="18" charset="0"/>
              </a:rPr>
              <a:t>O (+0,82 V)</a:t>
            </a:r>
            <a:endParaRPr lang="fr-FR" sz="2000" dirty="0">
              <a:latin typeface="Times New Roman" pitchFamily="18" charset="0"/>
              <a:cs typeface="Times New Roman" pitchFamily="18" charset="0"/>
            </a:endParaRPr>
          </a:p>
        </p:txBody>
      </p:sp>
      <p:sp>
        <p:nvSpPr>
          <p:cNvPr id="12" name="Rectangle 11"/>
          <p:cNvSpPr/>
          <p:nvPr/>
        </p:nvSpPr>
        <p:spPr>
          <a:xfrm>
            <a:off x="0" y="6150138"/>
            <a:ext cx="9144000" cy="707886"/>
          </a:xfrm>
          <a:prstGeom prst="rect">
            <a:avLst/>
          </a:prstGeom>
        </p:spPr>
        <p:txBody>
          <a:bodyPr wrap="square">
            <a:spAutoFit/>
          </a:bodyPr>
          <a:lstStyle/>
          <a:p>
            <a:r>
              <a:rPr lang="fr-FR" sz="2000" dirty="0">
                <a:solidFill>
                  <a:srgbClr val="212121"/>
                </a:solidFill>
                <a:latin typeface="Times New Roman" pitchFamily="18" charset="0"/>
                <a:cs typeface="Times New Roman" pitchFamily="18" charset="0"/>
              </a:rPr>
              <a:t>Par conséquent, des quantités minimales de matériau cellulaire sont obtenues même si de grandes quantités de nitrite peuvent être oxydées.</a:t>
            </a:r>
            <a:r>
              <a:rPr lang="fr-FR" sz="2000" dirty="0">
                <a:solidFill>
                  <a:prstClr val="black"/>
                </a:solidFill>
                <a:latin typeface="Times New Roman" pitchFamily="18" charset="0"/>
                <a:cs typeface="Times New Roman" pitchFamily="18" charset="0"/>
              </a:rPr>
              <a:t> </a:t>
            </a:r>
            <a:endParaRPr lang="fr-FR" sz="2000" dirty="0"/>
          </a:p>
        </p:txBody>
      </p:sp>
      <p:sp>
        <p:nvSpPr>
          <p:cNvPr id="13" name="Rectangle 12"/>
          <p:cNvSpPr/>
          <p:nvPr/>
        </p:nvSpPr>
        <p:spPr>
          <a:xfrm>
            <a:off x="0" y="482879"/>
            <a:ext cx="9144000" cy="707886"/>
          </a:xfrm>
          <a:prstGeom prst="rect">
            <a:avLst/>
          </a:prstGeom>
        </p:spPr>
        <p:txBody>
          <a:bodyPr wrap="square">
            <a:spAutoFit/>
          </a:bodyPr>
          <a:lstStyle/>
          <a:p>
            <a:pPr algn="just"/>
            <a:r>
              <a:rPr lang="fr-FR" sz="2000" dirty="0">
                <a:latin typeface="Times New Roman" pitchFamily="18" charset="0"/>
                <a:cs typeface="Times New Roman" pitchFamily="18" charset="0"/>
              </a:rPr>
              <a:t>Transformation l’acide nitreux (HNO2) et des nitrites (NO2</a:t>
            </a:r>
            <a:r>
              <a:rPr lang="fr-FR" sz="2000" baseline="50000" dirty="0">
                <a:latin typeface="Times New Roman" pitchFamily="18" charset="0"/>
                <a:cs typeface="Times New Roman" pitchFamily="18" charset="0"/>
              </a:rPr>
              <a:t>-</a:t>
            </a:r>
            <a:r>
              <a:rPr lang="fr-FR" sz="2000" dirty="0">
                <a:latin typeface="Times New Roman" pitchFamily="18" charset="0"/>
                <a:cs typeface="Times New Roman" pitchFamily="18" charset="0"/>
              </a:rPr>
              <a:t>)  en acide nitrique HNO3 par un processus d’oxydation.</a:t>
            </a:r>
          </a:p>
        </p:txBody>
      </p:sp>
      <p:sp>
        <p:nvSpPr>
          <p:cNvPr id="14" name="Rectangle 13"/>
          <p:cNvSpPr/>
          <p:nvPr/>
        </p:nvSpPr>
        <p:spPr>
          <a:xfrm>
            <a:off x="0" y="1273534"/>
            <a:ext cx="9144000" cy="707886"/>
          </a:xfrm>
          <a:prstGeom prst="rect">
            <a:avLst/>
          </a:prstGeom>
        </p:spPr>
        <p:txBody>
          <a:bodyPr wrap="square">
            <a:spAutoFit/>
          </a:bodyPr>
          <a:lstStyle/>
          <a:p>
            <a:pPr algn="just"/>
            <a:r>
              <a:rPr lang="fr-FR" sz="2000" dirty="0">
                <a:latin typeface="Times New Roman" pitchFamily="18" charset="0"/>
                <a:cs typeface="Times New Roman" pitchFamily="18" charset="0"/>
              </a:rPr>
              <a:t>Réalisée par des bactéries aérobies dont le nom de genre contient le préfixe </a:t>
            </a:r>
            <a:r>
              <a:rPr lang="fr-FR" sz="2000" b="1" dirty="0" err="1">
                <a:solidFill>
                  <a:srgbClr val="0070C0"/>
                </a:solidFill>
                <a:latin typeface="Times New Roman" pitchFamily="18" charset="0"/>
                <a:cs typeface="Times New Roman" pitchFamily="18" charset="0"/>
              </a:rPr>
              <a:t>Nitro</a:t>
            </a:r>
            <a:r>
              <a:rPr lang="fr-FR" sz="2000" b="1" dirty="0">
                <a:solidFill>
                  <a:srgbClr val="0070C0"/>
                </a:solidFill>
                <a:latin typeface="Times New Roman" pitchFamily="18" charset="0"/>
                <a:cs typeface="Times New Roman" pitchFamily="18" charset="0"/>
              </a:rPr>
              <a:t>- </a:t>
            </a:r>
            <a:r>
              <a:rPr lang="fr-FR" sz="2000" b="1" i="1" dirty="0">
                <a:solidFill>
                  <a:srgbClr val="FF0000"/>
                </a:solidFill>
                <a:latin typeface="Times New Roman" pitchFamily="18" charset="0"/>
                <a:cs typeface="Times New Roman" pitchFamily="18" charset="0"/>
              </a:rPr>
              <a:t>(Nitrobacter, </a:t>
            </a:r>
            <a:r>
              <a:rPr lang="fr-FR" sz="2000" b="1" i="1" dirty="0" err="1">
                <a:solidFill>
                  <a:srgbClr val="FF0000"/>
                </a:solidFill>
                <a:latin typeface="Times New Roman" pitchFamily="18" charset="0"/>
                <a:cs typeface="Times New Roman" pitchFamily="18" charset="0"/>
              </a:rPr>
              <a:t>Nitrococcus</a:t>
            </a:r>
            <a:r>
              <a:rPr lang="fr-FR" sz="2000" b="1" i="1" dirty="0">
                <a:solidFill>
                  <a:srgbClr val="FF0000"/>
                </a:solidFill>
                <a:latin typeface="Times New Roman" pitchFamily="18" charset="0"/>
                <a:cs typeface="Times New Roman" pitchFamily="18" charset="0"/>
              </a:rPr>
              <a:t>, </a:t>
            </a:r>
            <a:r>
              <a:rPr lang="fr-FR" sz="2000" b="1" i="1" dirty="0" err="1">
                <a:solidFill>
                  <a:srgbClr val="FF0000"/>
                </a:solidFill>
                <a:latin typeface="Times New Roman" pitchFamily="18" charset="0"/>
                <a:cs typeface="Times New Roman" pitchFamily="18" charset="0"/>
              </a:rPr>
              <a:t>Nitrospira</a:t>
            </a:r>
            <a:r>
              <a:rPr lang="fr-FR" sz="2000" b="1" i="1" dirty="0">
                <a:solidFill>
                  <a:srgbClr val="FF0000"/>
                </a:solidFill>
                <a:latin typeface="Times New Roman" pitchFamily="18" charset="0"/>
                <a:cs typeface="Times New Roman" pitchFamily="18" charset="0"/>
              </a:rPr>
              <a:t>, </a:t>
            </a:r>
            <a:r>
              <a:rPr lang="fr-FR" sz="2000" b="1" i="1" dirty="0" err="1">
                <a:solidFill>
                  <a:srgbClr val="FF0000"/>
                </a:solidFill>
                <a:latin typeface="Times New Roman" pitchFamily="18" charset="0"/>
                <a:cs typeface="Times New Roman" pitchFamily="18" charset="0"/>
              </a:rPr>
              <a:t>Nitrospina</a:t>
            </a:r>
            <a:r>
              <a:rPr lang="fr-FR" sz="2000" b="1" i="1" dirty="0">
                <a:solidFill>
                  <a:srgbClr val="FF0000"/>
                </a:solidFill>
                <a:latin typeface="Times New Roman" pitchFamily="18" charset="0"/>
                <a:cs typeface="Times New Roman" pitchFamily="18" charset="0"/>
              </a:rPr>
              <a:t>). </a:t>
            </a:r>
          </a:p>
        </p:txBody>
      </p:sp>
      <p:sp>
        <p:nvSpPr>
          <p:cNvPr id="15" name="Rectangle 14"/>
          <p:cNvSpPr/>
          <p:nvPr/>
        </p:nvSpPr>
        <p:spPr>
          <a:xfrm>
            <a:off x="0" y="2064189"/>
            <a:ext cx="4429124" cy="707886"/>
          </a:xfrm>
          <a:prstGeom prst="rect">
            <a:avLst/>
          </a:prstGeom>
        </p:spPr>
        <p:txBody>
          <a:bodyPr wrap="square">
            <a:spAutoFit/>
          </a:bodyPr>
          <a:lstStyle/>
          <a:p>
            <a:pPr algn="just"/>
            <a:r>
              <a:rPr lang="fr-FR" sz="2000" dirty="0">
                <a:latin typeface="Times New Roman" pitchFamily="18" charset="0"/>
                <a:cs typeface="Times New Roman" pitchFamily="18" charset="0"/>
              </a:rPr>
              <a:t>Cet acide se dissocie dans l’eau pour former des nitrates NO3-.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2457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59229"/>
            <a:ext cx="9144000" cy="769441"/>
          </a:xfrm>
          <a:prstGeom prst="rect">
            <a:avLst/>
          </a:prstGeom>
        </p:spPr>
        <p:txBody>
          <a:bodyPr wrap="square">
            <a:spAutoFit/>
          </a:bodyPr>
          <a:lstStyle/>
          <a:p>
            <a:pPr lvl="0" algn="just" fontAlgn="base">
              <a:spcBef>
                <a:spcPct val="0"/>
              </a:spcBef>
              <a:spcAft>
                <a:spcPct val="0"/>
              </a:spcAft>
            </a:pPr>
            <a:r>
              <a:rPr lang="fr-FR" sz="2200" dirty="0">
                <a:solidFill>
                  <a:srgbClr val="212121"/>
                </a:solidFill>
                <a:latin typeface="Times New Roman" pitchFamily="18" charset="0"/>
                <a:cs typeface="Times New Roman" pitchFamily="18" charset="0"/>
              </a:rPr>
              <a:t>Les bactéries nitrifiantes aérobies utilisent le cycle de Calvin pour la fixation du CO2. </a:t>
            </a:r>
            <a:endParaRPr lang="fr-FR" sz="2200" dirty="0">
              <a:latin typeface="Times New Roman" pitchFamily="18" charset="0"/>
              <a:cs typeface="Times New Roman" pitchFamily="18" charset="0"/>
            </a:endParaRPr>
          </a:p>
        </p:txBody>
      </p:sp>
      <p:sp>
        <p:nvSpPr>
          <p:cNvPr id="5" name="Rectangle 4"/>
          <p:cNvSpPr/>
          <p:nvPr/>
        </p:nvSpPr>
        <p:spPr>
          <a:xfrm>
            <a:off x="0" y="1433812"/>
            <a:ext cx="9144000" cy="1107996"/>
          </a:xfrm>
          <a:prstGeom prst="rect">
            <a:avLst/>
          </a:prstGeom>
        </p:spPr>
        <p:txBody>
          <a:bodyPr wrap="square">
            <a:spAutoFit/>
          </a:bodyPr>
          <a:lstStyle/>
          <a:p>
            <a:pPr algn="just"/>
            <a:r>
              <a:rPr lang="fr-FR" sz="2200" dirty="0">
                <a:solidFill>
                  <a:srgbClr val="212121"/>
                </a:solidFill>
                <a:latin typeface="Times New Roman" pitchFamily="18" charset="0"/>
                <a:cs typeface="Times New Roman" pitchFamily="18" charset="0"/>
              </a:rPr>
              <a:t>Le besoin du cycle Calvin en ATP et en pouvoir réducteur imposent des charges supplémentaires à un système ayant un rendement relativement faible en énergie</a:t>
            </a:r>
            <a:endParaRPr lang="fr-FR" sz="2200" dirty="0"/>
          </a:p>
        </p:txBody>
      </p:sp>
      <p:sp>
        <p:nvSpPr>
          <p:cNvPr id="7" name="Rectangle 6"/>
          <p:cNvSpPr/>
          <p:nvPr/>
        </p:nvSpPr>
        <p:spPr>
          <a:xfrm>
            <a:off x="0" y="3046950"/>
            <a:ext cx="9144000" cy="1107996"/>
          </a:xfrm>
          <a:prstGeom prst="rect">
            <a:avLst/>
          </a:prstGeom>
        </p:spPr>
        <p:txBody>
          <a:bodyPr wrap="square">
            <a:spAutoFit/>
          </a:bodyPr>
          <a:lstStyle/>
          <a:p>
            <a:pPr lvl="0" algn="just" fontAlgn="base">
              <a:spcBef>
                <a:spcPct val="0"/>
              </a:spcBef>
              <a:spcAft>
                <a:spcPct val="0"/>
              </a:spcAft>
            </a:pPr>
            <a:r>
              <a:rPr lang="fr-FR" sz="2200" dirty="0">
                <a:solidFill>
                  <a:srgbClr val="212121"/>
                </a:solidFill>
                <a:latin typeface="Times New Roman" pitchFamily="18" charset="0"/>
                <a:cs typeface="Times New Roman" pitchFamily="18" charset="0"/>
              </a:rPr>
              <a:t>C'est peut-être pour cette raison que la plupart des oxydants NO2</a:t>
            </a:r>
            <a:r>
              <a:rPr lang="fr-FR" sz="2200" baseline="50000" dirty="0">
                <a:solidFill>
                  <a:srgbClr val="212121"/>
                </a:solidFill>
                <a:latin typeface="Times New Roman" pitchFamily="18" charset="0"/>
                <a:cs typeface="Times New Roman" pitchFamily="18" charset="0"/>
              </a:rPr>
              <a:t>-</a:t>
            </a:r>
            <a:r>
              <a:rPr lang="fr-FR" sz="2200" dirty="0">
                <a:solidFill>
                  <a:srgbClr val="212121"/>
                </a:solidFill>
                <a:latin typeface="Times New Roman" pitchFamily="18" charset="0"/>
                <a:cs typeface="Times New Roman" pitchFamily="18" charset="0"/>
              </a:rPr>
              <a:t> ont des mécanismes de conservation d'énergie alternatifs, capables de se développer en </a:t>
            </a:r>
            <a:r>
              <a:rPr lang="fr-FR" sz="2200" dirty="0" err="1">
                <a:solidFill>
                  <a:srgbClr val="212121"/>
                </a:solidFill>
                <a:latin typeface="Times New Roman" pitchFamily="18" charset="0"/>
                <a:cs typeface="Times New Roman" pitchFamily="18" charset="0"/>
              </a:rPr>
              <a:t>chimoorganotrophie</a:t>
            </a:r>
            <a:r>
              <a:rPr lang="fr-FR" sz="2200" dirty="0">
                <a:solidFill>
                  <a:srgbClr val="212121"/>
                </a:solidFill>
                <a:latin typeface="Times New Roman" pitchFamily="18" charset="0"/>
                <a:cs typeface="Times New Roman" pitchFamily="18" charset="0"/>
              </a:rPr>
              <a:t> sur le glucose et quelques autres substrats organiques.</a:t>
            </a:r>
            <a:r>
              <a:rPr lang="fr-FR" sz="2200" dirty="0">
                <a:latin typeface="Times New Roman" pitchFamily="18" charset="0"/>
                <a:cs typeface="Times New Roman" pitchFamily="18" charset="0"/>
              </a:rPr>
              <a:t> </a:t>
            </a:r>
          </a:p>
        </p:txBody>
      </p:sp>
      <p:sp>
        <p:nvSpPr>
          <p:cNvPr id="9" name="Rectangle 8"/>
          <p:cNvSpPr/>
          <p:nvPr/>
        </p:nvSpPr>
        <p:spPr>
          <a:xfrm>
            <a:off x="0" y="4660088"/>
            <a:ext cx="9144000" cy="769441"/>
          </a:xfrm>
          <a:prstGeom prst="rect">
            <a:avLst/>
          </a:prstGeom>
        </p:spPr>
        <p:txBody>
          <a:bodyPr wrap="square">
            <a:spAutoFit/>
          </a:bodyPr>
          <a:lstStyle/>
          <a:p>
            <a:pPr lvl="0" algn="just" fontAlgn="base">
              <a:spcBef>
                <a:spcPct val="0"/>
              </a:spcBef>
              <a:spcAft>
                <a:spcPct val="0"/>
              </a:spcAft>
            </a:pPr>
            <a:r>
              <a:rPr lang="fr-FR" sz="2200" dirty="0">
                <a:solidFill>
                  <a:srgbClr val="212121"/>
                </a:solidFill>
                <a:latin typeface="Times New Roman" pitchFamily="18" charset="0"/>
                <a:cs typeface="Times New Roman" pitchFamily="18" charset="0"/>
              </a:rPr>
              <a:t>En revanche, les espèces de bactéries oxydant l'ammoniac sont des </a:t>
            </a:r>
            <a:r>
              <a:rPr lang="fr-FR" sz="2200" dirty="0" err="1">
                <a:solidFill>
                  <a:srgbClr val="212121"/>
                </a:solidFill>
                <a:latin typeface="Times New Roman" pitchFamily="18" charset="0"/>
                <a:cs typeface="Times New Roman" pitchFamily="18" charset="0"/>
              </a:rPr>
              <a:t>chimiolithotrophes</a:t>
            </a:r>
            <a:r>
              <a:rPr lang="fr-FR" sz="2200" dirty="0">
                <a:solidFill>
                  <a:srgbClr val="212121"/>
                </a:solidFill>
                <a:latin typeface="Times New Roman" pitchFamily="18" charset="0"/>
                <a:cs typeface="Times New Roman" pitchFamily="18" charset="0"/>
              </a:rPr>
              <a:t> ou des </a:t>
            </a:r>
            <a:r>
              <a:rPr lang="fr-FR" sz="2200" dirty="0" err="1">
                <a:solidFill>
                  <a:srgbClr val="212121"/>
                </a:solidFill>
                <a:latin typeface="Times New Roman" pitchFamily="18" charset="0"/>
                <a:cs typeface="Times New Roman" pitchFamily="18" charset="0"/>
              </a:rPr>
              <a:t>mixotropes</a:t>
            </a:r>
            <a:r>
              <a:rPr lang="fr-FR" sz="2200" dirty="0">
                <a:solidFill>
                  <a:srgbClr val="212121"/>
                </a:solidFill>
                <a:latin typeface="Times New Roman" pitchFamily="18" charset="0"/>
                <a:cs typeface="Times New Roman" pitchFamily="18" charset="0"/>
              </a:rPr>
              <a:t> obligatoires.  </a:t>
            </a:r>
            <a:endParaRPr lang="fr-FR" sz="2200" dirty="0">
              <a:latin typeface="Times New Roman" pitchFamily="18" charset="0"/>
              <a:cs typeface="Times New Roman" pitchFamily="18" charset="0"/>
            </a:endParaRPr>
          </a:p>
        </p:txBody>
      </p:sp>
      <p:sp>
        <p:nvSpPr>
          <p:cNvPr id="16" name="Rectangle 15"/>
          <p:cNvSpPr/>
          <p:nvPr/>
        </p:nvSpPr>
        <p:spPr>
          <a:xfrm>
            <a:off x="0" y="5934670"/>
            <a:ext cx="9144000" cy="769441"/>
          </a:xfrm>
          <a:prstGeom prst="rect">
            <a:avLst/>
          </a:prstGeom>
        </p:spPr>
        <p:txBody>
          <a:bodyPr wrap="square">
            <a:spAutoFit/>
          </a:bodyPr>
          <a:lstStyle/>
          <a:p>
            <a:pPr algn="just"/>
            <a:r>
              <a:rPr lang="fr-FR" sz="2200" dirty="0">
                <a:solidFill>
                  <a:srgbClr val="212121"/>
                </a:solidFill>
                <a:latin typeface="Times New Roman" pitchFamily="18" charset="0"/>
                <a:cs typeface="Times New Roman" pitchFamily="18" charset="0"/>
              </a:rPr>
              <a:t>La fixation du CO</a:t>
            </a:r>
            <a:r>
              <a:rPr lang="fr-FR" sz="2200" baseline="-25000" dirty="0">
                <a:solidFill>
                  <a:srgbClr val="212121"/>
                </a:solidFill>
                <a:latin typeface="Times New Roman" pitchFamily="18" charset="0"/>
                <a:cs typeface="Times New Roman" pitchFamily="18" charset="0"/>
              </a:rPr>
              <a:t>2 </a:t>
            </a:r>
            <a:r>
              <a:rPr lang="fr-FR" sz="2200" dirty="0">
                <a:solidFill>
                  <a:srgbClr val="212121"/>
                </a:solidFill>
                <a:latin typeface="Times New Roman" pitchFamily="18" charset="0"/>
                <a:cs typeface="Times New Roman" pitchFamily="18" charset="0"/>
              </a:rPr>
              <a:t>  (Autotrophie) chez les </a:t>
            </a:r>
            <a:r>
              <a:rPr lang="fr-FR" sz="2200" dirty="0" err="1">
                <a:solidFill>
                  <a:srgbClr val="212121"/>
                </a:solidFill>
                <a:latin typeface="Times New Roman" pitchFamily="18" charset="0"/>
                <a:cs typeface="Times New Roman" pitchFamily="18" charset="0"/>
              </a:rPr>
              <a:t>Archaea</a:t>
            </a:r>
            <a:r>
              <a:rPr lang="fr-FR" sz="2200" dirty="0">
                <a:solidFill>
                  <a:srgbClr val="212121"/>
                </a:solidFill>
                <a:latin typeface="Times New Roman" pitchFamily="18" charset="0"/>
                <a:cs typeface="Times New Roman" pitchFamily="18" charset="0"/>
              </a:rPr>
              <a:t> oxydant l'ammoniaque est soutenue par une variation du cycle d'</a:t>
            </a:r>
            <a:r>
              <a:rPr lang="fr-FR" sz="2200" dirty="0" err="1">
                <a:solidFill>
                  <a:srgbClr val="212121"/>
                </a:solidFill>
                <a:latin typeface="Times New Roman" pitchFamily="18" charset="0"/>
                <a:cs typeface="Times New Roman" pitchFamily="18" charset="0"/>
              </a:rPr>
              <a:t>hydroxypropionate</a:t>
            </a:r>
            <a:r>
              <a:rPr lang="fr-FR" sz="2200" dirty="0">
                <a:latin typeface="Times New Roman" pitchFamily="18" charset="0"/>
                <a:cs typeface="Times New Roman" pitchFamily="18" charset="0"/>
              </a:rPr>
              <a:t> </a:t>
            </a:r>
            <a:endParaRPr lang="fr-FR"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 y="540021"/>
            <a:ext cx="9144000" cy="769441"/>
          </a:xfrm>
          <a:prstGeom prst="rect">
            <a:avLst/>
          </a:prstGeom>
        </p:spPr>
        <p:txBody>
          <a:bodyPr wrap="square">
            <a:spAutoFit/>
          </a:bodyPr>
          <a:lstStyle/>
          <a:p>
            <a:pPr lvl="0" fontAlgn="base">
              <a:spcBef>
                <a:spcPct val="0"/>
              </a:spcBef>
              <a:spcAft>
                <a:spcPct val="0"/>
              </a:spcAft>
            </a:pPr>
            <a:r>
              <a:rPr lang="fr-FR" sz="2200" dirty="0">
                <a:solidFill>
                  <a:srgbClr val="212121"/>
                </a:solidFill>
                <a:latin typeface="Times New Roman" pitchFamily="18" charset="0"/>
                <a:cs typeface="Times New Roman" pitchFamily="18" charset="0"/>
              </a:rPr>
              <a:t>Bien que les procaryotes oxydant l'ammoniac dans les condition aérobies stricts, le NH3 peut également être oxydé dans des conditions anoxiques. </a:t>
            </a:r>
            <a:endParaRPr lang="fr-FR" sz="2200" dirty="0">
              <a:latin typeface="Times New Roman" pitchFamily="18" charset="0"/>
              <a:cs typeface="Times New Roman" pitchFamily="18" charset="0"/>
            </a:endParaRPr>
          </a:p>
        </p:txBody>
      </p:sp>
      <p:sp>
        <p:nvSpPr>
          <p:cNvPr id="4" name="Rectangle 3"/>
          <p:cNvSpPr/>
          <p:nvPr/>
        </p:nvSpPr>
        <p:spPr>
          <a:xfrm>
            <a:off x="-32" y="2158861"/>
            <a:ext cx="9144000" cy="430887"/>
          </a:xfrm>
          <a:prstGeom prst="rect">
            <a:avLst/>
          </a:prstGeom>
        </p:spPr>
        <p:txBody>
          <a:bodyPr wrap="square">
            <a:spAutoFit/>
          </a:bodyPr>
          <a:lstStyle/>
          <a:p>
            <a:r>
              <a:rPr lang="fr-FR" sz="2200" dirty="0">
                <a:solidFill>
                  <a:srgbClr val="212121"/>
                </a:solidFill>
                <a:latin typeface="Times New Roman" pitchFamily="18" charset="0"/>
                <a:cs typeface="Times New Roman" pitchFamily="18" charset="0"/>
              </a:rPr>
              <a:t>Ce processus est appelé </a:t>
            </a:r>
            <a:r>
              <a:rPr lang="fr-FR" sz="2200" b="1" dirty="0" err="1">
                <a:solidFill>
                  <a:srgbClr val="FF0000"/>
                </a:solidFill>
                <a:latin typeface="Times New Roman" pitchFamily="18" charset="0"/>
                <a:cs typeface="Times New Roman" pitchFamily="18" charset="0"/>
              </a:rPr>
              <a:t>an</a:t>
            </a:r>
            <a:r>
              <a:rPr lang="fr-FR" sz="2200" b="1" dirty="0" err="1">
                <a:solidFill>
                  <a:srgbClr val="00B050"/>
                </a:solidFill>
                <a:latin typeface="Times New Roman" pitchFamily="18" charset="0"/>
                <a:cs typeface="Times New Roman" pitchFamily="18" charset="0"/>
              </a:rPr>
              <a:t>amm</a:t>
            </a:r>
            <a:r>
              <a:rPr lang="fr-FR" sz="2200" b="1" dirty="0" err="1">
                <a:solidFill>
                  <a:srgbClr val="00B0F0"/>
                </a:solidFill>
                <a:latin typeface="Times New Roman" pitchFamily="18" charset="0"/>
                <a:cs typeface="Times New Roman" pitchFamily="18" charset="0"/>
              </a:rPr>
              <a:t>ox</a:t>
            </a:r>
            <a:r>
              <a:rPr lang="fr-FR" sz="2200" dirty="0">
                <a:solidFill>
                  <a:srgbClr val="212121"/>
                </a:solidFill>
                <a:latin typeface="Times New Roman" pitchFamily="18" charset="0"/>
                <a:cs typeface="Times New Roman" pitchFamily="18" charset="0"/>
              </a:rPr>
              <a:t> (pour l'</a:t>
            </a:r>
            <a:r>
              <a:rPr lang="fr-FR" sz="2200" b="1" dirty="0">
                <a:solidFill>
                  <a:srgbClr val="00B0F0"/>
                </a:solidFill>
                <a:latin typeface="Times New Roman" pitchFamily="18" charset="0"/>
                <a:cs typeface="Times New Roman" pitchFamily="18" charset="0"/>
              </a:rPr>
              <a:t>ox</a:t>
            </a:r>
            <a:r>
              <a:rPr lang="fr-FR" sz="2200" dirty="0">
                <a:solidFill>
                  <a:srgbClr val="212121"/>
                </a:solidFill>
                <a:latin typeface="Times New Roman" pitchFamily="18" charset="0"/>
                <a:cs typeface="Times New Roman" pitchFamily="18" charset="0"/>
              </a:rPr>
              <a:t>ydation de l'</a:t>
            </a:r>
            <a:r>
              <a:rPr lang="fr-FR" sz="2200" b="1" dirty="0">
                <a:solidFill>
                  <a:srgbClr val="00B050"/>
                </a:solidFill>
                <a:latin typeface="Times New Roman" pitchFamily="18" charset="0"/>
                <a:cs typeface="Times New Roman" pitchFamily="18" charset="0"/>
              </a:rPr>
              <a:t>amm</a:t>
            </a:r>
            <a:r>
              <a:rPr lang="fr-FR" sz="2200" dirty="0">
                <a:solidFill>
                  <a:srgbClr val="212121"/>
                </a:solidFill>
                <a:latin typeface="Times New Roman" pitchFamily="18" charset="0"/>
                <a:cs typeface="Times New Roman" pitchFamily="18" charset="0"/>
              </a:rPr>
              <a:t>oniac </a:t>
            </a:r>
            <a:r>
              <a:rPr lang="fr-FR" sz="2200" b="1" dirty="0">
                <a:solidFill>
                  <a:srgbClr val="FF0000"/>
                </a:solidFill>
                <a:latin typeface="Times New Roman" pitchFamily="18" charset="0"/>
                <a:cs typeface="Times New Roman" pitchFamily="18" charset="0"/>
              </a:rPr>
              <a:t>an</a:t>
            </a:r>
            <a:r>
              <a:rPr lang="fr-FR" sz="2200" dirty="0">
                <a:latin typeface="Times New Roman" pitchFamily="18" charset="0"/>
                <a:cs typeface="Times New Roman" pitchFamily="18" charset="0"/>
              </a:rPr>
              <a:t>o</a:t>
            </a:r>
            <a:r>
              <a:rPr lang="fr-FR" sz="2200" dirty="0">
                <a:solidFill>
                  <a:srgbClr val="212121"/>
                </a:solidFill>
                <a:latin typeface="Times New Roman" pitchFamily="18" charset="0"/>
                <a:cs typeface="Times New Roman" pitchFamily="18" charset="0"/>
              </a:rPr>
              <a:t>xique</a:t>
            </a:r>
            <a:r>
              <a:rPr lang="fr-FR" sz="2200" dirty="0" smtClean="0">
                <a:solidFill>
                  <a:srgbClr val="212121"/>
                </a:solidFill>
                <a:latin typeface="Times New Roman" pitchFamily="18" charset="0"/>
                <a:cs typeface="Times New Roman" pitchFamily="18" charset="0"/>
              </a:rPr>
              <a:t>)</a:t>
            </a:r>
            <a:endParaRPr lang="fr-FR" sz="2200" dirty="0">
              <a:latin typeface="Times New Roman" pitchFamily="18" charset="0"/>
              <a:cs typeface="Times New Roman" pitchFamily="18" charset="0"/>
            </a:endParaRPr>
          </a:p>
        </p:txBody>
      </p:sp>
      <p:sp>
        <p:nvSpPr>
          <p:cNvPr id="5" name="Rectangle 4"/>
          <p:cNvSpPr/>
          <p:nvPr/>
        </p:nvSpPr>
        <p:spPr>
          <a:xfrm>
            <a:off x="-32" y="1349441"/>
            <a:ext cx="9144000" cy="769441"/>
          </a:xfrm>
          <a:prstGeom prst="rect">
            <a:avLst/>
          </a:prstGeom>
        </p:spPr>
        <p:txBody>
          <a:bodyPr wrap="square">
            <a:spAutoFit/>
          </a:bodyPr>
          <a:lstStyle/>
          <a:p>
            <a:pPr lvl="0" fontAlgn="base">
              <a:spcBef>
                <a:spcPct val="0"/>
              </a:spcBef>
              <a:spcAft>
                <a:spcPct val="0"/>
              </a:spcAft>
            </a:pPr>
            <a:r>
              <a:rPr lang="fr-FR" sz="2200" dirty="0">
                <a:solidFill>
                  <a:srgbClr val="212121"/>
                </a:solidFill>
                <a:latin typeface="Times New Roman" pitchFamily="18" charset="0"/>
                <a:cs typeface="Times New Roman" pitchFamily="18" charset="0"/>
              </a:rPr>
              <a:t>C’est la réaction </a:t>
            </a:r>
            <a:r>
              <a:rPr lang="fr-FR" sz="2200" dirty="0" err="1">
                <a:solidFill>
                  <a:srgbClr val="212121"/>
                </a:solidFill>
                <a:latin typeface="Times New Roman" pitchFamily="18" charset="0"/>
                <a:cs typeface="Times New Roman" pitchFamily="18" charset="0"/>
              </a:rPr>
              <a:t>anammox</a:t>
            </a:r>
            <a:r>
              <a:rPr lang="fr-FR" sz="2200" dirty="0">
                <a:solidFill>
                  <a:srgbClr val="212121"/>
                </a:solidFill>
                <a:latin typeface="Times New Roman" pitchFamily="18" charset="0"/>
                <a:cs typeface="Times New Roman" pitchFamily="18" charset="0"/>
              </a:rPr>
              <a:t> en utilisant NO</a:t>
            </a:r>
            <a:r>
              <a:rPr lang="fr-FR" sz="2200" baseline="-25000" dirty="0">
                <a:solidFill>
                  <a:srgbClr val="212121"/>
                </a:solidFill>
                <a:latin typeface="Times New Roman" pitchFamily="18" charset="0"/>
                <a:cs typeface="Times New Roman" pitchFamily="18" charset="0"/>
              </a:rPr>
              <a:t>2</a:t>
            </a:r>
            <a:r>
              <a:rPr lang="fr-FR" sz="2200" baseline="50000" dirty="0">
                <a:solidFill>
                  <a:srgbClr val="212121"/>
                </a:solidFill>
                <a:latin typeface="Times New Roman" pitchFamily="18" charset="0"/>
                <a:cs typeface="Times New Roman" pitchFamily="18" charset="0"/>
              </a:rPr>
              <a:t>-</a:t>
            </a:r>
            <a:r>
              <a:rPr lang="fr-FR" sz="2200" dirty="0">
                <a:solidFill>
                  <a:srgbClr val="212121"/>
                </a:solidFill>
                <a:latin typeface="Times New Roman" pitchFamily="18" charset="0"/>
                <a:cs typeface="Times New Roman" pitchFamily="18" charset="0"/>
              </a:rPr>
              <a:t> comme accepteur d'électrons pour produire N</a:t>
            </a:r>
            <a:r>
              <a:rPr lang="fr-FR" sz="2200" baseline="-25000" dirty="0">
                <a:solidFill>
                  <a:srgbClr val="212121"/>
                </a:solidFill>
                <a:latin typeface="Times New Roman" pitchFamily="18" charset="0"/>
                <a:cs typeface="Times New Roman" pitchFamily="18" charset="0"/>
              </a:rPr>
              <a:t>2</a:t>
            </a:r>
            <a:r>
              <a:rPr lang="fr-FR" sz="2200" baseline="-25000" dirty="0">
                <a:latin typeface="Times New Roman" pitchFamily="18" charset="0"/>
                <a:cs typeface="Times New Roman" pitchFamily="18" charset="0"/>
              </a:rPr>
              <a:t> </a:t>
            </a:r>
          </a:p>
        </p:txBody>
      </p:sp>
      <p:pic>
        <p:nvPicPr>
          <p:cNvPr id="28674" name="Picture 2"/>
          <p:cNvPicPr>
            <a:picLocks noChangeAspect="1" noChangeArrowheads="1"/>
          </p:cNvPicPr>
          <p:nvPr/>
        </p:nvPicPr>
        <p:blipFill>
          <a:blip r:embed="rId2"/>
          <a:srcRect l="16304" t="54878"/>
          <a:stretch>
            <a:fillRect/>
          </a:stretch>
        </p:blipFill>
        <p:spPr bwMode="auto">
          <a:xfrm>
            <a:off x="2380271" y="2629727"/>
            <a:ext cx="3691927" cy="709612"/>
          </a:xfrm>
          <a:prstGeom prst="rect">
            <a:avLst/>
          </a:prstGeom>
          <a:noFill/>
          <a:ln w="9525">
            <a:noFill/>
            <a:miter lim="800000"/>
            <a:headEnd/>
            <a:tailEnd/>
          </a:ln>
          <a:effectLst/>
        </p:spPr>
      </p:pic>
      <p:sp>
        <p:nvSpPr>
          <p:cNvPr id="11" name="Rectangle 10"/>
          <p:cNvSpPr/>
          <p:nvPr/>
        </p:nvSpPr>
        <p:spPr>
          <a:xfrm>
            <a:off x="-32" y="4659604"/>
            <a:ext cx="4230389" cy="430887"/>
          </a:xfrm>
          <a:prstGeom prst="rect">
            <a:avLst/>
          </a:prstGeom>
        </p:spPr>
        <p:txBody>
          <a:bodyPr wrap="none">
            <a:spAutoFit/>
          </a:bodyPr>
          <a:lstStyle/>
          <a:p>
            <a:r>
              <a:rPr lang="fr-FR" sz="2200" dirty="0">
                <a:solidFill>
                  <a:srgbClr val="212121"/>
                </a:solidFill>
                <a:latin typeface="Times New Roman" pitchFamily="18" charset="0"/>
                <a:cs typeface="Times New Roman" pitchFamily="18" charset="0"/>
              </a:rPr>
              <a:t>C’est l’organisme </a:t>
            </a:r>
            <a:r>
              <a:rPr lang="fr-FR" sz="2200" dirty="0" err="1">
                <a:solidFill>
                  <a:srgbClr val="212121"/>
                </a:solidFill>
                <a:latin typeface="Times New Roman" pitchFamily="18" charset="0"/>
                <a:cs typeface="Times New Roman" pitchFamily="18" charset="0"/>
              </a:rPr>
              <a:t>anammox</a:t>
            </a:r>
            <a:r>
              <a:rPr lang="fr-FR" sz="2200" dirty="0">
                <a:solidFill>
                  <a:srgbClr val="212121"/>
                </a:solidFill>
                <a:latin typeface="Times New Roman" pitchFamily="18" charset="0"/>
                <a:cs typeface="Times New Roman" pitchFamily="18" charset="0"/>
              </a:rPr>
              <a:t> majeur</a:t>
            </a:r>
            <a:endParaRPr lang="fr-FR" sz="2200" dirty="0">
              <a:latin typeface="Times New Roman" pitchFamily="18" charset="0"/>
              <a:cs typeface="Times New Roman" pitchFamily="18" charset="0"/>
            </a:endParaRPr>
          </a:p>
        </p:txBody>
      </p:sp>
      <p:sp>
        <p:nvSpPr>
          <p:cNvPr id="12" name="Rectangle 11"/>
          <p:cNvSpPr/>
          <p:nvPr/>
        </p:nvSpPr>
        <p:spPr>
          <a:xfrm>
            <a:off x="-32" y="5130470"/>
            <a:ext cx="3709670" cy="430887"/>
          </a:xfrm>
          <a:prstGeom prst="rect">
            <a:avLst/>
          </a:prstGeom>
        </p:spPr>
        <p:txBody>
          <a:bodyPr wrap="none">
            <a:spAutoFit/>
          </a:bodyPr>
          <a:lstStyle/>
          <a:p>
            <a:r>
              <a:rPr lang="fr-FR" sz="2200" dirty="0">
                <a:solidFill>
                  <a:srgbClr val="212121"/>
                </a:solidFill>
                <a:latin typeface="Times New Roman" pitchFamily="18" charset="0"/>
                <a:cs typeface="Times New Roman" pitchFamily="18" charset="0"/>
              </a:rPr>
              <a:t>Appartient aux </a:t>
            </a:r>
            <a:r>
              <a:rPr lang="fr-FR" sz="2200" dirty="0" err="1">
                <a:solidFill>
                  <a:srgbClr val="212121"/>
                </a:solidFill>
                <a:latin typeface="Times New Roman" pitchFamily="18" charset="0"/>
                <a:cs typeface="Times New Roman" pitchFamily="18" charset="0"/>
              </a:rPr>
              <a:t>Planctomycetes</a:t>
            </a:r>
            <a:endParaRPr lang="fr-FR" sz="2200" dirty="0">
              <a:latin typeface="Times New Roman" pitchFamily="18" charset="0"/>
              <a:cs typeface="Times New Roman" pitchFamily="18" charset="0"/>
            </a:endParaRPr>
          </a:p>
        </p:txBody>
      </p:sp>
      <p:sp>
        <p:nvSpPr>
          <p:cNvPr id="13" name="Rectangle 12"/>
          <p:cNvSpPr/>
          <p:nvPr/>
        </p:nvSpPr>
        <p:spPr>
          <a:xfrm>
            <a:off x="-32" y="5601336"/>
            <a:ext cx="2635658" cy="430887"/>
          </a:xfrm>
          <a:prstGeom prst="rect">
            <a:avLst/>
          </a:prstGeom>
        </p:spPr>
        <p:txBody>
          <a:bodyPr wrap="none">
            <a:spAutoFit/>
          </a:bodyPr>
          <a:lstStyle/>
          <a:p>
            <a:r>
              <a:rPr lang="fr-FR" sz="2200" dirty="0">
                <a:solidFill>
                  <a:srgbClr val="212121"/>
                </a:solidFill>
                <a:latin typeface="Times New Roman" pitchFamily="18" charset="0"/>
                <a:cs typeface="Times New Roman" pitchFamily="18" charset="0"/>
              </a:rPr>
              <a:t>phylum des bactéries </a:t>
            </a:r>
            <a:endParaRPr lang="fr-FR" sz="2200" dirty="0">
              <a:latin typeface="Times New Roman" pitchFamily="18" charset="0"/>
              <a:cs typeface="Times New Roman" pitchFamily="18" charset="0"/>
            </a:endParaRPr>
          </a:p>
        </p:txBody>
      </p:sp>
      <p:sp>
        <p:nvSpPr>
          <p:cNvPr id="14" name="Rectangle 13"/>
          <p:cNvSpPr/>
          <p:nvPr/>
        </p:nvSpPr>
        <p:spPr>
          <a:xfrm>
            <a:off x="-32" y="4188738"/>
            <a:ext cx="4572000" cy="430887"/>
          </a:xfrm>
          <a:prstGeom prst="rect">
            <a:avLst/>
          </a:prstGeom>
        </p:spPr>
        <p:txBody>
          <a:bodyPr>
            <a:spAutoFit/>
          </a:bodyPr>
          <a:lstStyle/>
          <a:p>
            <a:r>
              <a:rPr lang="fr-FR" sz="2200" b="1" dirty="0">
                <a:latin typeface="Times New Roman" pitchFamily="18" charset="0"/>
                <a:cs typeface="Times New Roman" pitchFamily="18" charset="0"/>
              </a:rPr>
              <a:t>Exemple: </a:t>
            </a:r>
            <a:r>
              <a:rPr lang="fr-FR" sz="2200" i="1" dirty="0" err="1">
                <a:latin typeface="Times New Roman" pitchFamily="18" charset="0"/>
                <a:cs typeface="Times New Roman" pitchFamily="18" charset="0"/>
              </a:rPr>
              <a:t>Brocadia</a:t>
            </a:r>
            <a:r>
              <a:rPr lang="fr-FR" sz="2200" i="1" dirty="0">
                <a:latin typeface="Times New Roman" pitchFamily="18" charset="0"/>
                <a:cs typeface="Times New Roman" pitchFamily="18" charset="0"/>
              </a:rPr>
              <a:t> </a:t>
            </a:r>
            <a:r>
              <a:rPr lang="fr-FR" sz="2200" i="1" dirty="0" err="1">
                <a:latin typeface="Times New Roman" pitchFamily="18" charset="0"/>
                <a:cs typeface="Times New Roman" pitchFamily="18" charset="0"/>
              </a:rPr>
              <a:t>anammoxidan</a:t>
            </a:r>
            <a:r>
              <a:rPr lang="fr-FR" sz="2200" i="1" dirty="0">
                <a:latin typeface="Times New Roman" pitchFamily="18" charset="0"/>
                <a:cs typeface="Times New Roman" pitchFamily="18" charset="0"/>
              </a:rPr>
              <a:t>, </a:t>
            </a:r>
            <a:r>
              <a:rPr lang="fr-FR" sz="2200" dirty="0">
                <a:latin typeface="Times New Roman" pitchFamily="18" charset="0"/>
                <a:cs typeface="Times New Roman" pitchFamily="18" charset="0"/>
              </a:rPr>
              <a:t> </a:t>
            </a:r>
          </a:p>
        </p:txBody>
      </p:sp>
      <p:sp>
        <p:nvSpPr>
          <p:cNvPr id="16" name="Rectangle 15"/>
          <p:cNvSpPr/>
          <p:nvPr/>
        </p:nvSpPr>
        <p:spPr>
          <a:xfrm>
            <a:off x="0" y="6072206"/>
            <a:ext cx="5572132" cy="769441"/>
          </a:xfrm>
          <a:prstGeom prst="rect">
            <a:avLst/>
          </a:prstGeom>
        </p:spPr>
        <p:txBody>
          <a:bodyPr wrap="square">
            <a:spAutoFit/>
          </a:bodyPr>
          <a:lstStyle/>
          <a:p>
            <a:r>
              <a:rPr lang="fr-FR" sz="2200" b="1" dirty="0">
                <a:latin typeface="Times New Roman" pitchFamily="18" charset="0"/>
                <a:cs typeface="Times New Roman" pitchFamily="18" charset="0"/>
              </a:rPr>
              <a:t>Autres genres: </a:t>
            </a:r>
            <a:r>
              <a:rPr lang="fr-FR" sz="2200" i="1" dirty="0" err="1">
                <a:latin typeface="Times New Roman" pitchFamily="18" charset="0"/>
                <a:cs typeface="Times New Roman" pitchFamily="18" charset="0"/>
              </a:rPr>
              <a:t>Kuenenia</a:t>
            </a:r>
            <a:r>
              <a:rPr lang="fr-FR" sz="2200" dirty="0">
                <a:latin typeface="Times New Roman" pitchFamily="18" charset="0"/>
                <a:cs typeface="Times New Roman" pitchFamily="18" charset="0"/>
              </a:rPr>
              <a:t>, </a:t>
            </a:r>
            <a:r>
              <a:rPr lang="fr-FR" sz="2200" i="1" dirty="0" err="1">
                <a:latin typeface="Times New Roman" pitchFamily="18" charset="0"/>
                <a:cs typeface="Times New Roman" pitchFamily="18" charset="0"/>
              </a:rPr>
              <a:t>Anammoxoglobus</a:t>
            </a:r>
            <a:r>
              <a:rPr lang="fr-FR" sz="2200" dirty="0">
                <a:latin typeface="Times New Roman" pitchFamily="18" charset="0"/>
                <a:cs typeface="Times New Roman" pitchFamily="18" charset="0"/>
              </a:rPr>
              <a:t>, </a:t>
            </a:r>
            <a:r>
              <a:rPr lang="fr-FR" sz="2200" i="1" dirty="0" err="1">
                <a:latin typeface="Times New Roman" pitchFamily="18" charset="0"/>
                <a:cs typeface="Times New Roman" pitchFamily="18" charset="0"/>
              </a:rPr>
              <a:t>Jettenia</a:t>
            </a:r>
            <a:r>
              <a:rPr lang="fr-FR" sz="2200" dirty="0">
                <a:latin typeface="Times New Roman" pitchFamily="18" charset="0"/>
                <a:cs typeface="Times New Roman" pitchFamily="18" charset="0"/>
              </a:rPr>
              <a:t>, et </a:t>
            </a:r>
            <a:r>
              <a:rPr lang="fr-FR" sz="2200" i="1" dirty="0" err="1">
                <a:latin typeface="Times New Roman" pitchFamily="18" charset="0"/>
                <a:cs typeface="Times New Roman" pitchFamily="18" charset="0"/>
              </a:rPr>
              <a:t>Scalindua</a:t>
            </a:r>
            <a:r>
              <a:rPr lang="fr-FR" sz="2200" dirty="0">
                <a:latin typeface="Times New Roman" pitchFamily="18" charset="0"/>
                <a:cs typeface="Times New Roman" pitchFamily="18" charset="0"/>
              </a:rPr>
              <a:t>, </a:t>
            </a:r>
          </a:p>
        </p:txBody>
      </p:sp>
      <p:sp>
        <p:nvSpPr>
          <p:cNvPr id="17" name="Rectangle 16"/>
          <p:cNvSpPr/>
          <p:nvPr/>
        </p:nvSpPr>
        <p:spPr>
          <a:xfrm>
            <a:off x="0" y="3379318"/>
            <a:ext cx="9144000" cy="769441"/>
          </a:xfrm>
          <a:prstGeom prst="rect">
            <a:avLst/>
          </a:prstGeom>
        </p:spPr>
        <p:txBody>
          <a:bodyPr wrap="square">
            <a:spAutoFit/>
          </a:bodyPr>
          <a:lstStyle/>
          <a:p>
            <a:r>
              <a:rPr lang="fr-FR" sz="2200" dirty="0" smtClean="0">
                <a:solidFill>
                  <a:srgbClr val="212121"/>
                </a:solidFill>
                <a:latin typeface="Times New Roman" pitchFamily="18" charset="0"/>
                <a:cs typeface="Times New Roman" pitchFamily="18" charset="0"/>
              </a:rPr>
              <a:t>Fait </a:t>
            </a:r>
            <a:r>
              <a:rPr lang="fr-FR" sz="2200" dirty="0">
                <a:solidFill>
                  <a:srgbClr val="212121"/>
                </a:solidFill>
                <a:latin typeface="Times New Roman" pitchFamily="18" charset="0"/>
                <a:cs typeface="Times New Roman" pitchFamily="18" charset="0"/>
              </a:rPr>
              <a:t>par un groupe inhabituel de bactéries </a:t>
            </a:r>
            <a:r>
              <a:rPr lang="fr-FR" sz="2200" dirty="0" smtClean="0">
                <a:solidFill>
                  <a:srgbClr val="212121"/>
                </a:solidFill>
                <a:latin typeface="Times New Roman" pitchFamily="18" charset="0"/>
                <a:cs typeface="Times New Roman" pitchFamily="18" charset="0"/>
              </a:rPr>
              <a:t>anaérobies dans des</a:t>
            </a:r>
            <a:r>
              <a:rPr lang="fr-FR" sz="2200" i="1" dirty="0" smtClean="0">
                <a:latin typeface="Times New Roman" pitchFamily="18" charset="0"/>
                <a:cs typeface="Times New Roman" pitchFamily="18" charset="0"/>
              </a:rPr>
              <a:t> </a:t>
            </a:r>
            <a:r>
              <a:rPr lang="fr-FR" sz="2200" i="1" dirty="0" err="1" smtClean="0">
                <a:latin typeface="Times New Roman" pitchFamily="18" charset="0"/>
                <a:cs typeface="Times New Roman" pitchFamily="18" charset="0"/>
              </a:rPr>
              <a:t>anammoxosome</a:t>
            </a:r>
            <a:r>
              <a:rPr lang="fr-FR" sz="2200" dirty="0" smtClean="0">
                <a:solidFill>
                  <a:srgbClr val="212121"/>
                </a:solidFill>
                <a:latin typeface="Times New Roman" pitchFamily="18" charset="0"/>
                <a:cs typeface="Times New Roman" pitchFamily="18" charset="0"/>
              </a:rPr>
              <a:t> (compartiments cytoplasme enfermés par une membrane différente) </a:t>
            </a:r>
            <a:endParaRPr lang="fr-FR" sz="2200" dirty="0"/>
          </a:p>
        </p:txBody>
      </p:sp>
      <p:sp>
        <p:nvSpPr>
          <p:cNvPr id="15" name="Rectangle 14"/>
          <p:cNvSpPr/>
          <p:nvPr/>
        </p:nvSpPr>
        <p:spPr>
          <a:xfrm>
            <a:off x="0" y="38377"/>
            <a:ext cx="9144000" cy="461665"/>
          </a:xfrm>
          <a:prstGeom prst="rect">
            <a:avLst/>
          </a:prstGeom>
        </p:spPr>
        <p:txBody>
          <a:bodyPr wrap="square">
            <a:spAutoFit/>
          </a:bodyPr>
          <a:lstStyle/>
          <a:p>
            <a:pPr algn="ctr"/>
            <a:r>
              <a:rPr lang="fr-FR" sz="2400" b="1" dirty="0">
                <a:solidFill>
                  <a:srgbClr val="212121"/>
                </a:solidFill>
                <a:latin typeface="Times New Roman" pitchFamily="18" charset="0"/>
                <a:cs typeface="Times New Roman" pitchFamily="18" charset="0"/>
              </a:rPr>
              <a:t>Bactéries </a:t>
            </a:r>
            <a:r>
              <a:rPr lang="fr-FR" sz="2400" b="1" dirty="0" err="1">
                <a:solidFill>
                  <a:srgbClr val="212121"/>
                </a:solidFill>
                <a:latin typeface="Times New Roman" pitchFamily="18" charset="0"/>
                <a:cs typeface="Times New Roman" pitchFamily="18" charset="0"/>
              </a:rPr>
              <a:t>anammox</a:t>
            </a:r>
            <a:r>
              <a:rPr lang="fr-FR" sz="2400" b="1" dirty="0">
                <a:solidFill>
                  <a:srgbClr val="212121"/>
                </a:solidFill>
                <a:latin typeface="Times New Roman" pitchFamily="18" charset="0"/>
                <a:cs typeface="Times New Roman" pitchFamily="18" charset="0"/>
              </a:rPr>
              <a:t> </a:t>
            </a:r>
            <a:endParaRPr lang="fr-FR" sz="2400" b="1" dirty="0"/>
          </a:p>
        </p:txBody>
      </p:sp>
      <p:pic>
        <p:nvPicPr>
          <p:cNvPr id="18" name="Picture 4"/>
          <p:cNvPicPr>
            <a:picLocks noChangeAspect="1" noChangeArrowheads="1"/>
          </p:cNvPicPr>
          <p:nvPr/>
        </p:nvPicPr>
        <p:blipFill>
          <a:blip r:embed="rId3"/>
          <a:srcRect/>
          <a:stretch>
            <a:fillRect/>
          </a:stretch>
        </p:blipFill>
        <p:spPr bwMode="auto">
          <a:xfrm>
            <a:off x="5572132" y="4073316"/>
            <a:ext cx="3571900" cy="271327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67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1" grpId="0"/>
      <p:bldP spid="12" grpId="0"/>
      <p:bldP spid="13" grpId="0"/>
      <p:bldP spid="14" grpId="0"/>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233264"/>
            <a:ext cx="4643438" cy="1446550"/>
          </a:xfrm>
          <a:prstGeom prst="rect">
            <a:avLst/>
          </a:prstGeom>
        </p:spPr>
        <p:txBody>
          <a:bodyPr wrap="square">
            <a:spAutoFit/>
          </a:bodyPr>
          <a:lstStyle/>
          <a:p>
            <a:pPr lvl="0" algn="just" fontAlgn="base">
              <a:spcBef>
                <a:spcPct val="0"/>
              </a:spcBef>
              <a:spcAft>
                <a:spcPct val="0"/>
              </a:spcAft>
            </a:pPr>
            <a:r>
              <a:rPr lang="fr-FR" sz="2200" dirty="0">
                <a:solidFill>
                  <a:srgbClr val="212121"/>
                </a:solidFill>
                <a:latin typeface="Times New Roman" pitchFamily="18" charset="0"/>
                <a:cs typeface="Times New Roman" pitchFamily="18" charset="0"/>
              </a:rPr>
              <a:t>Une voie d’autotrophie largement répandue chez certaines bactéries autotrophes et anaérobies strictes et les </a:t>
            </a:r>
            <a:r>
              <a:rPr lang="fr-FR" sz="2200" i="1" dirty="0" err="1">
                <a:latin typeface="Times New Roman" pitchFamily="18" charset="0"/>
                <a:cs typeface="Times New Roman" pitchFamily="18" charset="0"/>
              </a:rPr>
              <a:t>Archaea</a:t>
            </a:r>
            <a:r>
              <a:rPr lang="fr-FR" sz="2200" dirty="0">
                <a:latin typeface="Times New Roman" pitchFamily="18" charset="0"/>
                <a:cs typeface="Times New Roman" pitchFamily="18" charset="0"/>
              </a:rPr>
              <a:t> </a:t>
            </a:r>
          </a:p>
        </p:txBody>
      </p:sp>
      <p:sp>
        <p:nvSpPr>
          <p:cNvPr id="3" name="Rectangle 2"/>
          <p:cNvSpPr/>
          <p:nvPr/>
        </p:nvSpPr>
        <p:spPr>
          <a:xfrm>
            <a:off x="0" y="853900"/>
            <a:ext cx="9144000" cy="430887"/>
          </a:xfrm>
          <a:prstGeom prst="rect">
            <a:avLst/>
          </a:prstGeom>
        </p:spPr>
        <p:txBody>
          <a:bodyPr wrap="square">
            <a:spAutoFit/>
          </a:bodyPr>
          <a:lstStyle/>
          <a:p>
            <a:pPr algn="just"/>
            <a:r>
              <a:rPr lang="fr-FR" sz="2200" dirty="0">
                <a:solidFill>
                  <a:srgbClr val="212121"/>
                </a:solidFill>
                <a:latin typeface="Times New Roman" pitchFamily="18" charset="0"/>
                <a:cs typeface="Times New Roman" pitchFamily="18" charset="0"/>
              </a:rPr>
              <a:t>Les bactéries </a:t>
            </a:r>
            <a:r>
              <a:rPr lang="fr-FR" sz="2200" dirty="0" err="1">
                <a:solidFill>
                  <a:srgbClr val="212121"/>
                </a:solidFill>
                <a:latin typeface="Times New Roman" pitchFamily="18" charset="0"/>
                <a:cs typeface="Times New Roman" pitchFamily="18" charset="0"/>
              </a:rPr>
              <a:t>anammox</a:t>
            </a:r>
            <a:r>
              <a:rPr lang="fr-FR" sz="2200" dirty="0">
                <a:solidFill>
                  <a:srgbClr val="212121"/>
                </a:solidFill>
                <a:latin typeface="Times New Roman" pitchFamily="18" charset="0"/>
                <a:cs typeface="Times New Roman" pitchFamily="18" charset="0"/>
              </a:rPr>
              <a:t> sont des autotrophes</a:t>
            </a:r>
            <a:endParaRPr lang="fr-FR" sz="2200" dirty="0">
              <a:latin typeface="Times New Roman" pitchFamily="18" charset="0"/>
              <a:cs typeface="Times New Roman" pitchFamily="18" charset="0"/>
            </a:endParaRPr>
          </a:p>
        </p:txBody>
      </p:sp>
      <p:sp>
        <p:nvSpPr>
          <p:cNvPr id="4" name="Rectangle 3"/>
          <p:cNvSpPr/>
          <p:nvPr/>
        </p:nvSpPr>
        <p:spPr>
          <a:xfrm>
            <a:off x="0" y="1534170"/>
            <a:ext cx="9144000" cy="769441"/>
          </a:xfrm>
          <a:prstGeom prst="rect">
            <a:avLst/>
          </a:prstGeom>
        </p:spPr>
        <p:txBody>
          <a:bodyPr wrap="square">
            <a:spAutoFit/>
          </a:bodyPr>
          <a:lstStyle/>
          <a:p>
            <a:pPr algn="just"/>
            <a:r>
              <a:rPr lang="fr-FR" sz="2200" dirty="0">
                <a:solidFill>
                  <a:srgbClr val="212121"/>
                </a:solidFill>
                <a:latin typeface="Times New Roman" pitchFamily="18" charset="0"/>
                <a:cs typeface="Times New Roman" pitchFamily="18" charset="0"/>
              </a:rPr>
              <a:t>Ne fixent pas le CO</a:t>
            </a:r>
            <a:r>
              <a:rPr lang="fr-FR" sz="2200" baseline="-25000" dirty="0">
                <a:solidFill>
                  <a:srgbClr val="212121"/>
                </a:solidFill>
                <a:latin typeface="Times New Roman" pitchFamily="18" charset="0"/>
                <a:cs typeface="Times New Roman" pitchFamily="18" charset="0"/>
              </a:rPr>
              <a:t>2</a:t>
            </a:r>
            <a:r>
              <a:rPr lang="fr-FR" sz="2200" dirty="0">
                <a:solidFill>
                  <a:srgbClr val="212121"/>
                </a:solidFill>
                <a:latin typeface="Times New Roman" pitchFamily="18" charset="0"/>
                <a:cs typeface="Times New Roman" pitchFamily="18" charset="0"/>
              </a:rPr>
              <a:t> en utilisant les voies utilisées par les oxydants l’ammoniac en  aérobies. </a:t>
            </a:r>
            <a:endParaRPr lang="fr-FR" sz="2200" dirty="0">
              <a:latin typeface="Times New Roman" pitchFamily="18" charset="0"/>
              <a:cs typeface="Times New Roman" pitchFamily="18" charset="0"/>
            </a:endParaRPr>
          </a:p>
        </p:txBody>
      </p:sp>
      <p:sp>
        <p:nvSpPr>
          <p:cNvPr id="5" name="Rectangle 4"/>
          <p:cNvSpPr/>
          <p:nvPr/>
        </p:nvSpPr>
        <p:spPr>
          <a:xfrm>
            <a:off x="0" y="2552994"/>
            <a:ext cx="9144000" cy="430887"/>
          </a:xfrm>
          <a:prstGeom prst="rect">
            <a:avLst/>
          </a:prstGeom>
        </p:spPr>
        <p:txBody>
          <a:bodyPr wrap="square">
            <a:spAutoFit/>
          </a:bodyPr>
          <a:lstStyle/>
          <a:p>
            <a:pPr lvl="0" algn="just" fontAlgn="base">
              <a:spcBef>
                <a:spcPct val="0"/>
              </a:spcBef>
              <a:spcAft>
                <a:spcPct val="0"/>
              </a:spcAft>
            </a:pPr>
            <a:r>
              <a:rPr lang="fr-FR" sz="2200" dirty="0">
                <a:solidFill>
                  <a:srgbClr val="212121"/>
                </a:solidFill>
                <a:latin typeface="Times New Roman" pitchFamily="18" charset="0"/>
                <a:cs typeface="Times New Roman" pitchFamily="18" charset="0"/>
              </a:rPr>
              <a:t>Fixent CO</a:t>
            </a:r>
            <a:r>
              <a:rPr lang="fr-FR" sz="2200" baseline="-25000" dirty="0">
                <a:solidFill>
                  <a:srgbClr val="212121"/>
                </a:solidFill>
                <a:latin typeface="Times New Roman" pitchFamily="18" charset="0"/>
                <a:cs typeface="Times New Roman" pitchFamily="18" charset="0"/>
              </a:rPr>
              <a:t>2</a:t>
            </a:r>
            <a:r>
              <a:rPr lang="fr-FR" sz="2200" dirty="0">
                <a:solidFill>
                  <a:srgbClr val="212121"/>
                </a:solidFill>
                <a:latin typeface="Times New Roman" pitchFamily="18" charset="0"/>
                <a:cs typeface="Times New Roman" pitchFamily="18" charset="0"/>
              </a:rPr>
              <a:t> au moyen de la voie de l'</a:t>
            </a:r>
            <a:r>
              <a:rPr lang="fr-FR" sz="2200" dirty="0" err="1">
                <a:solidFill>
                  <a:srgbClr val="212121"/>
                </a:solidFill>
                <a:latin typeface="Times New Roman" pitchFamily="18" charset="0"/>
                <a:cs typeface="Times New Roman" pitchFamily="18" charset="0"/>
              </a:rPr>
              <a:t>acétyl</a:t>
            </a:r>
            <a:r>
              <a:rPr lang="fr-FR" sz="2200" dirty="0">
                <a:solidFill>
                  <a:srgbClr val="212121"/>
                </a:solidFill>
                <a:latin typeface="Times New Roman" pitchFamily="18" charset="0"/>
                <a:cs typeface="Times New Roman" pitchFamily="18" charset="0"/>
              </a:rPr>
              <a:t>-</a:t>
            </a:r>
            <a:r>
              <a:rPr lang="fr-FR" sz="2200" dirty="0" err="1">
                <a:solidFill>
                  <a:srgbClr val="212121"/>
                </a:solidFill>
                <a:latin typeface="Times New Roman" pitchFamily="18" charset="0"/>
                <a:cs typeface="Times New Roman" pitchFamily="18" charset="0"/>
              </a:rPr>
              <a:t>CoA</a:t>
            </a:r>
            <a:r>
              <a:rPr lang="fr-FR" sz="2200" dirty="0">
                <a:solidFill>
                  <a:srgbClr val="212121"/>
                </a:solidFill>
                <a:latin typeface="Times New Roman" pitchFamily="18" charset="0"/>
                <a:cs typeface="Times New Roman" pitchFamily="18" charset="0"/>
              </a:rPr>
              <a:t>, </a:t>
            </a:r>
          </a:p>
        </p:txBody>
      </p:sp>
      <p:sp>
        <p:nvSpPr>
          <p:cNvPr id="7" name="Rectangle 6"/>
          <p:cNvSpPr/>
          <p:nvPr/>
        </p:nvSpPr>
        <p:spPr>
          <a:xfrm>
            <a:off x="-32" y="4929198"/>
            <a:ext cx="4500594" cy="1785104"/>
          </a:xfrm>
          <a:prstGeom prst="rect">
            <a:avLst/>
          </a:prstGeom>
        </p:spPr>
        <p:txBody>
          <a:bodyPr wrap="square">
            <a:spAutoFit/>
          </a:bodyPr>
          <a:lstStyle/>
          <a:p>
            <a:pPr lvl="0" algn="just" fontAlgn="base">
              <a:spcBef>
                <a:spcPct val="0"/>
              </a:spcBef>
              <a:spcAft>
                <a:spcPct val="0"/>
              </a:spcAft>
            </a:pPr>
            <a:r>
              <a:rPr lang="fr-FR" sz="2200" dirty="0">
                <a:solidFill>
                  <a:srgbClr val="212121"/>
                </a:solidFill>
                <a:latin typeface="Times New Roman" pitchFamily="18" charset="0"/>
                <a:cs typeface="Times New Roman" pitchFamily="18" charset="0"/>
              </a:rPr>
              <a:t>C’est des bactéries inhabituelles vu leurs manquent de peptidoglycane et possession des</a:t>
            </a:r>
            <a:r>
              <a:rPr lang="fr-FR" sz="2200" i="1" dirty="0">
                <a:latin typeface="Times New Roman" pitchFamily="18" charset="0"/>
                <a:cs typeface="Times New Roman" pitchFamily="18" charset="0"/>
              </a:rPr>
              <a:t> </a:t>
            </a:r>
            <a:r>
              <a:rPr lang="fr-FR" sz="2200" i="1" dirty="0" err="1">
                <a:latin typeface="Times New Roman" pitchFamily="18" charset="0"/>
                <a:cs typeface="Times New Roman" pitchFamily="18" charset="0"/>
              </a:rPr>
              <a:t>anammoxosome</a:t>
            </a:r>
            <a:r>
              <a:rPr lang="fr-FR" sz="2200" dirty="0">
                <a:solidFill>
                  <a:srgbClr val="212121"/>
                </a:solidFill>
                <a:latin typeface="Times New Roman" pitchFamily="18" charset="0"/>
                <a:cs typeface="Times New Roman" pitchFamily="18" charset="0"/>
              </a:rPr>
              <a:t> (compartiments cytoplasme enfermés par une membrane différente)</a:t>
            </a:r>
            <a:endParaRPr lang="fr-FR" sz="2200" dirty="0">
              <a:latin typeface="Times New Roman" pitchFamily="18" charset="0"/>
              <a:cs typeface="Times New Roman" pitchFamily="18" charset="0"/>
            </a:endParaRPr>
          </a:p>
        </p:txBody>
      </p:sp>
      <p:sp>
        <p:nvSpPr>
          <p:cNvPr id="8" name="Rectangle 7"/>
          <p:cNvSpPr/>
          <p:nvPr/>
        </p:nvSpPr>
        <p:spPr>
          <a:xfrm>
            <a:off x="0" y="142852"/>
            <a:ext cx="9144000" cy="461665"/>
          </a:xfrm>
          <a:prstGeom prst="rect">
            <a:avLst/>
          </a:prstGeom>
        </p:spPr>
        <p:txBody>
          <a:bodyPr wrap="square">
            <a:spAutoFit/>
          </a:bodyPr>
          <a:lstStyle/>
          <a:p>
            <a:pPr algn="ctr"/>
            <a:r>
              <a:rPr lang="fr-FR" sz="2400" b="1" dirty="0">
                <a:solidFill>
                  <a:srgbClr val="212121"/>
                </a:solidFill>
                <a:latin typeface="Times New Roman" pitchFamily="18" charset="0"/>
                <a:cs typeface="Times New Roman" pitchFamily="18" charset="0"/>
              </a:rPr>
              <a:t>Bactéries </a:t>
            </a:r>
            <a:r>
              <a:rPr lang="fr-FR" sz="2400" b="1" dirty="0" err="1">
                <a:solidFill>
                  <a:srgbClr val="212121"/>
                </a:solidFill>
                <a:latin typeface="Times New Roman" pitchFamily="18" charset="0"/>
                <a:cs typeface="Times New Roman" pitchFamily="18" charset="0"/>
              </a:rPr>
              <a:t>anammox</a:t>
            </a:r>
            <a:r>
              <a:rPr lang="fr-FR" sz="2400" b="1" dirty="0">
                <a:solidFill>
                  <a:srgbClr val="212121"/>
                </a:solidFill>
                <a:latin typeface="Times New Roman" pitchFamily="18" charset="0"/>
                <a:cs typeface="Times New Roman" pitchFamily="18" charset="0"/>
              </a:rPr>
              <a:t> </a:t>
            </a:r>
            <a:endParaRPr lang="fr-FR" sz="2400" b="1" dirty="0"/>
          </a:p>
        </p:txBody>
      </p:sp>
      <p:pic>
        <p:nvPicPr>
          <p:cNvPr id="10" name="Image 9">
            <a:extLst>
              <a:ext uri="{FF2B5EF4-FFF2-40B4-BE49-F238E27FC236}">
                <a16:creationId xmlns="" xmlns:a16="http://schemas.microsoft.com/office/drawing/2014/main" id="{AED05465-EBC0-4C5A-890C-828123C1AE07}"/>
              </a:ext>
            </a:extLst>
          </p:cNvPr>
          <p:cNvPicPr>
            <a:picLocks noChangeAspect="1"/>
          </p:cNvPicPr>
          <p:nvPr/>
        </p:nvPicPr>
        <p:blipFill>
          <a:blip r:embed="rId2"/>
          <a:srcRect b="11843"/>
          <a:stretch>
            <a:fillRect/>
          </a:stretch>
        </p:blipFill>
        <p:spPr>
          <a:xfrm>
            <a:off x="4826841" y="3000372"/>
            <a:ext cx="4174315" cy="3816000"/>
          </a:xfrm>
          <a:prstGeom prst="rect">
            <a:avLst/>
          </a:prstGeom>
          <a:ln>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1132017"/>
            <a:ext cx="9144000" cy="338554"/>
          </a:xfrm>
          <a:prstGeom prst="rect">
            <a:avLst/>
          </a:prstGeom>
        </p:spPr>
        <p:txBody>
          <a:bodyPr wrap="square">
            <a:spAutoFit/>
          </a:bodyPr>
          <a:lstStyle/>
          <a:p>
            <a:pPr fontAlgn="base">
              <a:spcBef>
                <a:spcPct val="0"/>
              </a:spcBef>
              <a:spcAft>
                <a:spcPct val="0"/>
              </a:spcAft>
            </a:pPr>
            <a:r>
              <a:rPr lang="fr-FR" sz="1600" dirty="0">
                <a:solidFill>
                  <a:srgbClr val="212121"/>
                </a:solidFill>
                <a:latin typeface="Times New Roman" pitchFamily="18" charset="0"/>
                <a:cs typeface="Times New Roman" pitchFamily="18" charset="0"/>
              </a:rPr>
              <a:t>Ces lipides sont appelés </a:t>
            </a:r>
            <a:r>
              <a:rPr lang="fr-FR" sz="1600" dirty="0" err="1">
                <a:solidFill>
                  <a:srgbClr val="212121"/>
                </a:solidFill>
                <a:latin typeface="Times New Roman" pitchFamily="18" charset="0"/>
                <a:cs typeface="Times New Roman" pitchFamily="18" charset="0"/>
              </a:rPr>
              <a:t>ladderane</a:t>
            </a:r>
            <a:endParaRPr lang="fr-FR" sz="1600" dirty="0">
              <a:latin typeface="Times New Roman" pitchFamily="18" charset="0"/>
              <a:cs typeface="Times New Roman" pitchFamily="18" charset="0"/>
            </a:endParaRPr>
          </a:p>
        </p:txBody>
      </p:sp>
      <p:sp>
        <p:nvSpPr>
          <p:cNvPr id="15" name="Rectangle 14"/>
          <p:cNvSpPr/>
          <p:nvPr/>
        </p:nvSpPr>
        <p:spPr>
          <a:xfrm>
            <a:off x="1" y="473676"/>
            <a:ext cx="9144000" cy="584775"/>
          </a:xfrm>
          <a:prstGeom prst="rect">
            <a:avLst/>
          </a:prstGeom>
        </p:spPr>
        <p:txBody>
          <a:bodyPr wrap="square">
            <a:spAutoFit/>
          </a:bodyPr>
          <a:lstStyle/>
          <a:p>
            <a:pPr lvl="0" fontAlgn="base">
              <a:spcBef>
                <a:spcPct val="0"/>
              </a:spcBef>
              <a:spcAft>
                <a:spcPct val="0"/>
              </a:spcAft>
            </a:pPr>
            <a:r>
              <a:rPr lang="fr-FR" sz="1600" dirty="0">
                <a:solidFill>
                  <a:srgbClr val="212121"/>
                </a:solidFill>
                <a:latin typeface="Times New Roman" pitchFamily="18" charset="0"/>
                <a:cs typeface="Times New Roman" pitchFamily="18" charset="0"/>
              </a:rPr>
              <a:t>N</a:t>
            </a:r>
            <a:r>
              <a:rPr lang="fr-FR" sz="1600" dirty="0" smtClean="0">
                <a:solidFill>
                  <a:srgbClr val="212121"/>
                </a:solidFill>
                <a:latin typeface="Times New Roman" pitchFamily="18" charset="0"/>
                <a:cs typeface="Times New Roman" pitchFamily="18" charset="0"/>
              </a:rPr>
              <a:t>’ont  </a:t>
            </a:r>
            <a:r>
              <a:rPr lang="fr-FR" sz="1600" dirty="0">
                <a:solidFill>
                  <a:srgbClr val="212121"/>
                </a:solidFill>
                <a:latin typeface="Times New Roman" pitchFamily="18" charset="0"/>
                <a:cs typeface="Times New Roman" pitchFamily="18" charset="0"/>
              </a:rPr>
              <a:t>pas les lipides typiques: multiples cycles de </a:t>
            </a:r>
            <a:r>
              <a:rPr lang="fr-FR" sz="1600" dirty="0" err="1">
                <a:solidFill>
                  <a:srgbClr val="212121"/>
                </a:solidFill>
                <a:latin typeface="Times New Roman" pitchFamily="18" charset="0"/>
                <a:cs typeface="Times New Roman" pitchFamily="18" charset="0"/>
              </a:rPr>
              <a:t>cyclobutane</a:t>
            </a:r>
            <a:r>
              <a:rPr lang="fr-FR" sz="1600" dirty="0">
                <a:solidFill>
                  <a:srgbClr val="212121"/>
                </a:solidFill>
                <a:latin typeface="Times New Roman" pitchFamily="18" charset="0"/>
                <a:cs typeface="Times New Roman" pitchFamily="18" charset="0"/>
              </a:rPr>
              <a:t> (C4) liés au glycérol par des liaisons ester et éther. </a:t>
            </a:r>
          </a:p>
        </p:txBody>
      </p:sp>
      <p:sp>
        <p:nvSpPr>
          <p:cNvPr id="16" name="Rectangle 15"/>
          <p:cNvSpPr/>
          <p:nvPr/>
        </p:nvSpPr>
        <p:spPr>
          <a:xfrm>
            <a:off x="0" y="0"/>
            <a:ext cx="9144000" cy="400110"/>
          </a:xfrm>
          <a:prstGeom prst="rect">
            <a:avLst/>
          </a:prstGeom>
        </p:spPr>
        <p:txBody>
          <a:bodyPr wrap="square">
            <a:spAutoFit/>
          </a:bodyPr>
          <a:lstStyle/>
          <a:p>
            <a:pPr algn="ctr"/>
            <a:r>
              <a:rPr lang="fr-FR" sz="2000" b="1" dirty="0" err="1">
                <a:solidFill>
                  <a:srgbClr val="212121"/>
                </a:solidFill>
                <a:latin typeface="Times New Roman" pitchFamily="18" charset="0"/>
                <a:cs typeface="Times New Roman" pitchFamily="18" charset="0"/>
              </a:rPr>
              <a:t>Anammoxosome</a:t>
            </a:r>
            <a:endParaRPr lang="fr-FR" sz="1600" b="1" dirty="0">
              <a:latin typeface="Times New Roman" pitchFamily="18" charset="0"/>
              <a:cs typeface="Times New Roman" pitchFamily="18" charset="0"/>
            </a:endParaRPr>
          </a:p>
        </p:txBody>
      </p:sp>
      <p:pic>
        <p:nvPicPr>
          <p:cNvPr id="29700" name="Picture 4"/>
          <p:cNvPicPr>
            <a:picLocks noChangeAspect="1" noChangeArrowheads="1"/>
          </p:cNvPicPr>
          <p:nvPr/>
        </p:nvPicPr>
        <p:blipFill>
          <a:blip r:embed="rId3"/>
          <a:srcRect l="5665" r="1970" b="6250"/>
          <a:stretch>
            <a:fillRect/>
          </a:stretch>
        </p:blipFill>
        <p:spPr bwMode="auto">
          <a:xfrm>
            <a:off x="3762372" y="3414738"/>
            <a:ext cx="5381659" cy="3228972"/>
          </a:xfrm>
          <a:prstGeom prst="rect">
            <a:avLst/>
          </a:prstGeom>
          <a:noFill/>
          <a:ln w="9525">
            <a:noFill/>
            <a:miter lim="800000"/>
            <a:headEnd/>
            <a:tailEnd/>
          </a:ln>
          <a:effectLst/>
        </p:spPr>
      </p:pic>
      <p:sp>
        <p:nvSpPr>
          <p:cNvPr id="18" name="Rectangle 17"/>
          <p:cNvSpPr/>
          <p:nvPr/>
        </p:nvSpPr>
        <p:spPr>
          <a:xfrm>
            <a:off x="0" y="1544137"/>
            <a:ext cx="4714876"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fontAlgn="base">
              <a:spcBef>
                <a:spcPct val="0"/>
              </a:spcBef>
              <a:spcAft>
                <a:spcPct val="0"/>
              </a:spcAft>
            </a:pPr>
            <a:r>
              <a:rPr lang="fr-FR" sz="1600" dirty="0">
                <a:solidFill>
                  <a:srgbClr val="212121"/>
                </a:solidFill>
                <a:latin typeface="Times New Roman" pitchFamily="18" charset="0"/>
                <a:cs typeface="Times New Roman" pitchFamily="18" charset="0"/>
              </a:rPr>
              <a:t>S'agrègent dans la membrane pour former une structure de membrane dense qui empêche la diffusion de substances de l'</a:t>
            </a:r>
            <a:r>
              <a:rPr lang="fr-FR" sz="1600" dirty="0" err="1">
                <a:solidFill>
                  <a:srgbClr val="212121"/>
                </a:solidFill>
                <a:latin typeface="Times New Roman" pitchFamily="18" charset="0"/>
                <a:cs typeface="Times New Roman" pitchFamily="18" charset="0"/>
              </a:rPr>
              <a:t>anammoxosome</a:t>
            </a:r>
            <a:r>
              <a:rPr lang="fr-FR" sz="1600" dirty="0">
                <a:solidFill>
                  <a:srgbClr val="212121"/>
                </a:solidFill>
                <a:latin typeface="Times New Roman" pitchFamily="18" charset="0"/>
                <a:cs typeface="Times New Roman" pitchFamily="18" charset="0"/>
              </a:rPr>
              <a:t> dans le cytoplasme. </a:t>
            </a:r>
            <a:endParaRPr lang="fr-FR" sz="1600" dirty="0">
              <a:latin typeface="Times New Roman" pitchFamily="18" charset="0"/>
              <a:cs typeface="Times New Roman" pitchFamily="18" charset="0"/>
            </a:endParaRPr>
          </a:p>
        </p:txBody>
      </p:sp>
      <p:sp>
        <p:nvSpPr>
          <p:cNvPr id="19" name="Rectangle 18"/>
          <p:cNvSpPr/>
          <p:nvPr/>
        </p:nvSpPr>
        <p:spPr>
          <a:xfrm>
            <a:off x="5357818" y="1571612"/>
            <a:ext cx="3643306"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fr-FR" sz="1600" dirty="0">
                <a:solidFill>
                  <a:srgbClr val="212121"/>
                </a:solidFill>
                <a:latin typeface="Times New Roman" pitchFamily="18" charset="0"/>
                <a:cs typeface="Times New Roman" pitchFamily="18" charset="0"/>
              </a:rPr>
              <a:t>pour protéger la cellule des intermédiaires toxiques produits au cours des réactions </a:t>
            </a:r>
            <a:r>
              <a:rPr lang="fr-FR" sz="1600" dirty="0" err="1">
                <a:solidFill>
                  <a:srgbClr val="212121"/>
                </a:solidFill>
                <a:latin typeface="Times New Roman" pitchFamily="18" charset="0"/>
                <a:cs typeface="Times New Roman" pitchFamily="18" charset="0"/>
              </a:rPr>
              <a:t>anammox</a:t>
            </a:r>
            <a:r>
              <a:rPr lang="fr-FR" sz="1600" dirty="0">
                <a:solidFill>
                  <a:srgbClr val="212121"/>
                </a:solidFill>
                <a:latin typeface="Times New Roman" pitchFamily="18" charset="0"/>
                <a:cs typeface="Times New Roman" pitchFamily="18" charset="0"/>
              </a:rPr>
              <a:t> (hydrazine (N2H4)</a:t>
            </a:r>
            <a:endParaRPr lang="fr-FR" sz="1600" dirty="0"/>
          </a:p>
        </p:txBody>
      </p:sp>
      <p:sp>
        <p:nvSpPr>
          <p:cNvPr id="20" name="Flèche droite 19"/>
          <p:cNvSpPr/>
          <p:nvPr/>
        </p:nvSpPr>
        <p:spPr>
          <a:xfrm>
            <a:off x="4786314" y="1843247"/>
            <a:ext cx="500066" cy="285752"/>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sz="1600" dirty="0"/>
          </a:p>
          <a:p>
            <a:pPr algn="ctr"/>
            <a:endParaRPr lang="fr-FR" sz="1600" dirty="0"/>
          </a:p>
        </p:txBody>
      </p:sp>
      <p:sp>
        <p:nvSpPr>
          <p:cNvPr id="23" name="Rectangle 22"/>
          <p:cNvSpPr/>
          <p:nvPr/>
        </p:nvSpPr>
        <p:spPr>
          <a:xfrm>
            <a:off x="0" y="2448700"/>
            <a:ext cx="9144000" cy="338554"/>
          </a:xfrm>
          <a:prstGeom prst="rect">
            <a:avLst/>
          </a:prstGeom>
        </p:spPr>
        <p:txBody>
          <a:bodyPr wrap="square">
            <a:spAutoFit/>
          </a:bodyPr>
          <a:lstStyle/>
          <a:p>
            <a:pPr lvl="0" fontAlgn="base">
              <a:spcBef>
                <a:spcPct val="0"/>
              </a:spcBef>
              <a:spcAft>
                <a:spcPct val="0"/>
              </a:spcAft>
            </a:pPr>
            <a:r>
              <a:rPr lang="fr-FR" sz="1600" dirty="0">
                <a:solidFill>
                  <a:srgbClr val="212121"/>
                </a:solidFill>
                <a:latin typeface="Times New Roman" pitchFamily="18" charset="0"/>
                <a:cs typeface="Times New Roman" pitchFamily="18" charset="0"/>
              </a:rPr>
              <a:t>Le NO</a:t>
            </a:r>
            <a:r>
              <a:rPr lang="fr-FR" sz="1600" baseline="-25000" dirty="0">
                <a:solidFill>
                  <a:srgbClr val="212121"/>
                </a:solidFill>
                <a:latin typeface="Times New Roman" pitchFamily="18" charset="0"/>
                <a:cs typeface="Times New Roman" pitchFamily="18" charset="0"/>
              </a:rPr>
              <a:t>2</a:t>
            </a:r>
            <a:r>
              <a:rPr lang="fr-FR" sz="1600" baseline="50000" dirty="0">
                <a:solidFill>
                  <a:srgbClr val="212121"/>
                </a:solidFill>
                <a:latin typeface="Times New Roman" pitchFamily="18" charset="0"/>
                <a:cs typeface="Times New Roman" pitchFamily="18" charset="0"/>
              </a:rPr>
              <a:t>-</a:t>
            </a:r>
            <a:r>
              <a:rPr lang="fr-FR" sz="1600" dirty="0">
                <a:solidFill>
                  <a:srgbClr val="212121"/>
                </a:solidFill>
                <a:latin typeface="Times New Roman" pitchFamily="18" charset="0"/>
                <a:cs typeface="Times New Roman" pitchFamily="18" charset="0"/>
              </a:rPr>
              <a:t> est d'abord réduit en oxyde nitrique (NO) par la </a:t>
            </a:r>
            <a:r>
              <a:rPr lang="fr-FR" sz="1600" b="1" dirty="0">
                <a:solidFill>
                  <a:srgbClr val="FF0000"/>
                </a:solidFill>
                <a:latin typeface="Times New Roman" pitchFamily="18" charset="0"/>
                <a:cs typeface="Times New Roman" pitchFamily="18" charset="0"/>
              </a:rPr>
              <a:t>nitrite réductase</a:t>
            </a:r>
          </a:p>
        </p:txBody>
      </p:sp>
      <p:sp>
        <p:nvSpPr>
          <p:cNvPr id="25" name="Rectangle 24"/>
          <p:cNvSpPr/>
          <p:nvPr/>
        </p:nvSpPr>
        <p:spPr>
          <a:xfrm>
            <a:off x="0" y="2860820"/>
            <a:ext cx="9144000" cy="338554"/>
          </a:xfrm>
          <a:prstGeom prst="rect">
            <a:avLst/>
          </a:prstGeom>
        </p:spPr>
        <p:txBody>
          <a:bodyPr wrap="square">
            <a:spAutoFit/>
          </a:bodyPr>
          <a:lstStyle/>
          <a:p>
            <a:pPr lvl="0" fontAlgn="base">
              <a:spcBef>
                <a:spcPct val="0"/>
              </a:spcBef>
              <a:spcAft>
                <a:spcPct val="0"/>
              </a:spcAft>
            </a:pPr>
            <a:r>
              <a:rPr lang="fr-FR" sz="1600" dirty="0">
                <a:solidFill>
                  <a:srgbClr val="212121"/>
                </a:solidFill>
                <a:latin typeface="Times New Roman" pitchFamily="18" charset="0"/>
                <a:cs typeface="Times New Roman" pitchFamily="18" charset="0"/>
              </a:rPr>
              <a:t>Le NO réagit avec l'ammonium (NH</a:t>
            </a:r>
            <a:r>
              <a:rPr lang="fr-FR" sz="1600" baseline="-25000" dirty="0">
                <a:solidFill>
                  <a:srgbClr val="212121"/>
                </a:solidFill>
                <a:latin typeface="Times New Roman" pitchFamily="18" charset="0"/>
                <a:cs typeface="Times New Roman" pitchFamily="18" charset="0"/>
              </a:rPr>
              <a:t>4</a:t>
            </a:r>
            <a:r>
              <a:rPr lang="fr-FR" sz="1600" baseline="50000" dirty="0">
                <a:solidFill>
                  <a:srgbClr val="212121"/>
                </a:solidFill>
                <a:latin typeface="Times New Roman" pitchFamily="18" charset="0"/>
                <a:cs typeface="Times New Roman" pitchFamily="18" charset="0"/>
              </a:rPr>
              <a:t>+</a:t>
            </a:r>
            <a:r>
              <a:rPr lang="fr-FR" sz="1600" dirty="0">
                <a:solidFill>
                  <a:srgbClr val="212121"/>
                </a:solidFill>
                <a:latin typeface="Times New Roman" pitchFamily="18" charset="0"/>
                <a:cs typeface="Times New Roman" pitchFamily="18" charset="0"/>
              </a:rPr>
              <a:t>) pour donner N</a:t>
            </a:r>
            <a:r>
              <a:rPr lang="fr-FR" sz="1600" baseline="-25000" dirty="0">
                <a:solidFill>
                  <a:srgbClr val="212121"/>
                </a:solidFill>
                <a:latin typeface="Times New Roman" pitchFamily="18" charset="0"/>
                <a:cs typeface="Times New Roman" pitchFamily="18" charset="0"/>
              </a:rPr>
              <a:t>2</a:t>
            </a:r>
            <a:r>
              <a:rPr lang="fr-FR" sz="1600" dirty="0">
                <a:solidFill>
                  <a:srgbClr val="212121"/>
                </a:solidFill>
                <a:latin typeface="Times New Roman" pitchFamily="18" charset="0"/>
                <a:cs typeface="Times New Roman" pitchFamily="18" charset="0"/>
              </a:rPr>
              <a:t>H</a:t>
            </a:r>
            <a:r>
              <a:rPr lang="fr-FR" sz="1600" baseline="-25000" dirty="0">
                <a:solidFill>
                  <a:srgbClr val="212121"/>
                </a:solidFill>
                <a:latin typeface="Times New Roman" pitchFamily="18" charset="0"/>
                <a:cs typeface="Times New Roman" pitchFamily="18" charset="0"/>
              </a:rPr>
              <a:t>4</a:t>
            </a:r>
            <a:r>
              <a:rPr lang="fr-FR" sz="1600" dirty="0">
                <a:solidFill>
                  <a:srgbClr val="212121"/>
                </a:solidFill>
                <a:latin typeface="Times New Roman" pitchFamily="18" charset="0"/>
                <a:cs typeface="Times New Roman" pitchFamily="18" charset="0"/>
              </a:rPr>
              <a:t> par l'activité de l'enzyme </a:t>
            </a:r>
            <a:r>
              <a:rPr lang="fr-FR" sz="1600" b="1" dirty="0">
                <a:solidFill>
                  <a:srgbClr val="FF0000"/>
                </a:solidFill>
                <a:latin typeface="Times New Roman" pitchFamily="18" charset="0"/>
                <a:cs typeface="Times New Roman" pitchFamily="18" charset="0"/>
              </a:rPr>
              <a:t>hydrazine hydrolase </a:t>
            </a:r>
          </a:p>
        </p:txBody>
      </p:sp>
      <p:sp>
        <p:nvSpPr>
          <p:cNvPr id="28" name="Rectangle 27"/>
          <p:cNvSpPr/>
          <p:nvPr/>
        </p:nvSpPr>
        <p:spPr>
          <a:xfrm>
            <a:off x="0" y="3272940"/>
            <a:ext cx="9144000" cy="338554"/>
          </a:xfrm>
          <a:prstGeom prst="rect">
            <a:avLst/>
          </a:prstGeom>
        </p:spPr>
        <p:txBody>
          <a:bodyPr wrap="square">
            <a:spAutoFit/>
          </a:bodyPr>
          <a:lstStyle/>
          <a:p>
            <a:pPr lvl="0" fontAlgn="base">
              <a:spcBef>
                <a:spcPct val="0"/>
              </a:spcBef>
              <a:spcAft>
                <a:spcPct val="0"/>
              </a:spcAft>
            </a:pPr>
            <a:r>
              <a:rPr lang="fr-FR" sz="1600" dirty="0">
                <a:solidFill>
                  <a:srgbClr val="212121"/>
                </a:solidFill>
                <a:latin typeface="Times New Roman" pitchFamily="18" charset="0"/>
                <a:cs typeface="Times New Roman" pitchFamily="18" charset="0"/>
              </a:rPr>
              <a:t>N</a:t>
            </a:r>
            <a:r>
              <a:rPr lang="fr-FR" sz="1600" baseline="-25000" dirty="0">
                <a:solidFill>
                  <a:srgbClr val="212121"/>
                </a:solidFill>
                <a:latin typeface="Times New Roman" pitchFamily="18" charset="0"/>
                <a:cs typeface="Times New Roman" pitchFamily="18" charset="0"/>
              </a:rPr>
              <a:t>2</a:t>
            </a:r>
            <a:r>
              <a:rPr lang="fr-FR" sz="1600" dirty="0">
                <a:solidFill>
                  <a:srgbClr val="212121"/>
                </a:solidFill>
                <a:latin typeface="Times New Roman" pitchFamily="18" charset="0"/>
                <a:cs typeface="Times New Roman" pitchFamily="18" charset="0"/>
              </a:rPr>
              <a:t>H</a:t>
            </a:r>
            <a:r>
              <a:rPr lang="fr-FR" sz="1600" baseline="-25000" dirty="0">
                <a:solidFill>
                  <a:srgbClr val="212121"/>
                </a:solidFill>
                <a:latin typeface="Times New Roman" pitchFamily="18" charset="0"/>
                <a:cs typeface="Times New Roman" pitchFamily="18" charset="0"/>
              </a:rPr>
              <a:t>4</a:t>
            </a:r>
            <a:r>
              <a:rPr lang="fr-FR" sz="1600" dirty="0">
                <a:solidFill>
                  <a:srgbClr val="212121"/>
                </a:solidFill>
                <a:latin typeface="Times New Roman" pitchFamily="18" charset="0"/>
                <a:cs typeface="Times New Roman" pitchFamily="18" charset="0"/>
              </a:rPr>
              <a:t> est ensuite oxydé en N</a:t>
            </a:r>
            <a:r>
              <a:rPr lang="fr-FR" sz="1600" baseline="-25000" dirty="0">
                <a:solidFill>
                  <a:srgbClr val="212121"/>
                </a:solidFill>
                <a:latin typeface="Times New Roman" pitchFamily="18" charset="0"/>
                <a:cs typeface="Times New Roman" pitchFamily="18" charset="0"/>
              </a:rPr>
              <a:t>2</a:t>
            </a:r>
            <a:r>
              <a:rPr lang="fr-FR" sz="1600" dirty="0">
                <a:solidFill>
                  <a:srgbClr val="212121"/>
                </a:solidFill>
                <a:latin typeface="Times New Roman" pitchFamily="18" charset="0"/>
                <a:cs typeface="Times New Roman" pitchFamily="18" charset="0"/>
              </a:rPr>
              <a:t> plus les électrons par l'enzyme </a:t>
            </a:r>
            <a:r>
              <a:rPr lang="fr-FR" sz="1600" b="1" dirty="0">
                <a:solidFill>
                  <a:srgbClr val="FF0000"/>
                </a:solidFill>
                <a:latin typeface="Times New Roman" pitchFamily="18" charset="0"/>
                <a:cs typeface="Times New Roman" pitchFamily="18" charset="0"/>
              </a:rPr>
              <a:t>hydrazine déshydrogénase. </a:t>
            </a:r>
          </a:p>
        </p:txBody>
      </p:sp>
      <p:sp>
        <p:nvSpPr>
          <p:cNvPr id="30" name="Rectangle 29"/>
          <p:cNvSpPr/>
          <p:nvPr/>
        </p:nvSpPr>
        <p:spPr>
          <a:xfrm>
            <a:off x="0" y="3685060"/>
            <a:ext cx="3428992" cy="338554"/>
          </a:xfrm>
          <a:prstGeom prst="rect">
            <a:avLst/>
          </a:prstGeom>
        </p:spPr>
        <p:txBody>
          <a:bodyPr wrap="square">
            <a:spAutoFit/>
          </a:bodyPr>
          <a:lstStyle/>
          <a:p>
            <a:pPr lvl="0" fontAlgn="base">
              <a:spcBef>
                <a:spcPct val="0"/>
              </a:spcBef>
              <a:spcAft>
                <a:spcPct val="0"/>
              </a:spcAft>
            </a:pPr>
            <a:r>
              <a:rPr lang="fr-FR" sz="1600" dirty="0">
                <a:solidFill>
                  <a:srgbClr val="212121"/>
                </a:solidFill>
                <a:latin typeface="Times New Roman" pitchFamily="18" charset="0"/>
                <a:cs typeface="Times New Roman" pitchFamily="18" charset="0"/>
              </a:rPr>
              <a:t>Les électrons entrer dans:</a:t>
            </a:r>
          </a:p>
        </p:txBody>
      </p:sp>
      <p:sp>
        <p:nvSpPr>
          <p:cNvPr id="31" name="Rectangle 30"/>
          <p:cNvSpPr/>
          <p:nvPr/>
        </p:nvSpPr>
        <p:spPr>
          <a:xfrm>
            <a:off x="0" y="4097180"/>
            <a:ext cx="3786182" cy="584775"/>
          </a:xfrm>
          <a:prstGeom prst="rect">
            <a:avLst/>
          </a:prstGeom>
        </p:spPr>
        <p:txBody>
          <a:bodyPr wrap="square">
            <a:spAutoFit/>
          </a:bodyPr>
          <a:lstStyle/>
          <a:p>
            <a:r>
              <a:rPr lang="fr-FR" sz="1600" b="1" dirty="0">
                <a:solidFill>
                  <a:srgbClr val="212121"/>
                </a:solidFill>
                <a:latin typeface="Times New Roman" pitchFamily="18" charset="0"/>
                <a:cs typeface="Times New Roman" pitchFamily="18" charset="0"/>
              </a:rPr>
              <a:t>1. </a:t>
            </a:r>
            <a:r>
              <a:rPr lang="fr-FR" sz="1600" dirty="0">
                <a:solidFill>
                  <a:srgbClr val="212121"/>
                </a:solidFill>
                <a:latin typeface="Times New Roman" pitchFamily="18" charset="0"/>
                <a:cs typeface="Times New Roman" pitchFamily="18" charset="0"/>
              </a:rPr>
              <a:t>la chaîne de transport d'électrons  de l’</a:t>
            </a:r>
            <a:r>
              <a:rPr lang="fr-FR" sz="1600" dirty="0" err="1">
                <a:solidFill>
                  <a:srgbClr val="212121"/>
                </a:solidFill>
                <a:latin typeface="Times New Roman" pitchFamily="18" charset="0"/>
                <a:cs typeface="Times New Roman" pitchFamily="18" charset="0"/>
              </a:rPr>
              <a:t>anammoxosome</a:t>
            </a:r>
            <a:r>
              <a:rPr lang="fr-FR" sz="1600" dirty="0">
                <a:solidFill>
                  <a:srgbClr val="212121"/>
                </a:solidFill>
                <a:latin typeface="Times New Roman" pitchFamily="18" charset="0"/>
                <a:cs typeface="Times New Roman" pitchFamily="18" charset="0"/>
              </a:rPr>
              <a:t>, </a:t>
            </a:r>
            <a:endParaRPr lang="fr-FR" sz="1600" dirty="0"/>
          </a:p>
        </p:txBody>
      </p:sp>
      <p:sp>
        <p:nvSpPr>
          <p:cNvPr id="32" name="Rectangle 31"/>
          <p:cNvSpPr/>
          <p:nvPr/>
        </p:nvSpPr>
        <p:spPr>
          <a:xfrm>
            <a:off x="0" y="4755521"/>
            <a:ext cx="3643306" cy="584775"/>
          </a:xfrm>
          <a:prstGeom prst="rect">
            <a:avLst/>
          </a:prstGeom>
        </p:spPr>
        <p:txBody>
          <a:bodyPr wrap="square">
            <a:spAutoFit/>
          </a:bodyPr>
          <a:lstStyle/>
          <a:p>
            <a:r>
              <a:rPr lang="fr-FR" sz="1600" b="1" dirty="0">
                <a:solidFill>
                  <a:srgbClr val="212121"/>
                </a:solidFill>
                <a:latin typeface="Times New Roman" pitchFamily="18" charset="0"/>
                <a:cs typeface="Times New Roman" pitchFamily="18" charset="0"/>
              </a:rPr>
              <a:t>2. </a:t>
            </a:r>
            <a:r>
              <a:rPr lang="fr-FR" sz="1600" dirty="0">
                <a:solidFill>
                  <a:srgbClr val="212121"/>
                </a:solidFill>
                <a:latin typeface="Times New Roman" pitchFamily="18" charset="0"/>
                <a:cs typeface="Times New Roman" pitchFamily="18" charset="0"/>
              </a:rPr>
              <a:t>d’autres donnent une force motrice protonique</a:t>
            </a:r>
            <a:endParaRPr lang="fr-FR" sz="1600" dirty="0">
              <a:latin typeface="Times New Roman" pitchFamily="18" charset="0"/>
              <a:cs typeface="Times New Roman" pitchFamily="18" charset="0"/>
            </a:endParaRPr>
          </a:p>
        </p:txBody>
      </p:sp>
      <p:sp>
        <p:nvSpPr>
          <p:cNvPr id="33" name="Rectangle 32"/>
          <p:cNvSpPr/>
          <p:nvPr/>
        </p:nvSpPr>
        <p:spPr>
          <a:xfrm>
            <a:off x="-32" y="5413862"/>
            <a:ext cx="3643338" cy="584775"/>
          </a:xfrm>
          <a:prstGeom prst="rect">
            <a:avLst/>
          </a:prstGeom>
        </p:spPr>
        <p:txBody>
          <a:bodyPr wrap="square">
            <a:spAutoFit/>
          </a:bodyPr>
          <a:lstStyle/>
          <a:p>
            <a:pPr lvl="0" fontAlgn="base">
              <a:spcBef>
                <a:spcPct val="0"/>
              </a:spcBef>
              <a:spcAft>
                <a:spcPct val="0"/>
              </a:spcAft>
            </a:pPr>
            <a:r>
              <a:rPr lang="fr-FR" sz="1600" b="1" dirty="0">
                <a:solidFill>
                  <a:srgbClr val="212121"/>
                </a:solidFill>
                <a:latin typeface="Times New Roman" pitchFamily="18" charset="0"/>
                <a:cs typeface="Times New Roman" pitchFamily="18" charset="0"/>
              </a:rPr>
              <a:t>3. </a:t>
            </a:r>
            <a:r>
              <a:rPr lang="fr-FR" sz="1600" dirty="0">
                <a:solidFill>
                  <a:srgbClr val="212121"/>
                </a:solidFill>
                <a:latin typeface="Times New Roman" pitchFamily="18" charset="0"/>
                <a:cs typeface="Times New Roman" pitchFamily="18" charset="0"/>
              </a:rPr>
              <a:t>d'autres retournent et entraîner des réactions </a:t>
            </a:r>
            <a:r>
              <a:rPr lang="fr-FR" sz="1600" dirty="0" err="1">
                <a:solidFill>
                  <a:srgbClr val="212121"/>
                </a:solidFill>
                <a:latin typeface="Times New Roman" pitchFamily="18" charset="0"/>
                <a:cs typeface="Times New Roman" pitchFamily="18" charset="0"/>
              </a:rPr>
              <a:t>anammox</a:t>
            </a:r>
            <a:r>
              <a:rPr lang="fr-FR" sz="1600" dirty="0">
                <a:solidFill>
                  <a:srgbClr val="212121"/>
                </a:solidFill>
                <a:latin typeface="Times New Roman" pitchFamily="18" charset="0"/>
                <a:cs typeface="Times New Roman" pitchFamily="18" charset="0"/>
              </a:rPr>
              <a:t> plus précoces</a:t>
            </a:r>
          </a:p>
        </p:txBody>
      </p:sp>
      <p:sp>
        <p:nvSpPr>
          <p:cNvPr id="34" name="Rectangle 33"/>
          <p:cNvSpPr/>
          <p:nvPr/>
        </p:nvSpPr>
        <p:spPr>
          <a:xfrm>
            <a:off x="0" y="6072206"/>
            <a:ext cx="3929058" cy="830997"/>
          </a:xfrm>
          <a:prstGeom prst="rect">
            <a:avLst/>
          </a:prstGeom>
        </p:spPr>
        <p:txBody>
          <a:bodyPr wrap="square">
            <a:spAutoFit/>
          </a:bodyPr>
          <a:lstStyle/>
          <a:p>
            <a:pPr lvl="0" fontAlgn="base">
              <a:spcBef>
                <a:spcPct val="0"/>
              </a:spcBef>
              <a:spcAft>
                <a:spcPct val="0"/>
              </a:spcAft>
            </a:pPr>
            <a:r>
              <a:rPr lang="fr-FR" sz="1600" b="1" dirty="0">
                <a:solidFill>
                  <a:srgbClr val="212121"/>
                </a:solidFill>
                <a:latin typeface="Times New Roman" pitchFamily="18" charset="0"/>
                <a:cs typeface="Times New Roman" pitchFamily="18" charset="0"/>
              </a:rPr>
              <a:t>L'ATP</a:t>
            </a:r>
            <a:r>
              <a:rPr lang="fr-FR" sz="1600" dirty="0">
                <a:solidFill>
                  <a:srgbClr val="212121"/>
                </a:solidFill>
                <a:latin typeface="Times New Roman" pitchFamily="18" charset="0"/>
                <a:cs typeface="Times New Roman" pitchFamily="18" charset="0"/>
              </a:rPr>
              <a:t> est formé à partir de la force motrice par </a:t>
            </a:r>
            <a:r>
              <a:rPr lang="fr-FR" sz="1600" dirty="0" err="1">
                <a:solidFill>
                  <a:srgbClr val="212121"/>
                </a:solidFill>
                <a:latin typeface="Times New Roman" pitchFamily="18" charset="0"/>
                <a:cs typeface="Times New Roman" pitchFamily="18" charset="0"/>
              </a:rPr>
              <a:t>ATPases</a:t>
            </a:r>
            <a:r>
              <a:rPr lang="fr-FR" sz="1600" dirty="0">
                <a:solidFill>
                  <a:srgbClr val="212121"/>
                </a:solidFill>
                <a:latin typeface="Times New Roman" pitchFamily="18" charset="0"/>
                <a:cs typeface="Times New Roman" pitchFamily="18" charset="0"/>
              </a:rPr>
              <a:t> dans la membrane </a:t>
            </a:r>
            <a:r>
              <a:rPr lang="fr-FR" sz="1600" dirty="0" err="1">
                <a:solidFill>
                  <a:srgbClr val="212121"/>
                </a:solidFill>
                <a:latin typeface="Times New Roman" pitchFamily="18" charset="0"/>
                <a:cs typeface="Times New Roman" pitchFamily="18" charset="0"/>
              </a:rPr>
              <a:t>anammoxosome</a:t>
            </a:r>
            <a:r>
              <a:rPr lang="fr-FR" sz="1600" dirty="0">
                <a:latin typeface="Times New Roman" pitchFamily="18" charset="0"/>
                <a:cs typeface="Times New Roman" pitchFamily="18" charset="0"/>
              </a:rPr>
              <a:t> </a:t>
            </a:r>
          </a:p>
        </p:txBody>
      </p:sp>
      <p:sp>
        <p:nvSpPr>
          <p:cNvPr id="35" name="Rectangle 34"/>
          <p:cNvSpPr/>
          <p:nvPr/>
        </p:nvSpPr>
        <p:spPr>
          <a:xfrm>
            <a:off x="4286248" y="5143512"/>
            <a:ext cx="1285884" cy="11430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p:cNvSpPr/>
          <p:nvPr/>
        </p:nvSpPr>
        <p:spPr>
          <a:xfrm>
            <a:off x="5214942" y="4929198"/>
            <a:ext cx="2143140" cy="10715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p:cNvSpPr/>
          <p:nvPr/>
        </p:nvSpPr>
        <p:spPr>
          <a:xfrm>
            <a:off x="6858016" y="4000504"/>
            <a:ext cx="1071570" cy="21526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70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35"/>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36"/>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37"/>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8" grpId="0" animBg="1"/>
      <p:bldP spid="19" grpId="0" animBg="1"/>
      <p:bldP spid="20" grpId="0" animBg="1"/>
      <p:bldP spid="23" grpId="0"/>
      <p:bldP spid="25" grpId="0"/>
      <p:bldP spid="28" grpId="0"/>
      <p:bldP spid="30" grpId="0"/>
      <p:bldP spid="31" grpId="0"/>
      <p:bldP spid="32" grpId="0"/>
      <p:bldP spid="33" grpId="0"/>
      <p:bldP spid="34" grpId="0"/>
      <p:bldP spid="35" grpId="0" animBg="1"/>
      <p:bldP spid="35" grpId="1" animBg="1"/>
      <p:bldP spid="36" grpId="0" animBg="1"/>
      <p:bldP spid="36" grpId="1" animBg="1"/>
      <p:bldP spid="37" grpId="0" animBg="1"/>
      <p:bldP spid="37"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4873038" y="1857364"/>
            <a:ext cx="1913540" cy="1692000"/>
          </a:xfrm>
          <a:prstGeom prst="rect">
            <a:avLst/>
          </a:prstGeom>
          <a:blipFill rotWithShape="0">
            <a:blip r:embed="rId2"/>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7" name="Rectangle 26"/>
          <p:cNvSpPr/>
          <p:nvPr/>
        </p:nvSpPr>
        <p:spPr>
          <a:xfrm>
            <a:off x="4873038" y="1928802"/>
            <a:ext cx="1913540" cy="15698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466850">
              <a:lnSpc>
                <a:spcPct val="90000"/>
              </a:lnSpc>
              <a:spcBef>
                <a:spcPct val="0"/>
              </a:spcBef>
              <a:spcAft>
                <a:spcPct val="35000"/>
              </a:spcAft>
            </a:pPr>
            <a:endParaRPr lang="fr-FR" sz="2200" kern="1200" dirty="0">
              <a:latin typeface="Times New Roman" pitchFamily="18" charset="0"/>
              <a:cs typeface="Times New Roman" pitchFamily="18" charset="0"/>
            </a:endParaRPr>
          </a:p>
        </p:txBody>
      </p:sp>
      <p:sp>
        <p:nvSpPr>
          <p:cNvPr id="24" name="Rectangle 23"/>
          <p:cNvSpPr/>
          <p:nvPr/>
        </p:nvSpPr>
        <p:spPr>
          <a:xfrm>
            <a:off x="2757784" y="1879964"/>
            <a:ext cx="1957092" cy="1691912"/>
          </a:xfrm>
          <a:prstGeom prst="rect">
            <a:avLst/>
          </a:prstGeom>
          <a:blipFill rotWithShape="0">
            <a:blip r:embed="rId3"/>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Rectangle 24"/>
          <p:cNvSpPr/>
          <p:nvPr/>
        </p:nvSpPr>
        <p:spPr>
          <a:xfrm>
            <a:off x="781860" y="1928802"/>
            <a:ext cx="1957092" cy="16919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fr-FR" sz="2200" kern="1200" dirty="0">
              <a:latin typeface="Times New Roman" pitchFamily="18" charset="0"/>
              <a:cs typeface="Times New Roman" pitchFamily="18" charset="0"/>
            </a:endParaRPr>
          </a:p>
          <a:p>
            <a:pPr lvl="0" algn="ctr" defTabSz="1466850">
              <a:lnSpc>
                <a:spcPct val="90000"/>
              </a:lnSpc>
              <a:spcBef>
                <a:spcPct val="0"/>
              </a:spcBef>
              <a:spcAft>
                <a:spcPct val="35000"/>
              </a:spcAft>
            </a:pPr>
            <a:r>
              <a:rPr lang="fr-FR" sz="2200" kern="1200" dirty="0">
                <a:latin typeface="Times New Roman" pitchFamily="18" charset="0"/>
                <a:cs typeface="Times New Roman" pitchFamily="18" charset="0"/>
              </a:rPr>
              <a:t> </a:t>
            </a:r>
          </a:p>
          <a:p>
            <a:pPr lvl="0" algn="ctr" defTabSz="1466850">
              <a:lnSpc>
                <a:spcPct val="90000"/>
              </a:lnSpc>
              <a:spcBef>
                <a:spcPct val="0"/>
              </a:spcBef>
              <a:spcAft>
                <a:spcPct val="35000"/>
              </a:spcAft>
            </a:pPr>
            <a:endParaRPr lang="fr-FR" sz="2200" kern="1200" dirty="0">
              <a:latin typeface="Times New Roman" pitchFamily="18" charset="0"/>
              <a:cs typeface="Times New Roman" pitchFamily="18" charset="0"/>
            </a:endParaRPr>
          </a:p>
        </p:txBody>
      </p:sp>
      <p:sp>
        <p:nvSpPr>
          <p:cNvPr id="18" name="Rectangle 17"/>
          <p:cNvSpPr/>
          <p:nvPr/>
        </p:nvSpPr>
        <p:spPr>
          <a:xfrm>
            <a:off x="3214678" y="4786322"/>
            <a:ext cx="2714644" cy="1994431"/>
          </a:xfrm>
          <a:prstGeom prst="rect">
            <a:avLst/>
          </a:prstGeom>
          <a:blipFill rotWithShape="0">
            <a:blip r:embed="rId4"/>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Rectangle 18"/>
          <p:cNvSpPr/>
          <p:nvPr/>
        </p:nvSpPr>
        <p:spPr>
          <a:xfrm>
            <a:off x="3214678" y="4786322"/>
            <a:ext cx="2714644" cy="19944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endParaRPr lang="fr-FR" sz="2200" kern="1200" dirty="0">
              <a:latin typeface="Times New Roman" pitchFamily="18" charset="0"/>
              <a:ea typeface="Cambria Math"/>
              <a:cs typeface="Times New Roman" pitchFamily="18" charset="0"/>
            </a:endParaRPr>
          </a:p>
          <a:p>
            <a:pPr lvl="0" algn="l" defTabSz="977900">
              <a:lnSpc>
                <a:spcPct val="90000"/>
              </a:lnSpc>
              <a:spcBef>
                <a:spcPct val="0"/>
              </a:spcBef>
              <a:spcAft>
                <a:spcPct val="35000"/>
              </a:spcAft>
            </a:pPr>
            <a:endParaRPr lang="fr-FR" sz="2200" kern="1200" dirty="0">
              <a:latin typeface="Times New Roman" pitchFamily="18" charset="0"/>
              <a:cs typeface="Times New Roman" pitchFamily="18" charset="0"/>
            </a:endParaRPr>
          </a:p>
        </p:txBody>
      </p:sp>
      <p:sp>
        <p:nvSpPr>
          <p:cNvPr id="34" name="Rectangle 33"/>
          <p:cNvSpPr/>
          <p:nvPr/>
        </p:nvSpPr>
        <p:spPr>
          <a:xfrm>
            <a:off x="0" y="554134"/>
            <a:ext cx="9144000" cy="430887"/>
          </a:xfrm>
          <a:prstGeom prst="rect">
            <a:avLst/>
          </a:prstGeom>
        </p:spPr>
        <p:txBody>
          <a:bodyPr wrap="square">
            <a:spAutoFit/>
          </a:bodyPr>
          <a:lstStyle/>
          <a:p>
            <a:pPr algn="just"/>
            <a:r>
              <a:rPr lang="fr-FR" sz="2200" dirty="0" smtClean="0">
                <a:latin typeface="Times New Roman" pitchFamily="18" charset="0"/>
                <a:cs typeface="Times New Roman" pitchFamily="18" charset="0"/>
              </a:rPr>
              <a:t>Elles sont représentées par deux groupes distincts.</a:t>
            </a:r>
          </a:p>
        </p:txBody>
      </p:sp>
      <p:sp>
        <p:nvSpPr>
          <p:cNvPr id="35" name="Rectangle 34"/>
          <p:cNvSpPr/>
          <p:nvPr/>
        </p:nvSpPr>
        <p:spPr>
          <a:xfrm>
            <a:off x="0" y="1043009"/>
            <a:ext cx="9144000" cy="769441"/>
          </a:xfrm>
          <a:prstGeom prst="rect">
            <a:avLst/>
          </a:prstGeom>
        </p:spPr>
        <p:txBody>
          <a:bodyPr wrap="square">
            <a:spAutoFit/>
          </a:bodyPr>
          <a:lstStyle/>
          <a:p>
            <a:pPr algn="just"/>
            <a:r>
              <a:rPr lang="fr-FR" sz="2200" b="1" dirty="0" smtClean="0">
                <a:solidFill>
                  <a:srgbClr val="FF0000"/>
                </a:solidFill>
                <a:latin typeface="Times New Roman" pitchFamily="18" charset="0"/>
                <a:cs typeface="Times New Roman" pitchFamily="18" charset="0"/>
              </a:rPr>
              <a:t>Les </a:t>
            </a:r>
            <a:r>
              <a:rPr lang="fr-FR" sz="2200" b="1" i="1" dirty="0" err="1" smtClean="0">
                <a:solidFill>
                  <a:srgbClr val="FF0000"/>
                </a:solidFill>
                <a:latin typeface="Times New Roman" pitchFamily="18" charset="0"/>
                <a:cs typeface="Times New Roman" pitchFamily="18" charset="0"/>
              </a:rPr>
              <a:t>Beggiatoa</a:t>
            </a:r>
            <a:r>
              <a:rPr lang="fr-FR" sz="2200" b="1" dirty="0" smtClean="0">
                <a:solidFill>
                  <a:srgbClr val="FF0000"/>
                </a:solidFill>
                <a:latin typeface="Times New Roman" pitchFamily="18" charset="0"/>
                <a:cs typeface="Times New Roman" pitchFamily="18" charset="0"/>
              </a:rPr>
              <a:t> et les </a:t>
            </a:r>
            <a:r>
              <a:rPr lang="fr-FR" sz="2200" b="1" i="1" dirty="0" err="1" smtClean="0">
                <a:solidFill>
                  <a:srgbClr val="FF0000"/>
                </a:solidFill>
                <a:latin typeface="Times New Roman" pitchFamily="18" charset="0"/>
                <a:cs typeface="Times New Roman" pitchFamily="18" charset="0"/>
              </a:rPr>
              <a:t>Thiothrix</a:t>
            </a:r>
            <a:r>
              <a:rPr lang="fr-FR" sz="2200" dirty="0" smtClean="0">
                <a:latin typeface="Times New Roman" pitchFamily="18" charset="0"/>
                <a:cs typeface="Times New Roman" pitchFamily="18" charset="0"/>
              </a:rPr>
              <a:t>, bactéries très proches des cyanobactéries, mais non photosynthétiques,</a:t>
            </a:r>
            <a:endParaRPr lang="fr-FR" sz="2200" dirty="0">
              <a:latin typeface="Times New Roman" pitchFamily="18" charset="0"/>
              <a:cs typeface="Times New Roman" pitchFamily="18" charset="0"/>
            </a:endParaRPr>
          </a:p>
        </p:txBody>
      </p:sp>
      <p:sp>
        <p:nvSpPr>
          <p:cNvPr id="36" name="Rectangle 35"/>
          <p:cNvSpPr/>
          <p:nvPr/>
        </p:nvSpPr>
        <p:spPr>
          <a:xfrm>
            <a:off x="0" y="3643314"/>
            <a:ext cx="9144000" cy="1107996"/>
          </a:xfrm>
          <a:prstGeom prst="rect">
            <a:avLst/>
          </a:prstGeom>
        </p:spPr>
        <p:txBody>
          <a:bodyPr wrap="square">
            <a:spAutoFit/>
          </a:bodyPr>
          <a:lstStyle/>
          <a:p>
            <a:pPr algn="just"/>
            <a:r>
              <a:rPr lang="fr-FR" sz="2200" b="1" dirty="0" smtClean="0">
                <a:solidFill>
                  <a:srgbClr val="FF0000"/>
                </a:solidFill>
                <a:latin typeface="Times New Roman" pitchFamily="18" charset="0"/>
                <a:cs typeface="Times New Roman" pitchFamily="18" charset="0"/>
              </a:rPr>
              <a:t>Les </a:t>
            </a:r>
            <a:r>
              <a:rPr lang="fr-FR" sz="2200" b="1" i="1" dirty="0" err="1" smtClean="0">
                <a:solidFill>
                  <a:srgbClr val="FF0000"/>
                </a:solidFill>
                <a:latin typeface="Times New Roman" pitchFamily="18" charset="0"/>
                <a:cs typeface="Times New Roman" pitchFamily="18" charset="0"/>
              </a:rPr>
              <a:t>Thiobacillus</a:t>
            </a:r>
            <a:r>
              <a:rPr lang="fr-FR" sz="2200" b="1" dirty="0" smtClean="0">
                <a:solidFill>
                  <a:srgbClr val="FF0000"/>
                </a:solidFill>
                <a:latin typeface="Times New Roman" pitchFamily="18" charset="0"/>
                <a:cs typeface="Times New Roman" pitchFamily="18" charset="0"/>
              </a:rPr>
              <a:t>, </a:t>
            </a:r>
            <a:r>
              <a:rPr lang="fr-FR" sz="2200" dirty="0" smtClean="0">
                <a:latin typeface="Times New Roman" pitchFamily="18" charset="0"/>
                <a:cs typeface="Times New Roman" pitchFamily="18" charset="0"/>
              </a:rPr>
              <a:t>petits bacilles Gram négatifs et à cils polaires, pouvant supporter des pH extrêmement acides pH</a:t>
            </a:r>
            <a:r>
              <a:rPr lang="fr-FR" sz="2200" dirty="0" smtClean="0">
                <a:latin typeface="Times New Roman" pitchFamily="18" charset="0"/>
                <a:ea typeface="Cambria Math"/>
                <a:cs typeface="Times New Roman" pitchFamily="18" charset="0"/>
              </a:rPr>
              <a:t>≈ 1 et </a:t>
            </a:r>
            <a:r>
              <a:rPr lang="fr-FR" sz="2200" dirty="0" smtClean="0">
                <a:latin typeface="Times New Roman" pitchFamily="18" charset="0"/>
                <a:cs typeface="Times New Roman" pitchFamily="18" charset="0"/>
              </a:rPr>
              <a:t>Rencontrés dans le sol et les eaux. </a:t>
            </a:r>
            <a:endParaRPr lang="fr-FR" sz="2200" dirty="0">
              <a:latin typeface="Times New Roman" pitchFamily="18" charset="0"/>
              <a:cs typeface="Times New Roman" pitchFamily="18" charset="0"/>
            </a:endParaRPr>
          </a:p>
        </p:txBody>
      </p:sp>
      <p:sp>
        <p:nvSpPr>
          <p:cNvPr id="37" name="Rectangle 36"/>
          <p:cNvSpPr/>
          <p:nvPr/>
        </p:nvSpPr>
        <p:spPr>
          <a:xfrm>
            <a:off x="0" y="71414"/>
            <a:ext cx="9144000" cy="424732"/>
          </a:xfrm>
          <a:prstGeom prst="rect">
            <a:avLst/>
          </a:prstGeom>
        </p:spPr>
        <p:txBody>
          <a:bodyPr wrap="square">
            <a:spAutoFit/>
          </a:bodyPr>
          <a:lstStyle/>
          <a:p>
            <a:pPr lvl="0" algn="ctr" defTabSz="1422400">
              <a:lnSpc>
                <a:spcPct val="90000"/>
              </a:lnSpc>
              <a:spcBef>
                <a:spcPct val="0"/>
              </a:spcBef>
              <a:spcAft>
                <a:spcPct val="35000"/>
              </a:spcAft>
            </a:pPr>
            <a:r>
              <a:rPr lang="fr-FR" sz="2400" b="1" dirty="0" smtClean="0">
                <a:latin typeface="Times New Roman" pitchFamily="18" charset="0"/>
                <a:cs typeface="Times New Roman" pitchFamily="18" charset="0"/>
              </a:rPr>
              <a:t>Bactéries oxydant le soufre </a:t>
            </a:r>
            <a:endParaRPr lang="fr-FR" sz="24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935824"/>
            <a:ext cx="9144000" cy="769441"/>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r>
              <a:rPr lang="fr-FR" sz="2200" dirty="0">
                <a:latin typeface="Times New Roman" pitchFamily="18" charset="0"/>
                <a:cs typeface="Times New Roman" pitchFamily="18" charset="0"/>
              </a:rPr>
              <a:t>La pyrite, FeS2, est le sulfure métallique le plus abondant sur Terre, exploité depuis des siècles pour la fabrication d’acide sulfurique</a:t>
            </a:r>
          </a:p>
        </p:txBody>
      </p:sp>
      <p:sp>
        <p:nvSpPr>
          <p:cNvPr id="3" name="Rectangle 2"/>
          <p:cNvSpPr/>
          <p:nvPr/>
        </p:nvSpPr>
        <p:spPr>
          <a:xfrm>
            <a:off x="0" y="75649"/>
            <a:ext cx="9108016" cy="769441"/>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lvl="0" algn="just">
              <a:defRPr/>
            </a:pPr>
            <a:r>
              <a:rPr lang="fr-FR" sz="2200" dirty="0" smtClean="0">
                <a:latin typeface="Times New Roman" pitchFamily="18" charset="0"/>
                <a:cs typeface="Times New Roman" pitchFamily="18" charset="0"/>
              </a:rPr>
              <a:t>Ce sont de redoutables </a:t>
            </a:r>
            <a:r>
              <a:rPr lang="fr-FR" sz="2200" dirty="0">
                <a:latin typeface="Times New Roman" pitchFamily="18" charset="0"/>
                <a:cs typeface="Times New Roman" pitchFamily="18" charset="0"/>
              </a:rPr>
              <a:t>agents de corrosion (maladie de a pierre, corrosion des canalisation</a:t>
            </a:r>
            <a:r>
              <a:rPr lang="fr-FR" sz="2200" dirty="0" smtClean="0">
                <a:latin typeface="Times New Roman" pitchFamily="18" charset="0"/>
                <a:cs typeface="Times New Roman" pitchFamily="18" charset="0"/>
              </a:rPr>
              <a:t>)</a:t>
            </a:r>
            <a:endParaRPr lang="fr-FR" sz="2200" dirty="0">
              <a:latin typeface="Times New Roman" pitchFamily="18" charset="0"/>
              <a:cs typeface="Times New Roman" pitchFamily="18" charset="0"/>
            </a:endParaRPr>
          </a:p>
        </p:txBody>
      </p:sp>
      <p:pic>
        <p:nvPicPr>
          <p:cNvPr id="4" name="Picture 3"/>
          <p:cNvPicPr>
            <a:picLocks noChangeAspect="1" noChangeArrowheads="1"/>
          </p:cNvPicPr>
          <p:nvPr/>
        </p:nvPicPr>
        <p:blipFill>
          <a:blip r:embed="rId2" cstate="print"/>
          <a:srcRect t="21667"/>
          <a:stretch>
            <a:fillRect/>
          </a:stretch>
        </p:blipFill>
        <p:spPr bwMode="auto">
          <a:xfrm>
            <a:off x="1643042" y="1037698"/>
            <a:ext cx="5072098" cy="4733574"/>
          </a:xfrm>
          <a:prstGeom prst="rect">
            <a:avLst/>
          </a:prstGeom>
          <a:noFill/>
          <a:ln w="12700">
            <a:solidFill>
              <a:srgbClr val="FF0000"/>
            </a:solid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42844" y="1285884"/>
            <a:ext cx="4762532" cy="5286388"/>
          </a:xfrm>
          <a:prstGeom prst="rect">
            <a:avLst/>
          </a:prstGeom>
          <a:noFill/>
          <a:ln w="9525">
            <a:solidFill>
              <a:srgbClr val="C00000"/>
            </a:solidFill>
            <a:miter lim="800000"/>
            <a:headEnd/>
            <a:tailEnd/>
          </a:ln>
          <a:effectLst/>
        </p:spPr>
      </p:pic>
      <p:sp>
        <p:nvSpPr>
          <p:cNvPr id="14" name="Rectangle 13"/>
          <p:cNvSpPr/>
          <p:nvPr/>
        </p:nvSpPr>
        <p:spPr>
          <a:xfrm>
            <a:off x="-32" y="302105"/>
            <a:ext cx="9144032" cy="769441"/>
          </a:xfrm>
          <a:prstGeom prst="rect">
            <a:avLst/>
          </a:prstGeom>
          <a:ln>
            <a:noFill/>
          </a:ln>
        </p:spPr>
        <p:txBody>
          <a:bodyPr wrap="square">
            <a:spAutoFit/>
          </a:bodyPr>
          <a:lstStyle/>
          <a:p>
            <a:pPr algn="just"/>
            <a:r>
              <a:rPr lang="fr-FR" sz="2200" dirty="0" smtClean="0">
                <a:latin typeface="Times New Roman" pitchFamily="18" charset="0"/>
                <a:cs typeface="Times New Roman" pitchFamily="18" charset="0"/>
              </a:rPr>
              <a:t>Ces bactéries oxydent les différentes formes de soufre réduit (sulfures, hydrogène sulfuré, etc.) et produisent des sulfates. </a:t>
            </a:r>
            <a:endParaRPr lang="fr-FR" sz="2200" dirty="0">
              <a:latin typeface="Times New Roman" pitchFamily="18" charset="0"/>
              <a:cs typeface="Times New Roman" pitchFamily="18" charset="0"/>
            </a:endParaRPr>
          </a:p>
        </p:txBody>
      </p:sp>
      <p:sp>
        <p:nvSpPr>
          <p:cNvPr id="17" name="Rectangle 16"/>
          <p:cNvSpPr/>
          <p:nvPr/>
        </p:nvSpPr>
        <p:spPr>
          <a:xfrm>
            <a:off x="5000628" y="1269482"/>
            <a:ext cx="4143372" cy="2123658"/>
          </a:xfrm>
          <a:prstGeom prst="rect">
            <a:avLst/>
          </a:prstGeom>
        </p:spPr>
        <p:txBody>
          <a:bodyPr wrap="square">
            <a:spAutoFit/>
          </a:bodyPr>
          <a:lstStyle/>
          <a:p>
            <a:pPr algn="just"/>
            <a:r>
              <a:rPr lang="fr-FR" sz="2200" dirty="0">
                <a:latin typeface="Times New Roman" pitchFamily="18" charset="0"/>
                <a:cs typeface="Times New Roman" pitchFamily="18" charset="0"/>
              </a:rPr>
              <a:t>Les composés soufrés le plus communément utilisés comme donneur d’électrons sont: le </a:t>
            </a:r>
            <a:r>
              <a:rPr lang="fr-FR" sz="2200" dirty="0" err="1">
                <a:latin typeface="Times New Roman" pitchFamily="18" charset="0"/>
                <a:cs typeface="Times New Roman" pitchFamily="18" charset="0"/>
              </a:rPr>
              <a:t>sulfide</a:t>
            </a:r>
            <a:r>
              <a:rPr lang="fr-FR" sz="2200" dirty="0">
                <a:latin typeface="Times New Roman" pitchFamily="18" charset="0"/>
                <a:cs typeface="Times New Roman" pitchFamily="18" charset="0"/>
              </a:rPr>
              <a:t> d’hydrogène (H</a:t>
            </a:r>
            <a:r>
              <a:rPr lang="fr-FR" sz="2200" baseline="-25000" dirty="0">
                <a:latin typeface="Times New Roman" pitchFamily="18" charset="0"/>
                <a:cs typeface="Times New Roman" pitchFamily="18" charset="0"/>
              </a:rPr>
              <a:t>2</a:t>
            </a:r>
            <a:r>
              <a:rPr lang="fr-FR" sz="2200" dirty="0">
                <a:latin typeface="Times New Roman" pitchFamily="18" charset="0"/>
                <a:cs typeface="Times New Roman" pitchFamily="18" charset="0"/>
              </a:rPr>
              <a:t>S), le soufre élémentaire et le thiosulfate  (S</a:t>
            </a:r>
            <a:r>
              <a:rPr lang="fr-FR" sz="2200" baseline="-25000" dirty="0">
                <a:latin typeface="Times New Roman" pitchFamily="18" charset="0"/>
                <a:cs typeface="Times New Roman" pitchFamily="18" charset="0"/>
              </a:rPr>
              <a:t>2</a:t>
            </a:r>
            <a:r>
              <a:rPr lang="fr-FR" sz="2200" dirty="0">
                <a:latin typeface="Times New Roman" pitchFamily="18" charset="0"/>
                <a:cs typeface="Times New Roman" pitchFamily="18" charset="0"/>
              </a:rPr>
              <a:t>O</a:t>
            </a:r>
            <a:r>
              <a:rPr lang="fr-FR" sz="2200" baseline="-25000" dirty="0">
                <a:latin typeface="Times New Roman" pitchFamily="18" charset="0"/>
                <a:cs typeface="Times New Roman" pitchFamily="18" charset="0"/>
              </a:rPr>
              <a:t>3</a:t>
            </a:r>
            <a:r>
              <a:rPr lang="fr-FR" sz="2200" baseline="30000" dirty="0">
                <a:latin typeface="Times New Roman" pitchFamily="18" charset="0"/>
                <a:cs typeface="Times New Roman" pitchFamily="18" charset="0"/>
              </a:rPr>
              <a:t>2-</a:t>
            </a:r>
            <a:r>
              <a:rPr lang="fr-FR" sz="2200" dirty="0">
                <a:latin typeface="Times New Roman" pitchFamily="18" charset="0"/>
                <a:cs typeface="Times New Roman" pitchFamily="18" charset="0"/>
              </a:rPr>
              <a:t>)</a:t>
            </a:r>
          </a:p>
        </p:txBody>
      </p:sp>
      <p:sp>
        <p:nvSpPr>
          <p:cNvPr id="18" name="Rectangle 17"/>
          <p:cNvSpPr/>
          <p:nvPr/>
        </p:nvSpPr>
        <p:spPr>
          <a:xfrm>
            <a:off x="4929190" y="4558453"/>
            <a:ext cx="4143372" cy="1107996"/>
          </a:xfrm>
          <a:prstGeom prst="rect">
            <a:avLst/>
          </a:prstGeom>
        </p:spPr>
        <p:txBody>
          <a:bodyPr wrap="square">
            <a:spAutoFit/>
          </a:bodyPr>
          <a:lstStyle/>
          <a:p>
            <a:pPr algn="just"/>
            <a:r>
              <a:rPr lang="fr-FR" sz="2200" dirty="0">
                <a:latin typeface="Times New Roman" pitchFamily="18" charset="0"/>
                <a:cs typeface="Times New Roman" pitchFamily="18" charset="0"/>
              </a:rPr>
              <a:t>Dans la plupart des cas, le produit final de l’oxydation est le sulfate (SO</a:t>
            </a:r>
            <a:r>
              <a:rPr lang="fr-FR" sz="2200" baseline="-25000" dirty="0">
                <a:latin typeface="Times New Roman" pitchFamily="18" charset="0"/>
                <a:cs typeface="Times New Roman" pitchFamily="18" charset="0"/>
              </a:rPr>
              <a:t>4</a:t>
            </a:r>
            <a:r>
              <a:rPr lang="fr-FR" sz="2200" baseline="30000" dirty="0">
                <a:latin typeface="Times New Roman" pitchFamily="18" charset="0"/>
                <a:cs typeface="Times New Roman" pitchFamily="18" charset="0"/>
              </a:rPr>
              <a:t>2-</a:t>
            </a:r>
            <a:r>
              <a:rPr lang="fr-FR" sz="2200" dirty="0">
                <a:latin typeface="Times New Roman" pitchFamily="18" charset="0"/>
                <a:cs typeface="Times New Roman" pitchFamily="18" charset="0"/>
              </a:rPr>
              <a:t>). </a:t>
            </a:r>
          </a:p>
        </p:txBody>
      </p:sp>
      <p:sp>
        <p:nvSpPr>
          <p:cNvPr id="19" name="Rectangle 18"/>
          <p:cNvSpPr/>
          <p:nvPr/>
        </p:nvSpPr>
        <p:spPr>
          <a:xfrm>
            <a:off x="4929190" y="3591076"/>
            <a:ext cx="4143372" cy="769441"/>
          </a:xfrm>
          <a:prstGeom prst="rect">
            <a:avLst/>
          </a:prstGeom>
        </p:spPr>
        <p:txBody>
          <a:bodyPr wrap="square">
            <a:spAutoFit/>
          </a:bodyPr>
          <a:lstStyle/>
          <a:p>
            <a:pPr algn="just"/>
            <a:r>
              <a:rPr lang="fr-FR" sz="2200" dirty="0">
                <a:latin typeface="Times New Roman" pitchFamily="18" charset="0"/>
                <a:cs typeface="Times New Roman" pitchFamily="18" charset="0"/>
              </a:rPr>
              <a:t>Le sulfite (SO</a:t>
            </a:r>
            <a:r>
              <a:rPr lang="fr-FR" sz="2200" baseline="-25000" dirty="0">
                <a:latin typeface="Times New Roman" pitchFamily="18" charset="0"/>
                <a:cs typeface="Times New Roman" pitchFamily="18" charset="0"/>
              </a:rPr>
              <a:t>3</a:t>
            </a:r>
            <a:r>
              <a:rPr lang="fr-FR" sz="2200" baseline="30000" dirty="0">
                <a:latin typeface="Times New Roman" pitchFamily="18" charset="0"/>
                <a:cs typeface="Times New Roman" pitchFamily="18" charset="0"/>
              </a:rPr>
              <a:t>2-</a:t>
            </a:r>
            <a:r>
              <a:rPr lang="fr-FR" sz="2200" dirty="0">
                <a:latin typeface="Times New Roman" pitchFamily="18" charset="0"/>
                <a:cs typeface="Times New Roman" pitchFamily="18" charset="0"/>
              </a:rPr>
              <a:t>) peut être aussi oxydé </a:t>
            </a:r>
            <a:endParaRPr lang="fr-FR" sz="2200" dirty="0"/>
          </a:p>
        </p:txBody>
      </p:sp>
      <p:sp>
        <p:nvSpPr>
          <p:cNvPr id="20" name="Rectangle 19"/>
          <p:cNvSpPr/>
          <p:nvPr/>
        </p:nvSpPr>
        <p:spPr>
          <a:xfrm>
            <a:off x="5000628" y="5864386"/>
            <a:ext cx="4143372" cy="707886"/>
          </a:xfrm>
          <a:prstGeom prst="rect">
            <a:avLst/>
          </a:prstGeom>
        </p:spPr>
        <p:txBody>
          <a:bodyPr wrap="square">
            <a:spAutoFit/>
          </a:bodyPr>
          <a:lstStyle/>
          <a:p>
            <a:pPr algn="just"/>
            <a:r>
              <a:rPr lang="fr-FR" sz="2000" b="1" i="1" dirty="0">
                <a:latin typeface="Times New Roman" pitchFamily="18" charset="0"/>
                <a:cs typeface="Times New Roman" pitchFamily="18" charset="0"/>
              </a:rPr>
              <a:t> Exemple d’</a:t>
            </a:r>
            <a:r>
              <a:rPr lang="fr-FR" sz="2000" b="1" i="1" dirty="0" err="1">
                <a:latin typeface="Times New Roman" pitchFamily="18" charset="0"/>
                <a:cs typeface="Times New Roman" pitchFamily="18" charset="0"/>
              </a:rPr>
              <a:t>Acidotolérants</a:t>
            </a:r>
            <a:r>
              <a:rPr lang="fr-FR" sz="2000" b="1" i="1" dirty="0">
                <a:latin typeface="Times New Roman" pitchFamily="18" charset="0"/>
                <a:cs typeface="Times New Roman" pitchFamily="18" charset="0"/>
              </a:rPr>
              <a:t> </a:t>
            </a:r>
            <a:r>
              <a:rPr lang="fr-FR" sz="2000" b="1" i="1" dirty="0" smtClean="0">
                <a:latin typeface="Times New Roman" pitchFamily="18" charset="0"/>
                <a:cs typeface="Times New Roman" pitchFamily="18" charset="0"/>
              </a:rPr>
              <a:t>:</a:t>
            </a:r>
          </a:p>
          <a:p>
            <a:pPr algn="just"/>
            <a:r>
              <a:rPr lang="fr-FR" sz="2000" b="1" i="1" dirty="0" smtClean="0">
                <a:latin typeface="Times New Roman" pitchFamily="18" charset="0"/>
                <a:cs typeface="Times New Roman" pitchFamily="18" charset="0"/>
              </a:rPr>
              <a:t> </a:t>
            </a:r>
            <a:r>
              <a:rPr lang="fr-FR" sz="2000" b="1" i="1" dirty="0" err="1">
                <a:latin typeface="Times New Roman" pitchFamily="18" charset="0"/>
                <a:cs typeface="Times New Roman" pitchFamily="18" charset="0"/>
              </a:rPr>
              <a:t>Acidithiobacillus</a:t>
            </a:r>
            <a:r>
              <a:rPr lang="fr-FR" sz="2000" b="1" i="1" dirty="0">
                <a:latin typeface="Times New Roman" pitchFamily="18" charset="0"/>
                <a:cs typeface="Times New Roman" pitchFamily="18" charset="0"/>
              </a:rPr>
              <a:t> </a:t>
            </a:r>
            <a:r>
              <a:rPr lang="fr-FR" sz="2000" b="1" i="1" dirty="0" err="1">
                <a:latin typeface="Times New Roman" pitchFamily="18" charset="0"/>
                <a:cs typeface="Times New Roman" pitchFamily="18" charset="0"/>
              </a:rPr>
              <a:t>thiooxidans</a:t>
            </a:r>
            <a:r>
              <a:rPr lang="fr-FR" sz="2000" b="1" dirty="0">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8494"/>
            <a:ext cx="9144000" cy="430887"/>
          </a:xfrm>
          <a:prstGeom prst="rect">
            <a:avLst/>
          </a:prstGeom>
        </p:spPr>
        <p:txBody>
          <a:bodyPr wrap="square">
            <a:spAutoFit/>
          </a:bodyPr>
          <a:lstStyle/>
          <a:p>
            <a:pPr algn="just"/>
            <a:r>
              <a:rPr lang="fr-FR" sz="2200" b="1" dirty="0">
                <a:latin typeface="Times New Roman" pitchFamily="18" charset="0"/>
                <a:cs typeface="Times New Roman" pitchFamily="18" charset="0"/>
              </a:rPr>
              <a:t>L’oxydation des Sulfures (SH) se fait par des étapes.</a:t>
            </a:r>
          </a:p>
        </p:txBody>
      </p:sp>
      <p:sp>
        <p:nvSpPr>
          <p:cNvPr id="6" name="Rectangle 5"/>
          <p:cNvSpPr/>
          <p:nvPr/>
        </p:nvSpPr>
        <p:spPr>
          <a:xfrm>
            <a:off x="0" y="1132158"/>
            <a:ext cx="6357950" cy="1446550"/>
          </a:xfrm>
          <a:prstGeom prst="rect">
            <a:avLst/>
          </a:prstGeom>
        </p:spPr>
        <p:txBody>
          <a:bodyPr wrap="square">
            <a:spAutoFit/>
          </a:bodyPr>
          <a:lstStyle/>
          <a:p>
            <a:pPr algn="just"/>
            <a:r>
              <a:rPr lang="fr-FR" sz="2200" dirty="0">
                <a:latin typeface="Times New Roman" pitchFamily="18" charset="0"/>
                <a:cs typeface="Times New Roman" pitchFamily="18" charset="0"/>
              </a:rPr>
              <a:t>Certaines bactéries oxydant les Sulfures comme </a:t>
            </a:r>
            <a:r>
              <a:rPr lang="fr-FR" sz="2200" i="1" dirty="0">
                <a:latin typeface="Times New Roman" pitchFamily="18" charset="0"/>
                <a:cs typeface="Times New Roman" pitchFamily="18" charset="0"/>
              </a:rPr>
              <a:t>Beggiatoa</a:t>
            </a:r>
            <a:r>
              <a:rPr lang="fr-FR" sz="2200" dirty="0">
                <a:latin typeface="Times New Roman" pitchFamily="18" charset="0"/>
                <a:cs typeface="Times New Roman" pitchFamily="18" charset="0"/>
              </a:rPr>
              <a:t>, déposent le soufre élémentaire S</a:t>
            </a:r>
            <a:r>
              <a:rPr lang="fr-FR" sz="2200" baseline="-25000" dirty="0">
                <a:latin typeface="Times New Roman" pitchFamily="18" charset="0"/>
                <a:cs typeface="Times New Roman" pitchFamily="18" charset="0"/>
              </a:rPr>
              <a:t>0</a:t>
            </a:r>
            <a:r>
              <a:rPr lang="fr-FR" sz="2200" dirty="0">
                <a:latin typeface="Times New Roman" pitchFamily="18" charset="0"/>
                <a:cs typeface="Times New Roman" pitchFamily="18" charset="0"/>
              </a:rPr>
              <a:t> à l’intérieur de la cellule où il est stocké comme un potentiel énergétique de réserve</a:t>
            </a:r>
          </a:p>
        </p:txBody>
      </p:sp>
      <p:sp>
        <p:nvSpPr>
          <p:cNvPr id="7" name="Rectangle 6"/>
          <p:cNvSpPr/>
          <p:nvPr/>
        </p:nvSpPr>
        <p:spPr>
          <a:xfrm>
            <a:off x="0" y="2699653"/>
            <a:ext cx="9144000" cy="769441"/>
          </a:xfrm>
          <a:prstGeom prst="rect">
            <a:avLst/>
          </a:prstGeom>
        </p:spPr>
        <p:txBody>
          <a:bodyPr wrap="square">
            <a:spAutoFit/>
          </a:bodyPr>
          <a:lstStyle/>
          <a:p>
            <a:pPr algn="just"/>
            <a:r>
              <a:rPr lang="fr-FR" sz="2200" b="1" dirty="0">
                <a:latin typeface="Times New Roman" pitchFamily="18" charset="0"/>
                <a:cs typeface="Times New Roman" pitchFamily="18" charset="0"/>
              </a:rPr>
              <a:t>2. </a:t>
            </a:r>
            <a:r>
              <a:rPr lang="fr-FR" sz="2200" dirty="0">
                <a:latin typeface="Times New Roman" pitchFamily="18" charset="0"/>
                <a:cs typeface="Times New Roman" pitchFamily="18" charset="0"/>
              </a:rPr>
              <a:t>Quand le stock en sulfure (</a:t>
            </a:r>
            <a:r>
              <a:rPr lang="fr-FR" sz="2200" dirty="0" smtClean="0">
                <a:latin typeface="Times New Roman" pitchFamily="18" charset="0"/>
                <a:cs typeface="Times New Roman" pitchFamily="18" charset="0"/>
              </a:rPr>
              <a:t>S</a:t>
            </a:r>
            <a:r>
              <a:rPr lang="fr-FR" sz="2200" baseline="-25000" dirty="0">
                <a:latin typeface="Times New Roman" pitchFamily="18" charset="0"/>
                <a:cs typeface="Times New Roman" pitchFamily="18" charset="0"/>
              </a:rPr>
              <a:t>0</a:t>
            </a:r>
            <a:r>
              <a:rPr lang="fr-FR" sz="2200" dirty="0" smtClean="0">
                <a:latin typeface="Times New Roman" pitchFamily="18" charset="0"/>
                <a:cs typeface="Times New Roman" pitchFamily="18" charset="0"/>
              </a:rPr>
              <a:t>) </a:t>
            </a:r>
            <a:r>
              <a:rPr lang="fr-FR" sz="2200" dirty="0">
                <a:latin typeface="Times New Roman" pitchFamily="18" charset="0"/>
                <a:cs typeface="Times New Roman" pitchFamily="18" charset="0"/>
              </a:rPr>
              <a:t>est épuisé, une énergie additionnelle peut être conservée en oxydant le soufre en sulfate (SO</a:t>
            </a:r>
            <a:r>
              <a:rPr lang="fr-FR" sz="2200" baseline="-25000" dirty="0">
                <a:latin typeface="Times New Roman" pitchFamily="18" charset="0"/>
                <a:cs typeface="Times New Roman" pitchFamily="18" charset="0"/>
              </a:rPr>
              <a:t>4</a:t>
            </a:r>
            <a:r>
              <a:rPr lang="fr-FR" sz="2200" baseline="30000" dirty="0">
                <a:latin typeface="Times New Roman" pitchFamily="18" charset="0"/>
                <a:cs typeface="Times New Roman" pitchFamily="18" charset="0"/>
              </a:rPr>
              <a:t>2–</a:t>
            </a:r>
            <a:r>
              <a:rPr lang="fr-FR" sz="2200" dirty="0">
                <a:latin typeface="Times New Roman" pitchFamily="18" charset="0"/>
                <a:cs typeface="Times New Roman" pitchFamily="18" charset="0"/>
              </a:rPr>
              <a:t>)</a:t>
            </a:r>
          </a:p>
        </p:txBody>
      </p:sp>
      <p:sp>
        <p:nvSpPr>
          <p:cNvPr id="8" name="Rectangle 7"/>
          <p:cNvSpPr/>
          <p:nvPr/>
        </p:nvSpPr>
        <p:spPr>
          <a:xfrm>
            <a:off x="0" y="580326"/>
            <a:ext cx="9144000" cy="430887"/>
          </a:xfrm>
          <a:prstGeom prst="rect">
            <a:avLst/>
          </a:prstGeom>
        </p:spPr>
        <p:txBody>
          <a:bodyPr wrap="square">
            <a:spAutoFit/>
          </a:bodyPr>
          <a:lstStyle/>
          <a:p>
            <a:pPr algn="just"/>
            <a:r>
              <a:rPr lang="fr-FR" sz="2200" b="1">
                <a:latin typeface="Times New Roman" pitchFamily="18" charset="0"/>
                <a:cs typeface="Times New Roman" pitchFamily="18" charset="0"/>
              </a:rPr>
              <a:t>1. </a:t>
            </a:r>
            <a:r>
              <a:rPr lang="fr-FR" sz="2200">
                <a:latin typeface="Times New Roman" pitchFamily="18" charset="0"/>
                <a:cs typeface="Times New Roman" pitchFamily="18" charset="0"/>
              </a:rPr>
              <a:t>La première étape d’oxidation donne du soufre élémentaire S</a:t>
            </a:r>
            <a:r>
              <a:rPr lang="fr-FR" sz="2200" baseline="-25000">
                <a:latin typeface="Times New Roman" pitchFamily="18" charset="0"/>
                <a:cs typeface="Times New Roman" pitchFamily="18" charset="0"/>
              </a:rPr>
              <a:t>0</a:t>
            </a:r>
            <a:r>
              <a:rPr lang="fr-FR" sz="2200">
                <a:latin typeface="Times New Roman" pitchFamily="18" charset="0"/>
                <a:cs typeface="Times New Roman" pitchFamily="18" charset="0"/>
              </a:rPr>
              <a:t>.</a:t>
            </a:r>
          </a:p>
        </p:txBody>
      </p:sp>
      <p:pic>
        <p:nvPicPr>
          <p:cNvPr id="2051" name="Picture 3"/>
          <p:cNvPicPr>
            <a:picLocks noChangeAspect="1" noChangeArrowheads="1"/>
          </p:cNvPicPr>
          <p:nvPr/>
        </p:nvPicPr>
        <p:blipFill>
          <a:blip r:embed="rId2"/>
          <a:srcRect/>
          <a:stretch>
            <a:fillRect/>
          </a:stretch>
        </p:blipFill>
        <p:spPr bwMode="auto">
          <a:xfrm>
            <a:off x="6429388" y="1071546"/>
            <a:ext cx="2638415" cy="1714512"/>
          </a:xfrm>
          <a:prstGeom prst="rect">
            <a:avLst/>
          </a:prstGeom>
          <a:noFill/>
          <a:ln w="9525">
            <a:noFill/>
            <a:miter lim="800000"/>
            <a:headEnd/>
            <a:tailEnd/>
          </a:ln>
          <a:effectLst/>
        </p:spPr>
      </p:pic>
      <p:sp>
        <p:nvSpPr>
          <p:cNvPr id="11" name="Rectangle 10"/>
          <p:cNvSpPr/>
          <p:nvPr/>
        </p:nvSpPr>
        <p:spPr>
          <a:xfrm>
            <a:off x="0" y="3590039"/>
            <a:ext cx="5429256" cy="1446550"/>
          </a:xfrm>
          <a:prstGeom prst="rect">
            <a:avLst/>
          </a:prstGeom>
        </p:spPr>
        <p:txBody>
          <a:bodyPr wrap="square">
            <a:spAutoFit/>
          </a:bodyPr>
          <a:lstStyle/>
          <a:p>
            <a:pPr algn="just"/>
            <a:r>
              <a:rPr lang="fr-FR" sz="2200" dirty="0">
                <a:latin typeface="Times New Roman" pitchFamily="18" charset="0"/>
                <a:cs typeface="Times New Roman" pitchFamily="18" charset="0"/>
              </a:rPr>
              <a:t>Quant le soufre élémentaire S</a:t>
            </a:r>
            <a:r>
              <a:rPr lang="fr-FR" sz="2200" baseline="-25000" dirty="0">
                <a:latin typeface="Times New Roman" pitchFamily="18" charset="0"/>
                <a:cs typeface="Times New Roman" pitchFamily="18" charset="0"/>
              </a:rPr>
              <a:t>0</a:t>
            </a:r>
            <a:r>
              <a:rPr lang="fr-FR" sz="2200" dirty="0">
                <a:latin typeface="Times New Roman" pitchFamily="18" charset="0"/>
                <a:cs typeface="Times New Roman" pitchFamily="18" charset="0"/>
              </a:rPr>
              <a:t> est présent dans l’environnement le µ-organisme doit s’ y adhérer car il est insoluble et le détacher en les oxydant en sulfate. </a:t>
            </a:r>
          </a:p>
        </p:txBody>
      </p:sp>
      <p:pic>
        <p:nvPicPr>
          <p:cNvPr id="2052" name="Picture 4"/>
          <p:cNvPicPr>
            <a:picLocks noChangeAspect="1" noChangeArrowheads="1"/>
          </p:cNvPicPr>
          <p:nvPr/>
        </p:nvPicPr>
        <p:blipFill>
          <a:blip r:embed="rId3"/>
          <a:srcRect/>
          <a:stretch>
            <a:fillRect/>
          </a:stretch>
        </p:blipFill>
        <p:spPr bwMode="auto">
          <a:xfrm>
            <a:off x="5500694" y="3790969"/>
            <a:ext cx="3643338" cy="2352675"/>
          </a:xfrm>
          <a:prstGeom prst="rect">
            <a:avLst/>
          </a:prstGeom>
          <a:noFill/>
          <a:ln w="9525">
            <a:noFill/>
            <a:miter lim="800000"/>
            <a:headEnd/>
            <a:tailEnd/>
          </a:ln>
          <a:effectLst/>
        </p:spPr>
      </p:pic>
      <p:sp>
        <p:nvSpPr>
          <p:cNvPr id="14" name="Rectangle 13"/>
          <p:cNvSpPr/>
          <p:nvPr/>
        </p:nvSpPr>
        <p:spPr>
          <a:xfrm>
            <a:off x="0" y="5157534"/>
            <a:ext cx="5500694" cy="1107996"/>
          </a:xfrm>
          <a:prstGeom prst="rect">
            <a:avLst/>
          </a:prstGeom>
        </p:spPr>
        <p:txBody>
          <a:bodyPr wrap="square">
            <a:spAutoFit/>
          </a:bodyPr>
          <a:lstStyle/>
          <a:p>
            <a:pPr algn="just"/>
            <a:r>
              <a:rPr lang="fr-FR" sz="2200" dirty="0">
                <a:latin typeface="Times New Roman" pitchFamily="18" charset="0"/>
                <a:cs typeface="Times New Roman" pitchFamily="18" charset="0"/>
              </a:rPr>
              <a:t>L’adhésion  à ces particules se fait par des protéines membranaires ou </a:t>
            </a:r>
            <a:r>
              <a:rPr lang="fr-FR" sz="2200" dirty="0" err="1">
                <a:latin typeface="Times New Roman" pitchFamily="18" charset="0"/>
                <a:cs typeface="Times New Roman" pitchFamily="18" charset="0"/>
              </a:rPr>
              <a:t>périplasmiques</a:t>
            </a:r>
            <a:r>
              <a:rPr lang="fr-FR" sz="2200" dirty="0">
                <a:latin typeface="Times New Roman" pitchFamily="18" charset="0"/>
                <a:cs typeface="Times New Roman" pitchFamily="18" charset="0"/>
              </a:rPr>
              <a:t> qui solubilisent le S</a:t>
            </a:r>
            <a:r>
              <a:rPr lang="fr-FR" sz="2200" baseline="-25000" dirty="0">
                <a:latin typeface="Times New Roman" pitchFamily="18" charset="0"/>
                <a:cs typeface="Times New Roman" pitchFamily="18" charset="0"/>
              </a:rPr>
              <a:t>0</a:t>
            </a:r>
            <a:r>
              <a:rPr lang="fr-FR" sz="2200" dirty="0">
                <a:latin typeface="Times New Roman" pitchFamily="18" charset="0"/>
                <a:cs typeface="Times New Roman" pitchFamily="18" charset="0"/>
              </a:rPr>
              <a:t> en le réduisant en HS</a:t>
            </a:r>
            <a:r>
              <a:rPr lang="fr-FR" sz="2200" baseline="30000" dirty="0">
                <a:latin typeface="Times New Roman" pitchFamily="18" charset="0"/>
                <a:cs typeface="Times New Roman" pitchFamily="18" charset="0"/>
              </a:rPr>
              <a:t>-</a:t>
            </a:r>
            <a:r>
              <a:rPr lang="fr-FR" sz="2200" dirty="0">
                <a:latin typeface="Times New Roman" pitchFamily="18" charset="0"/>
                <a:cs typeface="Times New Roman" pitchFamily="18" charset="0"/>
              </a:rPr>
              <a:t>.  </a:t>
            </a:r>
          </a:p>
        </p:txBody>
      </p:sp>
      <p:sp>
        <p:nvSpPr>
          <p:cNvPr id="15" name="Rectangle 14"/>
          <p:cNvSpPr/>
          <p:nvPr/>
        </p:nvSpPr>
        <p:spPr>
          <a:xfrm>
            <a:off x="0" y="6386476"/>
            <a:ext cx="9144000" cy="430887"/>
          </a:xfrm>
          <a:prstGeom prst="rect">
            <a:avLst/>
          </a:prstGeom>
        </p:spPr>
        <p:txBody>
          <a:bodyPr wrap="square">
            <a:spAutoFit/>
          </a:bodyPr>
          <a:lstStyle/>
          <a:p>
            <a:pPr algn="just"/>
            <a:r>
              <a:rPr lang="fr-FR" sz="2200" b="1">
                <a:latin typeface="Times New Roman" pitchFamily="18" charset="0"/>
                <a:cs typeface="Times New Roman" pitchFamily="18" charset="0"/>
              </a:rPr>
              <a:t>3. </a:t>
            </a:r>
            <a:r>
              <a:rPr lang="fr-FR" sz="2200">
                <a:latin typeface="Times New Roman" pitchFamily="18" charset="0"/>
                <a:cs typeface="Times New Roman" pitchFamily="18" charset="0"/>
              </a:rPr>
              <a:t>Le (HS</a:t>
            </a:r>
            <a:r>
              <a:rPr lang="fr-FR" sz="2200" baseline="30000">
                <a:latin typeface="Times New Roman" pitchFamily="18" charset="0"/>
                <a:cs typeface="Times New Roman" pitchFamily="18" charset="0"/>
              </a:rPr>
              <a:t>- </a:t>
            </a:r>
            <a:r>
              <a:rPr lang="fr-FR" sz="2200">
                <a:latin typeface="Times New Roman" pitchFamily="18" charset="0"/>
                <a:cs typeface="Times New Roman" pitchFamily="18" charset="0"/>
              </a:rPr>
              <a:t>) est transporté à l’interieur de la cellule puis métabolismé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5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11" grpId="0"/>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t="9459" r="7746"/>
          <a:stretch>
            <a:fillRect/>
          </a:stretch>
        </p:blipFill>
        <p:spPr bwMode="auto">
          <a:xfrm>
            <a:off x="5214943" y="42759"/>
            <a:ext cx="3857652" cy="3814869"/>
          </a:xfrm>
          <a:prstGeom prst="rect">
            <a:avLst/>
          </a:prstGeom>
          <a:noFill/>
          <a:ln w="9525">
            <a:noFill/>
            <a:miter lim="800000"/>
            <a:headEnd/>
            <a:tailEnd/>
          </a:ln>
          <a:effectLst/>
        </p:spPr>
      </p:pic>
      <p:pic>
        <p:nvPicPr>
          <p:cNvPr id="12" name="Picture 5"/>
          <p:cNvPicPr>
            <a:picLocks noChangeAspect="1" noChangeArrowheads="1"/>
          </p:cNvPicPr>
          <p:nvPr/>
        </p:nvPicPr>
        <p:blipFill>
          <a:blip r:embed="rId3"/>
          <a:srcRect l="9053" t="7031" r="4983" b="8984"/>
          <a:stretch>
            <a:fillRect/>
          </a:stretch>
        </p:blipFill>
        <p:spPr bwMode="auto">
          <a:xfrm>
            <a:off x="5143504" y="4338023"/>
            <a:ext cx="3929090" cy="2448563"/>
          </a:xfrm>
          <a:prstGeom prst="rect">
            <a:avLst/>
          </a:prstGeom>
          <a:noFill/>
          <a:ln w="9525">
            <a:noFill/>
            <a:miter lim="800000"/>
            <a:headEnd/>
            <a:tailEnd/>
          </a:ln>
          <a:effectLst/>
        </p:spPr>
      </p:pic>
      <p:sp>
        <p:nvSpPr>
          <p:cNvPr id="13" name="Rectangle 12"/>
          <p:cNvSpPr/>
          <p:nvPr/>
        </p:nvSpPr>
        <p:spPr>
          <a:xfrm>
            <a:off x="0" y="575244"/>
            <a:ext cx="5143504" cy="1107996"/>
          </a:xfrm>
          <a:prstGeom prst="rect">
            <a:avLst/>
          </a:prstGeom>
        </p:spPr>
        <p:txBody>
          <a:bodyPr wrap="square">
            <a:spAutoFit/>
          </a:bodyPr>
          <a:lstStyle/>
          <a:p>
            <a:pPr algn="just"/>
            <a:r>
              <a:rPr lang="fr-FR" sz="2200" dirty="0">
                <a:latin typeface="Times New Roman" pitchFamily="18" charset="0"/>
                <a:cs typeface="Times New Roman" pitchFamily="18" charset="0"/>
              </a:rPr>
              <a:t>Dans deux voies les substrats initiaux SH</a:t>
            </a:r>
            <a:r>
              <a:rPr lang="fr-FR" sz="2200" baseline="30000" dirty="0">
                <a:latin typeface="Times New Roman" pitchFamily="18" charset="0"/>
                <a:cs typeface="Times New Roman" pitchFamily="18" charset="0"/>
              </a:rPr>
              <a:t>-</a:t>
            </a:r>
            <a:r>
              <a:rPr lang="fr-FR" sz="2200" dirty="0">
                <a:latin typeface="Times New Roman" pitchFamily="18" charset="0"/>
                <a:cs typeface="Times New Roman" pitchFamily="18" charset="0"/>
              </a:rPr>
              <a:t>, le S</a:t>
            </a:r>
            <a:r>
              <a:rPr lang="fr-FR" sz="2200" baseline="-25000" dirty="0">
                <a:latin typeface="Times New Roman" pitchFamily="18" charset="0"/>
                <a:cs typeface="Times New Roman" pitchFamily="18" charset="0"/>
              </a:rPr>
              <a:t>2</a:t>
            </a:r>
            <a:r>
              <a:rPr lang="fr-FR" sz="2200" dirty="0">
                <a:latin typeface="Times New Roman" pitchFamily="18" charset="0"/>
                <a:cs typeface="Times New Roman" pitchFamily="18" charset="0"/>
              </a:rPr>
              <a:t>O</a:t>
            </a:r>
            <a:r>
              <a:rPr lang="fr-FR" sz="2200" baseline="-25000" dirty="0">
                <a:latin typeface="Times New Roman" pitchFamily="18" charset="0"/>
                <a:cs typeface="Times New Roman" pitchFamily="18" charset="0"/>
              </a:rPr>
              <a:t>3</a:t>
            </a:r>
            <a:r>
              <a:rPr lang="fr-FR" sz="2200" baseline="30000" dirty="0">
                <a:latin typeface="Times New Roman" pitchFamily="18" charset="0"/>
                <a:cs typeface="Times New Roman" pitchFamily="18" charset="0"/>
              </a:rPr>
              <a:t>2-</a:t>
            </a:r>
            <a:r>
              <a:rPr lang="fr-FR" sz="2200" dirty="0">
                <a:latin typeface="Times New Roman" pitchFamily="18" charset="0"/>
                <a:cs typeface="Times New Roman" pitchFamily="18" charset="0"/>
              </a:rPr>
              <a:t>ou le S</a:t>
            </a:r>
            <a:r>
              <a:rPr lang="fr-FR" sz="2200" baseline="-25000" dirty="0">
                <a:latin typeface="Times New Roman" pitchFamily="18" charset="0"/>
                <a:cs typeface="Times New Roman" pitchFamily="18" charset="0"/>
              </a:rPr>
              <a:t>0</a:t>
            </a:r>
            <a:r>
              <a:rPr lang="fr-FR" sz="2200" dirty="0">
                <a:latin typeface="Times New Roman" pitchFamily="18" charset="0"/>
                <a:cs typeface="Times New Roman" pitchFamily="18" charset="0"/>
              </a:rPr>
              <a:t>, sont premièrement oxydé en  sulfite (SO</a:t>
            </a:r>
            <a:r>
              <a:rPr lang="fr-FR" sz="2200" baseline="-25000" dirty="0">
                <a:latin typeface="Times New Roman" pitchFamily="18" charset="0"/>
                <a:cs typeface="Times New Roman" pitchFamily="18" charset="0"/>
              </a:rPr>
              <a:t>3</a:t>
            </a:r>
            <a:r>
              <a:rPr lang="fr-FR" sz="2200" baseline="30000" dirty="0">
                <a:latin typeface="Times New Roman" pitchFamily="18" charset="0"/>
                <a:cs typeface="Times New Roman" pitchFamily="18" charset="0"/>
              </a:rPr>
              <a:t>2-</a:t>
            </a:r>
            <a:r>
              <a:rPr lang="fr-FR" sz="2200" dirty="0">
                <a:latin typeface="Times New Roman" pitchFamily="18" charset="0"/>
                <a:cs typeface="Times New Roman" pitchFamily="18" charset="0"/>
              </a:rPr>
              <a:t>) </a:t>
            </a:r>
          </a:p>
        </p:txBody>
      </p:sp>
      <p:sp>
        <p:nvSpPr>
          <p:cNvPr id="15" name="Rectangle 14"/>
          <p:cNvSpPr/>
          <p:nvPr/>
        </p:nvSpPr>
        <p:spPr>
          <a:xfrm>
            <a:off x="0" y="1827621"/>
            <a:ext cx="5143504" cy="769441"/>
          </a:xfrm>
          <a:prstGeom prst="rect">
            <a:avLst/>
          </a:prstGeom>
        </p:spPr>
        <p:txBody>
          <a:bodyPr wrap="square">
            <a:spAutoFit/>
          </a:bodyPr>
          <a:lstStyle/>
          <a:p>
            <a:pPr algn="just"/>
            <a:r>
              <a:rPr lang="fr-FR" sz="2200" dirty="0">
                <a:latin typeface="Times New Roman" pitchFamily="18" charset="0"/>
                <a:cs typeface="Times New Roman" pitchFamily="18" charset="0"/>
              </a:rPr>
              <a:t>Le sulfite est ensuit </a:t>
            </a:r>
            <a:r>
              <a:rPr lang="fr-FR" sz="2200" dirty="0" err="1">
                <a:latin typeface="Times New Roman" pitchFamily="18" charset="0"/>
                <a:cs typeface="Times New Roman" pitchFamily="18" charset="0"/>
              </a:rPr>
              <a:t>oxyydé</a:t>
            </a:r>
            <a:r>
              <a:rPr lang="fr-FR" sz="2200" dirty="0">
                <a:latin typeface="Times New Roman" pitchFamily="18" charset="0"/>
                <a:cs typeface="Times New Roman" pitchFamily="18" charset="0"/>
              </a:rPr>
              <a:t> en sulfate par la </a:t>
            </a:r>
            <a:r>
              <a:rPr lang="fr-FR" sz="2200" i="1" dirty="0">
                <a:latin typeface="Times New Roman" pitchFamily="18" charset="0"/>
                <a:cs typeface="Times New Roman" pitchFamily="18" charset="0"/>
              </a:rPr>
              <a:t>sulfite </a:t>
            </a:r>
            <a:r>
              <a:rPr lang="fr-FR" sz="2200" i="1" dirty="0" err="1">
                <a:latin typeface="Times New Roman" pitchFamily="18" charset="0"/>
                <a:cs typeface="Times New Roman" pitchFamily="18" charset="0"/>
              </a:rPr>
              <a:t>oxidase</a:t>
            </a:r>
            <a:r>
              <a:rPr lang="fr-FR" sz="2200" i="1" dirty="0">
                <a:latin typeface="Times New Roman" pitchFamily="18" charset="0"/>
                <a:cs typeface="Times New Roman" pitchFamily="18" charset="0"/>
              </a:rPr>
              <a:t> </a:t>
            </a:r>
            <a:endParaRPr lang="fr-FR" sz="2200" dirty="0">
              <a:latin typeface="Times New Roman" pitchFamily="18" charset="0"/>
              <a:cs typeface="Times New Roman" pitchFamily="18" charset="0"/>
            </a:endParaRPr>
          </a:p>
        </p:txBody>
      </p:sp>
      <p:sp>
        <p:nvSpPr>
          <p:cNvPr id="16" name="Rectangle 15"/>
          <p:cNvSpPr/>
          <p:nvPr/>
        </p:nvSpPr>
        <p:spPr>
          <a:xfrm>
            <a:off x="0" y="2741443"/>
            <a:ext cx="5143504" cy="769441"/>
          </a:xfrm>
          <a:prstGeom prst="rect">
            <a:avLst/>
          </a:prstGeom>
        </p:spPr>
        <p:txBody>
          <a:bodyPr wrap="square">
            <a:spAutoFit/>
          </a:bodyPr>
          <a:lstStyle/>
          <a:p>
            <a:pPr algn="just"/>
            <a:r>
              <a:rPr lang="fr-FR" sz="2200" dirty="0">
                <a:latin typeface="Times New Roman" pitchFamily="18" charset="0"/>
                <a:cs typeface="Times New Roman" pitchFamily="18" charset="0"/>
              </a:rPr>
              <a:t>Les </a:t>
            </a:r>
            <a:r>
              <a:rPr lang="fr-FR" sz="2200" dirty="0" err="1">
                <a:latin typeface="Times New Roman" pitchFamily="18" charset="0"/>
                <a:cs typeface="Times New Roman" pitchFamily="18" charset="0"/>
              </a:rPr>
              <a:t>éléctrons</a:t>
            </a:r>
            <a:r>
              <a:rPr lang="fr-FR" sz="2200" dirty="0">
                <a:latin typeface="Times New Roman" pitchFamily="18" charset="0"/>
                <a:cs typeface="Times New Roman" pitchFamily="18" charset="0"/>
              </a:rPr>
              <a:t> de ces réaction sont transférés directement au cytochrome C</a:t>
            </a:r>
          </a:p>
        </p:txBody>
      </p:sp>
      <p:sp>
        <p:nvSpPr>
          <p:cNvPr id="17" name="Rectangle 16"/>
          <p:cNvSpPr/>
          <p:nvPr/>
        </p:nvSpPr>
        <p:spPr>
          <a:xfrm>
            <a:off x="0" y="-24"/>
            <a:ext cx="5143504" cy="430887"/>
          </a:xfrm>
          <a:prstGeom prst="rect">
            <a:avLst/>
          </a:prstGeom>
        </p:spPr>
        <p:txBody>
          <a:bodyPr wrap="square">
            <a:spAutoFit/>
          </a:bodyPr>
          <a:lstStyle/>
          <a:p>
            <a:pPr algn="just"/>
            <a:r>
              <a:rPr lang="fr-FR" sz="2200" dirty="0">
                <a:latin typeface="Times New Roman" pitchFamily="18" charset="0"/>
                <a:cs typeface="Times New Roman" pitchFamily="18" charset="0"/>
              </a:rPr>
              <a:t>Il y a 3 voies pour l’oxydation du soufre. </a:t>
            </a:r>
          </a:p>
        </p:txBody>
      </p:sp>
      <p:sp>
        <p:nvSpPr>
          <p:cNvPr id="19" name="Rectangle 18"/>
          <p:cNvSpPr/>
          <p:nvPr/>
        </p:nvSpPr>
        <p:spPr>
          <a:xfrm>
            <a:off x="0" y="3655265"/>
            <a:ext cx="5143504" cy="1107996"/>
          </a:xfrm>
          <a:prstGeom prst="rect">
            <a:avLst/>
          </a:prstGeom>
        </p:spPr>
        <p:txBody>
          <a:bodyPr wrap="square">
            <a:spAutoFit/>
          </a:bodyPr>
          <a:lstStyle/>
          <a:p>
            <a:pPr algn="just"/>
            <a:r>
              <a:rPr lang="fr-FR" sz="2200" dirty="0">
                <a:latin typeface="Times New Roman" pitchFamily="18" charset="0"/>
                <a:cs typeface="Times New Roman" pitchFamily="18" charset="0"/>
              </a:rPr>
              <a:t>Certains </a:t>
            </a:r>
            <a:r>
              <a:rPr lang="fr-FR" sz="2200" dirty="0" err="1">
                <a:latin typeface="Times New Roman" pitchFamily="18" charset="0"/>
                <a:cs typeface="Times New Roman" pitchFamily="18" charset="0"/>
              </a:rPr>
              <a:t>chemolithotrophes</a:t>
            </a:r>
            <a:r>
              <a:rPr lang="fr-FR" sz="2200" dirty="0">
                <a:latin typeface="Times New Roman" pitchFamily="18" charset="0"/>
                <a:cs typeface="Times New Roman" pitchFamily="18" charset="0"/>
              </a:rPr>
              <a:t> oxydent le S</a:t>
            </a:r>
            <a:r>
              <a:rPr lang="fr-FR" sz="2200" baseline="-25000" dirty="0">
                <a:latin typeface="Times New Roman" pitchFamily="18" charset="0"/>
                <a:cs typeface="Times New Roman" pitchFamily="18" charset="0"/>
              </a:rPr>
              <a:t>2</a:t>
            </a:r>
            <a:r>
              <a:rPr lang="fr-FR" sz="2200" dirty="0">
                <a:latin typeface="Times New Roman" pitchFamily="18" charset="0"/>
                <a:cs typeface="Times New Roman" pitchFamily="18" charset="0"/>
              </a:rPr>
              <a:t>O</a:t>
            </a:r>
            <a:r>
              <a:rPr lang="fr-FR" sz="2200" baseline="-25000" dirty="0">
                <a:latin typeface="Times New Roman" pitchFamily="18" charset="0"/>
                <a:cs typeface="Times New Roman" pitchFamily="18" charset="0"/>
              </a:rPr>
              <a:t>3</a:t>
            </a:r>
            <a:r>
              <a:rPr lang="fr-FR" sz="2200" baseline="30000" dirty="0">
                <a:latin typeface="Times New Roman" pitchFamily="18" charset="0"/>
                <a:cs typeface="Times New Roman" pitchFamily="18" charset="0"/>
              </a:rPr>
              <a:t>2-</a:t>
            </a:r>
            <a:r>
              <a:rPr lang="fr-FR" sz="2200" dirty="0">
                <a:latin typeface="Times New Roman" pitchFamily="18" charset="0"/>
                <a:cs typeface="Times New Roman" pitchFamily="18" charset="0"/>
              </a:rPr>
              <a:t> en SO</a:t>
            </a:r>
            <a:r>
              <a:rPr lang="fr-FR" sz="2200" baseline="-25000" dirty="0">
                <a:latin typeface="Times New Roman" pitchFamily="18" charset="0"/>
                <a:cs typeface="Times New Roman" pitchFamily="18" charset="0"/>
              </a:rPr>
              <a:t>4</a:t>
            </a:r>
            <a:r>
              <a:rPr lang="fr-FR" sz="2200" baseline="30000" dirty="0">
                <a:latin typeface="Times New Roman" pitchFamily="18" charset="0"/>
                <a:cs typeface="Times New Roman" pitchFamily="18" charset="0"/>
              </a:rPr>
              <a:t>2-</a:t>
            </a:r>
            <a:r>
              <a:rPr lang="fr-FR" sz="2200" dirty="0">
                <a:latin typeface="Times New Roman" pitchFamily="18" charset="0"/>
                <a:cs typeface="Times New Roman" pitchFamily="18" charset="0"/>
              </a:rPr>
              <a:t> </a:t>
            </a:r>
            <a:r>
              <a:rPr lang="fr-FR" sz="2200" i="1" dirty="0">
                <a:latin typeface="Times New Roman" pitchFamily="18" charset="0"/>
                <a:cs typeface="Times New Roman" pitchFamily="18" charset="0"/>
              </a:rPr>
              <a:t>via</a:t>
            </a:r>
            <a:r>
              <a:rPr lang="fr-FR" sz="2200" dirty="0">
                <a:latin typeface="Times New Roman" pitchFamily="18" charset="0"/>
                <a:cs typeface="Times New Roman" pitchFamily="18" charset="0"/>
              </a:rPr>
              <a:t> l’activité réverse de l’ </a:t>
            </a:r>
            <a:r>
              <a:rPr lang="fr-FR" sz="2200" i="1" dirty="0" err="1">
                <a:latin typeface="Times New Roman" pitchFamily="18" charset="0"/>
                <a:cs typeface="Times New Roman" pitchFamily="18" charset="0"/>
              </a:rPr>
              <a:t>adenosine</a:t>
            </a:r>
            <a:r>
              <a:rPr lang="fr-FR" sz="2200" i="1" dirty="0">
                <a:latin typeface="Times New Roman" pitchFamily="18" charset="0"/>
                <a:cs typeface="Times New Roman" pitchFamily="18" charset="0"/>
              </a:rPr>
              <a:t> </a:t>
            </a:r>
            <a:r>
              <a:rPr lang="fr-FR" sz="2200" i="1" dirty="0" err="1">
                <a:latin typeface="Times New Roman" pitchFamily="18" charset="0"/>
                <a:cs typeface="Times New Roman" pitchFamily="18" charset="0"/>
              </a:rPr>
              <a:t>phosphosulfate</a:t>
            </a:r>
            <a:r>
              <a:rPr lang="fr-FR" sz="2200" i="1" dirty="0">
                <a:latin typeface="Times New Roman" pitchFamily="18" charset="0"/>
                <a:cs typeface="Times New Roman" pitchFamily="18" charset="0"/>
              </a:rPr>
              <a:t> </a:t>
            </a:r>
            <a:r>
              <a:rPr lang="fr-FR" sz="2200" i="1" dirty="0" err="1">
                <a:latin typeface="Times New Roman" pitchFamily="18" charset="0"/>
                <a:cs typeface="Times New Roman" pitchFamily="18" charset="0"/>
              </a:rPr>
              <a:t>reductase</a:t>
            </a:r>
            <a:r>
              <a:rPr lang="fr-FR" sz="2200" dirty="0">
                <a:latin typeface="Times New Roman" pitchFamily="18" charset="0"/>
                <a:cs typeface="Times New Roman" pitchFamily="18" charset="0"/>
              </a:rPr>
              <a:t> </a:t>
            </a:r>
          </a:p>
        </p:txBody>
      </p:sp>
      <p:sp>
        <p:nvSpPr>
          <p:cNvPr id="20" name="Rectangle 19"/>
          <p:cNvSpPr/>
          <p:nvPr/>
        </p:nvSpPr>
        <p:spPr>
          <a:xfrm>
            <a:off x="0" y="4907642"/>
            <a:ext cx="5143504" cy="769441"/>
          </a:xfrm>
          <a:prstGeom prst="rect">
            <a:avLst/>
          </a:prstGeom>
        </p:spPr>
        <p:txBody>
          <a:bodyPr wrap="square">
            <a:spAutoFit/>
          </a:bodyPr>
          <a:lstStyle/>
          <a:p>
            <a:pPr algn="just"/>
            <a:r>
              <a:rPr lang="fr-FR" sz="2200" dirty="0">
                <a:latin typeface="Times New Roman" pitchFamily="18" charset="0"/>
                <a:cs typeface="Times New Roman" pitchFamily="18" charset="0"/>
              </a:rPr>
              <a:t>Générant une liaison riche en </a:t>
            </a:r>
            <a:r>
              <a:rPr lang="fr-FR" sz="2200" dirty="0" err="1">
                <a:latin typeface="Times New Roman" pitchFamily="18" charset="0"/>
                <a:cs typeface="Times New Roman" pitchFamily="18" charset="0"/>
              </a:rPr>
              <a:t>energie</a:t>
            </a:r>
            <a:r>
              <a:rPr lang="fr-FR" sz="2200" dirty="0">
                <a:latin typeface="Times New Roman" pitchFamily="18" charset="0"/>
                <a:cs typeface="Times New Roman" pitchFamily="18" charset="0"/>
              </a:rPr>
              <a:t> par conversion de AMP en ADP </a:t>
            </a:r>
          </a:p>
        </p:txBody>
      </p:sp>
      <p:sp>
        <p:nvSpPr>
          <p:cNvPr id="21" name="Rectangle 20"/>
          <p:cNvSpPr/>
          <p:nvPr/>
        </p:nvSpPr>
        <p:spPr>
          <a:xfrm>
            <a:off x="0" y="5821466"/>
            <a:ext cx="5143504" cy="1107996"/>
          </a:xfrm>
          <a:prstGeom prst="rect">
            <a:avLst/>
          </a:prstGeom>
        </p:spPr>
        <p:txBody>
          <a:bodyPr wrap="square">
            <a:spAutoFit/>
          </a:bodyPr>
          <a:lstStyle/>
          <a:p>
            <a:pPr algn="just"/>
            <a:r>
              <a:rPr lang="fr-FR" sz="2200" dirty="0">
                <a:latin typeface="Times New Roman" pitchFamily="18" charset="0"/>
                <a:cs typeface="Times New Roman" pitchFamily="18" charset="0"/>
              </a:rPr>
              <a:t>Cette enzyme est essentiel pour le métabolismes des bactéries réductrices du sulfate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P spid="17" grpId="0"/>
      <p:bldP spid="19"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e 7"/>
          <p:cNvGrpSpPr/>
          <p:nvPr/>
        </p:nvGrpSpPr>
        <p:grpSpPr>
          <a:xfrm>
            <a:off x="89755" y="214290"/>
            <a:ext cx="8697087" cy="785818"/>
            <a:chOff x="0" y="3919717"/>
            <a:chExt cx="8964488" cy="1363342"/>
          </a:xfrm>
        </p:grpSpPr>
        <p:sp>
          <p:nvSpPr>
            <p:cNvPr id="9" name="Arrondir un rectangle avec un coin diagonal 8"/>
            <p:cNvSpPr/>
            <p:nvPr/>
          </p:nvSpPr>
          <p:spPr>
            <a:xfrm>
              <a:off x="0" y="3919717"/>
              <a:ext cx="8964488" cy="1363342"/>
            </a:xfrm>
            <a:prstGeom prst="round2DiagRect">
              <a:avLst/>
            </a:prstGeom>
          </p:spPr>
          <p:style>
            <a:lnRef idx="1">
              <a:schemeClr val="accent1"/>
            </a:lnRef>
            <a:fillRef idx="3">
              <a:schemeClr val="accent1"/>
            </a:fillRef>
            <a:effectRef idx="2">
              <a:schemeClr val="accent1"/>
            </a:effectRef>
            <a:fontRef idx="minor">
              <a:schemeClr val="lt1"/>
            </a:fontRef>
          </p:style>
        </p:sp>
        <p:sp>
          <p:nvSpPr>
            <p:cNvPr id="10" name="Arrondir un rectangle avec un coin diagonal 4"/>
            <p:cNvSpPr/>
            <p:nvPr/>
          </p:nvSpPr>
          <p:spPr>
            <a:xfrm>
              <a:off x="66553" y="3986270"/>
              <a:ext cx="8831382" cy="12302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fr-FR" sz="2200" b="1" kern="1200" dirty="0">
                  <a:latin typeface="Times New Roman" pitchFamily="18" charset="0"/>
                  <a:cs typeface="Times New Roman" pitchFamily="18" charset="0"/>
                </a:rPr>
                <a:t>Les lithotrophes aérobies</a:t>
              </a:r>
            </a:p>
          </p:txBody>
        </p:sp>
      </p:grpSp>
      <p:sp>
        <p:nvSpPr>
          <p:cNvPr id="15" name="Rectangle 14"/>
          <p:cNvSpPr/>
          <p:nvPr/>
        </p:nvSpPr>
        <p:spPr>
          <a:xfrm>
            <a:off x="89754" y="1774758"/>
            <a:ext cx="9054245" cy="397032"/>
          </a:xfrm>
          <a:prstGeom prst="rect">
            <a:avLst/>
          </a:prstGeom>
        </p:spPr>
        <p:txBody>
          <a:bodyPr wrap="square">
            <a:spAutoFit/>
          </a:bodyPr>
          <a:lstStyle/>
          <a:p>
            <a:pPr lvl="0" defTabSz="889000">
              <a:lnSpc>
                <a:spcPct val="90000"/>
              </a:lnSpc>
              <a:spcBef>
                <a:spcPct val="0"/>
              </a:spcBef>
              <a:spcAft>
                <a:spcPct val="35000"/>
              </a:spcAft>
            </a:pPr>
            <a:r>
              <a:rPr lang="fr-FR" sz="2200" dirty="0">
                <a:latin typeface="Times New Roman" pitchFamily="18" charset="0"/>
                <a:cs typeface="Times New Roman" pitchFamily="18" charset="0"/>
              </a:rPr>
              <a:t>Oxydent des substrat inorganique comme source d’énergie</a:t>
            </a:r>
          </a:p>
        </p:txBody>
      </p:sp>
      <p:sp>
        <p:nvSpPr>
          <p:cNvPr id="16" name="Rectangle 15"/>
          <p:cNvSpPr/>
          <p:nvPr/>
        </p:nvSpPr>
        <p:spPr>
          <a:xfrm>
            <a:off x="89754" y="2360599"/>
            <a:ext cx="9054245" cy="397032"/>
          </a:xfrm>
          <a:prstGeom prst="rect">
            <a:avLst/>
          </a:prstGeom>
        </p:spPr>
        <p:txBody>
          <a:bodyPr wrap="square">
            <a:spAutoFit/>
          </a:bodyPr>
          <a:lstStyle/>
          <a:p>
            <a:pPr lvl="0" defTabSz="889000">
              <a:lnSpc>
                <a:spcPct val="90000"/>
              </a:lnSpc>
              <a:spcBef>
                <a:spcPct val="0"/>
              </a:spcBef>
              <a:spcAft>
                <a:spcPct val="35000"/>
              </a:spcAft>
            </a:pPr>
            <a:r>
              <a:rPr lang="fr-FR" sz="2200" b="1" dirty="0">
                <a:solidFill>
                  <a:srgbClr val="FF0000"/>
                </a:solidFill>
                <a:latin typeface="Times New Roman" pitchFamily="18" charset="0"/>
                <a:cs typeface="Times New Roman" pitchFamily="18" charset="0"/>
              </a:rPr>
              <a:t>Certain peuvent oxyder des composés organiques</a:t>
            </a:r>
          </a:p>
        </p:txBody>
      </p:sp>
      <p:sp>
        <p:nvSpPr>
          <p:cNvPr id="17" name="Rectangle 16"/>
          <p:cNvSpPr/>
          <p:nvPr/>
        </p:nvSpPr>
        <p:spPr>
          <a:xfrm>
            <a:off x="89754" y="2946440"/>
            <a:ext cx="9054245" cy="397032"/>
          </a:xfrm>
          <a:prstGeom prst="rect">
            <a:avLst/>
          </a:prstGeom>
        </p:spPr>
        <p:txBody>
          <a:bodyPr wrap="square">
            <a:spAutoFit/>
          </a:bodyPr>
          <a:lstStyle/>
          <a:p>
            <a:pPr lvl="0" defTabSz="889000">
              <a:lnSpc>
                <a:spcPct val="90000"/>
              </a:lnSpc>
              <a:spcBef>
                <a:spcPct val="0"/>
              </a:spcBef>
              <a:spcAft>
                <a:spcPct val="35000"/>
              </a:spcAft>
            </a:pPr>
            <a:r>
              <a:rPr lang="fr-FR" sz="2200" dirty="0">
                <a:latin typeface="Times New Roman" pitchFamily="18" charset="0"/>
                <a:cs typeface="Times New Roman" pitchFamily="18" charset="0"/>
              </a:rPr>
              <a:t>L’O</a:t>
            </a:r>
            <a:r>
              <a:rPr lang="fr-FR" sz="2200" baseline="-25000" dirty="0">
                <a:latin typeface="Times New Roman" pitchFamily="18" charset="0"/>
                <a:cs typeface="Times New Roman" pitchFamily="18" charset="0"/>
              </a:rPr>
              <a:t>2</a:t>
            </a:r>
            <a:r>
              <a:rPr lang="fr-FR" sz="2200" dirty="0">
                <a:latin typeface="Times New Roman" pitchFamily="18" charset="0"/>
                <a:cs typeface="Times New Roman" pitchFamily="18" charset="0"/>
              </a:rPr>
              <a:t> est l’accepteur final des électrons</a:t>
            </a:r>
          </a:p>
        </p:txBody>
      </p:sp>
      <p:sp>
        <p:nvSpPr>
          <p:cNvPr id="18" name="Rectangle 17"/>
          <p:cNvSpPr/>
          <p:nvPr/>
        </p:nvSpPr>
        <p:spPr>
          <a:xfrm>
            <a:off x="89754" y="3532281"/>
            <a:ext cx="9054245" cy="397032"/>
          </a:xfrm>
          <a:prstGeom prst="rect">
            <a:avLst/>
          </a:prstGeom>
        </p:spPr>
        <p:txBody>
          <a:bodyPr wrap="square">
            <a:spAutoFit/>
          </a:bodyPr>
          <a:lstStyle/>
          <a:p>
            <a:pPr lvl="0" defTabSz="889000">
              <a:lnSpc>
                <a:spcPct val="90000"/>
              </a:lnSpc>
              <a:spcBef>
                <a:spcPct val="0"/>
              </a:spcBef>
              <a:spcAft>
                <a:spcPct val="35000"/>
              </a:spcAft>
            </a:pPr>
            <a:r>
              <a:rPr lang="fr-FR" sz="2200" dirty="0">
                <a:latin typeface="Times New Roman" pitchFamily="18" charset="0"/>
                <a:cs typeface="Times New Roman" pitchFamily="18" charset="0"/>
              </a:rPr>
              <a:t>CO</a:t>
            </a:r>
            <a:r>
              <a:rPr lang="fr-FR" sz="2200" baseline="-25000" dirty="0">
                <a:latin typeface="Times New Roman" pitchFamily="18" charset="0"/>
                <a:cs typeface="Times New Roman" pitchFamily="18" charset="0"/>
              </a:rPr>
              <a:t>2</a:t>
            </a:r>
            <a:r>
              <a:rPr lang="fr-FR" sz="2200" dirty="0">
                <a:latin typeface="Times New Roman" pitchFamily="18" charset="0"/>
                <a:cs typeface="Times New Roman" pitchFamily="18" charset="0"/>
              </a:rPr>
              <a:t> est la seul source de carbone </a:t>
            </a:r>
          </a:p>
        </p:txBody>
      </p:sp>
      <p:sp>
        <p:nvSpPr>
          <p:cNvPr id="19" name="Rectangle 18"/>
          <p:cNvSpPr/>
          <p:nvPr/>
        </p:nvSpPr>
        <p:spPr>
          <a:xfrm>
            <a:off x="89754" y="4118122"/>
            <a:ext cx="9054245" cy="397032"/>
          </a:xfrm>
          <a:prstGeom prst="rect">
            <a:avLst/>
          </a:prstGeom>
        </p:spPr>
        <p:txBody>
          <a:bodyPr wrap="square">
            <a:spAutoFit/>
          </a:bodyPr>
          <a:lstStyle/>
          <a:p>
            <a:pPr lvl="0" defTabSz="889000">
              <a:lnSpc>
                <a:spcPct val="90000"/>
              </a:lnSpc>
              <a:spcBef>
                <a:spcPct val="0"/>
              </a:spcBef>
              <a:spcAft>
                <a:spcPct val="35000"/>
              </a:spcAft>
            </a:pPr>
            <a:r>
              <a:rPr lang="fr-FR" sz="2200" dirty="0">
                <a:latin typeface="Times New Roman" pitchFamily="18" charset="0"/>
                <a:cs typeface="Times New Roman" pitchFamily="18" charset="0"/>
              </a:rPr>
              <a:t>La plupart sont des bactéries du sol</a:t>
            </a:r>
          </a:p>
        </p:txBody>
      </p:sp>
      <p:grpSp>
        <p:nvGrpSpPr>
          <p:cNvPr id="21" name="Groupe 20"/>
          <p:cNvGrpSpPr/>
          <p:nvPr/>
        </p:nvGrpSpPr>
        <p:grpSpPr>
          <a:xfrm>
            <a:off x="55147" y="6000768"/>
            <a:ext cx="2900781" cy="714380"/>
            <a:chOff x="9239" y="5505776"/>
            <a:chExt cx="2900781" cy="830082"/>
          </a:xfrm>
        </p:grpSpPr>
        <p:sp>
          <p:nvSpPr>
            <p:cNvPr id="28" name="Rectangle à coins arrondis 27"/>
            <p:cNvSpPr/>
            <p:nvPr/>
          </p:nvSpPr>
          <p:spPr>
            <a:xfrm>
              <a:off x="9239" y="5505776"/>
              <a:ext cx="2900781" cy="830082"/>
            </a:xfrm>
            <a:prstGeom prst="roundRect">
              <a:avLst>
                <a:gd name="adj" fmla="val 10000"/>
              </a:avLst>
            </a:prstGeom>
          </p:spPr>
          <p:style>
            <a:lnRef idx="1">
              <a:schemeClr val="accent2"/>
            </a:lnRef>
            <a:fillRef idx="3">
              <a:schemeClr val="accent2"/>
            </a:fillRef>
            <a:effectRef idx="2">
              <a:schemeClr val="accent2"/>
            </a:effectRef>
            <a:fontRef idx="minor">
              <a:schemeClr val="lt1"/>
            </a:fontRef>
          </p:style>
        </p:sp>
        <p:sp>
          <p:nvSpPr>
            <p:cNvPr id="29" name="Rectangle 28"/>
            <p:cNvSpPr/>
            <p:nvPr/>
          </p:nvSpPr>
          <p:spPr>
            <a:xfrm>
              <a:off x="33551" y="5530088"/>
              <a:ext cx="2852157" cy="7814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889000">
                <a:lnSpc>
                  <a:spcPct val="90000"/>
                </a:lnSpc>
                <a:spcBef>
                  <a:spcPct val="0"/>
                </a:spcBef>
                <a:spcAft>
                  <a:spcPct val="35000"/>
                </a:spcAft>
              </a:pPr>
              <a:r>
                <a:rPr lang="fr-FR" sz="2200" b="1" kern="1200" dirty="0">
                  <a:solidFill>
                    <a:srgbClr val="FFC000"/>
                  </a:solidFill>
                  <a:latin typeface="Times New Roman" pitchFamily="18" charset="0"/>
                  <a:cs typeface="Times New Roman" pitchFamily="18" charset="0"/>
                </a:rPr>
                <a:t>Bactéries nitrifiantes </a:t>
              </a:r>
            </a:p>
          </p:txBody>
        </p:sp>
      </p:grpSp>
      <p:grpSp>
        <p:nvGrpSpPr>
          <p:cNvPr id="22" name="Groupe 21"/>
          <p:cNvGrpSpPr/>
          <p:nvPr/>
        </p:nvGrpSpPr>
        <p:grpSpPr>
          <a:xfrm>
            <a:off x="3077761" y="6000768"/>
            <a:ext cx="2900781" cy="714380"/>
            <a:chOff x="3031853" y="5505776"/>
            <a:chExt cx="2900781" cy="830082"/>
          </a:xfrm>
        </p:grpSpPr>
        <p:sp>
          <p:nvSpPr>
            <p:cNvPr id="26" name="Rectangle à coins arrondis 25"/>
            <p:cNvSpPr/>
            <p:nvPr/>
          </p:nvSpPr>
          <p:spPr>
            <a:xfrm>
              <a:off x="3031853" y="5505776"/>
              <a:ext cx="2900781" cy="830082"/>
            </a:xfrm>
            <a:prstGeom prst="roundRect">
              <a:avLst>
                <a:gd name="adj" fmla="val 10000"/>
              </a:avLst>
            </a:prstGeom>
          </p:spPr>
          <p:style>
            <a:lnRef idx="1">
              <a:schemeClr val="accent2"/>
            </a:lnRef>
            <a:fillRef idx="3">
              <a:schemeClr val="accent2"/>
            </a:fillRef>
            <a:effectRef idx="2">
              <a:schemeClr val="accent2"/>
            </a:effectRef>
            <a:fontRef idx="minor">
              <a:schemeClr val="lt1"/>
            </a:fontRef>
          </p:style>
        </p:sp>
        <p:sp>
          <p:nvSpPr>
            <p:cNvPr id="27" name="Rectangle 26"/>
            <p:cNvSpPr/>
            <p:nvPr/>
          </p:nvSpPr>
          <p:spPr>
            <a:xfrm>
              <a:off x="3056165" y="5530088"/>
              <a:ext cx="2852157" cy="7814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889000">
                <a:lnSpc>
                  <a:spcPct val="90000"/>
                </a:lnSpc>
                <a:spcBef>
                  <a:spcPct val="0"/>
                </a:spcBef>
                <a:spcAft>
                  <a:spcPct val="35000"/>
                </a:spcAft>
              </a:pPr>
              <a:r>
                <a:rPr lang="fr-FR" sz="2200" b="1" kern="1200" dirty="0">
                  <a:solidFill>
                    <a:srgbClr val="FFC000"/>
                  </a:solidFill>
                  <a:latin typeface="Times New Roman" pitchFamily="18" charset="0"/>
                  <a:cs typeface="Times New Roman" pitchFamily="18" charset="0"/>
                </a:rPr>
                <a:t>Bactéries oxydant le soufre </a:t>
              </a:r>
            </a:p>
          </p:txBody>
        </p:sp>
      </p:grpSp>
      <p:grpSp>
        <p:nvGrpSpPr>
          <p:cNvPr id="23" name="Groupe 22"/>
          <p:cNvGrpSpPr/>
          <p:nvPr/>
        </p:nvGrpSpPr>
        <p:grpSpPr>
          <a:xfrm>
            <a:off x="6100375" y="6000768"/>
            <a:ext cx="2900781" cy="714380"/>
            <a:chOff x="6054467" y="5505776"/>
            <a:chExt cx="2900781" cy="830082"/>
          </a:xfrm>
        </p:grpSpPr>
        <p:sp>
          <p:nvSpPr>
            <p:cNvPr id="24" name="Rectangle à coins arrondis 23"/>
            <p:cNvSpPr/>
            <p:nvPr/>
          </p:nvSpPr>
          <p:spPr>
            <a:xfrm>
              <a:off x="6054467" y="5505776"/>
              <a:ext cx="2900781" cy="830082"/>
            </a:xfrm>
            <a:prstGeom prst="roundRect">
              <a:avLst>
                <a:gd name="adj" fmla="val 10000"/>
              </a:avLst>
            </a:prstGeom>
          </p:spPr>
          <p:style>
            <a:lnRef idx="1">
              <a:schemeClr val="accent2"/>
            </a:lnRef>
            <a:fillRef idx="3">
              <a:schemeClr val="accent2"/>
            </a:fillRef>
            <a:effectRef idx="2">
              <a:schemeClr val="accent2"/>
            </a:effectRef>
            <a:fontRef idx="minor">
              <a:schemeClr val="lt1"/>
            </a:fontRef>
          </p:style>
        </p:sp>
        <p:sp>
          <p:nvSpPr>
            <p:cNvPr id="25" name="Rectangle 24"/>
            <p:cNvSpPr/>
            <p:nvPr/>
          </p:nvSpPr>
          <p:spPr>
            <a:xfrm>
              <a:off x="6078779" y="5530088"/>
              <a:ext cx="2852157" cy="7814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889000">
                <a:lnSpc>
                  <a:spcPct val="90000"/>
                </a:lnSpc>
                <a:spcBef>
                  <a:spcPct val="0"/>
                </a:spcBef>
                <a:spcAft>
                  <a:spcPct val="35000"/>
                </a:spcAft>
              </a:pPr>
              <a:r>
                <a:rPr lang="fr-FR" sz="2200" b="1" kern="1200" dirty="0">
                  <a:solidFill>
                    <a:srgbClr val="FFC000"/>
                  </a:solidFill>
                  <a:latin typeface="Times New Roman" pitchFamily="18" charset="0"/>
                  <a:cs typeface="Times New Roman" pitchFamily="18" charset="0"/>
                </a:rPr>
                <a:t>Bactérie du fer et du manganèse</a:t>
              </a:r>
            </a:p>
          </p:txBody>
        </p:sp>
      </p:grpSp>
      <p:sp>
        <p:nvSpPr>
          <p:cNvPr id="34" name="Rectangle 33"/>
          <p:cNvSpPr/>
          <p:nvPr/>
        </p:nvSpPr>
        <p:spPr>
          <a:xfrm>
            <a:off x="-32" y="1188917"/>
            <a:ext cx="9144032" cy="397032"/>
          </a:xfrm>
          <a:prstGeom prst="rect">
            <a:avLst/>
          </a:prstGeom>
        </p:spPr>
        <p:txBody>
          <a:bodyPr wrap="square">
            <a:spAutoFit/>
          </a:bodyPr>
          <a:lstStyle/>
          <a:p>
            <a:pPr lvl="0" defTabSz="889000">
              <a:lnSpc>
                <a:spcPct val="90000"/>
              </a:lnSpc>
              <a:spcBef>
                <a:spcPct val="0"/>
              </a:spcBef>
              <a:spcAft>
                <a:spcPct val="35000"/>
              </a:spcAft>
            </a:pPr>
            <a:r>
              <a:rPr lang="fr-FR" sz="2200" dirty="0">
                <a:latin typeface="Times New Roman" pitchFamily="18" charset="0"/>
                <a:cs typeface="Times New Roman" pitchFamily="18" charset="0"/>
              </a:rPr>
              <a:t>Sont des </a:t>
            </a:r>
            <a:r>
              <a:rPr lang="fr-FR" sz="2200" dirty="0" err="1">
                <a:latin typeface="Times New Roman" pitchFamily="18" charset="0"/>
                <a:cs typeface="Times New Roman" pitchFamily="18" charset="0"/>
              </a:rPr>
              <a:t>chimiolithotrophes</a:t>
            </a:r>
            <a:r>
              <a:rPr lang="fr-FR" sz="2200" dirty="0">
                <a:latin typeface="Times New Roman" pitchFamily="18" charset="0"/>
                <a:cs typeface="Times New Roman" pitchFamily="18" charset="0"/>
              </a:rPr>
              <a:t> aérobie </a:t>
            </a:r>
          </a:p>
        </p:txBody>
      </p:sp>
      <p:sp>
        <p:nvSpPr>
          <p:cNvPr id="31" name="Rectangle 30"/>
          <p:cNvSpPr/>
          <p:nvPr/>
        </p:nvSpPr>
        <p:spPr>
          <a:xfrm>
            <a:off x="0" y="4678458"/>
            <a:ext cx="9144000" cy="1107996"/>
          </a:xfrm>
          <a:prstGeom prst="rect">
            <a:avLst/>
          </a:prstGeom>
        </p:spPr>
        <p:txBody>
          <a:bodyPr wrap="square">
            <a:spAutoFit/>
          </a:bodyPr>
          <a:lstStyle/>
          <a:p>
            <a:pPr algn="just"/>
            <a:r>
              <a:rPr lang="fr-FR" sz="2200" dirty="0" smtClean="0">
                <a:latin typeface="Times New Roman" pitchFamily="18" charset="0"/>
                <a:cs typeface="Times New Roman" pitchFamily="18" charset="0"/>
              </a:rPr>
              <a:t>Ce sont généralement des bactéries vivant dans les sols et beaucoup d'entre elles jouent un rôle fondamental dans les cycles biogéochimiques fondamentaux. </a:t>
            </a:r>
            <a:endParaRPr lang="fr-FR" sz="2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34" grpId="0"/>
      <p:bldP spid="3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00042"/>
            <a:ext cx="4680000" cy="1446550"/>
          </a:xfrm>
          <a:prstGeom prst="rect">
            <a:avLst/>
          </a:prstGeom>
        </p:spPr>
        <p:txBody>
          <a:bodyPr wrap="square">
            <a:spAutoFit/>
          </a:bodyPr>
          <a:lstStyle/>
          <a:p>
            <a:pPr algn="just"/>
            <a:r>
              <a:rPr lang="fr-FR" sz="2200" dirty="0">
                <a:latin typeface="Times New Roman" pitchFamily="18" charset="0"/>
                <a:cs typeface="Times New Roman" pitchFamily="18" charset="0"/>
              </a:rPr>
              <a:t>La troisième voie est l’oxydation des composés de soufre réduit (sulfure et thiosulfate) directement en sulfate sans la formation d’</a:t>
            </a:r>
            <a:r>
              <a:rPr lang="fr-FR" sz="2200" dirty="0" err="1">
                <a:latin typeface="Times New Roman" pitchFamily="18" charset="0"/>
                <a:cs typeface="Times New Roman" pitchFamily="18" charset="0"/>
              </a:rPr>
              <a:t>intermidiaires</a:t>
            </a:r>
            <a:r>
              <a:rPr lang="fr-FR" sz="2200" dirty="0">
                <a:latin typeface="Times New Roman" pitchFamily="18" charset="0"/>
                <a:cs typeface="Times New Roman" pitchFamily="18" charset="0"/>
              </a:rPr>
              <a:t>.</a:t>
            </a:r>
            <a:endParaRPr lang="fr-FR" sz="2200" i="1" dirty="0">
              <a:latin typeface="Times New Roman" pitchFamily="18" charset="0"/>
              <a:cs typeface="Times New Roman" pitchFamily="18" charset="0"/>
            </a:endParaRPr>
          </a:p>
        </p:txBody>
      </p:sp>
      <p:sp>
        <p:nvSpPr>
          <p:cNvPr id="3" name="Rectangle 2"/>
          <p:cNvSpPr/>
          <p:nvPr/>
        </p:nvSpPr>
        <p:spPr>
          <a:xfrm>
            <a:off x="0" y="5643578"/>
            <a:ext cx="4680000" cy="1107996"/>
          </a:xfrm>
          <a:prstGeom prst="rect">
            <a:avLst/>
          </a:prstGeom>
        </p:spPr>
        <p:txBody>
          <a:bodyPr>
            <a:spAutoFit/>
          </a:bodyPr>
          <a:lstStyle/>
          <a:p>
            <a:pPr algn="just"/>
            <a:r>
              <a:rPr lang="fr-FR" sz="2200" dirty="0">
                <a:latin typeface="Times New Roman" pitchFamily="18" charset="0"/>
                <a:cs typeface="Times New Roman" pitchFamily="18" charset="0"/>
              </a:rPr>
              <a:t>Présent aussi chez les bactéries sulfureuses autotrophes qui oxydent le les sulfures pour la fixation du CO</a:t>
            </a:r>
            <a:r>
              <a:rPr lang="fr-FR" sz="2200" baseline="-25000" dirty="0">
                <a:latin typeface="Times New Roman" pitchFamily="18" charset="0"/>
                <a:cs typeface="Times New Roman" pitchFamily="18" charset="0"/>
              </a:rPr>
              <a:t>2</a:t>
            </a:r>
            <a:r>
              <a:rPr lang="fr-FR" sz="2200" dirty="0">
                <a:latin typeface="Times New Roman" pitchFamily="18" charset="0"/>
                <a:cs typeface="Times New Roman" pitchFamily="18" charset="0"/>
              </a:rPr>
              <a:t> </a:t>
            </a:r>
          </a:p>
        </p:txBody>
      </p:sp>
      <p:sp>
        <p:nvSpPr>
          <p:cNvPr id="4" name="Rectangle 3"/>
          <p:cNvSpPr/>
          <p:nvPr/>
        </p:nvSpPr>
        <p:spPr>
          <a:xfrm>
            <a:off x="0" y="4134251"/>
            <a:ext cx="4680000" cy="769441"/>
          </a:xfrm>
          <a:prstGeom prst="rect">
            <a:avLst/>
          </a:prstGeom>
        </p:spPr>
        <p:txBody>
          <a:bodyPr>
            <a:spAutoFit/>
          </a:bodyPr>
          <a:lstStyle/>
          <a:p>
            <a:pPr algn="just"/>
            <a:r>
              <a:rPr lang="fr-FR" sz="2200" dirty="0">
                <a:latin typeface="Times New Roman" pitchFamily="18" charset="0"/>
                <a:cs typeface="Times New Roman" pitchFamily="18" charset="0"/>
              </a:rPr>
              <a:t>Existe chez </a:t>
            </a:r>
            <a:r>
              <a:rPr lang="fr-FR" sz="2200" i="1" dirty="0" err="1">
                <a:latin typeface="Times New Roman" pitchFamily="18" charset="0"/>
                <a:cs typeface="Times New Roman" pitchFamily="18" charset="0"/>
              </a:rPr>
              <a:t>Paracoccus</a:t>
            </a:r>
            <a:r>
              <a:rPr lang="fr-FR" sz="2200" i="1" dirty="0">
                <a:latin typeface="Times New Roman" pitchFamily="18" charset="0"/>
                <a:cs typeface="Times New Roman" pitchFamily="18" charset="0"/>
              </a:rPr>
              <a:t> </a:t>
            </a:r>
            <a:r>
              <a:rPr lang="fr-FR" sz="2200" i="1" dirty="0" err="1">
                <a:latin typeface="Times New Roman" pitchFamily="18" charset="0"/>
                <a:cs typeface="Times New Roman" pitchFamily="18" charset="0"/>
              </a:rPr>
              <a:t>pantotrophus</a:t>
            </a:r>
            <a:r>
              <a:rPr lang="fr-FR" sz="2200" i="1" dirty="0">
                <a:latin typeface="Times New Roman" pitchFamily="18" charset="0"/>
                <a:cs typeface="Times New Roman" pitchFamily="18" charset="0"/>
              </a:rPr>
              <a:t> </a:t>
            </a:r>
            <a:r>
              <a:rPr lang="fr-FR" sz="2200" dirty="0">
                <a:latin typeface="Times New Roman" pitchFamily="18" charset="0"/>
                <a:cs typeface="Times New Roman" pitchFamily="18" charset="0"/>
              </a:rPr>
              <a:t>et autres bactéries.</a:t>
            </a:r>
          </a:p>
        </p:txBody>
      </p:sp>
      <p:sp>
        <p:nvSpPr>
          <p:cNvPr id="5" name="Rectangle 4"/>
          <p:cNvSpPr/>
          <p:nvPr/>
        </p:nvSpPr>
        <p:spPr>
          <a:xfrm>
            <a:off x="0" y="2624923"/>
            <a:ext cx="4680000" cy="769441"/>
          </a:xfrm>
          <a:prstGeom prst="rect">
            <a:avLst/>
          </a:prstGeom>
        </p:spPr>
        <p:txBody>
          <a:bodyPr>
            <a:spAutoFit/>
          </a:bodyPr>
          <a:lstStyle/>
          <a:p>
            <a:pPr algn="just"/>
            <a:r>
              <a:rPr lang="fr-FR" sz="2200" i="1">
                <a:latin typeface="Times New Roman" pitchFamily="18" charset="0"/>
                <a:cs typeface="Times New Roman" pitchFamily="18" charset="0"/>
              </a:rPr>
              <a:t>Ce </a:t>
            </a:r>
            <a:r>
              <a:rPr lang="fr-FR" sz="2200">
                <a:latin typeface="Times New Roman" pitchFamily="18" charset="0"/>
                <a:cs typeface="Times New Roman" pitchFamily="18" charset="0"/>
              </a:rPr>
              <a:t>systeme est appelé </a:t>
            </a:r>
            <a:r>
              <a:rPr lang="fr-FR" sz="2200" i="1">
                <a:latin typeface="Times New Roman" pitchFamily="18" charset="0"/>
                <a:cs typeface="Times New Roman" pitchFamily="18" charset="0"/>
              </a:rPr>
              <a:t>Sox </a:t>
            </a:r>
            <a:r>
              <a:rPr lang="fr-FR" sz="2200">
                <a:latin typeface="Times New Roman" pitchFamily="18" charset="0"/>
                <a:cs typeface="Times New Roman" pitchFamily="18" charset="0"/>
              </a:rPr>
              <a:t>(pour </a:t>
            </a:r>
            <a:r>
              <a:rPr lang="fr-FR" sz="2200" i="1">
                <a:latin typeface="Times New Roman" pitchFamily="18" charset="0"/>
                <a:cs typeface="Times New Roman" pitchFamily="18" charset="0"/>
              </a:rPr>
              <a:t>s</a:t>
            </a:r>
            <a:r>
              <a:rPr lang="fr-FR" sz="2200">
                <a:latin typeface="Times New Roman" pitchFamily="18" charset="0"/>
                <a:cs typeface="Times New Roman" pitchFamily="18" charset="0"/>
              </a:rPr>
              <a:t>ulfure </a:t>
            </a:r>
            <a:r>
              <a:rPr lang="fr-FR" sz="2200" i="1">
                <a:latin typeface="Times New Roman" pitchFamily="18" charset="0"/>
                <a:cs typeface="Times New Roman" pitchFamily="18" charset="0"/>
              </a:rPr>
              <a:t>ox</a:t>
            </a:r>
            <a:r>
              <a:rPr lang="fr-FR" sz="2200">
                <a:latin typeface="Times New Roman" pitchFamily="18" charset="0"/>
                <a:cs typeface="Times New Roman" pitchFamily="18" charset="0"/>
              </a:rPr>
              <a:t>idation) </a:t>
            </a:r>
            <a:endParaRPr lang="fr-FR" sz="2200" i="1">
              <a:latin typeface="Times New Roman" pitchFamily="18" charset="0"/>
              <a:cs typeface="Times New Roman" pitchFamily="18" charset="0"/>
            </a:endParaRPr>
          </a:p>
        </p:txBody>
      </p:sp>
      <p:pic>
        <p:nvPicPr>
          <p:cNvPr id="6" name="Picture 2"/>
          <p:cNvPicPr>
            <a:picLocks noChangeAspect="1" noChangeArrowheads="1"/>
          </p:cNvPicPr>
          <p:nvPr/>
        </p:nvPicPr>
        <p:blipFill>
          <a:blip r:embed="rId2"/>
          <a:srcRect t="9459" r="7746"/>
          <a:stretch>
            <a:fillRect/>
          </a:stretch>
        </p:blipFill>
        <p:spPr bwMode="auto">
          <a:xfrm>
            <a:off x="4714976" y="389863"/>
            <a:ext cx="4214742" cy="4041809"/>
          </a:xfrm>
          <a:prstGeom prst="rect">
            <a:avLst/>
          </a:prstGeom>
          <a:noFill/>
          <a:ln w="9525">
            <a:noFill/>
            <a:miter lim="800000"/>
            <a:headEnd/>
            <a:tailEnd/>
          </a:ln>
          <a:effectLst/>
        </p:spPr>
      </p:pic>
      <p:sp>
        <p:nvSpPr>
          <p:cNvPr id="7" name="Ellipse 6"/>
          <p:cNvSpPr/>
          <p:nvPr/>
        </p:nvSpPr>
        <p:spPr>
          <a:xfrm rot="1088504">
            <a:off x="5011684" y="-115151"/>
            <a:ext cx="957498" cy="4880987"/>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pic>
        <p:nvPicPr>
          <p:cNvPr id="8" name="Picture 5"/>
          <p:cNvPicPr>
            <a:picLocks noChangeAspect="1" noChangeArrowheads="1"/>
          </p:cNvPicPr>
          <p:nvPr/>
        </p:nvPicPr>
        <p:blipFill>
          <a:blip r:embed="rId3"/>
          <a:srcRect l="9053" t="7031" r="4983" b="8984"/>
          <a:stretch>
            <a:fillRect/>
          </a:stretch>
        </p:blipFill>
        <p:spPr bwMode="auto">
          <a:xfrm>
            <a:off x="4929190" y="4572008"/>
            <a:ext cx="4000528" cy="221457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1"/>
          <p:cNvSpPr>
            <a:spLocks noChangeArrowheads="1"/>
          </p:cNvSpPr>
          <p:nvPr/>
        </p:nvSpPr>
        <p:spPr bwMode="auto">
          <a:xfrm>
            <a:off x="0" y="181253"/>
            <a:ext cx="9144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Les bactéries du fer et du manganèse</a:t>
            </a:r>
            <a:endParaRPr kumimoji="0" lang="fr-FR" sz="2400" b="1" i="0"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 name="Rectangle 2"/>
          <p:cNvSpPr/>
          <p:nvPr/>
        </p:nvSpPr>
        <p:spPr>
          <a:xfrm>
            <a:off x="0" y="5380672"/>
            <a:ext cx="9144000" cy="1107996"/>
          </a:xfrm>
          <a:prstGeom prst="rect">
            <a:avLst/>
          </a:prstGeom>
        </p:spPr>
        <p:txBody>
          <a:bodyPr wrap="square">
            <a:spAutoFit/>
          </a:bodyPr>
          <a:lstStyle/>
          <a:p>
            <a:pPr algn="just"/>
            <a:r>
              <a:rPr lang="fr-FR" sz="2200" b="1" dirty="0" smtClean="0">
                <a:solidFill>
                  <a:srgbClr val="FF0000"/>
                </a:solidFill>
                <a:latin typeface="Times New Roman" pitchFamily="18" charset="0"/>
                <a:ea typeface="Times New Roman" pitchFamily="18" charset="0"/>
                <a:cs typeface="Times New Roman" pitchFamily="18" charset="0"/>
              </a:rPr>
              <a:t>Les </a:t>
            </a:r>
            <a:r>
              <a:rPr lang="fr-FR" sz="2200" b="1" i="1" dirty="0" err="1" smtClean="0">
                <a:solidFill>
                  <a:srgbClr val="FF0000"/>
                </a:solidFill>
                <a:latin typeface="Times New Roman" pitchFamily="18" charset="0"/>
                <a:ea typeface="Times New Roman" pitchFamily="18" charset="0"/>
                <a:cs typeface="Times New Roman" pitchFamily="18" charset="0"/>
              </a:rPr>
              <a:t>Gallionella</a:t>
            </a:r>
            <a:r>
              <a:rPr lang="fr-FR" sz="2200" dirty="0" smtClean="0">
                <a:solidFill>
                  <a:srgbClr val="000000"/>
                </a:solidFill>
                <a:latin typeface="Times New Roman" pitchFamily="18" charset="0"/>
                <a:ea typeface="Times New Roman" pitchFamily="18" charset="0"/>
                <a:cs typeface="Times New Roman" pitchFamily="18" charset="0"/>
              </a:rPr>
              <a:t> sont des bactéries pédonculées que l'on peut rencontrer dans les canalisations d'eau potable où elles peuvent former des masses gélatineuses capables d'obstruer les canalisations.</a:t>
            </a:r>
            <a:endParaRPr lang="fr-FR" sz="2200" dirty="0"/>
          </a:p>
        </p:txBody>
      </p:sp>
      <p:sp>
        <p:nvSpPr>
          <p:cNvPr id="4" name="Rectangle 3"/>
          <p:cNvSpPr/>
          <p:nvPr/>
        </p:nvSpPr>
        <p:spPr>
          <a:xfrm>
            <a:off x="0" y="3182574"/>
            <a:ext cx="9144000" cy="1446550"/>
          </a:xfrm>
          <a:prstGeom prst="rect">
            <a:avLst/>
          </a:prstGeom>
        </p:spPr>
        <p:txBody>
          <a:bodyPr wrap="square">
            <a:spAutoFit/>
          </a:bodyPr>
          <a:lstStyle/>
          <a:p>
            <a:pPr algn="just"/>
            <a:r>
              <a:rPr lang="fr-FR" sz="2200" b="1" dirty="0" smtClean="0">
                <a:solidFill>
                  <a:srgbClr val="FF0000"/>
                </a:solidFill>
                <a:latin typeface="Times New Roman" pitchFamily="18" charset="0"/>
                <a:ea typeface="Times New Roman" pitchFamily="18" charset="0"/>
                <a:cs typeface="Times New Roman" pitchFamily="18" charset="0"/>
              </a:rPr>
              <a:t>Les </a:t>
            </a:r>
            <a:r>
              <a:rPr lang="fr-FR" sz="2200" b="1" i="1" dirty="0" err="1" smtClean="0">
                <a:solidFill>
                  <a:srgbClr val="FF0000"/>
                </a:solidFill>
                <a:latin typeface="Times New Roman" pitchFamily="18" charset="0"/>
                <a:ea typeface="Times New Roman" pitchFamily="18" charset="0"/>
                <a:cs typeface="Times New Roman" pitchFamily="18" charset="0"/>
              </a:rPr>
              <a:t>Sphaerotilus</a:t>
            </a:r>
            <a:r>
              <a:rPr lang="fr-FR" sz="2200" dirty="0" smtClean="0">
                <a:solidFill>
                  <a:srgbClr val="000000"/>
                </a:solidFill>
                <a:latin typeface="Times New Roman" pitchFamily="18" charset="0"/>
                <a:ea typeface="Times New Roman" pitchFamily="18" charset="0"/>
                <a:cs typeface="Times New Roman" pitchFamily="18" charset="0"/>
              </a:rPr>
              <a:t> se rencontrent fréquemment dans les stations d'épuration où elles participent activement au traitement dit par boues activées. Il arrive cependant que leur prolifération (</a:t>
            </a:r>
            <a:r>
              <a:rPr lang="fr-FR" sz="2200" dirty="0" err="1" smtClean="0">
                <a:solidFill>
                  <a:srgbClr val="000000"/>
                </a:solidFill>
                <a:latin typeface="Times New Roman" pitchFamily="18" charset="0"/>
                <a:ea typeface="Times New Roman" pitchFamily="18" charset="0"/>
                <a:cs typeface="Times New Roman" pitchFamily="18" charset="0"/>
              </a:rPr>
              <a:t>bulking</a:t>
            </a:r>
            <a:r>
              <a:rPr lang="fr-FR" sz="2200" dirty="0" smtClean="0">
                <a:solidFill>
                  <a:srgbClr val="000000"/>
                </a:solidFill>
                <a:latin typeface="Times New Roman" pitchFamily="18" charset="0"/>
                <a:ea typeface="Times New Roman" pitchFamily="18" charset="0"/>
                <a:cs typeface="Times New Roman" pitchFamily="18" charset="0"/>
              </a:rPr>
              <a:t>) gène la sédimentation des boues et nuise au résultat final.</a:t>
            </a:r>
            <a:endParaRPr lang="fr-FR" sz="2200" dirty="0"/>
          </a:p>
        </p:txBody>
      </p:sp>
      <p:sp>
        <p:nvSpPr>
          <p:cNvPr id="5" name="Rectangle 4"/>
          <p:cNvSpPr/>
          <p:nvPr/>
        </p:nvSpPr>
        <p:spPr>
          <a:xfrm>
            <a:off x="0" y="1323029"/>
            <a:ext cx="9144000" cy="1107996"/>
          </a:xfrm>
          <a:prstGeom prst="rect">
            <a:avLst/>
          </a:prstGeom>
        </p:spPr>
        <p:txBody>
          <a:bodyPr wrap="square">
            <a:spAutoFit/>
          </a:bodyPr>
          <a:lstStyle/>
          <a:p>
            <a:pPr lvl="0" algn="just" eaLnBrk="0" fontAlgn="base" hangingPunct="0">
              <a:spcBef>
                <a:spcPct val="0"/>
              </a:spcBef>
              <a:spcAft>
                <a:spcPct val="0"/>
              </a:spcAft>
            </a:pPr>
            <a:r>
              <a:rPr lang="fr-FR" sz="2200" dirty="0" smtClean="0">
                <a:solidFill>
                  <a:srgbClr val="000000"/>
                </a:solidFill>
                <a:latin typeface="Times New Roman" pitchFamily="18" charset="0"/>
                <a:ea typeface="Times New Roman" pitchFamily="18" charset="0"/>
                <a:cs typeface="Times New Roman" pitchFamily="18" charset="0"/>
              </a:rPr>
              <a:t>Ces bactéries oxydent le fer ferreux en fer ferrique. Elles appartiennent aux groupes des bactéries filamenteuses engainées (</a:t>
            </a:r>
            <a:r>
              <a:rPr lang="fr-FR" sz="2200" i="1" dirty="0" err="1" smtClean="0">
                <a:solidFill>
                  <a:srgbClr val="000000"/>
                </a:solidFill>
                <a:latin typeface="Times New Roman" pitchFamily="18" charset="0"/>
                <a:ea typeface="Times New Roman" pitchFamily="18" charset="0"/>
                <a:cs typeface="Times New Roman" pitchFamily="18" charset="0"/>
              </a:rPr>
              <a:t>Sphaerotilus</a:t>
            </a:r>
            <a:r>
              <a:rPr lang="fr-FR" sz="2200" i="1" dirty="0" smtClean="0">
                <a:solidFill>
                  <a:srgbClr val="000000"/>
                </a:solidFill>
                <a:latin typeface="Times New Roman" pitchFamily="18" charset="0"/>
                <a:ea typeface="Times New Roman" pitchFamily="18" charset="0"/>
                <a:cs typeface="Times New Roman" pitchFamily="18" charset="0"/>
              </a:rPr>
              <a:t>, </a:t>
            </a:r>
            <a:r>
              <a:rPr lang="fr-FR" sz="2200" i="1" dirty="0" err="1" smtClean="0">
                <a:solidFill>
                  <a:srgbClr val="000000"/>
                </a:solidFill>
                <a:latin typeface="Times New Roman" pitchFamily="18" charset="0"/>
                <a:ea typeface="Times New Roman" pitchFamily="18" charset="0"/>
                <a:cs typeface="Times New Roman" pitchFamily="18" charset="0"/>
              </a:rPr>
              <a:t>Leptothrix</a:t>
            </a:r>
            <a:r>
              <a:rPr lang="fr-FR" sz="2200" dirty="0" smtClean="0">
                <a:solidFill>
                  <a:srgbClr val="000000"/>
                </a:solidFill>
                <a:latin typeface="Times New Roman" pitchFamily="18" charset="0"/>
                <a:ea typeface="Times New Roman" pitchFamily="18" charset="0"/>
                <a:cs typeface="Times New Roman" pitchFamily="18" charset="0"/>
              </a:rPr>
              <a:t>), au genre </a:t>
            </a:r>
            <a:r>
              <a:rPr lang="fr-FR" sz="2200" i="1" dirty="0" err="1" smtClean="0">
                <a:solidFill>
                  <a:srgbClr val="000000"/>
                </a:solidFill>
                <a:latin typeface="Times New Roman" pitchFamily="18" charset="0"/>
                <a:ea typeface="Times New Roman" pitchFamily="18" charset="0"/>
                <a:cs typeface="Times New Roman" pitchFamily="18" charset="0"/>
              </a:rPr>
              <a:t>Galionella</a:t>
            </a:r>
            <a:r>
              <a:rPr lang="fr-FR" sz="2200" dirty="0" smtClean="0">
                <a:solidFill>
                  <a:srgbClr val="000000"/>
                </a:solidFill>
                <a:latin typeface="Times New Roman" pitchFamily="18" charset="0"/>
                <a:ea typeface="Times New Roman" pitchFamily="18" charset="0"/>
                <a:cs typeface="Times New Roman" pitchFamily="18" charset="0"/>
              </a:rPr>
              <a:t> (bactéries pédonculées) et certains </a:t>
            </a:r>
            <a:r>
              <a:rPr lang="fr-FR" sz="2200" i="1" dirty="0" err="1" smtClean="0">
                <a:solidFill>
                  <a:srgbClr val="000000"/>
                </a:solidFill>
                <a:latin typeface="Times New Roman" pitchFamily="18" charset="0"/>
                <a:ea typeface="Times New Roman" pitchFamily="18" charset="0"/>
                <a:cs typeface="Times New Roman" pitchFamily="18" charset="0"/>
              </a:rPr>
              <a:t>Thiobacillus</a:t>
            </a:r>
            <a:r>
              <a:rPr lang="fr-FR" sz="2200" dirty="0" smtClean="0">
                <a:solidFill>
                  <a:srgbClr val="000000"/>
                </a:solidFill>
                <a:latin typeface="Times New Roman" pitchFamily="18" charset="0"/>
                <a:ea typeface="Times New Roman" pitchFamily="18" charset="0"/>
                <a:cs typeface="Times New Roman" pitchFamily="18" charset="0"/>
              </a:rPr>
              <a:t>.</a:t>
            </a:r>
            <a:endParaRPr lang="fr-FR" sz="22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74759"/>
            <a:ext cx="9144000" cy="461665"/>
          </a:xfrm>
          <a:prstGeom prst="rect">
            <a:avLst/>
          </a:prstGeom>
        </p:spPr>
        <p:txBody>
          <a:bodyPr wrap="square">
            <a:spAutoFit/>
          </a:bodyPr>
          <a:lstStyle/>
          <a:p>
            <a:pPr lvl="0" algn="ctr">
              <a:spcBef>
                <a:spcPct val="0"/>
              </a:spcBef>
              <a:defRPr/>
            </a:pPr>
            <a:r>
              <a:rPr lang="fr-FR" sz="2400" b="1" dirty="0">
                <a:latin typeface="Times New Roman" pitchFamily="18" charset="0"/>
                <a:cs typeface="Times New Roman" pitchFamily="18" charset="0"/>
              </a:rPr>
              <a:t>Lithotrophes anaérobies </a:t>
            </a:r>
            <a:endParaRPr lang="fr-FR" sz="2400" b="1" dirty="0"/>
          </a:p>
        </p:txBody>
      </p:sp>
      <p:sp>
        <p:nvSpPr>
          <p:cNvPr id="7" name="Rectangle 6"/>
          <p:cNvSpPr/>
          <p:nvPr/>
        </p:nvSpPr>
        <p:spPr>
          <a:xfrm>
            <a:off x="0" y="1014396"/>
            <a:ext cx="9144000" cy="769441"/>
          </a:xfrm>
          <a:prstGeom prst="rect">
            <a:avLst/>
          </a:prstGeom>
        </p:spPr>
        <p:txBody>
          <a:bodyPr wrap="square">
            <a:spAutoFit/>
          </a:bodyPr>
          <a:lstStyle/>
          <a:p>
            <a:pPr algn="just"/>
            <a:r>
              <a:rPr lang="fr-FR" sz="2200" dirty="0" smtClean="0">
                <a:latin typeface="Times New Roman" pitchFamily="18" charset="0"/>
                <a:cs typeface="Times New Roman" pitchFamily="18" charset="0"/>
              </a:rPr>
              <a:t>L'accepteur d'électrons chez ces bactéries n'est pas l'oxygène, mais plus généralement des nitrates, carbonates, sulfates, etc. </a:t>
            </a:r>
            <a:endParaRPr lang="fr-FR" sz="2200" dirty="0">
              <a:latin typeface="Times New Roman" pitchFamily="18" charset="0"/>
              <a:cs typeface="Times New Roman" pitchFamily="18" charset="0"/>
            </a:endParaRPr>
          </a:p>
        </p:txBody>
      </p:sp>
      <p:sp>
        <p:nvSpPr>
          <p:cNvPr id="8" name="Rectangle 7"/>
          <p:cNvSpPr/>
          <p:nvPr/>
        </p:nvSpPr>
        <p:spPr>
          <a:xfrm>
            <a:off x="0" y="2161809"/>
            <a:ext cx="9144000" cy="769441"/>
          </a:xfrm>
          <a:prstGeom prst="rect">
            <a:avLst/>
          </a:prstGeom>
        </p:spPr>
        <p:txBody>
          <a:bodyPr wrap="square">
            <a:spAutoFit/>
          </a:bodyPr>
          <a:lstStyle/>
          <a:p>
            <a:pPr algn="just"/>
            <a:r>
              <a:rPr lang="fr-FR" sz="2200" dirty="0" smtClean="0">
                <a:latin typeface="Times New Roman" pitchFamily="18" charset="0"/>
                <a:cs typeface="Times New Roman" pitchFamily="18" charset="0"/>
              </a:rPr>
              <a:t>Les donneurs d'électrons sont l'hydrogène sulfuré, les sulfures, les thiosulfates, (H</a:t>
            </a:r>
            <a:r>
              <a:rPr lang="fr-FR" sz="2200" baseline="-25000" dirty="0" smtClean="0">
                <a:latin typeface="Times New Roman" pitchFamily="18" charset="0"/>
                <a:cs typeface="Times New Roman" pitchFamily="18" charset="0"/>
              </a:rPr>
              <a:t>2</a:t>
            </a:r>
            <a:r>
              <a:rPr lang="fr-FR" sz="2200" dirty="0" smtClean="0">
                <a:latin typeface="Times New Roman" pitchFamily="18" charset="0"/>
                <a:cs typeface="Times New Roman" pitchFamily="18" charset="0"/>
              </a:rPr>
              <a:t>SO</a:t>
            </a:r>
            <a:r>
              <a:rPr lang="fr-FR" sz="2200" baseline="-25000" dirty="0" smtClean="0">
                <a:latin typeface="Times New Roman" pitchFamily="18" charset="0"/>
                <a:cs typeface="Times New Roman" pitchFamily="18" charset="0"/>
              </a:rPr>
              <a:t>3</a:t>
            </a:r>
            <a:r>
              <a:rPr lang="fr-FR" sz="2200" dirty="0" smtClean="0">
                <a:latin typeface="Times New Roman" pitchFamily="18" charset="0"/>
                <a:cs typeface="Times New Roman" pitchFamily="18" charset="0"/>
              </a:rPr>
              <a:t>) voire l'hydrogène lui-même.</a:t>
            </a:r>
            <a:endParaRPr lang="fr-FR" sz="2200" dirty="0"/>
          </a:p>
        </p:txBody>
      </p:sp>
      <p:sp>
        <p:nvSpPr>
          <p:cNvPr id="54273" name="Rectangle 1"/>
          <p:cNvSpPr>
            <a:spLocks noChangeArrowheads="1"/>
          </p:cNvSpPr>
          <p:nvPr/>
        </p:nvSpPr>
        <p:spPr bwMode="auto">
          <a:xfrm>
            <a:off x="-1" y="5641319"/>
            <a:ext cx="9144033"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2200" b="0" i="0"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Les bactéries réduisant les carbonates </a:t>
            </a:r>
            <a:endParaRPr kumimoji="0" lang="fr-FR" sz="2200" b="0" i="0"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9" name="Rectangle 8"/>
          <p:cNvSpPr/>
          <p:nvPr/>
        </p:nvSpPr>
        <p:spPr>
          <a:xfrm>
            <a:off x="-34" y="4023602"/>
            <a:ext cx="9144033" cy="430887"/>
          </a:xfrm>
          <a:prstGeom prst="rect">
            <a:avLst/>
          </a:prstGeom>
        </p:spPr>
        <p:txBody>
          <a:bodyPr wrap="square">
            <a:spAutoFit/>
          </a:bodyPr>
          <a:lstStyle/>
          <a:p>
            <a:pPr lvl="0" fontAlgn="base">
              <a:spcBef>
                <a:spcPct val="0"/>
              </a:spcBef>
              <a:spcAft>
                <a:spcPct val="0"/>
              </a:spcAft>
            </a:pPr>
            <a:r>
              <a:rPr lang="fr-FR" sz="2200" dirty="0" smtClean="0">
                <a:solidFill>
                  <a:srgbClr val="000000"/>
                </a:solidFill>
                <a:latin typeface="Times New Roman" pitchFamily="18" charset="0"/>
                <a:ea typeface="Times New Roman" pitchFamily="18" charset="0"/>
                <a:cs typeface="Times New Roman" pitchFamily="18" charset="0"/>
              </a:rPr>
              <a:t>Les bactéries réduisant les nitrates  </a:t>
            </a:r>
            <a:endParaRPr lang="fr-FR" sz="2200" dirty="0" smtClean="0">
              <a:latin typeface="Times New Roman" pitchFamily="18" charset="0"/>
              <a:cs typeface="Times New Roman" pitchFamily="18" charset="0"/>
            </a:endParaRPr>
          </a:p>
        </p:txBody>
      </p:sp>
      <p:sp>
        <p:nvSpPr>
          <p:cNvPr id="10" name="Rectangle 9"/>
          <p:cNvSpPr/>
          <p:nvPr/>
        </p:nvSpPr>
        <p:spPr>
          <a:xfrm>
            <a:off x="-2" y="4832461"/>
            <a:ext cx="9144033" cy="430887"/>
          </a:xfrm>
          <a:prstGeom prst="rect">
            <a:avLst/>
          </a:prstGeom>
        </p:spPr>
        <p:txBody>
          <a:bodyPr wrap="square">
            <a:spAutoFit/>
          </a:bodyPr>
          <a:lstStyle/>
          <a:p>
            <a:pPr lvl="0" eaLnBrk="0" fontAlgn="base" hangingPunct="0">
              <a:spcBef>
                <a:spcPct val="0"/>
              </a:spcBef>
              <a:spcAft>
                <a:spcPct val="0"/>
              </a:spcAft>
            </a:pPr>
            <a:r>
              <a:rPr lang="fr-FR" sz="2200" dirty="0" smtClean="0">
                <a:solidFill>
                  <a:srgbClr val="000000"/>
                </a:solidFill>
                <a:latin typeface="Times New Roman" pitchFamily="18" charset="0"/>
                <a:ea typeface="Times New Roman" pitchFamily="18" charset="0"/>
                <a:cs typeface="Times New Roman" pitchFamily="18" charset="0"/>
              </a:rPr>
              <a:t>Les bactéries réduisant les sulfates </a:t>
            </a:r>
            <a:endParaRPr lang="fr-FR" sz="2200" dirty="0" smtClean="0">
              <a:latin typeface="Times New Roman" pitchFamily="18" charset="0"/>
              <a:cs typeface="Times New Roman" pitchFamily="18" charset="0"/>
            </a:endParaRPr>
          </a:p>
        </p:txBody>
      </p:sp>
      <p:sp>
        <p:nvSpPr>
          <p:cNvPr id="11" name="Rectangle 10"/>
          <p:cNvSpPr/>
          <p:nvPr/>
        </p:nvSpPr>
        <p:spPr>
          <a:xfrm>
            <a:off x="-32" y="3357562"/>
            <a:ext cx="9144033" cy="430887"/>
          </a:xfrm>
          <a:prstGeom prst="rect">
            <a:avLst/>
          </a:prstGeom>
        </p:spPr>
        <p:txBody>
          <a:bodyPr wrap="square">
            <a:spAutoFit/>
          </a:bodyPr>
          <a:lstStyle/>
          <a:p>
            <a:pPr lvl="0" fontAlgn="base">
              <a:spcBef>
                <a:spcPct val="0"/>
              </a:spcBef>
              <a:spcAft>
                <a:spcPct val="0"/>
              </a:spcAft>
            </a:pPr>
            <a:r>
              <a:rPr lang="fr-FR" sz="2200" b="1" dirty="0" smtClean="0">
                <a:solidFill>
                  <a:srgbClr val="000000"/>
                </a:solidFill>
                <a:latin typeface="Times New Roman" pitchFamily="18" charset="0"/>
                <a:ea typeface="Times New Roman" pitchFamily="18" charset="0"/>
                <a:cs typeface="Times New Roman" pitchFamily="18" charset="0"/>
              </a:rPr>
              <a:t>Les groupes les plus importants   </a:t>
            </a:r>
            <a:endParaRPr lang="fr-FR" sz="2200" b="1" dirty="0" smtClean="0">
              <a:latin typeface="Times New Roman" pitchFamily="18" charset="0"/>
              <a:cs typeface="Times New Roman" pitchFamily="18" charset="0"/>
            </a:endParaRPr>
          </a:p>
        </p:txBody>
      </p:sp>
      <p:pic>
        <p:nvPicPr>
          <p:cNvPr id="12" name="Picture 2"/>
          <p:cNvPicPr>
            <a:picLocks noChangeAspect="1" noChangeArrowheads="1"/>
          </p:cNvPicPr>
          <p:nvPr/>
        </p:nvPicPr>
        <p:blipFill>
          <a:blip r:embed="rId2"/>
          <a:srcRect t="9459" r="7746"/>
          <a:stretch>
            <a:fillRect/>
          </a:stretch>
        </p:blipFill>
        <p:spPr bwMode="auto">
          <a:xfrm>
            <a:off x="4714976" y="2786058"/>
            <a:ext cx="4214742" cy="404180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42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54273" grpId="0"/>
      <p:bldP spid="9" grpId="0"/>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e 25"/>
          <p:cNvGrpSpPr/>
          <p:nvPr/>
        </p:nvGrpSpPr>
        <p:grpSpPr>
          <a:xfrm>
            <a:off x="1428728" y="2789246"/>
            <a:ext cx="1725662" cy="820740"/>
            <a:chOff x="4989328" y="4006751"/>
            <a:chExt cx="1725662" cy="1150441"/>
          </a:xfrm>
        </p:grpSpPr>
        <p:sp>
          <p:nvSpPr>
            <p:cNvPr id="43" name="Rectangle à coins arrondis 42"/>
            <p:cNvSpPr/>
            <p:nvPr/>
          </p:nvSpPr>
          <p:spPr>
            <a:xfrm>
              <a:off x="4989328" y="4006751"/>
              <a:ext cx="1725662" cy="115044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Rectangle 43"/>
            <p:cNvSpPr/>
            <p:nvPr/>
          </p:nvSpPr>
          <p:spPr>
            <a:xfrm>
              <a:off x="5023023" y="4040446"/>
              <a:ext cx="1658272" cy="10830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a:latin typeface="Times New Roman" pitchFamily="18" charset="0"/>
                  <a:cs typeface="Times New Roman" pitchFamily="18" charset="0"/>
                </a:rPr>
                <a:t>Espèces dénitrifiantes</a:t>
              </a:r>
            </a:p>
          </p:txBody>
        </p:sp>
      </p:grpSp>
      <p:grpSp>
        <p:nvGrpSpPr>
          <p:cNvPr id="32" name="Groupe 31"/>
          <p:cNvGrpSpPr/>
          <p:nvPr/>
        </p:nvGrpSpPr>
        <p:grpSpPr>
          <a:xfrm>
            <a:off x="5069342" y="2859090"/>
            <a:ext cx="2288740" cy="820740"/>
            <a:chOff x="7232689" y="4006751"/>
            <a:chExt cx="1725662" cy="1150441"/>
          </a:xfrm>
        </p:grpSpPr>
        <p:sp>
          <p:nvSpPr>
            <p:cNvPr id="37" name="Rectangle à coins arrondis 36"/>
            <p:cNvSpPr/>
            <p:nvPr/>
          </p:nvSpPr>
          <p:spPr>
            <a:xfrm>
              <a:off x="7232689" y="4006751"/>
              <a:ext cx="1725662" cy="115044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Rectangle 37"/>
            <p:cNvSpPr/>
            <p:nvPr/>
          </p:nvSpPr>
          <p:spPr>
            <a:xfrm>
              <a:off x="7266384" y="4040446"/>
              <a:ext cx="1658272" cy="10830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0" i="1" kern="1200" dirty="0">
                  <a:latin typeface="Times New Roman" pitchFamily="18" charset="0"/>
                  <a:cs typeface="Times New Roman" pitchFamily="18" charset="0"/>
                </a:rPr>
                <a:t> </a:t>
              </a:r>
              <a:r>
                <a:rPr lang="fr-FR" sz="2000" b="0" i="1" kern="1200" dirty="0" err="1">
                  <a:latin typeface="Times New Roman" pitchFamily="18" charset="0"/>
                  <a:cs typeface="Times New Roman" pitchFamily="18" charset="0"/>
                </a:rPr>
                <a:t>Desulfovibrio</a:t>
              </a:r>
              <a:r>
                <a:rPr lang="fr-FR" sz="2000" b="0" i="1" kern="1200" dirty="0">
                  <a:latin typeface="Times New Roman" pitchFamily="18" charset="0"/>
                  <a:cs typeface="Times New Roman" pitchFamily="18" charset="0"/>
                </a:rPr>
                <a:t> </a:t>
              </a:r>
              <a:r>
                <a:rPr lang="fr-FR" sz="2000" b="0" i="1" kern="1200" dirty="0" err="1">
                  <a:latin typeface="Times New Roman" pitchFamily="18" charset="0"/>
                  <a:cs typeface="Times New Roman" pitchFamily="18" charset="0"/>
                </a:rPr>
                <a:t>desulfuricans</a:t>
              </a:r>
              <a:endParaRPr lang="fr-FR" sz="2000" i="1" kern="1200" dirty="0">
                <a:latin typeface="Times New Roman" pitchFamily="18" charset="0"/>
                <a:cs typeface="Times New Roman" pitchFamily="18" charset="0"/>
              </a:endParaRPr>
            </a:p>
          </p:txBody>
        </p:sp>
      </p:grpSp>
      <p:sp>
        <p:nvSpPr>
          <p:cNvPr id="19" name="Connecteur droit 9"/>
          <p:cNvSpPr/>
          <p:nvPr/>
        </p:nvSpPr>
        <p:spPr>
          <a:xfrm>
            <a:off x="2567133" y="1036624"/>
            <a:ext cx="1682520" cy="451407"/>
          </a:xfrm>
          <a:custGeom>
            <a:avLst/>
            <a:gdLst/>
            <a:ahLst/>
            <a:cxnLst/>
            <a:rect l="0" t="0" r="0" b="0"/>
            <a:pathLst>
              <a:path>
                <a:moveTo>
                  <a:pt x="1682520" y="0"/>
                </a:moveTo>
                <a:lnTo>
                  <a:pt x="1682520" y="316371"/>
                </a:lnTo>
                <a:lnTo>
                  <a:pt x="0" y="316371"/>
                </a:lnTo>
                <a:lnTo>
                  <a:pt x="0" y="63274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7" name="Connecteur droit 21"/>
          <p:cNvSpPr/>
          <p:nvPr/>
        </p:nvSpPr>
        <p:spPr>
          <a:xfrm>
            <a:off x="2500298" y="3608392"/>
            <a:ext cx="91440" cy="309435"/>
          </a:xfrm>
          <a:custGeom>
            <a:avLst/>
            <a:gdLst/>
            <a:ahLst/>
            <a:cxnLst/>
            <a:rect l="0" t="0" r="0" b="0"/>
            <a:pathLst>
              <a:path>
                <a:moveTo>
                  <a:pt x="45720" y="0"/>
                </a:moveTo>
                <a:lnTo>
                  <a:pt x="45720" y="433739"/>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28" name="Groupe 27"/>
          <p:cNvGrpSpPr/>
          <p:nvPr/>
        </p:nvGrpSpPr>
        <p:grpSpPr>
          <a:xfrm>
            <a:off x="1357290" y="3895738"/>
            <a:ext cx="1725662" cy="820740"/>
            <a:chOff x="4989328" y="5590932"/>
            <a:chExt cx="1725662" cy="1150441"/>
          </a:xfrm>
        </p:grpSpPr>
        <p:sp>
          <p:nvSpPr>
            <p:cNvPr id="41" name="Rectangle à coins arrondis 40"/>
            <p:cNvSpPr/>
            <p:nvPr/>
          </p:nvSpPr>
          <p:spPr>
            <a:xfrm>
              <a:off x="4989328" y="5590932"/>
              <a:ext cx="1725662" cy="115044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2" name="Rectangle 41"/>
            <p:cNvSpPr/>
            <p:nvPr/>
          </p:nvSpPr>
          <p:spPr>
            <a:xfrm>
              <a:off x="5023023" y="5624627"/>
              <a:ext cx="1658272" cy="10830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i="1" kern="1200" dirty="0" err="1">
                  <a:latin typeface="Times New Roman" pitchFamily="18" charset="0"/>
                  <a:cs typeface="Times New Roman" pitchFamily="18" charset="0"/>
                </a:rPr>
                <a:t>Thiobacillus</a:t>
              </a:r>
              <a:r>
                <a:rPr lang="fr-FR" sz="2000" i="1" kern="1200" dirty="0">
                  <a:latin typeface="Times New Roman" pitchFamily="18" charset="0"/>
                  <a:cs typeface="Times New Roman" pitchFamily="18" charset="0"/>
                </a:rPr>
                <a:t> </a:t>
              </a:r>
              <a:r>
                <a:rPr lang="fr-FR" sz="2000" i="1" kern="1200" dirty="0" err="1">
                  <a:latin typeface="Times New Roman" pitchFamily="18" charset="0"/>
                  <a:cs typeface="Times New Roman" pitchFamily="18" charset="0"/>
                </a:rPr>
                <a:t>denitrificans</a:t>
              </a:r>
              <a:endParaRPr lang="fr-FR" sz="2000" i="1" kern="1200" dirty="0">
                <a:latin typeface="Times New Roman" pitchFamily="18" charset="0"/>
                <a:cs typeface="Times New Roman" pitchFamily="18" charset="0"/>
              </a:endParaRPr>
            </a:p>
          </p:txBody>
        </p:sp>
      </p:grpSp>
      <p:sp>
        <p:nvSpPr>
          <p:cNvPr id="29" name="Connecteur droit 24"/>
          <p:cNvSpPr/>
          <p:nvPr/>
        </p:nvSpPr>
        <p:spPr>
          <a:xfrm>
            <a:off x="4249654" y="1036624"/>
            <a:ext cx="1682520" cy="451407"/>
          </a:xfrm>
          <a:custGeom>
            <a:avLst/>
            <a:gdLst/>
            <a:ahLst/>
            <a:cxnLst/>
            <a:rect l="0" t="0" r="0" b="0"/>
            <a:pathLst>
              <a:path>
                <a:moveTo>
                  <a:pt x="0" y="0"/>
                </a:moveTo>
                <a:lnTo>
                  <a:pt x="0" y="316371"/>
                </a:lnTo>
                <a:lnTo>
                  <a:pt x="1682520" y="316371"/>
                </a:lnTo>
                <a:lnTo>
                  <a:pt x="1682520" y="63274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1" name="Connecteur droit 27"/>
          <p:cNvSpPr/>
          <p:nvPr/>
        </p:nvSpPr>
        <p:spPr>
          <a:xfrm>
            <a:off x="6052196" y="2322508"/>
            <a:ext cx="91440" cy="412175"/>
          </a:xfrm>
          <a:custGeom>
            <a:avLst/>
            <a:gdLst/>
            <a:ahLst/>
            <a:cxnLst/>
            <a:rect l="0" t="0" r="0" b="0"/>
            <a:pathLst>
              <a:path>
                <a:moveTo>
                  <a:pt x="45720" y="0"/>
                </a:moveTo>
                <a:lnTo>
                  <a:pt x="45720" y="577751"/>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3" name="Connecteur droit 30"/>
          <p:cNvSpPr/>
          <p:nvPr/>
        </p:nvSpPr>
        <p:spPr>
          <a:xfrm>
            <a:off x="6143636" y="3584709"/>
            <a:ext cx="91440" cy="309435"/>
          </a:xfrm>
          <a:custGeom>
            <a:avLst/>
            <a:gdLst/>
            <a:ahLst/>
            <a:cxnLst/>
            <a:rect l="0" t="0" r="0" b="0"/>
            <a:pathLst>
              <a:path>
                <a:moveTo>
                  <a:pt x="45720" y="0"/>
                </a:moveTo>
                <a:lnTo>
                  <a:pt x="45720" y="433739"/>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34" name="Groupe 33"/>
          <p:cNvGrpSpPr/>
          <p:nvPr/>
        </p:nvGrpSpPr>
        <p:grpSpPr>
          <a:xfrm>
            <a:off x="5069342" y="3965582"/>
            <a:ext cx="2217302" cy="820740"/>
            <a:chOff x="7232689" y="5590932"/>
            <a:chExt cx="1725662" cy="1150441"/>
          </a:xfrm>
        </p:grpSpPr>
        <p:sp>
          <p:nvSpPr>
            <p:cNvPr id="35" name="Rectangle à coins arrondis 34"/>
            <p:cNvSpPr/>
            <p:nvPr/>
          </p:nvSpPr>
          <p:spPr>
            <a:xfrm>
              <a:off x="7232689" y="5590932"/>
              <a:ext cx="1725662" cy="115044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Rectangle 35"/>
            <p:cNvSpPr/>
            <p:nvPr/>
          </p:nvSpPr>
          <p:spPr>
            <a:xfrm>
              <a:off x="7266384" y="5624627"/>
              <a:ext cx="1658272" cy="10830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i="0" kern="1200" dirty="0">
                  <a:latin typeface="Times New Roman" pitchFamily="18" charset="0"/>
                  <a:cs typeface="Times New Roman" pitchFamily="18" charset="0"/>
                </a:rPr>
                <a:t>Transforment des sulfates en H</a:t>
              </a:r>
              <a:r>
                <a:rPr lang="fr-FR" sz="2000" i="0" kern="1200" baseline="-25000" dirty="0">
                  <a:latin typeface="Times New Roman" pitchFamily="18" charset="0"/>
                  <a:cs typeface="Times New Roman" pitchFamily="18" charset="0"/>
                </a:rPr>
                <a:t>2</a:t>
              </a:r>
              <a:r>
                <a:rPr lang="fr-FR" sz="2000" i="0" kern="1200" dirty="0">
                  <a:latin typeface="Times New Roman" pitchFamily="18" charset="0"/>
                  <a:cs typeface="Times New Roman" pitchFamily="18" charset="0"/>
                </a:rPr>
                <a:t>S</a:t>
              </a:r>
            </a:p>
          </p:txBody>
        </p:sp>
      </p:grpSp>
      <p:grpSp>
        <p:nvGrpSpPr>
          <p:cNvPr id="72" name="Groupe 71"/>
          <p:cNvGrpSpPr/>
          <p:nvPr/>
        </p:nvGrpSpPr>
        <p:grpSpPr>
          <a:xfrm>
            <a:off x="-32" y="4855501"/>
            <a:ext cx="4357718" cy="430887"/>
            <a:chOff x="-32" y="5094757"/>
            <a:chExt cx="4357718" cy="430887"/>
          </a:xfrm>
        </p:grpSpPr>
        <p:sp>
          <p:nvSpPr>
            <p:cNvPr id="12" name="Ellipse 11"/>
            <p:cNvSpPr/>
            <p:nvPr/>
          </p:nvSpPr>
          <p:spPr>
            <a:xfrm>
              <a:off x="56650" y="5178046"/>
              <a:ext cx="229070" cy="27616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b="1" dirty="0">
                  <a:latin typeface="Times New Roman" pitchFamily="18" charset="0"/>
                  <a:cs typeface="Times New Roman" pitchFamily="18" charset="0"/>
                </a:rPr>
                <a:t>2</a:t>
              </a:r>
            </a:p>
          </p:txBody>
        </p:sp>
        <p:sp>
          <p:nvSpPr>
            <p:cNvPr id="58" name="Rectangle 57"/>
            <p:cNvSpPr/>
            <p:nvPr/>
          </p:nvSpPr>
          <p:spPr>
            <a:xfrm>
              <a:off x="-32" y="5094757"/>
              <a:ext cx="4357718" cy="430887"/>
            </a:xfrm>
            <a:prstGeom prst="rect">
              <a:avLst/>
            </a:prstGeom>
          </p:spPr>
          <p:txBody>
            <a:bodyPr wrap="square">
              <a:spAutoFit/>
            </a:bodyPr>
            <a:lstStyle/>
            <a:p>
              <a:r>
                <a:rPr lang="fr-FR" sz="2200" dirty="0">
                  <a:latin typeface="Times New Roman" pitchFamily="18" charset="0"/>
                  <a:cs typeface="Times New Roman" pitchFamily="18" charset="0"/>
                </a:rPr>
                <a:t> </a:t>
              </a:r>
              <a:r>
                <a:rPr lang="fr-FR" sz="1400" dirty="0">
                  <a:latin typeface="Times New Roman" pitchFamily="18" charset="0"/>
                  <a:cs typeface="Times New Roman" pitchFamily="18" charset="0"/>
                </a:rPr>
                <a:t>  </a:t>
              </a:r>
              <a:r>
                <a:rPr lang="fr-FR" sz="2200" dirty="0">
                  <a:latin typeface="Times New Roman" pitchFamily="18" charset="0"/>
                  <a:cs typeface="Times New Roman" pitchFamily="18" charset="0"/>
                </a:rPr>
                <a:t>   Réduisent le NO</a:t>
              </a:r>
              <a:r>
                <a:rPr lang="fr-FR" sz="2200" baseline="-25000" dirty="0">
                  <a:latin typeface="Times New Roman" pitchFamily="18" charset="0"/>
                  <a:cs typeface="Times New Roman" pitchFamily="18" charset="0"/>
                </a:rPr>
                <a:t>3</a:t>
              </a:r>
              <a:r>
                <a:rPr lang="fr-FR" sz="2200" dirty="0">
                  <a:latin typeface="Times New Roman" pitchFamily="18" charset="0"/>
                  <a:cs typeface="Times New Roman" pitchFamily="18" charset="0"/>
                </a:rPr>
                <a:t> en N</a:t>
              </a:r>
              <a:r>
                <a:rPr lang="fr-FR" sz="2200" baseline="-25000" dirty="0">
                  <a:latin typeface="Times New Roman" pitchFamily="18" charset="0"/>
                  <a:cs typeface="Times New Roman" pitchFamily="18" charset="0"/>
                </a:rPr>
                <a:t>2</a:t>
              </a:r>
              <a:endParaRPr lang="fr-FR" sz="2200" dirty="0"/>
            </a:p>
          </p:txBody>
        </p:sp>
      </p:grpSp>
      <p:grpSp>
        <p:nvGrpSpPr>
          <p:cNvPr id="74" name="Groupe 73"/>
          <p:cNvGrpSpPr/>
          <p:nvPr/>
        </p:nvGrpSpPr>
        <p:grpSpPr>
          <a:xfrm>
            <a:off x="0" y="5297823"/>
            <a:ext cx="9144000" cy="1107996"/>
            <a:chOff x="0" y="5572140"/>
            <a:chExt cx="9144000" cy="1107996"/>
          </a:xfrm>
        </p:grpSpPr>
        <p:sp>
          <p:nvSpPr>
            <p:cNvPr id="59" name="Rectangle 58"/>
            <p:cNvSpPr/>
            <p:nvPr/>
          </p:nvSpPr>
          <p:spPr>
            <a:xfrm>
              <a:off x="0" y="5572140"/>
              <a:ext cx="9144000" cy="1107996"/>
            </a:xfrm>
            <a:prstGeom prst="rect">
              <a:avLst/>
            </a:prstGeom>
          </p:spPr>
          <p:txBody>
            <a:bodyPr wrap="square">
              <a:spAutoFit/>
            </a:bodyPr>
            <a:lstStyle/>
            <a:p>
              <a:pPr algn="just"/>
              <a:r>
                <a:rPr lang="fr-FR" sz="2200" dirty="0">
                  <a:latin typeface="Times New Roman" pitchFamily="18" charset="0"/>
                  <a:cs typeface="Times New Roman" pitchFamily="18" charset="0"/>
                </a:rPr>
                <a:t>     Oxyde des composés réduits de soufre et réduisant le NO3 en NO2, NO puis N2. cette oxydation des produits soufrés ne peut avoir lieu en anaérobiose qu’en présence de NO3</a:t>
              </a:r>
              <a:endParaRPr lang="fr-FR" sz="2200" dirty="0"/>
            </a:p>
          </p:txBody>
        </p:sp>
        <p:sp>
          <p:nvSpPr>
            <p:cNvPr id="13" name="Ellipse 12"/>
            <p:cNvSpPr/>
            <p:nvPr/>
          </p:nvSpPr>
          <p:spPr>
            <a:xfrm>
              <a:off x="71406" y="5643578"/>
              <a:ext cx="285752" cy="24782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latin typeface="Times New Roman" pitchFamily="18" charset="0"/>
                  <a:cs typeface="Times New Roman" pitchFamily="18" charset="0"/>
                </a:rPr>
                <a:t>3</a:t>
              </a:r>
            </a:p>
          </p:txBody>
        </p:sp>
      </p:grpSp>
      <p:grpSp>
        <p:nvGrpSpPr>
          <p:cNvPr id="73" name="Groupe 72"/>
          <p:cNvGrpSpPr/>
          <p:nvPr/>
        </p:nvGrpSpPr>
        <p:grpSpPr>
          <a:xfrm>
            <a:off x="0" y="6417254"/>
            <a:ext cx="9144000" cy="430887"/>
            <a:chOff x="0" y="6417254"/>
            <a:chExt cx="9144000" cy="430887"/>
          </a:xfrm>
        </p:grpSpPr>
        <p:sp>
          <p:nvSpPr>
            <p:cNvPr id="14" name="Ellipse 13"/>
            <p:cNvSpPr/>
            <p:nvPr/>
          </p:nvSpPr>
          <p:spPr>
            <a:xfrm>
              <a:off x="105158" y="6500834"/>
              <a:ext cx="252000" cy="17978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b="1" dirty="0">
                  <a:latin typeface="Times New Roman" pitchFamily="18" charset="0"/>
                  <a:cs typeface="Times New Roman" pitchFamily="18" charset="0"/>
                </a:rPr>
                <a:t>4</a:t>
              </a:r>
            </a:p>
          </p:txBody>
        </p:sp>
        <p:sp>
          <p:nvSpPr>
            <p:cNvPr id="60" name="Rectangle 59"/>
            <p:cNvSpPr/>
            <p:nvPr/>
          </p:nvSpPr>
          <p:spPr>
            <a:xfrm>
              <a:off x="0" y="6417254"/>
              <a:ext cx="9144000" cy="430887"/>
            </a:xfrm>
            <a:prstGeom prst="rect">
              <a:avLst/>
            </a:prstGeom>
          </p:spPr>
          <p:txBody>
            <a:bodyPr wrap="square">
              <a:spAutoFit/>
            </a:bodyPr>
            <a:lstStyle/>
            <a:p>
              <a:pPr lvl="0" algn="just" defTabSz="622300">
                <a:spcBef>
                  <a:spcPct val="0"/>
                </a:spcBef>
                <a:spcAft>
                  <a:spcPct val="35000"/>
                </a:spcAft>
              </a:pPr>
              <a:r>
                <a:rPr lang="fr-FR" sz="1400" dirty="0">
                  <a:latin typeface="Times New Roman" pitchFamily="18" charset="0"/>
                  <a:cs typeface="Times New Roman" pitchFamily="18" charset="0"/>
                </a:rPr>
                <a:t>    </a:t>
              </a:r>
              <a:r>
                <a:rPr lang="fr-FR" sz="2200" dirty="0">
                  <a:latin typeface="Times New Roman" pitchFamily="18" charset="0"/>
                  <a:cs typeface="Times New Roman" pitchFamily="18" charset="0"/>
                </a:rPr>
                <a:t>  Réduisent les sulfates en sulfures, puis en hydrogène sulfuré</a:t>
              </a:r>
            </a:p>
          </p:txBody>
        </p:sp>
      </p:grpSp>
      <p:grpSp>
        <p:nvGrpSpPr>
          <p:cNvPr id="18" name="Groupe 17"/>
          <p:cNvGrpSpPr/>
          <p:nvPr/>
        </p:nvGrpSpPr>
        <p:grpSpPr>
          <a:xfrm>
            <a:off x="3357554" y="287322"/>
            <a:ext cx="1725662" cy="820740"/>
            <a:chOff x="5550169" y="495374"/>
            <a:chExt cx="1725662" cy="1150441"/>
          </a:xfrm>
        </p:grpSpPr>
        <p:sp>
          <p:nvSpPr>
            <p:cNvPr id="51" name="Rectangle à coins arrondis 50"/>
            <p:cNvSpPr/>
            <p:nvPr/>
          </p:nvSpPr>
          <p:spPr>
            <a:xfrm>
              <a:off x="5550169" y="495374"/>
              <a:ext cx="1725662" cy="115044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2" name="Rectangle 51"/>
            <p:cNvSpPr/>
            <p:nvPr/>
          </p:nvSpPr>
          <p:spPr>
            <a:xfrm>
              <a:off x="5583864" y="529069"/>
              <a:ext cx="1658272" cy="10830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fr-FR" sz="2000" b="1" kern="1200" noProof="0" dirty="0">
                  <a:latin typeface="Times New Roman" pitchFamily="18" charset="0"/>
                  <a:ea typeface="+mj-ea"/>
                  <a:cs typeface="Times New Roman" pitchFamily="18" charset="0"/>
                </a:rPr>
                <a:t>Lithotrophes anaérobies</a:t>
              </a:r>
              <a:r>
                <a:rPr kumimoji="0" lang="fr-FR" sz="2000" b="1" i="0" u="none" strike="noStrike" kern="1200" cap="none" spc="0" normalizeH="0" baseline="0" noProof="0" dirty="0">
                  <a:ln>
                    <a:noFill/>
                  </a:ln>
                  <a:effectLst/>
                  <a:uLnTx/>
                  <a:uFillTx/>
                  <a:latin typeface="Times New Roman" pitchFamily="18" charset="0"/>
                  <a:ea typeface="+mj-ea"/>
                  <a:cs typeface="Times New Roman" pitchFamily="18" charset="0"/>
                </a:rPr>
                <a:t> </a:t>
              </a:r>
              <a:endParaRPr lang="fr-FR" sz="2000" kern="1200" dirty="0">
                <a:latin typeface="Times New Roman" pitchFamily="18" charset="0"/>
                <a:cs typeface="Times New Roman" pitchFamily="18" charset="0"/>
              </a:endParaRPr>
            </a:p>
          </p:txBody>
        </p:sp>
      </p:grpSp>
      <p:grpSp>
        <p:nvGrpSpPr>
          <p:cNvPr id="20" name="Groupe 19"/>
          <p:cNvGrpSpPr/>
          <p:nvPr/>
        </p:nvGrpSpPr>
        <p:grpSpPr>
          <a:xfrm>
            <a:off x="2027135" y="1608128"/>
            <a:ext cx="1725662" cy="820740"/>
            <a:chOff x="3867648" y="2278558"/>
            <a:chExt cx="1725662" cy="1150441"/>
          </a:xfrm>
        </p:grpSpPr>
        <p:sp>
          <p:nvSpPr>
            <p:cNvPr id="49" name="Rectangle à coins arrondis 48"/>
            <p:cNvSpPr/>
            <p:nvPr/>
          </p:nvSpPr>
          <p:spPr>
            <a:xfrm>
              <a:off x="3867648" y="2278558"/>
              <a:ext cx="1725662" cy="115044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Rectangle 49"/>
            <p:cNvSpPr/>
            <p:nvPr/>
          </p:nvSpPr>
          <p:spPr>
            <a:xfrm>
              <a:off x="3901343" y="2312253"/>
              <a:ext cx="1658272" cy="10830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a:solidFill>
                    <a:srgbClr val="FFC000"/>
                  </a:solidFill>
                  <a:latin typeface="Times New Roman" pitchFamily="18" charset="0"/>
                  <a:cs typeface="Times New Roman" pitchFamily="18" charset="0"/>
                </a:rPr>
                <a:t>Réducteurs des nitrates</a:t>
              </a:r>
            </a:p>
          </p:txBody>
        </p:sp>
      </p:grpSp>
      <p:grpSp>
        <p:nvGrpSpPr>
          <p:cNvPr id="30" name="Groupe 29"/>
          <p:cNvGrpSpPr/>
          <p:nvPr/>
        </p:nvGrpSpPr>
        <p:grpSpPr>
          <a:xfrm>
            <a:off x="5069343" y="1608128"/>
            <a:ext cx="1725662" cy="820740"/>
            <a:chOff x="7232689" y="2278558"/>
            <a:chExt cx="1725662" cy="1150441"/>
          </a:xfrm>
        </p:grpSpPr>
        <p:sp>
          <p:nvSpPr>
            <p:cNvPr id="39" name="Rectangle à coins arrondis 38"/>
            <p:cNvSpPr/>
            <p:nvPr/>
          </p:nvSpPr>
          <p:spPr>
            <a:xfrm>
              <a:off x="7232689" y="2278558"/>
              <a:ext cx="1725662" cy="115044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Rectangle 39"/>
            <p:cNvSpPr/>
            <p:nvPr/>
          </p:nvSpPr>
          <p:spPr>
            <a:xfrm>
              <a:off x="7266384" y="2312253"/>
              <a:ext cx="1658272" cy="10830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a:solidFill>
                    <a:srgbClr val="FFC000"/>
                  </a:solidFill>
                  <a:latin typeface="Times New Roman" pitchFamily="18" charset="0"/>
                  <a:cs typeface="Times New Roman" pitchFamily="18" charset="0"/>
                </a:rPr>
                <a:t>Réducteurs de sulfates</a:t>
              </a:r>
            </a:p>
          </p:txBody>
        </p:sp>
      </p:grpSp>
      <p:sp>
        <p:nvSpPr>
          <p:cNvPr id="68" name="Ellipse 67"/>
          <p:cNvSpPr/>
          <p:nvPr/>
        </p:nvSpPr>
        <p:spPr>
          <a:xfrm>
            <a:off x="2786050" y="2859090"/>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latin typeface="Times New Roman" pitchFamily="18" charset="0"/>
                <a:cs typeface="Times New Roman" pitchFamily="18" charset="0"/>
              </a:rPr>
              <a:t>2</a:t>
            </a:r>
            <a:endParaRPr lang="fr-FR" sz="1100" b="1" dirty="0">
              <a:latin typeface="Times New Roman" pitchFamily="18" charset="0"/>
              <a:cs typeface="Times New Roman" pitchFamily="18" charset="0"/>
            </a:endParaRPr>
          </a:p>
        </p:txBody>
      </p:sp>
      <p:sp>
        <p:nvSpPr>
          <p:cNvPr id="69" name="Ellipse 68"/>
          <p:cNvSpPr/>
          <p:nvPr/>
        </p:nvSpPr>
        <p:spPr>
          <a:xfrm>
            <a:off x="5105818" y="2892842"/>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latin typeface="Times New Roman" pitchFamily="18" charset="0"/>
                <a:cs typeface="Times New Roman" pitchFamily="18" charset="0"/>
              </a:rPr>
              <a:t>4</a:t>
            </a:r>
            <a:endParaRPr lang="fr-FR" sz="1100" b="1" dirty="0">
              <a:latin typeface="Times New Roman" pitchFamily="18" charset="0"/>
              <a:cs typeface="Times New Roman" pitchFamily="18" charset="0"/>
            </a:endParaRPr>
          </a:p>
        </p:txBody>
      </p:sp>
      <p:sp>
        <p:nvSpPr>
          <p:cNvPr id="70" name="Ellipse 69"/>
          <p:cNvSpPr/>
          <p:nvPr/>
        </p:nvSpPr>
        <p:spPr>
          <a:xfrm>
            <a:off x="2819802" y="3930660"/>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latin typeface="Times New Roman" pitchFamily="18" charset="0"/>
                <a:cs typeface="Times New Roman" pitchFamily="18" charset="0"/>
              </a:rPr>
              <a:t>3</a:t>
            </a:r>
            <a:endParaRPr lang="fr-FR" sz="1100" b="1" dirty="0">
              <a:latin typeface="Times New Roman" pitchFamily="18" charset="0"/>
              <a:cs typeface="Times New Roman" pitchFamily="18" charset="0"/>
            </a:endParaRPr>
          </a:p>
        </p:txBody>
      </p:sp>
      <p:sp>
        <p:nvSpPr>
          <p:cNvPr id="53" name="Connecteur droit 21"/>
          <p:cNvSpPr/>
          <p:nvPr/>
        </p:nvSpPr>
        <p:spPr>
          <a:xfrm>
            <a:off x="2571736" y="2359024"/>
            <a:ext cx="91440" cy="309435"/>
          </a:xfrm>
          <a:custGeom>
            <a:avLst/>
            <a:gdLst/>
            <a:ahLst/>
            <a:cxnLst/>
            <a:rect l="0" t="0" r="0" b="0"/>
            <a:pathLst>
              <a:path>
                <a:moveTo>
                  <a:pt x="45720" y="0"/>
                </a:moveTo>
                <a:lnTo>
                  <a:pt x="45720" y="433739"/>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Résultat de recherche d'images pour &quot;nitrification dénitrification base biologique d'une station d'épuration&quot;"/>
          <p:cNvPicPr>
            <a:picLocks noGrp="1" noChangeAspect="1" noChangeArrowheads="1"/>
          </p:cNvPicPr>
          <p:nvPr>
            <p:ph sz="half" idx="2"/>
          </p:nvPr>
        </p:nvPicPr>
        <p:blipFill>
          <a:blip r:embed="rId2" cstate="print"/>
          <a:srcRect l="7361" t="12980" r="4342"/>
          <a:stretch>
            <a:fillRect/>
          </a:stretch>
        </p:blipFill>
        <p:spPr bwMode="auto">
          <a:xfrm>
            <a:off x="2143108" y="2925322"/>
            <a:ext cx="4644008" cy="3432636"/>
          </a:xfrm>
          <a:prstGeom prst="rect">
            <a:avLst/>
          </a:prstGeom>
          <a:noFill/>
        </p:spPr>
      </p:pic>
      <p:sp>
        <p:nvSpPr>
          <p:cNvPr id="7" name="Rectangle 6"/>
          <p:cNvSpPr/>
          <p:nvPr/>
        </p:nvSpPr>
        <p:spPr>
          <a:xfrm>
            <a:off x="0" y="71414"/>
            <a:ext cx="9144000" cy="461665"/>
          </a:xfrm>
          <a:prstGeom prst="rect">
            <a:avLst/>
          </a:prstGeom>
        </p:spPr>
        <p:txBody>
          <a:bodyPr wrap="square">
            <a:spAutoFit/>
          </a:bodyPr>
          <a:lstStyle/>
          <a:p>
            <a:pPr algn="ctr"/>
            <a:r>
              <a:rPr lang="fr-FR" sz="2400" b="1" dirty="0" smtClean="0">
                <a:latin typeface="Times New Roman" pitchFamily="18" charset="0"/>
                <a:cs typeface="Times New Roman" pitchFamily="18" charset="0"/>
              </a:rPr>
              <a:t>Réducteurs de nitrates</a:t>
            </a:r>
            <a:endParaRPr lang="fr-FR" sz="2400" b="1" dirty="0">
              <a:latin typeface="Times New Roman" pitchFamily="18" charset="0"/>
              <a:cs typeface="Times New Roman" pitchFamily="18" charset="0"/>
            </a:endParaRPr>
          </a:p>
        </p:txBody>
      </p:sp>
      <p:sp>
        <p:nvSpPr>
          <p:cNvPr id="9" name="Rectangle 8"/>
          <p:cNvSpPr/>
          <p:nvPr/>
        </p:nvSpPr>
        <p:spPr>
          <a:xfrm>
            <a:off x="0" y="930384"/>
            <a:ext cx="9144000" cy="430887"/>
          </a:xfrm>
          <a:prstGeom prst="rect">
            <a:avLst/>
          </a:prstGeom>
        </p:spPr>
        <p:txBody>
          <a:bodyPr wrap="square">
            <a:spAutoFit/>
          </a:bodyPr>
          <a:lstStyle/>
          <a:p>
            <a:r>
              <a:rPr lang="fr-FR" sz="2200" dirty="0" smtClean="0">
                <a:latin typeface="Times New Roman" pitchFamily="18" charset="0"/>
                <a:cs typeface="Times New Roman" pitchFamily="18" charset="0"/>
              </a:rPr>
              <a:t>Beaucoup de bactéries réduisent les nitrates en nitrites. </a:t>
            </a:r>
          </a:p>
        </p:txBody>
      </p:sp>
      <p:sp>
        <p:nvSpPr>
          <p:cNvPr id="10" name="Rectangle 9"/>
          <p:cNvSpPr/>
          <p:nvPr/>
        </p:nvSpPr>
        <p:spPr>
          <a:xfrm>
            <a:off x="0" y="1758576"/>
            <a:ext cx="9144000" cy="769441"/>
          </a:xfrm>
          <a:prstGeom prst="rect">
            <a:avLst/>
          </a:prstGeom>
        </p:spPr>
        <p:txBody>
          <a:bodyPr wrap="square">
            <a:spAutoFit/>
          </a:bodyPr>
          <a:lstStyle/>
          <a:p>
            <a:r>
              <a:rPr lang="fr-FR" sz="2200" dirty="0" smtClean="0">
                <a:latin typeface="Times New Roman" pitchFamily="18" charset="0"/>
                <a:cs typeface="Times New Roman" pitchFamily="18" charset="0"/>
              </a:rPr>
              <a:t>C'est le cas de beaucoup d'entérobactéries dont </a:t>
            </a:r>
            <a:r>
              <a:rPr lang="fr-FR" sz="2200" i="1" dirty="0" smtClean="0">
                <a:latin typeface="Times New Roman" pitchFamily="18" charset="0"/>
                <a:cs typeface="Times New Roman" pitchFamily="18" charset="0"/>
              </a:rPr>
              <a:t>E. coli</a:t>
            </a:r>
            <a:r>
              <a:rPr lang="fr-FR" sz="2200" dirty="0" smtClean="0">
                <a:latin typeface="Times New Roman" pitchFamily="18" charset="0"/>
                <a:cs typeface="Times New Roman" pitchFamily="18" charset="0"/>
              </a:rPr>
              <a:t>, des bactéries du genre </a:t>
            </a:r>
            <a:r>
              <a:rPr lang="fr-FR" sz="2200" i="1" dirty="0" err="1" smtClean="0">
                <a:latin typeface="Times New Roman" pitchFamily="18" charset="0"/>
                <a:cs typeface="Times New Roman" pitchFamily="18" charset="0"/>
              </a:rPr>
              <a:t>Pseudomonas</a:t>
            </a:r>
            <a:r>
              <a:rPr lang="fr-FR" sz="2200" dirty="0" smtClean="0">
                <a:latin typeface="Times New Roman" pitchFamily="18" charset="0"/>
                <a:cs typeface="Times New Roman" pitchFamily="18" charset="0"/>
              </a:rPr>
              <a:t> et de nombreux </a:t>
            </a:r>
            <a:r>
              <a:rPr lang="fr-FR" sz="2200" i="1" dirty="0" err="1" smtClean="0">
                <a:latin typeface="Times New Roman" pitchFamily="18" charset="0"/>
                <a:cs typeface="Times New Roman" pitchFamily="18" charset="0"/>
              </a:rPr>
              <a:t>Bacillus</a:t>
            </a:r>
            <a:r>
              <a:rPr lang="fr-FR" sz="2200" dirty="0" smtClean="0">
                <a:latin typeface="Times New Roman" pitchFamily="18" charset="0"/>
                <a:cs typeface="Times New Roman" pitchFamily="18" charset="0"/>
              </a:rPr>
              <a:t>.</a:t>
            </a:r>
          </a:p>
        </p:txBody>
      </p:sp>
      <p:sp>
        <p:nvSpPr>
          <p:cNvPr id="8" name="Rectangle 7"/>
          <p:cNvSpPr/>
          <p:nvPr/>
        </p:nvSpPr>
        <p:spPr>
          <a:xfrm>
            <a:off x="4000935" y="6355699"/>
            <a:ext cx="2714205" cy="430887"/>
          </a:xfrm>
          <a:prstGeom prst="rect">
            <a:avLst/>
          </a:prstGeom>
        </p:spPr>
        <p:txBody>
          <a:bodyPr wrap="none">
            <a:spAutoFit/>
          </a:bodyPr>
          <a:lstStyle/>
          <a:p>
            <a:r>
              <a:rPr lang="fr-FR" sz="2200" b="1" i="1" dirty="0" err="1" smtClean="0">
                <a:solidFill>
                  <a:srgbClr val="212121"/>
                </a:solidFill>
                <a:latin typeface="Times New Roman" pitchFamily="18" charset="0"/>
                <a:cs typeface="Times New Roman" pitchFamily="18" charset="0"/>
              </a:rPr>
              <a:t>Pseudomonas</a:t>
            </a:r>
            <a:r>
              <a:rPr lang="fr-FR" sz="2200" b="1" i="1" dirty="0" smtClean="0">
                <a:solidFill>
                  <a:srgbClr val="212121"/>
                </a:solidFill>
                <a:latin typeface="Times New Roman" pitchFamily="18" charset="0"/>
                <a:cs typeface="Times New Roman" pitchFamily="18" charset="0"/>
              </a:rPr>
              <a:t> </a:t>
            </a:r>
            <a:r>
              <a:rPr lang="fr-FR" sz="2200" b="1" i="1" dirty="0" err="1" smtClean="0">
                <a:solidFill>
                  <a:srgbClr val="212121"/>
                </a:solidFill>
                <a:latin typeface="Times New Roman" pitchFamily="18" charset="0"/>
                <a:cs typeface="Times New Roman" pitchFamily="18" charset="0"/>
              </a:rPr>
              <a:t>stutzeri</a:t>
            </a:r>
            <a:endParaRPr lang="fr-FR" sz="2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98797"/>
            <a:ext cx="9144000" cy="707886"/>
          </a:xfrm>
          <a:prstGeom prst="rect">
            <a:avLst/>
          </a:prstGeom>
        </p:spPr>
        <p:txBody>
          <a:bodyPr wrap="square">
            <a:spAutoFit/>
          </a:bodyPr>
          <a:lstStyle/>
          <a:p>
            <a:pPr lvl="0" fontAlgn="base">
              <a:spcBef>
                <a:spcPct val="0"/>
              </a:spcBef>
              <a:spcAft>
                <a:spcPct val="0"/>
              </a:spcAft>
            </a:pPr>
            <a:r>
              <a:rPr lang="fr-FR" sz="2000" dirty="0" smtClean="0">
                <a:solidFill>
                  <a:srgbClr val="212121"/>
                </a:solidFill>
                <a:latin typeface="Times New Roman" pitchFamily="18" charset="0"/>
                <a:cs typeface="Times New Roman" pitchFamily="18" charset="0"/>
              </a:rPr>
              <a:t>L'enzyme qui catalyse la première étape de la réduction </a:t>
            </a:r>
            <a:r>
              <a:rPr lang="fr-FR" sz="2000" dirty="0" err="1" smtClean="0">
                <a:solidFill>
                  <a:srgbClr val="212121"/>
                </a:solidFill>
                <a:latin typeface="Times New Roman" pitchFamily="18" charset="0"/>
                <a:cs typeface="Times New Roman" pitchFamily="18" charset="0"/>
              </a:rPr>
              <a:t>dissimilative</a:t>
            </a:r>
            <a:r>
              <a:rPr lang="fr-FR" sz="2000" dirty="0" smtClean="0">
                <a:solidFill>
                  <a:srgbClr val="212121"/>
                </a:solidFill>
                <a:latin typeface="Times New Roman" pitchFamily="18" charset="0"/>
                <a:cs typeface="Times New Roman" pitchFamily="18" charset="0"/>
              </a:rPr>
              <a:t> de nitrate est la </a:t>
            </a:r>
            <a:r>
              <a:rPr lang="fr-FR" sz="2000" b="1" dirty="0" smtClean="0">
                <a:solidFill>
                  <a:srgbClr val="212121"/>
                </a:solidFill>
                <a:latin typeface="Times New Roman" pitchFamily="18" charset="0"/>
                <a:cs typeface="Times New Roman" pitchFamily="18" charset="0"/>
              </a:rPr>
              <a:t>nitrate réductase</a:t>
            </a:r>
            <a:r>
              <a:rPr lang="fr-FR" sz="2000" dirty="0" smtClean="0">
                <a:solidFill>
                  <a:srgbClr val="212121"/>
                </a:solidFill>
                <a:latin typeface="Times New Roman" pitchFamily="18" charset="0"/>
                <a:cs typeface="Times New Roman" pitchFamily="18" charset="0"/>
              </a:rPr>
              <a:t>.</a:t>
            </a:r>
          </a:p>
        </p:txBody>
      </p:sp>
      <p:sp>
        <p:nvSpPr>
          <p:cNvPr id="5" name="Rectangle 4"/>
          <p:cNvSpPr/>
          <p:nvPr/>
        </p:nvSpPr>
        <p:spPr>
          <a:xfrm>
            <a:off x="0" y="1551704"/>
            <a:ext cx="9144000" cy="400110"/>
          </a:xfrm>
          <a:prstGeom prst="rect">
            <a:avLst/>
          </a:prstGeom>
        </p:spPr>
        <p:txBody>
          <a:bodyPr wrap="square">
            <a:spAutoFit/>
          </a:bodyPr>
          <a:lstStyle/>
          <a:p>
            <a:pPr lvl="0" fontAlgn="base">
              <a:spcBef>
                <a:spcPct val="0"/>
              </a:spcBef>
              <a:spcAft>
                <a:spcPct val="0"/>
              </a:spcAft>
            </a:pPr>
            <a:r>
              <a:rPr lang="fr-FR" sz="2000" dirty="0" smtClean="0">
                <a:solidFill>
                  <a:srgbClr val="212121"/>
                </a:solidFill>
                <a:latin typeface="Times New Roman" pitchFamily="18" charset="0"/>
                <a:cs typeface="Times New Roman" pitchFamily="18" charset="0"/>
              </a:rPr>
              <a:t>La nitrate réductase est intégrée dans la membrane et la synthèse est réprimée par O2.</a:t>
            </a:r>
            <a:r>
              <a:rPr lang="fr-FR" sz="2000" dirty="0" smtClean="0">
                <a:latin typeface="Times New Roman" pitchFamily="18" charset="0"/>
                <a:cs typeface="Times New Roman" pitchFamily="18" charset="0"/>
              </a:rPr>
              <a:t> </a:t>
            </a:r>
          </a:p>
        </p:txBody>
      </p:sp>
      <p:sp>
        <p:nvSpPr>
          <p:cNvPr id="7" name="Rectangle 6"/>
          <p:cNvSpPr/>
          <p:nvPr/>
        </p:nvSpPr>
        <p:spPr>
          <a:xfrm>
            <a:off x="0" y="2196835"/>
            <a:ext cx="9144000" cy="707886"/>
          </a:xfrm>
          <a:prstGeom prst="rect">
            <a:avLst/>
          </a:prstGeom>
        </p:spPr>
        <p:txBody>
          <a:bodyPr wrap="square">
            <a:spAutoFit/>
          </a:bodyPr>
          <a:lstStyle/>
          <a:p>
            <a:pPr lvl="0" fontAlgn="base">
              <a:spcBef>
                <a:spcPct val="0"/>
              </a:spcBef>
              <a:spcAft>
                <a:spcPct val="0"/>
              </a:spcAft>
            </a:pPr>
            <a:r>
              <a:rPr lang="fr-FR" sz="2000" dirty="0" smtClean="0">
                <a:solidFill>
                  <a:srgbClr val="212121"/>
                </a:solidFill>
                <a:latin typeface="Times New Roman" pitchFamily="18" charset="0"/>
                <a:cs typeface="Times New Roman" pitchFamily="18" charset="0"/>
              </a:rPr>
              <a:t>Pour que ces enzymes soit exprimées dans les conditions anoxiques, le nitrate doit également être présent</a:t>
            </a:r>
            <a:endParaRPr lang="fr-FR" sz="2000" dirty="0" smtClean="0">
              <a:latin typeface="Times New Roman" pitchFamily="18" charset="0"/>
              <a:cs typeface="Times New Roman" pitchFamily="18" charset="0"/>
            </a:endParaRPr>
          </a:p>
        </p:txBody>
      </p:sp>
      <p:sp>
        <p:nvSpPr>
          <p:cNvPr id="8" name="Rectangle 7"/>
          <p:cNvSpPr/>
          <p:nvPr/>
        </p:nvSpPr>
        <p:spPr>
          <a:xfrm>
            <a:off x="0" y="3149742"/>
            <a:ext cx="9144000" cy="707886"/>
          </a:xfrm>
          <a:prstGeom prst="rect">
            <a:avLst/>
          </a:prstGeom>
        </p:spPr>
        <p:txBody>
          <a:bodyPr wrap="square">
            <a:spAutoFit/>
          </a:bodyPr>
          <a:lstStyle/>
          <a:p>
            <a:pPr lvl="0" fontAlgn="base">
              <a:spcBef>
                <a:spcPct val="0"/>
              </a:spcBef>
              <a:spcAft>
                <a:spcPct val="0"/>
              </a:spcAft>
            </a:pPr>
            <a:r>
              <a:rPr lang="fr-FR" sz="2000" dirty="0" smtClean="0">
                <a:solidFill>
                  <a:srgbClr val="212121"/>
                </a:solidFill>
                <a:latin typeface="Times New Roman" pitchFamily="18" charset="0"/>
                <a:cs typeface="Times New Roman" pitchFamily="18" charset="0"/>
              </a:rPr>
              <a:t>Chez Escherichia coli, la réduction </a:t>
            </a:r>
            <a:r>
              <a:rPr lang="fr-FR" sz="2000" dirty="0" err="1" smtClean="0">
                <a:solidFill>
                  <a:srgbClr val="212121"/>
                </a:solidFill>
                <a:latin typeface="Times New Roman" pitchFamily="18" charset="0"/>
                <a:cs typeface="Times New Roman" pitchFamily="18" charset="0"/>
              </a:rPr>
              <a:t>dissimilative</a:t>
            </a:r>
            <a:r>
              <a:rPr lang="fr-FR" sz="2000" dirty="0" smtClean="0">
                <a:solidFill>
                  <a:srgbClr val="212121"/>
                </a:solidFill>
                <a:latin typeface="Times New Roman" pitchFamily="18" charset="0"/>
                <a:cs typeface="Times New Roman" pitchFamily="18" charset="0"/>
              </a:rPr>
              <a:t> des nitrates s’arrête après la réduction de NO3- au NO2-.</a:t>
            </a:r>
            <a:r>
              <a:rPr lang="fr-FR" sz="2000" dirty="0" smtClean="0">
                <a:latin typeface="Times New Roman" pitchFamily="18" charset="0"/>
                <a:cs typeface="Times New Roman" pitchFamily="18" charset="0"/>
              </a:rPr>
              <a:t> </a:t>
            </a:r>
          </a:p>
        </p:txBody>
      </p:sp>
      <p:pic>
        <p:nvPicPr>
          <p:cNvPr id="9" name="Picture 4"/>
          <p:cNvPicPr>
            <a:picLocks noChangeAspect="1" noChangeArrowheads="1"/>
          </p:cNvPicPr>
          <p:nvPr/>
        </p:nvPicPr>
        <p:blipFill>
          <a:blip r:embed="rId2"/>
          <a:srcRect/>
          <a:stretch>
            <a:fillRect/>
          </a:stretch>
        </p:blipFill>
        <p:spPr bwMode="auto">
          <a:xfrm>
            <a:off x="2235035" y="3702358"/>
            <a:ext cx="5337361" cy="3155666"/>
          </a:xfrm>
          <a:prstGeom prst="rect">
            <a:avLst/>
          </a:prstGeom>
          <a:noFill/>
          <a:ln w="9525">
            <a:noFill/>
            <a:miter lim="800000"/>
            <a:headEnd/>
            <a:tailEnd/>
          </a:ln>
          <a:effectLst/>
        </p:spPr>
      </p:pic>
      <p:sp>
        <p:nvSpPr>
          <p:cNvPr id="11" name="Rectangle 10"/>
          <p:cNvSpPr/>
          <p:nvPr/>
        </p:nvSpPr>
        <p:spPr>
          <a:xfrm>
            <a:off x="0" y="59272"/>
            <a:ext cx="9144000" cy="461665"/>
          </a:xfrm>
          <a:prstGeom prst="rect">
            <a:avLst/>
          </a:prstGeom>
        </p:spPr>
        <p:txBody>
          <a:bodyPr wrap="square">
            <a:spAutoFit/>
          </a:bodyPr>
          <a:lstStyle/>
          <a:p>
            <a:pPr algn="ctr" fontAlgn="base">
              <a:spcBef>
                <a:spcPct val="0"/>
              </a:spcBef>
              <a:spcAft>
                <a:spcPct val="0"/>
              </a:spcAft>
            </a:pPr>
            <a:r>
              <a:rPr lang="fr-FR" sz="2400" b="1" dirty="0" smtClean="0">
                <a:solidFill>
                  <a:srgbClr val="212121"/>
                </a:solidFill>
                <a:latin typeface="Times New Roman" pitchFamily="18" charset="0"/>
                <a:cs typeface="Times New Roman" pitchFamily="18" charset="0"/>
              </a:rPr>
              <a:t>Biochimie de la réduction </a:t>
            </a:r>
            <a:r>
              <a:rPr lang="fr-FR" sz="2400" b="1" dirty="0" err="1" smtClean="0">
                <a:solidFill>
                  <a:srgbClr val="212121"/>
                </a:solidFill>
                <a:latin typeface="Times New Roman" pitchFamily="18" charset="0"/>
                <a:cs typeface="Times New Roman" pitchFamily="18" charset="0"/>
              </a:rPr>
              <a:t>dissimilative</a:t>
            </a:r>
            <a:r>
              <a:rPr lang="fr-FR" sz="2400" b="1" dirty="0" smtClean="0">
                <a:latin typeface="Times New Roman" pitchFamily="18" charset="0"/>
                <a:cs typeface="Times New Roman" pitchFamily="18" charset="0"/>
              </a:rPr>
              <a:t> </a:t>
            </a:r>
            <a:r>
              <a:rPr lang="fr-FR" sz="2400" b="1" dirty="0" smtClean="0">
                <a:solidFill>
                  <a:srgbClr val="212121"/>
                </a:solidFill>
                <a:latin typeface="Times New Roman" pitchFamily="18" charset="0"/>
                <a:cs typeface="Times New Roman" pitchFamily="18" charset="0"/>
              </a:rPr>
              <a:t>du nitrate</a:t>
            </a:r>
            <a:endParaRPr lang="fr-FR" sz="2400" b="1" i="1"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8377"/>
            <a:ext cx="9144000" cy="461665"/>
          </a:xfrm>
          <a:prstGeom prst="rect">
            <a:avLst/>
          </a:prstGeom>
        </p:spPr>
        <p:txBody>
          <a:bodyPr wrap="square">
            <a:spAutoFit/>
          </a:bodyPr>
          <a:lstStyle/>
          <a:p>
            <a:pPr algn="ctr"/>
            <a:r>
              <a:rPr lang="fr-FR" sz="2400" b="1" dirty="0" smtClean="0">
                <a:latin typeface="Times New Roman" pitchFamily="18" charset="0"/>
                <a:cs typeface="Times New Roman" pitchFamily="18" charset="0"/>
              </a:rPr>
              <a:t>Réduction des nitrate et Dénitrification </a:t>
            </a:r>
            <a:r>
              <a:rPr lang="fr-FR" sz="2400" dirty="0" smtClean="0">
                <a:latin typeface="Times New Roman" pitchFamily="18" charset="0"/>
                <a:cs typeface="Times New Roman" pitchFamily="18" charset="0"/>
              </a:rPr>
              <a:t> </a:t>
            </a:r>
            <a:endParaRPr lang="fr-FR" sz="24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l="5376" r="4175"/>
          <a:stretch>
            <a:fillRect/>
          </a:stretch>
        </p:blipFill>
        <p:spPr bwMode="auto">
          <a:xfrm>
            <a:off x="5366222" y="1785925"/>
            <a:ext cx="3303529" cy="2592000"/>
          </a:xfrm>
          <a:prstGeom prst="rect">
            <a:avLst/>
          </a:prstGeom>
          <a:noFill/>
          <a:ln w="9525">
            <a:solidFill>
              <a:srgbClr val="FF0000"/>
            </a:solid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285721" y="1783610"/>
            <a:ext cx="4546763" cy="2592000"/>
          </a:xfrm>
          <a:prstGeom prst="rect">
            <a:avLst/>
          </a:prstGeom>
          <a:noFill/>
          <a:ln w="9525">
            <a:solidFill>
              <a:srgbClr val="FF0000"/>
            </a:solidFill>
            <a:miter lim="800000"/>
            <a:headEnd/>
            <a:tailEnd/>
          </a:ln>
          <a:effectLst/>
        </p:spPr>
      </p:pic>
      <p:sp>
        <p:nvSpPr>
          <p:cNvPr id="6" name="Rectangle 5"/>
          <p:cNvSpPr/>
          <p:nvPr/>
        </p:nvSpPr>
        <p:spPr>
          <a:xfrm>
            <a:off x="-32" y="1324976"/>
            <a:ext cx="9144032" cy="400110"/>
          </a:xfrm>
          <a:prstGeom prst="rect">
            <a:avLst/>
          </a:prstGeom>
        </p:spPr>
        <p:txBody>
          <a:bodyPr wrap="square">
            <a:spAutoFit/>
          </a:bodyPr>
          <a:lstStyle/>
          <a:p>
            <a:r>
              <a:rPr lang="fr-FR" sz="2000" dirty="0" smtClean="0">
                <a:latin typeface="Times New Roman" pitchFamily="18" charset="0"/>
                <a:cs typeface="Times New Roman" pitchFamily="18" charset="0"/>
              </a:rPr>
              <a:t>L’accepteur final d’électron le plus répondu est NO</a:t>
            </a:r>
            <a:r>
              <a:rPr lang="fr-FR" sz="2000" baseline="-25000" dirty="0" smtClean="0">
                <a:latin typeface="Times New Roman" pitchFamily="18" charset="0"/>
                <a:cs typeface="Times New Roman" pitchFamily="18" charset="0"/>
              </a:rPr>
              <a:t>3</a:t>
            </a:r>
            <a:r>
              <a:rPr lang="fr-FR" sz="2000" baseline="30000" dirty="0" smtClean="0">
                <a:latin typeface="Times New Roman" pitchFamily="18" charset="0"/>
                <a:cs typeface="Times New Roman" pitchFamily="18" charset="0"/>
              </a:rPr>
              <a:t>-</a:t>
            </a:r>
            <a:r>
              <a:rPr lang="fr-FR" sz="2000" dirty="0" smtClean="0">
                <a:latin typeface="Times New Roman" pitchFamily="18" charset="0"/>
                <a:cs typeface="Times New Roman" pitchFamily="18" charset="0"/>
              </a:rPr>
              <a:t>  et peut être aussi : </a:t>
            </a:r>
            <a:endParaRPr lang="fr-FR" sz="2000" dirty="0">
              <a:latin typeface="Times New Roman" pitchFamily="18" charset="0"/>
              <a:cs typeface="Times New Roman" pitchFamily="18" charset="0"/>
            </a:endParaRPr>
          </a:p>
        </p:txBody>
      </p:sp>
      <p:sp>
        <p:nvSpPr>
          <p:cNvPr id="8" name="Rectangle 7"/>
          <p:cNvSpPr/>
          <p:nvPr/>
        </p:nvSpPr>
        <p:spPr>
          <a:xfrm>
            <a:off x="0" y="558566"/>
            <a:ext cx="9144000" cy="707886"/>
          </a:xfrm>
          <a:prstGeom prst="rect">
            <a:avLst/>
          </a:prstGeom>
        </p:spPr>
        <p:txBody>
          <a:bodyPr wrap="square">
            <a:spAutoFit/>
          </a:bodyPr>
          <a:lstStyle/>
          <a:p>
            <a:r>
              <a:rPr lang="fr-FR" sz="2000" dirty="0" smtClean="0">
                <a:latin typeface="Times New Roman" pitchFamily="18" charset="0"/>
                <a:cs typeface="Times New Roman" pitchFamily="18" charset="0"/>
              </a:rPr>
              <a:t>Font une respiration anaérobie  et  réduisent le  NO</a:t>
            </a:r>
            <a:r>
              <a:rPr lang="fr-FR" sz="2000" baseline="-25000" dirty="0" smtClean="0">
                <a:latin typeface="Times New Roman" pitchFamily="18" charset="0"/>
                <a:cs typeface="Times New Roman" pitchFamily="18" charset="0"/>
              </a:rPr>
              <a:t>3</a:t>
            </a:r>
            <a:r>
              <a:rPr lang="fr-FR" sz="2000" baseline="30000" dirty="0" smtClean="0">
                <a:latin typeface="Times New Roman" pitchFamily="18" charset="0"/>
                <a:cs typeface="Times New Roman" pitchFamily="18" charset="0"/>
              </a:rPr>
              <a:t>-</a:t>
            </a:r>
            <a:r>
              <a:rPr lang="fr-FR" sz="2000" dirty="0" smtClean="0">
                <a:latin typeface="Times New Roman" pitchFamily="18" charset="0"/>
                <a:cs typeface="Times New Roman" pitchFamily="18" charset="0"/>
              </a:rPr>
              <a:t> en  NO, N</a:t>
            </a:r>
            <a:r>
              <a:rPr lang="fr-FR" sz="2000" baseline="-25000" dirty="0" smtClean="0">
                <a:latin typeface="Times New Roman" pitchFamily="18" charset="0"/>
                <a:cs typeface="Times New Roman" pitchFamily="18" charset="0"/>
              </a:rPr>
              <a:t>2</a:t>
            </a:r>
            <a:r>
              <a:rPr lang="fr-FR" sz="2000" dirty="0" smtClean="0">
                <a:latin typeface="Times New Roman" pitchFamily="18" charset="0"/>
                <a:cs typeface="Times New Roman" pitchFamily="18" charset="0"/>
              </a:rPr>
              <a:t>O et N</a:t>
            </a:r>
            <a:r>
              <a:rPr lang="fr-FR" sz="2000" baseline="-25000" dirty="0" smtClean="0">
                <a:latin typeface="Times New Roman" pitchFamily="18" charset="0"/>
                <a:cs typeface="Times New Roman" pitchFamily="18" charset="0"/>
              </a:rPr>
              <a:t>2</a:t>
            </a:r>
            <a:r>
              <a:rPr lang="fr-FR" sz="2000" baseline="30000" dirty="0" smtClean="0">
                <a:latin typeface="Times New Roman" pitchFamily="18" charset="0"/>
                <a:cs typeface="Times New Roman" pitchFamily="18" charset="0"/>
              </a:rPr>
              <a:t>-</a:t>
            </a:r>
            <a:r>
              <a:rPr lang="fr-FR" sz="2000" dirty="0" smtClean="0">
                <a:latin typeface="Times New Roman" pitchFamily="18" charset="0"/>
                <a:cs typeface="Times New Roman" pitchFamily="18" charset="0"/>
              </a:rPr>
              <a:t> . C’ est appelé dénitrification </a:t>
            </a:r>
            <a:endParaRPr lang="fr-FR" sz="2000" baseline="30000" dirty="0">
              <a:latin typeface="Times New Roman" pitchFamily="18" charset="0"/>
              <a:cs typeface="Times New Roman" pitchFamily="18" charset="0"/>
            </a:endParaRPr>
          </a:p>
        </p:txBody>
      </p:sp>
      <p:grpSp>
        <p:nvGrpSpPr>
          <p:cNvPr id="14" name="Groupe 13"/>
          <p:cNvGrpSpPr/>
          <p:nvPr/>
        </p:nvGrpSpPr>
        <p:grpSpPr>
          <a:xfrm>
            <a:off x="146279" y="5214950"/>
            <a:ext cx="8283373" cy="1609455"/>
            <a:chOff x="146279" y="2643182"/>
            <a:chExt cx="8283373" cy="1609455"/>
          </a:xfrm>
        </p:grpSpPr>
        <p:pic>
          <p:nvPicPr>
            <p:cNvPr id="15" name="Picture 2"/>
            <p:cNvPicPr>
              <a:picLocks noChangeAspect="1" noChangeArrowheads="1"/>
            </p:cNvPicPr>
            <p:nvPr/>
          </p:nvPicPr>
          <p:blipFill>
            <a:blip r:embed="rId4"/>
            <a:srcRect/>
            <a:stretch>
              <a:fillRect/>
            </a:stretch>
          </p:blipFill>
          <p:spPr bwMode="auto">
            <a:xfrm>
              <a:off x="147628" y="2962274"/>
              <a:ext cx="8282024" cy="1290363"/>
            </a:xfrm>
            <a:prstGeom prst="rect">
              <a:avLst/>
            </a:prstGeom>
            <a:noFill/>
            <a:ln w="9525">
              <a:noFill/>
              <a:miter lim="800000"/>
              <a:headEnd/>
              <a:tailEnd/>
            </a:ln>
            <a:effectLst/>
          </p:spPr>
        </p:pic>
        <p:pic>
          <p:nvPicPr>
            <p:cNvPr id="16" name="Picture 3"/>
            <p:cNvPicPr>
              <a:picLocks noChangeAspect="1" noChangeArrowheads="1"/>
            </p:cNvPicPr>
            <p:nvPr/>
          </p:nvPicPr>
          <p:blipFill>
            <a:blip r:embed="rId5"/>
            <a:srcRect b="20548"/>
            <a:stretch>
              <a:fillRect/>
            </a:stretch>
          </p:blipFill>
          <p:spPr bwMode="auto">
            <a:xfrm>
              <a:off x="146279" y="2643182"/>
              <a:ext cx="7497555" cy="357190"/>
            </a:xfrm>
            <a:prstGeom prst="rect">
              <a:avLst/>
            </a:prstGeom>
            <a:noFill/>
            <a:ln w="9525">
              <a:noFill/>
              <a:miter lim="800000"/>
              <a:headEnd/>
              <a:tailEnd/>
            </a:ln>
            <a:effectLst/>
          </p:spPr>
        </p:pic>
        <p:pic>
          <p:nvPicPr>
            <p:cNvPr id="17" name="Picture 4"/>
            <p:cNvPicPr>
              <a:picLocks noChangeAspect="1" noChangeArrowheads="1"/>
            </p:cNvPicPr>
            <p:nvPr/>
          </p:nvPicPr>
          <p:blipFill>
            <a:blip r:embed="rId5"/>
            <a:srcRect l="90603" t="12062"/>
            <a:stretch>
              <a:fillRect/>
            </a:stretch>
          </p:blipFill>
          <p:spPr bwMode="auto">
            <a:xfrm>
              <a:off x="7572396" y="2714620"/>
              <a:ext cx="814722" cy="356400"/>
            </a:xfrm>
            <a:prstGeom prst="rect">
              <a:avLst/>
            </a:prstGeom>
            <a:noFill/>
            <a:ln w="9525">
              <a:noFill/>
              <a:miter lim="800000"/>
              <a:headEnd/>
              <a:tailEnd/>
            </a:ln>
            <a:effectLst/>
          </p:spPr>
        </p:pic>
      </p:grpSp>
      <p:sp>
        <p:nvSpPr>
          <p:cNvPr id="18" name="Rectangle 17"/>
          <p:cNvSpPr/>
          <p:nvPr/>
        </p:nvSpPr>
        <p:spPr>
          <a:xfrm>
            <a:off x="0" y="4448539"/>
            <a:ext cx="9144000" cy="707886"/>
          </a:xfrm>
          <a:prstGeom prst="rect">
            <a:avLst/>
          </a:prstGeom>
        </p:spPr>
        <p:txBody>
          <a:bodyPr wrap="square">
            <a:spAutoFit/>
          </a:bodyPr>
          <a:lstStyle/>
          <a:p>
            <a:r>
              <a:rPr lang="fr-FR" sz="2000" dirty="0" smtClean="0">
                <a:latin typeface="Times New Roman" pitchFamily="18" charset="0"/>
                <a:cs typeface="Times New Roman" pitchFamily="18" charset="0"/>
              </a:rPr>
              <a:t>La dénitrification complète conduisant à la libération d'azote gazeux n'est réalisée que par un petit nombre d'espèces comme, par exemple, </a:t>
            </a:r>
            <a:r>
              <a:rPr lang="fr-FR" sz="2000" i="1" dirty="0" err="1" smtClean="0">
                <a:latin typeface="Times New Roman" pitchFamily="18" charset="0"/>
                <a:cs typeface="Times New Roman" pitchFamily="18" charset="0"/>
              </a:rPr>
              <a:t>Thiobacillus</a:t>
            </a:r>
            <a:r>
              <a:rPr lang="fr-FR" sz="2000" i="1" dirty="0" smtClean="0">
                <a:latin typeface="Times New Roman" pitchFamily="18" charset="0"/>
                <a:cs typeface="Times New Roman" pitchFamily="18" charset="0"/>
              </a:rPr>
              <a:t> </a:t>
            </a:r>
            <a:r>
              <a:rPr lang="fr-FR" sz="2000" i="1" dirty="0" err="1" smtClean="0">
                <a:latin typeface="Times New Roman" pitchFamily="18" charset="0"/>
                <a:cs typeface="Times New Roman" pitchFamily="18" charset="0"/>
              </a:rPr>
              <a:t>denitrificans</a:t>
            </a:r>
            <a:r>
              <a:rPr lang="fr-FR" sz="2000" dirty="0" smtClean="0">
                <a:latin typeface="Times New Roman" pitchFamily="18" charset="0"/>
                <a:cs typeface="Times New Roman" pitchFamily="18" charset="0"/>
              </a:rPr>
              <a:t>.</a:t>
            </a:r>
            <a:endParaRPr lang="fr-FR" sz="2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srcRect l="739" r="2437"/>
          <a:stretch>
            <a:fillRect/>
          </a:stretch>
        </p:blipFill>
        <p:spPr bwMode="auto">
          <a:xfrm>
            <a:off x="32" y="2285992"/>
            <a:ext cx="9144000" cy="3860368"/>
          </a:xfrm>
          <a:prstGeom prst="rect">
            <a:avLst/>
          </a:prstGeom>
          <a:noFill/>
          <a:ln w="9525">
            <a:noFill/>
            <a:miter lim="800000"/>
            <a:headEnd/>
            <a:tailEnd/>
          </a:ln>
          <a:effectLst/>
        </p:spPr>
      </p:pic>
      <p:sp>
        <p:nvSpPr>
          <p:cNvPr id="8" name="Rectangle 7"/>
          <p:cNvSpPr/>
          <p:nvPr/>
        </p:nvSpPr>
        <p:spPr>
          <a:xfrm>
            <a:off x="0" y="857232"/>
            <a:ext cx="9144000" cy="1107996"/>
          </a:xfrm>
          <a:prstGeom prst="rect">
            <a:avLst/>
          </a:prstGeom>
        </p:spPr>
        <p:txBody>
          <a:bodyPr wrap="square">
            <a:spAutoFit/>
          </a:bodyPr>
          <a:lstStyle/>
          <a:p>
            <a:pPr lvl="0" fontAlgn="base">
              <a:spcBef>
                <a:spcPct val="0"/>
              </a:spcBef>
              <a:spcAft>
                <a:spcPct val="0"/>
              </a:spcAft>
            </a:pPr>
            <a:r>
              <a:rPr lang="fr-FR" sz="2200" dirty="0" smtClean="0">
                <a:solidFill>
                  <a:srgbClr val="212121"/>
                </a:solidFill>
                <a:latin typeface="Times New Roman" pitchFamily="18" charset="0"/>
                <a:cs typeface="Times New Roman" pitchFamily="18" charset="0"/>
              </a:rPr>
              <a:t>Chez </a:t>
            </a:r>
            <a:r>
              <a:rPr lang="fr-FR" sz="2200" i="1" dirty="0" err="1" smtClean="0">
                <a:solidFill>
                  <a:srgbClr val="212121"/>
                </a:solidFill>
                <a:latin typeface="Times New Roman" pitchFamily="18" charset="0"/>
                <a:cs typeface="Times New Roman" pitchFamily="18" charset="0"/>
              </a:rPr>
              <a:t>Paracoccus</a:t>
            </a:r>
            <a:r>
              <a:rPr lang="fr-FR" sz="2200" i="1" dirty="0" smtClean="0">
                <a:solidFill>
                  <a:srgbClr val="212121"/>
                </a:solidFill>
                <a:latin typeface="Times New Roman" pitchFamily="18" charset="0"/>
                <a:cs typeface="Times New Roman" pitchFamily="18" charset="0"/>
              </a:rPr>
              <a:t> </a:t>
            </a:r>
            <a:r>
              <a:rPr lang="fr-FR" sz="2200" i="1" dirty="0" err="1" smtClean="0">
                <a:solidFill>
                  <a:srgbClr val="212121"/>
                </a:solidFill>
                <a:latin typeface="Times New Roman" pitchFamily="18" charset="0"/>
                <a:cs typeface="Times New Roman" pitchFamily="18" charset="0"/>
              </a:rPr>
              <a:t>denitrificans</a:t>
            </a:r>
            <a:r>
              <a:rPr lang="fr-FR" sz="2200" i="1" dirty="0" smtClean="0">
                <a:solidFill>
                  <a:srgbClr val="212121"/>
                </a:solidFill>
                <a:latin typeface="Times New Roman" pitchFamily="18" charset="0"/>
                <a:cs typeface="Times New Roman" pitchFamily="18" charset="0"/>
              </a:rPr>
              <a:t> </a:t>
            </a:r>
            <a:r>
              <a:rPr lang="fr-FR" sz="2200" dirty="0" smtClean="0">
                <a:solidFill>
                  <a:srgbClr val="212121"/>
                </a:solidFill>
                <a:latin typeface="Times New Roman" pitchFamily="18" charset="0"/>
                <a:cs typeface="Times New Roman" pitchFamily="18" charset="0"/>
              </a:rPr>
              <a:t>et </a:t>
            </a:r>
            <a:r>
              <a:rPr lang="fr-FR" sz="2200" i="1" dirty="0" err="1" smtClean="0">
                <a:solidFill>
                  <a:srgbClr val="212121"/>
                </a:solidFill>
                <a:latin typeface="Times New Roman" pitchFamily="18" charset="0"/>
                <a:cs typeface="Times New Roman" pitchFamily="18" charset="0"/>
              </a:rPr>
              <a:t>Pseudomonas</a:t>
            </a:r>
            <a:r>
              <a:rPr lang="fr-FR" sz="2200" i="1" dirty="0" smtClean="0">
                <a:solidFill>
                  <a:srgbClr val="212121"/>
                </a:solidFill>
                <a:latin typeface="Times New Roman" pitchFamily="18" charset="0"/>
                <a:cs typeface="Times New Roman" pitchFamily="18" charset="0"/>
              </a:rPr>
              <a:t> </a:t>
            </a:r>
            <a:r>
              <a:rPr lang="fr-FR" sz="2200" i="1" dirty="0" err="1" smtClean="0">
                <a:solidFill>
                  <a:srgbClr val="212121"/>
                </a:solidFill>
                <a:latin typeface="Times New Roman" pitchFamily="18" charset="0"/>
                <a:cs typeface="Times New Roman" pitchFamily="18" charset="0"/>
              </a:rPr>
              <a:t>stutzeri</a:t>
            </a:r>
            <a:r>
              <a:rPr lang="fr-FR" sz="2200" i="1" dirty="0" smtClean="0">
                <a:solidFill>
                  <a:srgbClr val="212121"/>
                </a:solidFill>
                <a:latin typeface="Times New Roman" pitchFamily="18" charset="0"/>
                <a:cs typeface="Times New Roman" pitchFamily="18" charset="0"/>
              </a:rPr>
              <a:t>, </a:t>
            </a:r>
            <a:r>
              <a:rPr lang="fr-FR" sz="2200" dirty="0" smtClean="0">
                <a:solidFill>
                  <a:srgbClr val="212121"/>
                </a:solidFill>
                <a:latin typeface="Times New Roman" pitchFamily="18" charset="0"/>
                <a:cs typeface="Times New Roman" pitchFamily="18" charset="0"/>
              </a:rPr>
              <a:t>les oxydes d'azote sont formés à partir de NO2</a:t>
            </a:r>
            <a:r>
              <a:rPr lang="fr-FR" sz="2200" baseline="50000" dirty="0" smtClean="0">
                <a:solidFill>
                  <a:srgbClr val="212121"/>
                </a:solidFill>
                <a:latin typeface="Times New Roman" pitchFamily="18" charset="0"/>
                <a:cs typeface="Times New Roman" pitchFamily="18" charset="0"/>
              </a:rPr>
              <a:t>-</a:t>
            </a:r>
            <a:r>
              <a:rPr lang="fr-FR" sz="2200" dirty="0" smtClean="0">
                <a:solidFill>
                  <a:srgbClr val="212121"/>
                </a:solidFill>
                <a:latin typeface="Times New Roman" pitchFamily="18" charset="0"/>
                <a:cs typeface="Times New Roman" pitchFamily="18" charset="0"/>
              </a:rPr>
              <a:t> par les enzymes nitrite (</a:t>
            </a:r>
            <a:r>
              <a:rPr lang="fr-FR" sz="2200" dirty="0" smtClean="0">
                <a:latin typeface="Times New Roman" pitchFamily="18" charset="0"/>
                <a:cs typeface="Times New Roman" pitchFamily="18" charset="0"/>
              </a:rPr>
              <a:t>NO</a:t>
            </a:r>
            <a:r>
              <a:rPr lang="fr-FR" sz="2200" baseline="-25000" dirty="0" smtClean="0">
                <a:latin typeface="Times New Roman" pitchFamily="18" charset="0"/>
                <a:cs typeface="Times New Roman" pitchFamily="18" charset="0"/>
              </a:rPr>
              <a:t>2</a:t>
            </a:r>
            <a:r>
              <a:rPr lang="fr-FR" sz="2200" dirty="0" smtClean="0">
                <a:latin typeface="Times New Roman" pitchFamily="18" charset="0"/>
                <a:cs typeface="Times New Roman" pitchFamily="18" charset="0"/>
              </a:rPr>
              <a:t>− ) </a:t>
            </a:r>
            <a:r>
              <a:rPr lang="fr-FR" sz="2200" dirty="0" smtClean="0">
                <a:solidFill>
                  <a:srgbClr val="212121"/>
                </a:solidFill>
                <a:latin typeface="Times New Roman" pitchFamily="18" charset="0"/>
                <a:cs typeface="Times New Roman" pitchFamily="18" charset="0"/>
              </a:rPr>
              <a:t>réductase, oxyde nitrique (</a:t>
            </a:r>
            <a:r>
              <a:rPr lang="fr-FR" sz="2200" dirty="0" smtClean="0">
                <a:latin typeface="Times New Roman" pitchFamily="18" charset="0"/>
                <a:cs typeface="Times New Roman" pitchFamily="18" charset="0"/>
              </a:rPr>
              <a:t>NO) </a:t>
            </a:r>
            <a:r>
              <a:rPr lang="fr-FR" sz="2200" dirty="0" smtClean="0">
                <a:solidFill>
                  <a:srgbClr val="212121"/>
                </a:solidFill>
                <a:latin typeface="Times New Roman" pitchFamily="18" charset="0"/>
                <a:cs typeface="Times New Roman" pitchFamily="18" charset="0"/>
              </a:rPr>
              <a:t>réductase et protoxyde d'azote (</a:t>
            </a:r>
            <a:r>
              <a:rPr lang="fr-FR" sz="2200" dirty="0" smtClean="0">
                <a:latin typeface="Times New Roman" pitchFamily="18" charset="0"/>
                <a:cs typeface="Times New Roman" pitchFamily="18" charset="0"/>
              </a:rPr>
              <a:t>N</a:t>
            </a:r>
            <a:r>
              <a:rPr lang="fr-FR" sz="2200" baseline="-25000" dirty="0" smtClean="0">
                <a:latin typeface="Times New Roman" pitchFamily="18" charset="0"/>
                <a:cs typeface="Times New Roman" pitchFamily="18" charset="0"/>
              </a:rPr>
              <a:t>2</a:t>
            </a:r>
            <a:r>
              <a:rPr lang="fr-FR" sz="2200" dirty="0" smtClean="0">
                <a:latin typeface="Times New Roman" pitchFamily="18" charset="0"/>
                <a:cs typeface="Times New Roman" pitchFamily="18" charset="0"/>
              </a:rPr>
              <a:t>O) réductase </a:t>
            </a:r>
            <a:r>
              <a:rPr lang="fr-FR" sz="2200" dirty="0" smtClean="0">
                <a:solidFill>
                  <a:srgbClr val="212121"/>
                </a:solidFill>
                <a:latin typeface="Times New Roman" pitchFamily="18" charset="0"/>
                <a:cs typeface="Times New Roman" pitchFamily="18" charset="0"/>
              </a:rPr>
              <a:t>.</a:t>
            </a:r>
            <a:r>
              <a:rPr lang="fr-FR" sz="2200" dirty="0" smtClean="0">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036115"/>
            <a:ext cx="9144000" cy="707886"/>
          </a:xfrm>
          <a:prstGeom prst="rect">
            <a:avLst/>
          </a:prstGeom>
        </p:spPr>
        <p:txBody>
          <a:bodyPr wrap="square">
            <a:spAutoFit/>
          </a:bodyPr>
          <a:lstStyle/>
          <a:p>
            <a:r>
              <a:rPr lang="fr-FR" sz="2000" dirty="0" smtClean="0">
                <a:solidFill>
                  <a:srgbClr val="212121"/>
                </a:solidFill>
                <a:latin typeface="Times New Roman" pitchFamily="18" charset="0"/>
                <a:cs typeface="Times New Roman" pitchFamily="18" charset="0"/>
              </a:rPr>
              <a:t>La respiration aérobie se produit lorsque O2 est présent et même lorsque le  NO3- est présent dans le milieu</a:t>
            </a:r>
            <a:endParaRPr lang="fr-FR" sz="2000" dirty="0">
              <a:latin typeface="Times New Roman" pitchFamily="18" charset="0"/>
              <a:cs typeface="Times New Roman" pitchFamily="18" charset="0"/>
            </a:endParaRPr>
          </a:p>
        </p:txBody>
      </p:sp>
      <p:sp>
        <p:nvSpPr>
          <p:cNvPr id="8" name="Rectangle 7"/>
          <p:cNvSpPr/>
          <p:nvPr/>
        </p:nvSpPr>
        <p:spPr>
          <a:xfrm>
            <a:off x="0" y="5021689"/>
            <a:ext cx="9144000" cy="707886"/>
          </a:xfrm>
          <a:prstGeom prst="rect">
            <a:avLst/>
          </a:prstGeom>
        </p:spPr>
        <p:txBody>
          <a:bodyPr wrap="square">
            <a:spAutoFit/>
          </a:bodyPr>
          <a:lstStyle/>
          <a:p>
            <a:pPr lvl="0" fontAlgn="base">
              <a:spcBef>
                <a:spcPct val="0"/>
              </a:spcBef>
              <a:spcAft>
                <a:spcPct val="0"/>
              </a:spcAft>
            </a:pPr>
            <a:r>
              <a:rPr lang="fr-FR" sz="2000" dirty="0" smtClean="0">
                <a:solidFill>
                  <a:srgbClr val="212121"/>
                </a:solidFill>
                <a:latin typeface="Times New Roman" pitchFamily="18" charset="0"/>
                <a:cs typeface="Times New Roman" pitchFamily="18" charset="0"/>
              </a:rPr>
              <a:t>Certaines espèces d'</a:t>
            </a:r>
            <a:r>
              <a:rPr lang="fr-FR" sz="2000" dirty="0" err="1" smtClean="0">
                <a:solidFill>
                  <a:srgbClr val="212121"/>
                </a:solidFill>
                <a:latin typeface="Times New Roman" pitchFamily="18" charset="0"/>
                <a:cs typeface="Times New Roman" pitchFamily="18" charset="0"/>
              </a:rPr>
              <a:t>Archaea</a:t>
            </a:r>
            <a:r>
              <a:rPr lang="fr-FR" sz="2000" dirty="0" smtClean="0">
                <a:solidFill>
                  <a:srgbClr val="212121"/>
                </a:solidFill>
                <a:latin typeface="Times New Roman" pitchFamily="18" charset="0"/>
                <a:cs typeface="Times New Roman" pitchFamily="18" charset="0"/>
              </a:rPr>
              <a:t> peuvent se développer dans les conditions anaérobies par la réduction du nitrate en nitrite, et plusieurs peuvent également  faire la  dénitrification. </a:t>
            </a:r>
          </a:p>
        </p:txBody>
      </p:sp>
      <p:sp>
        <p:nvSpPr>
          <p:cNvPr id="9" name="Rectangle 8"/>
          <p:cNvSpPr/>
          <p:nvPr/>
        </p:nvSpPr>
        <p:spPr>
          <a:xfrm>
            <a:off x="0" y="6007262"/>
            <a:ext cx="9144000" cy="707886"/>
          </a:xfrm>
          <a:prstGeom prst="rect">
            <a:avLst/>
          </a:prstGeom>
        </p:spPr>
        <p:txBody>
          <a:bodyPr wrap="square">
            <a:spAutoFit/>
          </a:bodyPr>
          <a:lstStyle/>
          <a:p>
            <a:pPr lvl="0" fontAlgn="base">
              <a:spcBef>
                <a:spcPct val="0"/>
              </a:spcBef>
              <a:spcAft>
                <a:spcPct val="0"/>
              </a:spcAft>
            </a:pPr>
            <a:r>
              <a:rPr lang="fr-FR" sz="2000" dirty="0" smtClean="0">
                <a:solidFill>
                  <a:srgbClr val="212121"/>
                </a:solidFill>
                <a:latin typeface="Times New Roman" pitchFamily="18" charset="0"/>
                <a:cs typeface="Times New Roman" pitchFamily="18" charset="0"/>
              </a:rPr>
              <a:t>Le protiste </a:t>
            </a:r>
            <a:r>
              <a:rPr lang="fr-FR" sz="2000" i="1" dirty="0" err="1" smtClean="0">
                <a:solidFill>
                  <a:srgbClr val="212121"/>
                </a:solidFill>
                <a:latin typeface="Times New Roman" pitchFamily="18" charset="0"/>
                <a:cs typeface="Times New Roman" pitchFamily="18" charset="0"/>
              </a:rPr>
              <a:t>Globobulimina</a:t>
            </a:r>
            <a:r>
              <a:rPr lang="fr-FR" sz="2000" i="1" dirty="0" smtClean="0">
                <a:solidFill>
                  <a:srgbClr val="212121"/>
                </a:solidFill>
                <a:latin typeface="Times New Roman" pitchFamily="18" charset="0"/>
                <a:cs typeface="Times New Roman" pitchFamily="18" charset="0"/>
              </a:rPr>
              <a:t> </a:t>
            </a:r>
            <a:r>
              <a:rPr lang="fr-FR" sz="2000" i="1" dirty="0" err="1" smtClean="0">
                <a:solidFill>
                  <a:srgbClr val="212121"/>
                </a:solidFill>
                <a:latin typeface="Times New Roman" pitchFamily="18" charset="0"/>
                <a:cs typeface="Times New Roman" pitchFamily="18" charset="0"/>
              </a:rPr>
              <a:t>pseudospinescens</a:t>
            </a:r>
            <a:r>
              <a:rPr lang="fr-FR" sz="2000" i="1" dirty="0" smtClean="0">
                <a:solidFill>
                  <a:srgbClr val="212121"/>
                </a:solidFill>
                <a:latin typeface="Times New Roman" pitchFamily="18" charset="0"/>
                <a:cs typeface="Times New Roman" pitchFamily="18" charset="0"/>
              </a:rPr>
              <a:t> </a:t>
            </a:r>
            <a:r>
              <a:rPr lang="fr-FR" sz="2000" dirty="0" smtClean="0">
                <a:solidFill>
                  <a:srgbClr val="212121"/>
                </a:solidFill>
                <a:latin typeface="Times New Roman" pitchFamily="18" charset="0"/>
                <a:cs typeface="Times New Roman" pitchFamily="18" charset="0"/>
              </a:rPr>
              <a:t>(un eucaryote) peut  aussi faire la dénitrification, comme forme de métabolisme dan les sédiments marins anoxiques.</a:t>
            </a:r>
            <a:r>
              <a:rPr lang="fr-FR" sz="2000" dirty="0" smtClean="0">
                <a:latin typeface="Times New Roman" pitchFamily="18" charset="0"/>
                <a:cs typeface="Times New Roman" pitchFamily="18" charset="0"/>
              </a:rPr>
              <a:t> </a:t>
            </a:r>
          </a:p>
        </p:txBody>
      </p:sp>
      <p:pic>
        <p:nvPicPr>
          <p:cNvPr id="2051" name="Picture 3"/>
          <p:cNvPicPr>
            <a:picLocks noChangeAspect="1" noChangeArrowheads="1"/>
          </p:cNvPicPr>
          <p:nvPr/>
        </p:nvPicPr>
        <p:blipFill>
          <a:blip r:embed="rId2"/>
          <a:srcRect/>
          <a:stretch>
            <a:fillRect/>
          </a:stretch>
        </p:blipFill>
        <p:spPr bwMode="auto">
          <a:xfrm>
            <a:off x="285720" y="1267913"/>
            <a:ext cx="4291016" cy="2490514"/>
          </a:xfrm>
          <a:prstGeom prst="rect">
            <a:avLst/>
          </a:prstGeom>
          <a:noFill/>
          <a:ln w="9525">
            <a:solidFill>
              <a:srgbClr val="FF0000"/>
            </a:solidFill>
            <a:miter lim="800000"/>
            <a:headEnd/>
            <a:tailEnd/>
          </a:ln>
          <a:effectLst/>
        </p:spPr>
      </p:pic>
      <p:pic>
        <p:nvPicPr>
          <p:cNvPr id="2052" name="Picture 4"/>
          <p:cNvPicPr>
            <a:picLocks noChangeAspect="1" noChangeArrowheads="1"/>
          </p:cNvPicPr>
          <p:nvPr/>
        </p:nvPicPr>
        <p:blipFill>
          <a:blip r:embed="rId3"/>
          <a:srcRect/>
          <a:stretch>
            <a:fillRect/>
          </a:stretch>
        </p:blipFill>
        <p:spPr bwMode="auto">
          <a:xfrm>
            <a:off x="4701851" y="1285860"/>
            <a:ext cx="4156429" cy="2457451"/>
          </a:xfrm>
          <a:prstGeom prst="rect">
            <a:avLst/>
          </a:prstGeom>
          <a:noFill/>
          <a:ln w="9525">
            <a:solidFill>
              <a:srgbClr val="FF0000"/>
            </a:solidFill>
            <a:miter lim="800000"/>
            <a:headEnd/>
            <a:tailEnd/>
          </a:ln>
          <a:effectLst/>
        </p:spPr>
      </p:pic>
      <p:sp>
        <p:nvSpPr>
          <p:cNvPr id="12" name="Rectangle 11"/>
          <p:cNvSpPr/>
          <p:nvPr/>
        </p:nvSpPr>
        <p:spPr>
          <a:xfrm>
            <a:off x="0" y="220784"/>
            <a:ext cx="9144000" cy="769441"/>
          </a:xfrm>
          <a:prstGeom prst="rect">
            <a:avLst/>
          </a:prstGeom>
        </p:spPr>
        <p:txBody>
          <a:bodyPr wrap="square">
            <a:spAutoFit/>
          </a:bodyPr>
          <a:lstStyle/>
          <a:p>
            <a:r>
              <a:rPr lang="fr-FR" sz="2200" dirty="0" smtClean="0">
                <a:solidFill>
                  <a:srgbClr val="212121"/>
                </a:solidFill>
                <a:latin typeface="Times New Roman" pitchFamily="18" charset="0"/>
                <a:cs typeface="Times New Roman" pitchFamily="18" charset="0"/>
              </a:rPr>
              <a:t>La plupart des bactéries </a:t>
            </a:r>
            <a:r>
              <a:rPr lang="fr-FR" sz="2200" dirty="0" err="1" smtClean="0">
                <a:solidFill>
                  <a:srgbClr val="212121"/>
                </a:solidFill>
                <a:latin typeface="Times New Roman" pitchFamily="18" charset="0"/>
                <a:cs typeface="Times New Roman" pitchFamily="18" charset="0"/>
              </a:rPr>
              <a:t>dénitrifiantes</a:t>
            </a:r>
            <a:r>
              <a:rPr lang="fr-FR" sz="2200" dirty="0" smtClean="0">
                <a:solidFill>
                  <a:srgbClr val="212121"/>
                </a:solidFill>
                <a:latin typeface="Times New Roman" pitchFamily="18" charset="0"/>
                <a:cs typeface="Times New Roman" pitchFamily="18" charset="0"/>
              </a:rPr>
              <a:t> sont des </a:t>
            </a:r>
            <a:r>
              <a:rPr lang="fr-FR" sz="2200" dirty="0" err="1" smtClean="0">
                <a:solidFill>
                  <a:srgbClr val="212121"/>
                </a:solidFill>
                <a:latin typeface="Times New Roman" pitchFamily="18" charset="0"/>
                <a:cs typeface="Times New Roman" pitchFamily="18" charset="0"/>
              </a:rPr>
              <a:t>des</a:t>
            </a:r>
            <a:r>
              <a:rPr lang="fr-FR" sz="2200" dirty="0" smtClean="0">
                <a:solidFill>
                  <a:srgbClr val="212121"/>
                </a:solidFill>
                <a:latin typeface="Times New Roman" pitchFamily="18" charset="0"/>
                <a:cs typeface="Times New Roman" pitchFamily="18" charset="0"/>
              </a:rPr>
              <a:t> </a:t>
            </a:r>
            <a:r>
              <a:rPr lang="fr-FR" sz="2200" dirty="0" err="1" smtClean="0">
                <a:solidFill>
                  <a:srgbClr val="212121"/>
                </a:solidFill>
                <a:latin typeface="Times New Roman" pitchFamily="18" charset="0"/>
                <a:cs typeface="Times New Roman" pitchFamily="18" charset="0"/>
              </a:rPr>
              <a:t>Protéobactéries</a:t>
            </a:r>
            <a:r>
              <a:rPr lang="fr-FR" sz="2200" dirty="0" smtClean="0">
                <a:solidFill>
                  <a:srgbClr val="212121"/>
                </a:solidFill>
                <a:latin typeface="Times New Roman" pitchFamily="18" charset="0"/>
                <a:cs typeface="Times New Roman" pitchFamily="18" charset="0"/>
              </a:rPr>
              <a:t>  et des aérobies facultatives</a:t>
            </a:r>
            <a:endParaRPr lang="fr-FR" sz="2200"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soest.hawaii.edu/oceantech/microbepersonality/img/Desulfovibriodesulfuricans.png"/>
          <p:cNvPicPr>
            <a:picLocks noGrp="1" noChangeAspect="1" noChangeArrowheads="1"/>
          </p:cNvPicPr>
          <p:nvPr>
            <p:ph sz="half" idx="2"/>
          </p:nvPr>
        </p:nvPicPr>
        <p:blipFill>
          <a:blip r:embed="rId2" cstate="print"/>
          <a:srcRect/>
          <a:stretch>
            <a:fillRect/>
          </a:stretch>
        </p:blipFill>
        <p:spPr bwMode="auto">
          <a:xfrm>
            <a:off x="6143636" y="3571876"/>
            <a:ext cx="2928958" cy="3214710"/>
          </a:xfrm>
          <a:prstGeom prst="rect">
            <a:avLst/>
          </a:prstGeom>
          <a:noFill/>
        </p:spPr>
      </p:pic>
      <p:sp>
        <p:nvSpPr>
          <p:cNvPr id="6" name="Rectangle 5"/>
          <p:cNvSpPr/>
          <p:nvPr/>
        </p:nvSpPr>
        <p:spPr>
          <a:xfrm>
            <a:off x="0" y="5101724"/>
            <a:ext cx="6120000" cy="1015663"/>
          </a:xfrm>
          <a:prstGeom prst="rect">
            <a:avLst/>
          </a:prstGeom>
        </p:spPr>
        <p:txBody>
          <a:bodyPr>
            <a:spAutoFit/>
          </a:bodyPr>
          <a:lstStyle/>
          <a:p>
            <a:pPr indent="-360363" algn="just"/>
            <a:r>
              <a:rPr lang="fr-FR" sz="2000" dirty="0">
                <a:latin typeface="Times New Roman" pitchFamily="18" charset="0"/>
                <a:cs typeface="Times New Roman" pitchFamily="18" charset="0"/>
              </a:rPr>
              <a:t>L’espèce type est </a:t>
            </a:r>
            <a:r>
              <a:rPr lang="fr-FR" sz="2000" b="1" i="1" dirty="0" err="1">
                <a:latin typeface="Times New Roman" pitchFamily="18" charset="0"/>
                <a:cs typeface="Times New Roman" pitchFamily="18" charset="0"/>
              </a:rPr>
              <a:t>Desulfovibrio</a:t>
            </a:r>
            <a:r>
              <a:rPr lang="fr-FR" sz="2000" b="1" i="1" dirty="0">
                <a:latin typeface="Times New Roman" pitchFamily="18" charset="0"/>
                <a:cs typeface="Times New Roman" pitchFamily="18" charset="0"/>
              </a:rPr>
              <a:t> </a:t>
            </a:r>
            <a:r>
              <a:rPr lang="fr-FR" sz="2000" b="1" i="1" dirty="0" err="1">
                <a:latin typeface="Times New Roman" pitchFamily="18" charset="0"/>
                <a:cs typeface="Times New Roman" pitchFamily="18" charset="0"/>
              </a:rPr>
              <a:t>desulfuricans</a:t>
            </a:r>
            <a:r>
              <a:rPr lang="fr-FR" sz="2000" b="1" i="1" dirty="0">
                <a:latin typeface="Times New Roman" pitchFamily="18" charset="0"/>
                <a:cs typeface="Times New Roman" pitchFamily="18" charset="0"/>
              </a:rPr>
              <a:t> </a:t>
            </a:r>
            <a:r>
              <a:rPr lang="fr-FR" sz="2000" dirty="0">
                <a:latin typeface="Times New Roman" pitchFamily="18" charset="0"/>
                <a:cs typeface="Times New Roman" pitchFamily="18" charset="0"/>
              </a:rPr>
              <a:t>à cause de sa forme incurvé et son pouvoir de transformation des sulfates en H</a:t>
            </a:r>
            <a:r>
              <a:rPr lang="fr-FR" sz="2000" baseline="-25000" dirty="0">
                <a:latin typeface="Times New Roman" pitchFamily="18" charset="0"/>
                <a:cs typeface="Times New Roman" pitchFamily="18" charset="0"/>
              </a:rPr>
              <a:t>2</a:t>
            </a:r>
            <a:r>
              <a:rPr lang="fr-FR" sz="2000" dirty="0">
                <a:latin typeface="Times New Roman" pitchFamily="18" charset="0"/>
                <a:cs typeface="Times New Roman" pitchFamily="18" charset="0"/>
              </a:rPr>
              <a:t>S</a:t>
            </a:r>
          </a:p>
        </p:txBody>
      </p:sp>
      <p:sp>
        <p:nvSpPr>
          <p:cNvPr id="7" name="Rectangle 6"/>
          <p:cNvSpPr/>
          <p:nvPr/>
        </p:nvSpPr>
        <p:spPr>
          <a:xfrm>
            <a:off x="-2" y="3495356"/>
            <a:ext cx="4536819" cy="400110"/>
          </a:xfrm>
          <a:prstGeom prst="rect">
            <a:avLst/>
          </a:prstGeom>
        </p:spPr>
        <p:txBody>
          <a:bodyPr wrap="none">
            <a:spAutoFit/>
          </a:bodyPr>
          <a:lstStyle/>
          <a:p>
            <a:pPr marL="360363" indent="-360363" algn="just"/>
            <a:r>
              <a:rPr lang="fr-FR" sz="2000" dirty="0">
                <a:latin typeface="Times New Roman" pitchFamily="18" charset="0"/>
                <a:cs typeface="Times New Roman" pitchFamily="18" charset="0"/>
              </a:rPr>
              <a:t>Causent des corrosion des métaux ferreux </a:t>
            </a:r>
          </a:p>
        </p:txBody>
      </p:sp>
      <p:sp>
        <p:nvSpPr>
          <p:cNvPr id="8" name="Rectangle 7"/>
          <p:cNvSpPr/>
          <p:nvPr/>
        </p:nvSpPr>
        <p:spPr>
          <a:xfrm>
            <a:off x="0" y="2754716"/>
            <a:ext cx="6120000" cy="707886"/>
          </a:xfrm>
          <a:prstGeom prst="rect">
            <a:avLst/>
          </a:prstGeom>
        </p:spPr>
        <p:txBody>
          <a:bodyPr>
            <a:spAutoFit/>
          </a:bodyPr>
          <a:lstStyle/>
          <a:p>
            <a:pPr indent="-360363" algn="just"/>
            <a:r>
              <a:rPr lang="fr-FR" sz="2000" dirty="0">
                <a:latin typeface="Times New Roman" pitchFamily="18" charset="0"/>
                <a:cs typeface="Times New Roman" pitchFamily="18" charset="0"/>
              </a:rPr>
              <a:t>Sont des agent biologique majeur du processus naturel de réduction de soufre</a:t>
            </a:r>
          </a:p>
        </p:txBody>
      </p:sp>
      <p:sp>
        <p:nvSpPr>
          <p:cNvPr id="9" name="Rectangle 8"/>
          <p:cNvSpPr/>
          <p:nvPr/>
        </p:nvSpPr>
        <p:spPr>
          <a:xfrm>
            <a:off x="0" y="1273436"/>
            <a:ext cx="6120000" cy="707886"/>
          </a:xfrm>
          <a:prstGeom prst="rect">
            <a:avLst/>
          </a:prstGeom>
        </p:spPr>
        <p:txBody>
          <a:bodyPr>
            <a:spAutoFit/>
          </a:bodyPr>
          <a:lstStyle/>
          <a:p>
            <a:pPr indent="-360363" algn="just"/>
            <a:r>
              <a:rPr lang="fr-FR" sz="2000" dirty="0">
                <a:latin typeface="Times New Roman" pitchFamily="18" charset="0"/>
                <a:cs typeface="Times New Roman" pitchFamily="18" charset="0"/>
              </a:rPr>
              <a:t>Ubiquitaire on les rencontre pratiquement toujours dans le sol, les eaux douces et salées</a:t>
            </a:r>
          </a:p>
        </p:txBody>
      </p:sp>
      <p:sp>
        <p:nvSpPr>
          <p:cNvPr id="10" name="Rectangle 9"/>
          <p:cNvSpPr/>
          <p:nvPr/>
        </p:nvSpPr>
        <p:spPr>
          <a:xfrm>
            <a:off x="0" y="38377"/>
            <a:ext cx="9144000" cy="461665"/>
          </a:xfrm>
          <a:prstGeom prst="rect">
            <a:avLst/>
          </a:prstGeom>
        </p:spPr>
        <p:txBody>
          <a:bodyPr wrap="square">
            <a:spAutoFit/>
          </a:bodyPr>
          <a:lstStyle/>
          <a:p>
            <a:pPr algn="ctr"/>
            <a:r>
              <a:rPr lang="fr-FR" sz="2400" b="1" dirty="0">
                <a:latin typeface="Times New Roman" pitchFamily="18" charset="0"/>
                <a:cs typeface="Times New Roman" pitchFamily="18" charset="0"/>
              </a:rPr>
              <a:t>Réducteurs des sulfates</a:t>
            </a:r>
            <a:endParaRPr lang="fr-FR" sz="2400" dirty="0"/>
          </a:p>
        </p:txBody>
      </p:sp>
      <p:sp>
        <p:nvSpPr>
          <p:cNvPr id="13" name="Rectangle 12"/>
          <p:cNvSpPr/>
          <p:nvPr/>
        </p:nvSpPr>
        <p:spPr>
          <a:xfrm>
            <a:off x="0" y="6150138"/>
            <a:ext cx="6120000" cy="707886"/>
          </a:xfrm>
          <a:prstGeom prst="rect">
            <a:avLst/>
          </a:prstGeom>
        </p:spPr>
        <p:txBody>
          <a:bodyPr>
            <a:spAutoFit/>
          </a:bodyPr>
          <a:lstStyle/>
          <a:p>
            <a:pPr indent="-360363" algn="just"/>
            <a:r>
              <a:rPr lang="fr-FR" sz="2000" dirty="0">
                <a:latin typeface="Times New Roman" pitchFamily="18" charset="0"/>
                <a:cs typeface="Times New Roman" pitchFamily="18" charset="0"/>
              </a:rPr>
              <a:t>Utilisent l’azote aminé, ammoniacal, et même l’azote atmosphérique comme source d’azote</a:t>
            </a:r>
          </a:p>
        </p:txBody>
      </p:sp>
      <p:sp>
        <p:nvSpPr>
          <p:cNvPr id="14" name="Rectangle 13"/>
          <p:cNvSpPr/>
          <p:nvPr/>
        </p:nvSpPr>
        <p:spPr>
          <a:xfrm>
            <a:off x="0" y="3928220"/>
            <a:ext cx="6120000" cy="400110"/>
          </a:xfrm>
          <a:prstGeom prst="rect">
            <a:avLst/>
          </a:prstGeom>
        </p:spPr>
        <p:txBody>
          <a:bodyPr>
            <a:spAutoFit/>
          </a:bodyPr>
          <a:lstStyle/>
          <a:p>
            <a:pPr marL="360363" indent="-360363" algn="just"/>
            <a:r>
              <a:rPr lang="fr-FR" sz="2000" dirty="0">
                <a:latin typeface="Times New Roman" pitchFamily="18" charset="0"/>
                <a:cs typeface="Times New Roman" pitchFamily="18" charset="0"/>
              </a:rPr>
              <a:t>Utilisent le CO2 comme seul source de carbone</a:t>
            </a:r>
            <a:endParaRPr lang="fr-FR" sz="2000" dirty="0"/>
          </a:p>
        </p:txBody>
      </p:sp>
      <p:sp>
        <p:nvSpPr>
          <p:cNvPr id="15" name="Rectangle 14"/>
          <p:cNvSpPr/>
          <p:nvPr/>
        </p:nvSpPr>
        <p:spPr>
          <a:xfrm>
            <a:off x="0" y="2014076"/>
            <a:ext cx="6120000" cy="707886"/>
          </a:xfrm>
          <a:prstGeom prst="rect">
            <a:avLst/>
          </a:prstGeom>
        </p:spPr>
        <p:txBody>
          <a:bodyPr wrap="square">
            <a:spAutoFit/>
          </a:bodyPr>
          <a:lstStyle/>
          <a:p>
            <a:pPr indent="-360363" algn="just">
              <a:buNone/>
            </a:pPr>
            <a:r>
              <a:rPr lang="fr-FR" sz="2000" dirty="0">
                <a:latin typeface="Times New Roman" pitchFamily="18" charset="0"/>
                <a:cs typeface="Times New Roman" pitchFamily="18" charset="0"/>
              </a:rPr>
              <a:t>Sont anaérobie stricte mais résistent exceptionnellement vis-à-vis de l’oxygènes.  Ils ont une déshydrogénase </a:t>
            </a:r>
          </a:p>
        </p:txBody>
      </p:sp>
      <p:graphicFrame>
        <p:nvGraphicFramePr>
          <p:cNvPr id="16" name="Tableau 15"/>
          <p:cNvGraphicFramePr>
            <a:graphicFrameLocks noGrp="1"/>
          </p:cNvGraphicFramePr>
          <p:nvPr/>
        </p:nvGraphicFramePr>
        <p:xfrm>
          <a:off x="6149906" y="642918"/>
          <a:ext cx="2922688" cy="2786080"/>
        </p:xfrm>
        <a:graphic>
          <a:graphicData uri="http://schemas.openxmlformats.org/drawingml/2006/table">
            <a:tbl>
              <a:tblPr firstRow="1" bandRow="1">
                <a:tableStyleId>{5C22544A-7EE6-4342-B048-85BDC9FD1C3A}</a:tableStyleId>
              </a:tblPr>
              <a:tblGrid>
                <a:gridCol w="1131362">
                  <a:extLst>
                    <a:ext uri="{9D8B030D-6E8A-4147-A177-3AD203B41FA5}">
                      <a16:colId xmlns="" xmlns:a16="http://schemas.microsoft.com/office/drawing/2014/main" val="20000"/>
                    </a:ext>
                  </a:extLst>
                </a:gridCol>
                <a:gridCol w="1791326">
                  <a:extLst>
                    <a:ext uri="{9D8B030D-6E8A-4147-A177-3AD203B41FA5}">
                      <a16:colId xmlns="" xmlns:a16="http://schemas.microsoft.com/office/drawing/2014/main" val="20001"/>
                    </a:ext>
                  </a:extLst>
                </a:gridCol>
              </a:tblGrid>
              <a:tr h="399334">
                <a:tc>
                  <a:txBody>
                    <a:bodyPr/>
                    <a:lstStyle/>
                    <a:p>
                      <a:r>
                        <a:rPr lang="fr-FR" sz="1400" b="1" dirty="0" err="1">
                          <a:solidFill>
                            <a:schemeClr val="tx1"/>
                          </a:solidFill>
                          <a:latin typeface="Times New Roman" pitchFamily="18" charset="0"/>
                          <a:cs typeface="Times New Roman" pitchFamily="18" charset="0"/>
                        </a:rPr>
                        <a:t>Kingdom</a:t>
                      </a:r>
                      <a:endParaRPr lang="fr-FR" sz="1400" b="1" dirty="0">
                        <a:solidFill>
                          <a:schemeClr val="tx1"/>
                        </a:solidFill>
                        <a:latin typeface="Times New Roman" pitchFamily="18" charset="0"/>
                        <a:cs typeface="Times New Roman" pitchFamily="18" charset="0"/>
                      </a:endParaRPr>
                    </a:p>
                  </a:txBody>
                  <a:tcPr/>
                </a:tc>
                <a:tc>
                  <a:txBody>
                    <a:bodyPr/>
                    <a:lstStyle/>
                    <a:p>
                      <a:r>
                        <a:rPr lang="fr-FR" sz="1400" b="1" i="0" kern="1200" dirty="0" err="1">
                          <a:solidFill>
                            <a:schemeClr val="tx1"/>
                          </a:solidFill>
                          <a:latin typeface="Times New Roman" pitchFamily="18" charset="0"/>
                          <a:ea typeface="+mn-ea"/>
                          <a:cs typeface="Times New Roman" pitchFamily="18" charset="0"/>
                        </a:rPr>
                        <a:t>Bacteria</a:t>
                      </a:r>
                      <a:endParaRPr lang="fr-FR" sz="1400" b="1" dirty="0">
                        <a:solidFill>
                          <a:schemeClr val="tx1"/>
                        </a:solidFill>
                        <a:latin typeface="Times New Roman" pitchFamily="18" charset="0"/>
                        <a:cs typeface="Times New Roman" pitchFamily="18" charset="0"/>
                      </a:endParaRPr>
                    </a:p>
                  </a:txBody>
                  <a:tcPr/>
                </a:tc>
                <a:extLst>
                  <a:ext uri="{0D108BD9-81ED-4DB2-BD59-A6C34878D82A}">
                    <a16:rowId xmlns="" xmlns:a16="http://schemas.microsoft.com/office/drawing/2014/main" val="10000"/>
                  </a:ext>
                </a:extLst>
              </a:tr>
              <a:tr h="399334">
                <a:tc>
                  <a:txBody>
                    <a:bodyPr/>
                    <a:lstStyle/>
                    <a:p>
                      <a:r>
                        <a:rPr lang="fr-FR" sz="1400" b="1" dirty="0">
                          <a:solidFill>
                            <a:schemeClr val="tx1"/>
                          </a:solidFill>
                          <a:latin typeface="Times New Roman" pitchFamily="18" charset="0"/>
                          <a:cs typeface="Times New Roman" pitchFamily="18" charset="0"/>
                        </a:rPr>
                        <a:t>Phylum</a:t>
                      </a:r>
                    </a:p>
                  </a:txBody>
                  <a:tcPr/>
                </a:tc>
                <a:tc>
                  <a:txBody>
                    <a:bodyPr/>
                    <a:lstStyle/>
                    <a:p>
                      <a:r>
                        <a:rPr lang="fr-FR" sz="1400" b="1" i="0" kern="1200" dirty="0" err="1">
                          <a:solidFill>
                            <a:schemeClr val="tx1"/>
                          </a:solidFill>
                          <a:latin typeface="Times New Roman" pitchFamily="18" charset="0"/>
                          <a:ea typeface="+mn-ea"/>
                          <a:cs typeface="Times New Roman" pitchFamily="18" charset="0"/>
                        </a:rPr>
                        <a:t>Proteobacteria</a:t>
                      </a:r>
                      <a:endParaRPr lang="fr-FR" sz="1400" b="1" dirty="0">
                        <a:solidFill>
                          <a:schemeClr val="tx1"/>
                        </a:solidFill>
                        <a:latin typeface="Times New Roman" pitchFamily="18" charset="0"/>
                        <a:cs typeface="Times New Roman" pitchFamily="18" charset="0"/>
                      </a:endParaRPr>
                    </a:p>
                  </a:txBody>
                  <a:tcPr/>
                </a:tc>
                <a:extLst>
                  <a:ext uri="{0D108BD9-81ED-4DB2-BD59-A6C34878D82A}">
                    <a16:rowId xmlns="" xmlns:a16="http://schemas.microsoft.com/office/drawing/2014/main" val="10001"/>
                  </a:ext>
                </a:extLst>
              </a:tr>
              <a:tr h="399334">
                <a:tc>
                  <a:txBody>
                    <a:bodyPr/>
                    <a:lstStyle/>
                    <a:p>
                      <a:r>
                        <a:rPr lang="fr-FR" sz="1400" b="1" dirty="0">
                          <a:solidFill>
                            <a:schemeClr val="tx1"/>
                          </a:solidFill>
                          <a:latin typeface="Times New Roman" pitchFamily="18" charset="0"/>
                          <a:cs typeface="Times New Roman" pitchFamily="18" charset="0"/>
                        </a:rPr>
                        <a:t>Class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i="0" kern="1200" dirty="0" err="1">
                          <a:solidFill>
                            <a:schemeClr val="tx1"/>
                          </a:solidFill>
                          <a:latin typeface="Times New Roman" pitchFamily="18" charset="0"/>
                          <a:ea typeface="+mn-ea"/>
                          <a:cs typeface="Times New Roman" pitchFamily="18" charset="0"/>
                        </a:rPr>
                        <a:t>Deltaproteobacteria</a:t>
                      </a:r>
                      <a:r>
                        <a:rPr lang="fr-FR" sz="1400" b="1" i="0" kern="1200" dirty="0">
                          <a:solidFill>
                            <a:schemeClr val="tx1"/>
                          </a:solidFill>
                          <a:latin typeface="Times New Roman" pitchFamily="18" charset="0"/>
                          <a:ea typeface="+mn-ea"/>
                          <a:cs typeface="Times New Roman" pitchFamily="18" charset="0"/>
                        </a:rPr>
                        <a:t> </a:t>
                      </a:r>
                      <a:endParaRPr lang="fr-FR" sz="1400" b="1" dirty="0">
                        <a:solidFill>
                          <a:schemeClr val="tx1"/>
                        </a:solidFill>
                        <a:latin typeface="Times New Roman" pitchFamily="18" charset="0"/>
                        <a:cs typeface="Times New Roman" pitchFamily="18" charset="0"/>
                      </a:endParaRPr>
                    </a:p>
                  </a:txBody>
                  <a:tcPr/>
                </a:tc>
                <a:extLst>
                  <a:ext uri="{0D108BD9-81ED-4DB2-BD59-A6C34878D82A}">
                    <a16:rowId xmlns="" xmlns:a16="http://schemas.microsoft.com/office/drawing/2014/main" val="10002"/>
                  </a:ext>
                </a:extLst>
              </a:tr>
              <a:tr h="399334">
                <a:tc>
                  <a:txBody>
                    <a:bodyPr/>
                    <a:lstStyle/>
                    <a:p>
                      <a:r>
                        <a:rPr lang="fr-FR" sz="1400" b="1" dirty="0" err="1">
                          <a:solidFill>
                            <a:schemeClr val="tx1"/>
                          </a:solidFill>
                          <a:latin typeface="Times New Roman" pitchFamily="18" charset="0"/>
                          <a:cs typeface="Times New Roman" pitchFamily="18" charset="0"/>
                        </a:rPr>
                        <a:t>Order</a:t>
                      </a:r>
                      <a:endParaRPr lang="fr-FR" sz="1400" b="1" dirty="0">
                        <a:solidFill>
                          <a:schemeClr val="tx1"/>
                        </a:solidFill>
                        <a:latin typeface="Times New Roman" pitchFamily="18" charset="0"/>
                        <a:cs typeface="Times New Roman" pitchFamily="18" charset="0"/>
                      </a:endParaRPr>
                    </a:p>
                  </a:txBody>
                  <a:tcPr/>
                </a:tc>
                <a:tc>
                  <a:txBody>
                    <a:bodyPr/>
                    <a:lstStyle/>
                    <a:p>
                      <a:r>
                        <a:rPr lang="fr-FR" sz="1400" b="1" i="0" kern="1200" dirty="0" err="1">
                          <a:solidFill>
                            <a:schemeClr val="tx1"/>
                          </a:solidFill>
                          <a:latin typeface="Times New Roman" pitchFamily="18" charset="0"/>
                          <a:ea typeface="+mn-ea"/>
                          <a:cs typeface="Times New Roman" pitchFamily="18" charset="0"/>
                        </a:rPr>
                        <a:t>sulfovibrionales</a:t>
                      </a:r>
                      <a:endParaRPr lang="fr-FR" sz="1400" b="1" i="0" kern="1200" dirty="0">
                        <a:solidFill>
                          <a:schemeClr val="tx1"/>
                        </a:solidFill>
                        <a:latin typeface="Times New Roman" pitchFamily="18" charset="0"/>
                        <a:ea typeface="+mn-ea"/>
                        <a:cs typeface="Times New Roman" pitchFamily="18" charset="0"/>
                      </a:endParaRPr>
                    </a:p>
                  </a:txBody>
                  <a:tcPr/>
                </a:tc>
                <a:extLst>
                  <a:ext uri="{0D108BD9-81ED-4DB2-BD59-A6C34878D82A}">
                    <a16:rowId xmlns="" xmlns:a16="http://schemas.microsoft.com/office/drawing/2014/main" val="10003"/>
                  </a:ext>
                </a:extLst>
              </a:tr>
              <a:tr h="399334">
                <a:tc>
                  <a:txBody>
                    <a:bodyPr/>
                    <a:lstStyle/>
                    <a:p>
                      <a:r>
                        <a:rPr lang="fr-FR" sz="1400" b="1" dirty="0" err="1">
                          <a:solidFill>
                            <a:schemeClr val="tx1"/>
                          </a:solidFill>
                          <a:latin typeface="Times New Roman" pitchFamily="18" charset="0"/>
                          <a:cs typeface="Times New Roman" pitchFamily="18" charset="0"/>
                        </a:rPr>
                        <a:t>Family</a:t>
                      </a:r>
                      <a:endParaRPr lang="fr-FR" sz="1400" b="1" dirty="0">
                        <a:solidFill>
                          <a:schemeClr val="tx1"/>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i="0" kern="1200" dirty="0" err="1">
                          <a:solidFill>
                            <a:schemeClr val="tx1"/>
                          </a:solidFill>
                          <a:latin typeface="Times New Roman" pitchFamily="18" charset="0"/>
                          <a:ea typeface="+mn-ea"/>
                          <a:cs typeface="Times New Roman" pitchFamily="18" charset="0"/>
                        </a:rPr>
                        <a:t>Desulfovibrionaceae</a:t>
                      </a:r>
                      <a:endParaRPr lang="fr-FR" sz="1400" b="1" i="0" kern="1200" dirty="0">
                        <a:solidFill>
                          <a:schemeClr val="tx1"/>
                        </a:solidFill>
                        <a:latin typeface="Times New Roman" pitchFamily="18" charset="0"/>
                        <a:ea typeface="+mn-ea"/>
                        <a:cs typeface="Times New Roman" pitchFamily="18" charset="0"/>
                      </a:endParaRPr>
                    </a:p>
                  </a:txBody>
                  <a:tcPr/>
                </a:tc>
                <a:extLst>
                  <a:ext uri="{0D108BD9-81ED-4DB2-BD59-A6C34878D82A}">
                    <a16:rowId xmlns="" xmlns:a16="http://schemas.microsoft.com/office/drawing/2014/main" val="10004"/>
                  </a:ext>
                </a:extLst>
              </a:tr>
              <a:tr h="789410">
                <a:tc>
                  <a:txBody>
                    <a:bodyPr/>
                    <a:lstStyle/>
                    <a:p>
                      <a:r>
                        <a:rPr lang="fr-FR" sz="1400" b="1" dirty="0" err="1">
                          <a:solidFill>
                            <a:schemeClr val="tx1"/>
                          </a:solidFill>
                          <a:latin typeface="Times New Roman" pitchFamily="18" charset="0"/>
                          <a:cs typeface="Times New Roman" pitchFamily="18" charset="0"/>
                        </a:rPr>
                        <a:t>Genus</a:t>
                      </a:r>
                      <a:endParaRPr lang="fr-FR" sz="1400" b="1" dirty="0">
                        <a:solidFill>
                          <a:schemeClr val="tx1"/>
                        </a:solidFill>
                        <a:latin typeface="Times New Roman" pitchFamily="18" charset="0"/>
                        <a:cs typeface="Times New Roman" pitchFamily="18" charset="0"/>
                      </a:endParaRPr>
                    </a:p>
                  </a:txBody>
                  <a:tcPr/>
                </a:tc>
                <a:tc>
                  <a:txBody>
                    <a:bodyPr/>
                    <a:lstStyle/>
                    <a:p>
                      <a:r>
                        <a:rPr lang="fr-FR" sz="1400" b="1" i="1" dirty="0" err="1">
                          <a:latin typeface="Times New Roman" pitchFamily="18" charset="0"/>
                          <a:cs typeface="Times New Roman" pitchFamily="18" charset="0"/>
                        </a:rPr>
                        <a:t>Desulfovibrio</a:t>
                      </a:r>
                      <a:r>
                        <a:rPr lang="fr-FR" sz="1400" b="1" i="1" dirty="0">
                          <a:latin typeface="Times New Roman" pitchFamily="18" charset="0"/>
                          <a:cs typeface="Times New Roman" pitchFamily="18" charset="0"/>
                        </a:rPr>
                        <a:t> , </a:t>
                      </a:r>
                      <a:r>
                        <a:rPr lang="fr-FR" sz="1400" b="1" i="1" dirty="0" err="1">
                          <a:latin typeface="Times New Roman" pitchFamily="18" charset="0"/>
                          <a:cs typeface="Times New Roman" pitchFamily="18" charset="0"/>
                        </a:rPr>
                        <a:t>Desulfobacter</a:t>
                      </a:r>
                      <a:r>
                        <a:rPr lang="fr-FR" sz="1400" b="1" i="1" dirty="0">
                          <a:latin typeface="Times New Roman" pitchFamily="18" charset="0"/>
                          <a:cs typeface="Times New Roman" pitchFamily="18" charset="0"/>
                        </a:rPr>
                        <a:t>, </a:t>
                      </a:r>
                      <a:r>
                        <a:rPr lang="fr-FR" sz="1400" b="1" i="1" dirty="0" err="1">
                          <a:latin typeface="Times New Roman" pitchFamily="18" charset="0"/>
                          <a:cs typeface="Times New Roman" pitchFamily="18" charset="0"/>
                        </a:rPr>
                        <a:t>Desulfuromonas</a:t>
                      </a:r>
                      <a:r>
                        <a:rPr lang="fr-FR" sz="1400" b="1" i="1" dirty="0">
                          <a:latin typeface="Times New Roman" pitchFamily="18" charset="0"/>
                          <a:cs typeface="Times New Roman" pitchFamily="18" charset="0"/>
                        </a:rPr>
                        <a:t> </a:t>
                      </a:r>
                      <a:endParaRPr lang="fr-FR" sz="1400" b="1" i="1" kern="1200" dirty="0">
                        <a:solidFill>
                          <a:schemeClr val="tx1"/>
                        </a:solidFill>
                        <a:latin typeface="Times New Roman" pitchFamily="18" charset="0"/>
                        <a:cs typeface="Times New Roman" pitchFamily="18" charset="0"/>
                      </a:endParaRPr>
                    </a:p>
                  </a:txBody>
                  <a:tcPr/>
                </a:tc>
                <a:extLst>
                  <a:ext uri="{0D108BD9-81ED-4DB2-BD59-A6C34878D82A}">
                    <a16:rowId xmlns="" xmlns:a16="http://schemas.microsoft.com/office/drawing/2014/main" val="10005"/>
                  </a:ext>
                </a:extLst>
              </a:tr>
            </a:tbl>
          </a:graphicData>
        </a:graphic>
      </p:graphicFrame>
      <p:sp>
        <p:nvSpPr>
          <p:cNvPr id="17" name="Rectangle 16"/>
          <p:cNvSpPr/>
          <p:nvPr/>
        </p:nvSpPr>
        <p:spPr>
          <a:xfrm>
            <a:off x="0" y="4361084"/>
            <a:ext cx="6120000" cy="707886"/>
          </a:xfrm>
          <a:prstGeom prst="rect">
            <a:avLst/>
          </a:prstGeom>
        </p:spPr>
        <p:txBody>
          <a:bodyPr wrap="square">
            <a:spAutoFit/>
          </a:bodyPr>
          <a:lstStyle/>
          <a:p>
            <a:pPr algn="just"/>
            <a:r>
              <a:rPr lang="fr-FR" sz="2000" dirty="0">
                <a:latin typeface="Times New Roman" pitchFamily="18" charset="0"/>
                <a:cs typeface="Times New Roman" pitchFamily="18" charset="0"/>
              </a:rPr>
              <a:t>Certaines espèces peuvent vivre en hétérotrophie en oxydant des sources organique comme lactate ou pyruvate</a:t>
            </a:r>
            <a:endParaRPr lang="fr-FR" sz="2000" dirty="0"/>
          </a:p>
        </p:txBody>
      </p:sp>
      <p:sp>
        <p:nvSpPr>
          <p:cNvPr id="26" name="Rectangle 25"/>
          <p:cNvSpPr/>
          <p:nvPr/>
        </p:nvSpPr>
        <p:spPr>
          <a:xfrm>
            <a:off x="0" y="532796"/>
            <a:ext cx="6143636" cy="707886"/>
          </a:xfrm>
          <a:prstGeom prst="rect">
            <a:avLst/>
          </a:prstGeom>
        </p:spPr>
        <p:txBody>
          <a:bodyPr wrap="square">
            <a:spAutoFit/>
          </a:bodyPr>
          <a:lstStyle/>
          <a:p>
            <a:pPr lvl="0"/>
            <a:r>
              <a:rPr lang="fr-FR" sz="2000" dirty="0">
                <a:solidFill>
                  <a:srgbClr val="212121"/>
                </a:solidFill>
                <a:latin typeface="Times New Roman" pitchFamily="18" charset="0"/>
                <a:cs typeface="Times New Roman" pitchFamily="18" charset="0"/>
              </a:rPr>
              <a:t>Réduisent les  sulfates (forme la plus oxydée du soufre, SO</a:t>
            </a:r>
            <a:r>
              <a:rPr lang="fr-FR" sz="2000" baseline="-25000" dirty="0">
                <a:solidFill>
                  <a:srgbClr val="212121"/>
                </a:solidFill>
                <a:latin typeface="Times New Roman" pitchFamily="18" charset="0"/>
                <a:cs typeface="Times New Roman" pitchFamily="18" charset="0"/>
              </a:rPr>
              <a:t>4</a:t>
            </a:r>
            <a:r>
              <a:rPr lang="fr-FR" sz="2000" baseline="30000" dirty="0">
                <a:solidFill>
                  <a:srgbClr val="212121"/>
                </a:solidFill>
                <a:latin typeface="Times New Roman" pitchFamily="18" charset="0"/>
                <a:cs typeface="Times New Roman" pitchFamily="18" charset="0"/>
              </a:rPr>
              <a:t>2-</a:t>
            </a:r>
            <a:r>
              <a:rPr lang="fr-FR" sz="2000" dirty="0">
                <a:solidFill>
                  <a:srgbClr val="212121"/>
                </a:solidFill>
                <a:latin typeface="Times New Roman" pitchFamily="18" charset="0"/>
                <a:cs typeface="Times New Roman" pitchFamily="18" charset="0"/>
              </a:rPr>
              <a:t>), en H</a:t>
            </a:r>
            <a:r>
              <a:rPr lang="fr-FR" sz="2000" baseline="-25000" dirty="0">
                <a:solidFill>
                  <a:srgbClr val="212121"/>
                </a:solidFill>
                <a:latin typeface="Times New Roman" pitchFamily="18" charset="0"/>
                <a:cs typeface="Times New Roman" pitchFamily="18" charset="0"/>
              </a:rPr>
              <a:t>2</a:t>
            </a:r>
            <a:r>
              <a:rPr lang="fr-FR" sz="2000" dirty="0">
                <a:solidFill>
                  <a:srgbClr val="212121"/>
                </a:solidFill>
                <a:latin typeface="Times New Roman" pitchFamily="18" charset="0"/>
                <a:cs typeface="Times New Roman" pitchFamily="18" charset="0"/>
              </a:rPr>
              <a:t>S.  </a:t>
            </a:r>
            <a:endParaRPr lang="fr-F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3" grpId="0"/>
      <p:bldP spid="14" grpId="0"/>
      <p:bldP spid="15" grpId="0"/>
      <p:bldP spid="17" grpId="0"/>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thumb/d/d3/Cycle_azote_fr.svg/350px-Cycle_azote_fr.svg.png"/>
          <p:cNvPicPr>
            <a:picLocks noChangeAspect="1" noChangeArrowheads="1"/>
          </p:cNvPicPr>
          <p:nvPr/>
        </p:nvPicPr>
        <p:blipFill>
          <a:blip r:embed="rId2"/>
          <a:srcRect/>
          <a:stretch>
            <a:fillRect/>
          </a:stretch>
        </p:blipFill>
        <p:spPr bwMode="auto">
          <a:xfrm>
            <a:off x="714348" y="989083"/>
            <a:ext cx="7715304" cy="5797503"/>
          </a:xfrm>
          <a:prstGeom prst="rect">
            <a:avLst/>
          </a:prstGeom>
          <a:noFill/>
        </p:spPr>
      </p:pic>
      <p:sp>
        <p:nvSpPr>
          <p:cNvPr id="6" name="Rectangle 5"/>
          <p:cNvSpPr/>
          <p:nvPr/>
        </p:nvSpPr>
        <p:spPr>
          <a:xfrm>
            <a:off x="2214546" y="5357826"/>
            <a:ext cx="5857916" cy="1357322"/>
          </a:xfrm>
          <a:prstGeom prst="rect">
            <a:avLst/>
          </a:prstGeom>
          <a:noFill/>
          <a:ln w="38100">
            <a:solidFill>
              <a:srgbClr val="FFFF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9" name="Rectangle 8"/>
          <p:cNvSpPr/>
          <p:nvPr/>
        </p:nvSpPr>
        <p:spPr>
          <a:xfrm>
            <a:off x="217087" y="88153"/>
            <a:ext cx="8709826" cy="5380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889000">
              <a:lnSpc>
                <a:spcPct val="90000"/>
              </a:lnSpc>
              <a:spcBef>
                <a:spcPct val="0"/>
              </a:spcBef>
              <a:spcAft>
                <a:spcPct val="35000"/>
              </a:spcAft>
            </a:pPr>
            <a:r>
              <a:rPr lang="fr-FR" sz="2400" b="1" kern="1200" dirty="0">
                <a:solidFill>
                  <a:srgbClr val="FFC000"/>
                </a:solidFill>
                <a:latin typeface="Times New Roman" pitchFamily="18" charset="0"/>
                <a:cs typeface="Times New Roman" pitchFamily="18" charset="0"/>
              </a:rPr>
              <a:t>Bactéries nitrifiantes </a:t>
            </a:r>
          </a:p>
        </p:txBody>
      </p:sp>
      <p:grpSp>
        <p:nvGrpSpPr>
          <p:cNvPr id="10" name="Groupe 5"/>
          <p:cNvGrpSpPr/>
          <p:nvPr/>
        </p:nvGrpSpPr>
        <p:grpSpPr>
          <a:xfrm>
            <a:off x="142844" y="71414"/>
            <a:ext cx="8858312" cy="571504"/>
            <a:chOff x="9239" y="5505776"/>
            <a:chExt cx="2900781" cy="830082"/>
          </a:xfrm>
        </p:grpSpPr>
        <p:sp>
          <p:nvSpPr>
            <p:cNvPr id="11" name="Rectangle à coins arrondis 10"/>
            <p:cNvSpPr/>
            <p:nvPr/>
          </p:nvSpPr>
          <p:spPr>
            <a:xfrm>
              <a:off x="9239" y="5505776"/>
              <a:ext cx="2900781" cy="830082"/>
            </a:xfrm>
            <a:prstGeom prst="roundRect">
              <a:avLst>
                <a:gd name="adj" fmla="val 10000"/>
              </a:avLst>
            </a:prstGeom>
          </p:spPr>
          <p:style>
            <a:lnRef idx="1">
              <a:schemeClr val="accent2"/>
            </a:lnRef>
            <a:fillRef idx="3">
              <a:schemeClr val="accent2"/>
            </a:fillRef>
            <a:effectRef idx="2">
              <a:schemeClr val="accent2"/>
            </a:effectRef>
            <a:fontRef idx="minor">
              <a:schemeClr val="lt1"/>
            </a:fontRef>
          </p:style>
        </p:sp>
        <p:sp>
          <p:nvSpPr>
            <p:cNvPr id="12" name="Rectangle 11"/>
            <p:cNvSpPr/>
            <p:nvPr/>
          </p:nvSpPr>
          <p:spPr>
            <a:xfrm>
              <a:off x="33551" y="5530088"/>
              <a:ext cx="2852157" cy="7814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889000">
                <a:lnSpc>
                  <a:spcPct val="90000"/>
                </a:lnSpc>
                <a:spcBef>
                  <a:spcPct val="0"/>
                </a:spcBef>
                <a:spcAft>
                  <a:spcPct val="35000"/>
                </a:spcAft>
              </a:pPr>
              <a:r>
                <a:rPr lang="fr-FR" sz="2400" b="1" kern="1200" dirty="0">
                  <a:solidFill>
                    <a:srgbClr val="FFFF00"/>
                  </a:solidFill>
                  <a:latin typeface="Times New Roman" pitchFamily="18" charset="0"/>
                  <a:cs typeface="Times New Roman" pitchFamily="18" charset="0"/>
                </a:rPr>
                <a:t>Bactéries nitrifiantes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91204"/>
            <a:ext cx="5040000" cy="707886"/>
          </a:xfrm>
          <a:prstGeom prst="rect">
            <a:avLst/>
          </a:prstGeom>
        </p:spPr>
        <p:txBody>
          <a:bodyPr wrap="square">
            <a:spAutoFit/>
          </a:bodyPr>
          <a:lstStyle/>
          <a:p>
            <a:pPr algn="just"/>
            <a:r>
              <a:rPr lang="fr-FR" sz="2000" b="1" dirty="0">
                <a:latin typeface="Times New Roman" pitchFamily="18" charset="0"/>
                <a:cs typeface="Times New Roman" pitchFamily="18" charset="0"/>
              </a:rPr>
              <a:t>Il y a deux types métabolismes des sulfates: assimilatif et </a:t>
            </a:r>
            <a:r>
              <a:rPr lang="fr-FR" sz="2000" b="1" dirty="0" err="1">
                <a:latin typeface="Times New Roman" pitchFamily="18" charset="0"/>
                <a:cs typeface="Times New Roman" pitchFamily="18" charset="0"/>
              </a:rPr>
              <a:t>dissimilatif</a:t>
            </a:r>
            <a:r>
              <a:rPr lang="fr-FR" sz="2000" b="1" dirty="0">
                <a:latin typeface="Times New Roman" pitchFamily="18" charset="0"/>
                <a:cs typeface="Times New Roman" pitchFamily="18" charset="0"/>
              </a:rPr>
              <a:t>.</a:t>
            </a:r>
          </a:p>
        </p:txBody>
      </p:sp>
      <p:sp>
        <p:nvSpPr>
          <p:cNvPr id="11" name="Rectangle 10"/>
          <p:cNvSpPr/>
          <p:nvPr/>
        </p:nvSpPr>
        <p:spPr>
          <a:xfrm>
            <a:off x="0" y="5699485"/>
            <a:ext cx="5040000" cy="1015663"/>
          </a:xfrm>
          <a:prstGeom prst="rect">
            <a:avLst/>
          </a:prstGeom>
        </p:spPr>
        <p:txBody>
          <a:bodyPr wrap="square">
            <a:spAutoFit/>
          </a:bodyPr>
          <a:lstStyle/>
          <a:p>
            <a:pPr algn="just"/>
            <a:r>
              <a:rPr lang="fr-FR" sz="2000" dirty="0">
                <a:latin typeface="Times New Roman" pitchFamily="18" charset="0"/>
                <a:cs typeface="Times New Roman" pitchFamily="18" charset="0"/>
              </a:rPr>
              <a:t>Le H2S produit en forte quantité est excrété de la cellule pour être oxydé par d’autres microorganismes ou combiné à d’autre métaux.</a:t>
            </a:r>
          </a:p>
        </p:txBody>
      </p:sp>
      <p:sp>
        <p:nvSpPr>
          <p:cNvPr id="12" name="Rectangle 11"/>
          <p:cNvSpPr/>
          <p:nvPr/>
        </p:nvSpPr>
        <p:spPr>
          <a:xfrm>
            <a:off x="0" y="3394616"/>
            <a:ext cx="5040000" cy="1015663"/>
          </a:xfrm>
          <a:prstGeom prst="rect">
            <a:avLst/>
          </a:prstGeom>
        </p:spPr>
        <p:txBody>
          <a:bodyPr wrap="square">
            <a:spAutoFit/>
          </a:bodyPr>
          <a:lstStyle/>
          <a:p>
            <a:pPr algn="just"/>
            <a:r>
              <a:rPr lang="fr-FR" sz="2000" b="1" dirty="0">
                <a:solidFill>
                  <a:srgbClr val="FF0000"/>
                </a:solidFill>
                <a:latin typeface="Times New Roman" pitchFamily="18" charset="0"/>
                <a:cs typeface="Times New Roman" pitchFamily="18" charset="0"/>
              </a:rPr>
              <a:t>Métabolisme </a:t>
            </a:r>
            <a:r>
              <a:rPr lang="fr-FR" sz="2000" b="1" dirty="0" err="1">
                <a:solidFill>
                  <a:srgbClr val="FF0000"/>
                </a:solidFill>
                <a:latin typeface="Times New Roman" pitchFamily="18" charset="0"/>
                <a:cs typeface="Times New Roman" pitchFamily="18" charset="0"/>
              </a:rPr>
              <a:t>dissimilatif</a:t>
            </a:r>
            <a:r>
              <a:rPr lang="fr-FR" sz="2000" b="1" dirty="0">
                <a:solidFill>
                  <a:srgbClr val="FF0000"/>
                </a:solidFill>
                <a:latin typeface="Times New Roman" pitchFamily="18" charset="0"/>
                <a:cs typeface="Times New Roman" pitchFamily="18" charset="0"/>
              </a:rPr>
              <a:t>  </a:t>
            </a:r>
            <a:r>
              <a:rPr lang="fr-FR" sz="2000" dirty="0">
                <a:latin typeface="Times New Roman" pitchFamily="18" charset="0"/>
                <a:cs typeface="Times New Roman" pitchFamily="18" charset="0"/>
              </a:rPr>
              <a:t>est l’utilisation des  sulfates comme accepteur des électrons dans le but de conserver l’énergie. </a:t>
            </a:r>
          </a:p>
        </p:txBody>
      </p:sp>
      <p:sp>
        <p:nvSpPr>
          <p:cNvPr id="13" name="Rectangle 12"/>
          <p:cNvSpPr/>
          <p:nvPr/>
        </p:nvSpPr>
        <p:spPr>
          <a:xfrm>
            <a:off x="0" y="1089749"/>
            <a:ext cx="5040000" cy="707886"/>
          </a:xfrm>
          <a:prstGeom prst="rect">
            <a:avLst/>
          </a:prstGeom>
        </p:spPr>
        <p:txBody>
          <a:bodyPr wrap="square">
            <a:spAutoFit/>
          </a:bodyPr>
          <a:lstStyle/>
          <a:p>
            <a:pPr algn="just"/>
            <a:r>
              <a:rPr lang="fr-FR" sz="2000" b="1" dirty="0">
                <a:solidFill>
                  <a:srgbClr val="FF0000"/>
                </a:solidFill>
                <a:latin typeface="Times New Roman" pitchFamily="18" charset="0"/>
                <a:cs typeface="Times New Roman" pitchFamily="18" charset="0"/>
              </a:rPr>
              <a:t>Métabolismes assimilatif: </a:t>
            </a:r>
            <a:r>
              <a:rPr lang="fr-FR" sz="2000" dirty="0">
                <a:latin typeface="Times New Roman" pitchFamily="18" charset="0"/>
                <a:cs typeface="Times New Roman" pitchFamily="18" charset="0"/>
              </a:rPr>
              <a:t>c’est la capacité à incorporer les sulfates pour la biosynthèse.</a:t>
            </a:r>
          </a:p>
        </p:txBody>
      </p:sp>
      <p:sp>
        <p:nvSpPr>
          <p:cNvPr id="14" name="Rectangle 13"/>
          <p:cNvSpPr/>
          <p:nvPr/>
        </p:nvSpPr>
        <p:spPr>
          <a:xfrm>
            <a:off x="0" y="2088294"/>
            <a:ext cx="5040000" cy="1015663"/>
          </a:xfrm>
          <a:prstGeom prst="rect">
            <a:avLst/>
          </a:prstGeom>
        </p:spPr>
        <p:txBody>
          <a:bodyPr>
            <a:spAutoFit/>
          </a:bodyPr>
          <a:lstStyle/>
          <a:p>
            <a:pPr algn="just"/>
            <a:r>
              <a:rPr lang="fr-FR" sz="2000" dirty="0">
                <a:latin typeface="Times New Roman" pitchFamily="18" charset="0"/>
                <a:cs typeface="Times New Roman" pitchFamily="18" charset="0"/>
              </a:rPr>
              <a:t>Il fait par plusieurs organismes incluant les plantes, les algues , les champignons et procaryotes</a:t>
            </a:r>
          </a:p>
        </p:txBody>
      </p:sp>
      <p:sp>
        <p:nvSpPr>
          <p:cNvPr id="15" name="Rectangle 14"/>
          <p:cNvSpPr/>
          <p:nvPr/>
        </p:nvSpPr>
        <p:spPr>
          <a:xfrm>
            <a:off x="0" y="4700938"/>
            <a:ext cx="5040000" cy="707886"/>
          </a:xfrm>
          <a:prstGeom prst="rect">
            <a:avLst/>
          </a:prstGeom>
        </p:spPr>
        <p:txBody>
          <a:bodyPr>
            <a:spAutoFit/>
          </a:bodyPr>
          <a:lstStyle/>
          <a:p>
            <a:pPr algn="just"/>
            <a:r>
              <a:rPr lang="fr-FR" sz="2000" dirty="0">
                <a:latin typeface="Times New Roman" pitchFamily="18" charset="0"/>
                <a:cs typeface="Times New Roman" pitchFamily="18" charset="0"/>
              </a:rPr>
              <a:t>Il requière un haut niveau de réduction  qui est limité aux bactéries réductrices de sulfates.</a:t>
            </a:r>
          </a:p>
        </p:txBody>
      </p:sp>
      <p:pic>
        <p:nvPicPr>
          <p:cNvPr id="39938" name="Picture 2"/>
          <p:cNvPicPr>
            <a:picLocks noChangeAspect="1" noChangeArrowheads="1"/>
          </p:cNvPicPr>
          <p:nvPr/>
        </p:nvPicPr>
        <p:blipFill>
          <a:blip r:embed="rId2"/>
          <a:srcRect/>
          <a:stretch>
            <a:fillRect/>
          </a:stretch>
        </p:blipFill>
        <p:spPr bwMode="auto">
          <a:xfrm>
            <a:off x="5143504" y="-24"/>
            <a:ext cx="3929090" cy="3357561"/>
          </a:xfrm>
          <a:prstGeom prst="rect">
            <a:avLst/>
          </a:prstGeom>
          <a:noFill/>
          <a:ln w="9525">
            <a:solidFill>
              <a:srgbClr val="FF0000"/>
            </a:solidFill>
            <a:miter lim="800000"/>
            <a:headEnd/>
            <a:tailEnd/>
          </a:ln>
          <a:effectLst/>
        </p:spPr>
      </p:pic>
      <p:pic>
        <p:nvPicPr>
          <p:cNvPr id="39939" name="Picture 3"/>
          <p:cNvPicPr>
            <a:picLocks noChangeAspect="1" noChangeArrowheads="1"/>
          </p:cNvPicPr>
          <p:nvPr/>
        </p:nvPicPr>
        <p:blipFill>
          <a:blip r:embed="rId3"/>
          <a:srcRect l="4431" t="49626" r="2078" b="1866"/>
          <a:stretch>
            <a:fillRect/>
          </a:stretch>
        </p:blipFill>
        <p:spPr bwMode="auto">
          <a:xfrm>
            <a:off x="5643570" y="5143512"/>
            <a:ext cx="3420000" cy="1714488"/>
          </a:xfrm>
          <a:prstGeom prst="rect">
            <a:avLst/>
          </a:prstGeom>
          <a:noFill/>
          <a:ln w="9525">
            <a:solidFill>
              <a:srgbClr val="00B0F0"/>
            </a:solidFill>
            <a:miter lim="800000"/>
            <a:headEnd/>
            <a:tailEnd/>
          </a:ln>
          <a:effectLst/>
        </p:spPr>
      </p:pic>
      <p:pic>
        <p:nvPicPr>
          <p:cNvPr id="17" name="Picture 3"/>
          <p:cNvPicPr>
            <a:picLocks noChangeAspect="1" noChangeArrowheads="1"/>
          </p:cNvPicPr>
          <p:nvPr/>
        </p:nvPicPr>
        <p:blipFill>
          <a:blip r:embed="rId3"/>
          <a:srcRect l="4154" t="8581" r="4432" b="55970"/>
          <a:stretch>
            <a:fillRect/>
          </a:stretch>
        </p:blipFill>
        <p:spPr bwMode="auto">
          <a:xfrm>
            <a:off x="5643569" y="3429000"/>
            <a:ext cx="3420000" cy="1632246"/>
          </a:xfrm>
          <a:prstGeom prst="rect">
            <a:avLst/>
          </a:prstGeom>
          <a:noFill/>
          <a:ln w="9525">
            <a:solidFill>
              <a:srgbClr val="00B0F0"/>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9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993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3071810"/>
            <a:ext cx="4572000" cy="830997"/>
          </a:xfrm>
          <a:prstGeom prst="rect">
            <a:avLst/>
          </a:prstGeom>
        </p:spPr>
        <p:txBody>
          <a:bodyPr wrap="square">
            <a:spAutoFit/>
          </a:bodyPr>
          <a:lstStyle/>
          <a:p>
            <a:pPr algn="ctr"/>
            <a:r>
              <a:rPr lang="fr-FR" sz="2400" b="1" dirty="0">
                <a:solidFill>
                  <a:srgbClr val="212121"/>
                </a:solidFill>
                <a:latin typeface="Times New Roman" pitchFamily="18" charset="0"/>
                <a:cs typeface="Times New Roman" pitchFamily="18" charset="0"/>
              </a:rPr>
              <a:t>Les composés soufrés accepteurs d’électrons peuvent être </a:t>
            </a:r>
            <a:endParaRPr lang="fr-FR" sz="2400" b="1"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srcRect b="40175"/>
          <a:stretch>
            <a:fillRect/>
          </a:stretch>
        </p:blipFill>
        <p:spPr bwMode="auto">
          <a:xfrm>
            <a:off x="-32" y="3963504"/>
            <a:ext cx="4680000" cy="2751644"/>
          </a:xfrm>
          <a:prstGeom prst="rect">
            <a:avLst/>
          </a:prstGeom>
          <a:noFill/>
          <a:ln w="9525">
            <a:noFill/>
            <a:miter lim="800000"/>
            <a:headEnd/>
            <a:tailEnd/>
          </a:ln>
          <a:effectLst/>
        </p:spPr>
      </p:pic>
      <p:pic>
        <p:nvPicPr>
          <p:cNvPr id="12" name="Picture 2"/>
          <p:cNvPicPr>
            <a:picLocks noChangeAspect="1" noChangeArrowheads="1"/>
          </p:cNvPicPr>
          <p:nvPr/>
        </p:nvPicPr>
        <p:blipFill>
          <a:blip r:embed="rId2"/>
          <a:srcRect t="59631"/>
          <a:stretch>
            <a:fillRect/>
          </a:stretch>
        </p:blipFill>
        <p:spPr bwMode="auto">
          <a:xfrm>
            <a:off x="4643438" y="4035249"/>
            <a:ext cx="4499940" cy="2608461"/>
          </a:xfrm>
          <a:prstGeom prst="rect">
            <a:avLst/>
          </a:prstGeom>
          <a:noFill/>
          <a:ln w="9525">
            <a:noFill/>
            <a:miter lim="800000"/>
            <a:headEnd/>
            <a:tailEnd/>
          </a:ln>
          <a:effectLst/>
        </p:spPr>
      </p:pic>
      <p:sp>
        <p:nvSpPr>
          <p:cNvPr id="13" name="Rectangle 12"/>
          <p:cNvSpPr/>
          <p:nvPr/>
        </p:nvSpPr>
        <p:spPr>
          <a:xfrm>
            <a:off x="4643438" y="3000372"/>
            <a:ext cx="4500562" cy="830997"/>
          </a:xfrm>
          <a:prstGeom prst="rect">
            <a:avLst/>
          </a:prstGeom>
        </p:spPr>
        <p:txBody>
          <a:bodyPr wrap="square">
            <a:spAutoFit/>
          </a:bodyPr>
          <a:lstStyle/>
          <a:p>
            <a:pPr lvl="0" algn="ctr"/>
            <a:r>
              <a:rPr lang="fr-FR" sz="2400" b="1" dirty="0">
                <a:solidFill>
                  <a:srgbClr val="212121"/>
                </a:solidFill>
                <a:latin typeface="Times New Roman" pitchFamily="18" charset="0"/>
                <a:cs typeface="Times New Roman" pitchFamily="18" charset="0"/>
              </a:rPr>
              <a:t>Les donneurs d’électrons peuvent être:</a:t>
            </a:r>
            <a:endParaRPr lang="fr-FR" sz="2400" b="1" dirty="0">
              <a:latin typeface="Times New Roman" pitchFamily="18" charset="0"/>
              <a:cs typeface="Times New Roman" pitchFamily="18" charset="0"/>
            </a:endParaRPr>
          </a:p>
        </p:txBody>
      </p:sp>
      <p:sp>
        <p:nvSpPr>
          <p:cNvPr id="21" name="Pensées 20"/>
          <p:cNvSpPr/>
          <p:nvPr/>
        </p:nvSpPr>
        <p:spPr>
          <a:xfrm>
            <a:off x="2714612" y="-24"/>
            <a:ext cx="4643438" cy="2951619"/>
          </a:xfrm>
          <a:prstGeom prst="cloudCallout">
            <a:avLst>
              <a:gd name="adj1" fmla="val 42183"/>
              <a:gd name="adj2" fmla="val -21849"/>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fontAlgn="base">
              <a:spcBef>
                <a:spcPct val="0"/>
              </a:spcBef>
              <a:spcAft>
                <a:spcPct val="0"/>
              </a:spcAft>
            </a:pPr>
            <a:endParaRPr lang="fr-FR" sz="2000" dirty="0">
              <a:latin typeface="Times New Roman" pitchFamily="18" charset="0"/>
              <a:cs typeface="Times New Roman" pitchFamily="18" charset="0"/>
            </a:endParaRPr>
          </a:p>
          <a:p>
            <a:pPr lvl="0" algn="ctr" fontAlgn="base">
              <a:spcBef>
                <a:spcPct val="0"/>
              </a:spcBef>
              <a:spcAft>
                <a:spcPct val="0"/>
              </a:spcAft>
            </a:pPr>
            <a:r>
              <a:rPr lang="fr-FR" sz="2000" dirty="0">
                <a:latin typeface="Times New Roman" pitchFamily="18" charset="0"/>
                <a:cs typeface="Times New Roman" pitchFamily="18" charset="0"/>
              </a:rPr>
              <a:t>À part l’ </a:t>
            </a:r>
            <a:r>
              <a:rPr lang="fr-FR" sz="2000" i="1" dirty="0" err="1">
                <a:latin typeface="Times New Roman" pitchFamily="18" charset="0"/>
                <a:cs typeface="Times New Roman" pitchFamily="18" charset="0"/>
              </a:rPr>
              <a:t>Archaeoglobus</a:t>
            </a:r>
            <a:r>
              <a:rPr lang="fr-FR" sz="2000" i="1" dirty="0">
                <a:latin typeface="Times New Roman" pitchFamily="18" charset="0"/>
                <a:cs typeface="Times New Roman" pitchFamily="18" charset="0"/>
              </a:rPr>
              <a:t> </a:t>
            </a:r>
            <a:r>
              <a:rPr lang="fr-FR" sz="2000" dirty="0">
                <a:latin typeface="Times New Roman" pitchFamily="18" charset="0"/>
                <a:cs typeface="Times New Roman" pitchFamily="18" charset="0"/>
              </a:rPr>
              <a:t>qui est une </a:t>
            </a:r>
            <a:r>
              <a:rPr lang="fr-FR" sz="2000" dirty="0" err="1">
                <a:latin typeface="Times New Roman" pitchFamily="18" charset="0"/>
                <a:cs typeface="Times New Roman" pitchFamily="18" charset="0"/>
              </a:rPr>
              <a:t>archeae</a:t>
            </a:r>
            <a:r>
              <a:rPr lang="fr-FR" sz="2000" dirty="0">
                <a:latin typeface="Times New Roman" pitchFamily="18" charset="0"/>
                <a:cs typeface="Times New Roman" pitchFamily="18" charset="0"/>
              </a:rPr>
              <a:t> toutes les espèces </a:t>
            </a:r>
            <a:r>
              <a:rPr lang="fr-FR" sz="2000" dirty="0" err="1">
                <a:solidFill>
                  <a:srgbClr val="242021"/>
                </a:solidFill>
                <a:latin typeface="Times New Roman" pitchFamily="18" charset="0"/>
                <a:cs typeface="Times New Roman" pitchFamily="18" charset="0"/>
              </a:rPr>
              <a:t>sulforéductrices</a:t>
            </a:r>
            <a:r>
              <a:rPr lang="fr-FR" sz="2000" dirty="0">
                <a:solidFill>
                  <a:srgbClr val="242021"/>
                </a:solidFill>
                <a:latin typeface="Times New Roman" pitchFamily="18" charset="0"/>
                <a:cs typeface="Times New Roman" pitchFamily="18" charset="0"/>
              </a:rPr>
              <a:t> sont des bactéries</a:t>
            </a:r>
          </a:p>
          <a:p>
            <a:pPr lvl="0" algn="ctr" fontAlgn="base">
              <a:spcBef>
                <a:spcPct val="0"/>
              </a:spcBef>
              <a:spcAft>
                <a:spcPct val="0"/>
              </a:spcAft>
            </a:pPr>
            <a:endParaRPr lang="fr-FR" sz="2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2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l="13415"/>
          <a:stretch>
            <a:fillRect/>
          </a:stretch>
        </p:blipFill>
        <p:spPr bwMode="auto">
          <a:xfrm>
            <a:off x="4298248" y="1428736"/>
            <a:ext cx="4774346" cy="4429156"/>
          </a:xfrm>
          <a:prstGeom prst="rect">
            <a:avLst/>
          </a:prstGeom>
          <a:noFill/>
          <a:ln w="9525">
            <a:solidFill>
              <a:srgbClr val="FF0000"/>
            </a:solidFill>
            <a:miter lim="800000"/>
            <a:headEnd/>
            <a:tailEnd/>
          </a:ln>
          <a:effectLst/>
        </p:spPr>
      </p:pic>
      <p:sp>
        <p:nvSpPr>
          <p:cNvPr id="5" name="Rectangle 4"/>
          <p:cNvSpPr/>
          <p:nvPr/>
        </p:nvSpPr>
        <p:spPr>
          <a:xfrm>
            <a:off x="0" y="6000768"/>
            <a:ext cx="9144000" cy="769441"/>
          </a:xfrm>
          <a:prstGeom prst="rect">
            <a:avLst/>
          </a:prstGeom>
        </p:spPr>
        <p:txBody>
          <a:bodyPr wrap="square">
            <a:spAutoFit/>
          </a:bodyPr>
          <a:lstStyle/>
          <a:p>
            <a:pPr algn="just"/>
            <a:r>
              <a:rPr lang="fr-FR" sz="2200" dirty="0" smtClean="0">
                <a:latin typeface="Times New Roman" pitchFamily="18" charset="0"/>
                <a:cs typeface="Times New Roman" pitchFamily="18" charset="0"/>
              </a:rPr>
              <a:t>Les électrons traversent </a:t>
            </a:r>
            <a:r>
              <a:rPr lang="fr-FR" sz="2200" dirty="0">
                <a:latin typeface="Times New Roman" pitchFamily="18" charset="0"/>
                <a:cs typeface="Times New Roman" pitchFamily="18" charset="0"/>
              </a:rPr>
              <a:t>la membrane plasmique vers l’ APS réductase et sulfite réductase. </a:t>
            </a:r>
          </a:p>
        </p:txBody>
      </p:sp>
      <p:sp>
        <p:nvSpPr>
          <p:cNvPr id="6" name="Rectangle 5"/>
          <p:cNvSpPr/>
          <p:nvPr/>
        </p:nvSpPr>
        <p:spPr>
          <a:xfrm>
            <a:off x="0" y="142852"/>
            <a:ext cx="9144000" cy="769441"/>
          </a:xfrm>
          <a:prstGeom prst="rect">
            <a:avLst/>
          </a:prstGeom>
        </p:spPr>
        <p:txBody>
          <a:bodyPr wrap="square">
            <a:spAutoFit/>
          </a:bodyPr>
          <a:lstStyle/>
          <a:p>
            <a:pPr lvl="0" algn="just"/>
            <a:r>
              <a:rPr lang="fr-FR" sz="2200" dirty="0">
                <a:solidFill>
                  <a:prstClr val="black"/>
                </a:solidFill>
                <a:latin typeface="Times New Roman" pitchFamily="18" charset="0"/>
                <a:cs typeface="Times New Roman" pitchFamily="18" charset="0"/>
              </a:rPr>
              <a:t>Durant la réduction </a:t>
            </a:r>
            <a:r>
              <a:rPr lang="fr-FR" sz="2200" dirty="0" err="1">
                <a:solidFill>
                  <a:prstClr val="black"/>
                </a:solidFill>
                <a:latin typeface="Times New Roman" pitchFamily="18" charset="0"/>
                <a:cs typeface="Times New Roman" pitchFamily="18" charset="0"/>
              </a:rPr>
              <a:t>dissimilative</a:t>
            </a:r>
            <a:r>
              <a:rPr lang="fr-FR" sz="2200" dirty="0">
                <a:solidFill>
                  <a:prstClr val="black"/>
                </a:solidFill>
                <a:latin typeface="Times New Roman" pitchFamily="18" charset="0"/>
                <a:cs typeface="Times New Roman" pitchFamily="18" charset="0"/>
              </a:rPr>
              <a:t> des sulfates, le transport des électrons provoque une force protomotrice et synthétise l’ATP par l’</a:t>
            </a:r>
            <a:r>
              <a:rPr lang="fr-FR" sz="2200" dirty="0" err="1">
                <a:solidFill>
                  <a:prstClr val="black"/>
                </a:solidFill>
                <a:latin typeface="Times New Roman" pitchFamily="18" charset="0"/>
                <a:cs typeface="Times New Roman" pitchFamily="18" charset="0"/>
              </a:rPr>
              <a:t>ATPase</a:t>
            </a:r>
            <a:r>
              <a:rPr lang="fr-FR" sz="2200" dirty="0">
                <a:solidFill>
                  <a:prstClr val="black"/>
                </a:solidFill>
                <a:latin typeface="Times New Roman" pitchFamily="18" charset="0"/>
                <a:cs typeface="Times New Roman" pitchFamily="18" charset="0"/>
              </a:rPr>
              <a:t>.</a:t>
            </a:r>
          </a:p>
        </p:txBody>
      </p:sp>
      <p:sp>
        <p:nvSpPr>
          <p:cNvPr id="9" name="Rectangle 4"/>
          <p:cNvSpPr>
            <a:spLocks noChangeArrowheads="1"/>
          </p:cNvSpPr>
          <p:nvPr/>
        </p:nvSpPr>
        <p:spPr bwMode="auto">
          <a:xfrm>
            <a:off x="0" y="1184138"/>
            <a:ext cx="4286248"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dirty="0">
                <a:ln>
                  <a:noFill/>
                </a:ln>
                <a:solidFill>
                  <a:srgbClr val="242021"/>
                </a:solidFill>
                <a:effectLst/>
                <a:latin typeface="Times New Roman" pitchFamily="18" charset="0"/>
                <a:cs typeface="Times New Roman" pitchFamily="18" charset="0"/>
              </a:rPr>
              <a:t>L’ Hydrogène (H2) est utilisé pratiquement par toutes les espèces</a:t>
            </a:r>
            <a:r>
              <a:rPr kumimoji="0" lang="fr-FR" sz="2200" b="0" i="0" u="none" strike="noStrike" cap="none" normalizeH="0" dirty="0">
                <a:ln>
                  <a:noFill/>
                </a:ln>
                <a:solidFill>
                  <a:srgbClr val="242021"/>
                </a:solidFill>
                <a:effectLst/>
                <a:latin typeface="Times New Roman" pitchFamily="18" charset="0"/>
                <a:cs typeface="Times New Roman" pitchFamily="18" charset="0"/>
              </a:rPr>
              <a:t> cependant l’utilisation des autres donneurs est limitée.</a:t>
            </a:r>
          </a:p>
        </p:txBody>
      </p:sp>
      <p:sp>
        <p:nvSpPr>
          <p:cNvPr id="10" name="Rectangle 9"/>
          <p:cNvSpPr/>
          <p:nvPr/>
        </p:nvSpPr>
        <p:spPr>
          <a:xfrm>
            <a:off x="0" y="4282374"/>
            <a:ext cx="4287381" cy="1446550"/>
          </a:xfrm>
          <a:prstGeom prst="rect">
            <a:avLst/>
          </a:prstGeom>
        </p:spPr>
        <p:txBody>
          <a:bodyPr wrap="square">
            <a:spAutoFit/>
          </a:bodyPr>
          <a:lstStyle/>
          <a:p>
            <a:pPr lvl="0" algn="just" fontAlgn="base">
              <a:spcBef>
                <a:spcPct val="0"/>
              </a:spcBef>
              <a:spcAft>
                <a:spcPct val="0"/>
              </a:spcAft>
            </a:pPr>
            <a:r>
              <a:rPr lang="fr-FR" sz="2200" dirty="0">
                <a:solidFill>
                  <a:srgbClr val="242021"/>
                </a:solidFill>
                <a:latin typeface="Times New Roman" pitchFamily="18" charset="0"/>
                <a:cs typeface="Times New Roman" pitchFamily="18" charset="0"/>
              </a:rPr>
              <a:t>L’acétate et les acides gras à long chaines sont généralement utilisés par les bactéries </a:t>
            </a:r>
            <a:r>
              <a:rPr lang="fr-FR" sz="2200" dirty="0" err="1">
                <a:solidFill>
                  <a:srgbClr val="242021"/>
                </a:solidFill>
                <a:latin typeface="Times New Roman" pitchFamily="18" charset="0"/>
                <a:cs typeface="Times New Roman" pitchFamily="18" charset="0"/>
              </a:rPr>
              <a:t>sulforéductrices</a:t>
            </a:r>
            <a:r>
              <a:rPr lang="fr-FR" sz="2200" dirty="0">
                <a:solidFill>
                  <a:srgbClr val="242021"/>
                </a:solidFill>
                <a:latin typeface="Times New Roman" pitchFamily="18" charset="0"/>
                <a:cs typeface="Times New Roman" pitchFamily="18" charset="0"/>
              </a:rPr>
              <a:t> marines. </a:t>
            </a:r>
          </a:p>
        </p:txBody>
      </p:sp>
      <p:sp>
        <p:nvSpPr>
          <p:cNvPr id="11" name="Rectangle 10"/>
          <p:cNvSpPr/>
          <p:nvPr/>
        </p:nvSpPr>
        <p:spPr>
          <a:xfrm>
            <a:off x="0" y="2902533"/>
            <a:ext cx="4286248" cy="1107996"/>
          </a:xfrm>
          <a:prstGeom prst="rect">
            <a:avLst/>
          </a:prstGeom>
        </p:spPr>
        <p:txBody>
          <a:bodyPr wrap="square">
            <a:spAutoFit/>
          </a:bodyPr>
          <a:lstStyle/>
          <a:p>
            <a:pPr lvl="0" algn="just" fontAlgn="base">
              <a:spcBef>
                <a:spcPct val="0"/>
              </a:spcBef>
              <a:spcAft>
                <a:spcPct val="0"/>
              </a:spcAft>
            </a:pPr>
            <a:r>
              <a:rPr lang="fr-FR" sz="2200" dirty="0">
                <a:solidFill>
                  <a:srgbClr val="242021"/>
                </a:solidFill>
                <a:latin typeface="Times New Roman" pitchFamily="18" charset="0"/>
                <a:cs typeface="Times New Roman" pitchFamily="18" charset="0"/>
              </a:rPr>
              <a:t>Le lactate et le pyruvate sont généralement utilisés par les espèces d’eau douces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0" grpId="0"/>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srcRect l="13415"/>
          <a:stretch>
            <a:fillRect/>
          </a:stretch>
        </p:blipFill>
        <p:spPr bwMode="auto">
          <a:xfrm>
            <a:off x="4643438" y="177333"/>
            <a:ext cx="4429156" cy="4108923"/>
          </a:xfrm>
          <a:prstGeom prst="rect">
            <a:avLst/>
          </a:prstGeom>
          <a:noFill/>
          <a:ln w="9525">
            <a:noFill/>
            <a:miter lim="800000"/>
            <a:headEnd/>
            <a:tailEnd/>
          </a:ln>
          <a:effectLst/>
        </p:spPr>
      </p:pic>
      <p:sp>
        <p:nvSpPr>
          <p:cNvPr id="3" name="Rectangle 2"/>
          <p:cNvSpPr/>
          <p:nvPr/>
        </p:nvSpPr>
        <p:spPr>
          <a:xfrm>
            <a:off x="0" y="176735"/>
            <a:ext cx="4572000" cy="1323439"/>
          </a:xfrm>
          <a:prstGeom prst="rect">
            <a:avLst/>
          </a:prstGeom>
        </p:spPr>
        <p:txBody>
          <a:bodyPr>
            <a:spAutoFit/>
          </a:bodyPr>
          <a:lstStyle/>
          <a:p>
            <a:pPr algn="just"/>
            <a:r>
              <a:rPr lang="fr-FR" sz="2000" dirty="0">
                <a:latin typeface="Times New Roman" pitchFamily="18" charset="0"/>
                <a:cs typeface="Times New Roman" pitchFamily="18" charset="0"/>
              </a:rPr>
              <a:t>L’</a:t>
            </a:r>
            <a:r>
              <a:rPr lang="fr-FR" sz="2000" dirty="0" err="1">
                <a:latin typeface="Times New Roman" pitchFamily="18" charset="0"/>
                <a:cs typeface="Times New Roman" pitchFamily="18" charset="0"/>
              </a:rPr>
              <a:t>hydrogenase</a:t>
            </a:r>
            <a:r>
              <a:rPr lang="fr-FR" sz="2000" dirty="0">
                <a:latin typeface="Times New Roman" pitchFamily="18" charset="0"/>
                <a:cs typeface="Times New Roman" pitchFamily="18" charset="0"/>
              </a:rPr>
              <a:t> joue un rôle centrale dans la réduction des sulfate quand </a:t>
            </a:r>
            <a:r>
              <a:rPr lang="fr-FR" sz="2000" i="1" dirty="0" err="1">
                <a:latin typeface="Times New Roman" pitchFamily="18" charset="0"/>
                <a:cs typeface="Times New Roman" pitchFamily="18" charset="0"/>
              </a:rPr>
              <a:t>Desulfovibrio</a:t>
            </a:r>
            <a:r>
              <a:rPr lang="fr-FR" sz="2000" i="1" dirty="0">
                <a:latin typeface="Times New Roman" pitchFamily="18" charset="0"/>
                <a:cs typeface="Times New Roman" pitchFamily="18" charset="0"/>
              </a:rPr>
              <a:t> </a:t>
            </a:r>
            <a:r>
              <a:rPr lang="fr-FR" sz="2000" dirty="0">
                <a:latin typeface="Times New Roman" pitchFamily="18" charset="0"/>
                <a:cs typeface="Times New Roman" pitchFamily="18" charset="0"/>
              </a:rPr>
              <a:t>croit sur le H2 ou sur des composé organique comme le lactate.  </a:t>
            </a:r>
          </a:p>
        </p:txBody>
      </p:sp>
      <p:sp>
        <p:nvSpPr>
          <p:cNvPr id="4" name="Rectangle 3"/>
          <p:cNvSpPr/>
          <p:nvPr/>
        </p:nvSpPr>
        <p:spPr>
          <a:xfrm>
            <a:off x="0" y="1738387"/>
            <a:ext cx="4572000" cy="707886"/>
          </a:xfrm>
          <a:prstGeom prst="rect">
            <a:avLst/>
          </a:prstGeom>
        </p:spPr>
        <p:txBody>
          <a:bodyPr>
            <a:spAutoFit/>
          </a:bodyPr>
          <a:lstStyle/>
          <a:p>
            <a:pPr algn="just"/>
            <a:r>
              <a:rPr lang="fr-FR" sz="2000" dirty="0">
                <a:latin typeface="Times New Roman" pitchFamily="18" charset="0"/>
                <a:cs typeface="Times New Roman" pitchFamily="18" charset="0"/>
              </a:rPr>
              <a:t>Le lactate est converti en pyruvate puis en acétate  avec production de H2</a:t>
            </a:r>
          </a:p>
        </p:txBody>
      </p:sp>
      <p:sp>
        <p:nvSpPr>
          <p:cNvPr id="5" name="Rectangle 4"/>
          <p:cNvSpPr/>
          <p:nvPr/>
        </p:nvSpPr>
        <p:spPr>
          <a:xfrm>
            <a:off x="0" y="2684486"/>
            <a:ext cx="4572000" cy="1015663"/>
          </a:xfrm>
          <a:prstGeom prst="rect">
            <a:avLst/>
          </a:prstGeom>
        </p:spPr>
        <p:txBody>
          <a:bodyPr>
            <a:spAutoFit/>
          </a:bodyPr>
          <a:lstStyle/>
          <a:p>
            <a:pPr algn="just"/>
            <a:r>
              <a:rPr lang="fr-FR" sz="2000" dirty="0" smtClean="0">
                <a:latin typeface="Times New Roman" pitchFamily="18" charset="0"/>
                <a:cs typeface="Times New Roman" pitchFamily="18" charset="0"/>
              </a:rPr>
              <a:t>L’acétate est </a:t>
            </a:r>
            <a:r>
              <a:rPr lang="fr-FR" sz="2000" dirty="0">
                <a:latin typeface="Times New Roman" pitchFamily="18" charset="0"/>
                <a:cs typeface="Times New Roman" pitchFamily="18" charset="0"/>
              </a:rPr>
              <a:t>soit excrété soit assimilé en matériel cellulaires  car </a:t>
            </a:r>
            <a:r>
              <a:rPr lang="fr-FR" sz="2000" i="1" dirty="0" err="1">
                <a:latin typeface="Times New Roman" pitchFamily="18" charset="0"/>
                <a:cs typeface="Times New Roman" pitchFamily="18" charset="0"/>
              </a:rPr>
              <a:t>Desulfovibrio</a:t>
            </a:r>
            <a:r>
              <a:rPr lang="fr-FR" sz="2000" i="1" dirty="0">
                <a:latin typeface="Times New Roman" pitchFamily="18" charset="0"/>
                <a:cs typeface="Times New Roman" pitchFamily="18" charset="0"/>
              </a:rPr>
              <a:t> </a:t>
            </a:r>
            <a:r>
              <a:rPr lang="fr-FR" sz="2000" dirty="0">
                <a:latin typeface="Times New Roman" pitchFamily="18" charset="0"/>
                <a:cs typeface="Times New Roman" pitchFamily="18" charset="0"/>
              </a:rPr>
              <a:t>ne peut pas oxyder l’acétate en CO2 </a:t>
            </a:r>
          </a:p>
        </p:txBody>
      </p:sp>
      <p:pic>
        <p:nvPicPr>
          <p:cNvPr id="6" name="Picture 5"/>
          <p:cNvPicPr>
            <a:picLocks noChangeAspect="1" noChangeArrowheads="1"/>
          </p:cNvPicPr>
          <p:nvPr/>
        </p:nvPicPr>
        <p:blipFill>
          <a:blip r:embed="rId3"/>
          <a:srcRect l="2343" r="35156"/>
          <a:stretch>
            <a:fillRect/>
          </a:stretch>
        </p:blipFill>
        <p:spPr bwMode="auto">
          <a:xfrm>
            <a:off x="-32" y="5192238"/>
            <a:ext cx="5715040" cy="642349"/>
          </a:xfrm>
          <a:prstGeom prst="rect">
            <a:avLst/>
          </a:prstGeom>
          <a:noFill/>
          <a:ln w="9525">
            <a:noFill/>
            <a:miter lim="800000"/>
            <a:headEnd/>
            <a:tailEnd/>
          </a:ln>
          <a:effectLst/>
        </p:spPr>
      </p:pic>
      <p:pic>
        <p:nvPicPr>
          <p:cNvPr id="7" name="Picture 6"/>
          <p:cNvPicPr>
            <a:picLocks noChangeAspect="1" noChangeArrowheads="1"/>
          </p:cNvPicPr>
          <p:nvPr/>
        </p:nvPicPr>
        <p:blipFill>
          <a:blip r:embed="rId4"/>
          <a:srcRect/>
          <a:stretch>
            <a:fillRect/>
          </a:stretch>
        </p:blipFill>
        <p:spPr bwMode="auto">
          <a:xfrm>
            <a:off x="5753131" y="4429132"/>
            <a:ext cx="3248025" cy="2286000"/>
          </a:xfrm>
          <a:prstGeom prst="rect">
            <a:avLst/>
          </a:prstGeom>
          <a:noFill/>
          <a:ln w="9525">
            <a:noFill/>
            <a:miter lim="800000"/>
            <a:headEnd/>
            <a:tailEnd/>
          </a:ln>
          <a:effectLst/>
        </p:spPr>
      </p:pic>
      <p:sp>
        <p:nvSpPr>
          <p:cNvPr id="8" name="Rectangle 7"/>
          <p:cNvSpPr/>
          <p:nvPr/>
        </p:nvSpPr>
        <p:spPr>
          <a:xfrm>
            <a:off x="-32" y="3938362"/>
            <a:ext cx="4572000" cy="1015663"/>
          </a:xfrm>
          <a:prstGeom prst="rect">
            <a:avLst/>
          </a:prstGeom>
        </p:spPr>
        <p:txBody>
          <a:bodyPr>
            <a:spAutoFit/>
          </a:bodyPr>
          <a:lstStyle/>
          <a:p>
            <a:pPr algn="just"/>
            <a:r>
              <a:rPr lang="fr-FR" sz="2000" dirty="0">
                <a:latin typeface="Times New Roman" pitchFamily="18" charset="0"/>
                <a:cs typeface="Times New Roman" pitchFamily="18" charset="0"/>
              </a:rPr>
              <a:t>L’ATP n’est pas uniquement produit par </a:t>
            </a:r>
            <a:r>
              <a:rPr lang="fr-FR" sz="2000" dirty="0" err="1">
                <a:latin typeface="Times New Roman" pitchFamily="18" charset="0"/>
                <a:cs typeface="Times New Roman" pitchFamily="18" charset="0"/>
              </a:rPr>
              <a:t>ATPase</a:t>
            </a:r>
            <a:r>
              <a:rPr lang="fr-FR" sz="2000" dirty="0">
                <a:latin typeface="Times New Roman" pitchFamily="18" charset="0"/>
                <a:cs typeface="Times New Roman" pitchFamily="18" charset="0"/>
              </a:rPr>
              <a:t> mais aussi par phosphorylation au substrat</a:t>
            </a:r>
          </a:p>
        </p:txBody>
      </p:sp>
      <p:pic>
        <p:nvPicPr>
          <p:cNvPr id="9" name="Picture 5"/>
          <p:cNvPicPr>
            <a:picLocks noChangeAspect="1" noChangeArrowheads="1"/>
          </p:cNvPicPr>
          <p:nvPr/>
        </p:nvPicPr>
        <p:blipFill>
          <a:blip r:embed="rId3"/>
          <a:srcRect l="70208"/>
          <a:stretch>
            <a:fillRect/>
          </a:stretch>
        </p:blipFill>
        <p:spPr bwMode="auto">
          <a:xfrm>
            <a:off x="1500166" y="6072799"/>
            <a:ext cx="2724168" cy="64234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4"/>
            <a:ext cx="9144000" cy="1446550"/>
          </a:xfrm>
          <a:prstGeom prst="rect">
            <a:avLst/>
          </a:prstGeom>
        </p:spPr>
        <p:txBody>
          <a:bodyPr wrap="square">
            <a:spAutoFit/>
          </a:bodyPr>
          <a:lstStyle/>
          <a:p>
            <a:r>
              <a:rPr lang="fr-FR" sz="2200" dirty="0">
                <a:latin typeface="Times New Roman" pitchFamily="18" charset="0"/>
                <a:cs typeface="Times New Roman" pitchFamily="18" charset="0"/>
              </a:rPr>
              <a:t>Les bactéries </a:t>
            </a:r>
            <a:r>
              <a:rPr lang="fr-FR" sz="2200" dirty="0" err="1">
                <a:latin typeface="Times New Roman" pitchFamily="18" charset="0"/>
                <a:cs typeface="Times New Roman" pitchFamily="18" charset="0"/>
              </a:rPr>
              <a:t>sulfitoréductrices</a:t>
            </a:r>
            <a:r>
              <a:rPr lang="fr-FR" sz="2200" dirty="0">
                <a:latin typeface="Times New Roman" pitchFamily="18" charset="0"/>
                <a:cs typeface="Times New Roman" pitchFamily="18" charset="0"/>
              </a:rPr>
              <a:t> marine couplent l’oxydation de l’acétate et des acides gras à longues chaines en </a:t>
            </a:r>
            <a:r>
              <a:rPr lang="fr-FR" sz="2200" dirty="0" smtClean="0">
                <a:latin typeface="Times New Roman" pitchFamily="18" charset="0"/>
                <a:cs typeface="Times New Roman" pitchFamily="18" charset="0"/>
              </a:rPr>
              <a:t>CO2 à la réduction des sulfates par est la voie de l’</a:t>
            </a:r>
            <a:r>
              <a:rPr lang="fr-FR" sz="2200" dirty="0" err="1" smtClean="0">
                <a:latin typeface="Times New Roman" pitchFamily="18" charset="0"/>
                <a:cs typeface="Times New Roman" pitchFamily="18" charset="0"/>
              </a:rPr>
              <a:t>acétyl</a:t>
            </a:r>
            <a:r>
              <a:rPr lang="fr-FR" sz="2200" dirty="0" smtClean="0">
                <a:latin typeface="Times New Roman" pitchFamily="18" charset="0"/>
                <a:cs typeface="Times New Roman" pitchFamily="18" charset="0"/>
              </a:rPr>
              <a:t>-</a:t>
            </a:r>
            <a:r>
              <a:rPr lang="fr-FR" sz="2200" dirty="0" err="1" smtClean="0">
                <a:latin typeface="Times New Roman" pitchFamily="18" charset="0"/>
                <a:cs typeface="Times New Roman" pitchFamily="18" charset="0"/>
              </a:rPr>
              <a:t>CoA</a:t>
            </a:r>
            <a:r>
              <a:rPr lang="fr-FR" sz="2200" dirty="0" smtClean="0">
                <a:latin typeface="Times New Roman" pitchFamily="18" charset="0"/>
                <a:cs typeface="Times New Roman" pitchFamily="18" charset="0"/>
              </a:rPr>
              <a:t> “Une séries de réactions réversibles utilisées en anaérobie pour l’oxydation et la  biosynthèse de l’acétate</a:t>
            </a:r>
            <a:endParaRPr lang="fr-FR" sz="2200" dirty="0">
              <a:latin typeface="Times New Roman" pitchFamily="18" charset="0"/>
              <a:cs typeface="Times New Roman" pitchFamily="18" charset="0"/>
            </a:endParaRPr>
          </a:p>
        </p:txBody>
      </p:sp>
      <p:sp>
        <p:nvSpPr>
          <p:cNvPr id="6" name="Rectangle 5"/>
          <p:cNvSpPr/>
          <p:nvPr/>
        </p:nvSpPr>
        <p:spPr>
          <a:xfrm>
            <a:off x="0" y="5340036"/>
            <a:ext cx="9144000" cy="1446550"/>
          </a:xfrm>
          <a:prstGeom prst="rect">
            <a:avLst/>
          </a:prstGeom>
        </p:spPr>
        <p:txBody>
          <a:bodyPr wrap="square">
            <a:spAutoFit/>
          </a:bodyPr>
          <a:lstStyle/>
          <a:p>
            <a:r>
              <a:rPr lang="fr-FR" sz="2200" dirty="0">
                <a:latin typeface="Times New Roman" pitchFamily="18" charset="0"/>
                <a:cs typeface="Times New Roman" pitchFamily="18" charset="0"/>
              </a:rPr>
              <a:t>Peu de bactéries </a:t>
            </a:r>
            <a:r>
              <a:rPr lang="fr-FR" sz="2200" dirty="0" err="1">
                <a:latin typeface="Times New Roman" pitchFamily="18" charset="0"/>
                <a:cs typeface="Times New Roman" pitchFamily="18" charset="0"/>
              </a:rPr>
              <a:t>sulfitoréductrice</a:t>
            </a:r>
            <a:r>
              <a:rPr lang="fr-FR" sz="2200" dirty="0">
                <a:latin typeface="Times New Roman" pitchFamily="18" charset="0"/>
                <a:cs typeface="Times New Roman" pitchFamily="18" charset="0"/>
              </a:rPr>
              <a:t> peuvent croitre en autotrophie uniquement sur le H2. elles utilisent la voie de l’</a:t>
            </a:r>
            <a:r>
              <a:rPr lang="fr-FR" sz="2200" dirty="0" err="1">
                <a:latin typeface="Times New Roman" pitchFamily="18" charset="0"/>
                <a:cs typeface="Times New Roman" pitchFamily="18" charset="0"/>
              </a:rPr>
              <a:t>acytyl</a:t>
            </a:r>
            <a:r>
              <a:rPr lang="fr-FR" sz="2200" dirty="0">
                <a:latin typeface="Times New Roman" pitchFamily="18" charset="0"/>
                <a:cs typeface="Times New Roman" pitchFamily="18" charset="0"/>
              </a:rPr>
              <a:t>-</a:t>
            </a:r>
            <a:r>
              <a:rPr lang="fr-FR" sz="2200" dirty="0" err="1">
                <a:latin typeface="Times New Roman" pitchFamily="18" charset="0"/>
                <a:cs typeface="Times New Roman" pitchFamily="18" charset="0"/>
              </a:rPr>
              <a:t>CoA</a:t>
            </a:r>
            <a:r>
              <a:rPr lang="fr-FR" sz="2200" dirty="0">
                <a:latin typeface="Times New Roman" pitchFamily="18" charset="0"/>
                <a:cs typeface="Times New Roman" pitchFamily="18" charset="0"/>
              </a:rPr>
              <a:t> pour produire de l’acétate comme source de carbone. </a:t>
            </a:r>
            <a:r>
              <a:rPr lang="fr-FR" sz="2200" dirty="0" smtClean="0">
                <a:latin typeface="Times New Roman" pitchFamily="18" charset="0"/>
                <a:cs typeface="Times New Roman" pitchFamily="18" charset="0"/>
              </a:rPr>
              <a:t> Ces bactéries se cultivent dans un milieu minimum composé de sel minérales, sulfate, CO2 et H2</a:t>
            </a:r>
          </a:p>
        </p:txBody>
      </p:sp>
      <p:pic>
        <p:nvPicPr>
          <p:cNvPr id="8" name="Image 7">
            <a:extLst>
              <a:ext uri="{FF2B5EF4-FFF2-40B4-BE49-F238E27FC236}">
                <a16:creationId xmlns="" xmlns:a16="http://schemas.microsoft.com/office/drawing/2014/main" id="{AED05465-EBC0-4C5A-890C-828123C1AE07}"/>
              </a:ext>
            </a:extLst>
          </p:cNvPr>
          <p:cNvPicPr>
            <a:picLocks noChangeAspect="1"/>
          </p:cNvPicPr>
          <p:nvPr/>
        </p:nvPicPr>
        <p:blipFill>
          <a:blip r:embed="rId2"/>
          <a:srcRect b="11843"/>
          <a:stretch>
            <a:fillRect/>
          </a:stretch>
        </p:blipFill>
        <p:spPr>
          <a:xfrm>
            <a:off x="100068" y="1485281"/>
            <a:ext cx="4174315" cy="3816000"/>
          </a:xfrm>
          <a:prstGeom prst="rect">
            <a:avLst/>
          </a:prstGeom>
          <a:ln>
            <a:solidFill>
              <a:srgbClr val="FF0000"/>
            </a:solidFill>
          </a:ln>
        </p:spPr>
      </p:pic>
      <p:pic>
        <p:nvPicPr>
          <p:cNvPr id="9" name="Picture 3"/>
          <p:cNvPicPr>
            <a:picLocks noChangeAspect="1" noChangeArrowheads="1"/>
          </p:cNvPicPr>
          <p:nvPr/>
        </p:nvPicPr>
        <p:blipFill>
          <a:blip r:embed="rId3"/>
          <a:srcRect l="13415"/>
          <a:stretch>
            <a:fillRect/>
          </a:stretch>
        </p:blipFill>
        <p:spPr bwMode="auto">
          <a:xfrm>
            <a:off x="4929190" y="1485281"/>
            <a:ext cx="4113404" cy="3816000"/>
          </a:xfrm>
          <a:prstGeom prst="rect">
            <a:avLst/>
          </a:prstGeom>
          <a:noFill/>
          <a:ln w="9525">
            <a:solidFill>
              <a:srgbClr val="FF0000"/>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109815"/>
            <a:ext cx="9144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kumimoji="0" lang="fr-FR" sz="2400" b="1" i="0"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Les bactéries réduisant les carbonates</a:t>
            </a:r>
          </a:p>
        </p:txBody>
      </p:sp>
      <p:sp>
        <p:nvSpPr>
          <p:cNvPr id="3" name="Rectangle 2">
            <a:extLst>
              <a:ext uri="{FF2B5EF4-FFF2-40B4-BE49-F238E27FC236}">
                <a16:creationId xmlns="" xmlns:a16="http://schemas.microsoft.com/office/drawing/2014/main" id="{F85B3497-C1D8-4CA7-8FF1-F1A2D6F0B7AD}"/>
              </a:ext>
            </a:extLst>
          </p:cNvPr>
          <p:cNvSpPr/>
          <p:nvPr/>
        </p:nvSpPr>
        <p:spPr>
          <a:xfrm>
            <a:off x="-36512" y="697933"/>
            <a:ext cx="9180512" cy="769441"/>
          </a:xfrm>
          <a:prstGeom prst="rect">
            <a:avLst/>
          </a:prstGeom>
        </p:spPr>
        <p:txBody>
          <a:bodyPr wrap="square">
            <a:spAutoFit/>
          </a:bodyPr>
          <a:lstStyle/>
          <a:p>
            <a:pPr lvl="0" eaLnBrk="0" fontAlgn="base" hangingPunct="0">
              <a:spcBef>
                <a:spcPct val="0"/>
              </a:spcBef>
              <a:spcAft>
                <a:spcPct val="0"/>
              </a:spcAft>
            </a:pPr>
            <a:r>
              <a:rPr lang="fr-FR" altLang="fr-FR" sz="2200" dirty="0" smtClean="0">
                <a:solidFill>
                  <a:srgbClr val="212121"/>
                </a:solidFill>
                <a:latin typeface="Times New Roman" panose="02020603050405020304" pitchFamily="18" charset="0"/>
                <a:cs typeface="Times New Roman" panose="02020603050405020304" pitchFamily="18" charset="0"/>
              </a:rPr>
              <a:t>Sont des </a:t>
            </a:r>
            <a:r>
              <a:rPr lang="fr-FR" altLang="fr-FR" sz="2200" dirty="0">
                <a:solidFill>
                  <a:srgbClr val="212121"/>
                </a:solidFill>
                <a:latin typeface="Times New Roman" panose="02020603050405020304" pitchFamily="18" charset="0"/>
                <a:cs typeface="Times New Roman" panose="02020603050405020304" pitchFamily="18" charset="0"/>
              </a:rPr>
              <a:t>procaryotes strictement anaérobies utilisent le CO2 comme accepteur d'électrons dans le métabolisme énergétique</a:t>
            </a:r>
            <a:endParaRPr lang="fr-FR" altLang="fr-FR" sz="2200"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 xmlns:a16="http://schemas.microsoft.com/office/drawing/2014/main" id="{B6776A50-82BB-49D0-87E7-86E704F2190B}"/>
              </a:ext>
            </a:extLst>
          </p:cNvPr>
          <p:cNvSpPr/>
          <p:nvPr/>
        </p:nvSpPr>
        <p:spPr>
          <a:xfrm>
            <a:off x="-8550" y="4225355"/>
            <a:ext cx="9152550" cy="430887"/>
          </a:xfrm>
          <a:prstGeom prst="rect">
            <a:avLst/>
          </a:prstGeom>
        </p:spPr>
        <p:txBody>
          <a:bodyPr wrap="square">
            <a:spAutoFit/>
          </a:bodyPr>
          <a:lstStyle/>
          <a:p>
            <a:pPr lvl="0" eaLnBrk="0" fontAlgn="base" hangingPunct="0">
              <a:spcBef>
                <a:spcPct val="0"/>
              </a:spcBef>
              <a:spcAft>
                <a:spcPct val="0"/>
              </a:spcAft>
            </a:pPr>
            <a:r>
              <a:rPr lang="fr-FR" altLang="fr-FR" sz="2200" dirty="0">
                <a:solidFill>
                  <a:srgbClr val="212121"/>
                </a:solidFill>
                <a:latin typeface="Times New Roman" panose="02020603050405020304" pitchFamily="18" charset="0"/>
                <a:cs typeface="Times New Roman" panose="02020603050405020304" pitchFamily="18" charset="0"/>
              </a:rPr>
              <a:t>H2 est un donneur d'électrons majeur pour ces deux organismes</a:t>
            </a:r>
            <a:endParaRPr lang="fr-FR" altLang="fr-FR" sz="2200" dirty="0">
              <a:latin typeface="Times New Roman" panose="02020603050405020304" pitchFamily="18" charset="0"/>
              <a:cs typeface="Times New Roman" panose="02020603050405020304" pitchFamily="18" charset="0"/>
            </a:endParaRPr>
          </a:p>
        </p:txBody>
      </p:sp>
      <p:pic>
        <p:nvPicPr>
          <p:cNvPr id="7" name="Image 6">
            <a:extLst>
              <a:ext uri="{FF2B5EF4-FFF2-40B4-BE49-F238E27FC236}">
                <a16:creationId xmlns="" xmlns:a16="http://schemas.microsoft.com/office/drawing/2014/main" id="{B99F653A-4ECE-4C0D-9F94-027B3269E727}"/>
              </a:ext>
            </a:extLst>
          </p:cNvPr>
          <p:cNvPicPr>
            <a:picLocks noChangeAspect="1"/>
          </p:cNvPicPr>
          <p:nvPr/>
        </p:nvPicPr>
        <p:blipFill>
          <a:blip r:embed="rId2"/>
          <a:stretch>
            <a:fillRect/>
          </a:stretch>
        </p:blipFill>
        <p:spPr>
          <a:xfrm>
            <a:off x="2071670" y="1638305"/>
            <a:ext cx="5000660" cy="2505075"/>
          </a:xfrm>
          <a:prstGeom prst="rect">
            <a:avLst/>
          </a:prstGeom>
        </p:spPr>
      </p:pic>
      <p:sp>
        <p:nvSpPr>
          <p:cNvPr id="8" name="Rectangle 7">
            <a:extLst>
              <a:ext uri="{FF2B5EF4-FFF2-40B4-BE49-F238E27FC236}">
                <a16:creationId xmlns="" xmlns:a16="http://schemas.microsoft.com/office/drawing/2014/main" id="{E32DC5B2-09AB-46CA-905B-3E5BA9E6ACA2}"/>
              </a:ext>
            </a:extLst>
          </p:cNvPr>
          <p:cNvSpPr/>
          <p:nvPr/>
        </p:nvSpPr>
        <p:spPr>
          <a:xfrm>
            <a:off x="0" y="4782695"/>
            <a:ext cx="9144000" cy="1107996"/>
          </a:xfrm>
          <a:prstGeom prst="rect">
            <a:avLst/>
          </a:prstGeom>
        </p:spPr>
        <p:txBody>
          <a:bodyPr wrap="square">
            <a:spAutoFit/>
          </a:bodyPr>
          <a:lstStyle/>
          <a:p>
            <a:pPr lvl="0" eaLnBrk="0" fontAlgn="base" hangingPunct="0">
              <a:spcBef>
                <a:spcPct val="0"/>
              </a:spcBef>
              <a:spcAft>
                <a:spcPct val="0"/>
              </a:spcAft>
            </a:pPr>
            <a:r>
              <a:rPr lang="fr-FR" altLang="fr-FR" sz="2200" dirty="0">
                <a:solidFill>
                  <a:srgbClr val="212121"/>
                </a:solidFill>
                <a:latin typeface="Times New Roman" panose="02020603050405020304" pitchFamily="18" charset="0"/>
                <a:cs typeface="Times New Roman" panose="02020603050405020304" pitchFamily="18" charset="0"/>
              </a:rPr>
              <a:t>La </a:t>
            </a:r>
            <a:r>
              <a:rPr lang="fr-FR" altLang="fr-FR" sz="2200" dirty="0" err="1">
                <a:solidFill>
                  <a:srgbClr val="212121"/>
                </a:solidFill>
                <a:latin typeface="Times New Roman" panose="02020603050405020304" pitchFamily="18" charset="0"/>
                <a:cs typeface="Times New Roman" panose="02020603050405020304" pitchFamily="18" charset="0"/>
              </a:rPr>
              <a:t>concervation</a:t>
            </a:r>
            <a:r>
              <a:rPr lang="fr-FR" altLang="fr-FR" sz="2200" dirty="0">
                <a:solidFill>
                  <a:srgbClr val="212121"/>
                </a:solidFill>
                <a:latin typeface="Times New Roman" panose="02020603050405020304" pitchFamily="18" charset="0"/>
                <a:cs typeface="Times New Roman" panose="02020603050405020304" pitchFamily="18" charset="0"/>
              </a:rPr>
              <a:t> de l’énergie des deux groupes est lié aux pompes ioniques, soit des protons (H +) soit des ions sodium (Na +), qui alimentent des ATPases dans la membrane. </a:t>
            </a:r>
            <a:endParaRPr lang="fr-FR" altLang="fr-FR" sz="2200" dirty="0">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 xmlns:a16="http://schemas.microsoft.com/office/drawing/2014/main" id="{677220F4-48D3-47C4-BC89-BA20AF99738F}"/>
              </a:ext>
            </a:extLst>
          </p:cNvPr>
          <p:cNvSpPr/>
          <p:nvPr/>
        </p:nvSpPr>
        <p:spPr>
          <a:xfrm>
            <a:off x="-8550" y="6017145"/>
            <a:ext cx="9152550" cy="769441"/>
          </a:xfrm>
          <a:prstGeom prst="rect">
            <a:avLst/>
          </a:prstGeom>
        </p:spPr>
        <p:txBody>
          <a:bodyPr wrap="square">
            <a:spAutoFit/>
          </a:bodyPr>
          <a:lstStyle/>
          <a:p>
            <a:r>
              <a:rPr lang="fr-FR" altLang="fr-FR" sz="2200" dirty="0">
                <a:solidFill>
                  <a:srgbClr val="212121"/>
                </a:solidFill>
                <a:latin typeface="Times New Roman" panose="02020603050405020304" pitchFamily="18" charset="0"/>
                <a:cs typeface="Times New Roman" panose="02020603050405020304" pitchFamily="18" charset="0"/>
              </a:rPr>
              <a:t>L'</a:t>
            </a:r>
            <a:r>
              <a:rPr lang="fr-FR" altLang="fr-FR" sz="2200" dirty="0" err="1">
                <a:solidFill>
                  <a:srgbClr val="212121"/>
                </a:solidFill>
                <a:latin typeface="Times New Roman" panose="02020603050405020304" pitchFamily="18" charset="0"/>
                <a:cs typeface="Times New Roman" panose="02020603050405020304" pitchFamily="18" charset="0"/>
              </a:rPr>
              <a:t>acétogénèse</a:t>
            </a:r>
            <a:r>
              <a:rPr lang="fr-FR" altLang="fr-FR" sz="2200" dirty="0">
                <a:solidFill>
                  <a:srgbClr val="212121"/>
                </a:solidFill>
                <a:latin typeface="Times New Roman" panose="02020603050405020304" pitchFamily="18" charset="0"/>
                <a:cs typeface="Times New Roman" panose="02020603050405020304" pitchFamily="18" charset="0"/>
              </a:rPr>
              <a:t> conserve également l'énergie dans une réaction </a:t>
            </a:r>
            <a:r>
              <a:rPr lang="fr-FR" altLang="fr-FR" sz="2200" dirty="0" smtClean="0">
                <a:solidFill>
                  <a:srgbClr val="212121"/>
                </a:solidFill>
                <a:latin typeface="Times New Roman" panose="02020603050405020304" pitchFamily="18" charset="0"/>
                <a:cs typeface="Times New Roman" panose="02020603050405020304" pitchFamily="18" charset="0"/>
              </a:rPr>
              <a:t>de phosphorylation </a:t>
            </a:r>
            <a:r>
              <a:rPr lang="fr-FR" altLang="fr-FR" sz="2200" dirty="0">
                <a:solidFill>
                  <a:srgbClr val="212121"/>
                </a:solidFill>
                <a:latin typeface="Times New Roman" panose="02020603050405020304" pitchFamily="18" charset="0"/>
                <a:cs typeface="Times New Roman" panose="02020603050405020304" pitchFamily="18" charset="0"/>
              </a:rPr>
              <a:t>au niveau du substrat</a:t>
            </a:r>
            <a:r>
              <a:rPr lang="fr-FR" altLang="fr-FR" sz="2200" dirty="0">
                <a:latin typeface="Times New Roman" panose="02020603050405020304" pitchFamily="18" charset="0"/>
                <a:cs typeface="Times New Roman" panose="02020603050405020304" pitchFamily="18" charset="0"/>
              </a:rPr>
              <a:t> </a:t>
            </a:r>
            <a:endParaRPr lang="fr-FR" sz="2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109815"/>
            <a:ext cx="9144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fr-FR" sz="2400" b="1" dirty="0" smtClean="0">
                <a:latin typeface="Times New Roman" pitchFamily="18" charset="0"/>
                <a:cs typeface="Times New Roman" pitchFamily="18" charset="0"/>
              </a:rPr>
              <a:t>Les Méthanogènes</a:t>
            </a:r>
            <a:r>
              <a:rPr kumimoji="0" lang="fr-FR" sz="2400" b="1" i="0"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p>
        </p:txBody>
      </p:sp>
      <p:sp>
        <p:nvSpPr>
          <p:cNvPr id="3" name="Rectangle 2"/>
          <p:cNvSpPr/>
          <p:nvPr/>
        </p:nvSpPr>
        <p:spPr>
          <a:xfrm>
            <a:off x="0" y="778080"/>
            <a:ext cx="9144000" cy="707886"/>
          </a:xfrm>
          <a:prstGeom prst="rect">
            <a:avLst/>
          </a:prstGeom>
        </p:spPr>
        <p:txBody>
          <a:bodyPr wrap="square">
            <a:spAutoFit/>
          </a:bodyPr>
          <a:lstStyle/>
          <a:p>
            <a:pPr lvl="0" algn="just" eaLnBrk="0" fontAlgn="base" hangingPunct="0">
              <a:spcBef>
                <a:spcPct val="0"/>
              </a:spcBef>
              <a:spcAft>
                <a:spcPct val="0"/>
              </a:spcAft>
            </a:pPr>
            <a:r>
              <a:rPr lang="fr-FR" sz="2000" dirty="0" smtClean="0">
                <a:solidFill>
                  <a:srgbClr val="000000"/>
                </a:solidFill>
                <a:latin typeface="Times New Roman" pitchFamily="18" charset="0"/>
                <a:ea typeface="Times New Roman" pitchFamily="18" charset="0"/>
                <a:cs typeface="Times New Roman" pitchFamily="18" charset="0"/>
              </a:rPr>
              <a:t>Ces bactéries </a:t>
            </a:r>
            <a:r>
              <a:rPr lang="fr-FR" sz="2000" dirty="0" smtClean="0">
                <a:latin typeface="Times New Roman" pitchFamily="18" charset="0"/>
                <a:cs typeface="Times New Roman" pitchFamily="18" charset="0"/>
              </a:rPr>
              <a:t>anaérobies strictes , </a:t>
            </a:r>
            <a:r>
              <a:rPr lang="fr-FR" sz="2000" dirty="0" smtClean="0">
                <a:solidFill>
                  <a:srgbClr val="000000"/>
                </a:solidFill>
                <a:latin typeface="Times New Roman" pitchFamily="18" charset="0"/>
                <a:ea typeface="Times New Roman" pitchFamily="18" charset="0"/>
                <a:cs typeface="Times New Roman" pitchFamily="18" charset="0"/>
              </a:rPr>
              <a:t>produisent du méthane </a:t>
            </a:r>
            <a:r>
              <a:rPr lang="fr-FR" sz="2000" dirty="0" smtClean="0">
                <a:latin typeface="Times New Roman" pitchFamily="18" charset="0"/>
                <a:cs typeface="Times New Roman" pitchFamily="18" charset="0"/>
              </a:rPr>
              <a:t>par la réduction du CO2 par le H2 dans une fermentation anaérobie </a:t>
            </a:r>
            <a:r>
              <a:rPr lang="fr-FR" sz="2000" dirty="0" smtClean="0">
                <a:solidFill>
                  <a:srgbClr val="000000"/>
                </a:solidFill>
                <a:latin typeface="Times New Roman" pitchFamily="18" charset="0"/>
                <a:ea typeface="Times New Roman" pitchFamily="18" charset="0"/>
                <a:cs typeface="Times New Roman" pitchFamily="18" charset="0"/>
              </a:rPr>
              <a:t>(bactéries dites méthanogènes). </a:t>
            </a:r>
            <a:endParaRPr lang="fr-FR" sz="2000" dirty="0" smtClean="0">
              <a:latin typeface="Times New Roman" pitchFamily="18" charset="0"/>
              <a:cs typeface="Times New Roman" pitchFamily="18" charset="0"/>
            </a:endParaRPr>
          </a:p>
        </p:txBody>
      </p:sp>
      <p:sp>
        <p:nvSpPr>
          <p:cNvPr id="4" name="Rectangle 3"/>
          <p:cNvSpPr/>
          <p:nvPr/>
        </p:nvSpPr>
        <p:spPr>
          <a:xfrm>
            <a:off x="0" y="3398428"/>
            <a:ext cx="5357818" cy="1323439"/>
          </a:xfrm>
          <a:prstGeom prst="rect">
            <a:avLst/>
          </a:prstGeom>
        </p:spPr>
        <p:txBody>
          <a:bodyPr wrap="square">
            <a:spAutoFit/>
          </a:bodyPr>
          <a:lstStyle/>
          <a:p>
            <a:pPr algn="just"/>
            <a:r>
              <a:rPr lang="fr-FR" sz="2000" dirty="0" smtClean="0">
                <a:solidFill>
                  <a:srgbClr val="000000"/>
                </a:solidFill>
                <a:latin typeface="Times New Roman" pitchFamily="18" charset="0"/>
                <a:ea typeface="Times New Roman" pitchFamily="18" charset="0"/>
                <a:cs typeface="Times New Roman" pitchFamily="18" charset="0"/>
              </a:rPr>
              <a:t>Elles comprennent quatre genres : </a:t>
            </a:r>
            <a:r>
              <a:rPr lang="fr-FR" sz="2000" i="1" dirty="0" err="1" smtClean="0">
                <a:solidFill>
                  <a:srgbClr val="000000"/>
                </a:solidFill>
                <a:latin typeface="Times New Roman" pitchFamily="18" charset="0"/>
                <a:ea typeface="Times New Roman" pitchFamily="18" charset="0"/>
                <a:cs typeface="Times New Roman" pitchFamily="18" charset="0"/>
              </a:rPr>
              <a:t>Methanobacterium</a:t>
            </a:r>
            <a:r>
              <a:rPr lang="fr-FR" sz="2000" dirty="0" smtClean="0">
                <a:solidFill>
                  <a:srgbClr val="000000"/>
                </a:solidFill>
                <a:latin typeface="Times New Roman" pitchFamily="18" charset="0"/>
                <a:ea typeface="Times New Roman" pitchFamily="18" charset="0"/>
                <a:cs typeface="Times New Roman" pitchFamily="18" charset="0"/>
              </a:rPr>
              <a:t>, non sporulés </a:t>
            </a:r>
          </a:p>
          <a:p>
            <a:pPr algn="just"/>
            <a:r>
              <a:rPr lang="fr-FR" sz="2000" i="1" dirty="0" err="1" smtClean="0">
                <a:solidFill>
                  <a:srgbClr val="000000"/>
                </a:solidFill>
                <a:latin typeface="Times New Roman" pitchFamily="18" charset="0"/>
                <a:ea typeface="Times New Roman" pitchFamily="18" charset="0"/>
                <a:cs typeface="Times New Roman" pitchFamily="18" charset="0"/>
              </a:rPr>
              <a:t>Methanobacillus</a:t>
            </a:r>
            <a:r>
              <a:rPr lang="fr-FR" sz="2000" dirty="0" err="1" smtClean="0">
                <a:solidFill>
                  <a:srgbClr val="000000"/>
                </a:solidFill>
                <a:latin typeface="Times New Roman" pitchFamily="18" charset="0"/>
                <a:ea typeface="Times New Roman" pitchFamily="18" charset="0"/>
                <a:cs typeface="Times New Roman" pitchFamily="18" charset="0"/>
              </a:rPr>
              <a:t>,sporulés</a:t>
            </a:r>
            <a:r>
              <a:rPr lang="fr-FR" sz="2000" dirty="0" smtClean="0">
                <a:solidFill>
                  <a:srgbClr val="000000"/>
                </a:solidFill>
                <a:latin typeface="Times New Roman" pitchFamily="18" charset="0"/>
                <a:ea typeface="Times New Roman" pitchFamily="18" charset="0"/>
                <a:cs typeface="Times New Roman" pitchFamily="18" charset="0"/>
              </a:rPr>
              <a:t>, </a:t>
            </a:r>
          </a:p>
          <a:p>
            <a:pPr algn="just"/>
            <a:r>
              <a:rPr lang="fr-FR" sz="2000" i="1" dirty="0" err="1" smtClean="0">
                <a:solidFill>
                  <a:srgbClr val="000000"/>
                </a:solidFill>
                <a:latin typeface="Times New Roman" pitchFamily="18" charset="0"/>
                <a:ea typeface="Times New Roman" pitchFamily="18" charset="0"/>
                <a:cs typeface="Times New Roman" pitchFamily="18" charset="0"/>
              </a:rPr>
              <a:t>Methanococcus</a:t>
            </a:r>
            <a:r>
              <a:rPr lang="fr-FR" sz="2000" dirty="0" smtClean="0">
                <a:solidFill>
                  <a:srgbClr val="000000"/>
                </a:solidFill>
                <a:latin typeface="Times New Roman" pitchFamily="18" charset="0"/>
                <a:ea typeface="Times New Roman" pitchFamily="18" charset="0"/>
                <a:cs typeface="Times New Roman" pitchFamily="18" charset="0"/>
              </a:rPr>
              <a:t> et </a:t>
            </a:r>
            <a:r>
              <a:rPr lang="fr-FR" sz="2000" i="1" dirty="0" err="1" smtClean="0">
                <a:solidFill>
                  <a:srgbClr val="000000"/>
                </a:solidFill>
                <a:latin typeface="Times New Roman" pitchFamily="18" charset="0"/>
                <a:ea typeface="Times New Roman" pitchFamily="18" charset="0"/>
                <a:cs typeface="Times New Roman" pitchFamily="18" charset="0"/>
              </a:rPr>
              <a:t>Methanosarcina</a:t>
            </a:r>
            <a:r>
              <a:rPr lang="fr-FR" sz="2000" dirty="0" smtClean="0">
                <a:solidFill>
                  <a:srgbClr val="000000"/>
                </a:solidFill>
                <a:latin typeface="Times New Roman" pitchFamily="18" charset="0"/>
                <a:ea typeface="Times New Roman" pitchFamily="18" charset="0"/>
                <a:cs typeface="Times New Roman" pitchFamily="18" charset="0"/>
              </a:rPr>
              <a:t>.</a:t>
            </a:r>
            <a:endParaRPr lang="fr-FR" sz="2000" dirty="0"/>
          </a:p>
        </p:txBody>
      </p:sp>
      <p:sp>
        <p:nvSpPr>
          <p:cNvPr id="6" name="Rectangle 5"/>
          <p:cNvSpPr/>
          <p:nvPr/>
        </p:nvSpPr>
        <p:spPr>
          <a:xfrm>
            <a:off x="0" y="2822496"/>
            <a:ext cx="9144000" cy="369332"/>
          </a:xfrm>
          <a:prstGeom prst="rect">
            <a:avLst/>
          </a:prstGeom>
        </p:spPr>
        <p:txBody>
          <a:bodyPr wrap="square">
            <a:spAutoFit/>
          </a:bodyPr>
          <a:lstStyle/>
          <a:p>
            <a:pPr algn="just">
              <a:lnSpc>
                <a:spcPct val="90000"/>
              </a:lnSpc>
            </a:pPr>
            <a:r>
              <a:rPr lang="fr-FR" sz="2000" dirty="0" smtClean="0">
                <a:latin typeface="Times New Roman" pitchFamily="18" charset="0"/>
                <a:cs typeface="Times New Roman" pitchFamily="18" charset="0"/>
              </a:rPr>
              <a:t>Elles peuvent être des coques</a:t>
            </a:r>
            <a:r>
              <a:rPr lang="fr-FR" sz="2000" dirty="0">
                <a:latin typeface="Times New Roman" pitchFamily="18" charset="0"/>
                <a:cs typeface="Times New Roman" pitchFamily="18" charset="0"/>
              </a:rPr>
              <a:t>, bacilles spirilles, etc.</a:t>
            </a:r>
          </a:p>
        </p:txBody>
      </p:sp>
      <p:sp>
        <p:nvSpPr>
          <p:cNvPr id="7" name="Rectangle 6"/>
          <p:cNvSpPr/>
          <p:nvPr/>
        </p:nvSpPr>
        <p:spPr>
          <a:xfrm>
            <a:off x="0" y="1692566"/>
            <a:ext cx="9144000" cy="923330"/>
          </a:xfrm>
          <a:prstGeom prst="rect">
            <a:avLst/>
          </a:prstGeom>
        </p:spPr>
        <p:txBody>
          <a:bodyPr wrap="square">
            <a:spAutoFit/>
          </a:bodyPr>
          <a:lstStyle/>
          <a:p>
            <a:pPr lvl="0" algn="just">
              <a:lnSpc>
                <a:spcPct val="90000"/>
              </a:lnSpc>
            </a:pPr>
            <a:r>
              <a:rPr lang="fr-FR" sz="2000" dirty="0" smtClean="0">
                <a:latin typeface="Times New Roman" pitchFamily="18" charset="0"/>
                <a:cs typeface="Times New Roman" pitchFamily="18" charset="0"/>
              </a:rPr>
              <a:t>Vivent à des températures comprise entre 20 et 50°C mais il </a:t>
            </a:r>
            <a:r>
              <a:rPr lang="fr-FR" sz="2000" dirty="0">
                <a:latin typeface="Times New Roman" pitchFamily="18" charset="0"/>
                <a:cs typeface="Times New Roman" pitchFamily="18" charset="0"/>
              </a:rPr>
              <a:t>existe des thermophiles et même des </a:t>
            </a:r>
            <a:r>
              <a:rPr lang="fr-FR" sz="2000" dirty="0" err="1">
                <a:latin typeface="Times New Roman" pitchFamily="18" charset="0"/>
                <a:cs typeface="Times New Roman" pitchFamily="18" charset="0"/>
              </a:rPr>
              <a:t>hyperthermophiles</a:t>
            </a:r>
            <a:r>
              <a:rPr lang="fr-FR" sz="2000" dirty="0">
                <a:latin typeface="Times New Roman" pitchFamily="18" charset="0"/>
                <a:cs typeface="Times New Roman" pitchFamily="18" charset="0"/>
              </a:rPr>
              <a:t> tel </a:t>
            </a:r>
            <a:r>
              <a:rPr lang="fr-FR" sz="2000" b="1" i="1" dirty="0" err="1">
                <a:latin typeface="Times New Roman" pitchFamily="18" charset="0"/>
                <a:cs typeface="Times New Roman" pitchFamily="18" charset="0"/>
              </a:rPr>
              <a:t>Methanopyrus</a:t>
            </a:r>
            <a:r>
              <a:rPr lang="fr-FR" sz="2000" dirty="0">
                <a:latin typeface="Times New Roman" pitchFamily="18" charset="0"/>
                <a:cs typeface="Times New Roman" pitchFamily="18" charset="0"/>
              </a:rPr>
              <a:t>, qui rivalise avec </a:t>
            </a:r>
            <a:r>
              <a:rPr lang="fr-FR" sz="2000" b="1" i="1" dirty="0" err="1">
                <a:latin typeface="Times New Roman" pitchFamily="18" charset="0"/>
                <a:cs typeface="Times New Roman" pitchFamily="18" charset="0"/>
              </a:rPr>
              <a:t>pyrodictium</a:t>
            </a:r>
            <a:r>
              <a:rPr lang="fr-FR" sz="2000" b="1" i="1" dirty="0">
                <a:latin typeface="Times New Roman" pitchFamily="18" charset="0"/>
                <a:cs typeface="Times New Roman" pitchFamily="18" charset="0"/>
              </a:rPr>
              <a:t> </a:t>
            </a:r>
            <a:r>
              <a:rPr lang="fr-FR" sz="2000" dirty="0">
                <a:latin typeface="Times New Roman" pitchFamily="18" charset="0"/>
                <a:cs typeface="Times New Roman" pitchFamily="18" charset="0"/>
              </a:rPr>
              <a:t>en croissant jusqu’à 110°C.</a:t>
            </a:r>
          </a:p>
        </p:txBody>
      </p:sp>
      <p:pic>
        <p:nvPicPr>
          <p:cNvPr id="10" name="Picture 8" descr="Résultat de recherche d'images pour &quot;Les feux follets HD&quot;"/>
          <p:cNvPicPr>
            <a:picLocks noChangeAspect="1" noChangeArrowheads="1"/>
          </p:cNvPicPr>
          <p:nvPr/>
        </p:nvPicPr>
        <p:blipFill>
          <a:blip r:embed="rId2"/>
          <a:srcRect/>
          <a:stretch>
            <a:fillRect/>
          </a:stretch>
        </p:blipFill>
        <p:spPr bwMode="auto">
          <a:xfrm>
            <a:off x="2438447" y="4928468"/>
            <a:ext cx="2990809" cy="1929555"/>
          </a:xfrm>
          <a:prstGeom prst="rect">
            <a:avLst/>
          </a:prstGeom>
          <a:noFill/>
        </p:spPr>
      </p:pic>
      <p:pic>
        <p:nvPicPr>
          <p:cNvPr id="11" name="Picture 9"/>
          <p:cNvPicPr>
            <a:picLocks noChangeAspect="1" noChangeArrowheads="1"/>
          </p:cNvPicPr>
          <p:nvPr/>
        </p:nvPicPr>
        <p:blipFill>
          <a:blip r:embed="rId3"/>
          <a:srcRect l="18214" r="10954"/>
          <a:stretch>
            <a:fillRect/>
          </a:stretch>
        </p:blipFill>
        <p:spPr bwMode="auto">
          <a:xfrm>
            <a:off x="-32" y="4928468"/>
            <a:ext cx="2500330" cy="1929555"/>
          </a:xfrm>
          <a:prstGeom prst="rect">
            <a:avLst/>
          </a:prstGeom>
          <a:noFill/>
          <a:ln w="9525">
            <a:noFill/>
            <a:miter lim="800000"/>
            <a:headEnd/>
            <a:tailEnd/>
          </a:ln>
          <a:effectLst/>
        </p:spPr>
      </p:pic>
      <p:pic>
        <p:nvPicPr>
          <p:cNvPr id="12" name="Picture 10"/>
          <p:cNvPicPr>
            <a:picLocks noChangeAspect="1" noChangeArrowheads="1"/>
          </p:cNvPicPr>
          <p:nvPr/>
        </p:nvPicPr>
        <p:blipFill>
          <a:blip r:embed="rId4"/>
          <a:srcRect/>
          <a:stretch>
            <a:fillRect/>
          </a:stretch>
        </p:blipFill>
        <p:spPr bwMode="auto">
          <a:xfrm>
            <a:off x="5370413" y="3290901"/>
            <a:ext cx="3702181" cy="356712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0562" y="-24"/>
            <a:ext cx="4643470" cy="840230"/>
          </a:xfrm>
          <a:prstGeom prst="rect">
            <a:avLst/>
          </a:prstGeom>
        </p:spPr>
        <p:txBody>
          <a:bodyPr wrap="square">
            <a:spAutoFit/>
          </a:bodyPr>
          <a:lstStyle/>
          <a:p>
            <a:pPr lvl="0" algn="just">
              <a:lnSpc>
                <a:spcPct val="90000"/>
              </a:lnSpc>
            </a:pPr>
            <a:r>
              <a:rPr lang="fr-FR" dirty="0">
                <a:latin typeface="Times New Roman" pitchFamily="18" charset="0"/>
                <a:cs typeface="Times New Roman" pitchFamily="18" charset="0"/>
              </a:rPr>
              <a:t>Le mécanisme de synthèse de méthane fait intervenir de nombreuse enzymes et coenzymes que l’on ne trouve que chez ces </a:t>
            </a:r>
            <a:r>
              <a:rPr lang="fr-FR" dirty="0" smtClean="0">
                <a:latin typeface="Times New Roman" pitchFamily="18" charset="0"/>
                <a:cs typeface="Times New Roman" pitchFamily="18" charset="0"/>
              </a:rPr>
              <a:t>µ-organismes</a:t>
            </a:r>
            <a:r>
              <a:rPr lang="fr-FR" dirty="0">
                <a:latin typeface="Times New Roman" pitchFamily="18" charset="0"/>
                <a:cs typeface="Times New Roman" pitchFamily="18" charset="0"/>
              </a:rPr>
              <a:t>.   </a:t>
            </a:r>
          </a:p>
        </p:txBody>
      </p:sp>
      <p:pic>
        <p:nvPicPr>
          <p:cNvPr id="1026" name="Picture 2"/>
          <p:cNvPicPr>
            <a:picLocks noChangeAspect="1" noChangeArrowheads="1"/>
          </p:cNvPicPr>
          <p:nvPr/>
        </p:nvPicPr>
        <p:blipFill>
          <a:blip r:embed="rId2"/>
          <a:srcRect t="7871"/>
          <a:stretch>
            <a:fillRect/>
          </a:stretch>
        </p:blipFill>
        <p:spPr bwMode="auto">
          <a:xfrm>
            <a:off x="4424393" y="857232"/>
            <a:ext cx="4505325" cy="5072098"/>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a:srcRect t="7962"/>
          <a:stretch>
            <a:fillRect/>
          </a:stretch>
        </p:blipFill>
        <p:spPr bwMode="auto">
          <a:xfrm>
            <a:off x="-32" y="445378"/>
            <a:ext cx="4429156" cy="968458"/>
          </a:xfrm>
          <a:prstGeom prst="rect">
            <a:avLst/>
          </a:prstGeom>
          <a:noFill/>
          <a:ln w="3175">
            <a:solidFill>
              <a:srgbClr val="FF0000"/>
            </a:solidFill>
            <a:miter lim="800000"/>
            <a:headEnd/>
            <a:tailEnd/>
          </a:ln>
          <a:effectLst/>
        </p:spPr>
      </p:pic>
      <p:pic>
        <p:nvPicPr>
          <p:cNvPr id="1029" name="Picture 5"/>
          <p:cNvPicPr>
            <a:picLocks noChangeAspect="1" noChangeArrowheads="1"/>
          </p:cNvPicPr>
          <p:nvPr/>
        </p:nvPicPr>
        <p:blipFill>
          <a:blip r:embed="rId4"/>
          <a:srcRect/>
          <a:stretch>
            <a:fillRect/>
          </a:stretch>
        </p:blipFill>
        <p:spPr bwMode="auto">
          <a:xfrm>
            <a:off x="-32" y="1504266"/>
            <a:ext cx="4429156" cy="1273806"/>
          </a:xfrm>
          <a:prstGeom prst="rect">
            <a:avLst/>
          </a:prstGeom>
          <a:noFill/>
          <a:ln w="3175">
            <a:solidFill>
              <a:srgbClr val="FF0000"/>
            </a:solidFill>
            <a:miter lim="800000"/>
            <a:headEnd/>
            <a:tailEnd/>
          </a:ln>
          <a:effectLst/>
        </p:spPr>
      </p:pic>
      <p:pic>
        <p:nvPicPr>
          <p:cNvPr id="1030" name="Picture 6"/>
          <p:cNvPicPr>
            <a:picLocks noChangeAspect="1" noChangeArrowheads="1"/>
          </p:cNvPicPr>
          <p:nvPr/>
        </p:nvPicPr>
        <p:blipFill>
          <a:blip r:embed="rId5"/>
          <a:srcRect l="4783" t="8042" r="7732"/>
          <a:stretch>
            <a:fillRect/>
          </a:stretch>
        </p:blipFill>
        <p:spPr bwMode="auto">
          <a:xfrm>
            <a:off x="-32" y="2868502"/>
            <a:ext cx="4429156" cy="1787212"/>
          </a:xfrm>
          <a:prstGeom prst="rect">
            <a:avLst/>
          </a:prstGeom>
          <a:noFill/>
          <a:ln w="3175">
            <a:solidFill>
              <a:srgbClr val="FF0000"/>
            </a:solidFill>
            <a:miter lim="800000"/>
            <a:headEnd/>
            <a:tailEnd/>
          </a:ln>
          <a:effectLst/>
        </p:spPr>
      </p:pic>
      <p:pic>
        <p:nvPicPr>
          <p:cNvPr id="1031" name="Picture 7"/>
          <p:cNvPicPr>
            <a:picLocks noChangeAspect="1" noChangeArrowheads="1"/>
          </p:cNvPicPr>
          <p:nvPr/>
        </p:nvPicPr>
        <p:blipFill>
          <a:blip r:embed="rId6"/>
          <a:srcRect/>
          <a:stretch>
            <a:fillRect/>
          </a:stretch>
        </p:blipFill>
        <p:spPr bwMode="auto">
          <a:xfrm>
            <a:off x="-32" y="4746145"/>
            <a:ext cx="4429156" cy="2111879"/>
          </a:xfrm>
          <a:prstGeom prst="rect">
            <a:avLst/>
          </a:prstGeom>
          <a:noFill/>
          <a:ln w="3175">
            <a:solidFill>
              <a:srgbClr val="FF0000"/>
            </a:solidFill>
            <a:miter lim="800000"/>
            <a:headEnd/>
            <a:tailEnd/>
          </a:ln>
          <a:effectLst/>
        </p:spPr>
      </p:pic>
      <p:sp>
        <p:nvSpPr>
          <p:cNvPr id="13" name="Rectangle 12"/>
          <p:cNvSpPr/>
          <p:nvPr/>
        </p:nvSpPr>
        <p:spPr>
          <a:xfrm>
            <a:off x="0" y="-24"/>
            <a:ext cx="9144000" cy="424732"/>
          </a:xfrm>
          <a:prstGeom prst="rect">
            <a:avLst/>
          </a:prstGeom>
        </p:spPr>
        <p:txBody>
          <a:bodyPr wrap="square">
            <a:spAutoFit/>
          </a:bodyPr>
          <a:lstStyle/>
          <a:p>
            <a:pPr lvl="0">
              <a:lnSpc>
                <a:spcPct val="90000"/>
              </a:lnSpc>
            </a:pPr>
            <a:r>
              <a:rPr lang="fr-FR" sz="2400" b="1" dirty="0">
                <a:latin typeface="Times New Roman" pitchFamily="18" charset="0"/>
                <a:cs typeface="Times New Roman" pitchFamily="18" charset="0"/>
              </a:rPr>
              <a:t>Métabolisme</a:t>
            </a:r>
          </a:p>
        </p:txBody>
      </p:sp>
      <p:sp>
        <p:nvSpPr>
          <p:cNvPr id="14" name="Ellipse 13"/>
          <p:cNvSpPr/>
          <p:nvPr/>
        </p:nvSpPr>
        <p:spPr>
          <a:xfrm>
            <a:off x="6858016" y="1000084"/>
            <a:ext cx="571504" cy="285752"/>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p:cNvSpPr/>
          <p:nvPr/>
        </p:nvSpPr>
        <p:spPr>
          <a:xfrm>
            <a:off x="6215074" y="1857340"/>
            <a:ext cx="428628" cy="357190"/>
          </a:xfrm>
          <a:prstGeom prst="ellipse">
            <a:avLst/>
          </a:prstGeom>
          <a:noFill/>
          <a:ln w="28575"/>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16" name="Ellipse 15"/>
          <p:cNvSpPr/>
          <p:nvPr/>
        </p:nvSpPr>
        <p:spPr>
          <a:xfrm>
            <a:off x="5500694" y="3857604"/>
            <a:ext cx="714380" cy="428628"/>
          </a:xfrm>
          <a:prstGeom prst="ellipse">
            <a:avLst/>
          </a:prstGeom>
          <a:noFill/>
          <a:ln w="28575"/>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a:p>
        </p:txBody>
      </p:sp>
      <p:sp>
        <p:nvSpPr>
          <p:cNvPr id="17" name="Ellipse 16"/>
          <p:cNvSpPr/>
          <p:nvPr/>
        </p:nvSpPr>
        <p:spPr>
          <a:xfrm>
            <a:off x="7858148" y="2857472"/>
            <a:ext cx="642942" cy="357190"/>
          </a:xfrm>
          <a:prstGeom prst="ellipse">
            <a:avLst/>
          </a:prstGeom>
          <a:noFill/>
          <a:ln w="28575">
            <a:solidFill>
              <a:schemeClr val="accent6">
                <a:lumMod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18" name="Rectangle à coins arrondis 17"/>
          <p:cNvSpPr/>
          <p:nvPr/>
        </p:nvSpPr>
        <p:spPr>
          <a:xfrm>
            <a:off x="6715140" y="4571984"/>
            <a:ext cx="1000132" cy="357190"/>
          </a:xfrm>
          <a:prstGeom prst="roundRect">
            <a:avLst/>
          </a:prstGeom>
          <a:noFill/>
          <a:ln w="28575">
            <a:solidFill>
              <a:srgbClr val="00B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19" name="Ellipse 18"/>
          <p:cNvSpPr/>
          <p:nvPr/>
        </p:nvSpPr>
        <p:spPr>
          <a:xfrm>
            <a:off x="5500694" y="4500546"/>
            <a:ext cx="642942" cy="428628"/>
          </a:xfrm>
          <a:prstGeom prst="ellipse">
            <a:avLst/>
          </a:prstGeom>
          <a:noFill/>
          <a:ln w="28575">
            <a:solidFill>
              <a:schemeClr val="accent6">
                <a:lumMod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20" name="Rectangle 19"/>
          <p:cNvSpPr/>
          <p:nvPr/>
        </p:nvSpPr>
        <p:spPr>
          <a:xfrm>
            <a:off x="4429124" y="5923658"/>
            <a:ext cx="4714876" cy="95410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r-FR" sz="1400">
                <a:latin typeface="Times New Roman" pitchFamily="18" charset="0"/>
                <a:cs typeface="Times New Roman" pitchFamily="18" charset="0"/>
              </a:rPr>
              <a:t>Coenzyme F430 enleve le groupement CH3 de CH3-CoM pour former le comlexe Ni2+ –CH3.  Ce dernier est réduit par CoB pour générer le CH4 et complexe disulfide de CoM et CoB (CoM-S—S-CoB)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3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31"/>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animBg="1"/>
      <p:bldP spid="15" grpId="0" animBg="1"/>
      <p:bldP spid="16" grpId="0" animBg="1"/>
      <p:bldP spid="17" grpId="0" animBg="1"/>
      <p:bldP spid="18" grpId="0" animBg="1"/>
      <p:bldP spid="19" grpId="0" animBg="1"/>
      <p:bldP spid="2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 y="71414"/>
            <a:ext cx="9144000" cy="461665"/>
          </a:xfrm>
          <a:prstGeom prst="rect">
            <a:avLst/>
          </a:prstGeom>
        </p:spPr>
        <p:txBody>
          <a:bodyPr wrap="square">
            <a:spAutoFit/>
          </a:bodyPr>
          <a:lstStyle/>
          <a:p>
            <a:pPr algn="ctr"/>
            <a:r>
              <a:rPr lang="fr-FR" sz="2400" b="1" dirty="0">
                <a:latin typeface="Times New Roman" pitchFamily="18" charset="0"/>
                <a:cs typeface="Times New Roman" pitchFamily="18" charset="0"/>
              </a:rPr>
              <a:t>Conservation de l’énergie chez les Méthanogènes</a:t>
            </a:r>
            <a:r>
              <a:rPr lang="fr-FR" sz="2400" dirty="0">
                <a:latin typeface="Times New Roman" pitchFamily="18" charset="0"/>
                <a:cs typeface="Times New Roman" pitchFamily="18" charset="0"/>
              </a:rPr>
              <a:t> </a:t>
            </a:r>
          </a:p>
        </p:txBody>
      </p:sp>
      <p:sp>
        <p:nvSpPr>
          <p:cNvPr id="5" name="Rectangle 4"/>
          <p:cNvSpPr/>
          <p:nvPr/>
        </p:nvSpPr>
        <p:spPr>
          <a:xfrm>
            <a:off x="-32" y="807112"/>
            <a:ext cx="4857784" cy="1323439"/>
          </a:xfrm>
          <a:prstGeom prst="rect">
            <a:avLst/>
          </a:prstGeom>
        </p:spPr>
        <p:txBody>
          <a:bodyPr wrap="square">
            <a:spAutoFit/>
          </a:bodyPr>
          <a:lstStyle/>
          <a:p>
            <a:pPr algn="just"/>
            <a:r>
              <a:rPr lang="fr-FR" sz="2000" dirty="0" smtClean="0">
                <a:latin typeface="Times New Roman" pitchFamily="18" charset="0"/>
                <a:cs typeface="Times New Roman" pitchFamily="18" charset="0"/>
              </a:rPr>
              <a:t>La conservation de l’énergie dans la </a:t>
            </a:r>
            <a:r>
              <a:rPr lang="fr-FR" sz="2000" dirty="0" err="1" smtClean="0">
                <a:latin typeface="Times New Roman" pitchFamily="18" charset="0"/>
                <a:cs typeface="Times New Roman" pitchFamily="18" charset="0"/>
              </a:rPr>
              <a:t>méthanogénèse</a:t>
            </a:r>
            <a:r>
              <a:rPr lang="fr-FR" sz="2000" dirty="0" smtClean="0">
                <a:latin typeface="Times New Roman" pitchFamily="18" charset="0"/>
                <a:cs typeface="Times New Roman" pitchFamily="18" charset="0"/>
              </a:rPr>
              <a:t> se fait aux dépens d’une force motrice du proton ou du sodium, en fonction du substrat utilisé</a:t>
            </a:r>
            <a:endParaRPr lang="fr-FR" sz="2000" dirty="0">
              <a:latin typeface="Times New Roman" pitchFamily="18" charset="0"/>
              <a:cs typeface="Times New Roman" pitchFamily="18" charset="0"/>
            </a:endParaRPr>
          </a:p>
        </p:txBody>
      </p:sp>
      <p:sp>
        <p:nvSpPr>
          <p:cNvPr id="6" name="Rectangle 5"/>
          <p:cNvSpPr/>
          <p:nvPr/>
        </p:nvSpPr>
        <p:spPr>
          <a:xfrm>
            <a:off x="-32" y="2096808"/>
            <a:ext cx="4929222" cy="1631216"/>
          </a:xfrm>
          <a:prstGeom prst="rect">
            <a:avLst/>
          </a:prstGeom>
        </p:spPr>
        <p:txBody>
          <a:bodyPr wrap="square">
            <a:spAutoFit/>
          </a:bodyPr>
          <a:lstStyle/>
          <a:p>
            <a:pPr algn="just"/>
            <a:r>
              <a:rPr lang="fr-FR" sz="2000" dirty="0" smtClean="0">
                <a:latin typeface="Times New Roman" pitchFamily="18" charset="0"/>
                <a:cs typeface="Times New Roman" pitchFamily="18" charset="0"/>
              </a:rPr>
              <a:t>Lorsque le méthane est formé à partir de H2 + et de CO2, l'ATP est produit à partir de la force motrice du sodium générée lors du transfert de méthyle du méthyle-MP à </a:t>
            </a:r>
            <a:r>
              <a:rPr lang="fr-FR" sz="2000" dirty="0" err="1" smtClean="0">
                <a:latin typeface="Times New Roman" pitchFamily="18" charset="0"/>
                <a:cs typeface="Times New Roman" pitchFamily="18" charset="0"/>
              </a:rPr>
              <a:t>CoM</a:t>
            </a:r>
            <a:r>
              <a:rPr lang="fr-FR" sz="2000" dirty="0" smtClean="0">
                <a:latin typeface="Times New Roman" pitchFamily="18" charset="0"/>
                <a:cs typeface="Times New Roman" pitchFamily="18" charset="0"/>
              </a:rPr>
              <a:t>-S par l'enzyme </a:t>
            </a:r>
            <a:r>
              <a:rPr lang="fr-FR" sz="2000" dirty="0" err="1" smtClean="0">
                <a:latin typeface="Times New Roman" pitchFamily="18" charset="0"/>
                <a:cs typeface="Times New Roman" pitchFamily="18" charset="0"/>
              </a:rPr>
              <a:t>méthyltransférase</a:t>
            </a:r>
            <a:r>
              <a:rPr lang="fr-FR" sz="2000"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sp>
        <p:nvSpPr>
          <p:cNvPr id="9" name="Rectangle 8"/>
          <p:cNvSpPr/>
          <p:nvPr/>
        </p:nvSpPr>
        <p:spPr>
          <a:xfrm>
            <a:off x="-32" y="6215082"/>
            <a:ext cx="4857784" cy="707886"/>
          </a:xfrm>
          <a:prstGeom prst="rect">
            <a:avLst/>
          </a:prstGeom>
        </p:spPr>
        <p:txBody>
          <a:bodyPr wrap="square">
            <a:spAutoFit/>
          </a:bodyPr>
          <a:lstStyle/>
          <a:p>
            <a:r>
              <a:rPr lang="fr-FR" sz="2000" dirty="0" smtClean="0">
                <a:latin typeface="Times New Roman" pitchFamily="18" charset="0"/>
                <a:cs typeface="Times New Roman" pitchFamily="18" charset="0"/>
              </a:rPr>
              <a:t>Le rendement en ATP par CH4 produit est d'environ 0,5</a:t>
            </a:r>
            <a:endParaRPr lang="fr-FR" sz="2000" dirty="0">
              <a:latin typeface="Times New Roman" pitchFamily="18" charset="0"/>
              <a:cs typeface="Times New Roman" pitchFamily="18" charset="0"/>
            </a:endParaRPr>
          </a:p>
        </p:txBody>
      </p:sp>
      <p:sp>
        <p:nvSpPr>
          <p:cNvPr id="10" name="Rectangle 9"/>
          <p:cNvSpPr/>
          <p:nvPr/>
        </p:nvSpPr>
        <p:spPr>
          <a:xfrm>
            <a:off x="-32" y="4002057"/>
            <a:ext cx="4857784" cy="1938992"/>
          </a:xfrm>
          <a:prstGeom prst="rect">
            <a:avLst/>
          </a:prstGeom>
        </p:spPr>
        <p:txBody>
          <a:bodyPr wrap="square">
            <a:spAutoFit/>
          </a:bodyPr>
          <a:lstStyle/>
          <a:p>
            <a:pPr algn="just"/>
            <a:r>
              <a:rPr lang="fr-FR" sz="2000" dirty="0" smtClean="0">
                <a:latin typeface="Times New Roman" pitchFamily="18" charset="0"/>
                <a:cs typeface="Times New Roman" pitchFamily="18" charset="0"/>
              </a:rPr>
              <a:t>Cet état excité de la membrane entraîne ensuite la synthèse de l'ATP, probablement par le biais d'une </a:t>
            </a:r>
            <a:r>
              <a:rPr lang="fr-FR" sz="2000" dirty="0" err="1" smtClean="0">
                <a:latin typeface="Times New Roman" pitchFamily="18" charset="0"/>
                <a:cs typeface="Times New Roman" pitchFamily="18" charset="0"/>
              </a:rPr>
              <a:t>ATPase</a:t>
            </a:r>
            <a:r>
              <a:rPr lang="fr-FR" sz="2000" dirty="0" smtClean="0">
                <a:latin typeface="Times New Roman" pitchFamily="18" charset="0"/>
                <a:cs typeface="Times New Roman" pitchFamily="18" charset="0"/>
              </a:rPr>
              <a:t> liée à H +, après la conversion de la force motrice du sodium en une force motrice protonique par échange de Na + contre H + à travers la membrane.</a:t>
            </a:r>
            <a:endParaRPr lang="fr-FR" sz="2000" dirty="0">
              <a:latin typeface="Times New Roman" pitchFamily="18" charset="0"/>
              <a:cs typeface="Times New Roman" pitchFamily="18" charset="0"/>
            </a:endParaRPr>
          </a:p>
        </p:txBody>
      </p:sp>
      <p:pic>
        <p:nvPicPr>
          <p:cNvPr id="11" name="Picture 2"/>
          <p:cNvPicPr>
            <a:picLocks noChangeAspect="1" noChangeArrowheads="1"/>
          </p:cNvPicPr>
          <p:nvPr/>
        </p:nvPicPr>
        <p:blipFill>
          <a:blip r:embed="rId2"/>
          <a:srcRect l="6435" t="30439" r="2970"/>
          <a:stretch>
            <a:fillRect/>
          </a:stretch>
        </p:blipFill>
        <p:spPr bwMode="auto">
          <a:xfrm>
            <a:off x="4857752" y="4286256"/>
            <a:ext cx="4143372" cy="2481249"/>
          </a:xfrm>
          <a:prstGeom prst="rect">
            <a:avLst/>
          </a:prstGeom>
          <a:noFill/>
          <a:ln w="9525">
            <a:solidFill>
              <a:srgbClr val="7030A0"/>
            </a:solidFill>
            <a:miter lim="800000"/>
            <a:headEnd/>
            <a:tailEnd/>
          </a:ln>
          <a:effectLst/>
        </p:spPr>
      </p:pic>
      <p:pic>
        <p:nvPicPr>
          <p:cNvPr id="8" name="Picture 2"/>
          <p:cNvPicPr>
            <a:picLocks noChangeAspect="1" noChangeArrowheads="1"/>
          </p:cNvPicPr>
          <p:nvPr/>
        </p:nvPicPr>
        <p:blipFill>
          <a:blip r:embed="rId3"/>
          <a:srcRect t="7871"/>
          <a:stretch>
            <a:fillRect/>
          </a:stretch>
        </p:blipFill>
        <p:spPr bwMode="auto">
          <a:xfrm>
            <a:off x="4857752" y="571480"/>
            <a:ext cx="4143404" cy="3643338"/>
          </a:xfrm>
          <a:prstGeom prst="rect">
            <a:avLst/>
          </a:prstGeom>
          <a:noFill/>
          <a:ln w="9525">
            <a:solidFill>
              <a:srgbClr val="7030A0"/>
            </a:solidFill>
            <a:miter lim="800000"/>
            <a:headEnd/>
            <a:tailEnd/>
          </a:ln>
          <a:effectLst/>
        </p:spPr>
      </p:pic>
      <p:sp>
        <p:nvSpPr>
          <p:cNvPr id="12" name="Rectangle à coins arrondis 11"/>
          <p:cNvSpPr/>
          <p:nvPr/>
        </p:nvSpPr>
        <p:spPr>
          <a:xfrm>
            <a:off x="5214942" y="2643182"/>
            <a:ext cx="3714744" cy="92869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47"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0" grpId="0"/>
      <p:bldP spid="1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2142"/>
            <a:ext cx="9144000" cy="769441"/>
          </a:xfrm>
          <a:prstGeom prst="rect">
            <a:avLst/>
          </a:prstGeom>
        </p:spPr>
        <p:txBody>
          <a:bodyPr wrap="square">
            <a:spAutoFit/>
          </a:bodyPr>
          <a:lstStyle/>
          <a:p>
            <a:pPr algn="just"/>
            <a:r>
              <a:rPr lang="en-US" sz="2200" dirty="0">
                <a:latin typeface="Times New Roman" pitchFamily="18" charset="0"/>
                <a:cs typeface="Times New Roman" pitchFamily="18" charset="0"/>
              </a:rPr>
              <a:t>I</a:t>
            </a:r>
            <a:r>
              <a:rPr lang="en-US" sz="2200" dirty="0" smtClean="0">
                <a:latin typeface="Times New Roman" pitchFamily="18" charset="0"/>
                <a:cs typeface="Times New Roman" pitchFamily="18" charset="0"/>
              </a:rPr>
              <a:t>n </a:t>
            </a:r>
            <a:r>
              <a:rPr lang="en-US" sz="2200" dirty="0">
                <a:latin typeface="Times New Roman" pitchFamily="18" charset="0"/>
                <a:cs typeface="Times New Roman" pitchFamily="18" charset="0"/>
              </a:rPr>
              <a:t>acetate and methanol-grown cells energy conservation is linked to the terminal step in </a:t>
            </a:r>
            <a:r>
              <a:rPr lang="en-US" sz="2200" dirty="0" err="1">
                <a:latin typeface="Times New Roman" pitchFamily="18" charset="0"/>
                <a:cs typeface="Times New Roman" pitchFamily="18" charset="0"/>
              </a:rPr>
              <a:t>methanogenesis</a:t>
            </a:r>
            <a:r>
              <a:rPr lang="en-US" sz="2200" dirty="0">
                <a:latin typeface="Times New Roman" pitchFamily="18" charset="0"/>
                <a:cs typeface="Times New Roman" pitchFamily="18" charset="0"/>
              </a:rPr>
              <a:t>, the methyl </a:t>
            </a:r>
            <a:r>
              <a:rPr lang="en-US" sz="2200" dirty="0" err="1">
                <a:latin typeface="Times New Roman" pitchFamily="18" charset="0"/>
                <a:cs typeface="Times New Roman" pitchFamily="18" charset="0"/>
              </a:rPr>
              <a:t>reductase</a:t>
            </a:r>
            <a:r>
              <a:rPr lang="en-US" sz="2200" dirty="0">
                <a:latin typeface="Times New Roman" pitchFamily="18" charset="0"/>
                <a:cs typeface="Times New Roman" pitchFamily="18" charset="0"/>
              </a:rPr>
              <a:t> step.</a:t>
            </a:r>
          </a:p>
        </p:txBody>
      </p:sp>
      <p:pic>
        <p:nvPicPr>
          <p:cNvPr id="52226" name="Picture 2"/>
          <p:cNvPicPr>
            <a:picLocks noChangeAspect="1" noChangeArrowheads="1"/>
          </p:cNvPicPr>
          <p:nvPr/>
        </p:nvPicPr>
        <p:blipFill>
          <a:blip r:embed="rId2"/>
          <a:srcRect l="6435" r="2970"/>
          <a:stretch>
            <a:fillRect/>
          </a:stretch>
        </p:blipFill>
        <p:spPr bwMode="auto">
          <a:xfrm>
            <a:off x="4572000" y="2305073"/>
            <a:ext cx="4357718" cy="4410075"/>
          </a:xfrm>
          <a:prstGeom prst="rect">
            <a:avLst/>
          </a:prstGeom>
          <a:noFill/>
          <a:ln w="9525">
            <a:solidFill>
              <a:srgbClr val="FF0000"/>
            </a:solidFill>
            <a:miter lim="800000"/>
            <a:headEnd/>
            <a:tailEnd/>
          </a:ln>
          <a:effectLst/>
        </p:spPr>
      </p:pic>
      <p:sp>
        <p:nvSpPr>
          <p:cNvPr id="4" name="Rectangle 3"/>
          <p:cNvSpPr/>
          <p:nvPr/>
        </p:nvSpPr>
        <p:spPr>
          <a:xfrm>
            <a:off x="0" y="5535714"/>
            <a:ext cx="4572000" cy="1107996"/>
          </a:xfrm>
          <a:prstGeom prst="rect">
            <a:avLst/>
          </a:prstGeom>
        </p:spPr>
        <p:txBody>
          <a:bodyPr>
            <a:spAutoFit/>
          </a:bodyPr>
          <a:lstStyle/>
          <a:p>
            <a:pPr algn="just"/>
            <a:r>
              <a:rPr lang="en-US" sz="2200" dirty="0" err="1">
                <a:latin typeface="Times New Roman" pitchFamily="18" charset="0"/>
                <a:cs typeface="Times New Roman" pitchFamily="18" charset="0"/>
              </a:rPr>
              <a:t>Cytochromes</a:t>
            </a:r>
            <a:r>
              <a:rPr lang="en-US" sz="2200" dirty="0">
                <a:latin typeface="Times New Roman" pitchFamily="18" charset="0"/>
                <a:cs typeface="Times New Roman" pitchFamily="18" charset="0"/>
              </a:rPr>
              <a:t> and </a:t>
            </a:r>
            <a:r>
              <a:rPr lang="en-US" sz="2200" dirty="0" err="1">
                <a:latin typeface="Times New Roman" pitchFamily="18" charset="0"/>
                <a:cs typeface="Times New Roman" pitchFamily="18" charset="0"/>
              </a:rPr>
              <a:t>methanophenazine</a:t>
            </a:r>
            <a:r>
              <a:rPr lang="en-US" sz="2200" dirty="0">
                <a:latin typeface="Times New Roman" pitchFamily="18" charset="0"/>
                <a:cs typeface="Times New Roman" pitchFamily="18" charset="0"/>
              </a:rPr>
              <a:t> are absent in </a:t>
            </a:r>
            <a:r>
              <a:rPr lang="en-US" sz="2200" dirty="0" err="1">
                <a:latin typeface="Times New Roman" pitchFamily="18" charset="0"/>
                <a:cs typeface="Times New Roman" pitchFamily="18" charset="0"/>
              </a:rPr>
              <a:t>methanogens</a:t>
            </a:r>
            <a:r>
              <a:rPr lang="en-US" sz="2200" dirty="0">
                <a:latin typeface="Times New Roman" pitchFamily="18" charset="0"/>
                <a:cs typeface="Times New Roman" pitchFamily="18" charset="0"/>
              </a:rPr>
              <a:t> that can use only H2 + CO2 for </a:t>
            </a:r>
            <a:r>
              <a:rPr lang="en-US" sz="2200" dirty="0" err="1">
                <a:latin typeface="Times New Roman" pitchFamily="18" charset="0"/>
                <a:cs typeface="Times New Roman" pitchFamily="18" charset="0"/>
              </a:rPr>
              <a:t>methanogenesis</a:t>
            </a:r>
            <a:r>
              <a:rPr lang="en-US" sz="2200" dirty="0">
                <a:latin typeface="Times New Roman" pitchFamily="18" charset="0"/>
                <a:cs typeface="Times New Roman" pitchFamily="18" charset="0"/>
              </a:rPr>
              <a:t> </a:t>
            </a:r>
            <a:endParaRPr lang="fr-FR" sz="2200" dirty="0">
              <a:latin typeface="Times New Roman" pitchFamily="18" charset="0"/>
              <a:cs typeface="Times New Roman" pitchFamily="18" charset="0"/>
            </a:endParaRPr>
          </a:p>
        </p:txBody>
      </p:sp>
      <p:sp>
        <p:nvSpPr>
          <p:cNvPr id="6" name="Rectangle 5"/>
          <p:cNvSpPr/>
          <p:nvPr/>
        </p:nvSpPr>
        <p:spPr>
          <a:xfrm>
            <a:off x="0" y="3664490"/>
            <a:ext cx="4572000" cy="1446550"/>
          </a:xfrm>
          <a:prstGeom prst="rect">
            <a:avLst/>
          </a:prstGeom>
        </p:spPr>
        <p:txBody>
          <a:bodyPr>
            <a:spAutoFit/>
          </a:bodyPr>
          <a:lstStyle/>
          <a:p>
            <a:pPr algn="just"/>
            <a:r>
              <a:rPr lang="en-US" sz="2200" dirty="0">
                <a:latin typeface="Times New Roman" pitchFamily="18" charset="0"/>
                <a:cs typeface="Times New Roman" pitchFamily="18" charset="0"/>
              </a:rPr>
              <a:t>This reduction, carried out by the enzyme </a:t>
            </a:r>
            <a:r>
              <a:rPr lang="en-US" sz="2200" i="1" dirty="0" err="1">
                <a:latin typeface="Times New Roman" pitchFamily="18" charset="0"/>
                <a:cs typeface="Times New Roman" pitchFamily="18" charset="0"/>
              </a:rPr>
              <a:t>heterodisulfide</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reductase</a:t>
            </a:r>
            <a:r>
              <a:rPr lang="en-US" sz="2200" dirty="0">
                <a:latin typeface="Times New Roman" pitchFamily="18" charset="0"/>
                <a:cs typeface="Times New Roman" pitchFamily="18" charset="0"/>
              </a:rPr>
              <a:t>, is </a:t>
            </a:r>
            <a:r>
              <a:rPr lang="en-US" sz="2200" dirty="0" err="1">
                <a:latin typeface="Times New Roman" pitchFamily="18" charset="0"/>
                <a:cs typeface="Times New Roman" pitchFamily="18" charset="0"/>
              </a:rPr>
              <a:t>exergonic</a:t>
            </a:r>
            <a:r>
              <a:rPr lang="en-US" sz="2200" dirty="0">
                <a:latin typeface="Times New Roman" pitchFamily="18" charset="0"/>
                <a:cs typeface="Times New Roman" pitchFamily="18" charset="0"/>
              </a:rPr>
              <a:t> and is coupled to the pumping of H+ across the membrane. </a:t>
            </a:r>
            <a:endParaRPr lang="fr-FR" sz="2200" dirty="0">
              <a:latin typeface="Times New Roman" pitchFamily="18" charset="0"/>
              <a:cs typeface="Times New Roman" pitchFamily="18" charset="0"/>
            </a:endParaRPr>
          </a:p>
        </p:txBody>
      </p:sp>
      <p:sp>
        <p:nvSpPr>
          <p:cNvPr id="7" name="Rectangle 6"/>
          <p:cNvSpPr/>
          <p:nvPr/>
        </p:nvSpPr>
        <p:spPr>
          <a:xfrm>
            <a:off x="0" y="1276258"/>
            <a:ext cx="9144000" cy="769441"/>
          </a:xfrm>
          <a:prstGeom prst="rect">
            <a:avLst/>
          </a:prstGeom>
        </p:spPr>
        <p:txBody>
          <a:bodyPr wrap="square">
            <a:spAutoFit/>
          </a:bodyPr>
          <a:lstStyle/>
          <a:p>
            <a:pPr algn="just"/>
            <a:r>
              <a:rPr lang="en-US" sz="2200" dirty="0">
                <a:latin typeface="Times New Roman" pitchFamily="18" charset="0"/>
                <a:cs typeface="Times New Roman" pitchFamily="18" charset="0"/>
              </a:rPr>
              <a:t>In this reaction, the interaction of </a:t>
            </a:r>
            <a:r>
              <a:rPr lang="en-US" sz="2200" dirty="0" err="1">
                <a:latin typeface="Times New Roman" pitchFamily="18" charset="0"/>
                <a:cs typeface="Times New Roman" pitchFamily="18" charset="0"/>
              </a:rPr>
              <a:t>CoB</a:t>
            </a:r>
            <a:r>
              <a:rPr lang="en-US" sz="2200" dirty="0">
                <a:latin typeface="Times New Roman" pitchFamily="18" charset="0"/>
                <a:cs typeface="Times New Roman" pitchFamily="18" charset="0"/>
              </a:rPr>
              <a:t> with CH3–CoM and methyl </a:t>
            </a:r>
            <a:r>
              <a:rPr lang="en-US" sz="2200" dirty="0" err="1">
                <a:latin typeface="Times New Roman" pitchFamily="18" charset="0"/>
                <a:cs typeface="Times New Roman" pitchFamily="18" charset="0"/>
              </a:rPr>
              <a:t>reductase</a:t>
            </a:r>
            <a:r>
              <a:rPr lang="en-US" sz="2200" dirty="0">
                <a:latin typeface="Times New Roman" pitchFamily="18" charset="0"/>
                <a:cs typeface="Times New Roman" pitchFamily="18" charset="0"/>
              </a:rPr>
              <a:t> forms CH4 and a </a:t>
            </a:r>
            <a:r>
              <a:rPr lang="en-US" sz="2200" dirty="0" err="1">
                <a:latin typeface="Times New Roman" pitchFamily="18" charset="0"/>
                <a:cs typeface="Times New Roman" pitchFamily="18" charset="0"/>
              </a:rPr>
              <a:t>heterodisulfide</a:t>
            </a:r>
            <a:r>
              <a:rPr lang="en-US" sz="2200" dirty="0">
                <a:latin typeface="Times New Roman" pitchFamily="18" charset="0"/>
                <a:cs typeface="Times New Roman" pitchFamily="18" charset="0"/>
              </a:rPr>
              <a:t> product, </a:t>
            </a:r>
            <a:r>
              <a:rPr lang="en-US" sz="2200" dirty="0" err="1">
                <a:latin typeface="Times New Roman" pitchFamily="18" charset="0"/>
                <a:cs typeface="Times New Roman" pitchFamily="18" charset="0"/>
              </a:rPr>
              <a:t>CoM</a:t>
            </a:r>
            <a:r>
              <a:rPr lang="en-US" sz="2200" dirty="0">
                <a:latin typeface="Times New Roman" pitchFamily="18" charset="0"/>
                <a:cs typeface="Times New Roman" pitchFamily="18" charset="0"/>
              </a:rPr>
              <a:t>-S—S-</a:t>
            </a:r>
            <a:r>
              <a:rPr lang="en-US" sz="2200" dirty="0" err="1">
                <a:latin typeface="Times New Roman" pitchFamily="18" charset="0"/>
                <a:cs typeface="Times New Roman" pitchFamily="18" charset="0"/>
              </a:rPr>
              <a:t>CoB</a:t>
            </a:r>
            <a:r>
              <a:rPr lang="en-US" sz="2200" dirty="0">
                <a:latin typeface="Times New Roman" pitchFamily="18" charset="0"/>
                <a:cs typeface="Times New Roman" pitchFamily="18" charset="0"/>
              </a:rPr>
              <a:t>.. </a:t>
            </a:r>
          </a:p>
        </p:txBody>
      </p:sp>
      <p:sp>
        <p:nvSpPr>
          <p:cNvPr id="9" name="Rectangle 8"/>
          <p:cNvSpPr/>
          <p:nvPr/>
        </p:nvSpPr>
        <p:spPr>
          <a:xfrm>
            <a:off x="0" y="2470374"/>
            <a:ext cx="4572000" cy="769441"/>
          </a:xfrm>
          <a:prstGeom prst="rect">
            <a:avLst/>
          </a:prstGeom>
        </p:spPr>
        <p:txBody>
          <a:bodyPr>
            <a:spAutoFit/>
          </a:bodyPr>
          <a:lstStyle/>
          <a:p>
            <a:pPr algn="just"/>
            <a:r>
              <a:rPr lang="en-US" sz="2200" dirty="0">
                <a:latin typeface="Times New Roman" pitchFamily="18" charset="0"/>
                <a:cs typeface="Times New Roman" pitchFamily="18" charset="0"/>
              </a:rPr>
              <a:t>The latter is reduced by H2 to regenerate </a:t>
            </a:r>
            <a:r>
              <a:rPr lang="en-US" sz="2200" dirty="0" err="1">
                <a:latin typeface="Times New Roman" pitchFamily="18" charset="0"/>
                <a:cs typeface="Times New Roman" pitchFamily="18" charset="0"/>
              </a:rPr>
              <a:t>CoM</a:t>
            </a:r>
            <a:r>
              <a:rPr lang="en-US" sz="2200" dirty="0">
                <a:latin typeface="Times New Roman" pitchFamily="18" charset="0"/>
                <a:cs typeface="Times New Roman" pitchFamily="18" charset="0"/>
              </a:rPr>
              <a:t>-SH and </a:t>
            </a:r>
            <a:r>
              <a:rPr lang="en-US" sz="2200" dirty="0" err="1">
                <a:latin typeface="Times New Roman" pitchFamily="18" charset="0"/>
                <a:cs typeface="Times New Roman" pitchFamily="18" charset="0"/>
              </a:rPr>
              <a:t>CoB</a:t>
            </a:r>
            <a:r>
              <a:rPr lang="en-US" sz="2200" dirty="0">
                <a:latin typeface="Times New Roman" pitchFamily="18" charset="0"/>
                <a:cs typeface="Times New Roman" pitchFamily="18" charset="0"/>
              </a:rPr>
              <a:t>-SH</a:t>
            </a:r>
            <a:endParaRPr lang="fr-FR" sz="2200" dirty="0">
              <a:latin typeface="Times New Roman" pitchFamily="18" charset="0"/>
              <a:cs typeface="Times New Roman" pitchFamily="18" charset="0"/>
            </a:endParaRPr>
          </a:p>
        </p:txBody>
      </p:sp>
      <p:sp>
        <p:nvSpPr>
          <p:cNvPr id="10" name="Rectangle 9"/>
          <p:cNvSpPr/>
          <p:nvPr/>
        </p:nvSpPr>
        <p:spPr>
          <a:xfrm>
            <a:off x="6429388" y="2783799"/>
            <a:ext cx="2299027" cy="430887"/>
          </a:xfrm>
          <a:prstGeom prst="rect">
            <a:avLst/>
          </a:prstGeom>
        </p:spPr>
        <p:txBody>
          <a:bodyPr wrap="none">
            <a:spAutoFit/>
          </a:bodyPr>
          <a:lstStyle/>
          <a:p>
            <a:r>
              <a:rPr lang="en-US" sz="2200" i="1" dirty="0" err="1" smtClean="0">
                <a:latin typeface="Times New Roman" pitchFamily="18" charset="0"/>
                <a:cs typeface="Times New Roman" pitchFamily="18" charset="0"/>
              </a:rPr>
              <a:t>methanophenazine</a:t>
            </a:r>
            <a:endParaRPr lang="fr-FR"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22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85597"/>
            <a:ext cx="4143372" cy="1785104"/>
          </a:xfrm>
          <a:prstGeom prst="rect">
            <a:avLst/>
          </a:prstGeom>
        </p:spPr>
        <p:txBody>
          <a:bodyPr wrap="square">
            <a:spAutoFit/>
          </a:bodyPr>
          <a:lstStyle/>
          <a:p>
            <a:pPr lvl="0" algn="just" fontAlgn="base">
              <a:spcBef>
                <a:spcPct val="0"/>
              </a:spcBef>
              <a:spcAft>
                <a:spcPct val="0"/>
              </a:spcAft>
            </a:pPr>
            <a:r>
              <a:rPr lang="fr-FR" sz="2200" dirty="0">
                <a:solidFill>
                  <a:srgbClr val="212121"/>
                </a:solidFill>
                <a:latin typeface="Times New Roman" pitchFamily="18" charset="0"/>
                <a:cs typeface="Times New Roman" pitchFamily="18" charset="0"/>
              </a:rPr>
              <a:t>Les procaryotes nitrifiants jouent des rôles écologiques clés dans le cycle de l'azote, convertissant l'ammoniac en nitrate, un élément nutritif clé pour les plantes.</a:t>
            </a:r>
            <a:r>
              <a:rPr lang="fr-FR" sz="2200" dirty="0">
                <a:latin typeface="Times New Roman" pitchFamily="18" charset="0"/>
                <a:cs typeface="Times New Roman" pitchFamily="18" charset="0"/>
              </a:rPr>
              <a:t> </a:t>
            </a:r>
          </a:p>
        </p:txBody>
      </p:sp>
      <p:sp>
        <p:nvSpPr>
          <p:cNvPr id="3" name="Rectangle 2"/>
          <p:cNvSpPr/>
          <p:nvPr/>
        </p:nvSpPr>
        <p:spPr>
          <a:xfrm>
            <a:off x="0" y="3571876"/>
            <a:ext cx="4214810" cy="3139321"/>
          </a:xfrm>
          <a:prstGeom prst="rect">
            <a:avLst/>
          </a:prstGeom>
        </p:spPr>
        <p:txBody>
          <a:bodyPr wrap="square">
            <a:spAutoFit/>
          </a:bodyPr>
          <a:lstStyle/>
          <a:p>
            <a:pPr lvl="0" algn="just" fontAlgn="base">
              <a:spcBef>
                <a:spcPct val="0"/>
              </a:spcBef>
              <a:spcAft>
                <a:spcPct val="0"/>
              </a:spcAft>
            </a:pPr>
            <a:r>
              <a:rPr lang="fr-FR" sz="2200" dirty="0">
                <a:solidFill>
                  <a:srgbClr val="212121"/>
                </a:solidFill>
                <a:latin typeface="Times New Roman" pitchFamily="18" charset="0"/>
                <a:cs typeface="Times New Roman" pitchFamily="18" charset="0"/>
              </a:rPr>
              <a:t>Les procaryotes nitrifiants jouent un rôle similaire dans la colonne d'eau des lacs, où l'ammoniac produit dans les sédiments provenant de la décomposition des composés organiques azotés est oxydé en nitrate, une source d'azote plus favorable pour les algues et les cyanobactéries.</a:t>
            </a:r>
            <a:r>
              <a:rPr lang="fr-FR" sz="2200" dirty="0">
                <a:latin typeface="Times New Roman" pitchFamily="18" charset="0"/>
                <a:cs typeface="Times New Roman" pitchFamily="18" charset="0"/>
              </a:rPr>
              <a:t> </a:t>
            </a:r>
          </a:p>
        </p:txBody>
      </p:sp>
      <p:sp>
        <p:nvSpPr>
          <p:cNvPr id="4" name="AutoShape 2" descr="Résultat de recherche d'images pour &quot;procaryotes nitrifiants les plantes&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5" name="Picture 4" descr="Résultat de recherche d'images pour &quot;procaryotes nitrifiants les plantes&quot;"/>
          <p:cNvPicPr>
            <a:picLocks noChangeAspect="1" noChangeArrowheads="1"/>
          </p:cNvPicPr>
          <p:nvPr/>
        </p:nvPicPr>
        <p:blipFill>
          <a:blip r:embed="rId2"/>
          <a:srcRect/>
          <a:stretch>
            <a:fillRect/>
          </a:stretch>
        </p:blipFill>
        <p:spPr bwMode="auto">
          <a:xfrm>
            <a:off x="4316680" y="45562"/>
            <a:ext cx="4684476" cy="3312000"/>
          </a:xfrm>
          <a:prstGeom prst="rect">
            <a:avLst/>
          </a:prstGeom>
          <a:noFill/>
        </p:spPr>
      </p:pic>
      <p:pic>
        <p:nvPicPr>
          <p:cNvPr id="6" name="Picture 6" descr="Résultat de recherche d'images pour &quot;l'ammoniac les sédiments lac bactéries nitrifiantes&quot;"/>
          <p:cNvPicPr>
            <a:picLocks noChangeAspect="1" noChangeArrowheads="1"/>
          </p:cNvPicPr>
          <p:nvPr/>
        </p:nvPicPr>
        <p:blipFill>
          <a:blip r:embed="rId3"/>
          <a:srcRect/>
          <a:stretch>
            <a:fillRect/>
          </a:stretch>
        </p:blipFill>
        <p:spPr bwMode="auto">
          <a:xfrm>
            <a:off x="4316680" y="3429000"/>
            <a:ext cx="4655739" cy="3312000"/>
          </a:xfrm>
          <a:prstGeom prst="rect">
            <a:avLst/>
          </a:prstGeom>
          <a:noFill/>
          <a:ln>
            <a:solidFill>
              <a:srgbClr val="00206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39463"/>
            <a:ext cx="9144000" cy="707886"/>
          </a:xfrm>
          <a:prstGeom prst="rect">
            <a:avLst/>
          </a:prstGeom>
        </p:spPr>
        <p:txBody>
          <a:bodyPr wrap="square">
            <a:spAutoFit/>
          </a:bodyPr>
          <a:lstStyle/>
          <a:p>
            <a:r>
              <a:rPr lang="fr-FR" sz="2000" dirty="0">
                <a:latin typeface="Times New Roman" pitchFamily="18" charset="0"/>
                <a:cs typeface="Times New Roman" pitchFamily="18" charset="0"/>
              </a:rPr>
              <a:t>Autre le H2 et le CO2, les méthanogènes peuvent aussi produire du méthane à partir de méthanol et de l’acétate </a:t>
            </a:r>
          </a:p>
        </p:txBody>
      </p:sp>
      <p:sp>
        <p:nvSpPr>
          <p:cNvPr id="8" name="Rectangle 7"/>
          <p:cNvSpPr/>
          <p:nvPr/>
        </p:nvSpPr>
        <p:spPr>
          <a:xfrm>
            <a:off x="0" y="1681949"/>
            <a:ext cx="4572000" cy="1200329"/>
          </a:xfrm>
          <a:prstGeom prst="rect">
            <a:avLst/>
          </a:prstGeom>
        </p:spPr>
        <p:txBody>
          <a:bodyPr wrap="square">
            <a:spAutoFit/>
          </a:bodyPr>
          <a:lstStyle/>
          <a:p>
            <a:pPr algn="just"/>
            <a:r>
              <a:rPr lang="fr-FR" dirty="0">
                <a:latin typeface="Times New Roman" pitchFamily="18" charset="0"/>
                <a:cs typeface="Times New Roman" pitchFamily="18" charset="0"/>
              </a:rPr>
              <a:t>Le méthanol est catabolisé en donnant des groupes méthyle à une enzyme contenant un coenzyme </a:t>
            </a:r>
            <a:r>
              <a:rPr lang="fr-FR" dirty="0" err="1">
                <a:latin typeface="Times New Roman" pitchFamily="18" charset="0"/>
                <a:cs typeface="Times New Roman" pitchFamily="18" charset="0"/>
              </a:rPr>
              <a:t>corrinoïde</a:t>
            </a:r>
            <a:r>
              <a:rPr lang="fr-FR" dirty="0">
                <a:latin typeface="Times New Roman" pitchFamily="18" charset="0"/>
                <a:cs typeface="Times New Roman" pitchFamily="18" charset="0"/>
              </a:rPr>
              <a:t> pour former du CH3-</a:t>
            </a:r>
            <a:r>
              <a:rPr lang="fr-FR" dirty="0" err="1">
                <a:latin typeface="Times New Roman" pitchFamily="18" charset="0"/>
                <a:cs typeface="Times New Roman" pitchFamily="18" charset="0"/>
              </a:rPr>
              <a:t>corrinoïde</a:t>
            </a:r>
            <a:r>
              <a:rPr lang="fr-FR" dirty="0">
                <a:latin typeface="Times New Roman" pitchFamily="18" charset="0"/>
                <a:cs typeface="Times New Roman" pitchFamily="18" charset="0"/>
              </a:rPr>
              <a:t> </a:t>
            </a:r>
          </a:p>
        </p:txBody>
      </p:sp>
      <p:sp>
        <p:nvSpPr>
          <p:cNvPr id="9" name="Rectangle 8"/>
          <p:cNvSpPr/>
          <p:nvPr/>
        </p:nvSpPr>
        <p:spPr>
          <a:xfrm>
            <a:off x="0" y="3099523"/>
            <a:ext cx="4572000" cy="1477328"/>
          </a:xfrm>
          <a:prstGeom prst="rect">
            <a:avLst/>
          </a:prstGeom>
        </p:spPr>
        <p:txBody>
          <a:bodyPr wrap="square">
            <a:spAutoFit/>
          </a:bodyPr>
          <a:lstStyle/>
          <a:p>
            <a:pPr algn="just"/>
            <a:r>
              <a:rPr lang="fr-FR" dirty="0">
                <a:latin typeface="Times New Roman" pitchFamily="18" charset="0"/>
                <a:cs typeface="Times New Roman" pitchFamily="18" charset="0"/>
              </a:rPr>
              <a:t>Le complexe CH3-</a:t>
            </a:r>
            <a:r>
              <a:rPr lang="fr-FR" dirty="0" err="1">
                <a:latin typeface="Times New Roman" pitchFamily="18" charset="0"/>
                <a:cs typeface="Times New Roman" pitchFamily="18" charset="0"/>
              </a:rPr>
              <a:t>corrinoïde</a:t>
            </a:r>
            <a:r>
              <a:rPr lang="fr-FR" dirty="0">
                <a:latin typeface="Times New Roman" pitchFamily="18" charset="0"/>
                <a:cs typeface="Times New Roman" pitchFamily="18" charset="0"/>
              </a:rPr>
              <a:t> transfère ensuite le groupe méthyle à </a:t>
            </a:r>
            <a:r>
              <a:rPr lang="fr-FR" dirty="0" err="1">
                <a:latin typeface="Times New Roman" pitchFamily="18" charset="0"/>
                <a:cs typeface="Times New Roman" pitchFamily="18" charset="0"/>
              </a:rPr>
              <a:t>CoM</a:t>
            </a:r>
            <a:r>
              <a:rPr lang="fr-FR" dirty="0">
                <a:latin typeface="Times New Roman" pitchFamily="18" charset="0"/>
                <a:cs typeface="Times New Roman" pitchFamily="18" charset="0"/>
              </a:rPr>
              <a:t>, ce qui donne du CH3-</a:t>
            </a:r>
            <a:r>
              <a:rPr lang="fr-FR" dirty="0" err="1">
                <a:latin typeface="Times New Roman" pitchFamily="18" charset="0"/>
                <a:cs typeface="Times New Roman" pitchFamily="18" charset="0"/>
              </a:rPr>
              <a:t>CoM</a:t>
            </a:r>
            <a:r>
              <a:rPr lang="fr-FR" dirty="0">
                <a:latin typeface="Times New Roman" pitchFamily="18" charset="0"/>
                <a:cs typeface="Times New Roman" pitchFamily="18" charset="0"/>
              </a:rPr>
              <a:t> à partir duquel le méthane se forme de la même manière qu'à l'étape terminale de la réduction du CO2. </a:t>
            </a:r>
          </a:p>
        </p:txBody>
      </p:sp>
      <p:sp>
        <p:nvSpPr>
          <p:cNvPr id="10" name="Rectangle 9"/>
          <p:cNvSpPr/>
          <p:nvPr/>
        </p:nvSpPr>
        <p:spPr>
          <a:xfrm>
            <a:off x="0" y="4794096"/>
            <a:ext cx="4572000" cy="1200329"/>
          </a:xfrm>
          <a:prstGeom prst="rect">
            <a:avLst/>
          </a:prstGeom>
        </p:spPr>
        <p:txBody>
          <a:bodyPr wrap="square">
            <a:spAutoFit/>
          </a:bodyPr>
          <a:lstStyle/>
          <a:p>
            <a:pPr algn="just"/>
            <a:r>
              <a:rPr lang="fr-FR" dirty="0">
                <a:latin typeface="Times New Roman" pitchFamily="18" charset="0"/>
                <a:cs typeface="Times New Roman" pitchFamily="18" charset="0"/>
              </a:rPr>
              <a:t>Si H2 n'est pas disponible pour conduire l'étape terminale, une partie du méthanol doit être oxydée en CO2 pour produire des électrons à cette fin. </a:t>
            </a:r>
          </a:p>
        </p:txBody>
      </p:sp>
      <p:pic>
        <p:nvPicPr>
          <p:cNvPr id="50178" name="Picture 2"/>
          <p:cNvPicPr>
            <a:picLocks noChangeAspect="1" noChangeArrowheads="1"/>
          </p:cNvPicPr>
          <p:nvPr/>
        </p:nvPicPr>
        <p:blipFill>
          <a:blip r:embed="rId2"/>
          <a:srcRect l="5705" r="4352"/>
          <a:stretch>
            <a:fillRect/>
          </a:stretch>
        </p:blipFill>
        <p:spPr bwMode="auto">
          <a:xfrm>
            <a:off x="4554823" y="1928802"/>
            <a:ext cx="4517771" cy="4857784"/>
          </a:xfrm>
          <a:prstGeom prst="rect">
            <a:avLst/>
          </a:prstGeom>
          <a:noFill/>
          <a:ln w="9525">
            <a:noFill/>
            <a:miter lim="800000"/>
            <a:headEnd/>
            <a:tailEnd/>
          </a:ln>
          <a:effectLst/>
        </p:spPr>
      </p:pic>
      <p:sp>
        <p:nvSpPr>
          <p:cNvPr id="12" name="Rectangle 11"/>
          <p:cNvSpPr/>
          <p:nvPr/>
        </p:nvSpPr>
        <p:spPr>
          <a:xfrm>
            <a:off x="0" y="928670"/>
            <a:ext cx="9144000" cy="461665"/>
          </a:xfrm>
          <a:prstGeom prst="rect">
            <a:avLst/>
          </a:prstGeom>
        </p:spPr>
        <p:txBody>
          <a:bodyPr wrap="square">
            <a:spAutoFit/>
          </a:bodyPr>
          <a:lstStyle/>
          <a:p>
            <a:pPr algn="ctr"/>
            <a:r>
              <a:rPr lang="fr-FR" sz="2400" b="1" dirty="0">
                <a:latin typeface="Times New Roman" pitchFamily="18" charset="0"/>
                <a:cs typeface="Times New Roman" pitchFamily="18" charset="0"/>
              </a:rPr>
              <a:t>Méthanol </a:t>
            </a:r>
            <a:endParaRPr lang="fr-FR" sz="2400" b="1" dirty="0"/>
          </a:p>
        </p:txBody>
      </p:sp>
      <p:sp>
        <p:nvSpPr>
          <p:cNvPr id="13" name="Flèche à angle droit 12"/>
          <p:cNvSpPr/>
          <p:nvPr/>
        </p:nvSpPr>
        <p:spPr>
          <a:xfrm flipV="1">
            <a:off x="6858016" y="1714488"/>
            <a:ext cx="2071702" cy="35719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à angle droit 13"/>
          <p:cNvSpPr/>
          <p:nvPr/>
        </p:nvSpPr>
        <p:spPr>
          <a:xfrm flipH="1" flipV="1">
            <a:off x="4714876" y="1714488"/>
            <a:ext cx="1928826" cy="357190"/>
          </a:xfrm>
          <a:prstGeom prst="bentUp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17" name="Rectangle 16"/>
          <p:cNvSpPr/>
          <p:nvPr/>
        </p:nvSpPr>
        <p:spPr>
          <a:xfrm>
            <a:off x="0" y="6211669"/>
            <a:ext cx="4572000" cy="646331"/>
          </a:xfrm>
          <a:prstGeom prst="rect">
            <a:avLst/>
          </a:prstGeom>
        </p:spPr>
        <p:txBody>
          <a:bodyPr>
            <a:spAutoFit/>
          </a:bodyPr>
          <a:lstStyle/>
          <a:p>
            <a:r>
              <a:rPr lang="fr-FR" dirty="0">
                <a:latin typeface="Times New Roman" pitchFamily="18" charset="0"/>
                <a:cs typeface="Times New Roman" pitchFamily="18" charset="0"/>
              </a:rPr>
              <a:t>Cela se produit par l'inversion des étapes de la </a:t>
            </a:r>
            <a:r>
              <a:rPr lang="fr-FR" dirty="0" err="1">
                <a:latin typeface="Times New Roman" pitchFamily="18" charset="0"/>
                <a:cs typeface="Times New Roman" pitchFamily="18" charset="0"/>
              </a:rPr>
              <a:t>méthanogenèse</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17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P spid="13" grpId="0" animBg="1"/>
      <p:bldP spid="14" grpId="0" animBg="1"/>
      <p:bldP spid="1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20982"/>
            <a:ext cx="5143504" cy="707886"/>
          </a:xfrm>
          <a:prstGeom prst="rect">
            <a:avLst/>
          </a:prstGeom>
        </p:spPr>
        <p:txBody>
          <a:bodyPr wrap="square">
            <a:spAutoFit/>
          </a:bodyPr>
          <a:lstStyle/>
          <a:p>
            <a:pPr algn="just"/>
            <a:r>
              <a:rPr lang="fr-FR" sz="2000" dirty="0">
                <a:latin typeface="Times New Roman" pitchFamily="18" charset="0"/>
                <a:cs typeface="Times New Roman" pitchFamily="18" charset="0"/>
              </a:rPr>
              <a:t>Ce dernier interagit avec le CO déshydrogénase de la voie de l’</a:t>
            </a:r>
            <a:r>
              <a:rPr lang="fr-FR" sz="2000" dirty="0" err="1">
                <a:latin typeface="Times New Roman" pitchFamily="18" charset="0"/>
                <a:cs typeface="Times New Roman" pitchFamily="18" charset="0"/>
              </a:rPr>
              <a:t>acétyl</a:t>
            </a:r>
            <a:r>
              <a:rPr lang="fr-FR" sz="2000" dirty="0">
                <a:latin typeface="Times New Roman" pitchFamily="18" charset="0"/>
                <a:cs typeface="Times New Roman" pitchFamily="18" charset="0"/>
              </a:rPr>
              <a:t>-</a:t>
            </a:r>
            <a:r>
              <a:rPr lang="fr-FR" sz="2000" dirty="0" err="1">
                <a:latin typeface="Times New Roman" pitchFamily="18" charset="0"/>
                <a:cs typeface="Times New Roman" pitchFamily="18" charset="0"/>
              </a:rPr>
              <a:t>CoA</a:t>
            </a:r>
            <a:r>
              <a:rPr lang="fr-FR" sz="2000" dirty="0">
                <a:latin typeface="Times New Roman" pitchFamily="18" charset="0"/>
                <a:cs typeface="Times New Roman" pitchFamily="18" charset="0"/>
              </a:rPr>
              <a:t>.</a:t>
            </a:r>
          </a:p>
        </p:txBody>
      </p:sp>
      <p:sp>
        <p:nvSpPr>
          <p:cNvPr id="3" name="Rectangle 2"/>
          <p:cNvSpPr/>
          <p:nvPr/>
        </p:nvSpPr>
        <p:spPr>
          <a:xfrm>
            <a:off x="0" y="214290"/>
            <a:ext cx="9144000" cy="461665"/>
          </a:xfrm>
          <a:prstGeom prst="rect">
            <a:avLst/>
          </a:prstGeom>
        </p:spPr>
        <p:txBody>
          <a:bodyPr wrap="square">
            <a:spAutoFit/>
          </a:bodyPr>
          <a:lstStyle/>
          <a:p>
            <a:pPr algn="ctr"/>
            <a:r>
              <a:rPr lang="fr-FR" sz="2400" b="1" dirty="0">
                <a:latin typeface="Times New Roman" pitchFamily="18" charset="0"/>
                <a:cs typeface="Times New Roman" pitchFamily="18" charset="0"/>
              </a:rPr>
              <a:t>acétate</a:t>
            </a:r>
          </a:p>
        </p:txBody>
      </p:sp>
      <p:pic>
        <p:nvPicPr>
          <p:cNvPr id="51202" name="Picture 2"/>
          <p:cNvPicPr>
            <a:picLocks noChangeAspect="1" noChangeArrowheads="1"/>
          </p:cNvPicPr>
          <p:nvPr/>
        </p:nvPicPr>
        <p:blipFill>
          <a:blip r:embed="rId2"/>
          <a:srcRect/>
          <a:stretch>
            <a:fillRect/>
          </a:stretch>
        </p:blipFill>
        <p:spPr bwMode="auto">
          <a:xfrm>
            <a:off x="5500694" y="1362097"/>
            <a:ext cx="3352800" cy="5210175"/>
          </a:xfrm>
          <a:prstGeom prst="rect">
            <a:avLst/>
          </a:prstGeom>
          <a:noFill/>
          <a:ln w="9525">
            <a:noFill/>
            <a:miter lim="800000"/>
            <a:headEnd/>
            <a:tailEnd/>
          </a:ln>
          <a:effectLst/>
        </p:spPr>
      </p:pic>
      <p:sp>
        <p:nvSpPr>
          <p:cNvPr id="5" name="Rectangle 4"/>
          <p:cNvSpPr/>
          <p:nvPr/>
        </p:nvSpPr>
        <p:spPr>
          <a:xfrm>
            <a:off x="0" y="3375775"/>
            <a:ext cx="5143504" cy="1323439"/>
          </a:xfrm>
          <a:prstGeom prst="rect">
            <a:avLst/>
          </a:prstGeom>
        </p:spPr>
        <p:txBody>
          <a:bodyPr wrap="square">
            <a:spAutoFit/>
          </a:bodyPr>
          <a:lstStyle/>
          <a:p>
            <a:pPr algn="just"/>
            <a:r>
              <a:rPr lang="fr-FR" sz="2000">
                <a:latin typeface="Times New Roman" pitchFamily="18" charset="0"/>
                <a:cs typeface="Times New Roman" pitchFamily="18" charset="0"/>
              </a:rPr>
              <a:t>Le groupement méthyl de l’acétate est transféré au coenzyme carrinoide et forme le CH3–corrinoid, puis suit les phases final de  la méthanogénèse</a:t>
            </a:r>
          </a:p>
        </p:txBody>
      </p:sp>
      <p:sp>
        <p:nvSpPr>
          <p:cNvPr id="6" name="Rectangle 5"/>
          <p:cNvSpPr/>
          <p:nvPr/>
        </p:nvSpPr>
        <p:spPr>
          <a:xfrm>
            <a:off x="0" y="5792948"/>
            <a:ext cx="5143504" cy="707886"/>
          </a:xfrm>
          <a:prstGeom prst="rect">
            <a:avLst/>
          </a:prstGeom>
        </p:spPr>
        <p:txBody>
          <a:bodyPr wrap="square">
            <a:spAutoFit/>
          </a:bodyPr>
          <a:lstStyle/>
          <a:p>
            <a:pPr algn="just"/>
            <a:r>
              <a:rPr lang="fr-FR" sz="2000" dirty="0">
                <a:latin typeface="Times New Roman" pitchFamily="18" charset="0"/>
                <a:cs typeface="Times New Roman" pitchFamily="18" charset="0"/>
              </a:rPr>
              <a:t>Simultanément le CO est oxydé pour former le CO2 et des électrons.</a:t>
            </a:r>
          </a:p>
        </p:txBody>
      </p:sp>
      <p:sp>
        <p:nvSpPr>
          <p:cNvPr id="7" name="Rectangle 6"/>
          <p:cNvSpPr/>
          <p:nvPr/>
        </p:nvSpPr>
        <p:spPr>
          <a:xfrm>
            <a:off x="0" y="1000108"/>
            <a:ext cx="4857752" cy="400110"/>
          </a:xfrm>
          <a:prstGeom prst="rect">
            <a:avLst/>
          </a:prstGeom>
        </p:spPr>
        <p:txBody>
          <a:bodyPr wrap="square">
            <a:spAutoFit/>
          </a:bodyPr>
          <a:lstStyle/>
          <a:p>
            <a:pPr algn="just"/>
            <a:r>
              <a:rPr lang="fr-FR" sz="2000" dirty="0">
                <a:latin typeface="Times New Roman" pitchFamily="18" charset="0"/>
                <a:cs typeface="Times New Roman" pitchFamily="18" charset="0"/>
              </a:rPr>
              <a:t>Il est premièrement activé en </a:t>
            </a:r>
            <a:r>
              <a:rPr lang="fr-FR" sz="2000" dirty="0" err="1">
                <a:latin typeface="Times New Roman" pitchFamily="18" charset="0"/>
                <a:cs typeface="Times New Roman" pitchFamily="18" charset="0"/>
              </a:rPr>
              <a:t>acetyl</a:t>
            </a:r>
            <a:r>
              <a:rPr lang="fr-FR" sz="2000" dirty="0">
                <a:latin typeface="Times New Roman" pitchFamily="18" charset="0"/>
                <a:cs typeface="Times New Roman" pitchFamily="18" charset="0"/>
              </a:rPr>
              <a:t>-</a:t>
            </a:r>
            <a:r>
              <a:rPr lang="fr-FR" sz="2000" dirty="0" err="1">
                <a:latin typeface="Times New Roman" pitchFamily="18" charset="0"/>
                <a:cs typeface="Times New Roman" pitchFamily="18" charset="0"/>
              </a:rPr>
              <a:t>CoA</a:t>
            </a:r>
            <a:r>
              <a:rPr lang="fr-FR" sz="2000" dirty="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0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9DC5BFA2-0DD7-46CF-ACA1-21A8B95FE032}"/>
              </a:ext>
            </a:extLst>
          </p:cNvPr>
          <p:cNvSpPr/>
          <p:nvPr/>
        </p:nvSpPr>
        <p:spPr>
          <a:xfrm>
            <a:off x="0" y="526697"/>
            <a:ext cx="9144000" cy="769441"/>
          </a:xfrm>
          <a:prstGeom prst="rect">
            <a:avLst/>
          </a:prstGeom>
        </p:spPr>
        <p:txBody>
          <a:bodyPr wrap="square">
            <a:spAutoFit/>
          </a:bodyPr>
          <a:lstStyle/>
          <a:p>
            <a:pPr lvl="0" eaLnBrk="0" fontAlgn="base" hangingPunct="0">
              <a:spcBef>
                <a:spcPct val="0"/>
              </a:spcBef>
              <a:spcAft>
                <a:spcPct val="0"/>
              </a:spcAft>
            </a:pPr>
            <a:r>
              <a:rPr lang="fr-FR" altLang="fr-FR" sz="2200" dirty="0">
                <a:solidFill>
                  <a:srgbClr val="212121"/>
                </a:solidFill>
                <a:latin typeface="Times New Roman" pitchFamily="18" charset="0"/>
                <a:cs typeface="Times New Roman" pitchFamily="18" charset="0"/>
              </a:rPr>
              <a:t>L</a:t>
            </a:r>
            <a:r>
              <a:rPr lang="fr-FR" altLang="fr-FR" sz="2200" dirty="0" smtClean="0">
                <a:solidFill>
                  <a:srgbClr val="212121"/>
                </a:solidFill>
                <a:latin typeface="Times New Roman" pitchFamily="18" charset="0"/>
                <a:cs typeface="Times New Roman" pitchFamily="18" charset="0"/>
              </a:rPr>
              <a:t>es </a:t>
            </a:r>
            <a:r>
              <a:rPr lang="fr-FR" altLang="fr-FR" sz="2200" dirty="0">
                <a:solidFill>
                  <a:srgbClr val="212121"/>
                </a:solidFill>
                <a:latin typeface="Times New Roman" pitchFamily="18" charset="0"/>
                <a:cs typeface="Times New Roman" pitchFamily="18" charset="0"/>
              </a:rPr>
              <a:t>principaux groupes d'organismes qui oxydent l'acétate ou le produisent par la voie de l'acétyl-CoA sont: </a:t>
            </a:r>
          </a:p>
        </p:txBody>
      </p:sp>
      <p:pic>
        <p:nvPicPr>
          <p:cNvPr id="4" name="Image 3">
            <a:extLst>
              <a:ext uri="{FF2B5EF4-FFF2-40B4-BE49-F238E27FC236}">
                <a16:creationId xmlns="" xmlns:a16="http://schemas.microsoft.com/office/drawing/2014/main" id="{FF21B191-BA34-491D-B539-EB132BAA9E12}"/>
              </a:ext>
            </a:extLst>
          </p:cNvPr>
          <p:cNvPicPr>
            <a:picLocks noChangeAspect="1"/>
          </p:cNvPicPr>
          <p:nvPr/>
        </p:nvPicPr>
        <p:blipFill>
          <a:blip r:embed="rId2"/>
          <a:stretch>
            <a:fillRect/>
          </a:stretch>
        </p:blipFill>
        <p:spPr>
          <a:xfrm>
            <a:off x="35496" y="2062157"/>
            <a:ext cx="4107876" cy="4724429"/>
          </a:xfrm>
          <a:prstGeom prst="rect">
            <a:avLst/>
          </a:prstGeom>
        </p:spPr>
      </p:pic>
      <p:sp>
        <p:nvSpPr>
          <p:cNvPr id="6" name="Rectangle 5">
            <a:extLst>
              <a:ext uri="{FF2B5EF4-FFF2-40B4-BE49-F238E27FC236}">
                <a16:creationId xmlns="" xmlns:a16="http://schemas.microsoft.com/office/drawing/2014/main" id="{C40F16D7-F867-4E52-8718-E70122552854}"/>
              </a:ext>
            </a:extLst>
          </p:cNvPr>
          <p:cNvSpPr/>
          <p:nvPr/>
        </p:nvSpPr>
        <p:spPr>
          <a:xfrm>
            <a:off x="4143372" y="2622697"/>
            <a:ext cx="4964115" cy="769441"/>
          </a:xfrm>
          <a:prstGeom prst="rect">
            <a:avLst/>
          </a:prstGeom>
        </p:spPr>
        <p:txBody>
          <a:bodyPr wrap="square">
            <a:spAutoFit/>
          </a:bodyPr>
          <a:lstStyle/>
          <a:p>
            <a:pPr marL="342900" lvl="0" indent="-342900" eaLnBrk="0" fontAlgn="base" hangingPunct="0">
              <a:spcBef>
                <a:spcPct val="0"/>
              </a:spcBef>
              <a:spcAft>
                <a:spcPct val="0"/>
              </a:spcAft>
            </a:pPr>
            <a:r>
              <a:rPr lang="fr-FR" altLang="fr-FR" sz="2200" b="1" dirty="0" err="1" smtClean="0">
                <a:solidFill>
                  <a:srgbClr val="FF0000"/>
                </a:solidFill>
                <a:latin typeface="Times New Roman" pitchFamily="18" charset="0"/>
                <a:cs typeface="Times New Roman" pitchFamily="18" charset="0"/>
              </a:rPr>
              <a:t>Chimioorganotrophe</a:t>
            </a:r>
            <a:r>
              <a:rPr lang="fr-FR" altLang="fr-FR" sz="2200" b="1" dirty="0" smtClean="0">
                <a:solidFill>
                  <a:srgbClr val="FF0000"/>
                </a:solidFill>
                <a:latin typeface="Times New Roman" pitchFamily="18" charset="0"/>
                <a:cs typeface="Times New Roman" pitchFamily="18" charset="0"/>
              </a:rPr>
              <a:t> </a:t>
            </a:r>
            <a:r>
              <a:rPr lang="fr-FR" altLang="fr-FR" sz="2200" dirty="0">
                <a:solidFill>
                  <a:srgbClr val="212121"/>
                </a:solidFill>
                <a:latin typeface="Times New Roman" pitchFamily="18" charset="0"/>
                <a:cs typeface="Times New Roman" pitchFamily="18" charset="0"/>
              </a:rPr>
              <a:t>par la fermentation des sucres</a:t>
            </a:r>
            <a:endParaRPr lang="fr-FR" altLang="fr-FR" sz="2200" dirty="0">
              <a:latin typeface="Times New Roman" pitchFamily="18" charset="0"/>
              <a:cs typeface="Times New Roman" pitchFamily="18" charset="0"/>
            </a:endParaRPr>
          </a:p>
        </p:txBody>
      </p:sp>
      <p:pic>
        <p:nvPicPr>
          <p:cNvPr id="8" name="Image 7">
            <a:extLst>
              <a:ext uri="{FF2B5EF4-FFF2-40B4-BE49-F238E27FC236}">
                <a16:creationId xmlns="" xmlns:a16="http://schemas.microsoft.com/office/drawing/2014/main" id="{986E9D80-29E9-4744-B23E-20003F7B4109}"/>
              </a:ext>
            </a:extLst>
          </p:cNvPr>
          <p:cNvPicPr>
            <a:picLocks noChangeAspect="1"/>
          </p:cNvPicPr>
          <p:nvPr/>
        </p:nvPicPr>
        <p:blipFill rotWithShape="1">
          <a:blip r:embed="rId3"/>
          <a:srcRect l="6780" t="-1" r="10168" b="50000"/>
          <a:stretch/>
        </p:blipFill>
        <p:spPr>
          <a:xfrm>
            <a:off x="4397886" y="3457194"/>
            <a:ext cx="4531832" cy="464885"/>
          </a:xfrm>
          <a:prstGeom prst="rect">
            <a:avLst/>
          </a:prstGeom>
        </p:spPr>
      </p:pic>
      <p:sp>
        <p:nvSpPr>
          <p:cNvPr id="9" name="Rectangle 8"/>
          <p:cNvSpPr/>
          <p:nvPr/>
        </p:nvSpPr>
        <p:spPr>
          <a:xfrm>
            <a:off x="4357686" y="5498741"/>
            <a:ext cx="4786314" cy="769441"/>
          </a:xfrm>
          <a:prstGeom prst="rect">
            <a:avLst/>
          </a:prstGeom>
        </p:spPr>
        <p:txBody>
          <a:bodyPr wrap="square">
            <a:spAutoFit/>
          </a:bodyPr>
          <a:lstStyle/>
          <a:p>
            <a:r>
              <a:rPr lang="en-US" sz="2200" dirty="0" smtClean="0">
                <a:latin typeface="Times New Roman" pitchFamily="18" charset="0"/>
                <a:cs typeface="Times New Roman" pitchFamily="18" charset="0"/>
              </a:rPr>
              <a:t>From this point, two molecules of acetate are produced:</a:t>
            </a:r>
            <a:endParaRPr lang="fr-FR" sz="2200" dirty="0">
              <a:latin typeface="Times New Roman" pitchFamily="18" charset="0"/>
              <a:cs typeface="Times New Roman" pitchFamily="18" charset="0"/>
            </a:endParaRPr>
          </a:p>
        </p:txBody>
      </p:sp>
      <p:sp>
        <p:nvSpPr>
          <p:cNvPr id="10" name="Rectangle 9"/>
          <p:cNvSpPr/>
          <p:nvPr/>
        </p:nvSpPr>
        <p:spPr>
          <a:xfrm>
            <a:off x="4286248" y="3987135"/>
            <a:ext cx="4857752" cy="1446550"/>
          </a:xfrm>
          <a:prstGeom prst="rect">
            <a:avLst/>
          </a:prstGeom>
        </p:spPr>
        <p:txBody>
          <a:bodyPr wrap="square">
            <a:spAutoFit/>
          </a:bodyPr>
          <a:lstStyle/>
          <a:p>
            <a:r>
              <a:rPr lang="en-US" sz="2200" dirty="0" err="1" smtClean="0">
                <a:latin typeface="Times New Roman" pitchFamily="18" charset="0"/>
                <a:cs typeface="Times New Roman" pitchFamily="18" charset="0"/>
              </a:rPr>
              <a:t>Acetogens</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catabolize</a:t>
            </a:r>
            <a:r>
              <a:rPr lang="en-US" sz="2200" dirty="0" smtClean="0">
                <a:latin typeface="Times New Roman" pitchFamily="18" charset="0"/>
                <a:cs typeface="Times New Roman" pitchFamily="18" charset="0"/>
              </a:rPr>
              <a:t> glucose by way of </a:t>
            </a:r>
            <a:r>
              <a:rPr lang="en-US" sz="2200" dirty="0" err="1" smtClean="0">
                <a:latin typeface="Times New Roman" pitchFamily="18" charset="0"/>
                <a:cs typeface="Times New Roman" pitchFamily="18" charset="0"/>
              </a:rPr>
              <a:t>glycolysis</a:t>
            </a:r>
            <a:r>
              <a:rPr lang="en-US" sz="2200" dirty="0" smtClean="0">
                <a:latin typeface="Times New Roman" pitchFamily="18" charset="0"/>
                <a:cs typeface="Times New Roman" pitchFamily="18" charset="0"/>
              </a:rPr>
              <a:t>, converting glucose into two molecules of </a:t>
            </a:r>
            <a:r>
              <a:rPr lang="en-US" sz="2200" dirty="0" err="1" smtClean="0">
                <a:latin typeface="Times New Roman" pitchFamily="18" charset="0"/>
                <a:cs typeface="Times New Roman" pitchFamily="18" charset="0"/>
              </a:rPr>
              <a:t>pyruvate</a:t>
            </a:r>
            <a:r>
              <a:rPr lang="en-US" sz="2200" dirty="0" smtClean="0">
                <a:latin typeface="Times New Roman" pitchFamily="18" charset="0"/>
                <a:cs typeface="Times New Roman" pitchFamily="18" charset="0"/>
              </a:rPr>
              <a:t> and two molecules of NADH.</a:t>
            </a:r>
            <a:endParaRPr lang="fr-FR" sz="2200" dirty="0">
              <a:latin typeface="Times New Roman" pitchFamily="18" charset="0"/>
              <a:cs typeface="Times New Roman" pitchFamily="18" charset="0"/>
            </a:endParaRPr>
          </a:p>
        </p:txBody>
      </p:sp>
      <p:pic>
        <p:nvPicPr>
          <p:cNvPr id="11" name="Picture 2"/>
          <p:cNvPicPr>
            <a:picLocks noChangeAspect="1" noChangeArrowheads="1"/>
          </p:cNvPicPr>
          <p:nvPr/>
        </p:nvPicPr>
        <p:blipFill>
          <a:blip r:embed="rId4"/>
          <a:srcRect/>
          <a:stretch>
            <a:fillRect/>
          </a:stretch>
        </p:blipFill>
        <p:spPr bwMode="auto">
          <a:xfrm>
            <a:off x="4670662" y="6333235"/>
            <a:ext cx="4116180" cy="419102"/>
          </a:xfrm>
          <a:prstGeom prst="rect">
            <a:avLst/>
          </a:prstGeom>
          <a:noFill/>
          <a:ln w="9525">
            <a:noFill/>
            <a:miter lim="800000"/>
            <a:headEnd/>
            <a:tailEnd/>
          </a:ln>
          <a:effectLst/>
        </p:spPr>
      </p:pic>
      <p:sp>
        <p:nvSpPr>
          <p:cNvPr id="12" name="Rectangle 11">
            <a:extLst>
              <a:ext uri="{FF2B5EF4-FFF2-40B4-BE49-F238E27FC236}">
                <a16:creationId xmlns="" xmlns:a16="http://schemas.microsoft.com/office/drawing/2014/main" id="{DC8B7FA3-EB42-4F91-8A77-AFAA62BF36D0}"/>
              </a:ext>
            </a:extLst>
          </p:cNvPr>
          <p:cNvSpPr/>
          <p:nvPr/>
        </p:nvSpPr>
        <p:spPr>
          <a:xfrm>
            <a:off x="0" y="-24"/>
            <a:ext cx="9144000" cy="461665"/>
          </a:xfrm>
          <a:prstGeom prst="rect">
            <a:avLst/>
          </a:prstGeom>
        </p:spPr>
        <p:txBody>
          <a:bodyPr wrap="square">
            <a:spAutoFit/>
          </a:bodyPr>
          <a:lstStyle/>
          <a:p>
            <a:pPr algn="ctr"/>
            <a:r>
              <a:rPr lang="fr-FR" altLang="fr-FR" sz="2400" b="1" dirty="0">
                <a:solidFill>
                  <a:srgbClr val="212121"/>
                </a:solidFill>
                <a:latin typeface="Times New Roman" panose="02020603050405020304" pitchFamily="18" charset="0"/>
                <a:cs typeface="Times New Roman" panose="02020603050405020304" pitchFamily="18" charset="0"/>
              </a:rPr>
              <a:t>Les </a:t>
            </a:r>
            <a:r>
              <a:rPr lang="fr-FR" altLang="fr-FR" sz="2400" b="1" dirty="0" err="1">
                <a:solidFill>
                  <a:srgbClr val="212121"/>
                </a:solidFill>
                <a:latin typeface="Times New Roman" panose="02020603050405020304" pitchFamily="18" charset="0"/>
                <a:cs typeface="Times New Roman" panose="02020603050405020304" pitchFamily="18" charset="0"/>
              </a:rPr>
              <a:t>acétogènes</a:t>
            </a:r>
            <a:r>
              <a:rPr lang="fr-FR" altLang="fr-FR" sz="2400" b="1" dirty="0">
                <a:solidFill>
                  <a:srgbClr val="212121"/>
                </a:solidFill>
                <a:latin typeface="Times New Roman" panose="02020603050405020304" pitchFamily="18" charset="0"/>
                <a:cs typeface="Times New Roman" panose="02020603050405020304" pitchFamily="18" charset="0"/>
              </a:rPr>
              <a:t> </a:t>
            </a:r>
            <a:endParaRPr lang="fr-FR" sz="2400" b="1" dirty="0">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 xmlns:a16="http://schemas.microsoft.com/office/drawing/2014/main" id="{4153E864-3293-4AD3-A33F-510E80BE828D}"/>
              </a:ext>
            </a:extLst>
          </p:cNvPr>
          <p:cNvSpPr/>
          <p:nvPr/>
        </p:nvSpPr>
        <p:spPr>
          <a:xfrm>
            <a:off x="0" y="1361194"/>
            <a:ext cx="9107487" cy="769441"/>
          </a:xfrm>
          <a:prstGeom prst="rect">
            <a:avLst/>
          </a:prstGeom>
        </p:spPr>
        <p:txBody>
          <a:bodyPr wrap="square">
            <a:spAutoFit/>
          </a:bodyPr>
          <a:lstStyle/>
          <a:p>
            <a:pPr marL="285750" indent="-285750">
              <a:buFont typeface="Wingdings" panose="05000000000000000000" pitchFamily="2" charset="2"/>
              <a:buChar char="Ø"/>
            </a:pPr>
            <a:r>
              <a:rPr lang="fr-FR" altLang="fr-FR" sz="2200" b="1" dirty="0" err="1" smtClean="0">
                <a:solidFill>
                  <a:srgbClr val="FF0000"/>
                </a:solidFill>
                <a:latin typeface="Times New Roman" pitchFamily="18" charset="0"/>
                <a:cs typeface="Times New Roman" pitchFamily="18" charset="0"/>
              </a:rPr>
              <a:t>Chimiolithotrophe</a:t>
            </a:r>
            <a:r>
              <a:rPr lang="fr-FR" altLang="fr-FR" sz="2200" b="1" dirty="0" smtClean="0">
                <a:solidFill>
                  <a:srgbClr val="212121"/>
                </a:solidFill>
                <a:latin typeface="Times New Roman" pitchFamily="18" charset="0"/>
                <a:cs typeface="Times New Roman" pitchFamily="18" charset="0"/>
              </a:rPr>
              <a:t> </a:t>
            </a:r>
            <a:r>
              <a:rPr lang="fr-FR" altLang="fr-FR" sz="2200" dirty="0">
                <a:solidFill>
                  <a:srgbClr val="212121"/>
                </a:solidFill>
                <a:latin typeface="Times New Roman" pitchFamily="18" charset="0"/>
                <a:cs typeface="Times New Roman" pitchFamily="18" charset="0"/>
              </a:rPr>
              <a:t>et </a:t>
            </a:r>
            <a:r>
              <a:rPr lang="fr-FR" altLang="fr-FR" sz="2200" dirty="0" smtClean="0">
                <a:solidFill>
                  <a:srgbClr val="212121"/>
                </a:solidFill>
                <a:latin typeface="Times New Roman" pitchFamily="18" charset="0"/>
                <a:cs typeface="Times New Roman" pitchFamily="18" charset="0"/>
              </a:rPr>
              <a:t>autotrophie </a:t>
            </a:r>
            <a:r>
              <a:rPr lang="fr-FR" altLang="fr-FR" sz="2200" dirty="0">
                <a:solidFill>
                  <a:srgbClr val="212121"/>
                </a:solidFill>
                <a:latin typeface="Times New Roman" pitchFamily="18" charset="0"/>
                <a:cs typeface="Times New Roman" pitchFamily="18" charset="0"/>
              </a:rPr>
              <a:t>à travers la réduction du CO2 en acétate avec H2 comme donneur d'électrons</a:t>
            </a:r>
            <a:endParaRPr lang="fr-FR" sz="2200" dirty="0">
              <a:latin typeface="Times New Roman" pitchFamily="18" charset="0"/>
              <a:cs typeface="Times New Roman" pitchFamily="18" charset="0"/>
            </a:endParaRPr>
          </a:p>
        </p:txBody>
      </p:sp>
      <p:pic>
        <p:nvPicPr>
          <p:cNvPr id="14" name="Image 13">
            <a:extLst>
              <a:ext uri="{FF2B5EF4-FFF2-40B4-BE49-F238E27FC236}">
                <a16:creationId xmlns="" xmlns:a16="http://schemas.microsoft.com/office/drawing/2014/main" id="{39D66798-FFED-451B-B646-9B6379C57BD9}"/>
              </a:ext>
            </a:extLst>
          </p:cNvPr>
          <p:cNvPicPr>
            <a:picLocks noChangeAspect="1"/>
          </p:cNvPicPr>
          <p:nvPr/>
        </p:nvPicPr>
        <p:blipFill rotWithShape="1">
          <a:blip r:embed="rId3"/>
          <a:srcRect l="6780" t="50000" r="10168"/>
          <a:stretch/>
        </p:blipFill>
        <p:spPr>
          <a:xfrm>
            <a:off x="4558845" y="2195691"/>
            <a:ext cx="4370873" cy="3619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0CAD9CA7-3357-4FB0-8759-E54E25990283}"/>
              </a:ext>
            </a:extLst>
          </p:cNvPr>
          <p:cNvSpPr/>
          <p:nvPr/>
        </p:nvSpPr>
        <p:spPr>
          <a:xfrm>
            <a:off x="0" y="692696"/>
            <a:ext cx="9144000" cy="646331"/>
          </a:xfrm>
          <a:prstGeom prst="rect">
            <a:avLst/>
          </a:prstGeom>
        </p:spPr>
        <p:txBody>
          <a:bodyPr wrap="square">
            <a:spAutoFit/>
          </a:bodyPr>
          <a:lstStyle/>
          <a:p>
            <a:pPr lvl="0" eaLnBrk="0" fontAlgn="base" hangingPunct="0">
              <a:spcBef>
                <a:spcPct val="0"/>
              </a:spcBef>
              <a:spcAft>
                <a:spcPct val="0"/>
              </a:spcAft>
            </a:pPr>
            <a:r>
              <a:rPr lang="fr-FR" altLang="fr-FR" dirty="0">
                <a:solidFill>
                  <a:srgbClr val="212121"/>
                </a:solidFill>
                <a:latin typeface="Times New Roman" panose="02020603050405020304" pitchFamily="18" charset="0"/>
                <a:cs typeface="Times New Roman" panose="02020603050405020304" pitchFamily="18" charset="0"/>
              </a:rPr>
              <a:t>En plus de H</a:t>
            </a:r>
            <a:r>
              <a:rPr lang="fr-FR" altLang="fr-FR" baseline="-25000" dirty="0">
                <a:solidFill>
                  <a:srgbClr val="212121"/>
                </a:solidFill>
                <a:latin typeface="Times New Roman" panose="02020603050405020304" pitchFamily="18" charset="0"/>
                <a:cs typeface="Times New Roman" panose="02020603050405020304" pitchFamily="18" charset="0"/>
              </a:rPr>
              <a:t>2</a:t>
            </a:r>
            <a:r>
              <a:rPr lang="fr-FR" altLang="fr-FR" dirty="0">
                <a:solidFill>
                  <a:srgbClr val="212121"/>
                </a:solidFill>
                <a:latin typeface="Times New Roman" panose="02020603050405020304" pitchFamily="18" charset="0"/>
                <a:cs typeface="Times New Roman" panose="02020603050405020304" pitchFamily="18" charset="0"/>
              </a:rPr>
              <a:t>, les donneurs d'électrons comprennent aussi les composés C1, les sucres, les acides organiques et aminés, les alcools et certaines bases azotées, selon l'organisme. </a:t>
            </a:r>
          </a:p>
        </p:txBody>
      </p:sp>
      <p:sp>
        <p:nvSpPr>
          <p:cNvPr id="5" name="Rectangle 4">
            <a:extLst>
              <a:ext uri="{FF2B5EF4-FFF2-40B4-BE49-F238E27FC236}">
                <a16:creationId xmlns="" xmlns:a16="http://schemas.microsoft.com/office/drawing/2014/main" id="{69ACE329-8518-4837-9281-35D9EEC7480C}"/>
              </a:ext>
            </a:extLst>
          </p:cNvPr>
          <p:cNvSpPr/>
          <p:nvPr/>
        </p:nvSpPr>
        <p:spPr>
          <a:xfrm>
            <a:off x="0" y="1645233"/>
            <a:ext cx="4809185" cy="1200329"/>
          </a:xfrm>
          <a:prstGeom prst="rect">
            <a:avLst/>
          </a:prstGeom>
        </p:spPr>
        <p:txBody>
          <a:bodyPr wrap="square">
            <a:spAutoFit/>
          </a:bodyPr>
          <a:lstStyle/>
          <a:p>
            <a:pPr lvl="0" eaLnBrk="0" fontAlgn="base" hangingPunct="0">
              <a:spcBef>
                <a:spcPct val="0"/>
              </a:spcBef>
              <a:spcAft>
                <a:spcPct val="0"/>
              </a:spcAft>
            </a:pPr>
            <a:r>
              <a:rPr lang="fr-FR" altLang="fr-FR" dirty="0">
                <a:solidFill>
                  <a:srgbClr val="212121"/>
                </a:solidFill>
                <a:latin typeface="Times New Roman" panose="02020603050405020304" pitchFamily="18" charset="0"/>
                <a:cs typeface="Times New Roman" panose="02020603050405020304" pitchFamily="18" charset="0"/>
              </a:rPr>
              <a:t>De nombreux </a:t>
            </a:r>
            <a:r>
              <a:rPr lang="fr-FR" altLang="fr-FR" dirty="0" err="1">
                <a:solidFill>
                  <a:srgbClr val="212121"/>
                </a:solidFill>
                <a:latin typeface="Times New Roman" panose="02020603050405020304" pitchFamily="18" charset="0"/>
                <a:cs typeface="Times New Roman" panose="02020603050405020304" pitchFamily="18" charset="0"/>
              </a:rPr>
              <a:t>acétogènes</a:t>
            </a:r>
            <a:r>
              <a:rPr lang="fr-FR" altLang="fr-FR" dirty="0">
                <a:solidFill>
                  <a:srgbClr val="212121"/>
                </a:solidFill>
                <a:latin typeface="Times New Roman" panose="02020603050405020304" pitchFamily="18" charset="0"/>
                <a:cs typeface="Times New Roman" panose="02020603050405020304" pitchFamily="18" charset="0"/>
              </a:rPr>
              <a:t> peuvent également réduire le nitrate (NO</a:t>
            </a:r>
            <a:r>
              <a:rPr lang="fr-FR" altLang="fr-FR" baseline="-25000" dirty="0">
                <a:solidFill>
                  <a:srgbClr val="212121"/>
                </a:solidFill>
                <a:latin typeface="Times New Roman" panose="02020603050405020304" pitchFamily="18" charset="0"/>
                <a:cs typeface="Times New Roman" panose="02020603050405020304" pitchFamily="18" charset="0"/>
              </a:rPr>
              <a:t>3</a:t>
            </a:r>
            <a:r>
              <a:rPr lang="fr-FR" altLang="fr-FR" baseline="30000" dirty="0">
                <a:solidFill>
                  <a:srgbClr val="212121"/>
                </a:solidFill>
                <a:latin typeface="Times New Roman" panose="02020603050405020304" pitchFamily="18" charset="0"/>
                <a:cs typeface="Times New Roman" panose="02020603050405020304" pitchFamily="18" charset="0"/>
              </a:rPr>
              <a:t>-</a:t>
            </a:r>
            <a:r>
              <a:rPr lang="fr-FR" altLang="fr-FR" dirty="0">
                <a:solidFill>
                  <a:srgbClr val="212121"/>
                </a:solidFill>
                <a:latin typeface="Times New Roman" panose="02020603050405020304" pitchFamily="18" charset="0"/>
                <a:cs typeface="Times New Roman" panose="02020603050405020304" pitchFamily="18" charset="0"/>
              </a:rPr>
              <a:t>) et le thiosulfate (S</a:t>
            </a:r>
            <a:r>
              <a:rPr lang="fr-FR" altLang="fr-FR" baseline="-25000" dirty="0">
                <a:solidFill>
                  <a:srgbClr val="212121"/>
                </a:solidFill>
                <a:latin typeface="Times New Roman" panose="02020603050405020304" pitchFamily="18" charset="0"/>
                <a:cs typeface="Times New Roman" panose="02020603050405020304" pitchFamily="18" charset="0"/>
              </a:rPr>
              <a:t>2</a:t>
            </a:r>
            <a:r>
              <a:rPr lang="fr-FR" altLang="fr-FR" dirty="0">
                <a:solidFill>
                  <a:srgbClr val="212121"/>
                </a:solidFill>
                <a:latin typeface="Times New Roman" panose="02020603050405020304" pitchFamily="18" charset="0"/>
                <a:cs typeface="Times New Roman" panose="02020603050405020304" pitchFamily="18" charset="0"/>
              </a:rPr>
              <a:t>O</a:t>
            </a:r>
            <a:r>
              <a:rPr lang="fr-FR" altLang="fr-FR" baseline="-25000" dirty="0">
                <a:solidFill>
                  <a:srgbClr val="212121"/>
                </a:solidFill>
                <a:latin typeface="Times New Roman" panose="02020603050405020304" pitchFamily="18" charset="0"/>
                <a:cs typeface="Times New Roman" panose="02020603050405020304" pitchFamily="18" charset="0"/>
              </a:rPr>
              <a:t>3</a:t>
            </a:r>
            <a:r>
              <a:rPr lang="fr-FR" altLang="fr-FR" baseline="30000" dirty="0">
                <a:solidFill>
                  <a:srgbClr val="212121"/>
                </a:solidFill>
                <a:latin typeface="Times New Roman" panose="02020603050405020304" pitchFamily="18" charset="0"/>
                <a:cs typeface="Times New Roman" panose="02020603050405020304" pitchFamily="18" charset="0"/>
              </a:rPr>
              <a:t>2</a:t>
            </a:r>
            <a:r>
              <a:rPr lang="fr-FR" altLang="fr-FR" dirty="0">
                <a:solidFill>
                  <a:srgbClr val="212121"/>
                </a:solidFill>
                <a:latin typeface="Times New Roman" panose="02020603050405020304" pitchFamily="18" charset="0"/>
                <a:cs typeface="Times New Roman" panose="02020603050405020304" pitchFamily="18" charset="0"/>
              </a:rPr>
              <a:t>). Cependant, la réduction de CO</a:t>
            </a:r>
            <a:r>
              <a:rPr lang="fr-FR" altLang="fr-FR" baseline="-25000" dirty="0">
                <a:solidFill>
                  <a:srgbClr val="212121"/>
                </a:solidFill>
                <a:latin typeface="Times New Roman" panose="02020603050405020304" pitchFamily="18" charset="0"/>
                <a:cs typeface="Times New Roman" panose="02020603050405020304" pitchFamily="18" charset="0"/>
              </a:rPr>
              <a:t>2</a:t>
            </a:r>
            <a:r>
              <a:rPr lang="fr-FR" altLang="fr-FR" dirty="0">
                <a:solidFill>
                  <a:srgbClr val="212121"/>
                </a:solidFill>
                <a:latin typeface="Times New Roman" panose="02020603050405020304" pitchFamily="18" charset="0"/>
                <a:cs typeface="Times New Roman" panose="02020603050405020304" pitchFamily="18" charset="0"/>
              </a:rPr>
              <a:t> est probablement la plus importance</a:t>
            </a:r>
            <a:r>
              <a:rPr lang="fr-FR" altLang="fr-FR" sz="800" dirty="0">
                <a:latin typeface="Times New Roman" panose="02020603050405020304" pitchFamily="18" charset="0"/>
                <a:cs typeface="Times New Roman" panose="02020603050405020304" pitchFamily="18" charset="0"/>
              </a:rPr>
              <a:t> </a:t>
            </a:r>
            <a:endParaRPr lang="fr-FR" altLang="fr-FR" sz="2800"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 xmlns:a16="http://schemas.microsoft.com/office/drawing/2014/main" id="{F6B8DF0E-8037-4C13-9246-4865ACB19494}"/>
              </a:ext>
            </a:extLst>
          </p:cNvPr>
          <p:cNvSpPr/>
          <p:nvPr/>
        </p:nvSpPr>
        <p:spPr>
          <a:xfrm>
            <a:off x="0" y="3151769"/>
            <a:ext cx="4536504" cy="923330"/>
          </a:xfrm>
          <a:prstGeom prst="rect">
            <a:avLst/>
          </a:prstGeom>
        </p:spPr>
        <p:txBody>
          <a:bodyPr wrap="square">
            <a:spAutoFit/>
          </a:bodyPr>
          <a:lstStyle/>
          <a:p>
            <a:pPr lvl="0" eaLnBrk="0" fontAlgn="base" hangingPunct="0">
              <a:spcBef>
                <a:spcPct val="0"/>
              </a:spcBef>
              <a:spcAft>
                <a:spcPct val="0"/>
              </a:spcAft>
            </a:pPr>
            <a:r>
              <a:rPr lang="fr-FR" altLang="fr-FR" dirty="0">
                <a:solidFill>
                  <a:srgbClr val="212121"/>
                </a:solidFill>
                <a:latin typeface="Times New Roman" panose="02020603050405020304" pitchFamily="18" charset="0"/>
                <a:cs typeface="Times New Roman" panose="02020603050405020304" pitchFamily="18" charset="0"/>
              </a:rPr>
              <a:t>Les </a:t>
            </a:r>
            <a:r>
              <a:rPr lang="fr-FR" altLang="fr-FR" dirty="0" err="1">
                <a:solidFill>
                  <a:srgbClr val="212121"/>
                </a:solidFill>
                <a:latin typeface="Times New Roman" panose="02020603050405020304" pitchFamily="18" charset="0"/>
                <a:cs typeface="Times New Roman" panose="02020603050405020304" pitchFamily="18" charset="0"/>
              </a:rPr>
              <a:t>acétogènes</a:t>
            </a:r>
            <a:r>
              <a:rPr lang="fr-FR" altLang="fr-FR" dirty="0">
                <a:solidFill>
                  <a:srgbClr val="212121"/>
                </a:solidFill>
                <a:latin typeface="Times New Roman" panose="02020603050405020304" pitchFamily="18" charset="0"/>
                <a:cs typeface="Times New Roman" panose="02020603050405020304" pitchFamily="18" charset="0"/>
              </a:rPr>
              <a:t> fixent et réduisent le CO2 en l'acétate par principale voie chez anaérobies obligatoires qui est celle de l'acétyl-CoA. </a:t>
            </a:r>
          </a:p>
        </p:txBody>
      </p:sp>
      <p:sp>
        <p:nvSpPr>
          <p:cNvPr id="9" name="Rectangle 8">
            <a:extLst>
              <a:ext uri="{FF2B5EF4-FFF2-40B4-BE49-F238E27FC236}">
                <a16:creationId xmlns="" xmlns:a16="http://schemas.microsoft.com/office/drawing/2014/main" id="{0D3B5D09-9100-4734-B5A0-3C4FCEB41717}"/>
              </a:ext>
            </a:extLst>
          </p:cNvPr>
          <p:cNvSpPr/>
          <p:nvPr/>
        </p:nvSpPr>
        <p:spPr>
          <a:xfrm>
            <a:off x="0" y="4381306"/>
            <a:ext cx="4809185" cy="646331"/>
          </a:xfrm>
          <a:prstGeom prst="rect">
            <a:avLst/>
          </a:prstGeom>
        </p:spPr>
        <p:txBody>
          <a:bodyPr wrap="square">
            <a:spAutoFit/>
          </a:bodyPr>
          <a:lstStyle/>
          <a:p>
            <a:pPr lvl="0" eaLnBrk="0" fontAlgn="base" hangingPunct="0">
              <a:spcBef>
                <a:spcPct val="0"/>
              </a:spcBef>
              <a:spcAft>
                <a:spcPct val="0"/>
              </a:spcAft>
            </a:pPr>
            <a:r>
              <a:rPr lang="fr-FR" altLang="fr-FR" dirty="0">
                <a:solidFill>
                  <a:srgbClr val="212121"/>
                </a:solidFill>
                <a:latin typeface="Times New Roman" panose="02020603050405020304" pitchFamily="18" charset="0"/>
                <a:cs typeface="Times New Roman" panose="02020603050405020304" pitchFamily="18" charset="0"/>
              </a:rPr>
              <a:t>C’est une voie pour la production ou l'oxydation de l'acétate.  </a:t>
            </a:r>
          </a:p>
        </p:txBody>
      </p:sp>
      <p:pic>
        <p:nvPicPr>
          <p:cNvPr id="10" name="Image 9">
            <a:extLst>
              <a:ext uri="{FF2B5EF4-FFF2-40B4-BE49-F238E27FC236}">
                <a16:creationId xmlns="" xmlns:a16="http://schemas.microsoft.com/office/drawing/2014/main" id="{AED05465-EBC0-4C5A-890C-828123C1AE07}"/>
              </a:ext>
            </a:extLst>
          </p:cNvPr>
          <p:cNvPicPr>
            <a:picLocks noChangeAspect="1"/>
          </p:cNvPicPr>
          <p:nvPr/>
        </p:nvPicPr>
        <p:blipFill>
          <a:blip r:embed="rId2"/>
          <a:stretch>
            <a:fillRect/>
          </a:stretch>
        </p:blipFill>
        <p:spPr>
          <a:xfrm>
            <a:off x="4572000" y="1700808"/>
            <a:ext cx="4464496" cy="4629542"/>
          </a:xfrm>
          <a:prstGeom prst="rect">
            <a:avLst/>
          </a:prstGeom>
        </p:spPr>
      </p:pic>
      <p:sp>
        <p:nvSpPr>
          <p:cNvPr id="11" name="Rectangle 10">
            <a:extLst>
              <a:ext uri="{FF2B5EF4-FFF2-40B4-BE49-F238E27FC236}">
                <a16:creationId xmlns="" xmlns:a16="http://schemas.microsoft.com/office/drawing/2014/main" id="{22BB72AA-99C0-46A8-B02F-652C7283DC95}"/>
              </a:ext>
            </a:extLst>
          </p:cNvPr>
          <p:cNvSpPr/>
          <p:nvPr/>
        </p:nvSpPr>
        <p:spPr>
          <a:xfrm>
            <a:off x="0" y="5333843"/>
            <a:ext cx="4809185" cy="1077218"/>
          </a:xfrm>
          <a:prstGeom prst="rect">
            <a:avLst/>
          </a:prstGeom>
        </p:spPr>
        <p:txBody>
          <a:bodyPr wrap="square">
            <a:spAutoFit/>
          </a:bodyPr>
          <a:lstStyle/>
          <a:p>
            <a:pPr lvl="0" eaLnBrk="0" fontAlgn="base" hangingPunct="0">
              <a:spcBef>
                <a:spcPct val="0"/>
              </a:spcBef>
              <a:spcAft>
                <a:spcPct val="0"/>
              </a:spcAft>
            </a:pPr>
            <a:r>
              <a:rPr lang="fr-FR" altLang="fr-FR" sz="1600" dirty="0">
                <a:solidFill>
                  <a:srgbClr val="212121"/>
                </a:solidFill>
                <a:latin typeface="Times New Roman" panose="02020603050405020304" pitchFamily="18" charset="0"/>
                <a:cs typeface="Times New Roman" panose="02020603050405020304" pitchFamily="18" charset="0"/>
              </a:rPr>
              <a:t>La voie de fixation du CO2 par l'acétyl-CoA n'est pas un cycle, contrairement aux autres voies d’autotrophies telles que le cycle de Calvin, le cycle de l'acide citrique inverse ou le cycle de l'</a:t>
            </a:r>
            <a:r>
              <a:rPr lang="fr-FR" altLang="fr-FR" sz="1600" dirty="0" err="1">
                <a:solidFill>
                  <a:srgbClr val="212121"/>
                </a:solidFill>
                <a:latin typeface="Times New Roman" panose="02020603050405020304" pitchFamily="18" charset="0"/>
                <a:cs typeface="Times New Roman" panose="02020603050405020304" pitchFamily="18" charset="0"/>
              </a:rPr>
              <a:t>hydroxypropionate</a:t>
            </a:r>
            <a:r>
              <a:rPr lang="fr-FR" altLang="fr-FR" sz="1600" dirty="0">
                <a:solidFill>
                  <a:srgbClr val="212121"/>
                </a:solidFill>
                <a:latin typeface="Times New Roman" panose="02020603050405020304" pitchFamily="18" charset="0"/>
                <a:cs typeface="Times New Roman" panose="02020603050405020304" pitchFamily="18" charset="0"/>
              </a:rPr>
              <a:t>.</a:t>
            </a:r>
          </a:p>
        </p:txBody>
      </p:sp>
    </p:spTree>
    <p:extLst>
      <p:ext uri="{BB962C8B-B14F-4D97-AF65-F5344CB8AC3E}">
        <p14:creationId xmlns="" xmlns:p14="http://schemas.microsoft.com/office/powerpoint/2010/main" val="1826342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P spid="9" grpId="0"/>
      <p:bldP spid="1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 xmlns:a16="http://schemas.microsoft.com/office/drawing/2014/main" id="{CF81857C-8DF5-4604-96EB-1447075B82F3}"/>
              </a:ext>
            </a:extLst>
          </p:cNvPr>
          <p:cNvPicPr>
            <a:picLocks noChangeAspect="1"/>
          </p:cNvPicPr>
          <p:nvPr/>
        </p:nvPicPr>
        <p:blipFill>
          <a:blip r:embed="rId2"/>
          <a:stretch>
            <a:fillRect/>
          </a:stretch>
        </p:blipFill>
        <p:spPr>
          <a:xfrm>
            <a:off x="5218780" y="3260378"/>
            <a:ext cx="3889724" cy="3336974"/>
          </a:xfrm>
          <a:prstGeom prst="rect">
            <a:avLst/>
          </a:prstGeom>
        </p:spPr>
      </p:pic>
      <p:pic>
        <p:nvPicPr>
          <p:cNvPr id="3" name="Image 2">
            <a:extLst>
              <a:ext uri="{FF2B5EF4-FFF2-40B4-BE49-F238E27FC236}">
                <a16:creationId xmlns="" xmlns:a16="http://schemas.microsoft.com/office/drawing/2014/main" id="{1ACEC106-585B-41C2-8112-92DE1A4A450C}"/>
              </a:ext>
            </a:extLst>
          </p:cNvPr>
          <p:cNvPicPr>
            <a:picLocks noChangeAspect="1"/>
          </p:cNvPicPr>
          <p:nvPr/>
        </p:nvPicPr>
        <p:blipFill>
          <a:blip r:embed="rId3"/>
          <a:stretch>
            <a:fillRect/>
          </a:stretch>
        </p:blipFill>
        <p:spPr>
          <a:xfrm>
            <a:off x="467544" y="1988840"/>
            <a:ext cx="4464496" cy="4629542"/>
          </a:xfrm>
          <a:prstGeom prst="rect">
            <a:avLst/>
          </a:prstGeom>
        </p:spPr>
      </p:pic>
      <p:sp>
        <p:nvSpPr>
          <p:cNvPr id="4" name="Bulle narrative : rectangle à coins arrondis 3">
            <a:extLst>
              <a:ext uri="{FF2B5EF4-FFF2-40B4-BE49-F238E27FC236}">
                <a16:creationId xmlns="" xmlns:a16="http://schemas.microsoft.com/office/drawing/2014/main" id="{7701E8D3-D300-4142-BB59-BD41BCE66FC7}"/>
              </a:ext>
            </a:extLst>
          </p:cNvPr>
          <p:cNvSpPr/>
          <p:nvPr/>
        </p:nvSpPr>
        <p:spPr>
          <a:xfrm>
            <a:off x="5292080" y="3188370"/>
            <a:ext cx="3816424" cy="3552998"/>
          </a:xfrm>
          <a:prstGeom prst="wedgeRoundRectCallout">
            <a:avLst>
              <a:gd name="adj1" fmla="val -61653"/>
              <a:gd name="adj2" fmla="val 4038"/>
              <a:gd name="adj3" fmla="val 16667"/>
            </a:avLst>
          </a:prstGeom>
          <a:noFill/>
          <a:ln w="28575">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6" name="Rectangle 5">
            <a:extLst>
              <a:ext uri="{FF2B5EF4-FFF2-40B4-BE49-F238E27FC236}">
                <a16:creationId xmlns="" xmlns:a16="http://schemas.microsoft.com/office/drawing/2014/main" id="{E8C8DF1F-22DC-4CE3-BA93-81E8DA90E62B}"/>
              </a:ext>
            </a:extLst>
          </p:cNvPr>
          <p:cNvSpPr/>
          <p:nvPr/>
        </p:nvSpPr>
        <p:spPr>
          <a:xfrm>
            <a:off x="0" y="993502"/>
            <a:ext cx="9108504" cy="923330"/>
          </a:xfrm>
          <a:prstGeom prst="rect">
            <a:avLst/>
          </a:prstGeom>
        </p:spPr>
        <p:txBody>
          <a:bodyPr wrap="square">
            <a:spAutoFit/>
          </a:bodyPr>
          <a:lstStyle/>
          <a:p>
            <a:pPr eaLnBrk="0" fontAlgn="base" hangingPunct="0">
              <a:spcBef>
                <a:spcPct val="0"/>
              </a:spcBef>
              <a:spcAft>
                <a:spcPct val="0"/>
              </a:spcAft>
            </a:pPr>
            <a:r>
              <a:rPr lang="fr-FR" altLang="fr-FR" b="1" dirty="0">
                <a:solidFill>
                  <a:srgbClr val="212121"/>
                </a:solidFill>
                <a:latin typeface="Times New Roman" panose="02020603050405020304" pitchFamily="18" charset="0"/>
                <a:cs typeface="Times New Roman" panose="02020603050405020304" pitchFamily="18" charset="0"/>
              </a:rPr>
              <a:t>Par une </a:t>
            </a:r>
            <a:r>
              <a:rPr lang="fr-FR" altLang="fr-FR" b="1" dirty="0" err="1">
                <a:solidFill>
                  <a:srgbClr val="212121"/>
                </a:solidFill>
                <a:latin typeface="Times New Roman" panose="02020603050405020304" pitchFamily="18" charset="0"/>
                <a:cs typeface="Times New Roman" panose="02020603050405020304" pitchFamily="18" charset="0"/>
              </a:rPr>
              <a:t>une</a:t>
            </a:r>
            <a:r>
              <a:rPr lang="fr-FR" altLang="fr-FR" b="1" dirty="0">
                <a:solidFill>
                  <a:srgbClr val="212121"/>
                </a:solidFill>
                <a:latin typeface="Times New Roman" panose="02020603050405020304" pitchFamily="18" charset="0"/>
                <a:cs typeface="Times New Roman" panose="02020603050405020304" pitchFamily="18" charset="0"/>
              </a:rPr>
              <a:t> ATPase a Na</a:t>
            </a:r>
            <a:r>
              <a:rPr lang="fr-FR" altLang="fr-FR" b="1" baseline="30000" dirty="0">
                <a:solidFill>
                  <a:srgbClr val="212121"/>
                </a:solidFill>
                <a:latin typeface="Times New Roman" panose="02020603050405020304" pitchFamily="18" charset="0"/>
                <a:cs typeface="Times New Roman" panose="02020603050405020304" pitchFamily="18" charset="0"/>
              </a:rPr>
              <a:t>+ </a:t>
            </a:r>
          </a:p>
          <a:p>
            <a:pPr eaLnBrk="0" fontAlgn="base" hangingPunct="0">
              <a:spcBef>
                <a:spcPct val="0"/>
              </a:spcBef>
              <a:spcAft>
                <a:spcPct val="0"/>
              </a:spcAft>
            </a:pPr>
            <a:r>
              <a:rPr lang="fr-FR" altLang="fr-FR" dirty="0">
                <a:solidFill>
                  <a:srgbClr val="212121"/>
                </a:solidFill>
                <a:latin typeface="Times New Roman" panose="02020603050405020304" pitchFamily="18" charset="0"/>
                <a:cs typeface="Times New Roman" panose="02020603050405020304" pitchFamily="18" charset="0"/>
              </a:rPr>
              <a:t>situation similaire dans le fermentation du succinate par </a:t>
            </a:r>
            <a:r>
              <a:rPr lang="fr-FR" altLang="fr-FR" dirty="0" err="1">
                <a:solidFill>
                  <a:srgbClr val="212121"/>
                </a:solidFill>
                <a:latin typeface="Times New Roman" panose="02020603050405020304" pitchFamily="18" charset="0"/>
                <a:cs typeface="Times New Roman" panose="02020603050405020304" pitchFamily="18" charset="0"/>
              </a:rPr>
              <a:t>Propionigenium</a:t>
            </a:r>
            <a:r>
              <a:rPr lang="fr-FR" altLang="fr-FR" dirty="0">
                <a:solidFill>
                  <a:srgbClr val="212121"/>
                </a:solidFill>
                <a:latin typeface="Times New Roman" panose="02020603050405020304" pitchFamily="18" charset="0"/>
                <a:cs typeface="Times New Roman" panose="02020603050405020304" pitchFamily="18" charset="0"/>
              </a:rPr>
              <a:t> , où la décarboxylation du succinate est liée l'exportation Na,</a:t>
            </a:r>
            <a:endParaRPr lang="fr-FR" altLang="fr-FR"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 xmlns:a16="http://schemas.microsoft.com/office/drawing/2014/main" id="{3DF8895D-900B-46C6-9EFA-CF17687F97F3}"/>
              </a:ext>
            </a:extLst>
          </p:cNvPr>
          <p:cNvSpPr/>
          <p:nvPr/>
        </p:nvSpPr>
        <p:spPr>
          <a:xfrm>
            <a:off x="-36512" y="35332"/>
            <a:ext cx="9180512" cy="400110"/>
          </a:xfrm>
          <a:prstGeom prst="rect">
            <a:avLst/>
          </a:prstGeom>
        </p:spPr>
        <p:txBody>
          <a:bodyPr wrap="square">
            <a:spAutoFit/>
          </a:bodyPr>
          <a:lstStyle/>
          <a:p>
            <a:pPr eaLnBrk="0" fontAlgn="base" hangingPunct="0">
              <a:spcBef>
                <a:spcPct val="0"/>
              </a:spcBef>
              <a:spcAft>
                <a:spcPct val="0"/>
              </a:spcAft>
            </a:pPr>
            <a:r>
              <a:rPr lang="fr-FR" altLang="fr-FR" sz="2000" b="1" dirty="0">
                <a:latin typeface="Times New Roman" panose="02020603050405020304" pitchFamily="18" charset="0"/>
                <a:cs typeface="Times New Roman" panose="02020603050405020304" pitchFamily="18" charset="0"/>
              </a:rPr>
              <a:t>Conservation de l’énergie </a:t>
            </a:r>
          </a:p>
        </p:txBody>
      </p:sp>
      <p:sp>
        <p:nvSpPr>
          <p:cNvPr id="9" name="Rectangle 8">
            <a:extLst>
              <a:ext uri="{FF2B5EF4-FFF2-40B4-BE49-F238E27FC236}">
                <a16:creationId xmlns="" xmlns:a16="http://schemas.microsoft.com/office/drawing/2014/main" id="{3C64DA5F-B867-47B6-888F-EB94F5FE2986}"/>
              </a:ext>
            </a:extLst>
          </p:cNvPr>
          <p:cNvSpPr/>
          <p:nvPr/>
        </p:nvSpPr>
        <p:spPr>
          <a:xfrm>
            <a:off x="-508" y="539388"/>
            <a:ext cx="9108504" cy="369332"/>
          </a:xfrm>
          <a:prstGeom prst="rect">
            <a:avLst/>
          </a:prstGeom>
        </p:spPr>
        <p:txBody>
          <a:bodyPr wrap="square">
            <a:spAutoFit/>
          </a:bodyPr>
          <a:lstStyle/>
          <a:p>
            <a:pPr eaLnBrk="0" fontAlgn="base" hangingPunct="0">
              <a:spcBef>
                <a:spcPct val="0"/>
              </a:spcBef>
              <a:spcAft>
                <a:spcPct val="0"/>
              </a:spcAft>
            </a:pPr>
            <a:r>
              <a:rPr lang="fr-FR" altLang="fr-FR" b="1" dirty="0">
                <a:solidFill>
                  <a:srgbClr val="212121"/>
                </a:solidFill>
                <a:latin typeface="Times New Roman" panose="02020603050405020304" pitchFamily="18" charset="0"/>
                <a:cs typeface="Times New Roman" panose="02020603050405020304" pitchFamily="18" charset="0"/>
              </a:rPr>
              <a:t>Phosphorylation au substrat</a:t>
            </a:r>
            <a:endParaRPr lang="fr-FR" altLang="fr-FR" b="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862335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608600"/>
            <a:ext cx="8929718" cy="2677656"/>
          </a:xfrm>
          <a:prstGeom prst="rect">
            <a:avLst/>
          </a:prstGeom>
        </p:spPr>
        <p:txBody>
          <a:bodyPr wrap="square">
            <a:spAutoFit/>
          </a:bodyPr>
          <a:lstStyle/>
          <a:p>
            <a:pPr marL="514350" indent="-514350"/>
            <a:r>
              <a:rPr lang="fr-FR" sz="2800" b="1" dirty="0" smtClean="0">
                <a:latin typeface="Times New Roman" pitchFamily="18" charset="0"/>
                <a:cs typeface="Times New Roman" pitchFamily="18" charset="0"/>
              </a:rPr>
              <a:t>Organismes fermentant:</a:t>
            </a:r>
            <a:r>
              <a:rPr lang="fr-FR" sz="2800" dirty="0" smtClean="0">
                <a:latin typeface="Times New Roman" pitchFamily="18" charset="0"/>
                <a:cs typeface="Times New Roman" pitchFamily="18" charset="0"/>
              </a:rPr>
              <a:t/>
            </a:r>
            <a:br>
              <a:rPr lang="fr-FR" sz="2800" dirty="0" smtClean="0">
                <a:latin typeface="Times New Roman" pitchFamily="18" charset="0"/>
                <a:cs typeface="Times New Roman" pitchFamily="18" charset="0"/>
              </a:rPr>
            </a:br>
            <a:r>
              <a:rPr lang="fr-FR" sz="2800" dirty="0" smtClean="0">
                <a:latin typeface="Times New Roman" pitchFamily="18" charset="0"/>
                <a:cs typeface="Times New Roman" pitchFamily="18" charset="0"/>
              </a:rPr>
              <a:t>- cas de la fermentation alcoolique</a:t>
            </a:r>
            <a:br>
              <a:rPr lang="fr-FR" sz="2800" dirty="0" smtClean="0">
                <a:latin typeface="Times New Roman" pitchFamily="18" charset="0"/>
                <a:cs typeface="Times New Roman" pitchFamily="18" charset="0"/>
              </a:rPr>
            </a:br>
            <a:r>
              <a:rPr lang="fr-FR" sz="2800" dirty="0" smtClean="0">
                <a:latin typeface="Times New Roman" pitchFamily="18" charset="0"/>
                <a:cs typeface="Times New Roman" pitchFamily="18" charset="0"/>
              </a:rPr>
              <a:t>- cas de la fermentation lactique</a:t>
            </a:r>
            <a:br>
              <a:rPr lang="fr-FR" sz="2800" dirty="0" smtClean="0">
                <a:latin typeface="Times New Roman" pitchFamily="18" charset="0"/>
                <a:cs typeface="Times New Roman" pitchFamily="18" charset="0"/>
              </a:rPr>
            </a:br>
            <a:r>
              <a:rPr lang="fr-FR" sz="2800" dirty="0" smtClean="0">
                <a:latin typeface="Times New Roman" pitchFamily="18" charset="0"/>
                <a:cs typeface="Times New Roman" pitchFamily="18" charset="0"/>
              </a:rPr>
              <a:t>- cas de la fermentation acides mixtes et  butanediol</a:t>
            </a:r>
          </a:p>
          <a:p>
            <a:pPr marL="514350" indent="-514350"/>
            <a:r>
              <a:rPr lang="fr-FR" sz="2800" dirty="0" smtClean="0">
                <a:latin typeface="Times New Roman" pitchFamily="18" charset="0"/>
                <a:cs typeface="Times New Roman" pitchFamily="18" charset="0"/>
              </a:rPr>
              <a:t>	- cas de la fermentation butylique</a:t>
            </a:r>
            <a:br>
              <a:rPr lang="fr-FR" sz="2800" dirty="0" smtClean="0">
                <a:latin typeface="Times New Roman" pitchFamily="18" charset="0"/>
                <a:cs typeface="Times New Roman" pitchFamily="18" charset="0"/>
              </a:rPr>
            </a:br>
            <a:r>
              <a:rPr lang="fr-FR" sz="2800" dirty="0" smtClean="0">
                <a:latin typeface="Times New Roman" pitchFamily="18" charset="0"/>
                <a:cs typeface="Times New Roman" pitchFamily="18" charset="0"/>
              </a:rPr>
              <a:t>- cas de la fermentation propionique </a:t>
            </a:r>
            <a:endParaRPr lang="fr-F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2" y="5216926"/>
            <a:ext cx="9144000" cy="1569660"/>
          </a:xfrm>
          <a:prstGeom prst="rect">
            <a:avLst/>
          </a:prstGeom>
        </p:spPr>
        <p:txBody>
          <a:bodyPr wrap="square">
            <a:spAutoFit/>
          </a:bodyPr>
          <a:lstStyle/>
          <a:p>
            <a:pPr lvl="0" eaLnBrk="0" fontAlgn="base" hangingPunct="0">
              <a:spcBef>
                <a:spcPct val="0"/>
              </a:spcBef>
              <a:spcAft>
                <a:spcPct val="0"/>
              </a:spcAft>
            </a:pPr>
            <a:r>
              <a:rPr lang="fr-FR" sz="2400" b="1" dirty="0" smtClean="0">
                <a:solidFill>
                  <a:srgbClr val="000000"/>
                </a:solidFill>
                <a:latin typeface="Times New Roman" pitchFamily="18" charset="0"/>
                <a:ea typeface="Times New Roman" pitchFamily="18" charset="0"/>
                <a:cs typeface="Times New Roman" pitchFamily="18" charset="0"/>
              </a:rPr>
              <a:t>La fermentation homolactique : </a:t>
            </a:r>
            <a:r>
              <a:rPr lang="fr-FR" sz="2400" dirty="0" smtClean="0">
                <a:solidFill>
                  <a:srgbClr val="000000"/>
                </a:solidFill>
                <a:latin typeface="Times New Roman" pitchFamily="18" charset="0"/>
                <a:ea typeface="Times New Roman" pitchFamily="18" charset="0"/>
                <a:cs typeface="Times New Roman" pitchFamily="18" charset="0"/>
              </a:rPr>
              <a:t>réalisée par </a:t>
            </a:r>
            <a:r>
              <a:rPr lang="fr-FR" sz="2400" i="1" dirty="0" err="1" smtClean="0">
                <a:solidFill>
                  <a:srgbClr val="000000"/>
                </a:solidFill>
                <a:latin typeface="Times New Roman" pitchFamily="18" charset="0"/>
                <a:ea typeface="Times New Roman" pitchFamily="18" charset="0"/>
                <a:cs typeface="Times New Roman" pitchFamily="18" charset="0"/>
              </a:rPr>
              <a:t>Streptococcus</a:t>
            </a:r>
            <a:r>
              <a:rPr lang="fr-FR" sz="2400" i="1" dirty="0" smtClean="0">
                <a:solidFill>
                  <a:srgbClr val="000000"/>
                </a:solidFill>
                <a:latin typeface="Times New Roman" pitchFamily="18" charset="0"/>
                <a:ea typeface="Times New Roman" pitchFamily="18" charset="0"/>
                <a:cs typeface="Times New Roman" pitchFamily="18" charset="0"/>
              </a:rPr>
              <a:t>, </a:t>
            </a:r>
            <a:r>
              <a:rPr lang="fr-FR" sz="2400" i="1" dirty="0" err="1" smtClean="0">
                <a:solidFill>
                  <a:srgbClr val="000000"/>
                </a:solidFill>
                <a:latin typeface="Times New Roman" pitchFamily="18" charset="0"/>
                <a:ea typeface="Times New Roman" pitchFamily="18" charset="0"/>
                <a:cs typeface="Times New Roman" pitchFamily="18" charset="0"/>
              </a:rPr>
              <a:t>Lactobacillus</a:t>
            </a:r>
            <a:r>
              <a:rPr lang="fr-FR" sz="2400" dirty="0" smtClean="0">
                <a:solidFill>
                  <a:srgbClr val="000000"/>
                </a:solidFill>
                <a:latin typeface="Times New Roman" pitchFamily="18" charset="0"/>
                <a:ea typeface="Times New Roman" pitchFamily="18" charset="0"/>
                <a:cs typeface="Times New Roman" pitchFamily="18" charset="0"/>
              </a:rPr>
              <a:t> et certains </a:t>
            </a:r>
            <a:r>
              <a:rPr lang="fr-FR" sz="2400" i="1" dirty="0" err="1" smtClean="0">
                <a:solidFill>
                  <a:srgbClr val="000000"/>
                </a:solidFill>
                <a:latin typeface="Times New Roman" pitchFamily="18" charset="0"/>
                <a:ea typeface="Times New Roman" pitchFamily="18" charset="0"/>
                <a:cs typeface="Times New Roman" pitchFamily="18" charset="0"/>
              </a:rPr>
              <a:t>Bacillus</a:t>
            </a:r>
            <a:r>
              <a:rPr lang="fr-FR" sz="2400" dirty="0" smtClean="0">
                <a:solidFill>
                  <a:srgbClr val="000000"/>
                </a:solidFill>
                <a:latin typeface="Times New Roman" pitchFamily="18" charset="0"/>
                <a:ea typeface="Times New Roman" pitchFamily="18" charset="0"/>
                <a:cs typeface="Times New Roman" pitchFamily="18" charset="0"/>
              </a:rPr>
              <a:t>. Cette fermentation du lait conduit à la formation des fromages et des yaourts. C'est aussi la fermentation qui devrait se produire dans les ensilages.</a:t>
            </a:r>
            <a:endParaRPr lang="fr-FR" sz="1200" dirty="0" smtClean="0">
              <a:latin typeface="Times New Roman" pitchFamily="18" charset="0"/>
              <a:cs typeface="Times New Roman" pitchFamily="18" charset="0"/>
            </a:endParaRPr>
          </a:p>
        </p:txBody>
      </p:sp>
      <p:sp>
        <p:nvSpPr>
          <p:cNvPr id="9" name="Rectangle 8"/>
          <p:cNvSpPr/>
          <p:nvPr/>
        </p:nvSpPr>
        <p:spPr>
          <a:xfrm>
            <a:off x="0" y="3108618"/>
            <a:ext cx="9144000" cy="1200329"/>
          </a:xfrm>
          <a:prstGeom prst="rect">
            <a:avLst/>
          </a:prstGeom>
        </p:spPr>
        <p:txBody>
          <a:bodyPr wrap="square">
            <a:spAutoFit/>
          </a:bodyPr>
          <a:lstStyle/>
          <a:p>
            <a:pPr lvl="0" eaLnBrk="0" fontAlgn="base" hangingPunct="0">
              <a:spcBef>
                <a:spcPct val="0"/>
              </a:spcBef>
              <a:spcAft>
                <a:spcPct val="0"/>
              </a:spcAft>
            </a:pPr>
            <a:r>
              <a:rPr lang="fr-FR" sz="2400" b="1" dirty="0" smtClean="0">
                <a:solidFill>
                  <a:srgbClr val="000000"/>
                </a:solidFill>
                <a:latin typeface="Times New Roman" pitchFamily="18" charset="0"/>
                <a:ea typeface="Times New Roman" pitchFamily="18" charset="0"/>
                <a:cs typeface="Times New Roman" pitchFamily="18" charset="0"/>
              </a:rPr>
              <a:t>La fermentation alcoolique : </a:t>
            </a:r>
            <a:r>
              <a:rPr lang="fr-FR" sz="2400" dirty="0" smtClean="0">
                <a:solidFill>
                  <a:srgbClr val="000000"/>
                </a:solidFill>
                <a:latin typeface="Times New Roman" pitchFamily="18" charset="0"/>
                <a:ea typeface="Times New Roman" pitchFamily="18" charset="0"/>
                <a:cs typeface="Times New Roman" pitchFamily="18" charset="0"/>
              </a:rPr>
              <a:t>réalisée par des levures dont la levure de boulanger (</a:t>
            </a:r>
            <a:r>
              <a:rPr lang="fr-FR" sz="2400" i="1" dirty="0" smtClean="0">
                <a:solidFill>
                  <a:srgbClr val="000000"/>
                </a:solidFill>
                <a:latin typeface="Times New Roman" pitchFamily="18" charset="0"/>
                <a:ea typeface="Times New Roman" pitchFamily="18" charset="0"/>
                <a:cs typeface="Times New Roman" pitchFamily="18" charset="0"/>
              </a:rPr>
              <a:t>Saccharomyces </a:t>
            </a:r>
            <a:r>
              <a:rPr lang="fr-FR" sz="2400" i="1" dirty="0" err="1" smtClean="0">
                <a:solidFill>
                  <a:srgbClr val="000000"/>
                </a:solidFill>
                <a:latin typeface="Times New Roman" pitchFamily="18" charset="0"/>
                <a:ea typeface="Times New Roman" pitchFamily="18" charset="0"/>
                <a:cs typeface="Times New Roman" pitchFamily="18" charset="0"/>
              </a:rPr>
              <a:t>cerevisiae</a:t>
            </a:r>
            <a:r>
              <a:rPr lang="fr-FR" sz="2400" dirty="0" smtClean="0">
                <a:solidFill>
                  <a:srgbClr val="000000"/>
                </a:solidFill>
                <a:latin typeface="Times New Roman" pitchFamily="18" charset="0"/>
                <a:ea typeface="Times New Roman" pitchFamily="18" charset="0"/>
                <a:cs typeface="Times New Roman" pitchFamily="18" charset="0"/>
              </a:rPr>
              <a:t>). Cette fermentation est à la base de la production du vin, de la bière et du pain.</a:t>
            </a:r>
            <a:endParaRPr lang="fr-FR" sz="1200" dirty="0" smtClean="0">
              <a:latin typeface="Times New Roman" pitchFamily="18" charset="0"/>
              <a:cs typeface="Times New Roman" pitchFamily="18" charset="0"/>
            </a:endParaRPr>
          </a:p>
        </p:txBody>
      </p:sp>
      <p:sp>
        <p:nvSpPr>
          <p:cNvPr id="10" name="Rectangle 9"/>
          <p:cNvSpPr/>
          <p:nvPr/>
        </p:nvSpPr>
        <p:spPr>
          <a:xfrm>
            <a:off x="0" y="1369643"/>
            <a:ext cx="9144000" cy="830997"/>
          </a:xfrm>
          <a:prstGeom prst="rect">
            <a:avLst/>
          </a:prstGeom>
        </p:spPr>
        <p:txBody>
          <a:bodyPr wrap="square">
            <a:spAutoFit/>
          </a:bodyPr>
          <a:lstStyle/>
          <a:p>
            <a:pPr lvl="0" eaLnBrk="0" fontAlgn="base" hangingPunct="0">
              <a:spcBef>
                <a:spcPct val="0"/>
              </a:spcBef>
              <a:spcAft>
                <a:spcPct val="0"/>
              </a:spcAft>
            </a:pPr>
            <a:r>
              <a:rPr lang="fr-FR" sz="2400" dirty="0" smtClean="0">
                <a:solidFill>
                  <a:srgbClr val="000000"/>
                </a:solidFill>
                <a:latin typeface="Times New Roman" pitchFamily="18" charset="0"/>
                <a:ea typeface="Times New Roman" pitchFamily="18" charset="0"/>
                <a:cs typeface="Times New Roman" pitchFamily="18" charset="0"/>
              </a:rPr>
              <a:t>L'accepteur final d'hydrogène est un composé organique. On décrit un certain nombre de fermentations parmi lesquelles :</a:t>
            </a:r>
            <a:endParaRPr lang="fr-FR" sz="1200" dirty="0" smtClean="0">
              <a:latin typeface="Times New Roman" pitchFamily="18" charset="0"/>
              <a:cs typeface="Times New Roman" pitchFamily="18" charset="0"/>
            </a:endParaRPr>
          </a:p>
        </p:txBody>
      </p:sp>
      <p:sp>
        <p:nvSpPr>
          <p:cNvPr id="11" name="Rectangle 10"/>
          <p:cNvSpPr/>
          <p:nvPr/>
        </p:nvSpPr>
        <p:spPr>
          <a:xfrm>
            <a:off x="2500298" y="0"/>
            <a:ext cx="4699556" cy="461665"/>
          </a:xfrm>
          <a:prstGeom prst="rect">
            <a:avLst/>
          </a:prstGeom>
        </p:spPr>
        <p:txBody>
          <a:bodyPr wrap="none">
            <a:spAutoFit/>
          </a:bodyPr>
          <a:lstStyle/>
          <a:p>
            <a:pPr lvl="0" fontAlgn="base">
              <a:spcBef>
                <a:spcPct val="0"/>
              </a:spcBef>
              <a:spcAft>
                <a:spcPct val="0"/>
              </a:spcAft>
            </a:pPr>
            <a:r>
              <a:rPr lang="fr-FR" sz="2400" b="1" dirty="0" smtClean="0">
                <a:solidFill>
                  <a:srgbClr val="000000"/>
                </a:solidFill>
                <a:latin typeface="Times New Roman" pitchFamily="18" charset="0"/>
                <a:ea typeface="Times New Roman" pitchFamily="18" charset="0"/>
                <a:cs typeface="Times New Roman" pitchFamily="18" charset="0"/>
              </a:rPr>
              <a:t>Les microorganismes fermentant :</a:t>
            </a:r>
            <a:endParaRPr lang="fr-FR" sz="12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59274"/>
            <a:ext cx="9144000" cy="2308324"/>
          </a:xfrm>
          <a:prstGeom prst="rect">
            <a:avLst/>
          </a:prstGeom>
        </p:spPr>
        <p:txBody>
          <a:bodyPr wrap="square">
            <a:spAutoFit/>
          </a:bodyPr>
          <a:lstStyle/>
          <a:p>
            <a:r>
              <a:rPr lang="fr-FR" sz="2400" b="1" dirty="0" smtClean="0">
                <a:solidFill>
                  <a:srgbClr val="000000"/>
                </a:solidFill>
                <a:latin typeface="Times New Roman" pitchFamily="18" charset="0"/>
                <a:ea typeface="Times New Roman" pitchFamily="18" charset="0"/>
                <a:cs typeface="Times New Roman" pitchFamily="18" charset="0"/>
              </a:rPr>
              <a:t>La fermentation </a:t>
            </a:r>
            <a:r>
              <a:rPr lang="fr-FR" sz="2400" b="1" dirty="0" err="1" smtClean="0">
                <a:solidFill>
                  <a:srgbClr val="000000"/>
                </a:solidFill>
                <a:latin typeface="Times New Roman" pitchFamily="18" charset="0"/>
                <a:ea typeface="Times New Roman" pitchFamily="18" charset="0"/>
                <a:cs typeface="Times New Roman" pitchFamily="18" charset="0"/>
              </a:rPr>
              <a:t>hétérolactique</a:t>
            </a:r>
            <a:r>
              <a:rPr lang="fr-FR" sz="2400" b="1" dirty="0" smtClean="0">
                <a:solidFill>
                  <a:srgbClr val="000000"/>
                </a:solidFill>
                <a:latin typeface="Times New Roman" pitchFamily="18" charset="0"/>
                <a:ea typeface="Times New Roman" pitchFamily="18" charset="0"/>
                <a:cs typeface="Times New Roman" pitchFamily="18" charset="0"/>
              </a:rPr>
              <a:t> : </a:t>
            </a:r>
            <a:r>
              <a:rPr lang="fr-FR" sz="2400" dirty="0" smtClean="0">
                <a:solidFill>
                  <a:srgbClr val="000000"/>
                </a:solidFill>
                <a:latin typeface="Times New Roman" pitchFamily="18" charset="0"/>
                <a:ea typeface="Times New Roman" pitchFamily="18" charset="0"/>
                <a:cs typeface="Times New Roman" pitchFamily="18" charset="0"/>
              </a:rPr>
              <a:t>réalisée par des </a:t>
            </a:r>
            <a:r>
              <a:rPr lang="fr-FR" sz="2400" i="1" dirty="0" err="1" smtClean="0">
                <a:solidFill>
                  <a:srgbClr val="000000"/>
                </a:solidFill>
                <a:latin typeface="Times New Roman" pitchFamily="18" charset="0"/>
                <a:ea typeface="Times New Roman" pitchFamily="18" charset="0"/>
                <a:cs typeface="Times New Roman" pitchFamily="18" charset="0"/>
              </a:rPr>
              <a:t>Lactobacillus</a:t>
            </a:r>
            <a:r>
              <a:rPr lang="fr-FR" sz="2400" dirty="0" smtClean="0">
                <a:solidFill>
                  <a:srgbClr val="000000"/>
                </a:solidFill>
                <a:latin typeface="Times New Roman" pitchFamily="18" charset="0"/>
                <a:ea typeface="Times New Roman" pitchFamily="18" charset="0"/>
                <a:cs typeface="Times New Roman" pitchFamily="18" charset="0"/>
              </a:rPr>
              <a:t>, cette fermentation conduit à la fabrication de nombreux produits à côté de l'acide lactique. Cette fermentation est mise en jeu dans la fabrication du kéfir (boisson à base de lait fermenté, légèrement alcoolisée, produite à la Moyen-Orient). Mais, plus souvent cette fermentation conduit à des altérations du vin, de la bière, des jus de fruits, etc.</a:t>
            </a:r>
            <a:endParaRPr lang="fr-FR" sz="2400" dirty="0">
              <a:latin typeface="Times New Roman" pitchFamily="18" charset="0"/>
              <a:cs typeface="Times New Roman" pitchFamily="18" charset="0"/>
            </a:endParaRPr>
          </a:p>
        </p:txBody>
      </p:sp>
      <p:sp>
        <p:nvSpPr>
          <p:cNvPr id="3" name="Rectangle 2"/>
          <p:cNvSpPr/>
          <p:nvPr/>
        </p:nvSpPr>
        <p:spPr>
          <a:xfrm>
            <a:off x="0" y="4145356"/>
            <a:ext cx="9144000" cy="1569660"/>
          </a:xfrm>
          <a:prstGeom prst="rect">
            <a:avLst/>
          </a:prstGeom>
        </p:spPr>
        <p:txBody>
          <a:bodyPr wrap="square">
            <a:spAutoFit/>
          </a:bodyPr>
          <a:lstStyle/>
          <a:p>
            <a:pPr lvl="0" eaLnBrk="0" fontAlgn="base" hangingPunct="0">
              <a:spcBef>
                <a:spcPct val="0"/>
              </a:spcBef>
              <a:spcAft>
                <a:spcPct val="0"/>
              </a:spcAft>
            </a:pPr>
            <a:r>
              <a:rPr lang="fr-FR" sz="2400" b="1" dirty="0" smtClean="0">
                <a:solidFill>
                  <a:srgbClr val="000000"/>
                </a:solidFill>
                <a:latin typeface="Times New Roman" pitchFamily="18" charset="0"/>
                <a:ea typeface="Times New Roman" pitchFamily="18" charset="0"/>
                <a:cs typeface="Times New Roman" pitchFamily="18" charset="0"/>
              </a:rPr>
              <a:t>La fermentation acide mixte : </a:t>
            </a:r>
            <a:r>
              <a:rPr lang="fr-FR" sz="2400" dirty="0" smtClean="0">
                <a:solidFill>
                  <a:srgbClr val="000000"/>
                </a:solidFill>
                <a:latin typeface="Times New Roman" pitchFamily="18" charset="0"/>
                <a:ea typeface="Times New Roman" pitchFamily="18" charset="0"/>
                <a:cs typeface="Times New Roman" pitchFamily="18" charset="0"/>
              </a:rPr>
              <a:t>réalisée essentiellement par des entérobactéries, cette fermentation conduit à la formation de nombreux produits intermédiaires (acétone, glycérol, </a:t>
            </a:r>
            <a:r>
              <a:rPr lang="fr-FR" sz="2400" dirty="0" err="1" smtClean="0">
                <a:solidFill>
                  <a:srgbClr val="000000"/>
                </a:solidFill>
                <a:latin typeface="Times New Roman" pitchFamily="18" charset="0"/>
                <a:ea typeface="Times New Roman" pitchFamily="18" charset="0"/>
                <a:cs typeface="Times New Roman" pitchFamily="18" charset="0"/>
              </a:rPr>
              <a:t>acétoïne</a:t>
            </a:r>
            <a:r>
              <a:rPr lang="fr-FR" sz="2400" dirty="0" smtClean="0">
                <a:solidFill>
                  <a:srgbClr val="000000"/>
                </a:solidFill>
                <a:latin typeface="Times New Roman" pitchFamily="18" charset="0"/>
                <a:ea typeface="Times New Roman" pitchFamily="18" charset="0"/>
                <a:cs typeface="Times New Roman" pitchFamily="18" charset="0"/>
              </a:rPr>
              <a:t>, etc.). Le goût de beurre ranci est lié à l'oxydation de l'</a:t>
            </a:r>
            <a:r>
              <a:rPr lang="fr-FR" sz="2400" dirty="0" err="1" smtClean="0">
                <a:solidFill>
                  <a:srgbClr val="000000"/>
                </a:solidFill>
                <a:latin typeface="Times New Roman" pitchFamily="18" charset="0"/>
                <a:ea typeface="Times New Roman" pitchFamily="18" charset="0"/>
                <a:cs typeface="Times New Roman" pitchFamily="18" charset="0"/>
              </a:rPr>
              <a:t>acétoïne</a:t>
            </a:r>
            <a:r>
              <a:rPr lang="fr-FR" sz="2400" dirty="0" smtClean="0">
                <a:solidFill>
                  <a:srgbClr val="000000"/>
                </a:solidFill>
                <a:latin typeface="Times New Roman" pitchFamily="18" charset="0"/>
                <a:ea typeface="Times New Roman" pitchFamily="18" charset="0"/>
                <a:cs typeface="Times New Roman" pitchFamily="18" charset="0"/>
              </a:rPr>
              <a:t> en </a:t>
            </a:r>
            <a:r>
              <a:rPr lang="fr-FR" sz="2400" dirty="0" err="1" smtClean="0">
                <a:solidFill>
                  <a:srgbClr val="000000"/>
                </a:solidFill>
                <a:latin typeface="Times New Roman" pitchFamily="18" charset="0"/>
                <a:ea typeface="Times New Roman" pitchFamily="18" charset="0"/>
                <a:cs typeface="Times New Roman" pitchFamily="18" charset="0"/>
              </a:rPr>
              <a:t>diacétyle</a:t>
            </a:r>
            <a:r>
              <a:rPr lang="fr-FR" sz="2400" dirty="0" smtClean="0">
                <a:solidFill>
                  <a:srgbClr val="000000"/>
                </a:solidFill>
                <a:latin typeface="Times New Roman" pitchFamily="18" charset="0"/>
                <a:ea typeface="Times New Roman" pitchFamily="18" charset="0"/>
                <a:cs typeface="Times New Roman" pitchFamily="18" charset="0"/>
              </a:rPr>
              <a:t>.</a:t>
            </a:r>
            <a:endParaRPr lang="fr-FR" sz="1200"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429132"/>
            <a:ext cx="9144000" cy="1569660"/>
          </a:xfrm>
          <a:prstGeom prst="rect">
            <a:avLst/>
          </a:prstGeom>
        </p:spPr>
        <p:txBody>
          <a:bodyPr wrap="square">
            <a:spAutoFit/>
          </a:bodyPr>
          <a:lstStyle/>
          <a:p>
            <a:r>
              <a:rPr lang="fr-FR" sz="2400" b="1" dirty="0" smtClean="0">
                <a:solidFill>
                  <a:srgbClr val="000000"/>
                </a:solidFill>
                <a:latin typeface="Times New Roman" pitchFamily="18" charset="0"/>
                <a:ea typeface="Times New Roman" pitchFamily="18" charset="0"/>
                <a:cs typeface="Times New Roman" pitchFamily="18" charset="0"/>
              </a:rPr>
              <a:t>La fermentation </a:t>
            </a:r>
            <a:r>
              <a:rPr lang="fr-FR" sz="2400" b="1" dirty="0" err="1" smtClean="0">
                <a:solidFill>
                  <a:srgbClr val="000000"/>
                </a:solidFill>
                <a:latin typeface="Times New Roman" pitchFamily="18" charset="0"/>
                <a:ea typeface="Times New Roman" pitchFamily="18" charset="0"/>
                <a:cs typeface="Times New Roman" pitchFamily="18" charset="0"/>
              </a:rPr>
              <a:t>propionique</a:t>
            </a:r>
            <a:r>
              <a:rPr lang="fr-FR" sz="2400" b="1" dirty="0" smtClean="0">
                <a:solidFill>
                  <a:srgbClr val="000000"/>
                </a:solidFill>
                <a:latin typeface="Times New Roman" pitchFamily="18" charset="0"/>
                <a:ea typeface="Times New Roman" pitchFamily="18" charset="0"/>
                <a:cs typeface="Times New Roman" pitchFamily="18" charset="0"/>
              </a:rPr>
              <a:t>: </a:t>
            </a:r>
            <a:r>
              <a:rPr lang="fr-FR" sz="2400" dirty="0" smtClean="0">
                <a:solidFill>
                  <a:srgbClr val="000000"/>
                </a:solidFill>
                <a:latin typeface="Times New Roman" pitchFamily="18" charset="0"/>
                <a:ea typeface="Times New Roman" pitchFamily="18" charset="0"/>
                <a:cs typeface="Times New Roman" pitchFamily="18" charset="0"/>
              </a:rPr>
              <a:t>réalisée par les </a:t>
            </a:r>
            <a:r>
              <a:rPr lang="fr-FR" sz="2400" i="1" dirty="0" err="1" smtClean="0">
                <a:solidFill>
                  <a:srgbClr val="000000"/>
                </a:solidFill>
                <a:latin typeface="Times New Roman" pitchFamily="18" charset="0"/>
                <a:ea typeface="Times New Roman" pitchFamily="18" charset="0"/>
                <a:cs typeface="Times New Roman" pitchFamily="18" charset="0"/>
              </a:rPr>
              <a:t>Propionibacterium</a:t>
            </a:r>
            <a:r>
              <a:rPr lang="fr-FR" sz="2400" dirty="0" smtClean="0">
                <a:solidFill>
                  <a:srgbClr val="000000"/>
                </a:solidFill>
                <a:latin typeface="Times New Roman" pitchFamily="18" charset="0"/>
                <a:ea typeface="Times New Roman" pitchFamily="18" charset="0"/>
                <a:cs typeface="Times New Roman" pitchFamily="18" charset="0"/>
              </a:rPr>
              <a:t>. Cette fermentation est à la base de la fabrication de fromage à pâte cuite (comté, gruyères, emmenthal) auxquels l'acide </a:t>
            </a:r>
            <a:r>
              <a:rPr lang="fr-FR" sz="2400" dirty="0" err="1" smtClean="0">
                <a:solidFill>
                  <a:srgbClr val="000000"/>
                </a:solidFill>
                <a:latin typeface="Times New Roman" pitchFamily="18" charset="0"/>
                <a:ea typeface="Times New Roman" pitchFamily="18" charset="0"/>
                <a:cs typeface="Times New Roman" pitchFamily="18" charset="0"/>
              </a:rPr>
              <a:t>propionique</a:t>
            </a:r>
            <a:r>
              <a:rPr lang="fr-FR" sz="2400" dirty="0" smtClean="0">
                <a:solidFill>
                  <a:srgbClr val="000000"/>
                </a:solidFill>
                <a:latin typeface="Times New Roman" pitchFamily="18" charset="0"/>
                <a:ea typeface="Times New Roman" pitchFamily="18" charset="0"/>
                <a:cs typeface="Times New Roman" pitchFamily="18" charset="0"/>
              </a:rPr>
              <a:t> donne le goût caractéristique.</a:t>
            </a:r>
            <a:endParaRPr lang="fr-FR" sz="2400" dirty="0">
              <a:latin typeface="Times New Roman" pitchFamily="18" charset="0"/>
              <a:cs typeface="Times New Roman" pitchFamily="18" charset="0"/>
            </a:endParaRPr>
          </a:p>
        </p:txBody>
      </p:sp>
      <p:sp>
        <p:nvSpPr>
          <p:cNvPr id="3" name="Rectangle 2"/>
          <p:cNvSpPr/>
          <p:nvPr/>
        </p:nvSpPr>
        <p:spPr>
          <a:xfrm>
            <a:off x="32" y="1214422"/>
            <a:ext cx="9144000" cy="2677656"/>
          </a:xfrm>
          <a:prstGeom prst="rect">
            <a:avLst/>
          </a:prstGeom>
        </p:spPr>
        <p:txBody>
          <a:bodyPr wrap="square">
            <a:spAutoFit/>
          </a:bodyPr>
          <a:lstStyle/>
          <a:p>
            <a:r>
              <a:rPr lang="fr-FR" sz="2400" b="1" dirty="0" smtClean="0">
                <a:solidFill>
                  <a:srgbClr val="000000"/>
                </a:solidFill>
                <a:latin typeface="Times New Roman" pitchFamily="18" charset="0"/>
                <a:ea typeface="Times New Roman" pitchFamily="18" charset="0"/>
                <a:cs typeface="Times New Roman" pitchFamily="18" charset="0"/>
              </a:rPr>
              <a:t>La fermentation des bactéries anaérobies strictes : </a:t>
            </a:r>
            <a:r>
              <a:rPr lang="fr-FR" sz="2400" dirty="0" smtClean="0">
                <a:solidFill>
                  <a:srgbClr val="000000"/>
                </a:solidFill>
                <a:latin typeface="Times New Roman" pitchFamily="18" charset="0"/>
                <a:ea typeface="Times New Roman" pitchFamily="18" charset="0"/>
                <a:cs typeface="Times New Roman" pitchFamily="18" charset="0"/>
              </a:rPr>
              <a:t>la fermentation butyrique est le fait des </a:t>
            </a:r>
            <a:r>
              <a:rPr lang="fr-FR" sz="2400" i="1" dirty="0" err="1" smtClean="0">
                <a:solidFill>
                  <a:srgbClr val="000000"/>
                </a:solidFill>
                <a:latin typeface="Times New Roman" pitchFamily="18" charset="0"/>
                <a:ea typeface="Times New Roman" pitchFamily="18" charset="0"/>
                <a:cs typeface="Times New Roman" pitchFamily="18" charset="0"/>
              </a:rPr>
              <a:t>Clostridium</a:t>
            </a:r>
            <a:r>
              <a:rPr lang="fr-FR" sz="2400" i="1" dirty="0" smtClean="0">
                <a:solidFill>
                  <a:srgbClr val="000000"/>
                </a:solidFill>
                <a:latin typeface="Times New Roman" pitchFamily="18" charset="0"/>
                <a:ea typeface="Times New Roman" pitchFamily="18" charset="0"/>
                <a:cs typeface="Times New Roman" pitchFamily="18" charset="0"/>
              </a:rPr>
              <a:t> </a:t>
            </a:r>
            <a:r>
              <a:rPr lang="fr-FR" sz="2400" i="1" dirty="0" err="1" smtClean="0">
                <a:solidFill>
                  <a:srgbClr val="000000"/>
                </a:solidFill>
                <a:latin typeface="Times New Roman" pitchFamily="18" charset="0"/>
                <a:ea typeface="Times New Roman" pitchFamily="18" charset="0"/>
                <a:cs typeface="Times New Roman" pitchFamily="18" charset="0"/>
              </a:rPr>
              <a:t>butyricum</a:t>
            </a:r>
            <a:r>
              <a:rPr lang="fr-FR" sz="2400" dirty="0" smtClean="0">
                <a:solidFill>
                  <a:srgbClr val="000000"/>
                </a:solidFill>
                <a:latin typeface="Times New Roman" pitchFamily="18" charset="0"/>
                <a:ea typeface="Times New Roman" pitchFamily="18" charset="0"/>
                <a:cs typeface="Times New Roman" pitchFamily="18" charset="0"/>
              </a:rPr>
              <a:t> et </a:t>
            </a:r>
            <a:r>
              <a:rPr lang="fr-FR" sz="2400" i="1" dirty="0" smtClean="0">
                <a:solidFill>
                  <a:srgbClr val="000000"/>
                </a:solidFill>
                <a:latin typeface="Times New Roman" pitchFamily="18" charset="0"/>
                <a:ea typeface="Times New Roman" pitchFamily="18" charset="0"/>
                <a:cs typeface="Times New Roman" pitchFamily="18" charset="0"/>
              </a:rPr>
              <a:t>C. perfringens</a:t>
            </a:r>
            <a:r>
              <a:rPr lang="fr-FR" sz="2400" dirty="0" smtClean="0">
                <a:solidFill>
                  <a:srgbClr val="000000"/>
                </a:solidFill>
                <a:latin typeface="Times New Roman" pitchFamily="18" charset="0"/>
                <a:ea typeface="Times New Roman" pitchFamily="18" charset="0"/>
                <a:cs typeface="Times New Roman" pitchFamily="18" charset="0"/>
              </a:rPr>
              <a:t>. C'est la fermentation type des boîtes de conserve avariées, des ensilages de mauvaise qualité. La fermentation </a:t>
            </a:r>
            <a:r>
              <a:rPr lang="fr-FR" sz="2400" dirty="0" err="1" smtClean="0">
                <a:solidFill>
                  <a:srgbClr val="000000"/>
                </a:solidFill>
                <a:latin typeface="Times New Roman" pitchFamily="18" charset="0"/>
                <a:ea typeface="Times New Roman" pitchFamily="18" charset="0"/>
                <a:cs typeface="Times New Roman" pitchFamily="18" charset="0"/>
              </a:rPr>
              <a:t>acétonobutylique</a:t>
            </a:r>
            <a:r>
              <a:rPr lang="fr-FR" sz="2400" dirty="0" smtClean="0">
                <a:solidFill>
                  <a:srgbClr val="000000"/>
                </a:solidFill>
                <a:latin typeface="Times New Roman" pitchFamily="18" charset="0"/>
                <a:ea typeface="Times New Roman" pitchFamily="18" charset="0"/>
                <a:cs typeface="Times New Roman" pitchFamily="18" charset="0"/>
              </a:rPr>
              <a:t> réalisée par </a:t>
            </a:r>
            <a:r>
              <a:rPr lang="fr-FR" sz="2400" i="1" dirty="0" err="1" smtClean="0">
                <a:solidFill>
                  <a:srgbClr val="000000"/>
                </a:solidFill>
                <a:latin typeface="Times New Roman" pitchFamily="18" charset="0"/>
                <a:ea typeface="Times New Roman" pitchFamily="18" charset="0"/>
                <a:cs typeface="Times New Roman" pitchFamily="18" charset="0"/>
              </a:rPr>
              <a:t>Clostridium</a:t>
            </a:r>
            <a:r>
              <a:rPr lang="fr-FR" sz="2400" i="1" dirty="0" smtClean="0">
                <a:solidFill>
                  <a:srgbClr val="000000"/>
                </a:solidFill>
                <a:latin typeface="Times New Roman" pitchFamily="18" charset="0"/>
                <a:ea typeface="Times New Roman" pitchFamily="18" charset="0"/>
                <a:cs typeface="Times New Roman" pitchFamily="18" charset="0"/>
              </a:rPr>
              <a:t> </a:t>
            </a:r>
            <a:r>
              <a:rPr lang="fr-FR" sz="2400" i="1" dirty="0" err="1" smtClean="0">
                <a:solidFill>
                  <a:srgbClr val="000000"/>
                </a:solidFill>
                <a:latin typeface="Times New Roman" pitchFamily="18" charset="0"/>
                <a:ea typeface="Times New Roman" pitchFamily="18" charset="0"/>
                <a:cs typeface="Times New Roman" pitchFamily="18" charset="0"/>
              </a:rPr>
              <a:t>acetobutylicum</a:t>
            </a:r>
            <a:r>
              <a:rPr lang="fr-FR" sz="2400" dirty="0" smtClean="0">
                <a:solidFill>
                  <a:srgbClr val="000000"/>
                </a:solidFill>
                <a:latin typeface="Times New Roman" pitchFamily="18" charset="0"/>
                <a:ea typeface="Times New Roman" pitchFamily="18" charset="0"/>
                <a:cs typeface="Times New Roman" pitchFamily="18" charset="0"/>
              </a:rPr>
              <a:t> donne naissance à des substances comme l'acétone, le butanol, etc. Elle peut servir à la valorisation des produits agricoles par la production de carburants.</a:t>
            </a:r>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Image associée"/>
          <p:cNvPicPr>
            <a:picLocks noChangeAspect="1" noChangeArrowheads="1"/>
          </p:cNvPicPr>
          <p:nvPr/>
        </p:nvPicPr>
        <p:blipFill>
          <a:blip r:embed="rId2"/>
          <a:srcRect/>
          <a:stretch>
            <a:fillRect/>
          </a:stretch>
        </p:blipFill>
        <p:spPr bwMode="auto">
          <a:xfrm>
            <a:off x="61884" y="122711"/>
            <a:ext cx="5400000" cy="4234983"/>
          </a:xfrm>
          <a:prstGeom prst="rect">
            <a:avLst/>
          </a:prstGeom>
          <a:noFill/>
          <a:ln>
            <a:solidFill>
              <a:schemeClr val="accent1"/>
            </a:solidFill>
          </a:ln>
        </p:spPr>
      </p:pic>
      <p:pic>
        <p:nvPicPr>
          <p:cNvPr id="4" name="Picture 2" descr="Résultat de recherche d'images pour &quot;nitrification dénitrification base biologique d'une station d'épuration&quot;"/>
          <p:cNvPicPr>
            <a:picLocks noChangeAspect="1" noChangeArrowheads="1"/>
          </p:cNvPicPr>
          <p:nvPr/>
        </p:nvPicPr>
        <p:blipFill>
          <a:blip r:embed="rId3" cstate="print"/>
          <a:srcRect l="10620" t="26025" r="15380" b="5471"/>
          <a:stretch>
            <a:fillRect/>
          </a:stretch>
        </p:blipFill>
        <p:spPr bwMode="auto">
          <a:xfrm>
            <a:off x="5929322" y="4626024"/>
            <a:ext cx="3214710" cy="2232000"/>
          </a:xfrm>
          <a:prstGeom prst="rect">
            <a:avLst/>
          </a:prstGeom>
          <a:noFill/>
          <a:ln>
            <a:solidFill>
              <a:srgbClr val="FF0000"/>
            </a:solidFill>
          </a:ln>
        </p:spPr>
      </p:pic>
      <p:sp>
        <p:nvSpPr>
          <p:cNvPr id="6" name="Ellipse 5"/>
          <p:cNvSpPr/>
          <p:nvPr/>
        </p:nvSpPr>
        <p:spPr>
          <a:xfrm>
            <a:off x="3071802" y="2214554"/>
            <a:ext cx="1214446" cy="8572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436" name="Picture 4" descr="Résultat de recherche d'images pour &quot;eaux usées bacteries-nitrifiantes/image&quot;"/>
          <p:cNvPicPr>
            <a:picLocks noChangeAspect="1" noChangeArrowheads="1"/>
          </p:cNvPicPr>
          <p:nvPr/>
        </p:nvPicPr>
        <p:blipFill>
          <a:blip r:embed="rId4"/>
          <a:srcRect/>
          <a:stretch>
            <a:fillRect/>
          </a:stretch>
        </p:blipFill>
        <p:spPr bwMode="auto">
          <a:xfrm>
            <a:off x="-32" y="4429133"/>
            <a:ext cx="4714908" cy="2286016"/>
          </a:xfrm>
          <a:prstGeom prst="rect">
            <a:avLst/>
          </a:prstGeom>
          <a:noFill/>
          <a:ln>
            <a:solidFill>
              <a:srgbClr val="FF0000"/>
            </a:solidFill>
          </a:ln>
        </p:spPr>
      </p:pic>
      <p:pic>
        <p:nvPicPr>
          <p:cNvPr id="18437" name="Picture 5"/>
          <p:cNvPicPr>
            <a:picLocks noChangeAspect="1" noChangeArrowheads="1"/>
          </p:cNvPicPr>
          <p:nvPr/>
        </p:nvPicPr>
        <p:blipFill>
          <a:blip r:embed="rId5"/>
          <a:srcRect l="3562" t="4335" r="46563" b="60983"/>
          <a:stretch>
            <a:fillRect/>
          </a:stretch>
        </p:blipFill>
        <p:spPr bwMode="auto">
          <a:xfrm>
            <a:off x="2214546" y="6185882"/>
            <a:ext cx="2472230" cy="457828"/>
          </a:xfrm>
          <a:prstGeom prst="rect">
            <a:avLst/>
          </a:prstGeom>
          <a:noFill/>
          <a:ln w="9525">
            <a:noFill/>
            <a:miter lim="800000"/>
            <a:headEnd/>
            <a:tailEnd/>
          </a:ln>
          <a:effectLst/>
        </p:spPr>
      </p:pic>
      <p:sp>
        <p:nvSpPr>
          <p:cNvPr id="9" name="ZoneTexte 8"/>
          <p:cNvSpPr txBox="1"/>
          <p:nvPr/>
        </p:nvSpPr>
        <p:spPr>
          <a:xfrm>
            <a:off x="2535600" y="5429264"/>
            <a:ext cx="1921592" cy="707886"/>
          </a:xfrm>
          <a:prstGeom prst="rect">
            <a:avLst/>
          </a:prstGeom>
          <a:noFill/>
        </p:spPr>
        <p:txBody>
          <a:bodyPr wrap="square" rtlCol="0">
            <a:spAutoFit/>
          </a:bodyPr>
          <a:lstStyle/>
          <a:p>
            <a:r>
              <a:rPr lang="fr-FR" sz="2000" i="1" dirty="0" err="1">
                <a:latin typeface="Times New Roman" pitchFamily="18" charset="0"/>
                <a:cs typeface="Times New Roman" pitchFamily="18" charset="0"/>
              </a:rPr>
              <a:t>Brocardia</a:t>
            </a:r>
            <a:r>
              <a:rPr lang="fr-FR" sz="2000" i="1" dirty="0">
                <a:latin typeface="Times New Roman" pitchFamily="18" charset="0"/>
                <a:cs typeface="Times New Roman" pitchFamily="18" charset="0"/>
              </a:rPr>
              <a:t> </a:t>
            </a:r>
          </a:p>
          <a:p>
            <a:r>
              <a:rPr lang="fr-FR" sz="2000" i="1" dirty="0" err="1">
                <a:latin typeface="Times New Roman" pitchFamily="18" charset="0"/>
                <a:cs typeface="Times New Roman" pitchFamily="18" charset="0"/>
              </a:rPr>
              <a:t>anammoxidans</a:t>
            </a:r>
            <a:endParaRPr lang="fr-FR" sz="2000" i="1" dirty="0">
              <a:latin typeface="Times New Roman" pitchFamily="18" charset="0"/>
              <a:cs typeface="Times New Roman" pitchFamily="18" charset="0"/>
            </a:endParaRPr>
          </a:p>
        </p:txBody>
      </p:sp>
      <p:sp>
        <p:nvSpPr>
          <p:cNvPr id="10" name="Flèche à angle droit 9"/>
          <p:cNvSpPr/>
          <p:nvPr/>
        </p:nvSpPr>
        <p:spPr>
          <a:xfrm rot="10800000" flipH="1">
            <a:off x="1428728" y="5214950"/>
            <a:ext cx="285752" cy="642942"/>
          </a:xfrm>
          <a:prstGeom prst="bentUpArrow">
            <a:avLst>
              <a:gd name="adj1" fmla="val 8069"/>
              <a:gd name="adj2" fmla="val 16534"/>
              <a:gd name="adj3" fmla="val 25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5572132" y="31600"/>
            <a:ext cx="3571868" cy="2800767"/>
          </a:xfrm>
          <a:prstGeom prst="rect">
            <a:avLst/>
          </a:prstGeom>
        </p:spPr>
        <p:txBody>
          <a:bodyPr wrap="square">
            <a:spAutoFit/>
          </a:bodyPr>
          <a:lstStyle/>
          <a:p>
            <a:pPr lvl="0" algn="just" fontAlgn="base">
              <a:spcBef>
                <a:spcPct val="0"/>
              </a:spcBef>
              <a:spcAft>
                <a:spcPct val="0"/>
              </a:spcAft>
            </a:pPr>
            <a:r>
              <a:rPr lang="fr-FR" sz="2200" dirty="0">
                <a:solidFill>
                  <a:srgbClr val="212121"/>
                </a:solidFill>
                <a:latin typeface="Times New Roman" pitchFamily="18" charset="0"/>
                <a:cs typeface="Times New Roman" pitchFamily="18" charset="0"/>
              </a:rPr>
              <a:t>Les bactéries nitrifiants jouent un rôle important dans le traitement des eaux et des eaux usées, en éliminant les amines toxiques et l'ammoniac et en libérant des composés azotés moins </a:t>
            </a:r>
            <a:r>
              <a:rPr lang="fr-FR" sz="2200" dirty="0" smtClean="0">
                <a:solidFill>
                  <a:srgbClr val="212121"/>
                </a:solidFill>
                <a:latin typeface="Times New Roman" pitchFamily="18" charset="0"/>
                <a:cs typeface="Times New Roman" pitchFamily="18" charset="0"/>
              </a:rPr>
              <a:t>toxiques.</a:t>
            </a:r>
            <a:endParaRPr lang="fr-FR" sz="2200" dirty="0">
              <a:latin typeface="Times New Roman" pitchFamily="18" charset="0"/>
              <a:cs typeface="Times New Roman" pitchFamily="18" charset="0"/>
            </a:endParaRPr>
          </a:p>
        </p:txBody>
      </p:sp>
      <p:cxnSp>
        <p:nvCxnSpPr>
          <p:cNvPr id="14" name="Connecteur droit 13"/>
          <p:cNvCxnSpPr>
            <a:stCxn id="6" idx="5"/>
          </p:cNvCxnSpPr>
          <p:nvPr/>
        </p:nvCxnSpPr>
        <p:spPr>
          <a:xfrm rot="16200000" flipH="1">
            <a:off x="5777609" y="1277055"/>
            <a:ext cx="1697178" cy="503560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a:stCxn id="6" idx="5"/>
          </p:cNvCxnSpPr>
          <p:nvPr/>
        </p:nvCxnSpPr>
        <p:spPr>
          <a:xfrm rot="16200000" flipH="1">
            <a:off x="3062993" y="3991671"/>
            <a:ext cx="3911732" cy="182092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4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4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animBg="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5"/>
          <p:cNvGrpSpPr/>
          <p:nvPr/>
        </p:nvGrpSpPr>
        <p:grpSpPr>
          <a:xfrm>
            <a:off x="142844" y="71414"/>
            <a:ext cx="8858312" cy="571504"/>
            <a:chOff x="9239" y="5505776"/>
            <a:chExt cx="2900781" cy="830082"/>
          </a:xfrm>
        </p:grpSpPr>
        <p:sp>
          <p:nvSpPr>
            <p:cNvPr id="7" name="Rectangle à coins arrondis 6"/>
            <p:cNvSpPr/>
            <p:nvPr/>
          </p:nvSpPr>
          <p:spPr>
            <a:xfrm>
              <a:off x="9239" y="5505776"/>
              <a:ext cx="2900781" cy="830082"/>
            </a:xfrm>
            <a:prstGeom prst="roundRect">
              <a:avLst>
                <a:gd name="adj" fmla="val 10000"/>
              </a:avLst>
            </a:prstGeom>
          </p:spPr>
          <p:style>
            <a:lnRef idx="1">
              <a:schemeClr val="accent2"/>
            </a:lnRef>
            <a:fillRef idx="3">
              <a:schemeClr val="accent2"/>
            </a:fillRef>
            <a:effectRef idx="2">
              <a:schemeClr val="accent2"/>
            </a:effectRef>
            <a:fontRef idx="minor">
              <a:schemeClr val="lt1"/>
            </a:fontRef>
          </p:style>
        </p:sp>
        <p:sp>
          <p:nvSpPr>
            <p:cNvPr id="8" name="Rectangle 7"/>
            <p:cNvSpPr/>
            <p:nvPr/>
          </p:nvSpPr>
          <p:spPr>
            <a:xfrm>
              <a:off x="33551" y="5530087"/>
              <a:ext cx="2852157" cy="7814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889000">
                <a:lnSpc>
                  <a:spcPct val="90000"/>
                </a:lnSpc>
                <a:spcBef>
                  <a:spcPct val="0"/>
                </a:spcBef>
                <a:spcAft>
                  <a:spcPct val="35000"/>
                </a:spcAft>
              </a:pPr>
              <a:r>
                <a:rPr lang="fr-FR" sz="2400" b="1" kern="1200" dirty="0">
                  <a:solidFill>
                    <a:srgbClr val="FFC000"/>
                  </a:solidFill>
                  <a:latin typeface="Times New Roman" pitchFamily="18" charset="0"/>
                  <a:cs typeface="Times New Roman" pitchFamily="18" charset="0"/>
                </a:rPr>
                <a:t>Bactéries nitrifiantes </a:t>
              </a:r>
            </a:p>
          </p:txBody>
        </p:sp>
      </p:grpSp>
      <p:sp>
        <p:nvSpPr>
          <p:cNvPr id="11" name="Rectangle 10"/>
          <p:cNvSpPr/>
          <p:nvPr/>
        </p:nvSpPr>
        <p:spPr>
          <a:xfrm>
            <a:off x="1" y="1167056"/>
            <a:ext cx="9144000" cy="707886"/>
          </a:xfrm>
          <a:prstGeom prst="rect">
            <a:avLst/>
          </a:prstGeom>
        </p:spPr>
        <p:txBody>
          <a:bodyPr wrap="square">
            <a:spAutoFit/>
          </a:bodyPr>
          <a:lstStyle/>
          <a:p>
            <a:r>
              <a:rPr lang="fr-FR" sz="2000" dirty="0">
                <a:latin typeface="Times New Roman" pitchFamily="18" charset="0"/>
                <a:cs typeface="Times New Roman" pitchFamily="18" charset="0"/>
              </a:rPr>
              <a:t>Se développent sur des couches superficielles des terres meubles et dans des </a:t>
            </a:r>
            <a:r>
              <a:rPr lang="fr-FR" sz="2000" dirty="0" smtClean="0">
                <a:latin typeface="Times New Roman" pitchFamily="18" charset="0"/>
                <a:cs typeface="Times New Roman" pitchFamily="18" charset="0"/>
              </a:rPr>
              <a:t>eaux </a:t>
            </a:r>
            <a:r>
              <a:rPr lang="fr-FR" sz="2000" dirty="0">
                <a:latin typeface="Times New Roman" pitchFamily="18" charset="0"/>
                <a:cs typeface="Times New Roman" pitchFamily="18" charset="0"/>
              </a:rPr>
              <a:t>pollués et participent à l’épuration biologique</a:t>
            </a:r>
            <a:endParaRPr lang="fr-FR" sz="2000" dirty="0"/>
          </a:p>
        </p:txBody>
      </p:sp>
      <p:sp>
        <p:nvSpPr>
          <p:cNvPr id="12" name="Rectangle 11"/>
          <p:cNvSpPr/>
          <p:nvPr/>
        </p:nvSpPr>
        <p:spPr>
          <a:xfrm>
            <a:off x="-32" y="704932"/>
            <a:ext cx="9144032" cy="400110"/>
          </a:xfrm>
          <a:prstGeom prst="rect">
            <a:avLst/>
          </a:prstGeom>
        </p:spPr>
        <p:txBody>
          <a:bodyPr wrap="square">
            <a:spAutoFit/>
          </a:bodyPr>
          <a:lstStyle/>
          <a:p>
            <a:r>
              <a:rPr lang="fr-FR" sz="2000" dirty="0">
                <a:latin typeface="Times New Roman" pitchFamily="18" charset="0"/>
                <a:cs typeface="Times New Roman" pitchFamily="18" charset="0"/>
              </a:rPr>
              <a:t>Sont strictement aérobies</a:t>
            </a:r>
          </a:p>
        </p:txBody>
      </p:sp>
      <p:sp>
        <p:nvSpPr>
          <p:cNvPr id="18" name="Rectangle 17"/>
          <p:cNvSpPr/>
          <p:nvPr/>
        </p:nvSpPr>
        <p:spPr>
          <a:xfrm>
            <a:off x="0" y="1936956"/>
            <a:ext cx="9144000" cy="707886"/>
          </a:xfrm>
          <a:prstGeom prst="rect">
            <a:avLst/>
          </a:prstGeom>
        </p:spPr>
        <p:txBody>
          <a:bodyPr wrap="square">
            <a:spAutoFit/>
          </a:bodyPr>
          <a:lstStyle/>
          <a:p>
            <a:pPr algn="just" defTabSz="900000" fontAlgn="base">
              <a:spcBef>
                <a:spcPct val="0"/>
              </a:spcBef>
              <a:spcAft>
                <a:spcPct val="0"/>
              </a:spcAft>
            </a:pPr>
            <a:r>
              <a:rPr lang="fr-FR" sz="2000" dirty="0" smtClean="0">
                <a:solidFill>
                  <a:srgbClr val="212121"/>
                </a:solidFill>
                <a:latin typeface="Times New Roman" pitchFamily="18" charset="0"/>
                <a:cs typeface="Times New Roman" pitchFamily="18" charset="0"/>
              </a:rPr>
              <a:t>Oxydent </a:t>
            </a:r>
            <a:r>
              <a:rPr lang="fr-FR" sz="2000" dirty="0">
                <a:solidFill>
                  <a:srgbClr val="212121"/>
                </a:solidFill>
                <a:latin typeface="Times New Roman" pitchFamily="18" charset="0"/>
                <a:cs typeface="Times New Roman" pitchFamily="18" charset="0"/>
              </a:rPr>
              <a:t>les composés azotés inorganiques réduits comme l’ammoniac (NH3) et nitrite (NO2</a:t>
            </a:r>
            <a:r>
              <a:rPr lang="fr-FR" sz="2000" baseline="50000" dirty="0">
                <a:solidFill>
                  <a:srgbClr val="212121"/>
                </a:solidFill>
                <a:latin typeface="Times New Roman" pitchFamily="18" charset="0"/>
                <a:cs typeface="Times New Roman" pitchFamily="18" charset="0"/>
              </a:rPr>
              <a:t>-</a:t>
            </a:r>
            <a:r>
              <a:rPr lang="fr-FR" sz="2000" dirty="0">
                <a:solidFill>
                  <a:srgbClr val="212121"/>
                </a:solidFill>
                <a:latin typeface="Times New Roman" pitchFamily="18" charset="0"/>
                <a:cs typeface="Times New Roman" pitchFamily="18" charset="0"/>
              </a:rPr>
              <a:t>) en aérobiose dans un processus appelé </a:t>
            </a:r>
            <a:r>
              <a:rPr lang="fr-FR" sz="2000" dirty="0">
                <a:solidFill>
                  <a:srgbClr val="FF0000"/>
                </a:solidFill>
                <a:latin typeface="Times New Roman" pitchFamily="18" charset="0"/>
                <a:cs typeface="Times New Roman" pitchFamily="18" charset="0"/>
              </a:rPr>
              <a:t>nitrification </a:t>
            </a:r>
          </a:p>
        </p:txBody>
      </p:sp>
      <p:sp>
        <p:nvSpPr>
          <p:cNvPr id="19" name="Rectangle 18"/>
          <p:cNvSpPr/>
          <p:nvPr/>
        </p:nvSpPr>
        <p:spPr>
          <a:xfrm>
            <a:off x="0" y="3476756"/>
            <a:ext cx="9144000" cy="707886"/>
          </a:xfrm>
          <a:prstGeom prst="rect">
            <a:avLst/>
          </a:prstGeom>
        </p:spPr>
        <p:txBody>
          <a:bodyPr wrap="square">
            <a:spAutoFit/>
          </a:bodyPr>
          <a:lstStyle/>
          <a:p>
            <a:pPr lvl="0" algn="just" fontAlgn="base">
              <a:spcBef>
                <a:spcPct val="0"/>
              </a:spcBef>
              <a:spcAft>
                <a:spcPct val="0"/>
              </a:spcAft>
            </a:pPr>
            <a:r>
              <a:rPr lang="fr-FR" sz="2000" dirty="0">
                <a:solidFill>
                  <a:srgbClr val="212121"/>
                </a:solidFill>
                <a:latin typeface="Times New Roman" pitchFamily="18" charset="0"/>
                <a:cs typeface="Times New Roman" pitchFamily="18" charset="0"/>
              </a:rPr>
              <a:t>L'ammoniac (NH3) est également oxydé, dans des conditions anoxiques, par groupe unique de bactéries dans le processus appelé </a:t>
            </a:r>
            <a:r>
              <a:rPr lang="fr-FR" sz="2000" b="1" dirty="0" err="1">
                <a:solidFill>
                  <a:srgbClr val="FF0000"/>
                </a:solidFill>
                <a:latin typeface="Times New Roman" pitchFamily="18" charset="0"/>
                <a:cs typeface="Times New Roman" pitchFamily="18" charset="0"/>
              </a:rPr>
              <a:t>anammox</a:t>
            </a:r>
            <a:r>
              <a:rPr lang="fr-FR" sz="2000" b="1" dirty="0">
                <a:solidFill>
                  <a:srgbClr val="FF0000"/>
                </a:solidFill>
                <a:latin typeface="Times New Roman" pitchFamily="18" charset="0"/>
                <a:cs typeface="Times New Roman" pitchFamily="18" charset="0"/>
              </a:rPr>
              <a:t>. </a:t>
            </a:r>
          </a:p>
        </p:txBody>
      </p:sp>
      <p:sp>
        <p:nvSpPr>
          <p:cNvPr id="20" name="Rectangle 19"/>
          <p:cNvSpPr/>
          <p:nvPr/>
        </p:nvSpPr>
        <p:spPr>
          <a:xfrm>
            <a:off x="0" y="4246656"/>
            <a:ext cx="9144000" cy="707886"/>
          </a:xfrm>
          <a:prstGeom prst="rect">
            <a:avLst/>
          </a:prstGeom>
        </p:spPr>
        <p:txBody>
          <a:bodyPr wrap="square">
            <a:spAutoFit/>
          </a:bodyPr>
          <a:lstStyle/>
          <a:p>
            <a:pPr lvl="0" algn="just" fontAlgn="base">
              <a:spcBef>
                <a:spcPct val="0"/>
              </a:spcBef>
              <a:spcAft>
                <a:spcPct val="0"/>
              </a:spcAft>
            </a:pPr>
            <a:r>
              <a:rPr lang="fr-FR" sz="2000" dirty="0">
                <a:solidFill>
                  <a:srgbClr val="212121"/>
                </a:solidFill>
                <a:latin typeface="Times New Roman" pitchFamily="18" charset="0"/>
                <a:cs typeface="Times New Roman" pitchFamily="18" charset="0"/>
              </a:rPr>
              <a:t>Les bactéries nitrifiantes et </a:t>
            </a:r>
            <a:r>
              <a:rPr lang="fr-FR" sz="2000" dirty="0" err="1">
                <a:solidFill>
                  <a:srgbClr val="212121"/>
                </a:solidFill>
                <a:latin typeface="Times New Roman" pitchFamily="18" charset="0"/>
                <a:cs typeface="Times New Roman" pitchFamily="18" charset="0"/>
              </a:rPr>
              <a:t>anammox</a:t>
            </a:r>
            <a:r>
              <a:rPr lang="fr-FR" sz="2000" dirty="0">
                <a:solidFill>
                  <a:srgbClr val="212121"/>
                </a:solidFill>
                <a:latin typeface="Times New Roman" pitchFamily="18" charset="0"/>
                <a:cs typeface="Times New Roman" pitchFamily="18" charset="0"/>
              </a:rPr>
              <a:t> sont largement distribuées les sols, l'eau, les eaux usées et les océans.</a:t>
            </a:r>
            <a:r>
              <a:rPr lang="fr-FR" sz="2000" dirty="0">
                <a:latin typeface="Times New Roman" pitchFamily="18" charset="0"/>
                <a:cs typeface="Times New Roman" pitchFamily="18" charset="0"/>
              </a:rPr>
              <a:t> </a:t>
            </a:r>
          </a:p>
        </p:txBody>
      </p:sp>
      <p:sp>
        <p:nvSpPr>
          <p:cNvPr id="21" name="Rectangle 20"/>
          <p:cNvSpPr/>
          <p:nvPr/>
        </p:nvSpPr>
        <p:spPr>
          <a:xfrm>
            <a:off x="0" y="5016556"/>
            <a:ext cx="9144000" cy="707886"/>
          </a:xfrm>
          <a:prstGeom prst="rect">
            <a:avLst/>
          </a:prstGeom>
        </p:spPr>
        <p:txBody>
          <a:bodyPr wrap="square">
            <a:spAutoFit/>
          </a:bodyPr>
          <a:lstStyle/>
          <a:p>
            <a:pPr algn="just"/>
            <a:r>
              <a:rPr lang="fr-FR" sz="2000" dirty="0">
                <a:solidFill>
                  <a:srgbClr val="212121"/>
                </a:solidFill>
                <a:latin typeface="Times New Roman" pitchFamily="18" charset="0"/>
                <a:cs typeface="Times New Roman" pitchFamily="18" charset="0"/>
              </a:rPr>
              <a:t>Bactéries nitrifiantes aérobie  et les </a:t>
            </a:r>
            <a:r>
              <a:rPr lang="fr-FR" sz="2000" dirty="0" err="1">
                <a:solidFill>
                  <a:srgbClr val="212121"/>
                </a:solidFill>
                <a:latin typeface="Times New Roman" pitchFamily="18" charset="0"/>
                <a:cs typeface="Times New Roman" pitchFamily="18" charset="0"/>
              </a:rPr>
              <a:t>Archaea</a:t>
            </a:r>
            <a:r>
              <a:rPr lang="fr-FR" sz="2000" dirty="0">
                <a:solidFill>
                  <a:srgbClr val="212121"/>
                </a:solidFill>
                <a:latin typeface="Times New Roman" pitchFamily="18" charset="0"/>
                <a:cs typeface="Times New Roman" pitchFamily="18" charset="0"/>
              </a:rPr>
              <a:t> oxydent NH3 mais seulement en nitrite</a:t>
            </a:r>
            <a:r>
              <a:rPr lang="fr-FR" sz="2000" dirty="0">
                <a:latin typeface="Times New Roman" pitchFamily="18" charset="0"/>
                <a:cs typeface="Times New Roman" pitchFamily="18" charset="0"/>
              </a:rPr>
              <a:t> (</a:t>
            </a:r>
            <a:r>
              <a:rPr lang="fr-FR" sz="2000" dirty="0">
                <a:solidFill>
                  <a:srgbClr val="212121"/>
                </a:solidFill>
                <a:latin typeface="Times New Roman" pitchFamily="18" charset="0"/>
                <a:cs typeface="Times New Roman" pitchFamily="18" charset="0"/>
              </a:rPr>
              <a:t>NO</a:t>
            </a:r>
            <a:r>
              <a:rPr lang="fr-FR" sz="2000" baseline="-25000" dirty="0">
                <a:solidFill>
                  <a:srgbClr val="212121"/>
                </a:solidFill>
                <a:latin typeface="Times New Roman" pitchFamily="18" charset="0"/>
                <a:cs typeface="Times New Roman" pitchFamily="18" charset="0"/>
              </a:rPr>
              <a:t>2</a:t>
            </a:r>
            <a:r>
              <a:rPr lang="fr-FR" sz="2000" baseline="30000" dirty="0">
                <a:solidFill>
                  <a:srgbClr val="212121"/>
                </a:solidFill>
                <a:latin typeface="Times New Roman" pitchFamily="18" charset="0"/>
                <a:cs typeface="Times New Roman" pitchFamily="18" charset="0"/>
              </a:rPr>
              <a:t>- </a:t>
            </a:r>
            <a:r>
              <a:rPr lang="fr-FR" sz="2000" dirty="0">
                <a:latin typeface="Times New Roman" pitchFamily="18" charset="0"/>
                <a:cs typeface="Times New Roman" pitchFamily="18" charset="0"/>
              </a:rPr>
              <a:t>) mais pas </a:t>
            </a:r>
            <a:r>
              <a:rPr lang="fr-FR" sz="2000" dirty="0">
                <a:solidFill>
                  <a:srgbClr val="212121"/>
                </a:solidFill>
                <a:latin typeface="Times New Roman" pitchFamily="18" charset="0"/>
                <a:cs typeface="Times New Roman" pitchFamily="18" charset="0"/>
              </a:rPr>
              <a:t>en NO</a:t>
            </a:r>
            <a:r>
              <a:rPr lang="fr-FR" sz="2000" baseline="-25000" dirty="0">
                <a:solidFill>
                  <a:srgbClr val="212121"/>
                </a:solidFill>
                <a:latin typeface="Times New Roman" pitchFamily="18" charset="0"/>
                <a:cs typeface="Times New Roman" pitchFamily="18" charset="0"/>
              </a:rPr>
              <a:t>3</a:t>
            </a:r>
            <a:r>
              <a:rPr lang="fr-FR" sz="2000" baseline="30000" dirty="0">
                <a:solidFill>
                  <a:srgbClr val="212121"/>
                </a:solidFill>
                <a:latin typeface="Times New Roman" pitchFamily="18" charset="0"/>
                <a:cs typeface="Times New Roman" pitchFamily="18" charset="0"/>
              </a:rPr>
              <a:t>-</a:t>
            </a:r>
            <a:endParaRPr lang="fr-FR" sz="2000" dirty="0"/>
          </a:p>
        </p:txBody>
      </p:sp>
      <p:sp>
        <p:nvSpPr>
          <p:cNvPr id="22" name="Rectangle 21"/>
          <p:cNvSpPr/>
          <p:nvPr/>
        </p:nvSpPr>
        <p:spPr>
          <a:xfrm>
            <a:off x="0" y="5786454"/>
            <a:ext cx="9144000" cy="1015663"/>
          </a:xfrm>
          <a:prstGeom prst="rect">
            <a:avLst/>
          </a:prstGeom>
        </p:spPr>
        <p:txBody>
          <a:bodyPr wrap="square">
            <a:spAutoFit/>
          </a:bodyPr>
          <a:lstStyle/>
          <a:p>
            <a:pPr lvl="0" algn="just" fontAlgn="base">
              <a:spcBef>
                <a:spcPct val="0"/>
              </a:spcBef>
              <a:spcAft>
                <a:spcPct val="0"/>
              </a:spcAft>
            </a:pPr>
            <a:r>
              <a:rPr lang="fr-FR" sz="2000" dirty="0">
                <a:solidFill>
                  <a:srgbClr val="212121"/>
                </a:solidFill>
                <a:latin typeface="Times New Roman" pitchFamily="18" charset="0"/>
                <a:cs typeface="Times New Roman" pitchFamily="18" charset="0"/>
              </a:rPr>
              <a:t>L'oxydation complète de NH</a:t>
            </a:r>
            <a:r>
              <a:rPr lang="fr-FR" sz="2000" baseline="-25000" dirty="0">
                <a:solidFill>
                  <a:srgbClr val="212121"/>
                </a:solidFill>
                <a:latin typeface="Times New Roman" pitchFamily="18" charset="0"/>
                <a:cs typeface="Times New Roman" pitchFamily="18" charset="0"/>
              </a:rPr>
              <a:t>3</a:t>
            </a:r>
            <a:r>
              <a:rPr lang="fr-FR" sz="2000" dirty="0">
                <a:solidFill>
                  <a:srgbClr val="212121"/>
                </a:solidFill>
                <a:latin typeface="Times New Roman" pitchFamily="18" charset="0"/>
                <a:cs typeface="Times New Roman" pitchFamily="18" charset="0"/>
              </a:rPr>
              <a:t> en NO</a:t>
            </a:r>
            <a:r>
              <a:rPr lang="fr-FR" sz="2000" baseline="-25000" dirty="0">
                <a:solidFill>
                  <a:srgbClr val="212121"/>
                </a:solidFill>
                <a:latin typeface="Times New Roman" pitchFamily="18" charset="0"/>
                <a:cs typeface="Times New Roman" pitchFamily="18" charset="0"/>
              </a:rPr>
              <a:t>3</a:t>
            </a:r>
            <a:r>
              <a:rPr lang="fr-FR" sz="2000" baseline="30000" dirty="0">
                <a:solidFill>
                  <a:srgbClr val="212121"/>
                </a:solidFill>
                <a:latin typeface="Times New Roman" pitchFamily="18" charset="0"/>
                <a:cs typeface="Times New Roman" pitchFamily="18" charset="0"/>
              </a:rPr>
              <a:t>- </a:t>
            </a:r>
            <a:r>
              <a:rPr lang="fr-FR" sz="2000" dirty="0">
                <a:solidFill>
                  <a:srgbClr val="212121"/>
                </a:solidFill>
                <a:latin typeface="Times New Roman" pitchFamily="18" charset="0"/>
                <a:cs typeface="Times New Roman" pitchFamily="18" charset="0"/>
              </a:rPr>
              <a:t>, un transfert de huit électrons, est ainsi réalisée par les activités coopératives de deux groupes physiologiques des organismes - les oxydants de l'ammoniac (NH</a:t>
            </a:r>
            <a:r>
              <a:rPr lang="fr-FR" sz="2000" baseline="-25000" dirty="0">
                <a:solidFill>
                  <a:srgbClr val="212121"/>
                </a:solidFill>
                <a:latin typeface="Times New Roman" pitchFamily="18" charset="0"/>
                <a:cs typeface="Times New Roman" pitchFamily="18" charset="0"/>
              </a:rPr>
              <a:t>3 </a:t>
            </a:r>
            <a:r>
              <a:rPr lang="fr-FR" sz="2000" dirty="0">
                <a:solidFill>
                  <a:srgbClr val="212121"/>
                </a:solidFill>
                <a:latin typeface="Times New Roman" pitchFamily="18" charset="0"/>
                <a:cs typeface="Times New Roman" pitchFamily="18" charset="0"/>
              </a:rPr>
              <a:t>)et les oxydants de nitrite (NO</a:t>
            </a:r>
            <a:r>
              <a:rPr lang="fr-FR" sz="2000" baseline="-25000" dirty="0">
                <a:solidFill>
                  <a:srgbClr val="212121"/>
                </a:solidFill>
                <a:latin typeface="Times New Roman" pitchFamily="18" charset="0"/>
                <a:cs typeface="Times New Roman" pitchFamily="18" charset="0"/>
              </a:rPr>
              <a:t>2</a:t>
            </a:r>
            <a:r>
              <a:rPr lang="fr-FR" sz="2000" baseline="30000" dirty="0">
                <a:solidFill>
                  <a:srgbClr val="212121"/>
                </a:solidFill>
                <a:latin typeface="Times New Roman" pitchFamily="18" charset="0"/>
                <a:cs typeface="Times New Roman" pitchFamily="18" charset="0"/>
              </a:rPr>
              <a:t>-</a:t>
            </a:r>
            <a:r>
              <a:rPr lang="fr-FR" sz="2000" dirty="0">
                <a:solidFill>
                  <a:srgbClr val="212121"/>
                </a:solidFill>
                <a:latin typeface="Times New Roman" pitchFamily="18" charset="0"/>
                <a:cs typeface="Times New Roman" pitchFamily="18" charset="0"/>
              </a:rPr>
              <a:t>)</a:t>
            </a:r>
            <a:r>
              <a:rPr lang="fr-FR" sz="2000" dirty="0">
                <a:latin typeface="Times New Roman" pitchFamily="18" charset="0"/>
                <a:cs typeface="Times New Roman" pitchFamily="18" charset="0"/>
              </a:rPr>
              <a:t> </a:t>
            </a:r>
          </a:p>
        </p:txBody>
      </p:sp>
      <p:sp>
        <p:nvSpPr>
          <p:cNvPr id="13" name="Rectangle 1"/>
          <p:cNvSpPr>
            <a:spLocks noChangeArrowheads="1"/>
          </p:cNvSpPr>
          <p:nvPr/>
        </p:nvSpPr>
        <p:spPr bwMode="auto">
          <a:xfrm>
            <a:off x="1142976" y="2706856"/>
            <a:ext cx="6715172" cy="707886"/>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Les </a:t>
            </a:r>
            <a:r>
              <a:rPr kumimoji="0" lang="fr-FR" sz="20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Nitrosomonas</a:t>
            </a:r>
            <a:r>
              <a:rPr kumimoji="0" lang="fr-FR"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oxydent l'azote ammoniacal en nitrites. Les </a:t>
            </a:r>
            <a:r>
              <a:rPr kumimoji="0" lang="fr-FR" sz="20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Nitrobacter</a:t>
            </a:r>
            <a:r>
              <a:rPr kumimoji="0" lang="fr-FR"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oxydent les nitrites en nitrates.</a:t>
            </a:r>
            <a:endParaRPr kumimoji="0" lang="fr-FR"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8" grpId="0"/>
      <p:bldP spid="19" grpId="0"/>
      <p:bldP spid="20" grpId="0"/>
      <p:bldP spid="21" grpId="0"/>
      <p:bldP spid="22" grpId="0"/>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1" y="-27384"/>
            <a:ext cx="9144000" cy="2978727"/>
          </a:xfrm>
          <a:prstGeom prst="rect">
            <a:avLst/>
          </a:prstGeom>
          <a:noFill/>
          <a:ln w="9525">
            <a:noFill/>
            <a:miter lim="800000"/>
            <a:headEnd/>
            <a:tailEnd/>
          </a:ln>
        </p:spPr>
      </p:pic>
      <p:sp>
        <p:nvSpPr>
          <p:cNvPr id="4" name="Rectangle 3"/>
          <p:cNvSpPr/>
          <p:nvPr/>
        </p:nvSpPr>
        <p:spPr>
          <a:xfrm>
            <a:off x="35808" y="2708921"/>
            <a:ext cx="2988000" cy="406265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fr-FR" b="1" dirty="0">
                <a:latin typeface="Times New Roman" pitchFamily="18" charset="0"/>
                <a:cs typeface="Times New Roman" pitchFamily="18" charset="0"/>
              </a:rPr>
              <a:t>Ammonification</a:t>
            </a:r>
          </a:p>
          <a:p>
            <a:pPr algn="just"/>
            <a:endParaRPr lang="fr-FR" sz="1600" dirty="0">
              <a:latin typeface="Times New Roman" pitchFamily="18" charset="0"/>
              <a:cs typeface="Times New Roman" pitchFamily="18" charset="0"/>
            </a:endParaRPr>
          </a:p>
          <a:p>
            <a:pPr algn="just"/>
            <a:r>
              <a:rPr lang="fr-FR" sz="1600" dirty="0">
                <a:latin typeface="Times New Roman" pitchFamily="18" charset="0"/>
                <a:cs typeface="Times New Roman" pitchFamily="18" charset="0"/>
              </a:rPr>
              <a:t>Passage de l’azote organique à l’azote minérale.</a:t>
            </a:r>
          </a:p>
          <a:p>
            <a:pPr algn="just">
              <a:buFont typeface="Wingdings" pitchFamily="2" charset="2"/>
              <a:buChar char="Ø"/>
            </a:pPr>
            <a:r>
              <a:rPr lang="fr-FR" sz="1600" dirty="0">
                <a:latin typeface="Times New Roman" pitchFamily="18" charset="0"/>
                <a:cs typeface="Times New Roman" pitchFamily="18" charset="0"/>
              </a:rPr>
              <a:t>  Bactéries gram </a:t>
            </a:r>
            <a:r>
              <a:rPr lang="fr-FR" sz="1600" dirty="0" err="1">
                <a:latin typeface="Times New Roman" pitchFamily="18" charset="0"/>
                <a:cs typeface="Times New Roman" pitchFamily="18" charset="0"/>
              </a:rPr>
              <a:t>négativf</a:t>
            </a:r>
            <a:r>
              <a:rPr lang="fr-FR" sz="1600" dirty="0">
                <a:latin typeface="Times New Roman" pitchFamily="18" charset="0"/>
                <a:cs typeface="Times New Roman" pitchFamily="18" charset="0"/>
              </a:rPr>
              <a:t> (Entérobactérie, </a:t>
            </a:r>
            <a:r>
              <a:rPr lang="fr-FR" sz="1600" dirty="0" err="1">
                <a:latin typeface="Times New Roman" pitchFamily="18" charset="0"/>
                <a:cs typeface="Times New Roman" pitchFamily="18" charset="0"/>
              </a:rPr>
              <a:t>Pseudomonacea</a:t>
            </a:r>
            <a:r>
              <a:rPr lang="fr-FR" sz="1600" dirty="0">
                <a:latin typeface="Times New Roman" pitchFamily="18" charset="0"/>
                <a:cs typeface="Times New Roman" pitchFamily="18" charset="0"/>
              </a:rPr>
              <a:t> )</a:t>
            </a:r>
          </a:p>
          <a:p>
            <a:pPr algn="just">
              <a:buFont typeface="Wingdings" pitchFamily="2" charset="2"/>
              <a:buChar char="Ø"/>
            </a:pPr>
            <a:r>
              <a:rPr lang="fr-FR" sz="1600" dirty="0">
                <a:latin typeface="Times New Roman" pitchFamily="18" charset="0"/>
                <a:cs typeface="Times New Roman" pitchFamily="18" charset="0"/>
              </a:rPr>
              <a:t>  Bactéries gram + (Bacillus, ...) , (Entérocoques, ...)</a:t>
            </a:r>
          </a:p>
          <a:p>
            <a:pPr algn="just">
              <a:buFont typeface="Wingdings" pitchFamily="2" charset="2"/>
              <a:buChar char="Ø"/>
            </a:pPr>
            <a:r>
              <a:rPr lang="fr-FR" sz="1600" dirty="0">
                <a:latin typeface="Times New Roman" pitchFamily="18" charset="0"/>
                <a:cs typeface="Times New Roman" pitchFamily="18" charset="0"/>
              </a:rPr>
              <a:t>  </a:t>
            </a:r>
            <a:r>
              <a:rPr lang="fr-FR" sz="1600" dirty="0" err="1">
                <a:latin typeface="Times New Roman" pitchFamily="18" charset="0"/>
                <a:cs typeface="Times New Roman" pitchFamily="18" charset="0"/>
              </a:rPr>
              <a:t>Champignonsdes</a:t>
            </a:r>
            <a:endParaRPr lang="fr-FR" sz="1600" dirty="0">
              <a:latin typeface="Times New Roman" pitchFamily="18" charset="0"/>
              <a:cs typeface="Times New Roman" pitchFamily="18" charset="0"/>
            </a:endParaRPr>
          </a:p>
          <a:p>
            <a:pPr algn="just"/>
            <a:endParaRPr lang="fr-FR" sz="1600" dirty="0">
              <a:latin typeface="Times New Roman" pitchFamily="18" charset="0"/>
              <a:cs typeface="Times New Roman" pitchFamily="18" charset="0"/>
            </a:endParaRPr>
          </a:p>
          <a:p>
            <a:pPr algn="just">
              <a:buFont typeface="Wingdings" pitchFamily="2" charset="2"/>
              <a:buChar char="v"/>
            </a:pPr>
            <a:r>
              <a:rPr lang="fr-FR" sz="1600" dirty="0">
                <a:latin typeface="Times New Roman" pitchFamily="18" charset="0"/>
                <a:cs typeface="Times New Roman" pitchFamily="18" charset="0"/>
              </a:rPr>
              <a:t> L’ammoniac gazeux NH3 est très toxique pour les animaux aquatiques </a:t>
            </a:r>
          </a:p>
          <a:p>
            <a:pPr algn="just">
              <a:buFont typeface="Wingdings" pitchFamily="2" charset="2"/>
              <a:buChar char="v"/>
            </a:pPr>
            <a:r>
              <a:rPr lang="fr-FR" sz="1600" dirty="0">
                <a:latin typeface="Times New Roman" pitchFamily="18" charset="0"/>
                <a:cs typeface="Times New Roman" pitchFamily="18" charset="0"/>
              </a:rPr>
              <a:t> Les ions ammonium NH4+ peu toxiques et assimilables par les végétaux</a:t>
            </a:r>
          </a:p>
        </p:txBody>
      </p:sp>
      <p:sp>
        <p:nvSpPr>
          <p:cNvPr id="5" name="Rectangle 4"/>
          <p:cNvSpPr/>
          <p:nvPr/>
        </p:nvSpPr>
        <p:spPr>
          <a:xfrm>
            <a:off x="3132152" y="2708920"/>
            <a:ext cx="2988000" cy="406265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fr-FR" b="1" dirty="0" err="1">
                <a:latin typeface="Times New Roman" pitchFamily="18" charset="0"/>
                <a:cs typeface="Times New Roman" pitchFamily="18" charset="0"/>
              </a:rPr>
              <a:t>Nitritation</a:t>
            </a:r>
            <a:r>
              <a:rPr lang="fr-FR" b="1" dirty="0">
                <a:latin typeface="Times New Roman" pitchFamily="18" charset="0"/>
                <a:cs typeface="Times New Roman" pitchFamily="18" charset="0"/>
              </a:rPr>
              <a:t> </a:t>
            </a:r>
          </a:p>
          <a:p>
            <a:pPr algn="just"/>
            <a:endParaRPr lang="fr-FR" sz="1600" b="1" dirty="0">
              <a:latin typeface="Times New Roman" pitchFamily="18" charset="0"/>
              <a:cs typeface="Times New Roman" pitchFamily="18" charset="0"/>
            </a:endParaRPr>
          </a:p>
          <a:p>
            <a:pPr algn="just"/>
            <a:r>
              <a:rPr lang="fr-FR" sz="1600" dirty="0">
                <a:latin typeface="Times New Roman" pitchFamily="18" charset="0"/>
                <a:cs typeface="Times New Roman" pitchFamily="18" charset="0"/>
              </a:rPr>
              <a:t>permet la transformation de l’ammoniaque en acide nitreux HNO2.</a:t>
            </a:r>
          </a:p>
          <a:p>
            <a:pPr algn="just"/>
            <a:endParaRPr lang="fr-FR" sz="1600" dirty="0">
              <a:latin typeface="Times New Roman" pitchFamily="18" charset="0"/>
              <a:cs typeface="Times New Roman" pitchFamily="18" charset="0"/>
            </a:endParaRPr>
          </a:p>
          <a:p>
            <a:pPr algn="just"/>
            <a:r>
              <a:rPr lang="fr-FR" sz="1600" dirty="0">
                <a:latin typeface="Times New Roman" pitchFamily="18" charset="0"/>
                <a:cs typeface="Times New Roman" pitchFamily="18" charset="0"/>
              </a:rPr>
              <a:t>Réalisée par des nitrobactéries aérobies dont le nom de genre contient le préfixe </a:t>
            </a:r>
            <a:r>
              <a:rPr lang="fr-FR" sz="1600" dirty="0" err="1">
                <a:latin typeface="Times New Roman" pitchFamily="18" charset="0"/>
                <a:cs typeface="Times New Roman" pitchFamily="18" charset="0"/>
              </a:rPr>
              <a:t>Nitroso</a:t>
            </a:r>
            <a:r>
              <a:rPr lang="fr-FR" sz="1600" dirty="0">
                <a:latin typeface="Times New Roman" pitchFamily="18" charset="0"/>
                <a:cs typeface="Times New Roman" pitchFamily="18" charset="0"/>
              </a:rPr>
              <a:t>- </a:t>
            </a:r>
            <a:r>
              <a:rPr lang="fr-FR" sz="1600" b="1" dirty="0">
                <a:solidFill>
                  <a:srgbClr val="FF0000"/>
                </a:solidFill>
                <a:latin typeface="Times New Roman" pitchFamily="18" charset="0"/>
                <a:cs typeface="Times New Roman" pitchFamily="18" charset="0"/>
              </a:rPr>
              <a:t>(Nitrosomonas, </a:t>
            </a:r>
            <a:r>
              <a:rPr lang="fr-FR" sz="1600" b="1" dirty="0" err="1">
                <a:solidFill>
                  <a:srgbClr val="FF0000"/>
                </a:solidFill>
                <a:latin typeface="Times New Roman" pitchFamily="18" charset="0"/>
                <a:cs typeface="Times New Roman" pitchFamily="18" charset="0"/>
              </a:rPr>
              <a:t>Nitrosocystis</a:t>
            </a:r>
            <a:r>
              <a:rPr lang="fr-FR" sz="1600" b="1" dirty="0">
                <a:solidFill>
                  <a:srgbClr val="FF0000"/>
                </a:solidFill>
                <a:latin typeface="Times New Roman" pitchFamily="18" charset="0"/>
                <a:cs typeface="Times New Roman" pitchFamily="18" charset="0"/>
              </a:rPr>
              <a:t>, </a:t>
            </a:r>
            <a:r>
              <a:rPr lang="fr-FR" sz="1600" b="1" dirty="0" err="1">
                <a:solidFill>
                  <a:srgbClr val="FF0000"/>
                </a:solidFill>
                <a:latin typeface="Times New Roman" pitchFamily="18" charset="0"/>
                <a:cs typeface="Times New Roman" pitchFamily="18" charset="0"/>
              </a:rPr>
              <a:t>Nitrosospira</a:t>
            </a:r>
            <a:r>
              <a:rPr lang="fr-FR" sz="1600" b="1" dirty="0">
                <a:solidFill>
                  <a:srgbClr val="FF0000"/>
                </a:solidFill>
                <a:latin typeface="Times New Roman" pitchFamily="18" charset="0"/>
                <a:cs typeface="Times New Roman" pitchFamily="18" charset="0"/>
              </a:rPr>
              <a:t>). </a:t>
            </a:r>
          </a:p>
          <a:p>
            <a:pPr algn="just"/>
            <a:endParaRPr lang="fr-FR" sz="1600" dirty="0">
              <a:latin typeface="Times New Roman" pitchFamily="18" charset="0"/>
              <a:cs typeface="Times New Roman" pitchFamily="18" charset="0"/>
            </a:endParaRPr>
          </a:p>
          <a:p>
            <a:pPr algn="just"/>
            <a:r>
              <a:rPr lang="fr-FR" sz="1600" dirty="0">
                <a:latin typeface="Times New Roman" pitchFamily="18" charset="0"/>
                <a:cs typeface="Times New Roman" pitchFamily="18" charset="0"/>
              </a:rPr>
              <a:t>En solution, l’acide nitreux se dissocie pour libérer des nitrites NO2-, très toxiques pour les poissons.</a:t>
            </a:r>
          </a:p>
        </p:txBody>
      </p:sp>
      <p:sp>
        <p:nvSpPr>
          <p:cNvPr id="6" name="Rectangle 5"/>
          <p:cNvSpPr/>
          <p:nvPr/>
        </p:nvSpPr>
        <p:spPr>
          <a:xfrm>
            <a:off x="6156176" y="2708920"/>
            <a:ext cx="2988000" cy="406265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fr-FR" b="1" dirty="0">
                <a:latin typeface="Times New Roman" pitchFamily="18" charset="0"/>
                <a:cs typeface="Times New Roman" pitchFamily="18" charset="0"/>
              </a:rPr>
              <a:t>Nitratation</a:t>
            </a:r>
            <a:endParaRPr lang="fr-FR" sz="1600" b="1" dirty="0">
              <a:latin typeface="Times New Roman" pitchFamily="18" charset="0"/>
              <a:cs typeface="Times New Roman" pitchFamily="18" charset="0"/>
            </a:endParaRPr>
          </a:p>
          <a:p>
            <a:pPr algn="just"/>
            <a:endParaRPr lang="fr-FR" sz="1600" dirty="0">
              <a:latin typeface="Times New Roman" pitchFamily="18" charset="0"/>
              <a:cs typeface="Times New Roman" pitchFamily="18" charset="0"/>
            </a:endParaRPr>
          </a:p>
          <a:p>
            <a:pPr algn="just"/>
            <a:r>
              <a:rPr lang="fr-FR" sz="1600" dirty="0">
                <a:latin typeface="Times New Roman" pitchFamily="18" charset="0"/>
                <a:cs typeface="Times New Roman" pitchFamily="18" charset="0"/>
              </a:rPr>
              <a:t>transformation de l’acide nitreux (HNO2) et des nitrites (NO2)  en acide nitrique HNO3 par un processus d’oxydation.</a:t>
            </a:r>
          </a:p>
          <a:p>
            <a:pPr algn="just"/>
            <a:endParaRPr lang="fr-FR" sz="1600" dirty="0">
              <a:latin typeface="Times New Roman" pitchFamily="18" charset="0"/>
              <a:cs typeface="Times New Roman" pitchFamily="18" charset="0"/>
            </a:endParaRPr>
          </a:p>
          <a:p>
            <a:pPr algn="just"/>
            <a:r>
              <a:rPr lang="fr-FR" sz="1600" dirty="0">
                <a:latin typeface="Times New Roman" pitchFamily="18" charset="0"/>
                <a:cs typeface="Times New Roman" pitchFamily="18" charset="0"/>
              </a:rPr>
              <a:t>Réalisée par des bactéries aérobies dont le nom de genre contient le préfixe </a:t>
            </a:r>
            <a:r>
              <a:rPr lang="fr-FR" sz="1600" dirty="0" err="1">
                <a:latin typeface="Times New Roman" pitchFamily="18" charset="0"/>
                <a:cs typeface="Times New Roman" pitchFamily="18" charset="0"/>
              </a:rPr>
              <a:t>Nitro</a:t>
            </a:r>
            <a:r>
              <a:rPr lang="fr-FR" sz="1600" dirty="0">
                <a:latin typeface="Times New Roman" pitchFamily="18" charset="0"/>
                <a:cs typeface="Times New Roman" pitchFamily="18" charset="0"/>
              </a:rPr>
              <a:t>- </a:t>
            </a:r>
            <a:r>
              <a:rPr lang="fr-FR" sz="1600" b="1" i="1" dirty="0">
                <a:solidFill>
                  <a:srgbClr val="FF0000"/>
                </a:solidFill>
                <a:latin typeface="Times New Roman" pitchFamily="18" charset="0"/>
                <a:cs typeface="Times New Roman" pitchFamily="18" charset="0"/>
              </a:rPr>
              <a:t>( Nitrobacter, </a:t>
            </a:r>
            <a:r>
              <a:rPr lang="fr-FR" sz="1600" b="1" i="1" dirty="0" err="1">
                <a:solidFill>
                  <a:srgbClr val="FF0000"/>
                </a:solidFill>
                <a:latin typeface="Times New Roman" pitchFamily="18" charset="0"/>
                <a:cs typeface="Times New Roman" pitchFamily="18" charset="0"/>
              </a:rPr>
              <a:t>Nitrococcus</a:t>
            </a:r>
            <a:r>
              <a:rPr lang="fr-FR" sz="1600" b="1" i="1" dirty="0">
                <a:solidFill>
                  <a:srgbClr val="FF0000"/>
                </a:solidFill>
                <a:latin typeface="Times New Roman" pitchFamily="18" charset="0"/>
                <a:cs typeface="Times New Roman" pitchFamily="18" charset="0"/>
              </a:rPr>
              <a:t>, </a:t>
            </a:r>
            <a:r>
              <a:rPr lang="fr-FR" sz="1600" b="1" i="1" dirty="0" err="1">
                <a:solidFill>
                  <a:srgbClr val="FF0000"/>
                </a:solidFill>
                <a:latin typeface="Times New Roman" pitchFamily="18" charset="0"/>
                <a:cs typeface="Times New Roman" pitchFamily="18" charset="0"/>
              </a:rPr>
              <a:t>Nitrospira</a:t>
            </a:r>
            <a:r>
              <a:rPr lang="fr-FR" sz="1600" b="1" i="1" dirty="0">
                <a:solidFill>
                  <a:srgbClr val="FF0000"/>
                </a:solidFill>
                <a:latin typeface="Times New Roman" pitchFamily="18" charset="0"/>
                <a:cs typeface="Times New Roman" pitchFamily="18" charset="0"/>
              </a:rPr>
              <a:t>, </a:t>
            </a:r>
            <a:r>
              <a:rPr lang="fr-FR" sz="1600" b="1" i="1" dirty="0" err="1">
                <a:solidFill>
                  <a:srgbClr val="FF0000"/>
                </a:solidFill>
                <a:latin typeface="Times New Roman" pitchFamily="18" charset="0"/>
                <a:cs typeface="Times New Roman" pitchFamily="18" charset="0"/>
              </a:rPr>
              <a:t>Nitrospina</a:t>
            </a:r>
            <a:r>
              <a:rPr lang="fr-FR" sz="1600" b="1" i="1" dirty="0">
                <a:solidFill>
                  <a:srgbClr val="FF0000"/>
                </a:solidFill>
                <a:latin typeface="Times New Roman" pitchFamily="18" charset="0"/>
                <a:cs typeface="Times New Roman" pitchFamily="18" charset="0"/>
              </a:rPr>
              <a:t> ). </a:t>
            </a:r>
          </a:p>
          <a:p>
            <a:pPr algn="just"/>
            <a:endParaRPr lang="fr-FR" sz="1600" dirty="0">
              <a:latin typeface="Times New Roman" pitchFamily="18" charset="0"/>
              <a:cs typeface="Times New Roman" pitchFamily="18" charset="0"/>
            </a:endParaRPr>
          </a:p>
          <a:p>
            <a:pPr algn="just"/>
            <a:r>
              <a:rPr lang="fr-FR" sz="1600" dirty="0">
                <a:latin typeface="Times New Roman" pitchFamily="18" charset="0"/>
                <a:cs typeface="Times New Roman" pitchFamily="18" charset="0"/>
              </a:rPr>
              <a:t>Cet acide se dissocie dans l’eau pour former des nitrates NO3-. </a:t>
            </a:r>
          </a:p>
          <a:p>
            <a:pPr algn="just"/>
            <a:endParaRPr lang="fr-FR" sz="1600" dirty="0">
              <a:latin typeface="Times New Roman" pitchFamily="18" charset="0"/>
              <a:cs typeface="Times New Roman" pitchFamily="18" charset="0"/>
            </a:endParaRPr>
          </a:p>
        </p:txBody>
      </p:sp>
      <p:pic>
        <p:nvPicPr>
          <p:cNvPr id="7" name="Picture 4"/>
          <p:cNvPicPr>
            <a:picLocks noChangeAspect="1" noChangeArrowheads="1"/>
          </p:cNvPicPr>
          <p:nvPr/>
        </p:nvPicPr>
        <p:blipFill>
          <a:blip r:embed="rId3"/>
          <a:srcRect l="10227" t="8783" r="2840" b="2027"/>
          <a:stretch>
            <a:fillRect/>
          </a:stretch>
        </p:blipFill>
        <p:spPr bwMode="auto">
          <a:xfrm>
            <a:off x="71406" y="3412536"/>
            <a:ext cx="4352194" cy="3231174"/>
          </a:xfrm>
          <a:prstGeom prst="rect">
            <a:avLst/>
          </a:prstGeom>
          <a:noFill/>
          <a:ln w="9525">
            <a:solidFill>
              <a:srgbClr val="FF0000"/>
            </a:solidFill>
            <a:miter lim="800000"/>
            <a:headEnd/>
            <a:tailEnd/>
          </a:ln>
          <a:effectLst/>
        </p:spPr>
      </p:pic>
      <p:pic>
        <p:nvPicPr>
          <p:cNvPr id="8" name="Picture 3"/>
          <p:cNvPicPr>
            <a:picLocks noChangeAspect="1" noChangeArrowheads="1"/>
          </p:cNvPicPr>
          <p:nvPr/>
        </p:nvPicPr>
        <p:blipFill>
          <a:blip r:embed="rId4"/>
          <a:srcRect t="3883" b="1456"/>
          <a:stretch>
            <a:fillRect/>
          </a:stretch>
        </p:blipFill>
        <p:spPr bwMode="auto">
          <a:xfrm>
            <a:off x="4594012" y="3429000"/>
            <a:ext cx="4550020" cy="328614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864649"/>
            <a:ext cx="9144000" cy="769441"/>
          </a:xfrm>
          <a:prstGeom prst="rect">
            <a:avLst/>
          </a:prstGeom>
        </p:spPr>
        <p:txBody>
          <a:bodyPr wrap="square">
            <a:spAutoFit/>
          </a:bodyPr>
          <a:lstStyle/>
          <a:p>
            <a:pPr lvl="0" algn="just" fontAlgn="base">
              <a:spcBef>
                <a:spcPct val="0"/>
              </a:spcBef>
              <a:spcAft>
                <a:spcPct val="0"/>
              </a:spcAft>
            </a:pPr>
            <a:r>
              <a:rPr lang="fr-FR" sz="2200" dirty="0">
                <a:solidFill>
                  <a:srgbClr val="212121"/>
                </a:solidFill>
                <a:latin typeface="Times New Roman" pitchFamily="18" charset="0"/>
                <a:cs typeface="Times New Roman" pitchFamily="18" charset="0"/>
              </a:rPr>
              <a:t>La bioénergétique de la nitrification est basée sur les mêmes principes qui gouvernent d'autres réactions </a:t>
            </a:r>
            <a:r>
              <a:rPr lang="fr-FR" sz="2200" dirty="0" err="1">
                <a:solidFill>
                  <a:srgbClr val="212121"/>
                </a:solidFill>
                <a:latin typeface="Times New Roman" pitchFamily="18" charset="0"/>
                <a:cs typeface="Times New Roman" pitchFamily="18" charset="0"/>
              </a:rPr>
              <a:t>chimiolithotrophes</a:t>
            </a:r>
            <a:endParaRPr lang="fr-FR" sz="2200" dirty="0">
              <a:latin typeface="Times New Roman" pitchFamily="18" charset="0"/>
              <a:cs typeface="Times New Roman" pitchFamily="18" charset="0"/>
            </a:endParaRPr>
          </a:p>
        </p:txBody>
      </p:sp>
      <p:sp>
        <p:nvSpPr>
          <p:cNvPr id="4" name="Rectangle 3"/>
          <p:cNvSpPr/>
          <p:nvPr/>
        </p:nvSpPr>
        <p:spPr>
          <a:xfrm>
            <a:off x="0" y="1965636"/>
            <a:ext cx="9144000" cy="769441"/>
          </a:xfrm>
          <a:prstGeom prst="rect">
            <a:avLst/>
          </a:prstGeom>
        </p:spPr>
        <p:txBody>
          <a:bodyPr wrap="square">
            <a:spAutoFit/>
          </a:bodyPr>
          <a:lstStyle/>
          <a:p>
            <a:pPr algn="just"/>
            <a:r>
              <a:rPr lang="fr-FR" sz="2200" dirty="0">
                <a:solidFill>
                  <a:srgbClr val="212121"/>
                </a:solidFill>
                <a:latin typeface="Times New Roman" pitchFamily="18" charset="0"/>
                <a:cs typeface="Times New Roman" pitchFamily="18" charset="0"/>
              </a:rPr>
              <a:t>Les électrons de substrats inorganiques réduits (NH</a:t>
            </a:r>
            <a:r>
              <a:rPr lang="fr-FR" sz="2200" baseline="-25000" dirty="0">
                <a:solidFill>
                  <a:srgbClr val="212121"/>
                </a:solidFill>
                <a:latin typeface="Times New Roman" pitchFamily="18" charset="0"/>
                <a:cs typeface="Times New Roman" pitchFamily="18" charset="0"/>
              </a:rPr>
              <a:t>3</a:t>
            </a:r>
            <a:r>
              <a:rPr lang="fr-FR" sz="2200" dirty="0">
                <a:solidFill>
                  <a:srgbClr val="212121"/>
                </a:solidFill>
                <a:latin typeface="Times New Roman" pitchFamily="18" charset="0"/>
                <a:cs typeface="Times New Roman" pitchFamily="18" charset="0"/>
              </a:rPr>
              <a:t> et </a:t>
            </a:r>
            <a:r>
              <a:rPr lang="fr-FR" sz="2200" dirty="0" smtClean="0">
                <a:solidFill>
                  <a:srgbClr val="212121"/>
                </a:solidFill>
                <a:latin typeface="Times New Roman" pitchFamily="18" charset="0"/>
                <a:cs typeface="Times New Roman" pitchFamily="18" charset="0"/>
              </a:rPr>
              <a:t>NO</a:t>
            </a:r>
            <a:r>
              <a:rPr lang="fr-FR" sz="2200" baseline="-25000" dirty="0" smtClean="0">
                <a:solidFill>
                  <a:srgbClr val="212121"/>
                </a:solidFill>
                <a:latin typeface="Times New Roman" pitchFamily="18" charset="0"/>
                <a:cs typeface="Times New Roman" pitchFamily="18" charset="0"/>
              </a:rPr>
              <a:t>2</a:t>
            </a:r>
            <a:r>
              <a:rPr lang="fr-FR" sz="3200" b="1" baseline="30000" dirty="0" smtClean="0">
                <a:solidFill>
                  <a:srgbClr val="212121"/>
                </a:solidFill>
                <a:latin typeface="Times New Roman" pitchFamily="18" charset="0"/>
                <a:cs typeface="Times New Roman" pitchFamily="18" charset="0"/>
              </a:rPr>
              <a:t>- </a:t>
            </a:r>
            <a:r>
              <a:rPr lang="fr-FR" sz="2200" dirty="0" smtClean="0">
                <a:solidFill>
                  <a:srgbClr val="212121"/>
                </a:solidFill>
                <a:latin typeface="Times New Roman" pitchFamily="18" charset="0"/>
                <a:cs typeface="Times New Roman" pitchFamily="18" charset="0"/>
              </a:rPr>
              <a:t>)  </a:t>
            </a:r>
            <a:r>
              <a:rPr lang="fr-FR" sz="2200" dirty="0">
                <a:solidFill>
                  <a:srgbClr val="212121"/>
                </a:solidFill>
                <a:latin typeface="Times New Roman" pitchFamily="18" charset="0"/>
                <a:cs typeface="Times New Roman" pitchFamily="18" charset="0"/>
              </a:rPr>
              <a:t>entrer dans une chaîne de transport d'électrons et conduit la synthèse d'ATP</a:t>
            </a:r>
            <a:r>
              <a:rPr lang="fr-FR" sz="2200" dirty="0">
                <a:latin typeface="Times New Roman" pitchFamily="18" charset="0"/>
                <a:cs typeface="Times New Roman" pitchFamily="18" charset="0"/>
              </a:rPr>
              <a:t> </a:t>
            </a:r>
          </a:p>
        </p:txBody>
      </p:sp>
      <p:sp>
        <p:nvSpPr>
          <p:cNvPr id="6" name="Rectangle 5"/>
          <p:cNvSpPr/>
          <p:nvPr/>
        </p:nvSpPr>
        <p:spPr>
          <a:xfrm>
            <a:off x="0" y="3066623"/>
            <a:ext cx="4286248" cy="2123658"/>
          </a:xfrm>
          <a:prstGeom prst="rect">
            <a:avLst/>
          </a:prstGeom>
        </p:spPr>
        <p:txBody>
          <a:bodyPr wrap="square">
            <a:spAutoFit/>
          </a:bodyPr>
          <a:lstStyle/>
          <a:p>
            <a:pPr lvl="0" algn="just" fontAlgn="base">
              <a:spcBef>
                <a:spcPct val="0"/>
              </a:spcBef>
              <a:spcAft>
                <a:spcPct val="0"/>
              </a:spcAft>
            </a:pPr>
            <a:r>
              <a:rPr lang="fr-FR" sz="2200" dirty="0">
                <a:solidFill>
                  <a:srgbClr val="212121"/>
                </a:solidFill>
                <a:latin typeface="Times New Roman" pitchFamily="18" charset="0"/>
                <a:cs typeface="Times New Roman" pitchFamily="18" charset="0"/>
              </a:rPr>
              <a:t>Les  potentiels d’oxydoréduction des donneurs d'électrons pour les bactéries nitrifiantes ne sont pas particulièrement </a:t>
            </a:r>
            <a:r>
              <a:rPr lang="fr-FR" sz="2200" dirty="0" smtClean="0">
                <a:solidFill>
                  <a:srgbClr val="212121"/>
                </a:solidFill>
                <a:latin typeface="Times New Roman" pitchFamily="18" charset="0"/>
                <a:cs typeface="Times New Roman" pitchFamily="18" charset="0"/>
              </a:rPr>
              <a:t>forts ce qui limite évidemment la quantité d'énergie qui peut être conservée</a:t>
            </a:r>
            <a:r>
              <a:rPr lang="fr-FR" sz="2200" dirty="0" smtClean="0">
                <a:latin typeface="Times New Roman" pitchFamily="18" charset="0"/>
                <a:cs typeface="Times New Roman" pitchFamily="18" charset="0"/>
              </a:rPr>
              <a:t> </a:t>
            </a:r>
            <a:r>
              <a:rPr lang="fr-FR" sz="2200" dirty="0" smtClean="0">
                <a:solidFill>
                  <a:srgbClr val="212121"/>
                </a:solidFill>
                <a:latin typeface="Times New Roman" pitchFamily="18" charset="0"/>
                <a:cs typeface="Times New Roman" pitchFamily="18" charset="0"/>
              </a:rPr>
              <a:t>.</a:t>
            </a:r>
            <a:endParaRPr lang="fr-FR" sz="2200" dirty="0">
              <a:latin typeface="Times New Roman" pitchFamily="18" charset="0"/>
              <a:cs typeface="Times New Roman" pitchFamily="18" charset="0"/>
            </a:endParaRPr>
          </a:p>
        </p:txBody>
      </p:sp>
      <p:sp>
        <p:nvSpPr>
          <p:cNvPr id="7" name="Rectangle 6"/>
          <p:cNvSpPr/>
          <p:nvPr/>
        </p:nvSpPr>
        <p:spPr>
          <a:xfrm>
            <a:off x="0" y="5521827"/>
            <a:ext cx="4572000" cy="430887"/>
          </a:xfrm>
          <a:prstGeom prst="rect">
            <a:avLst/>
          </a:prstGeom>
        </p:spPr>
        <p:txBody>
          <a:bodyPr wrap="square">
            <a:spAutoFit/>
          </a:bodyPr>
          <a:lstStyle/>
          <a:p>
            <a:pPr algn="just">
              <a:buClr>
                <a:srgbClr val="FF0000"/>
              </a:buClr>
              <a:buSzPct val="120000"/>
            </a:pPr>
            <a:r>
              <a:rPr lang="fr-FR" sz="2200" dirty="0">
                <a:solidFill>
                  <a:srgbClr val="212121"/>
                </a:solidFill>
                <a:latin typeface="Times New Roman" pitchFamily="18" charset="0"/>
                <a:cs typeface="Times New Roman" pitchFamily="18" charset="0"/>
              </a:rPr>
              <a:t>Le E</a:t>
            </a:r>
            <a:r>
              <a:rPr lang="fr-FR" sz="2200" baseline="-25000" dirty="0">
                <a:solidFill>
                  <a:srgbClr val="212121"/>
                </a:solidFill>
                <a:latin typeface="Times New Roman" pitchFamily="18" charset="0"/>
                <a:cs typeface="Times New Roman" pitchFamily="18" charset="0"/>
              </a:rPr>
              <a:t>0</a:t>
            </a:r>
            <a:r>
              <a:rPr lang="fr-FR" sz="2200" dirty="0">
                <a:solidFill>
                  <a:srgbClr val="212121"/>
                </a:solidFill>
                <a:latin typeface="Times New Roman" pitchFamily="18" charset="0"/>
                <a:cs typeface="Times New Roman" pitchFamily="18" charset="0"/>
              </a:rPr>
              <a:t>‘ </a:t>
            </a:r>
            <a:r>
              <a:rPr lang="fr-FR" sz="2200" dirty="0" smtClean="0">
                <a:solidFill>
                  <a:srgbClr val="212121"/>
                </a:solidFill>
                <a:latin typeface="Times New Roman" pitchFamily="18" charset="0"/>
                <a:cs typeface="Times New Roman" pitchFamily="18" charset="0"/>
              </a:rPr>
              <a:t>(</a:t>
            </a:r>
            <a:r>
              <a:rPr lang="fr-FR" sz="2200" dirty="0">
                <a:solidFill>
                  <a:srgbClr val="212121"/>
                </a:solidFill>
                <a:latin typeface="Times New Roman" pitchFamily="18" charset="0"/>
                <a:cs typeface="Times New Roman" pitchFamily="18" charset="0"/>
              </a:rPr>
              <a:t>NO</a:t>
            </a:r>
            <a:r>
              <a:rPr lang="fr-FR" sz="2200" baseline="-25000" dirty="0">
                <a:solidFill>
                  <a:srgbClr val="212121"/>
                </a:solidFill>
                <a:latin typeface="Times New Roman" pitchFamily="18" charset="0"/>
                <a:cs typeface="Times New Roman" pitchFamily="18" charset="0"/>
              </a:rPr>
              <a:t>2</a:t>
            </a:r>
            <a:r>
              <a:rPr lang="fr-FR" sz="2200" baseline="50000" dirty="0">
                <a:solidFill>
                  <a:srgbClr val="212121"/>
                </a:solidFill>
                <a:latin typeface="Times New Roman" pitchFamily="18" charset="0"/>
                <a:cs typeface="Times New Roman" pitchFamily="18" charset="0"/>
              </a:rPr>
              <a:t>-</a:t>
            </a:r>
            <a:r>
              <a:rPr lang="fr-FR" sz="2200" dirty="0">
                <a:solidFill>
                  <a:srgbClr val="212121"/>
                </a:solidFill>
                <a:latin typeface="Times New Roman" pitchFamily="18" charset="0"/>
                <a:cs typeface="Times New Roman" pitchFamily="18" charset="0"/>
              </a:rPr>
              <a:t> / NH</a:t>
            </a:r>
            <a:r>
              <a:rPr lang="fr-FR" sz="2200" baseline="-25000" dirty="0">
                <a:solidFill>
                  <a:srgbClr val="212121"/>
                </a:solidFill>
                <a:latin typeface="Times New Roman" pitchFamily="18" charset="0"/>
                <a:cs typeface="Times New Roman" pitchFamily="18" charset="0"/>
              </a:rPr>
              <a:t>3</a:t>
            </a:r>
            <a:r>
              <a:rPr lang="fr-FR" sz="2200" dirty="0">
                <a:solidFill>
                  <a:srgbClr val="212121"/>
                </a:solidFill>
                <a:latin typeface="Times New Roman" pitchFamily="18" charset="0"/>
                <a:cs typeface="Times New Roman" pitchFamily="18" charset="0"/>
              </a:rPr>
              <a:t>) est de + 0,34 V</a:t>
            </a:r>
            <a:endParaRPr lang="fr-FR" sz="2200" dirty="0">
              <a:latin typeface="Times New Roman" pitchFamily="18" charset="0"/>
              <a:cs typeface="Times New Roman" pitchFamily="18" charset="0"/>
            </a:endParaRPr>
          </a:p>
        </p:txBody>
      </p:sp>
      <p:sp>
        <p:nvSpPr>
          <p:cNvPr id="8" name="Rectangle 7"/>
          <p:cNvSpPr/>
          <p:nvPr/>
        </p:nvSpPr>
        <p:spPr>
          <a:xfrm>
            <a:off x="0" y="6284261"/>
            <a:ext cx="4572000" cy="430887"/>
          </a:xfrm>
          <a:prstGeom prst="rect">
            <a:avLst/>
          </a:prstGeom>
        </p:spPr>
        <p:txBody>
          <a:bodyPr wrap="square">
            <a:spAutoFit/>
          </a:bodyPr>
          <a:lstStyle/>
          <a:p>
            <a:pPr algn="just"/>
            <a:r>
              <a:rPr lang="fr-FR" sz="2200" dirty="0">
                <a:solidFill>
                  <a:srgbClr val="212121"/>
                </a:solidFill>
                <a:latin typeface="Times New Roman" pitchFamily="18" charset="0"/>
                <a:cs typeface="Times New Roman" pitchFamily="18" charset="0"/>
              </a:rPr>
              <a:t>Le </a:t>
            </a:r>
            <a:r>
              <a:rPr lang="fr-FR" sz="2200" dirty="0" smtClean="0">
                <a:solidFill>
                  <a:srgbClr val="212121"/>
                </a:solidFill>
                <a:latin typeface="Times New Roman" pitchFamily="18" charset="0"/>
                <a:cs typeface="Times New Roman" pitchFamily="18" charset="0"/>
              </a:rPr>
              <a:t>E</a:t>
            </a:r>
            <a:r>
              <a:rPr lang="fr-FR" sz="2200" baseline="-25000" dirty="0" smtClean="0">
                <a:solidFill>
                  <a:srgbClr val="212121"/>
                </a:solidFill>
                <a:latin typeface="Times New Roman" pitchFamily="18" charset="0"/>
                <a:cs typeface="Times New Roman" pitchFamily="18" charset="0"/>
              </a:rPr>
              <a:t>0</a:t>
            </a:r>
            <a:r>
              <a:rPr lang="fr-FR" sz="2200" dirty="0" smtClean="0">
                <a:solidFill>
                  <a:srgbClr val="212121"/>
                </a:solidFill>
                <a:latin typeface="Times New Roman" pitchFamily="18" charset="0"/>
                <a:cs typeface="Times New Roman" pitchFamily="18" charset="0"/>
              </a:rPr>
              <a:t>‘(NO</a:t>
            </a:r>
            <a:r>
              <a:rPr lang="fr-FR" sz="2200" baseline="-25000" dirty="0" smtClean="0">
                <a:solidFill>
                  <a:srgbClr val="212121"/>
                </a:solidFill>
                <a:latin typeface="Times New Roman" pitchFamily="18" charset="0"/>
                <a:cs typeface="Times New Roman" pitchFamily="18" charset="0"/>
              </a:rPr>
              <a:t>3</a:t>
            </a:r>
            <a:r>
              <a:rPr lang="fr-FR" sz="2200" baseline="50000" dirty="0" smtClean="0">
                <a:solidFill>
                  <a:srgbClr val="212121"/>
                </a:solidFill>
                <a:latin typeface="Times New Roman" pitchFamily="18" charset="0"/>
                <a:cs typeface="Times New Roman" pitchFamily="18" charset="0"/>
              </a:rPr>
              <a:t>-</a:t>
            </a:r>
            <a:r>
              <a:rPr lang="fr-FR" sz="2200" dirty="0" smtClean="0">
                <a:solidFill>
                  <a:srgbClr val="212121"/>
                </a:solidFill>
                <a:latin typeface="Times New Roman" pitchFamily="18" charset="0"/>
                <a:cs typeface="Times New Roman" pitchFamily="18" charset="0"/>
              </a:rPr>
              <a:t> </a:t>
            </a:r>
            <a:r>
              <a:rPr lang="fr-FR" sz="2200" dirty="0">
                <a:solidFill>
                  <a:srgbClr val="212121"/>
                </a:solidFill>
                <a:latin typeface="Times New Roman" pitchFamily="18" charset="0"/>
                <a:cs typeface="Times New Roman" pitchFamily="18" charset="0"/>
              </a:rPr>
              <a:t>/ </a:t>
            </a:r>
            <a:r>
              <a:rPr lang="fr-FR" sz="2200" dirty="0" smtClean="0">
                <a:solidFill>
                  <a:srgbClr val="212121"/>
                </a:solidFill>
                <a:latin typeface="Times New Roman" pitchFamily="18" charset="0"/>
                <a:cs typeface="Times New Roman" pitchFamily="18" charset="0"/>
              </a:rPr>
              <a:t>NO</a:t>
            </a:r>
            <a:r>
              <a:rPr lang="fr-FR" sz="2200" baseline="-25000" dirty="0" smtClean="0">
                <a:solidFill>
                  <a:srgbClr val="212121"/>
                </a:solidFill>
                <a:latin typeface="Times New Roman" pitchFamily="18" charset="0"/>
                <a:cs typeface="Times New Roman" pitchFamily="18" charset="0"/>
              </a:rPr>
              <a:t>2</a:t>
            </a:r>
            <a:r>
              <a:rPr lang="fr-FR" sz="2200" baseline="50000" dirty="0" smtClean="0">
                <a:solidFill>
                  <a:srgbClr val="212121"/>
                </a:solidFill>
                <a:latin typeface="Times New Roman" pitchFamily="18" charset="0"/>
                <a:cs typeface="Times New Roman" pitchFamily="18" charset="0"/>
              </a:rPr>
              <a:t>-</a:t>
            </a:r>
            <a:r>
              <a:rPr lang="fr-FR" sz="2200" dirty="0" smtClean="0">
                <a:solidFill>
                  <a:srgbClr val="212121"/>
                </a:solidFill>
                <a:latin typeface="Times New Roman" pitchFamily="18" charset="0"/>
                <a:cs typeface="Times New Roman" pitchFamily="18" charset="0"/>
              </a:rPr>
              <a:t> ) est </a:t>
            </a:r>
            <a:r>
              <a:rPr lang="fr-FR" sz="2200" dirty="0">
                <a:solidFill>
                  <a:srgbClr val="212121"/>
                </a:solidFill>
                <a:latin typeface="Times New Roman" pitchFamily="18" charset="0"/>
                <a:cs typeface="Times New Roman" pitchFamily="18" charset="0"/>
              </a:rPr>
              <a:t>de + 0,43 V</a:t>
            </a:r>
            <a:r>
              <a:rPr lang="fr-FR" sz="2200" dirty="0">
                <a:latin typeface="Times New Roman" pitchFamily="18" charset="0"/>
                <a:cs typeface="Times New Roman" pitchFamily="18" charset="0"/>
              </a:rPr>
              <a:t> </a:t>
            </a:r>
          </a:p>
        </p:txBody>
      </p:sp>
      <p:sp>
        <p:nvSpPr>
          <p:cNvPr id="16" name="Rectangle 15"/>
          <p:cNvSpPr/>
          <p:nvPr/>
        </p:nvSpPr>
        <p:spPr>
          <a:xfrm>
            <a:off x="0" y="71438"/>
            <a:ext cx="9144000" cy="461665"/>
          </a:xfrm>
          <a:prstGeom prst="rect">
            <a:avLst/>
          </a:prstGeom>
        </p:spPr>
        <p:txBody>
          <a:bodyPr wrap="square">
            <a:spAutoFit/>
          </a:bodyPr>
          <a:lstStyle/>
          <a:p>
            <a:pPr lvl="0" algn="ctr" fontAlgn="base">
              <a:spcBef>
                <a:spcPct val="0"/>
              </a:spcBef>
              <a:spcAft>
                <a:spcPct val="0"/>
              </a:spcAft>
            </a:pPr>
            <a:r>
              <a:rPr lang="fr-FR" sz="2400" b="1" dirty="0">
                <a:solidFill>
                  <a:srgbClr val="212121"/>
                </a:solidFill>
                <a:latin typeface="Times New Roman" pitchFamily="18" charset="0"/>
                <a:cs typeface="Times New Roman" pitchFamily="18" charset="0"/>
              </a:rPr>
              <a:t>Bioénergétique de l'oxydation l'ammoniac et les nitrites</a:t>
            </a:r>
            <a:r>
              <a:rPr lang="fr-FR" sz="2400" b="1" dirty="0">
                <a:latin typeface="Times New Roman" pitchFamily="18" charset="0"/>
                <a:cs typeface="Times New Roman" pitchFamily="18" charset="0"/>
              </a:rPr>
              <a:t> </a:t>
            </a:r>
          </a:p>
        </p:txBody>
      </p:sp>
      <p:pic>
        <p:nvPicPr>
          <p:cNvPr id="9" name="Picture 4"/>
          <p:cNvPicPr>
            <a:picLocks noChangeAspect="1" noChangeArrowheads="1"/>
          </p:cNvPicPr>
          <p:nvPr/>
        </p:nvPicPr>
        <p:blipFill>
          <a:blip r:embed="rId2"/>
          <a:srcRect l="10227" t="8783" r="2840" b="2027"/>
          <a:stretch>
            <a:fillRect/>
          </a:stretch>
        </p:blipFill>
        <p:spPr bwMode="auto">
          <a:xfrm>
            <a:off x="4357686" y="3143248"/>
            <a:ext cx="4714908" cy="3500462"/>
          </a:xfrm>
          <a:prstGeom prst="rect">
            <a:avLst/>
          </a:prstGeom>
          <a:noFill/>
          <a:ln w="9525">
            <a:solidFill>
              <a:srgbClr val="FF0000"/>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hevron 19"/>
          <p:cNvSpPr/>
          <p:nvPr/>
        </p:nvSpPr>
        <p:spPr>
          <a:xfrm rot="10800000">
            <a:off x="1015534" y="3444434"/>
            <a:ext cx="484632" cy="484632"/>
          </a:xfrm>
          <a:prstGeom prst="chevro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a:solidFill>
                <a:schemeClr val="tx1"/>
              </a:solidFill>
            </a:endParaRPr>
          </a:p>
        </p:txBody>
      </p:sp>
      <p:pic>
        <p:nvPicPr>
          <p:cNvPr id="2" name="Picture 4"/>
          <p:cNvPicPr>
            <a:picLocks noChangeAspect="1" noChangeArrowheads="1"/>
          </p:cNvPicPr>
          <p:nvPr/>
        </p:nvPicPr>
        <p:blipFill>
          <a:blip r:embed="rId3"/>
          <a:srcRect l="10227" t="8783" r="2840" b="2027"/>
          <a:stretch>
            <a:fillRect/>
          </a:stretch>
        </p:blipFill>
        <p:spPr bwMode="auto">
          <a:xfrm>
            <a:off x="3679025" y="1214422"/>
            <a:ext cx="5465007" cy="4714908"/>
          </a:xfrm>
          <a:prstGeom prst="rect">
            <a:avLst/>
          </a:prstGeom>
          <a:noFill/>
          <a:ln w="9525">
            <a:noFill/>
            <a:miter lim="800000"/>
            <a:headEnd/>
            <a:tailEnd/>
          </a:ln>
          <a:effectLst/>
        </p:spPr>
      </p:pic>
      <p:sp>
        <p:nvSpPr>
          <p:cNvPr id="3" name="Rectangle 2"/>
          <p:cNvSpPr/>
          <p:nvPr/>
        </p:nvSpPr>
        <p:spPr>
          <a:xfrm>
            <a:off x="1500166" y="3353897"/>
            <a:ext cx="2210113" cy="769441"/>
          </a:xfrm>
          <a:prstGeom prst="wedgeRectCallout">
            <a:avLst>
              <a:gd name="adj1" fmla="val 87476"/>
              <a:gd name="adj2" fmla="val -57297"/>
            </a:avLst>
          </a:prstGeom>
          <a:solidFill>
            <a:srgbClr val="7030A0"/>
          </a:solidFill>
          <a:ln/>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n-US" sz="2200" i="1" dirty="0">
                <a:solidFill>
                  <a:srgbClr val="FFFF00"/>
                </a:solidFill>
                <a:latin typeface="Times New Roman" pitchFamily="18" charset="0"/>
                <a:cs typeface="Times New Roman" pitchFamily="18" charset="0"/>
              </a:rPr>
              <a:t>Ammoniac </a:t>
            </a:r>
            <a:r>
              <a:rPr lang="en-US" sz="2200" i="1" dirty="0" err="1">
                <a:solidFill>
                  <a:srgbClr val="FFFF00"/>
                </a:solidFill>
                <a:latin typeface="Times New Roman" pitchFamily="18" charset="0"/>
                <a:cs typeface="Times New Roman" pitchFamily="18" charset="0"/>
              </a:rPr>
              <a:t>monooxygenase</a:t>
            </a:r>
            <a:r>
              <a:rPr lang="en-US" sz="2200" i="1" dirty="0">
                <a:solidFill>
                  <a:srgbClr val="FFFF00"/>
                </a:solidFill>
                <a:latin typeface="Times New Roman" pitchFamily="18" charset="0"/>
                <a:cs typeface="Times New Roman" pitchFamily="18" charset="0"/>
              </a:rPr>
              <a:t> </a:t>
            </a:r>
            <a:endParaRPr lang="fr-FR" sz="2200" dirty="0">
              <a:solidFill>
                <a:srgbClr val="FFFF00"/>
              </a:solidFill>
              <a:latin typeface="Times New Roman" pitchFamily="18" charset="0"/>
              <a:cs typeface="Times New Roman" pitchFamily="18" charset="0"/>
            </a:endParaRPr>
          </a:p>
        </p:txBody>
      </p:sp>
      <p:sp>
        <p:nvSpPr>
          <p:cNvPr id="5" name="Rectangle 4"/>
          <p:cNvSpPr/>
          <p:nvPr/>
        </p:nvSpPr>
        <p:spPr>
          <a:xfrm>
            <a:off x="1500166" y="2421537"/>
            <a:ext cx="2214578" cy="769441"/>
          </a:xfrm>
          <a:prstGeom prst="wedgeRectCallout">
            <a:avLst>
              <a:gd name="adj1" fmla="val 78717"/>
              <a:gd name="adj2" fmla="val -18728"/>
            </a:avLst>
          </a:prstGeom>
          <a:solidFill>
            <a:srgbClr val="00B0F0"/>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fr-FR" sz="2200" i="1" dirty="0">
                <a:solidFill>
                  <a:srgbClr val="FFFF00"/>
                </a:solidFill>
                <a:latin typeface="Times New Roman" pitchFamily="18" charset="0"/>
                <a:cs typeface="Times New Roman" pitchFamily="18" charset="0"/>
              </a:rPr>
              <a:t>hydroxylamine </a:t>
            </a:r>
            <a:r>
              <a:rPr lang="fr-FR" sz="2200" i="1" dirty="0" err="1">
                <a:solidFill>
                  <a:srgbClr val="FFFF00"/>
                </a:solidFill>
                <a:latin typeface="Times New Roman" pitchFamily="18" charset="0"/>
                <a:cs typeface="Times New Roman" pitchFamily="18" charset="0"/>
              </a:rPr>
              <a:t>oxidoreductase</a:t>
            </a:r>
            <a:r>
              <a:rPr lang="fr-FR" sz="2200" i="1" dirty="0">
                <a:solidFill>
                  <a:srgbClr val="FFFF00"/>
                </a:solidFill>
                <a:latin typeface="Times New Roman" pitchFamily="18" charset="0"/>
                <a:cs typeface="Times New Roman" pitchFamily="18" charset="0"/>
              </a:rPr>
              <a:t> </a:t>
            </a:r>
            <a:r>
              <a:rPr lang="fr-FR" sz="2200" dirty="0">
                <a:solidFill>
                  <a:srgbClr val="FFFF00"/>
                </a:solidFill>
                <a:latin typeface="Times New Roman" pitchFamily="18" charset="0"/>
                <a:cs typeface="Times New Roman" pitchFamily="18" charset="0"/>
              </a:rPr>
              <a:t> </a:t>
            </a:r>
          </a:p>
        </p:txBody>
      </p:sp>
      <p:cxnSp>
        <p:nvCxnSpPr>
          <p:cNvPr id="7" name="Connecteur droit avec flèche 6"/>
          <p:cNvCxnSpPr/>
          <p:nvPr/>
        </p:nvCxnSpPr>
        <p:spPr>
          <a:xfrm rot="10800000">
            <a:off x="5105818" y="5000636"/>
            <a:ext cx="252000"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1" name="Rectangle 10"/>
          <p:cNvSpPr/>
          <p:nvPr/>
        </p:nvSpPr>
        <p:spPr>
          <a:xfrm>
            <a:off x="0" y="0"/>
            <a:ext cx="9144000" cy="461665"/>
          </a:xfrm>
          <a:prstGeom prst="rect">
            <a:avLst/>
          </a:prstGeom>
        </p:spPr>
        <p:txBody>
          <a:bodyPr wrap="square">
            <a:spAutoFit/>
          </a:bodyPr>
          <a:lstStyle/>
          <a:p>
            <a:pPr lvl="0" algn="ctr" fontAlgn="base">
              <a:spcBef>
                <a:spcPct val="0"/>
              </a:spcBef>
              <a:spcAft>
                <a:spcPct val="0"/>
              </a:spcAft>
            </a:pPr>
            <a:r>
              <a:rPr lang="fr-FR" sz="2400" b="1" dirty="0">
                <a:solidFill>
                  <a:srgbClr val="212121"/>
                </a:solidFill>
                <a:latin typeface="Times New Roman" pitchFamily="18" charset="0"/>
                <a:cs typeface="Times New Roman" pitchFamily="18" charset="0"/>
              </a:rPr>
              <a:t>Les bactéries oxydant l’ammoniac (</a:t>
            </a:r>
            <a:r>
              <a:rPr lang="fr-FR" sz="2400" b="1" dirty="0" err="1">
                <a:latin typeface="Times New Roman" pitchFamily="18" charset="0"/>
                <a:cs typeface="Times New Roman" pitchFamily="18" charset="0"/>
              </a:rPr>
              <a:t>Nitritation</a:t>
            </a:r>
            <a:r>
              <a:rPr lang="fr-FR" sz="2400" b="1" dirty="0">
                <a:latin typeface="Times New Roman" pitchFamily="18" charset="0"/>
                <a:cs typeface="Times New Roman" pitchFamily="18" charset="0"/>
              </a:rPr>
              <a:t>)</a:t>
            </a:r>
            <a:r>
              <a:rPr lang="fr-FR" sz="2400" b="1" dirty="0">
                <a:solidFill>
                  <a:srgbClr val="212121"/>
                </a:solidFill>
                <a:latin typeface="Times New Roman" pitchFamily="18" charset="0"/>
                <a:cs typeface="Times New Roman" pitchFamily="18" charset="0"/>
              </a:rPr>
              <a:t> </a:t>
            </a:r>
            <a:endParaRPr lang="fr-FR" sz="3600" b="1" dirty="0">
              <a:latin typeface="Times New Roman" pitchFamily="18" charset="0"/>
              <a:cs typeface="Times New Roman" pitchFamily="18" charset="0"/>
            </a:endParaRPr>
          </a:p>
        </p:txBody>
      </p:sp>
      <p:sp>
        <p:nvSpPr>
          <p:cNvPr id="13" name="Rectangle 12"/>
          <p:cNvSpPr/>
          <p:nvPr/>
        </p:nvSpPr>
        <p:spPr>
          <a:xfrm>
            <a:off x="0" y="428604"/>
            <a:ext cx="9144000" cy="430887"/>
          </a:xfrm>
          <a:prstGeom prst="rect">
            <a:avLst/>
          </a:prstGeom>
        </p:spPr>
        <p:txBody>
          <a:bodyPr wrap="square">
            <a:spAutoFit/>
          </a:bodyPr>
          <a:lstStyle/>
          <a:p>
            <a:pPr algn="just"/>
            <a:r>
              <a:rPr lang="fr-FR" sz="2200" dirty="0">
                <a:latin typeface="Times New Roman" pitchFamily="18" charset="0"/>
                <a:cs typeface="Times New Roman" pitchFamily="18" charset="0"/>
              </a:rPr>
              <a:t>Transforment l’ammoniaque en acide nitreux HNO</a:t>
            </a:r>
            <a:r>
              <a:rPr lang="fr-FR" sz="2200" baseline="-25000" dirty="0">
                <a:latin typeface="Times New Roman" pitchFamily="18" charset="0"/>
                <a:cs typeface="Times New Roman" pitchFamily="18" charset="0"/>
              </a:rPr>
              <a:t>2</a:t>
            </a:r>
            <a:r>
              <a:rPr lang="fr-FR" sz="2200" dirty="0">
                <a:latin typeface="Times New Roman" pitchFamily="18" charset="0"/>
                <a:cs typeface="Times New Roman" pitchFamily="18" charset="0"/>
              </a:rPr>
              <a:t> </a:t>
            </a:r>
          </a:p>
        </p:txBody>
      </p:sp>
      <p:sp>
        <p:nvSpPr>
          <p:cNvPr id="14" name="Rectangle 13"/>
          <p:cNvSpPr/>
          <p:nvPr/>
        </p:nvSpPr>
        <p:spPr>
          <a:xfrm>
            <a:off x="0" y="857232"/>
            <a:ext cx="9144000" cy="1446550"/>
          </a:xfrm>
          <a:prstGeom prst="rect">
            <a:avLst/>
          </a:prstGeom>
        </p:spPr>
        <p:txBody>
          <a:bodyPr wrap="square">
            <a:spAutoFit/>
          </a:bodyPr>
          <a:lstStyle/>
          <a:p>
            <a:pPr algn="just"/>
            <a:r>
              <a:rPr lang="fr-FR" sz="2200" dirty="0">
                <a:latin typeface="Times New Roman" pitchFamily="18" charset="0"/>
                <a:cs typeface="Times New Roman" pitchFamily="18" charset="0"/>
              </a:rPr>
              <a:t>Réalisée par des nitrobactéries aérobies dont le nom de genre contient le préfixe </a:t>
            </a:r>
            <a:r>
              <a:rPr lang="fr-FR" sz="2200" b="1" dirty="0" err="1">
                <a:solidFill>
                  <a:srgbClr val="0070C0"/>
                </a:solidFill>
                <a:latin typeface="Times New Roman" pitchFamily="18" charset="0"/>
                <a:cs typeface="Times New Roman" pitchFamily="18" charset="0"/>
              </a:rPr>
              <a:t>Nitroso</a:t>
            </a:r>
            <a:r>
              <a:rPr lang="fr-FR" sz="2200" b="1" dirty="0">
                <a:solidFill>
                  <a:srgbClr val="0070C0"/>
                </a:solidFill>
                <a:latin typeface="Times New Roman" pitchFamily="18" charset="0"/>
                <a:cs typeface="Times New Roman" pitchFamily="18" charset="0"/>
              </a:rPr>
              <a:t>- .</a:t>
            </a:r>
          </a:p>
          <a:p>
            <a:pPr algn="just"/>
            <a:r>
              <a:rPr lang="fr-FR" sz="2200" dirty="0">
                <a:solidFill>
                  <a:srgbClr val="FF0000"/>
                </a:solidFill>
                <a:latin typeface="Times New Roman" pitchFamily="18" charset="0"/>
                <a:cs typeface="Times New Roman" pitchFamily="18" charset="0"/>
              </a:rPr>
              <a:t>Exemples: </a:t>
            </a:r>
            <a:r>
              <a:rPr lang="fr-FR" sz="2200" dirty="0">
                <a:latin typeface="Times New Roman" pitchFamily="18" charset="0"/>
                <a:cs typeface="Times New Roman" pitchFamily="18" charset="0"/>
              </a:rPr>
              <a:t>Nitrosomonas,  </a:t>
            </a:r>
          </a:p>
          <a:p>
            <a:pPr algn="just"/>
            <a:r>
              <a:rPr lang="fr-FR" sz="2200" dirty="0" err="1">
                <a:latin typeface="Times New Roman" pitchFamily="18" charset="0"/>
                <a:cs typeface="Times New Roman" pitchFamily="18" charset="0"/>
              </a:rPr>
              <a:t>Nitrosocystis</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Nitrosospira</a:t>
            </a:r>
            <a:r>
              <a:rPr lang="fr-FR" sz="2200" dirty="0">
                <a:latin typeface="Times New Roman" pitchFamily="18" charset="0"/>
                <a:cs typeface="Times New Roman" pitchFamily="18" charset="0"/>
              </a:rPr>
              <a:t>. </a:t>
            </a:r>
          </a:p>
        </p:txBody>
      </p:sp>
      <p:sp>
        <p:nvSpPr>
          <p:cNvPr id="15" name="Rectangle 14"/>
          <p:cNvSpPr/>
          <p:nvPr/>
        </p:nvSpPr>
        <p:spPr>
          <a:xfrm>
            <a:off x="3929090" y="5821466"/>
            <a:ext cx="5214910" cy="1107996"/>
          </a:xfrm>
          <a:prstGeom prst="rect">
            <a:avLst/>
          </a:prstGeom>
        </p:spPr>
        <p:txBody>
          <a:bodyPr wrap="square">
            <a:spAutoFit/>
          </a:bodyPr>
          <a:lstStyle/>
          <a:p>
            <a:pPr algn="just"/>
            <a:r>
              <a:rPr lang="fr-FR" sz="2200" dirty="0">
                <a:latin typeface="Times New Roman" pitchFamily="18" charset="0"/>
                <a:cs typeface="Times New Roman" pitchFamily="18" charset="0"/>
              </a:rPr>
              <a:t>En solution, l’acide nitreux se dissocie pour libérer des nitrites NO</a:t>
            </a:r>
            <a:r>
              <a:rPr lang="fr-FR" sz="2200" baseline="-25000" dirty="0">
                <a:latin typeface="Times New Roman" pitchFamily="18" charset="0"/>
                <a:cs typeface="Times New Roman" pitchFamily="18" charset="0"/>
              </a:rPr>
              <a:t>2</a:t>
            </a:r>
            <a:r>
              <a:rPr lang="fr-FR" sz="2200" baseline="50000" dirty="0">
                <a:latin typeface="Times New Roman" pitchFamily="18" charset="0"/>
                <a:cs typeface="Times New Roman" pitchFamily="18" charset="0"/>
              </a:rPr>
              <a:t>-</a:t>
            </a:r>
            <a:r>
              <a:rPr lang="fr-FR" sz="2200" dirty="0">
                <a:latin typeface="Times New Roman" pitchFamily="18" charset="0"/>
                <a:cs typeface="Times New Roman" pitchFamily="18" charset="0"/>
              </a:rPr>
              <a:t>, très toxiques pour les poissons.</a:t>
            </a:r>
          </a:p>
        </p:txBody>
      </p:sp>
      <p:sp>
        <p:nvSpPr>
          <p:cNvPr id="17" name="Rectangle 16"/>
          <p:cNvSpPr/>
          <p:nvPr/>
        </p:nvSpPr>
        <p:spPr>
          <a:xfrm>
            <a:off x="0" y="4374071"/>
            <a:ext cx="3857620" cy="76944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fr-FR" sz="2200" dirty="0">
                <a:latin typeface="Times New Roman" pitchFamily="18" charset="0"/>
                <a:cs typeface="Times New Roman" pitchFamily="18" charset="0"/>
              </a:rPr>
              <a:t>NH</a:t>
            </a:r>
            <a:r>
              <a:rPr lang="fr-FR" sz="2200" baseline="-25000" dirty="0">
                <a:latin typeface="Times New Roman" pitchFamily="18" charset="0"/>
                <a:cs typeface="Times New Roman" pitchFamily="18" charset="0"/>
              </a:rPr>
              <a:t>3</a:t>
            </a:r>
            <a:r>
              <a:rPr lang="fr-FR" sz="2200" dirty="0">
                <a:latin typeface="Times New Roman" pitchFamily="18" charset="0"/>
                <a:cs typeface="Times New Roman" pitchFamily="18" charset="0"/>
              </a:rPr>
              <a:t>+ O</a:t>
            </a:r>
            <a:r>
              <a:rPr lang="fr-FR" sz="2200" baseline="-25000" dirty="0">
                <a:latin typeface="Times New Roman" pitchFamily="18" charset="0"/>
                <a:cs typeface="Times New Roman" pitchFamily="18" charset="0"/>
              </a:rPr>
              <a:t>2</a:t>
            </a:r>
            <a:r>
              <a:rPr lang="fr-FR" sz="2200" dirty="0">
                <a:latin typeface="Times New Roman" pitchFamily="18" charset="0"/>
                <a:cs typeface="Times New Roman" pitchFamily="18" charset="0"/>
              </a:rPr>
              <a:t> + 2H</a:t>
            </a:r>
            <a:r>
              <a:rPr lang="fr-FR" sz="2200" baseline="30000" dirty="0">
                <a:latin typeface="Times New Roman" pitchFamily="18" charset="0"/>
                <a:cs typeface="Times New Roman" pitchFamily="18" charset="0"/>
              </a:rPr>
              <a:t>+</a:t>
            </a:r>
            <a:r>
              <a:rPr lang="fr-FR" sz="2200" dirty="0">
                <a:latin typeface="Times New Roman" pitchFamily="18" charset="0"/>
                <a:cs typeface="Times New Roman" pitchFamily="18" charset="0"/>
              </a:rPr>
              <a:t> + 2 e</a:t>
            </a:r>
            <a:r>
              <a:rPr lang="fr-FR" sz="2200" baseline="30000" dirty="0">
                <a:latin typeface="Times New Roman" pitchFamily="18" charset="0"/>
                <a:cs typeface="Times New Roman" pitchFamily="18" charset="0"/>
              </a:rPr>
              <a:t>-</a:t>
            </a:r>
            <a:r>
              <a:rPr lang="fr-FR" sz="2200" dirty="0">
                <a:latin typeface="Times New Roman" pitchFamily="18" charset="0"/>
                <a:cs typeface="Times New Roman" pitchFamily="18" charset="0"/>
              </a:rPr>
              <a:t> → NH</a:t>
            </a:r>
            <a:r>
              <a:rPr lang="fr-FR" sz="2200" baseline="-25000" dirty="0">
                <a:latin typeface="Times New Roman" pitchFamily="18" charset="0"/>
                <a:cs typeface="Times New Roman" pitchFamily="18" charset="0"/>
              </a:rPr>
              <a:t>2</a:t>
            </a:r>
            <a:r>
              <a:rPr lang="fr-FR" sz="2200" dirty="0">
                <a:latin typeface="Times New Roman" pitchFamily="18" charset="0"/>
                <a:cs typeface="Times New Roman" pitchFamily="18" charset="0"/>
              </a:rPr>
              <a:t>OH </a:t>
            </a:r>
            <a:r>
              <a:rPr lang="fr-FR" dirty="0">
                <a:latin typeface="Times New Roman" pitchFamily="18" charset="0"/>
                <a:cs typeface="Times New Roman" pitchFamily="18" charset="0"/>
              </a:rPr>
              <a:t>(Hydroxylamine)  </a:t>
            </a:r>
            <a:r>
              <a:rPr lang="fr-FR" sz="2200" dirty="0">
                <a:latin typeface="Times New Roman" pitchFamily="18" charset="0"/>
                <a:cs typeface="Times New Roman" pitchFamily="18" charset="0"/>
              </a:rPr>
              <a:t>+ H</a:t>
            </a:r>
            <a:r>
              <a:rPr lang="fr-FR" sz="2200" baseline="-25000" dirty="0">
                <a:latin typeface="Times New Roman" pitchFamily="18" charset="0"/>
                <a:cs typeface="Times New Roman" pitchFamily="18" charset="0"/>
              </a:rPr>
              <a:t>2</a:t>
            </a:r>
            <a:r>
              <a:rPr lang="fr-FR" sz="2200" dirty="0">
                <a:latin typeface="Times New Roman" pitchFamily="18" charset="0"/>
                <a:cs typeface="Times New Roman" pitchFamily="18" charset="0"/>
              </a:rPr>
              <a:t>O</a:t>
            </a:r>
          </a:p>
        </p:txBody>
      </p:sp>
      <p:sp>
        <p:nvSpPr>
          <p:cNvPr id="18" name="Rectangle 17"/>
          <p:cNvSpPr/>
          <p:nvPr/>
        </p:nvSpPr>
        <p:spPr>
          <a:xfrm>
            <a:off x="1504631" y="3357562"/>
            <a:ext cx="2210113" cy="769441"/>
          </a:xfrm>
          <a:prstGeom prst="wedgeRectCallout">
            <a:avLst>
              <a:gd name="adj1" fmla="val 41647"/>
              <a:gd name="adj2" fmla="val 81654"/>
            </a:avLst>
          </a:prstGeom>
          <a:solidFill>
            <a:srgbClr val="7030A0"/>
          </a:solidFill>
          <a:ln/>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n-US" sz="2200" i="1" dirty="0">
                <a:solidFill>
                  <a:srgbClr val="FFFF00"/>
                </a:solidFill>
                <a:latin typeface="Times New Roman" pitchFamily="18" charset="0"/>
                <a:cs typeface="Times New Roman" pitchFamily="18" charset="0"/>
              </a:rPr>
              <a:t>Ammoniac </a:t>
            </a:r>
            <a:r>
              <a:rPr lang="en-US" sz="2200" i="1" dirty="0" err="1">
                <a:solidFill>
                  <a:srgbClr val="FFFF00"/>
                </a:solidFill>
                <a:latin typeface="Times New Roman" pitchFamily="18" charset="0"/>
                <a:cs typeface="Times New Roman" pitchFamily="18" charset="0"/>
              </a:rPr>
              <a:t>monooxygenase</a:t>
            </a:r>
            <a:r>
              <a:rPr lang="en-US" sz="2200" i="1" dirty="0">
                <a:solidFill>
                  <a:srgbClr val="FFFF00"/>
                </a:solidFill>
                <a:latin typeface="Times New Roman" pitchFamily="18" charset="0"/>
                <a:cs typeface="Times New Roman" pitchFamily="18" charset="0"/>
              </a:rPr>
              <a:t> </a:t>
            </a:r>
            <a:endParaRPr lang="fr-FR" sz="2200" dirty="0">
              <a:solidFill>
                <a:srgbClr val="FFFF00"/>
              </a:solidFill>
              <a:latin typeface="Times New Roman" pitchFamily="18" charset="0"/>
              <a:cs typeface="Times New Roman" pitchFamily="18" charset="0"/>
            </a:endParaRPr>
          </a:p>
        </p:txBody>
      </p:sp>
      <p:sp>
        <p:nvSpPr>
          <p:cNvPr id="19" name="Rectangle 18"/>
          <p:cNvSpPr/>
          <p:nvPr/>
        </p:nvSpPr>
        <p:spPr>
          <a:xfrm>
            <a:off x="-32" y="3214686"/>
            <a:ext cx="1000132" cy="1015663"/>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fr-FR" sz="1200" dirty="0">
                <a:latin typeface="Times New Roman" pitchFamily="18" charset="0"/>
                <a:cs typeface="Times New Roman" pitchFamily="18" charset="0"/>
              </a:rPr>
              <a:t>Requièrent un donneur d'électrons , le NADH ou le NADPH. </a:t>
            </a:r>
          </a:p>
        </p:txBody>
      </p:sp>
      <p:sp>
        <p:nvSpPr>
          <p:cNvPr id="21" name="Rectangle 20"/>
          <p:cNvSpPr/>
          <p:nvPr/>
        </p:nvSpPr>
        <p:spPr>
          <a:xfrm>
            <a:off x="0" y="5340036"/>
            <a:ext cx="3857620" cy="1446550"/>
          </a:xfrm>
          <a:prstGeom prst="rect">
            <a:avLst/>
          </a:prstGeom>
        </p:spPr>
        <p:txBody>
          <a:bodyPr wrap="square">
            <a:spAutoFit/>
          </a:bodyPr>
          <a:lstStyle/>
          <a:p>
            <a:pPr algn="just"/>
            <a:r>
              <a:rPr lang="fr-FR" sz="2200" dirty="0">
                <a:solidFill>
                  <a:srgbClr val="212121"/>
                </a:solidFill>
                <a:latin typeface="Times New Roman" pitchFamily="18" charset="0"/>
                <a:cs typeface="Times New Roman" pitchFamily="18" charset="0"/>
              </a:rPr>
              <a:t>Chez les bactéries nitrifiantes le NADH est formé par flux d'électrons </a:t>
            </a:r>
            <a:r>
              <a:rPr lang="fr-FR" sz="2200" dirty="0" smtClean="0">
                <a:solidFill>
                  <a:srgbClr val="212121"/>
                </a:solidFill>
                <a:latin typeface="Times New Roman" pitchFamily="18" charset="0"/>
                <a:cs typeface="Times New Roman" pitchFamily="18" charset="0"/>
              </a:rPr>
              <a:t>inversés et utilisé dans le cycle de Calvin </a:t>
            </a:r>
            <a:endParaRPr lang="fr-FR" sz="2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35" presetClass="emph" presetSubtype="0" repeatCount="4000" fill="hold" nodeType="withEffect">
                                  <p:stCondLst>
                                    <p:cond delay="0"/>
                                  </p:stCondLst>
                                  <p:childTnLst>
                                    <p:anim calcmode="discrete" valueType="str">
                                      <p:cBhvr>
                                        <p:cTn id="19" dur="1000" fill="hold"/>
                                        <p:tgtEl>
                                          <p:spTgt spid="7"/>
                                        </p:tgtEl>
                                        <p:attrNameLst>
                                          <p:attrName>style.visibility</p:attrName>
                                        </p:attrNameLst>
                                      </p:cBhvr>
                                      <p:tavLst>
                                        <p:tav tm="0">
                                          <p:val>
                                            <p:strVal val="hidden"/>
                                          </p:val>
                                        </p:tav>
                                        <p:tav tm="50000">
                                          <p:val>
                                            <p:strVal val="visible"/>
                                          </p:val>
                                        </p:tav>
                                      </p:tavLst>
                                    </p:anim>
                                  </p:childTnLst>
                                </p:cTn>
                              </p:par>
                              <p:par>
                                <p:cTn id="20" presetID="1"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 grpId="0" animBg="1"/>
      <p:bldP spid="5" grpId="0" animBg="1"/>
      <p:bldP spid="13" grpId="0"/>
      <p:bldP spid="14" grpId="0"/>
      <p:bldP spid="15" grpId="0"/>
      <p:bldP spid="17" grpId="0" animBg="1"/>
      <p:bldP spid="18" grpId="0" animBg="1"/>
      <p:bldP spid="19" grpId="0" animBg="1"/>
      <p:bldP spid="21" grpId="0"/>
    </p:bld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16771</TotalTime>
  <Words>3747</Words>
  <Application>Microsoft Office PowerPoint</Application>
  <PresentationFormat>Affichage à l'écran (4:3)</PresentationFormat>
  <Paragraphs>302</Paragraphs>
  <Slides>48</Slides>
  <Notes>4</Notes>
  <HiddenSlides>0</HiddenSlides>
  <MMClips>0</MMClips>
  <ScaleCrop>false</ScaleCrop>
  <HeadingPairs>
    <vt:vector size="4" baseType="variant">
      <vt:variant>
        <vt:lpstr>Thème</vt:lpstr>
      </vt:variant>
      <vt:variant>
        <vt:i4>1</vt:i4>
      </vt:variant>
      <vt:variant>
        <vt:lpstr>Titres des diapositives</vt:lpstr>
      </vt:variant>
      <vt:variant>
        <vt:i4>48</vt:i4>
      </vt:variant>
    </vt:vector>
  </HeadingPairs>
  <TitlesOfParts>
    <vt:vector size="49"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HP</dc:creator>
  <cp:lastModifiedBy>EFIBAC-ZIZI</cp:lastModifiedBy>
  <cp:revision>315</cp:revision>
  <dcterms:created xsi:type="dcterms:W3CDTF">2017-12-02T23:46:29Z</dcterms:created>
  <dcterms:modified xsi:type="dcterms:W3CDTF">2020-01-20T11:26:14Z</dcterms:modified>
</cp:coreProperties>
</file>