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9" r:id="rId4"/>
    <p:sldId id="260" r:id="rId5"/>
    <p:sldId id="261" r:id="rId6"/>
    <p:sldId id="262" r:id="rId7"/>
    <p:sldId id="263" r:id="rId8"/>
    <p:sldId id="264" r:id="rId9"/>
    <p:sldId id="265" r:id="rId10"/>
    <p:sldId id="269" r:id="rId11"/>
    <p:sldId id="270" r:id="rId12"/>
    <p:sldId id="271" r:id="rId13"/>
    <p:sldId id="272" r:id="rId14"/>
    <p:sldId id="273" r:id="rId15"/>
    <p:sldId id="274" r:id="rId16"/>
    <p:sldId id="275" r:id="rId17"/>
    <p:sldId id="276" r:id="rId18"/>
    <p:sldId id="279" r:id="rId19"/>
    <p:sldId id="277" r:id="rId20"/>
    <p:sldId id="280" r:id="rId21"/>
    <p:sldId id="282" r:id="rId22"/>
    <p:sldId id="281" r:id="rId23"/>
    <p:sldId id="283" r:id="rId24"/>
    <p:sldId id="284" r:id="rId25"/>
    <p:sldId id="285"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CCF0A4-A0BC-497A-8FB9-A11A0DD03152}" type="datetimeFigureOut">
              <a:rPr lang="fr-FR" smtClean="0"/>
              <a:pPr/>
              <a:t>08/02/2021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DB637-8CBC-461F-8FFF-D1FE6AF59677}" type="slidenum">
              <a:rPr lang="fr-FR" smtClean="0"/>
              <a:pPr/>
              <a:t>‹N°›</a:t>
            </a:fld>
            <a:endParaRPr lang="fr-FR"/>
          </a:p>
        </p:txBody>
      </p:sp>
    </p:spTree>
    <p:extLst>
      <p:ext uri="{BB962C8B-B14F-4D97-AF65-F5344CB8AC3E}">
        <p14:creationId xmlns:p14="http://schemas.microsoft.com/office/powerpoint/2010/main" val="2444449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70DB637-8CBC-461F-8FFF-D1FE6AF59677}" type="slidenum">
              <a:rPr lang="fr-FR" smtClean="0"/>
              <a:pPr/>
              <a:t>10</a:t>
            </a:fld>
            <a:endParaRPr lang="fr-FR"/>
          </a:p>
        </p:txBody>
      </p:sp>
    </p:spTree>
    <p:extLst>
      <p:ext uri="{BB962C8B-B14F-4D97-AF65-F5344CB8AC3E}">
        <p14:creationId xmlns:p14="http://schemas.microsoft.com/office/powerpoint/2010/main" val="244608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77B2E3B-FA17-4878-A28B-40C3F0FC6477}"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802F9E-0E4E-4DA5-A9C6-67D38004BF8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2E3B-FA17-4878-A28B-40C3F0FC6477}" type="datetimeFigureOut">
              <a:rPr lang="fr-FR" smtClean="0"/>
              <a:pPr/>
              <a:t>08/02/2021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02F9E-0E4E-4DA5-A9C6-67D38004BF8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643182"/>
            <a:ext cx="7772400" cy="1470025"/>
          </a:xfrm>
        </p:spPr>
        <p:txBody>
          <a:bodyPr>
            <a:noAutofit/>
          </a:bodyPr>
          <a:lstStyle/>
          <a:p>
            <a:pPr lvl="0"/>
            <a:r>
              <a:rPr lang="fr-FR" sz="4800" b="1" dirty="0" smtClean="0">
                <a:solidFill>
                  <a:srgbClr val="FF0000"/>
                </a:solidFill>
              </a:rPr>
              <a:t>Extractions et purifications des acides nucléiques </a:t>
            </a:r>
            <a:br>
              <a:rPr lang="fr-FR" sz="4800" b="1" dirty="0" smtClean="0">
                <a:solidFill>
                  <a:srgbClr val="FF0000"/>
                </a:solidFill>
              </a:rPr>
            </a:br>
            <a:endParaRPr lang="fr-FR" sz="4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12"/>
            <a:ext cx="8229600" cy="1143000"/>
          </a:xfrm>
        </p:spPr>
        <p:txBody>
          <a:bodyPr>
            <a:normAutofit fontScale="90000"/>
          </a:bodyPr>
          <a:lstStyle/>
          <a:p>
            <a:r>
              <a:rPr lang="fr-FR" dirty="0" smtClean="0"/>
              <a:t>1.2. Purification par extraction phénol-chloroforme</a:t>
            </a:r>
            <a:br>
              <a:rPr lang="fr-FR" dirty="0" smtClean="0"/>
            </a:br>
            <a:endParaRPr lang="fr-FR" dirty="0"/>
          </a:p>
        </p:txBody>
      </p:sp>
      <p:sp>
        <p:nvSpPr>
          <p:cNvPr id="3" name="Espace réservé du contenu 2"/>
          <p:cNvSpPr>
            <a:spLocks noGrp="1"/>
          </p:cNvSpPr>
          <p:nvPr>
            <p:ph idx="1"/>
          </p:nvPr>
        </p:nvSpPr>
        <p:spPr>
          <a:xfrm>
            <a:off x="242918" y="1500174"/>
            <a:ext cx="8686800" cy="4525963"/>
          </a:xfrm>
        </p:spPr>
        <p:txBody>
          <a:bodyPr>
            <a:normAutofit fontScale="92500" lnSpcReduction="20000"/>
          </a:bodyPr>
          <a:lstStyle/>
          <a:p>
            <a:r>
              <a:rPr lang="fr-FR" b="1" dirty="0" smtClean="0">
                <a:solidFill>
                  <a:srgbClr val="FF0066"/>
                </a:solidFill>
              </a:rPr>
              <a:t>Principe de la méthode d’extraction </a:t>
            </a:r>
            <a:r>
              <a:rPr lang="fr-FR" dirty="0" smtClean="0"/>
              <a:t>: les méthodes utilisent la solubilité différentielle des molécules (acides nucléiques / contaminant comme les protéines et les lipides) entre deux phases non miscibles.</a:t>
            </a:r>
          </a:p>
          <a:p>
            <a:r>
              <a:rPr lang="fr-FR" b="1" dirty="0" smtClean="0">
                <a:solidFill>
                  <a:srgbClr val="FF0066"/>
                </a:solidFill>
              </a:rPr>
              <a:t>En pratique </a:t>
            </a:r>
            <a:r>
              <a:rPr lang="fr-FR" dirty="0" smtClean="0"/>
              <a:t>: on mélange vigoureusement la solution d'acides nucléiques en phase aqueuse à une phase non miscible hydrophobe. Après centrifugation, on récupère la phase aqueuse contenant les acides nucléiques à la pipette (phase aqueuse).</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a:r>
              <a:rPr lang="fr-FR" sz="3200" b="1" dirty="0" smtClean="0"/>
              <a:t>Deux extractions successives qui se distinguent selon la phase non miscible : </a:t>
            </a:r>
            <a:endParaRPr lang="fr-FR" sz="3200" b="1" dirty="0"/>
          </a:p>
        </p:txBody>
      </p:sp>
      <p:sp>
        <p:nvSpPr>
          <p:cNvPr id="3" name="Espace réservé du contenu 2"/>
          <p:cNvSpPr>
            <a:spLocks noGrp="1"/>
          </p:cNvSpPr>
          <p:nvPr>
            <p:ph idx="1"/>
          </p:nvPr>
        </p:nvSpPr>
        <p:spPr>
          <a:xfrm>
            <a:off x="242918" y="1600200"/>
            <a:ext cx="8686800" cy="4525963"/>
          </a:xfrm>
        </p:spPr>
        <p:txBody>
          <a:bodyPr>
            <a:normAutofit/>
          </a:bodyPr>
          <a:lstStyle/>
          <a:p>
            <a:pPr marL="257175" indent="-257175" algn="just">
              <a:buBlip>
                <a:blip r:embed="rId2"/>
              </a:buBlip>
            </a:pPr>
            <a:r>
              <a:rPr lang="fr-FR" sz="2600" dirty="0" smtClean="0"/>
              <a:t> </a:t>
            </a:r>
            <a:r>
              <a:rPr lang="fr-FR" sz="2600" b="1" dirty="0" smtClean="0">
                <a:solidFill>
                  <a:srgbClr val="0070C0"/>
                </a:solidFill>
              </a:rPr>
              <a:t>l'extraction phénolique </a:t>
            </a:r>
            <a:r>
              <a:rPr lang="fr-FR" sz="2600" dirty="0" smtClean="0"/>
              <a:t>: elle est utilisée pour débarrasser les acides nucléiques des protéines car le phénol est un </a:t>
            </a:r>
            <a:r>
              <a:rPr lang="fr-FR" sz="2600" dirty="0" err="1" smtClean="0"/>
              <a:t>déprotéinisant</a:t>
            </a:r>
            <a:r>
              <a:rPr lang="fr-FR" sz="2600" dirty="0" smtClean="0"/>
              <a:t> puissant. Les protéines précipitent, elles sédimentent au fond de la phase aqueuse mais et elles restent à l’interface c'est-à-dire qu’elles restent à la surface de la phase phénolique qui est une phase hydrophobe. Les débris membranaire lipidiques vont aller dans la phase phénol hydrophobe. Le phénol doit être très pur et saturé en tampon (pH 8 pour extraire l’ADN). L’inconvénient du phénol réside dans son caractère très corrosif, c’est donc un produit à manipuler avec précaution.</a:t>
            </a:r>
            <a:endParaRPr lang="fr-FR" sz="2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4525963"/>
          </a:xfrm>
        </p:spPr>
        <p:txBody>
          <a:bodyPr>
            <a:normAutofit fontScale="92500" lnSpcReduction="10000"/>
          </a:bodyPr>
          <a:lstStyle/>
          <a:p>
            <a:pPr algn="just">
              <a:buBlip>
                <a:blip r:embed="rId2"/>
              </a:buBlip>
            </a:pPr>
            <a:r>
              <a:rPr lang="fr-FR" dirty="0" smtClean="0">
                <a:solidFill>
                  <a:srgbClr val="0070C0"/>
                </a:solidFill>
              </a:rPr>
              <a:t> </a:t>
            </a:r>
            <a:r>
              <a:rPr lang="fr-FR" b="1" dirty="0" smtClean="0">
                <a:solidFill>
                  <a:srgbClr val="0070C0"/>
                </a:solidFill>
              </a:rPr>
              <a:t>l'extraction au chloroforme : </a:t>
            </a:r>
            <a:r>
              <a:rPr lang="fr-FR" dirty="0" smtClean="0"/>
              <a:t>elle complète toujours l'extraction précédente pour éliminer toutes traces de phénol aqueux. Toute trace de phénol doit être éliminée pour permettre l’action ultérieure d’enzyme (de restriction par exemple) sur l’acide nucléique extrait. Le chloroforme est additionné d’alcool </a:t>
            </a:r>
            <a:r>
              <a:rPr lang="fr-FR" dirty="0" err="1" smtClean="0"/>
              <a:t>isoamylique</a:t>
            </a:r>
            <a:r>
              <a:rPr lang="fr-FR" dirty="0" smtClean="0"/>
              <a:t> (AIA = 3-</a:t>
            </a:r>
            <a:r>
              <a:rPr lang="fr-FR" dirty="0" err="1" smtClean="0"/>
              <a:t>méthyl</a:t>
            </a:r>
            <a:r>
              <a:rPr lang="fr-FR" dirty="0" smtClean="0"/>
              <a:t>-1-butanol = (CH3)2CHCH2CH2OH) qui est un agent </a:t>
            </a:r>
            <a:r>
              <a:rPr lang="fr-FR" dirty="0" err="1" smtClean="0"/>
              <a:t>antimousse</a:t>
            </a:r>
            <a:r>
              <a:rPr lang="fr-FR" dirty="0" smtClean="0"/>
              <a:t> stabilisant la séparation des phases (agent déstabilisant de l’émulsion).</a:t>
            </a:r>
            <a:endParaRPr lang="fr-FR" dirty="0"/>
          </a:p>
        </p:txBody>
      </p:sp>
      <p:sp>
        <p:nvSpPr>
          <p:cNvPr id="4" name="Rectangle 3"/>
          <p:cNvSpPr/>
          <p:nvPr/>
        </p:nvSpPr>
        <p:spPr>
          <a:xfrm>
            <a:off x="357158" y="5157629"/>
            <a:ext cx="8358246" cy="1323439"/>
          </a:xfrm>
          <a:prstGeom prst="rect">
            <a:avLst/>
          </a:prstGeom>
          <a:solidFill>
            <a:schemeClr val="accent2">
              <a:lumMod val="20000"/>
              <a:lumOff val="80000"/>
            </a:schemeClr>
          </a:solidFill>
        </p:spPr>
        <p:txBody>
          <a:bodyPr wrap="square">
            <a:spAutoFit/>
          </a:bodyPr>
          <a:lstStyle/>
          <a:p>
            <a:pPr algn="just"/>
            <a:r>
              <a:rPr lang="fr-FR" sz="2000" b="1" dirty="0" smtClean="0"/>
              <a:t>NB</a:t>
            </a:r>
            <a:r>
              <a:rPr lang="fr-FR" sz="2000" dirty="0" smtClean="0"/>
              <a:t> : Lors de la préparation d’un extrait ADN, l’élimination de l’ARN peut être effectué à la fin ou avant l’étape phénolique. S’il est effectué après l’étape phénolique, ce traitement doit être suivi d’une deuxième </a:t>
            </a:r>
            <a:r>
              <a:rPr lang="fr-FR" sz="2000" dirty="0" err="1" smtClean="0"/>
              <a:t>déprotéinisation</a:t>
            </a:r>
            <a:r>
              <a:rPr lang="fr-FR" sz="2000" dirty="0" smtClean="0"/>
              <a:t> afin d’éliminer la </a:t>
            </a:r>
            <a:r>
              <a:rPr lang="fr-FR" sz="2000" dirty="0" err="1" smtClean="0"/>
              <a:t>RNase</a:t>
            </a:r>
            <a:r>
              <a:rPr lang="fr-FR" sz="2000" dirty="0" smtClean="0"/>
              <a:t> résiduelle.</a:t>
            </a:r>
            <a:endParaRPr lang="fr-F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14290"/>
            <a:ext cx="8686800" cy="1143000"/>
          </a:xfrm>
        </p:spPr>
        <p:txBody>
          <a:bodyPr>
            <a:noAutofit/>
          </a:bodyPr>
          <a:lstStyle/>
          <a:p>
            <a:r>
              <a:rPr lang="fr-FR" sz="3200" b="1" dirty="0" smtClean="0"/>
              <a:t>L’extraction phénol-chloroforme appliquée à la purification de l’ARN = extraction phénol acide-chloroforme</a:t>
            </a:r>
            <a:endParaRPr lang="fr-FR" sz="3200" b="1" dirty="0"/>
          </a:p>
        </p:txBody>
      </p:sp>
      <p:sp>
        <p:nvSpPr>
          <p:cNvPr id="3" name="Espace réservé du contenu 2"/>
          <p:cNvSpPr>
            <a:spLocks noGrp="1"/>
          </p:cNvSpPr>
          <p:nvPr>
            <p:ph idx="1"/>
          </p:nvPr>
        </p:nvSpPr>
        <p:spPr>
          <a:xfrm>
            <a:off x="214282" y="1571612"/>
            <a:ext cx="8686800" cy="4525963"/>
          </a:xfrm>
        </p:spPr>
        <p:txBody>
          <a:bodyPr>
            <a:noAutofit/>
          </a:bodyPr>
          <a:lstStyle/>
          <a:p>
            <a:pPr marL="101600" indent="-101600" algn="just">
              <a:buNone/>
            </a:pPr>
            <a:r>
              <a:rPr lang="fr-FR" sz="2800" dirty="0" smtClean="0"/>
              <a:t>		L’extraction des ARN nécessite de prendre des précautions particulières : port de gants, matériels et réactifs à usage unique traités sans ribonucléases. Ces précautions sont mises en place pour remédier à la présence de ribonucléases sur la peau et à l’existence de tissus naturellement enrichis en ribonucléases (pancréas par exemple). L’extraction des ARN est donc plus délicate que celle de l’ADN car les ARN sont très sensibles à l’action des </a:t>
            </a:r>
            <a:r>
              <a:rPr lang="fr-FR" sz="2800" dirty="0" err="1" smtClean="0"/>
              <a:t>RNases</a:t>
            </a:r>
            <a:r>
              <a:rPr lang="fr-FR" sz="2800" dirty="0" smtClean="0"/>
              <a:t> qui, de leur côté, sont des enzymes très stables et qui donc, même si elles sont présentes en petite quantité, réaliseront la dégradation des ARN. </a:t>
            </a:r>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000108"/>
            <a:ext cx="8686800" cy="4525963"/>
          </a:xfrm>
        </p:spPr>
        <p:txBody>
          <a:bodyPr>
            <a:noAutofit/>
          </a:bodyPr>
          <a:lstStyle/>
          <a:p>
            <a:pPr algn="just"/>
            <a:r>
              <a:rPr lang="fr-FR" sz="2800" dirty="0" smtClean="0"/>
              <a:t>→ L’extraction débute par une lyse cellulaire ou tissulaire en présence d’agent </a:t>
            </a:r>
            <a:r>
              <a:rPr lang="fr-FR" sz="2800" dirty="0" err="1" smtClean="0"/>
              <a:t>chaotropique</a:t>
            </a:r>
            <a:r>
              <a:rPr lang="fr-FR" sz="2800" dirty="0" smtClean="0"/>
              <a:t>, isothiocyanate de guanidine ou de chlorure de lithium, l’agent </a:t>
            </a:r>
            <a:r>
              <a:rPr lang="fr-FR" sz="2800" dirty="0" err="1" smtClean="0"/>
              <a:t>chaotropique</a:t>
            </a:r>
            <a:r>
              <a:rPr lang="fr-FR" sz="2800" dirty="0" smtClean="0"/>
              <a:t> est utilisé pour dénaturer les </a:t>
            </a:r>
            <a:r>
              <a:rPr lang="fr-FR" sz="2800" dirty="0" err="1" smtClean="0"/>
              <a:t>RNases</a:t>
            </a:r>
            <a:r>
              <a:rPr lang="fr-FR" sz="2800" dirty="0" smtClean="0"/>
              <a:t> endogènes. On y ajoute souvent un inhibiteur de </a:t>
            </a:r>
            <a:r>
              <a:rPr lang="fr-FR" sz="2800" dirty="0" err="1" smtClean="0"/>
              <a:t>ribonuléases</a:t>
            </a:r>
            <a:r>
              <a:rPr lang="fr-FR" sz="2800" dirty="0" smtClean="0"/>
              <a:t> comme le β- </a:t>
            </a:r>
            <a:r>
              <a:rPr lang="fr-FR" sz="2800" dirty="0" err="1" smtClean="0"/>
              <a:t>mercaptoéthanol</a:t>
            </a:r>
            <a:r>
              <a:rPr lang="fr-FR" sz="2800" dirty="0" smtClean="0"/>
              <a:t> (HOCH2CH2SH) qui est un agent réducteur et qui va rompre les ponts disulfures dénaturant ainsi les ribonucléases. (Il est communément employé pour réduire les ponts disulfures présents dans les protéines et peut jouer un rôle d'antioxydant biologique).</a:t>
            </a:r>
            <a:endParaRPr lang="fr-FR"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214290"/>
            <a:ext cx="8686800" cy="4525963"/>
          </a:xfrm>
        </p:spPr>
        <p:txBody>
          <a:bodyPr>
            <a:noAutofit/>
          </a:bodyPr>
          <a:lstStyle/>
          <a:p>
            <a:pPr algn="just"/>
            <a:r>
              <a:rPr lang="fr-FR" sz="2800" dirty="0" smtClean="0"/>
              <a:t>→ La lyse est ensuite suivie par une extraction en phénol acide. Le phénol utilisé est un phénol acide c'est-à-dire qu’il a été mis en solution et équilibré avec un tampon de pH acide (pH 5). Dans ces conditions les protéines histones, riches en acides aminés basiques (portant dans leur radical un groupement NH2), vont avoir à pH acide une forte charge positive, elles vont alors s’associer plus fortement à l’ADN génomique chargé négativement et vont l’entraîner avec elles lors de leur précipitation. Ainsi l’ADN et les protéines qui ont précipité restent à la surface de la phase phénolique et sont ainsi rassemblés à l’interface. La phase aqueuse (supérieure) contiendra en solution les ARN débarrassés de l’ADN. La phase phénolique (inférieure) contiendra les lipides.</a:t>
            </a:r>
            <a:endParaRPr lang="fr-F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90" y="2551837"/>
            <a:ext cx="8358214" cy="2246769"/>
          </a:xfrm>
          <a:prstGeom prst="rect">
            <a:avLst/>
          </a:prstGeom>
          <a:solidFill>
            <a:schemeClr val="accent2">
              <a:lumMod val="20000"/>
              <a:lumOff val="80000"/>
            </a:schemeClr>
          </a:solidFill>
        </p:spPr>
        <p:txBody>
          <a:bodyPr wrap="square">
            <a:spAutoFit/>
          </a:bodyPr>
          <a:lstStyle/>
          <a:p>
            <a:pPr algn="just"/>
            <a:r>
              <a:rPr lang="fr-FR" sz="2800" b="1" dirty="0" smtClean="0"/>
              <a:t>NB</a:t>
            </a:r>
            <a:r>
              <a:rPr lang="fr-FR" sz="2800" dirty="0" smtClean="0"/>
              <a:t> : D’autres techniques rapides ont été élaborées sans l’utilisation du phénol acide-chloroforme : purification sur mini-colonne contenant une membrane de gel de silice présentant une affinité pour les ARN avec élimination des ADN par l’emploi d’une </a:t>
            </a:r>
            <a:r>
              <a:rPr lang="fr-FR" sz="2800" dirty="0" err="1" smtClean="0"/>
              <a:t>DNAse</a:t>
            </a:r>
            <a:r>
              <a:rPr lang="fr-FR" sz="2800" dirty="0" smtClean="0"/>
              <a:t>. </a:t>
            </a:r>
            <a:endParaRPr lang="fr-FR"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71462"/>
            <a:ext cx="9144000" cy="1143000"/>
          </a:xfrm>
        </p:spPr>
        <p:txBody>
          <a:bodyPr>
            <a:noAutofit/>
          </a:bodyPr>
          <a:lstStyle/>
          <a:p>
            <a:r>
              <a:rPr lang="fr-FR" sz="3200" b="1" dirty="0" smtClean="0"/>
              <a:t>1.3. Concentration </a:t>
            </a:r>
            <a:r>
              <a:rPr lang="fr-FR" sz="3200" b="1" dirty="0"/>
              <a:t>par précipitation à l’éthanol froid</a:t>
            </a:r>
            <a:endParaRPr lang="fr-FR" sz="3200" dirty="0"/>
          </a:p>
        </p:txBody>
      </p:sp>
      <p:sp>
        <p:nvSpPr>
          <p:cNvPr id="3" name="Espace réservé du contenu 2"/>
          <p:cNvSpPr>
            <a:spLocks noGrp="1"/>
          </p:cNvSpPr>
          <p:nvPr>
            <p:ph idx="1"/>
          </p:nvPr>
        </p:nvSpPr>
        <p:spPr>
          <a:xfrm>
            <a:off x="142844" y="857232"/>
            <a:ext cx="8901082" cy="4972072"/>
          </a:xfrm>
        </p:spPr>
        <p:txBody>
          <a:bodyPr>
            <a:noAutofit/>
          </a:bodyPr>
          <a:lstStyle/>
          <a:p>
            <a:pPr marL="0" indent="0" algn="just"/>
            <a:r>
              <a:rPr lang="fr-FR" sz="2800" b="1" i="1" dirty="0" smtClean="0">
                <a:solidFill>
                  <a:srgbClr val="FF0066"/>
                </a:solidFill>
              </a:rPr>
              <a:t>Précipitation à l’alcool éthylique </a:t>
            </a:r>
            <a:r>
              <a:rPr lang="fr-FR" sz="2800" b="1" i="1" dirty="0" smtClean="0"/>
              <a:t>: </a:t>
            </a:r>
            <a:r>
              <a:rPr lang="fr-FR" sz="2800" dirty="0" smtClean="0"/>
              <a:t>La </a:t>
            </a:r>
            <a:r>
              <a:rPr lang="fr-FR" sz="2800" dirty="0"/>
              <a:t>précipitation est réalisée par addition de l’éthanol </a:t>
            </a:r>
            <a:r>
              <a:rPr lang="fr-FR" sz="2800" dirty="0" smtClean="0"/>
              <a:t>moins polaire </a:t>
            </a:r>
            <a:r>
              <a:rPr lang="fr-FR" sz="2800" dirty="0"/>
              <a:t>que l’eau. Il faut </a:t>
            </a:r>
            <a:r>
              <a:rPr lang="fr-FR" sz="2800" dirty="0" smtClean="0"/>
              <a:t>ajouter à </a:t>
            </a:r>
            <a:r>
              <a:rPr lang="fr-FR" sz="2800" dirty="0"/>
              <a:t>un </a:t>
            </a:r>
            <a:r>
              <a:rPr lang="fr-FR" sz="2800" dirty="0" smtClean="0"/>
              <a:t>volume </a:t>
            </a:r>
            <a:r>
              <a:rPr lang="fr-FR" sz="2800" dirty="0"/>
              <a:t>de </a:t>
            </a:r>
            <a:r>
              <a:rPr lang="fr-FR" sz="2800" dirty="0" smtClean="0"/>
              <a:t>solution</a:t>
            </a:r>
            <a:r>
              <a:rPr lang="fr-FR" sz="2800" dirty="0"/>
              <a:t>, au moins deux volumes </a:t>
            </a:r>
            <a:r>
              <a:rPr lang="fr-FR" sz="2800" dirty="0" smtClean="0"/>
              <a:t>d’éthanol.</a:t>
            </a:r>
          </a:p>
          <a:p>
            <a:pPr algn="just"/>
            <a:r>
              <a:rPr lang="fr-FR" sz="2800" dirty="0" smtClean="0"/>
              <a:t>On </a:t>
            </a:r>
            <a:r>
              <a:rPr lang="fr-FR" sz="2800" dirty="0"/>
              <a:t>récupère les acides nucléiques sous forme </a:t>
            </a:r>
            <a:r>
              <a:rPr lang="fr-FR" sz="2800" dirty="0" smtClean="0"/>
              <a:t>solides</a:t>
            </a:r>
            <a:r>
              <a:rPr lang="fr-FR" sz="2800" b="1" dirty="0" smtClean="0"/>
              <a:t>.</a:t>
            </a:r>
            <a:endParaRPr lang="fr-FR" sz="2800" b="1" dirty="0"/>
          </a:p>
          <a:p>
            <a:pPr marL="0" indent="0" algn="just"/>
            <a:r>
              <a:rPr lang="fr-FR" sz="2800" dirty="0" smtClean="0"/>
              <a:t>Le </a:t>
            </a:r>
            <a:r>
              <a:rPr lang="fr-FR" sz="2800" dirty="0"/>
              <a:t>précipité est lavé avec de l'éthanol à 70 % pour se débarrasser des </a:t>
            </a:r>
            <a:r>
              <a:rPr lang="fr-FR" sz="2800" dirty="0" smtClean="0"/>
              <a:t>sels.</a:t>
            </a:r>
            <a:endParaRPr lang="fr-FR" sz="2800" dirty="0"/>
          </a:p>
          <a:p>
            <a:pPr marL="0" indent="0" algn="just"/>
            <a:r>
              <a:rPr lang="fr-FR" sz="2800" dirty="0" smtClean="0"/>
              <a:t>Puis </a:t>
            </a:r>
            <a:r>
              <a:rPr lang="fr-FR" sz="2800" dirty="0"/>
              <a:t>le précipité est séché. Le séchage est obligatoire pour éliminer l’éthanol qui </a:t>
            </a:r>
            <a:r>
              <a:rPr lang="fr-FR" sz="2800" dirty="0" smtClean="0"/>
              <a:t>pourrait empêcher </a:t>
            </a:r>
            <a:r>
              <a:rPr lang="fr-FR" sz="2800" dirty="0"/>
              <a:t>la dissolution ultérieure du précipité.</a:t>
            </a:r>
          </a:p>
          <a:p>
            <a:pPr marL="0" indent="0" algn="just"/>
            <a:r>
              <a:rPr lang="fr-FR" sz="2800" dirty="0" smtClean="0"/>
              <a:t>Après </a:t>
            </a:r>
            <a:r>
              <a:rPr lang="fr-FR" sz="2800" dirty="0"/>
              <a:t>le </a:t>
            </a:r>
            <a:r>
              <a:rPr lang="fr-FR" sz="2800" dirty="0" smtClean="0"/>
              <a:t>séchage, </a:t>
            </a:r>
            <a:r>
              <a:rPr lang="fr-FR" sz="2800" dirty="0"/>
              <a:t>les acides </a:t>
            </a:r>
            <a:r>
              <a:rPr lang="fr-FR" sz="2800" dirty="0" smtClean="0"/>
              <a:t>nucléiques pourront </a:t>
            </a:r>
            <a:r>
              <a:rPr lang="fr-FR" sz="2800" dirty="0"/>
              <a:t>être </a:t>
            </a:r>
            <a:r>
              <a:rPr lang="fr-FR" sz="2800" dirty="0" err="1"/>
              <a:t>resolubilisés</a:t>
            </a:r>
            <a:r>
              <a:rPr lang="fr-FR" sz="2800" dirty="0"/>
              <a:t> dans un </a:t>
            </a:r>
            <a:r>
              <a:rPr lang="fr-FR" sz="2800" dirty="0" smtClean="0"/>
              <a:t>tampon adéquat </a:t>
            </a:r>
            <a:r>
              <a:rPr lang="fr-FR" sz="2800" dirty="0"/>
              <a:t>(souvent tampon TE = Tris-EDTA pH 8).</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r>
              <a:rPr lang="fr-FR" sz="2800" b="1" i="1" dirty="0" smtClean="0">
                <a:solidFill>
                  <a:srgbClr val="FF0066"/>
                </a:solidFill>
              </a:rPr>
              <a:t>Précipitation à l'</a:t>
            </a:r>
            <a:r>
              <a:rPr lang="fr-FR" sz="2800" b="1" i="1" dirty="0" err="1" smtClean="0">
                <a:solidFill>
                  <a:srgbClr val="FF0066"/>
                </a:solidFill>
              </a:rPr>
              <a:t>isopropanol</a:t>
            </a:r>
            <a:r>
              <a:rPr lang="fr-FR" sz="2800" b="1" i="1" dirty="0" smtClean="0">
                <a:solidFill>
                  <a:srgbClr val="FF0066"/>
                </a:solidFill>
              </a:rPr>
              <a:t> </a:t>
            </a:r>
            <a:r>
              <a:rPr lang="fr-FR" sz="2800" b="1" dirty="0" smtClean="0">
                <a:solidFill>
                  <a:srgbClr val="FF0066"/>
                </a:solidFill>
              </a:rPr>
              <a:t>: </a:t>
            </a:r>
            <a:r>
              <a:rPr lang="fr-FR" sz="2800" dirty="0" smtClean="0"/>
              <a:t>Le principe est le même que précédemment sauf que le sel n'est pas nécessaire et que les petits fragments d'ADN sont éliminés car non précipités. Dans ce cas, on procède à un mélange volume à volume. Le précipité sera également lavé pour éliminer les traces d'</a:t>
            </a:r>
            <a:r>
              <a:rPr lang="fr-FR" sz="2800" dirty="0" err="1" smtClean="0"/>
              <a:t>isopropanol</a:t>
            </a:r>
            <a:r>
              <a:rPr lang="fr-FR" sz="2800" dirty="0" smtClean="0"/>
              <a:t> puis séché.</a:t>
            </a:r>
            <a:endParaRPr lang="fr-FR"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3" descr="Big Slide"/>
          <p:cNvPicPr>
            <a:picLocks noChangeAspect="1" noChangeArrowheads="1"/>
          </p:cNvPicPr>
          <p:nvPr/>
        </p:nvPicPr>
        <p:blipFill>
          <a:blip r:embed="rId2"/>
          <a:srcRect/>
          <a:stretch>
            <a:fillRect/>
          </a:stretch>
        </p:blipFill>
        <p:spPr bwMode="auto">
          <a:xfrm>
            <a:off x="714348" y="356722"/>
            <a:ext cx="7907362" cy="592979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Introduction</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0" indent="257175" algn="just">
              <a:buNone/>
            </a:pPr>
            <a:r>
              <a:rPr lang="fr-FR" dirty="0" smtClean="0"/>
              <a:t>Le matériel génétique est présent dans tout les organismes vivants des virus jusqu’au cellules eucaryotes.</a:t>
            </a:r>
          </a:p>
          <a:p>
            <a:pPr marL="0" indent="257175" algn="just">
              <a:buNone/>
            </a:pPr>
            <a:r>
              <a:rPr lang="fr-FR" dirty="0" smtClean="0"/>
              <a:t>L’extraction et la purification des acides nucléiques sont les premières étapes dans la plupart des études de biologie moléculaire et dans toutes les techniques d’ADN recombinant.</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1.5. Purification par centrifugation sur chlorure de césium</a:t>
            </a: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dirty="0" smtClean="0"/>
              <a:t>Une solution de chlorure de césium (</a:t>
            </a:r>
            <a:r>
              <a:rPr lang="fr-FR" dirty="0" err="1" smtClean="0"/>
              <a:t>CsCl</a:t>
            </a:r>
            <a:r>
              <a:rPr lang="fr-FR" dirty="0" smtClean="0"/>
              <a:t>) de densité donnée soumise à une force de gravité intense forme spontanément un gradient de densité continu. La résolution de tels gradients atteint le centième d'unité de densité. Les molécules ajoutées à la solution de </a:t>
            </a:r>
            <a:r>
              <a:rPr lang="fr-FR" dirty="0" err="1" smtClean="0"/>
              <a:t>ClCs</a:t>
            </a:r>
            <a:r>
              <a:rPr lang="fr-FR" dirty="0" smtClean="0"/>
              <a:t> vont se placer, au cours de la migration, dans la zone du gradient dont la densité est la même que la leur. D’où l’appellation </a:t>
            </a:r>
            <a:r>
              <a:rPr lang="fr-FR" dirty="0" err="1" smtClean="0"/>
              <a:t>isopycnique</a:t>
            </a:r>
            <a:r>
              <a:rPr lang="fr-FR" dirty="0" smtClean="0"/>
              <a:t> (du grec iso = égal et </a:t>
            </a:r>
            <a:r>
              <a:rPr lang="fr-FR" dirty="0" err="1" smtClean="0"/>
              <a:t>puknos</a:t>
            </a:r>
            <a:r>
              <a:rPr lang="fr-FR" dirty="0" smtClean="0"/>
              <a:t> = dense.</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2. Conservation des acides nucléiques </a:t>
            </a:r>
            <a:endParaRPr lang="fr-FR" dirty="0">
              <a:solidFill>
                <a:srgbClr val="FF0000"/>
              </a:solidFill>
            </a:endParaRPr>
          </a:p>
        </p:txBody>
      </p:sp>
      <p:sp>
        <p:nvSpPr>
          <p:cNvPr id="3" name="Espace réservé du contenu 2"/>
          <p:cNvSpPr>
            <a:spLocks noGrp="1"/>
          </p:cNvSpPr>
          <p:nvPr>
            <p:ph idx="1"/>
          </p:nvPr>
        </p:nvSpPr>
        <p:spPr>
          <a:xfrm>
            <a:off x="171480" y="1600200"/>
            <a:ext cx="8686800" cy="4525963"/>
          </a:xfrm>
        </p:spPr>
        <p:txBody>
          <a:bodyPr>
            <a:normAutofit fontScale="77500" lnSpcReduction="20000"/>
          </a:bodyPr>
          <a:lstStyle/>
          <a:p>
            <a:pPr algn="just">
              <a:buBlip>
                <a:blip r:embed="rId2"/>
              </a:buBlip>
            </a:pPr>
            <a:r>
              <a:rPr lang="fr-FR" sz="3800" b="1" dirty="0" smtClean="0">
                <a:solidFill>
                  <a:srgbClr val="C00000"/>
                </a:solidFill>
              </a:rPr>
              <a:t>Conservation de l’ADN :</a:t>
            </a:r>
            <a:r>
              <a:rPr lang="fr-FR" sz="3800" b="1" dirty="0" smtClean="0"/>
              <a:t> </a:t>
            </a:r>
            <a:r>
              <a:rPr lang="fr-FR" sz="3100" dirty="0" smtClean="0"/>
              <a:t>L'ADN peut être conservé dans un tampon (10mM Tris pH=8) additionné d'EDTA (1mM) à 4°C. </a:t>
            </a:r>
          </a:p>
          <a:p>
            <a:pPr algn="just">
              <a:buNone/>
            </a:pPr>
            <a:r>
              <a:rPr lang="fr-FR" sz="3100" dirty="0" smtClean="0"/>
              <a:t>		- A pH 8, la dégradation de l'ADN est notablement plus faible qu'à pH 7. </a:t>
            </a:r>
          </a:p>
          <a:p>
            <a:pPr algn="just">
              <a:buNone/>
            </a:pPr>
            <a:r>
              <a:rPr lang="fr-FR" sz="3100" dirty="0" smtClean="0"/>
              <a:t>		- L'EDTA permet de </a:t>
            </a:r>
            <a:r>
              <a:rPr lang="fr-FR" sz="3100" dirty="0" err="1" smtClean="0"/>
              <a:t>chélater</a:t>
            </a:r>
            <a:r>
              <a:rPr lang="fr-FR" sz="3100" dirty="0" smtClean="0"/>
              <a:t> les ions divalents (nécessaires de les piéger pour inactiver les nucléases) et ils évitent aussi la croissance de microorganismes. </a:t>
            </a:r>
          </a:p>
          <a:p>
            <a:pPr algn="just">
              <a:buNone/>
            </a:pPr>
            <a:r>
              <a:rPr lang="fr-FR" sz="3100" dirty="0" smtClean="0"/>
              <a:t>L'ADN peut être également conservé à -20°C dans le même tampon mais des cycles successifs de congélation/décongélation entraînent des cassures des acides nucléiques de grande taille (&gt;10kb). D’où la nécessité de réaliser des fractions aliquotes pour la conservation si nécessaire. </a:t>
            </a:r>
            <a:endParaRPr lang="fr-FR" sz="31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Blip>
                <a:blip r:embed="rId2"/>
              </a:buBlip>
            </a:pPr>
            <a:r>
              <a:rPr lang="fr-FR" dirty="0" smtClean="0"/>
              <a:t> </a:t>
            </a:r>
            <a:r>
              <a:rPr lang="fr-FR" b="1" dirty="0" smtClean="0">
                <a:solidFill>
                  <a:srgbClr val="C00000"/>
                </a:solidFill>
              </a:rPr>
              <a:t>Conservation de l’ARN : </a:t>
            </a:r>
            <a:r>
              <a:rPr lang="fr-FR" sz="2600" dirty="0" smtClean="0"/>
              <a:t>Du fait de la très faible stabilité des ARN, les échantillons sont stockés à -80°C après addition de 3 vol d'éthanol. En l'absence de sels, ils restent en solution. Une aliquote représentative peut être prélevée après agitation puis ajustée à 0,3M d'acétate de sodium pH 5,2 qui provoque la précipitation de l’ARN brièvement à -20°C et collectée par centrifugation.</a:t>
            </a:r>
          </a:p>
          <a:p>
            <a:endParaRPr lang="fr-FR" sz="2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143000"/>
          </a:xfrm>
        </p:spPr>
        <p:txBody>
          <a:bodyPr>
            <a:normAutofit fontScale="90000"/>
          </a:bodyPr>
          <a:lstStyle/>
          <a:p>
            <a:r>
              <a:rPr lang="fr-FR" dirty="0" smtClean="0">
                <a:solidFill>
                  <a:srgbClr val="FF0000"/>
                </a:solidFill>
              </a:rPr>
              <a:t>3. Quantification des acides nucléiques</a:t>
            </a:r>
            <a:endParaRPr lang="fr-FR" dirty="0">
              <a:solidFill>
                <a:srgbClr val="FF0000"/>
              </a:solidFill>
            </a:endParaRPr>
          </a:p>
        </p:txBody>
      </p:sp>
      <p:sp>
        <p:nvSpPr>
          <p:cNvPr id="3" name="Espace réservé du contenu 2"/>
          <p:cNvSpPr>
            <a:spLocks noGrp="1"/>
          </p:cNvSpPr>
          <p:nvPr>
            <p:ph idx="1"/>
          </p:nvPr>
        </p:nvSpPr>
        <p:spPr>
          <a:xfrm>
            <a:off x="214282" y="1142984"/>
            <a:ext cx="8686800" cy="4972072"/>
          </a:xfrm>
        </p:spPr>
        <p:txBody>
          <a:bodyPr>
            <a:noAutofit/>
          </a:bodyPr>
          <a:lstStyle/>
          <a:p>
            <a:pPr algn="just">
              <a:buBlip>
                <a:blip r:embed="rId2"/>
              </a:buBlip>
            </a:pPr>
            <a:r>
              <a:rPr lang="fr-FR" b="1" dirty="0" err="1" smtClean="0">
                <a:solidFill>
                  <a:srgbClr val="C00000"/>
                </a:solidFill>
              </a:rPr>
              <a:t>Absorptiométrie</a:t>
            </a:r>
            <a:r>
              <a:rPr lang="fr-FR" b="1" dirty="0" smtClean="0">
                <a:solidFill>
                  <a:srgbClr val="C00000"/>
                </a:solidFill>
              </a:rPr>
              <a:t> UV : </a:t>
            </a:r>
            <a:r>
              <a:rPr lang="fr-FR" sz="2400" dirty="0" smtClean="0"/>
              <a:t>La quantification est effectuée par spectrophotométrie, les bases puriques et pyrimidiques absorbant fortement dans l'ultraviolet à 260 nm.</a:t>
            </a:r>
          </a:p>
          <a:p>
            <a:pPr algn="just">
              <a:buNone/>
            </a:pPr>
            <a:r>
              <a:rPr lang="fr-FR" sz="2400" dirty="0" smtClean="0"/>
              <a:t> * Correspondance A260 nm et concentration en acides nucléiques La mesure de l’absorbance à 260 nm est une méthode précise si l'ADN est pur et natif. Cette méthode est peu sensible, et ne peut pas être utilisée pour des concentrations inférieures à 250 </a:t>
            </a:r>
            <a:r>
              <a:rPr lang="fr-FR" sz="2400" dirty="0" err="1" smtClean="0"/>
              <a:t>ng</a:t>
            </a:r>
            <a:r>
              <a:rPr lang="fr-FR" sz="2400" dirty="0" smtClean="0"/>
              <a:t>/</a:t>
            </a:r>
            <a:r>
              <a:rPr lang="fr-FR" sz="2400" dirty="0" err="1" smtClean="0"/>
              <a:t>mL</a:t>
            </a:r>
            <a:r>
              <a:rPr lang="fr-FR" sz="2400" dirty="0" smtClean="0"/>
              <a:t> (A260 nm = 0,005 UA).</a:t>
            </a:r>
          </a:p>
          <a:p>
            <a:pPr algn="just">
              <a:buNone/>
            </a:pPr>
            <a:r>
              <a:rPr lang="fr-FR" sz="2400" dirty="0" smtClean="0"/>
              <a:t>Une unité d’absorbance à 260 nm (DO lue sur le spectrophotomètre) correspond à : </a:t>
            </a:r>
          </a:p>
          <a:p>
            <a:pPr algn="just">
              <a:buNone/>
            </a:pPr>
            <a:r>
              <a:rPr lang="fr-FR" sz="2400" dirty="0" smtClean="0"/>
              <a:t>			- une solution d'ADN double brin à 50 µg/</a:t>
            </a:r>
            <a:r>
              <a:rPr lang="fr-FR" sz="2400" dirty="0" err="1" smtClean="0"/>
              <a:t>mL</a:t>
            </a:r>
            <a:r>
              <a:rPr lang="fr-FR" sz="2400" dirty="0" smtClean="0"/>
              <a:t> </a:t>
            </a:r>
          </a:p>
          <a:p>
            <a:pPr algn="just">
              <a:buNone/>
            </a:pPr>
            <a:r>
              <a:rPr lang="fr-FR" sz="2400" dirty="0" smtClean="0"/>
              <a:t>			- une solution d'ADN simple brin à 37 µg/</a:t>
            </a:r>
            <a:r>
              <a:rPr lang="fr-FR" sz="2400" dirty="0" err="1" smtClean="0"/>
              <a:t>mL</a:t>
            </a:r>
            <a:r>
              <a:rPr lang="fr-FR" sz="2400" dirty="0" smtClean="0"/>
              <a:t> </a:t>
            </a:r>
          </a:p>
          <a:p>
            <a:pPr>
              <a:buNone/>
            </a:pPr>
            <a:r>
              <a:rPr lang="fr-FR" sz="2400" dirty="0" smtClean="0"/>
              <a:t>			- une solution d'ARN à 40 µg/</a:t>
            </a:r>
            <a:r>
              <a:rPr lang="fr-FR" sz="2400" dirty="0" err="1" smtClean="0"/>
              <a:t>mL</a:t>
            </a:r>
            <a:r>
              <a:rPr lang="fr-FR" sz="2400" dirty="0" smtClean="0"/>
              <a:t> </a:t>
            </a:r>
            <a:endParaRPr lang="fr-FR" sz="2400" b="1" dirty="0">
              <a:solidFill>
                <a:srgbClr val="C0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785794"/>
            <a:ext cx="8329642" cy="5143536"/>
          </a:xfrm>
        </p:spPr>
        <p:txBody>
          <a:bodyPr>
            <a:normAutofit fontScale="40000" lnSpcReduction="20000"/>
          </a:bodyPr>
          <a:lstStyle/>
          <a:p>
            <a:pPr algn="just">
              <a:buBlip>
                <a:blip r:embed="rId2"/>
              </a:buBlip>
            </a:pPr>
            <a:r>
              <a:rPr lang="fr-FR" sz="8000" b="1" dirty="0" smtClean="0">
                <a:solidFill>
                  <a:srgbClr val="C00000"/>
                </a:solidFill>
              </a:rPr>
              <a:t> Rapport A260 nm / A280 nm et contrôle de la pureté d'une solution d'ADN : </a:t>
            </a:r>
          </a:p>
          <a:p>
            <a:pPr algn="just">
              <a:buNone/>
            </a:pPr>
            <a:endParaRPr lang="fr-FR" sz="5100" b="1" dirty="0" smtClean="0">
              <a:solidFill>
                <a:srgbClr val="C00000"/>
              </a:solidFill>
            </a:endParaRPr>
          </a:p>
          <a:p>
            <a:pPr algn="just">
              <a:buNone/>
            </a:pPr>
            <a:r>
              <a:rPr lang="fr-FR" sz="3100" b="1" dirty="0">
                <a:solidFill>
                  <a:srgbClr val="C00000"/>
                </a:solidFill>
              </a:rPr>
              <a:t>	</a:t>
            </a:r>
            <a:r>
              <a:rPr lang="fr-FR" sz="3100" b="1" dirty="0" smtClean="0">
                <a:solidFill>
                  <a:srgbClr val="C00000"/>
                </a:solidFill>
              </a:rPr>
              <a:t>	</a:t>
            </a:r>
            <a:r>
              <a:rPr lang="fr-FR" sz="5500" dirty="0" smtClean="0"/>
              <a:t>Les protéines absorbent également à 260 nm mais leur maximum d'absorption se situe, lui, à 280 nm. Ainsi, le rapport A260 nm/A280 nm constitue un moyen d'apprécier une éventuelle contamination de la solution d'ADN : </a:t>
            </a:r>
          </a:p>
          <a:p>
            <a:pPr algn="just">
              <a:buNone/>
            </a:pPr>
            <a:r>
              <a:rPr lang="fr-FR" sz="5500" dirty="0" smtClean="0"/>
              <a:t>		- un rapport compris entre 1,8 et 2 correspond à une solution pure d'ADN ; </a:t>
            </a:r>
          </a:p>
          <a:p>
            <a:pPr algn="just">
              <a:buNone/>
            </a:pPr>
            <a:r>
              <a:rPr lang="fr-FR" sz="5500" dirty="0" smtClean="0"/>
              <a:t>		- un rapport inférieur à 1,7 est le signe d'une contamination par des protéines ; </a:t>
            </a:r>
          </a:p>
          <a:p>
            <a:pPr algn="just">
              <a:buNone/>
            </a:pPr>
            <a:r>
              <a:rPr lang="fr-FR" sz="5500" dirty="0" smtClean="0"/>
              <a:t>		- un rapport supérieur à 2 est le signe d'une contamination par l'ARN. </a:t>
            </a:r>
          </a:p>
          <a:p>
            <a:pPr algn="just">
              <a:buNone/>
            </a:pPr>
            <a:r>
              <a:rPr lang="fr-FR" sz="5500" dirty="0" smtClean="0"/>
              <a:t>		- Une éventuelle contamination par du phénol peut être recherchée en mesurant l'absorption à 270 nm (rarement pratiqué). </a:t>
            </a:r>
            <a:endParaRPr lang="fr-FR" sz="55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142984"/>
            <a:ext cx="8686800" cy="4525963"/>
          </a:xfrm>
        </p:spPr>
        <p:txBody>
          <a:bodyPr>
            <a:normAutofit/>
          </a:bodyPr>
          <a:lstStyle/>
          <a:p>
            <a:pPr algn="just">
              <a:buBlip>
                <a:blip r:embed="rId2"/>
              </a:buBlip>
            </a:pPr>
            <a:r>
              <a:rPr lang="fr-FR" b="1" dirty="0" err="1" smtClean="0">
                <a:solidFill>
                  <a:srgbClr val="C00000"/>
                </a:solidFill>
              </a:rPr>
              <a:t>Fluorimétrie</a:t>
            </a:r>
            <a:r>
              <a:rPr lang="fr-FR" b="1" dirty="0" smtClean="0">
                <a:solidFill>
                  <a:srgbClr val="C00000"/>
                </a:solidFill>
              </a:rPr>
              <a:t> : </a:t>
            </a:r>
            <a:r>
              <a:rPr lang="fr-FR" sz="2600" dirty="0" smtClean="0"/>
              <a:t>L'ADN peut aussi être dosé avec plus de sensibilité et de spécificité par </a:t>
            </a:r>
            <a:r>
              <a:rPr lang="fr-FR" sz="2600" dirty="0" err="1" smtClean="0"/>
              <a:t>fluorimétrie</a:t>
            </a:r>
            <a:r>
              <a:rPr lang="fr-FR" sz="2600" dirty="0" smtClean="0"/>
              <a:t> après coloration par un </a:t>
            </a:r>
            <a:r>
              <a:rPr lang="fr-FR" sz="2600" dirty="0" err="1" smtClean="0"/>
              <a:t>fluorochrome</a:t>
            </a:r>
            <a:r>
              <a:rPr lang="fr-FR" sz="2600" dirty="0" smtClean="0"/>
              <a:t> spécifique.</a:t>
            </a:r>
          </a:p>
          <a:p>
            <a:pPr algn="just">
              <a:buNone/>
            </a:pPr>
            <a:r>
              <a:rPr lang="fr-FR" sz="2800" dirty="0" smtClean="0"/>
              <a:t>	Cette technique est plus sensible que la spectrophotométrie. De plus il est possible de travailler sur de plus faibles volumes (10 µL). Cette méthode présente cependant un inconvénient : elle est sensible à la composition en bases (le </a:t>
            </a:r>
            <a:r>
              <a:rPr lang="fr-FR" sz="2800" dirty="0" err="1" smtClean="0"/>
              <a:t>fluorochrome</a:t>
            </a:r>
            <a:r>
              <a:rPr lang="fr-FR" sz="2800" dirty="0" smtClean="0"/>
              <a:t> peut se fixer préférentiellement sur les ADN riches en A-T ou G-C). Cette technique ne quantifie pas l’ARN. </a:t>
            </a:r>
            <a:endParaRPr lang="fr-FR"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918" y="500042"/>
            <a:ext cx="8686800" cy="4525963"/>
          </a:xfrm>
        </p:spPr>
        <p:txBody>
          <a:bodyPr>
            <a:noAutofit/>
          </a:bodyPr>
          <a:lstStyle/>
          <a:p>
            <a:pPr marL="0" indent="257175" algn="just">
              <a:buNone/>
            </a:pPr>
            <a:r>
              <a:rPr lang="fr-FR" sz="2800" dirty="0"/>
              <a:t>Il existe différents protocoles expérimentaux pour </a:t>
            </a:r>
            <a:r>
              <a:rPr lang="fr-FR" sz="2800" b="1" dirty="0"/>
              <a:t>extraire les acides nucléiques, qui </a:t>
            </a:r>
            <a:r>
              <a:rPr lang="fr-FR" sz="2800" b="1" dirty="0" smtClean="0"/>
              <a:t>suivent </a:t>
            </a:r>
            <a:r>
              <a:rPr lang="fr-FR" sz="2800" dirty="0" smtClean="0"/>
              <a:t>approximativement </a:t>
            </a:r>
            <a:r>
              <a:rPr lang="fr-FR" sz="2800" dirty="0"/>
              <a:t>le </a:t>
            </a:r>
            <a:r>
              <a:rPr lang="fr-FR" sz="2800" b="1" dirty="0"/>
              <a:t>même schéma de principe :</a:t>
            </a:r>
          </a:p>
          <a:p>
            <a:pPr indent="103188" algn="just">
              <a:buNone/>
            </a:pPr>
            <a:r>
              <a:rPr lang="fr-FR" sz="2800" dirty="0"/>
              <a:t>- Lyse des cellules</a:t>
            </a:r>
          </a:p>
          <a:p>
            <a:pPr indent="103188" algn="just">
              <a:buNone/>
            </a:pPr>
            <a:r>
              <a:rPr lang="fr-FR" sz="2800" dirty="0"/>
              <a:t>- Elimination des protéines et des lipides</a:t>
            </a:r>
          </a:p>
          <a:p>
            <a:pPr indent="103188" algn="just">
              <a:buFontTx/>
              <a:buChar char="-"/>
            </a:pPr>
            <a:r>
              <a:rPr lang="fr-FR" sz="2800" dirty="0" smtClean="0"/>
              <a:t>Elimination </a:t>
            </a:r>
            <a:r>
              <a:rPr lang="fr-FR" sz="2800" dirty="0"/>
              <a:t>d’un acide nucléique donné : en effet, un « extrait acides nucléiques </a:t>
            </a:r>
            <a:r>
              <a:rPr lang="fr-FR" sz="2800" dirty="0" smtClean="0"/>
              <a:t>» brut </a:t>
            </a:r>
            <a:r>
              <a:rPr lang="fr-FR" sz="2800" dirty="0"/>
              <a:t>contient en mélange ARN, ADN génomique et ADN plasmidique pour </a:t>
            </a:r>
            <a:r>
              <a:rPr lang="fr-FR" sz="2800" dirty="0" smtClean="0"/>
              <a:t>les bactéries par exemple.</a:t>
            </a:r>
          </a:p>
          <a:p>
            <a:pPr indent="103188" algn="just">
              <a:buFontTx/>
              <a:buChar char="-"/>
            </a:pPr>
            <a:r>
              <a:rPr lang="fr-FR" sz="2800" dirty="0" smtClean="0"/>
              <a:t> Précipitation de l’ADN </a:t>
            </a:r>
            <a:endParaRPr lang="fr-FR" sz="2800" dirty="0"/>
          </a:p>
          <a:p>
            <a:pPr marL="0" indent="257175" algn="just">
              <a:buNone/>
            </a:pPr>
            <a:r>
              <a:rPr lang="fr-FR" sz="2800" dirty="0"/>
              <a:t>Il existe aujourd'hui des </a:t>
            </a:r>
            <a:r>
              <a:rPr lang="fr-FR" sz="2800" b="1" dirty="0"/>
              <a:t>kits commerciaux permettant de réaliser rapidement l’extraction et </a:t>
            </a:r>
            <a:r>
              <a:rPr lang="fr-FR" sz="2800" b="1" dirty="0" smtClean="0"/>
              <a:t>la </a:t>
            </a:r>
            <a:r>
              <a:rPr lang="fr-FR" sz="2800" dirty="0" smtClean="0"/>
              <a:t>purification </a:t>
            </a:r>
            <a:r>
              <a:rPr lang="fr-FR" sz="2800" dirty="0"/>
              <a:t>à l'aide de </a:t>
            </a:r>
            <a:r>
              <a:rPr lang="fr-FR" sz="2800" b="1" dirty="0"/>
              <a:t>réactifs prêts à l'emploi.</a:t>
            </a:r>
            <a:endParaRPr lang="fr-F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pic>
        <p:nvPicPr>
          <p:cNvPr id="1027" name="Picture 3"/>
          <p:cNvPicPr>
            <a:picLocks noChangeAspect="1" noChangeArrowheads="1"/>
          </p:cNvPicPr>
          <p:nvPr/>
        </p:nvPicPr>
        <p:blipFill>
          <a:blip r:embed="rId2"/>
          <a:srcRect/>
          <a:stretch>
            <a:fillRect/>
          </a:stretch>
        </p:blipFill>
        <p:spPr bwMode="auto">
          <a:xfrm>
            <a:off x="142876" y="571500"/>
            <a:ext cx="8786842"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785926"/>
            <a:ext cx="8229600" cy="357190"/>
          </a:xfrm>
        </p:spPr>
        <p:txBody>
          <a:bodyPr>
            <a:normAutofit fontScale="90000"/>
          </a:bodyPr>
          <a:lstStyle/>
          <a:p>
            <a:r>
              <a:rPr lang="fr-FR" dirty="0" smtClean="0">
                <a:solidFill>
                  <a:srgbClr val="0070C0"/>
                </a:solidFill>
              </a:rPr>
              <a:t>A. Lyse des cellules</a:t>
            </a:r>
            <a:endParaRPr lang="fr-FR" dirty="0">
              <a:solidFill>
                <a:srgbClr val="0070C0"/>
              </a:solidFill>
            </a:endParaRPr>
          </a:p>
        </p:txBody>
      </p:sp>
      <p:sp>
        <p:nvSpPr>
          <p:cNvPr id="3" name="Espace réservé du contenu 2"/>
          <p:cNvSpPr>
            <a:spLocks noGrp="1"/>
          </p:cNvSpPr>
          <p:nvPr>
            <p:ph idx="1"/>
          </p:nvPr>
        </p:nvSpPr>
        <p:spPr>
          <a:xfrm>
            <a:off x="171480" y="2332061"/>
            <a:ext cx="8686800" cy="4525963"/>
          </a:xfrm>
        </p:spPr>
        <p:txBody>
          <a:bodyPr>
            <a:normAutofit lnSpcReduction="10000"/>
          </a:bodyPr>
          <a:lstStyle/>
          <a:p>
            <a:pPr marL="0" indent="352425">
              <a:buNone/>
            </a:pPr>
            <a:r>
              <a:rPr lang="fr-FR" sz="2800" dirty="0"/>
              <a:t>Pour </a:t>
            </a:r>
            <a:r>
              <a:rPr lang="fr-FR" sz="2800" b="1" dirty="0"/>
              <a:t>lyser les cellules on peut utiliser soit un système mécanique soit un système </a:t>
            </a:r>
            <a:r>
              <a:rPr lang="fr-FR" sz="2800" b="1" dirty="0" smtClean="0"/>
              <a:t>chimique </a:t>
            </a:r>
            <a:r>
              <a:rPr lang="fr-FR" sz="2800" dirty="0" smtClean="0"/>
              <a:t>suivant </a:t>
            </a:r>
            <a:r>
              <a:rPr lang="fr-FR" sz="2800" dirty="0"/>
              <a:t>le type de cellules concerné</a:t>
            </a:r>
            <a:r>
              <a:rPr lang="fr-FR" sz="2800" dirty="0" smtClean="0"/>
              <a:t>.</a:t>
            </a:r>
          </a:p>
          <a:p>
            <a:r>
              <a:rPr lang="fr-FR" b="1" u="sng" dirty="0">
                <a:solidFill>
                  <a:srgbClr val="FF0066"/>
                </a:solidFill>
              </a:rPr>
              <a:t>Lyse mécanique :</a:t>
            </a:r>
          </a:p>
          <a:p>
            <a:pPr marL="0" indent="352425">
              <a:buNone/>
            </a:pPr>
            <a:r>
              <a:rPr lang="fr-FR" sz="2800" dirty="0"/>
              <a:t>Pour la lyse mécanique, on utilise de préférence des </a:t>
            </a:r>
            <a:r>
              <a:rPr lang="fr-FR" sz="2800" b="1" dirty="0"/>
              <a:t>méthodes ou systèmes qui ne dénaturent pas</a:t>
            </a:r>
          </a:p>
          <a:p>
            <a:pPr marL="0" indent="0">
              <a:buNone/>
            </a:pPr>
            <a:r>
              <a:rPr lang="fr-FR" sz="2800" dirty="0" smtClean="0"/>
              <a:t>l'ADN</a:t>
            </a:r>
            <a:r>
              <a:rPr lang="fr-FR" sz="2800" dirty="0"/>
              <a:t>.</a:t>
            </a:r>
            <a:r>
              <a:rPr lang="fr-FR" sz="2800" b="1" dirty="0" smtClean="0"/>
              <a:t> On utilise par exemple </a:t>
            </a:r>
            <a:r>
              <a:rPr lang="fr-FR" sz="2800" b="1" dirty="0"/>
              <a:t>le choc thermique (cycles de </a:t>
            </a:r>
            <a:r>
              <a:rPr lang="fr-FR" sz="2800" b="1" dirty="0" smtClean="0"/>
              <a:t>congélation/décongélation</a:t>
            </a:r>
            <a:r>
              <a:rPr lang="fr-FR" sz="2800" b="1" dirty="0"/>
              <a:t>) ou le choc osmotique</a:t>
            </a:r>
            <a:r>
              <a:rPr lang="fr-FR" sz="2800" b="1" dirty="0" smtClean="0"/>
              <a:t>.</a:t>
            </a:r>
          </a:p>
          <a:p>
            <a:pPr marL="0" indent="352425">
              <a:buNone/>
            </a:pPr>
            <a:r>
              <a:rPr lang="fr-FR" sz="2800" dirty="0"/>
              <a:t>La </a:t>
            </a:r>
            <a:r>
              <a:rPr lang="fr-FR" sz="2800" b="1" dirty="0"/>
              <a:t>lyse mécanique est </a:t>
            </a:r>
            <a:r>
              <a:rPr lang="fr-FR" sz="2800" b="1" dirty="0" smtClean="0"/>
              <a:t>préférentiellement réservée </a:t>
            </a:r>
            <a:r>
              <a:rPr lang="fr-FR" sz="2800" b="1" dirty="0"/>
              <a:t>aux cellules eucaryotes.</a:t>
            </a:r>
            <a:endParaRPr lang="fr-FR" sz="2800" dirty="0"/>
          </a:p>
        </p:txBody>
      </p:sp>
      <p:sp>
        <p:nvSpPr>
          <p:cNvPr id="4" name="Rectangle 3"/>
          <p:cNvSpPr/>
          <p:nvPr/>
        </p:nvSpPr>
        <p:spPr>
          <a:xfrm>
            <a:off x="0" y="142852"/>
            <a:ext cx="9144000" cy="677108"/>
          </a:xfrm>
          <a:prstGeom prst="rect">
            <a:avLst/>
          </a:prstGeom>
        </p:spPr>
        <p:txBody>
          <a:bodyPr wrap="square">
            <a:spAutoFit/>
          </a:bodyPr>
          <a:lstStyle/>
          <a:p>
            <a:pPr marL="742950" indent="-742950" algn="ctr"/>
            <a:r>
              <a:rPr lang="fr-FR" sz="3800" b="1" dirty="0" smtClean="0">
                <a:solidFill>
                  <a:srgbClr val="FF0000"/>
                </a:solidFill>
              </a:rPr>
              <a:t>1. Techniques </a:t>
            </a:r>
            <a:r>
              <a:rPr lang="fr-FR" sz="3800" b="1" dirty="0">
                <a:solidFill>
                  <a:srgbClr val="FF0000"/>
                </a:solidFill>
              </a:rPr>
              <a:t>d’extraction </a:t>
            </a:r>
            <a:r>
              <a:rPr lang="fr-FR" sz="3800" b="1" dirty="0" smtClean="0">
                <a:solidFill>
                  <a:srgbClr val="FF0000"/>
                </a:solidFill>
              </a:rPr>
              <a:t>et de purification</a:t>
            </a:r>
            <a:endParaRPr lang="fr-FR" sz="3800" dirty="0">
              <a:solidFill>
                <a:srgbClr val="FF0000"/>
              </a:solidFill>
            </a:endParaRPr>
          </a:p>
        </p:txBody>
      </p:sp>
      <p:sp>
        <p:nvSpPr>
          <p:cNvPr id="5" name="Rectangle 4"/>
          <p:cNvSpPr/>
          <p:nvPr/>
        </p:nvSpPr>
        <p:spPr>
          <a:xfrm>
            <a:off x="642910" y="1000108"/>
            <a:ext cx="7072362" cy="646331"/>
          </a:xfrm>
          <a:prstGeom prst="rect">
            <a:avLst/>
          </a:prstGeom>
        </p:spPr>
        <p:txBody>
          <a:bodyPr wrap="square">
            <a:spAutoFit/>
          </a:bodyPr>
          <a:lstStyle/>
          <a:p>
            <a:r>
              <a:rPr lang="fr-FR" sz="3600" b="1" dirty="0" smtClean="0"/>
              <a:t>1.1</a:t>
            </a:r>
            <a:r>
              <a:rPr lang="fr-FR" sz="3600" b="1" dirty="0"/>
              <a:t>. Préparation d’extraits bruts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06" y="357166"/>
            <a:ext cx="8972520" cy="5929354"/>
          </a:xfrm>
        </p:spPr>
        <p:txBody>
          <a:bodyPr>
            <a:noAutofit/>
          </a:bodyPr>
          <a:lstStyle/>
          <a:p>
            <a:r>
              <a:rPr lang="fr-FR" sz="2800" b="1" u="sng" dirty="0">
                <a:solidFill>
                  <a:srgbClr val="FF0066"/>
                </a:solidFill>
              </a:rPr>
              <a:t>Lyse chimique </a:t>
            </a:r>
            <a:r>
              <a:rPr lang="fr-FR" sz="2800" b="1" u="sng" dirty="0" smtClean="0">
                <a:solidFill>
                  <a:srgbClr val="FF0066"/>
                </a:solidFill>
              </a:rPr>
              <a:t>:</a:t>
            </a:r>
          </a:p>
          <a:p>
            <a:pPr marL="0" indent="352425" algn="just">
              <a:buNone/>
            </a:pPr>
            <a:r>
              <a:rPr lang="fr-FR" sz="2400" dirty="0"/>
              <a:t>Ce traitement crée des brèches dans la paroi. Avec la </a:t>
            </a:r>
            <a:r>
              <a:rPr lang="fr-FR" sz="2400" b="1" dirty="0"/>
              <a:t>perte de protection assurée par la </a:t>
            </a:r>
            <a:r>
              <a:rPr lang="fr-FR" sz="2400" b="1" dirty="0" smtClean="0"/>
              <a:t>paroi contre </a:t>
            </a:r>
            <a:r>
              <a:rPr lang="fr-FR" sz="2400" b="1" dirty="0"/>
              <a:t>la forte pression </a:t>
            </a:r>
            <a:r>
              <a:rPr lang="fr-FR" sz="2400" b="1" dirty="0" smtClean="0"/>
              <a:t>osmotique intracellulaire</a:t>
            </a:r>
            <a:r>
              <a:rPr lang="fr-FR" sz="2400" b="1" dirty="0"/>
              <a:t>, la cellule </a:t>
            </a:r>
            <a:r>
              <a:rPr lang="fr-FR" sz="2400" b="1" dirty="0" smtClean="0"/>
              <a:t>gonfle </a:t>
            </a:r>
            <a:r>
              <a:rPr lang="fr-FR" sz="2400" dirty="0" smtClean="0"/>
              <a:t>jusqu’à </a:t>
            </a:r>
            <a:r>
              <a:rPr lang="fr-FR" sz="2400" b="1" dirty="0"/>
              <a:t>rupture de la membrane plasmique</a:t>
            </a:r>
            <a:r>
              <a:rPr lang="fr-FR" sz="2400" b="1" dirty="0" smtClean="0"/>
              <a:t>.</a:t>
            </a:r>
          </a:p>
          <a:p>
            <a:pPr marL="0" indent="352425">
              <a:buNone/>
            </a:pPr>
            <a:r>
              <a:rPr lang="fr-FR" sz="2400" dirty="0"/>
              <a:t>la désorganisation de </a:t>
            </a:r>
            <a:r>
              <a:rPr lang="fr-FR" sz="2400" dirty="0" smtClean="0"/>
              <a:t>la membrane plasmique, </a:t>
            </a:r>
            <a:r>
              <a:rPr lang="fr-FR" sz="2400" dirty="0"/>
              <a:t>des hydrolases spécifiques peuvent être </a:t>
            </a:r>
            <a:r>
              <a:rPr lang="fr-FR" sz="2400" dirty="0" smtClean="0"/>
              <a:t>employées tel que les lysozymes chez les bactéries (</a:t>
            </a:r>
            <a:r>
              <a:rPr lang="fr-FR" sz="2400" dirty="0" err="1" smtClean="0"/>
              <a:t>Peptidoglycanne</a:t>
            </a:r>
            <a:r>
              <a:rPr lang="fr-FR" sz="2400" dirty="0" smtClean="0"/>
              <a:t>), </a:t>
            </a:r>
            <a:r>
              <a:rPr lang="fr-FR" sz="2400" dirty="0"/>
              <a:t>Cellulase, </a:t>
            </a:r>
            <a:r>
              <a:rPr lang="fr-FR" sz="2400" dirty="0" err="1"/>
              <a:t>Hémicellulase</a:t>
            </a:r>
            <a:r>
              <a:rPr lang="fr-FR" sz="2400" dirty="0"/>
              <a:t>, </a:t>
            </a:r>
            <a:r>
              <a:rPr lang="fr-FR" sz="2400" dirty="0" err="1" smtClean="0"/>
              <a:t>Pectinase</a:t>
            </a:r>
            <a:r>
              <a:rPr lang="fr-FR" sz="2400" dirty="0" smtClean="0"/>
              <a:t> chez les végétaux (</a:t>
            </a:r>
            <a:r>
              <a:rPr lang="fr-FR" sz="2400" dirty="0" err="1"/>
              <a:t>Cellulose,Hémicellulose</a:t>
            </a:r>
            <a:r>
              <a:rPr lang="fr-FR" sz="2400" dirty="0"/>
              <a:t>, </a:t>
            </a:r>
            <a:r>
              <a:rPr lang="fr-FR" sz="2400" dirty="0" smtClean="0"/>
              <a:t>Pectines)… ainsi des détergents  sont utilisés pour désorganiser les </a:t>
            </a:r>
            <a:r>
              <a:rPr lang="fr-FR" sz="2400" dirty="0"/>
              <a:t>membranes </a:t>
            </a:r>
            <a:r>
              <a:rPr lang="fr-FR" sz="2400" dirty="0" smtClean="0"/>
              <a:t>et de solubiliser les </a:t>
            </a:r>
            <a:r>
              <a:rPr lang="fr-FR" sz="2400" dirty="0"/>
              <a:t>lipides </a:t>
            </a:r>
            <a:r>
              <a:rPr lang="fr-FR" sz="2400" dirty="0" smtClean="0"/>
              <a:t>membranaires. Exemple: le </a:t>
            </a:r>
            <a:r>
              <a:rPr lang="fr-FR" sz="2400" b="1" dirty="0" smtClean="0"/>
              <a:t>SDS</a:t>
            </a:r>
            <a:r>
              <a:rPr lang="fr-FR" sz="2400" dirty="0" smtClean="0"/>
              <a:t> (Sodium </a:t>
            </a:r>
            <a:r>
              <a:rPr lang="fr-FR" sz="2400" dirty="0" err="1" smtClean="0"/>
              <a:t>Dodécyl</a:t>
            </a:r>
            <a:r>
              <a:rPr lang="fr-FR" sz="2400" dirty="0" smtClean="0"/>
              <a:t> Sulfate</a:t>
            </a:r>
            <a:r>
              <a:rPr lang="fr-FR" sz="2400" b="1" dirty="0" smtClean="0"/>
              <a:t>), </a:t>
            </a:r>
            <a:r>
              <a:rPr lang="fr-FR" sz="2400" b="1" dirty="0"/>
              <a:t>triton X100, </a:t>
            </a:r>
            <a:r>
              <a:rPr lang="fr-FR" sz="2400" b="1" dirty="0" err="1" smtClean="0"/>
              <a:t>sarcosyl</a:t>
            </a:r>
            <a:r>
              <a:rPr lang="fr-FR" sz="2400" b="1" dirty="0" smtClean="0"/>
              <a:t>. Cela </a:t>
            </a:r>
            <a:r>
              <a:rPr lang="fr-FR" sz="2400" b="1" dirty="0"/>
              <a:t>permet </a:t>
            </a:r>
            <a:r>
              <a:rPr lang="fr-FR" sz="2400" b="1" dirty="0" smtClean="0"/>
              <a:t>de </a:t>
            </a:r>
            <a:r>
              <a:rPr lang="fr-FR" sz="2400" dirty="0" smtClean="0"/>
              <a:t>créer </a:t>
            </a:r>
            <a:r>
              <a:rPr lang="fr-FR" sz="2400" dirty="0"/>
              <a:t>des pores membranaires suffisamment larges pour libérer le contenu du </a:t>
            </a:r>
            <a:r>
              <a:rPr lang="fr-FR" sz="2400" dirty="0" smtClean="0"/>
              <a:t>cytoplasme.</a:t>
            </a:r>
            <a:r>
              <a:rPr lang="fr-FR" sz="2400" dirty="0"/>
              <a:t> </a:t>
            </a:r>
            <a:r>
              <a:rPr lang="fr-FR" sz="2400" dirty="0" smtClean="0"/>
              <a:t>Suivant </a:t>
            </a:r>
            <a:r>
              <a:rPr lang="fr-FR" sz="2400" dirty="0"/>
              <a:t>leur force (chargés ou pas), les </a:t>
            </a:r>
            <a:r>
              <a:rPr lang="fr-FR" sz="2400" b="1" dirty="0"/>
              <a:t>détergents vont aussi plus ou moins dénaturer </a:t>
            </a:r>
            <a:r>
              <a:rPr lang="fr-FR" sz="2400" b="1" dirty="0" smtClean="0"/>
              <a:t>les protéines </a:t>
            </a:r>
            <a:r>
              <a:rPr lang="fr-FR" sz="2400" b="1" dirty="0"/>
              <a:t>membranaires. La dénaturation des protéines de la membrane plasmique </a:t>
            </a:r>
            <a:r>
              <a:rPr lang="fr-FR" sz="2400" b="1" dirty="0" smtClean="0"/>
              <a:t>contribue </a:t>
            </a:r>
            <a:r>
              <a:rPr lang="fr-FR" sz="2400" dirty="0" smtClean="0"/>
              <a:t>également </a:t>
            </a:r>
            <a:r>
              <a:rPr lang="fr-FR" sz="2400" dirty="0"/>
              <a:t>à la lyse de la cellule</a:t>
            </a:r>
            <a:r>
              <a:rPr lang="fr-FR" sz="2400" dirty="0" smtClean="0"/>
              <a:t>.</a:t>
            </a:r>
            <a:endParaRPr lang="fr-F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70C0"/>
                </a:solidFill>
              </a:rPr>
              <a:t>B. Elimination des protéines</a:t>
            </a:r>
            <a:r>
              <a:rPr lang="fr-FR" dirty="0" smtClean="0"/>
              <a:t/>
            </a:r>
            <a:br>
              <a:rPr lang="fr-FR" dirty="0" smtClean="0"/>
            </a:br>
            <a:endParaRPr lang="fr-FR" dirty="0"/>
          </a:p>
        </p:txBody>
      </p:sp>
      <p:sp>
        <p:nvSpPr>
          <p:cNvPr id="3" name="Espace réservé du contenu 2"/>
          <p:cNvSpPr>
            <a:spLocks noGrp="1"/>
          </p:cNvSpPr>
          <p:nvPr>
            <p:ph idx="1"/>
          </p:nvPr>
        </p:nvSpPr>
        <p:spPr>
          <a:xfrm>
            <a:off x="171480" y="1357298"/>
            <a:ext cx="8686800" cy="3614750"/>
          </a:xfrm>
        </p:spPr>
        <p:txBody>
          <a:bodyPr>
            <a:noAutofit/>
          </a:bodyPr>
          <a:lstStyle/>
          <a:p>
            <a:pPr marL="0" indent="257175" algn="just">
              <a:buNone/>
            </a:pPr>
            <a:r>
              <a:rPr lang="fr-FR" sz="2500" dirty="0" smtClean="0"/>
              <a:t>Cette </a:t>
            </a:r>
            <a:r>
              <a:rPr lang="fr-FR" sz="2500" b="1" dirty="0"/>
              <a:t>étape sera très importante pour l’élimination des histones </a:t>
            </a:r>
            <a:r>
              <a:rPr lang="fr-FR" sz="2500" b="1" dirty="0" smtClean="0"/>
              <a:t>eucaryotes. On </a:t>
            </a:r>
            <a:r>
              <a:rPr lang="fr-FR" sz="2500" b="1" dirty="0"/>
              <a:t>peut </a:t>
            </a:r>
            <a:r>
              <a:rPr lang="fr-FR" sz="2500" b="1" dirty="0" smtClean="0"/>
              <a:t>procéder </a:t>
            </a:r>
            <a:r>
              <a:rPr lang="fr-FR" sz="2500" dirty="0" smtClean="0"/>
              <a:t>de </a:t>
            </a:r>
            <a:r>
              <a:rPr lang="fr-FR" sz="2500" dirty="0"/>
              <a:t>deux façons différentes.</a:t>
            </a:r>
          </a:p>
          <a:p>
            <a:pPr>
              <a:buNone/>
            </a:pPr>
            <a:r>
              <a:rPr lang="fr-FR" sz="2500" b="1" u="sng" dirty="0" err="1">
                <a:solidFill>
                  <a:srgbClr val="FF0066"/>
                </a:solidFill>
              </a:rPr>
              <a:t>Déprotéinisation</a:t>
            </a:r>
            <a:r>
              <a:rPr lang="fr-FR" sz="2500" b="1" u="sng" dirty="0">
                <a:solidFill>
                  <a:srgbClr val="FF0066"/>
                </a:solidFill>
              </a:rPr>
              <a:t> par hydrolyse enzymatique </a:t>
            </a:r>
            <a:r>
              <a:rPr lang="fr-FR" sz="2500" b="1" dirty="0">
                <a:solidFill>
                  <a:srgbClr val="FF0066"/>
                </a:solidFill>
              </a:rPr>
              <a:t>:</a:t>
            </a:r>
          </a:p>
          <a:p>
            <a:pPr marL="0" indent="352425" algn="just">
              <a:buNone/>
            </a:pPr>
            <a:r>
              <a:rPr lang="fr-FR" sz="2500" dirty="0"/>
              <a:t>Elle est réalisée en faisant agir une </a:t>
            </a:r>
            <a:r>
              <a:rPr lang="fr-FR" sz="2500" b="1" dirty="0" err="1"/>
              <a:t>endoprotéase</a:t>
            </a:r>
            <a:r>
              <a:rPr lang="fr-FR" sz="2500" b="1" dirty="0"/>
              <a:t> non </a:t>
            </a:r>
            <a:r>
              <a:rPr lang="fr-FR" sz="2500" b="1" dirty="0" smtClean="0"/>
              <a:t> Spécifique </a:t>
            </a:r>
            <a:r>
              <a:rPr lang="fr-FR" sz="2500" b="1" dirty="0"/>
              <a:t>comme la protéinase </a:t>
            </a:r>
            <a:r>
              <a:rPr lang="fr-FR" sz="2500" b="1" dirty="0" smtClean="0"/>
              <a:t>K.</a:t>
            </a:r>
            <a:endParaRPr lang="fr-FR" sz="2500" b="1" dirty="0"/>
          </a:p>
          <a:p>
            <a:pPr>
              <a:buNone/>
            </a:pPr>
            <a:r>
              <a:rPr lang="fr-FR" sz="2500" b="1" u="sng" dirty="0">
                <a:solidFill>
                  <a:srgbClr val="FF0066"/>
                </a:solidFill>
              </a:rPr>
              <a:t>Précipitation des protéines en utilisant un agent </a:t>
            </a:r>
            <a:r>
              <a:rPr lang="fr-FR" sz="2500" b="1" u="sng" dirty="0" err="1">
                <a:solidFill>
                  <a:srgbClr val="FF0066"/>
                </a:solidFill>
              </a:rPr>
              <a:t>chaotropique</a:t>
            </a:r>
            <a:r>
              <a:rPr lang="fr-FR" sz="2500" b="1" u="sng" dirty="0">
                <a:solidFill>
                  <a:srgbClr val="FF0066"/>
                </a:solidFill>
              </a:rPr>
              <a:t> </a:t>
            </a:r>
            <a:r>
              <a:rPr lang="fr-FR" sz="2500" b="1" dirty="0">
                <a:solidFill>
                  <a:srgbClr val="FF0066"/>
                </a:solidFill>
              </a:rPr>
              <a:t>:</a:t>
            </a:r>
          </a:p>
          <a:p>
            <a:pPr marL="0" indent="352425" algn="just">
              <a:buNone/>
            </a:pPr>
            <a:r>
              <a:rPr lang="fr-FR" sz="2500" dirty="0" smtClean="0"/>
              <a:t>Un </a:t>
            </a:r>
            <a:r>
              <a:rPr lang="fr-FR" sz="2500" dirty="0"/>
              <a:t>agent </a:t>
            </a:r>
            <a:r>
              <a:rPr lang="fr-FR" sz="2500" dirty="0" err="1"/>
              <a:t>chaotropique</a:t>
            </a:r>
            <a:r>
              <a:rPr lang="fr-FR" sz="2500" dirty="0"/>
              <a:t> </a:t>
            </a:r>
            <a:r>
              <a:rPr lang="fr-FR" sz="2500" b="1" dirty="0"/>
              <a:t>est un sel (donc des ions) qui modifie la solubilité </a:t>
            </a:r>
            <a:r>
              <a:rPr lang="fr-FR" sz="2500" b="1" dirty="0" smtClean="0"/>
              <a:t>des molécules (protéines </a:t>
            </a:r>
            <a:r>
              <a:rPr lang="fr-FR" sz="2500" b="1" dirty="0"/>
              <a:t>ou acides nucléiques) et qui peut provoquer leur précipitation. </a:t>
            </a:r>
            <a:r>
              <a:rPr lang="fr-FR" sz="2500" b="1" dirty="0" smtClean="0"/>
              <a:t>Exemple: </a:t>
            </a:r>
            <a:r>
              <a:rPr lang="fr-FR" sz="2500" dirty="0"/>
              <a:t>le </a:t>
            </a:r>
            <a:r>
              <a:rPr lang="fr-FR" sz="2500" b="1" dirty="0"/>
              <a:t>chlorure de </a:t>
            </a:r>
            <a:r>
              <a:rPr lang="fr-FR" sz="2500" b="1" dirty="0" smtClean="0"/>
              <a:t>sodium (</a:t>
            </a:r>
            <a:r>
              <a:rPr lang="fr-FR" sz="2500" b="1" dirty="0" err="1" smtClean="0"/>
              <a:t>NaCl</a:t>
            </a:r>
            <a:r>
              <a:rPr lang="fr-FR" sz="2500" b="1" dirty="0"/>
              <a:t>) à forte concentration et le sulfate </a:t>
            </a:r>
            <a:r>
              <a:rPr lang="fr-FR" sz="2500" b="1" dirty="0" smtClean="0"/>
              <a:t>d’ammonium.</a:t>
            </a:r>
            <a:endParaRPr lang="fr-FR" sz="25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70C0"/>
                </a:solidFill>
              </a:rPr>
              <a:t>C. </a:t>
            </a:r>
            <a:r>
              <a:rPr lang="fr-FR" dirty="0">
                <a:solidFill>
                  <a:srgbClr val="0070C0"/>
                </a:solidFill>
              </a:rPr>
              <a:t>Réactifs divers ajoutés au tampon d’extraction</a:t>
            </a:r>
          </a:p>
        </p:txBody>
      </p:sp>
      <p:sp>
        <p:nvSpPr>
          <p:cNvPr id="3" name="Espace réservé du contenu 2"/>
          <p:cNvSpPr>
            <a:spLocks noGrp="1"/>
          </p:cNvSpPr>
          <p:nvPr>
            <p:ph idx="1"/>
          </p:nvPr>
        </p:nvSpPr>
        <p:spPr>
          <a:xfrm>
            <a:off x="242918" y="1600200"/>
            <a:ext cx="8686800" cy="4525963"/>
          </a:xfrm>
        </p:spPr>
        <p:txBody>
          <a:bodyPr>
            <a:noAutofit/>
          </a:bodyPr>
          <a:lstStyle/>
          <a:p>
            <a:pPr marL="0" indent="0" algn="just"/>
            <a:r>
              <a:rPr lang="fr-FR" sz="2600" dirty="0"/>
              <a:t>Lorsqu’on utilise les agents </a:t>
            </a:r>
            <a:r>
              <a:rPr lang="fr-FR" sz="2600" dirty="0" err="1"/>
              <a:t>chaotropiques</a:t>
            </a:r>
            <a:r>
              <a:rPr lang="fr-FR" sz="2600" dirty="0"/>
              <a:t> pour éliminer les protéines par précipitation, </a:t>
            </a:r>
            <a:r>
              <a:rPr lang="fr-FR" sz="2600" dirty="0" smtClean="0"/>
              <a:t>on ajoute </a:t>
            </a:r>
            <a:r>
              <a:rPr lang="fr-FR" sz="2600" dirty="0"/>
              <a:t>quelque fois dans le tampon d’extraction des </a:t>
            </a:r>
            <a:r>
              <a:rPr lang="fr-FR" sz="2600" b="1" dirty="0"/>
              <a:t>thiols pour empêcher la reformation de </a:t>
            </a:r>
            <a:r>
              <a:rPr lang="fr-FR" sz="2600" b="1" dirty="0" smtClean="0"/>
              <a:t>ponts disulfures </a:t>
            </a:r>
            <a:r>
              <a:rPr lang="fr-FR" sz="2600" b="1" dirty="0"/>
              <a:t>des protéines qui restent ainsi à l’état dénaturé</a:t>
            </a:r>
            <a:r>
              <a:rPr lang="fr-FR" sz="2600" b="1" dirty="0" smtClean="0"/>
              <a:t>.</a:t>
            </a:r>
          </a:p>
          <a:p>
            <a:pPr marL="0" indent="0" algn="just"/>
            <a:r>
              <a:rPr lang="fr-FR" sz="2600" dirty="0"/>
              <a:t>Une </a:t>
            </a:r>
            <a:r>
              <a:rPr lang="fr-FR" sz="2600" b="1" dirty="0"/>
              <a:t>forte concentration saline (</a:t>
            </a:r>
            <a:r>
              <a:rPr lang="fr-FR" sz="2600" b="1" dirty="0" err="1"/>
              <a:t>NaCl</a:t>
            </a:r>
            <a:r>
              <a:rPr lang="fr-FR" sz="2600" b="1" dirty="0"/>
              <a:t> 0,15 M) du milieu d’extraction empêche la </a:t>
            </a:r>
            <a:r>
              <a:rPr lang="fr-FR" sz="2600" b="1" dirty="0" smtClean="0"/>
              <a:t>séparation </a:t>
            </a:r>
            <a:r>
              <a:rPr lang="fr-FR" sz="2600" dirty="0" smtClean="0"/>
              <a:t>des </a:t>
            </a:r>
            <a:r>
              <a:rPr lang="fr-FR" sz="2600" dirty="0"/>
              <a:t>deux brins de </a:t>
            </a:r>
            <a:r>
              <a:rPr lang="fr-FR" sz="2600" dirty="0" smtClean="0"/>
              <a:t>l’ADN, le </a:t>
            </a:r>
            <a:r>
              <a:rPr lang="fr-FR" sz="2600" b="1" dirty="0"/>
              <a:t>citrate de sodium et l’acétate </a:t>
            </a:r>
            <a:r>
              <a:rPr lang="fr-FR" sz="2600" b="1" dirty="0" smtClean="0"/>
              <a:t>de sodium sont aussi </a:t>
            </a:r>
            <a:r>
              <a:rPr lang="fr-FR" sz="2600" b="1" dirty="0"/>
              <a:t>utilisés dans les tampons d’extraction jouent le même rôle = </a:t>
            </a:r>
            <a:r>
              <a:rPr lang="fr-FR" sz="2600" b="1" dirty="0" smtClean="0"/>
              <a:t>stabilise l’ADN </a:t>
            </a:r>
            <a:r>
              <a:rPr lang="fr-FR" sz="2600" b="1" dirty="0"/>
              <a:t>sous sa forme </a:t>
            </a:r>
            <a:r>
              <a:rPr lang="fr-FR" sz="2600" b="1" dirty="0" err="1"/>
              <a:t>bicaténaire</a:t>
            </a:r>
            <a:r>
              <a:rPr lang="fr-FR" sz="2600" b="1" dirty="0" smtClean="0"/>
              <a:t>.</a:t>
            </a:r>
          </a:p>
          <a:p>
            <a:pPr marL="0" indent="0" algn="just"/>
            <a:r>
              <a:rPr lang="fr-FR" sz="2600" b="1" dirty="0" smtClean="0"/>
              <a:t>Le </a:t>
            </a:r>
            <a:r>
              <a:rPr lang="fr-FR" sz="2600" dirty="0" smtClean="0"/>
              <a:t>tampon </a:t>
            </a:r>
            <a:r>
              <a:rPr lang="fr-FR" sz="2600" dirty="0"/>
              <a:t>contient </a:t>
            </a:r>
            <a:r>
              <a:rPr lang="fr-FR" sz="2600" dirty="0" smtClean="0"/>
              <a:t>souvent de l’EDTA</a:t>
            </a:r>
            <a:endParaRPr lang="fr-FR" sz="26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70C0"/>
                </a:solidFill>
              </a:rPr>
              <a:t>D. </a:t>
            </a:r>
            <a:r>
              <a:rPr lang="fr-FR" dirty="0">
                <a:solidFill>
                  <a:srgbClr val="0070C0"/>
                </a:solidFill>
              </a:rPr>
              <a:t>Elimination des ARN lors de l’extraction de l’ADN</a:t>
            </a:r>
          </a:p>
        </p:txBody>
      </p:sp>
      <p:sp>
        <p:nvSpPr>
          <p:cNvPr id="3" name="Espace réservé du contenu 2"/>
          <p:cNvSpPr>
            <a:spLocks noGrp="1"/>
          </p:cNvSpPr>
          <p:nvPr>
            <p:ph idx="1"/>
          </p:nvPr>
        </p:nvSpPr>
        <p:spPr>
          <a:xfrm>
            <a:off x="242918" y="1600200"/>
            <a:ext cx="8686800" cy="4525963"/>
          </a:xfrm>
        </p:spPr>
        <p:txBody>
          <a:bodyPr/>
          <a:lstStyle/>
          <a:p>
            <a:r>
              <a:rPr lang="fr-FR" b="1" dirty="0"/>
              <a:t>Hydrolyse chimique avec </a:t>
            </a:r>
            <a:r>
              <a:rPr lang="fr-FR" b="1" dirty="0" err="1"/>
              <a:t>NaOH</a:t>
            </a:r>
            <a:r>
              <a:rPr lang="fr-FR" b="1" dirty="0"/>
              <a:t>. A pH alcalin l’ARN est hydrolysé et pas </a:t>
            </a:r>
            <a:r>
              <a:rPr lang="fr-FR" b="1" dirty="0" smtClean="0"/>
              <a:t>l’ADN</a:t>
            </a:r>
          </a:p>
          <a:p>
            <a:r>
              <a:rPr lang="fr-FR" b="1" dirty="0" smtClean="0"/>
              <a:t>Digestion enzymatique, </a:t>
            </a:r>
            <a:r>
              <a:rPr lang="fr-FR" dirty="0"/>
              <a:t>on utilise une </a:t>
            </a:r>
            <a:r>
              <a:rPr lang="fr-FR" b="1" dirty="0" err="1"/>
              <a:t>RNase</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1703</Words>
  <Application>Microsoft Office PowerPoint</Application>
  <PresentationFormat>Affichage à l'écran (4:3)</PresentationFormat>
  <Paragraphs>78</Paragraphs>
  <Slides>25</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25</vt:i4>
      </vt:variant>
    </vt:vector>
  </HeadingPairs>
  <TitlesOfParts>
    <vt:vector size="28" baseType="lpstr">
      <vt:lpstr>Arial</vt:lpstr>
      <vt:lpstr>Calibri</vt:lpstr>
      <vt:lpstr>Thème Office</vt:lpstr>
      <vt:lpstr>Extractions et purifications des acides nucléiques  </vt:lpstr>
      <vt:lpstr>Introduction</vt:lpstr>
      <vt:lpstr>Présentation PowerPoint</vt:lpstr>
      <vt:lpstr>Présentation PowerPoint</vt:lpstr>
      <vt:lpstr>A. Lyse des cellules</vt:lpstr>
      <vt:lpstr>Présentation PowerPoint</vt:lpstr>
      <vt:lpstr>B. Elimination des protéines </vt:lpstr>
      <vt:lpstr>C. Réactifs divers ajoutés au tampon d’extraction</vt:lpstr>
      <vt:lpstr>D. Elimination des ARN lors de l’extraction de l’ADN</vt:lpstr>
      <vt:lpstr>1.2. Purification par extraction phénol-chloroforme </vt:lpstr>
      <vt:lpstr>Deux extractions successives qui se distinguent selon la phase non miscible : </vt:lpstr>
      <vt:lpstr>Présentation PowerPoint</vt:lpstr>
      <vt:lpstr>L’extraction phénol-chloroforme appliquée à la purification de l’ARN = extraction phénol acide-chloroforme</vt:lpstr>
      <vt:lpstr>Présentation PowerPoint</vt:lpstr>
      <vt:lpstr>Présentation PowerPoint</vt:lpstr>
      <vt:lpstr>Présentation PowerPoint</vt:lpstr>
      <vt:lpstr>1.3. Concentration par précipitation à l’éthanol froid</vt:lpstr>
      <vt:lpstr>Présentation PowerPoint</vt:lpstr>
      <vt:lpstr>Présentation PowerPoint</vt:lpstr>
      <vt:lpstr>1.5. Purification par centrifugation sur chlorure de césium</vt:lpstr>
      <vt:lpstr>2. Conservation des acides nucléiques </vt:lpstr>
      <vt:lpstr>Présentation PowerPoint</vt:lpstr>
      <vt:lpstr>3. Quantification des acides nucléiques</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dc:title>
  <dc:creator>info</dc:creator>
  <cp:lastModifiedBy>Belinfo</cp:lastModifiedBy>
  <cp:revision>6</cp:revision>
  <dcterms:created xsi:type="dcterms:W3CDTF">2016-02-14T20:54:22Z</dcterms:created>
  <dcterms:modified xsi:type="dcterms:W3CDTF">2021-02-08T14:47:55Z</dcterms:modified>
</cp:coreProperties>
</file>