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80" r:id="rId3"/>
    <p:sldId id="281" r:id="rId4"/>
    <p:sldId id="256" r:id="rId5"/>
    <p:sldId id="270" r:id="rId6"/>
    <p:sldId id="271" r:id="rId7"/>
    <p:sldId id="259" r:id="rId8"/>
    <p:sldId id="272" r:id="rId9"/>
    <p:sldId id="273" r:id="rId10"/>
    <p:sldId id="274" r:id="rId11"/>
    <p:sldId id="275" r:id="rId12"/>
    <p:sldId id="269" r:id="rId13"/>
    <p:sldId id="262" r:id="rId14"/>
    <p:sldId id="263" r:id="rId15"/>
    <p:sldId id="264" r:id="rId16"/>
    <p:sldId id="265" r:id="rId17"/>
    <p:sldId id="266" r:id="rId18"/>
    <p:sldId id="267" r:id="rId19"/>
    <p:sldId id="268" r:id="rId20"/>
    <p:sldId id="276" r:id="rId21"/>
    <p:sldId id="277"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7B868127-C9D3-43C1-8337-0CF6CB82634D}" type="datetimeFigureOut">
              <a:rPr lang="fr-FR" smtClean="0"/>
              <a:t>23/12/2024</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8BD11DD-6483-411E-8B52-6B0204D14FBA}" type="slidenum">
              <a:rPr lang="fr-FR" smtClean="0"/>
              <a:t>‹N°›</a:t>
            </a:fld>
            <a:endParaRPr lang="fr-FR"/>
          </a:p>
        </p:txBody>
      </p:sp>
    </p:spTree>
    <p:extLst>
      <p:ext uri="{BB962C8B-B14F-4D97-AF65-F5344CB8AC3E}">
        <p14:creationId xmlns:p14="http://schemas.microsoft.com/office/powerpoint/2010/main" val="266952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B868127-C9D3-43C1-8337-0CF6CB82634D}" type="datetimeFigureOut">
              <a:rPr lang="fr-FR" smtClean="0"/>
              <a:t>23/12/2024</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8BD11DD-6483-411E-8B52-6B0204D14FBA}" type="slidenum">
              <a:rPr lang="fr-FR" smtClean="0"/>
              <a:t>‹N°›</a:t>
            </a:fld>
            <a:endParaRPr lang="fr-FR"/>
          </a:p>
        </p:txBody>
      </p:sp>
    </p:spTree>
    <p:extLst>
      <p:ext uri="{BB962C8B-B14F-4D97-AF65-F5344CB8AC3E}">
        <p14:creationId xmlns:p14="http://schemas.microsoft.com/office/powerpoint/2010/main" val="2446435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B868127-C9D3-43C1-8337-0CF6CB82634D}" type="datetimeFigureOut">
              <a:rPr lang="fr-FR" smtClean="0"/>
              <a:t>23/12/2024</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8BD11DD-6483-411E-8B52-6B0204D14FBA}"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00627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7B868127-C9D3-43C1-8337-0CF6CB82634D}" type="datetimeFigureOut">
              <a:rPr lang="fr-FR" smtClean="0"/>
              <a:t>23/12/2024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8BD11DD-6483-411E-8B52-6B0204D14FBA}" type="slidenum">
              <a:rPr lang="fr-FR" smtClean="0"/>
              <a:t>‹N°›</a:t>
            </a:fld>
            <a:endParaRPr lang="fr-FR"/>
          </a:p>
        </p:txBody>
      </p:sp>
    </p:spTree>
    <p:extLst>
      <p:ext uri="{BB962C8B-B14F-4D97-AF65-F5344CB8AC3E}">
        <p14:creationId xmlns:p14="http://schemas.microsoft.com/office/powerpoint/2010/main" val="3747523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7B868127-C9D3-43C1-8337-0CF6CB82634D}" type="datetimeFigureOut">
              <a:rPr lang="fr-FR" smtClean="0"/>
              <a:t>23/12/2024</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8BD11DD-6483-411E-8B52-6B0204D14FBA}"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77765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7B868127-C9D3-43C1-8337-0CF6CB82634D}" type="datetimeFigureOut">
              <a:rPr lang="fr-FR" smtClean="0"/>
              <a:t>23/12/2024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8BD11DD-6483-411E-8B52-6B0204D14FBA}" type="slidenum">
              <a:rPr lang="fr-FR" smtClean="0"/>
              <a:t>‹N°›</a:t>
            </a:fld>
            <a:endParaRPr lang="fr-FR"/>
          </a:p>
        </p:txBody>
      </p:sp>
    </p:spTree>
    <p:extLst>
      <p:ext uri="{BB962C8B-B14F-4D97-AF65-F5344CB8AC3E}">
        <p14:creationId xmlns:p14="http://schemas.microsoft.com/office/powerpoint/2010/main" val="1159507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B868127-C9D3-43C1-8337-0CF6CB82634D}" type="datetimeFigureOut">
              <a:rPr lang="fr-FR" smtClean="0"/>
              <a:t>23/12/2024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8BD11DD-6483-411E-8B52-6B0204D14FBA}" type="slidenum">
              <a:rPr lang="fr-FR" smtClean="0"/>
              <a:t>‹N°›</a:t>
            </a:fld>
            <a:endParaRPr lang="fr-FR"/>
          </a:p>
        </p:txBody>
      </p:sp>
    </p:spTree>
    <p:extLst>
      <p:ext uri="{BB962C8B-B14F-4D97-AF65-F5344CB8AC3E}">
        <p14:creationId xmlns:p14="http://schemas.microsoft.com/office/powerpoint/2010/main" val="2748971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B868127-C9D3-43C1-8337-0CF6CB82634D}" type="datetimeFigureOut">
              <a:rPr lang="fr-FR" smtClean="0"/>
              <a:t>23/12/2024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8BD11DD-6483-411E-8B52-6B0204D14FBA}" type="slidenum">
              <a:rPr lang="fr-FR" smtClean="0"/>
              <a:t>‹N°›</a:t>
            </a:fld>
            <a:endParaRPr lang="fr-FR"/>
          </a:p>
        </p:txBody>
      </p:sp>
    </p:spTree>
    <p:extLst>
      <p:ext uri="{BB962C8B-B14F-4D97-AF65-F5344CB8AC3E}">
        <p14:creationId xmlns:p14="http://schemas.microsoft.com/office/powerpoint/2010/main" val="378410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B868127-C9D3-43C1-8337-0CF6CB82634D}" type="datetimeFigureOut">
              <a:rPr lang="fr-FR" smtClean="0"/>
              <a:t>23/12/2024</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8BD11DD-6483-411E-8B52-6B0204D14FBA}" type="slidenum">
              <a:rPr lang="fr-FR" smtClean="0"/>
              <a:t>‹N°›</a:t>
            </a:fld>
            <a:endParaRPr lang="fr-FR"/>
          </a:p>
        </p:txBody>
      </p:sp>
    </p:spTree>
    <p:extLst>
      <p:ext uri="{BB962C8B-B14F-4D97-AF65-F5344CB8AC3E}">
        <p14:creationId xmlns:p14="http://schemas.microsoft.com/office/powerpoint/2010/main" val="208235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B868127-C9D3-43C1-8337-0CF6CB82634D}" type="datetimeFigureOut">
              <a:rPr lang="fr-FR" smtClean="0"/>
              <a:t>23/12/2024</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8BD11DD-6483-411E-8B52-6B0204D14FBA}" type="slidenum">
              <a:rPr lang="fr-FR" smtClean="0"/>
              <a:t>‹N°›</a:t>
            </a:fld>
            <a:endParaRPr lang="fr-FR"/>
          </a:p>
        </p:txBody>
      </p:sp>
    </p:spTree>
    <p:extLst>
      <p:ext uri="{BB962C8B-B14F-4D97-AF65-F5344CB8AC3E}">
        <p14:creationId xmlns:p14="http://schemas.microsoft.com/office/powerpoint/2010/main" val="974427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B868127-C9D3-43C1-8337-0CF6CB82634D}" type="datetimeFigureOut">
              <a:rPr lang="fr-FR" smtClean="0"/>
              <a:t>23/12/2024</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8BD11DD-6483-411E-8B52-6B0204D14FBA}" type="slidenum">
              <a:rPr lang="fr-FR" smtClean="0"/>
              <a:t>‹N°›</a:t>
            </a:fld>
            <a:endParaRPr lang="fr-FR"/>
          </a:p>
        </p:txBody>
      </p:sp>
    </p:spTree>
    <p:extLst>
      <p:ext uri="{BB962C8B-B14F-4D97-AF65-F5344CB8AC3E}">
        <p14:creationId xmlns:p14="http://schemas.microsoft.com/office/powerpoint/2010/main" val="339038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B868127-C9D3-43C1-8337-0CF6CB82634D}" type="datetimeFigureOut">
              <a:rPr lang="fr-FR" smtClean="0"/>
              <a:t>23/12/2024</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8BD11DD-6483-411E-8B52-6B0204D14FBA}" type="slidenum">
              <a:rPr lang="fr-FR" smtClean="0"/>
              <a:t>‹N°›</a:t>
            </a:fld>
            <a:endParaRPr lang="fr-FR"/>
          </a:p>
        </p:txBody>
      </p:sp>
    </p:spTree>
    <p:extLst>
      <p:ext uri="{BB962C8B-B14F-4D97-AF65-F5344CB8AC3E}">
        <p14:creationId xmlns:p14="http://schemas.microsoft.com/office/powerpoint/2010/main" val="3134163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7B868127-C9D3-43C1-8337-0CF6CB82634D}" type="datetimeFigureOut">
              <a:rPr lang="fr-FR" smtClean="0"/>
              <a:t>23/12/2024</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8BD11DD-6483-411E-8B52-6B0204D14FBA}" type="slidenum">
              <a:rPr lang="fr-FR" smtClean="0"/>
              <a:t>‹N°›</a:t>
            </a:fld>
            <a:endParaRPr lang="fr-FR"/>
          </a:p>
        </p:txBody>
      </p:sp>
    </p:spTree>
    <p:extLst>
      <p:ext uri="{BB962C8B-B14F-4D97-AF65-F5344CB8AC3E}">
        <p14:creationId xmlns:p14="http://schemas.microsoft.com/office/powerpoint/2010/main" val="3294461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68127-C9D3-43C1-8337-0CF6CB82634D}" type="datetimeFigureOut">
              <a:rPr lang="fr-FR" smtClean="0"/>
              <a:t>23/12/2024</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8BD11DD-6483-411E-8B52-6B0204D14FBA}" type="slidenum">
              <a:rPr lang="fr-FR" smtClean="0"/>
              <a:t>‹N°›</a:t>
            </a:fld>
            <a:endParaRPr lang="fr-FR"/>
          </a:p>
        </p:txBody>
      </p:sp>
    </p:spTree>
    <p:extLst>
      <p:ext uri="{BB962C8B-B14F-4D97-AF65-F5344CB8AC3E}">
        <p14:creationId xmlns:p14="http://schemas.microsoft.com/office/powerpoint/2010/main" val="2025964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B868127-C9D3-43C1-8337-0CF6CB82634D}" type="datetimeFigureOut">
              <a:rPr lang="fr-FR" smtClean="0"/>
              <a:t>23/12/2024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8BD11DD-6483-411E-8B52-6B0204D14FBA}" type="slidenum">
              <a:rPr lang="fr-FR" smtClean="0"/>
              <a:t>‹N°›</a:t>
            </a:fld>
            <a:endParaRPr lang="fr-FR"/>
          </a:p>
        </p:txBody>
      </p:sp>
    </p:spTree>
    <p:extLst>
      <p:ext uri="{BB962C8B-B14F-4D97-AF65-F5344CB8AC3E}">
        <p14:creationId xmlns:p14="http://schemas.microsoft.com/office/powerpoint/2010/main" val="1948471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B868127-C9D3-43C1-8337-0CF6CB82634D}" type="datetimeFigureOut">
              <a:rPr lang="fr-FR" smtClean="0"/>
              <a:t>23/12/2024</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8BD11DD-6483-411E-8B52-6B0204D14FBA}" type="slidenum">
              <a:rPr lang="fr-FR" smtClean="0"/>
              <a:t>‹N°›</a:t>
            </a:fld>
            <a:endParaRPr lang="fr-FR"/>
          </a:p>
        </p:txBody>
      </p:sp>
    </p:spTree>
    <p:extLst>
      <p:ext uri="{BB962C8B-B14F-4D97-AF65-F5344CB8AC3E}">
        <p14:creationId xmlns:p14="http://schemas.microsoft.com/office/powerpoint/2010/main" val="15641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B868127-C9D3-43C1-8337-0CF6CB82634D}" type="datetimeFigureOut">
              <a:rPr lang="fr-FR" smtClean="0"/>
              <a:t>23/12/2024</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8BD11DD-6483-411E-8B52-6B0204D14FBA}" type="slidenum">
              <a:rPr lang="fr-FR" smtClean="0"/>
              <a:t>‹N°›</a:t>
            </a:fld>
            <a:endParaRPr lang="fr-FR"/>
          </a:p>
        </p:txBody>
      </p:sp>
    </p:spTree>
    <p:extLst>
      <p:ext uri="{BB962C8B-B14F-4D97-AF65-F5344CB8AC3E}">
        <p14:creationId xmlns:p14="http://schemas.microsoft.com/office/powerpoint/2010/main" val="4075320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1.jpe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37946" y="5720788"/>
            <a:ext cx="5916107" cy="954107"/>
          </a:xfrm>
          <a:prstGeom prst="rect">
            <a:avLst/>
          </a:prstGeom>
          <a:solidFill>
            <a:schemeClr val="accent4">
              <a:lumMod val="20000"/>
              <a:lumOff val="80000"/>
            </a:schemeClr>
          </a:solidFill>
          <a:ln>
            <a:solidFill>
              <a:schemeClr val="accent4"/>
            </a:solidFill>
          </a:ln>
        </p:spPr>
        <p:txBody>
          <a:bodyPr wrap="none" lIns="91440" tIns="45720" rIns="91440" bIns="45720">
            <a:spAutoFit/>
          </a:bodyPr>
          <a:lstStyle/>
          <a:p>
            <a:pPr algn="ctr"/>
            <a:r>
              <a:rPr lang="fr-FR" sz="2800" b="1" i="1" dirty="0" smtClean="0">
                <a:ln w="12700" cmpd="sng">
                  <a:solidFill>
                    <a:schemeClr val="accent4"/>
                  </a:solidFill>
                  <a:prstDash val="solid"/>
                </a:ln>
                <a:latin typeface="Times New Roman" panose="02020603050405020304" pitchFamily="18" charset="0"/>
                <a:cs typeface="Times New Roman" panose="02020603050405020304" pitchFamily="18" charset="0"/>
              </a:rPr>
              <a:t>Techniques et Règles de Construction</a:t>
            </a:r>
          </a:p>
          <a:p>
            <a:pPr algn="ctr"/>
            <a:r>
              <a:rPr lang="fr-FR" sz="2800" b="1" i="1" dirty="0" smtClean="0">
                <a:ln w="12700" cmpd="sng">
                  <a:solidFill>
                    <a:schemeClr val="accent4"/>
                  </a:solidFill>
                  <a:prstDash val="solid"/>
                </a:ln>
                <a:latin typeface="Times New Roman" panose="02020603050405020304" pitchFamily="18" charset="0"/>
                <a:cs typeface="Times New Roman" panose="02020603050405020304" pitchFamily="18" charset="0"/>
              </a:rPr>
              <a:t>TRC</a:t>
            </a:r>
          </a:p>
        </p:txBody>
      </p:sp>
      <p:sp>
        <p:nvSpPr>
          <p:cNvPr id="8" name="Rectangle 7"/>
          <p:cNvSpPr/>
          <p:nvPr/>
        </p:nvSpPr>
        <p:spPr>
          <a:xfrm>
            <a:off x="7907771" y="1519684"/>
            <a:ext cx="3529171" cy="1323439"/>
          </a:xfrm>
          <a:prstGeom prst="rect">
            <a:avLst/>
          </a:prstGeom>
          <a:solidFill>
            <a:schemeClr val="bg1">
              <a:lumMod val="85000"/>
            </a:schemeClr>
          </a:solidFill>
          <a:ln>
            <a:solidFill>
              <a:schemeClr val="accent4"/>
            </a:solidFill>
          </a:ln>
        </p:spPr>
        <p:txBody>
          <a:bodyPr wrap="none" lIns="91440" tIns="45720" rIns="91440" bIns="45720">
            <a:spAutoFit/>
          </a:bodyPr>
          <a:lstStyle/>
          <a:p>
            <a:pPr algn="ctr"/>
            <a:r>
              <a:rPr lang="fr-FR" sz="4000" b="1" u="sng" dirty="0" smtClean="0">
                <a:ln w="12700" cmpd="sng">
                  <a:solidFill>
                    <a:schemeClr val="accent4"/>
                  </a:solidFill>
                  <a:prstDash val="solid"/>
                </a:ln>
                <a:latin typeface="Times New Roman" panose="02020603050405020304" pitchFamily="18" charset="0"/>
                <a:cs typeface="Times New Roman" panose="02020603050405020304" pitchFamily="18" charset="0"/>
              </a:rPr>
              <a:t>Dr: </a:t>
            </a:r>
          </a:p>
          <a:p>
            <a:pPr algn="ctr"/>
            <a:r>
              <a:rPr lang="fr-FR" sz="4000" b="1" dirty="0" err="1" smtClean="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Bourouaiah</a:t>
            </a:r>
            <a:r>
              <a:rPr lang="fr-FR" sz="4000" b="1" dirty="0" smtClean="0">
                <a:ln w="12700" cmpd="sng">
                  <a:solidFill>
                    <a:schemeClr val="accent4"/>
                  </a:solidFill>
                  <a:prstDash val="solid"/>
                </a:ln>
                <a:solidFill>
                  <a:srgbClr val="FF0000"/>
                </a:solidFill>
                <a:latin typeface="Times New Roman" panose="02020603050405020304" pitchFamily="18" charset="0"/>
                <a:cs typeface="Times New Roman" panose="02020603050405020304" pitchFamily="18" charset="0"/>
              </a:rPr>
              <a:t>. W</a:t>
            </a:r>
            <a:endParaRPr lang="fr-FR" sz="4000" b="1" cap="none" spc="0" dirty="0">
              <a:ln w="12700" cmpd="sng">
                <a:solidFill>
                  <a:schemeClr val="accent4"/>
                </a:solidFill>
                <a:prstDash val="solid"/>
              </a:ln>
              <a:solidFill>
                <a:srgbClr val="FF0000"/>
              </a:solidFill>
              <a:effectLst/>
            </a:endParaRPr>
          </a:p>
        </p:txBody>
      </p:sp>
      <p:pic>
        <p:nvPicPr>
          <p:cNvPr id="11" name="Image 10"/>
          <p:cNvPicPr/>
          <p:nvPr/>
        </p:nvPicPr>
        <p:blipFill>
          <a:blip r:embed="rId2">
            <a:extLst>
              <a:ext uri="{28A0092B-C50C-407E-A947-70E740481C1C}">
                <a14:useLocalDpi xmlns:a14="http://schemas.microsoft.com/office/drawing/2010/main" val="0"/>
              </a:ext>
            </a:extLst>
          </a:blip>
          <a:srcRect/>
          <a:stretch>
            <a:fillRect/>
          </a:stretch>
        </p:blipFill>
        <p:spPr bwMode="auto">
          <a:xfrm>
            <a:off x="91638" y="171263"/>
            <a:ext cx="1549400" cy="1299845"/>
          </a:xfrm>
          <a:prstGeom prst="rect">
            <a:avLst/>
          </a:prstGeom>
          <a:noFill/>
          <a:ln>
            <a:noFill/>
          </a:ln>
        </p:spPr>
      </p:pic>
      <p:pic>
        <p:nvPicPr>
          <p:cNvPr id="12" name="Image 11"/>
          <p:cNvPicPr/>
          <p:nvPr/>
        </p:nvPicPr>
        <p:blipFill>
          <a:blip r:embed="rId2">
            <a:extLst>
              <a:ext uri="{28A0092B-C50C-407E-A947-70E740481C1C}">
                <a14:useLocalDpi xmlns:a14="http://schemas.microsoft.com/office/drawing/2010/main" val="0"/>
              </a:ext>
            </a:extLst>
          </a:blip>
          <a:srcRect/>
          <a:stretch>
            <a:fillRect/>
          </a:stretch>
        </p:blipFill>
        <p:spPr bwMode="auto">
          <a:xfrm>
            <a:off x="10532773" y="171263"/>
            <a:ext cx="1549400" cy="1299845"/>
          </a:xfrm>
          <a:prstGeom prst="rect">
            <a:avLst/>
          </a:prstGeom>
          <a:noFill/>
          <a:ln>
            <a:noFill/>
          </a:ln>
        </p:spPr>
      </p:pic>
      <p:sp>
        <p:nvSpPr>
          <p:cNvPr id="13" name="矩形 12">
            <a:extLst>
              <a:ext uri="{FF2B5EF4-FFF2-40B4-BE49-F238E27FC236}">
                <a16:creationId xmlns="" xmlns:a16="http://schemas.microsoft.com/office/drawing/2014/main" xmlns:lc="http://schemas.openxmlformats.org/drawingml/2006/lockedCanvas" id="{76AD3232-33F2-471B-9445-068CDAD21B50}"/>
              </a:ext>
            </a:extLst>
          </p:cNvPr>
          <p:cNvSpPr/>
          <p:nvPr/>
        </p:nvSpPr>
        <p:spPr>
          <a:xfrm>
            <a:off x="2434485" y="0"/>
            <a:ext cx="7323030" cy="121507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457200">
              <a:lnSpc>
                <a:spcPct val="107000"/>
              </a:lnSpc>
              <a:spcAft>
                <a:spcPts val="800"/>
              </a:spcAft>
            </a:pPr>
            <a:r>
              <a:rPr lang="fr-FR"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République Algérienne Démocratique et Populaire</a:t>
            </a:r>
            <a:endParaRPr lang="fr-FR"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lvl="0" algn="ctr" defTabSz="457200">
              <a:lnSpc>
                <a:spcPct val="115000"/>
              </a:lnSpc>
              <a:spcAft>
                <a:spcPts val="1000"/>
              </a:spcAft>
            </a:pPr>
            <a:r>
              <a:rPr lang="fr-FR"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Ministère de l’Enseignement Supérieure et de la Recherche Scientifique</a:t>
            </a:r>
          </a:p>
          <a:p>
            <a:pPr algn="ct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Université</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Mohamed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Seddik</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Ben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Yahia</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Jijel</a:t>
            </a:r>
            <a:endParaRPr lang="fr-F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3"/>
          <a:stretch>
            <a:fillRect/>
          </a:stretch>
        </p:blipFill>
        <p:spPr>
          <a:xfrm>
            <a:off x="0" y="2181403"/>
            <a:ext cx="5975237" cy="3102110"/>
          </a:xfrm>
          <a:prstGeom prst="rect">
            <a:avLst/>
          </a:prstGeom>
        </p:spPr>
      </p:pic>
      <p:pic>
        <p:nvPicPr>
          <p:cNvPr id="3" name="Image 2"/>
          <p:cNvPicPr>
            <a:picLocks noChangeAspect="1"/>
          </p:cNvPicPr>
          <p:nvPr/>
        </p:nvPicPr>
        <p:blipFill>
          <a:blip r:embed="rId4"/>
          <a:stretch>
            <a:fillRect/>
          </a:stretch>
        </p:blipFill>
        <p:spPr>
          <a:xfrm>
            <a:off x="7335565" y="2780322"/>
            <a:ext cx="4365261" cy="3196497"/>
          </a:xfrm>
          <a:prstGeom prst="ellipse">
            <a:avLst/>
          </a:prstGeom>
          <a:ln>
            <a:noFill/>
          </a:ln>
          <a:effectLst>
            <a:softEdge rad="112500"/>
          </a:effectLst>
        </p:spPr>
      </p:pic>
    </p:spTree>
    <p:extLst>
      <p:ext uri="{BB962C8B-B14F-4D97-AF65-F5344CB8AC3E}">
        <p14:creationId xmlns:p14="http://schemas.microsoft.com/office/powerpoint/2010/main" val="3855082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95535" y="-1"/>
            <a:ext cx="6796585" cy="4394579"/>
          </a:xfrm>
          <a:prstGeom prst="rect">
            <a:avLst/>
          </a:prstGeom>
        </p:spPr>
      </p:pic>
      <p:sp>
        <p:nvSpPr>
          <p:cNvPr id="6" name="Rectangle 5"/>
          <p:cNvSpPr/>
          <p:nvPr/>
        </p:nvSpPr>
        <p:spPr>
          <a:xfrm>
            <a:off x="6952605" y="580076"/>
            <a:ext cx="4987840" cy="584775"/>
          </a:xfrm>
          <a:prstGeom prst="rect">
            <a:avLst/>
          </a:prstGeom>
          <a:blipFill>
            <a:blip r:embed="rId3"/>
            <a:tile tx="0" ty="0" sx="100000" sy="100000" flip="none" algn="tl"/>
          </a:blipFill>
        </p:spPr>
        <p:txBody>
          <a:bodyPr wrap="none">
            <a:spAutoFit/>
          </a:bodyPr>
          <a:lstStyle/>
          <a:p>
            <a:r>
              <a:rPr lang="fr-FR" sz="3200" b="1" u="sng" dirty="0" smtClean="0">
                <a:solidFill>
                  <a:srgbClr val="FF0000"/>
                </a:solidFill>
                <a:latin typeface="Times New Roman" panose="02020603050405020304" pitchFamily="18" charset="0"/>
                <a:cs typeface="Times New Roman" panose="02020603050405020304" pitchFamily="18" charset="0"/>
              </a:rPr>
              <a:t>2- Les laminés marchands: </a:t>
            </a:r>
            <a:endParaRPr lang="fr-FR" sz="3200" b="1" u="sng"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784420" y="5913859"/>
            <a:ext cx="2920671" cy="646331"/>
          </a:xfrm>
          <a:prstGeom prst="rect">
            <a:avLst/>
          </a:prstGeom>
          <a:blipFill>
            <a:blip r:embed="rId4"/>
            <a:tile tx="0" ty="0" sx="100000" sy="100000" flip="none" algn="tl"/>
          </a:blipFill>
        </p:spPr>
        <p:txBody>
          <a:bodyPr wrap="none">
            <a:spAutoFit/>
          </a:bodyPr>
          <a:lstStyle/>
          <a:p>
            <a:r>
              <a:rPr lang="fr-FR" sz="3600" b="1" dirty="0" smtClean="0">
                <a:solidFill>
                  <a:srgbClr val="00B0F0"/>
                </a:solidFill>
                <a:latin typeface="Times New Roman" panose="02020603050405020304" pitchFamily="18" charset="0"/>
                <a:cs typeface="Times New Roman" panose="02020603050405020304" pitchFamily="18" charset="0"/>
              </a:rPr>
              <a:t> Les cornières</a:t>
            </a:r>
            <a:endParaRPr lang="fr-FR" sz="3600" b="1" dirty="0">
              <a:solidFill>
                <a:srgbClr val="00B0F0"/>
              </a:solidFill>
              <a:latin typeface="Times New Roman" panose="02020603050405020304" pitchFamily="18" charset="0"/>
              <a:cs typeface="Times New Roman" panose="02020603050405020304" pitchFamily="18" charset="0"/>
            </a:endParaRPr>
          </a:p>
        </p:txBody>
      </p:sp>
      <p:sp>
        <p:nvSpPr>
          <p:cNvPr id="8" name="Flèche vers le haut 7"/>
          <p:cNvSpPr/>
          <p:nvPr/>
        </p:nvSpPr>
        <p:spPr>
          <a:xfrm>
            <a:off x="2954741" y="4449169"/>
            <a:ext cx="457199" cy="1396451"/>
          </a:xfrm>
          <a:prstGeom prst="up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5"/>
          <a:stretch>
            <a:fillRect/>
          </a:stretch>
        </p:blipFill>
        <p:spPr>
          <a:xfrm>
            <a:off x="5600700" y="3857554"/>
            <a:ext cx="6591300" cy="3000446"/>
          </a:xfrm>
          <a:prstGeom prst="rect">
            <a:avLst/>
          </a:prstGeom>
          <a:ln>
            <a:solidFill>
              <a:schemeClr val="accent1"/>
            </a:solidFill>
          </a:ln>
        </p:spPr>
      </p:pic>
      <p:sp>
        <p:nvSpPr>
          <p:cNvPr id="11" name="Rectangle 10"/>
          <p:cNvSpPr/>
          <p:nvPr/>
        </p:nvSpPr>
        <p:spPr>
          <a:xfrm>
            <a:off x="8282424" y="1843345"/>
            <a:ext cx="2328201" cy="707886"/>
          </a:xfrm>
          <a:prstGeom prst="rect">
            <a:avLst/>
          </a:prstGeom>
          <a:blipFill>
            <a:blip r:embed="rId4"/>
            <a:tile tx="0" ty="0" sx="100000" sy="100000" flip="none" algn="tl"/>
          </a:blipFill>
        </p:spPr>
        <p:txBody>
          <a:bodyPr wrap="none">
            <a:spAutoFit/>
          </a:bodyPr>
          <a:lstStyle/>
          <a:p>
            <a:r>
              <a:rPr lang="fr-FR" sz="4000" b="1" dirty="0" smtClean="0">
                <a:solidFill>
                  <a:srgbClr val="00B0F0"/>
                </a:solidFill>
                <a:latin typeface="Times New Roman" panose="02020603050405020304" pitchFamily="18" charset="0"/>
                <a:cs typeface="Times New Roman" panose="02020603050405020304" pitchFamily="18" charset="0"/>
              </a:rPr>
              <a:t>Les ronds</a:t>
            </a:r>
          </a:p>
        </p:txBody>
      </p:sp>
      <p:sp>
        <p:nvSpPr>
          <p:cNvPr id="12" name="Flèche vers le haut 11"/>
          <p:cNvSpPr/>
          <p:nvPr/>
        </p:nvSpPr>
        <p:spPr>
          <a:xfrm rot="10800000">
            <a:off x="9227591" y="2602019"/>
            <a:ext cx="437866" cy="1204746"/>
          </a:xfrm>
          <a:prstGeom prst="up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54638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169996" y="1234982"/>
            <a:ext cx="8752764" cy="5623018"/>
          </a:xfrm>
          <a:prstGeom prst="rect">
            <a:avLst/>
          </a:prstGeom>
        </p:spPr>
      </p:pic>
      <p:sp>
        <p:nvSpPr>
          <p:cNvPr id="5" name="Rectangle 4"/>
          <p:cNvSpPr/>
          <p:nvPr/>
        </p:nvSpPr>
        <p:spPr>
          <a:xfrm>
            <a:off x="3732661" y="200882"/>
            <a:ext cx="3236784" cy="707886"/>
          </a:xfrm>
          <a:prstGeom prst="rect">
            <a:avLst/>
          </a:prstGeom>
          <a:blipFill>
            <a:blip r:embed="rId3"/>
            <a:tile tx="0" ty="0" sx="100000" sy="100000" flip="none" algn="tl"/>
          </a:blipFill>
        </p:spPr>
        <p:txBody>
          <a:bodyPr wrap="none">
            <a:spAutoFit/>
          </a:bodyPr>
          <a:lstStyle/>
          <a:p>
            <a:r>
              <a:rPr lang="fr-FR" sz="4000" b="1" u="sng" dirty="0" smtClean="0">
                <a:solidFill>
                  <a:srgbClr val="FF0000"/>
                </a:solidFill>
                <a:latin typeface="Times New Roman" panose="02020603050405020304" pitchFamily="18" charset="0"/>
                <a:cs typeface="Times New Roman" panose="02020603050405020304" pitchFamily="18" charset="0"/>
              </a:rPr>
              <a:t> 3- Les tubes: </a:t>
            </a:r>
            <a:endParaRPr lang="fr-FR" sz="40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305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842448" y="1364777"/>
            <a:ext cx="10349552" cy="5233916"/>
          </a:xfrm>
          <a:prstGeom prst="rect">
            <a:avLst/>
          </a:prstGeom>
        </p:spPr>
      </p:pic>
      <p:sp>
        <p:nvSpPr>
          <p:cNvPr id="3" name="Rectangle 2"/>
          <p:cNvSpPr/>
          <p:nvPr/>
        </p:nvSpPr>
        <p:spPr>
          <a:xfrm>
            <a:off x="783817" y="252530"/>
            <a:ext cx="3336170" cy="707886"/>
          </a:xfrm>
          <a:prstGeom prst="rect">
            <a:avLst/>
          </a:prstGeom>
          <a:blipFill>
            <a:blip r:embed="rId3"/>
            <a:tile tx="0" ty="0" sx="100000" sy="100000" flip="none" algn="tl"/>
          </a:blipFill>
        </p:spPr>
        <p:txBody>
          <a:bodyPr wrap="none">
            <a:spAutoFit/>
          </a:bodyPr>
          <a:lstStyle/>
          <a:p>
            <a:r>
              <a:rPr lang="fr-FR" sz="4000" b="1" u="sng" dirty="0" smtClean="0">
                <a:solidFill>
                  <a:srgbClr val="FF0000"/>
                </a:solidFill>
                <a:latin typeface="Times New Roman" panose="02020603050405020304" pitchFamily="18" charset="0"/>
                <a:cs typeface="Times New Roman" panose="02020603050405020304" pitchFamily="18" charset="0"/>
              </a:rPr>
              <a:t>Les portiques:</a:t>
            </a:r>
            <a:endParaRPr lang="fr-FR" sz="40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3910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869743" y="1719618"/>
            <a:ext cx="10322257" cy="5138383"/>
          </a:xfrm>
          <a:prstGeom prst="rect">
            <a:avLst/>
          </a:prstGeom>
        </p:spPr>
      </p:pic>
      <p:sp>
        <p:nvSpPr>
          <p:cNvPr id="3" name="Rectangle 2"/>
          <p:cNvSpPr/>
          <p:nvPr/>
        </p:nvSpPr>
        <p:spPr>
          <a:xfrm>
            <a:off x="510861" y="443599"/>
            <a:ext cx="4277133" cy="584775"/>
          </a:xfrm>
          <a:prstGeom prst="rect">
            <a:avLst/>
          </a:prstGeom>
          <a:blipFill>
            <a:blip r:embed="rId3"/>
            <a:tile tx="0" ty="0" sx="100000" sy="100000" flip="none" algn="tl"/>
          </a:blipFill>
        </p:spPr>
        <p:txBody>
          <a:bodyPr wrap="none">
            <a:spAutoFit/>
          </a:bodyPr>
          <a:lstStyle/>
          <a:p>
            <a:r>
              <a:rPr lang="fr-FR" sz="3200" b="1" u="sng" dirty="0" smtClean="0">
                <a:solidFill>
                  <a:srgbClr val="FF0000"/>
                </a:solidFill>
                <a:latin typeface="Times New Roman" panose="02020603050405020304" pitchFamily="18" charset="0"/>
                <a:cs typeface="Times New Roman" panose="02020603050405020304" pitchFamily="18" charset="0"/>
              </a:rPr>
              <a:t>Les types de portique: </a:t>
            </a:r>
            <a:endParaRPr lang="fr-FR" sz="3200" b="1" u="sng"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858528" y="1078079"/>
            <a:ext cx="6344686" cy="646331"/>
          </a:xfrm>
          <a:prstGeom prst="rect">
            <a:avLst/>
          </a:prstGeom>
          <a:blipFill>
            <a:blip r:embed="rId4"/>
            <a:tile tx="0" ty="0" sx="100000" sy="100000" flip="none" algn="tl"/>
          </a:blipFill>
        </p:spPr>
        <p:txBody>
          <a:bodyPr wrap="none">
            <a:spAutoFit/>
          </a:bodyPr>
          <a:lstStyle/>
          <a:p>
            <a:r>
              <a:rPr lang="fr-FR" sz="3600" b="1" dirty="0" smtClean="0">
                <a:solidFill>
                  <a:srgbClr val="00B0F0"/>
                </a:solidFill>
                <a:latin typeface="Times New Roman" panose="02020603050405020304" pitchFamily="18" charset="0"/>
                <a:cs typeface="Times New Roman" panose="02020603050405020304" pitchFamily="18" charset="0"/>
              </a:rPr>
              <a:t> 1- Les portiques en TREILLIS</a:t>
            </a:r>
            <a:endParaRPr lang="fr-FR" sz="36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2815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760560" y="1405719"/>
            <a:ext cx="10431439" cy="5452282"/>
          </a:xfrm>
          <a:prstGeom prst="rect">
            <a:avLst/>
          </a:prstGeom>
        </p:spPr>
      </p:pic>
      <p:sp>
        <p:nvSpPr>
          <p:cNvPr id="3" name="Rectangle 2"/>
          <p:cNvSpPr/>
          <p:nvPr/>
        </p:nvSpPr>
        <p:spPr>
          <a:xfrm>
            <a:off x="3338103" y="759387"/>
            <a:ext cx="7276351" cy="646331"/>
          </a:xfrm>
          <a:prstGeom prst="rect">
            <a:avLst/>
          </a:prstGeom>
          <a:blipFill>
            <a:blip r:embed="rId3"/>
            <a:tile tx="0" ty="0" sx="100000" sy="100000" flip="none" algn="tl"/>
          </a:blipFill>
        </p:spPr>
        <p:txBody>
          <a:bodyPr wrap="none">
            <a:spAutoFit/>
          </a:bodyPr>
          <a:lstStyle/>
          <a:p>
            <a:r>
              <a:rPr lang="fr-FR" sz="3600" b="1" dirty="0" smtClean="0">
                <a:solidFill>
                  <a:srgbClr val="00B0F0"/>
                </a:solidFill>
                <a:latin typeface="Times New Roman" panose="02020603050405020304" pitchFamily="18" charset="0"/>
                <a:cs typeface="Times New Roman" panose="02020603050405020304" pitchFamily="18" charset="0"/>
              </a:rPr>
              <a:t> 2- Les portiques en POUTRELLES</a:t>
            </a:r>
            <a:endParaRPr lang="fr-FR" sz="3600" b="1" dirty="0">
              <a:solidFill>
                <a:srgbClr val="00B0F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74384" y="92727"/>
            <a:ext cx="4277133" cy="584775"/>
          </a:xfrm>
          <a:prstGeom prst="rect">
            <a:avLst/>
          </a:prstGeom>
          <a:blipFill>
            <a:blip r:embed="rId4"/>
            <a:tile tx="0" ty="0" sx="100000" sy="100000" flip="none" algn="tl"/>
          </a:blipFill>
        </p:spPr>
        <p:txBody>
          <a:bodyPr wrap="none">
            <a:spAutoFit/>
          </a:bodyPr>
          <a:lstStyle/>
          <a:p>
            <a:r>
              <a:rPr lang="fr-FR" sz="3200" b="1" u="sng" dirty="0" smtClean="0">
                <a:solidFill>
                  <a:srgbClr val="FF0000"/>
                </a:solidFill>
                <a:latin typeface="Times New Roman" panose="02020603050405020304" pitchFamily="18" charset="0"/>
                <a:cs typeface="Times New Roman" panose="02020603050405020304" pitchFamily="18" charset="0"/>
              </a:rPr>
              <a:t>Les types de portique: </a:t>
            </a:r>
            <a:endParaRPr lang="fr-FR" sz="32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8034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883391" y="1583140"/>
            <a:ext cx="10308609" cy="5274860"/>
          </a:xfrm>
          <a:prstGeom prst="rect">
            <a:avLst/>
          </a:prstGeom>
        </p:spPr>
      </p:pic>
      <p:sp>
        <p:nvSpPr>
          <p:cNvPr id="3" name="Rectangle 2"/>
          <p:cNvSpPr/>
          <p:nvPr/>
        </p:nvSpPr>
        <p:spPr>
          <a:xfrm>
            <a:off x="4515209" y="895865"/>
            <a:ext cx="5044971" cy="646331"/>
          </a:xfrm>
          <a:prstGeom prst="rect">
            <a:avLst/>
          </a:prstGeom>
          <a:blipFill>
            <a:blip r:embed="rId3"/>
            <a:tile tx="0" ty="0" sx="100000" sy="100000" flip="none" algn="tl"/>
          </a:blipFill>
        </p:spPr>
        <p:txBody>
          <a:bodyPr wrap="none">
            <a:spAutoFit/>
          </a:bodyPr>
          <a:lstStyle/>
          <a:p>
            <a:r>
              <a:rPr lang="fr-FR" sz="3600" b="1" dirty="0" smtClean="0">
                <a:solidFill>
                  <a:srgbClr val="00B0F0"/>
                </a:solidFill>
                <a:latin typeface="Times New Roman" panose="02020603050405020304" pitchFamily="18" charset="0"/>
                <a:cs typeface="Times New Roman" panose="02020603050405020304" pitchFamily="18" charset="0"/>
              </a:rPr>
              <a:t> 3- Les portiques en PRS</a:t>
            </a:r>
            <a:endParaRPr lang="fr-FR" sz="3600" b="1" dirty="0">
              <a:solidFill>
                <a:srgbClr val="00B0F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74384" y="92727"/>
            <a:ext cx="4277133" cy="584775"/>
          </a:xfrm>
          <a:prstGeom prst="rect">
            <a:avLst/>
          </a:prstGeom>
          <a:blipFill>
            <a:blip r:embed="rId4"/>
            <a:tile tx="0" ty="0" sx="100000" sy="100000" flip="none" algn="tl"/>
          </a:blipFill>
        </p:spPr>
        <p:txBody>
          <a:bodyPr wrap="none">
            <a:spAutoFit/>
          </a:bodyPr>
          <a:lstStyle/>
          <a:p>
            <a:r>
              <a:rPr lang="fr-FR" sz="3200" b="1" u="sng" dirty="0" smtClean="0">
                <a:solidFill>
                  <a:srgbClr val="FF0000"/>
                </a:solidFill>
                <a:latin typeface="Times New Roman" panose="02020603050405020304" pitchFamily="18" charset="0"/>
                <a:cs typeface="Times New Roman" panose="02020603050405020304" pitchFamily="18" charset="0"/>
              </a:rPr>
              <a:t>Les types de portique: </a:t>
            </a:r>
            <a:endParaRPr lang="fr-FR" sz="32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8458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306" y="-31130"/>
            <a:ext cx="3807453" cy="584775"/>
          </a:xfrm>
          <a:prstGeom prst="rect">
            <a:avLst/>
          </a:prstGeom>
          <a:solidFill>
            <a:srgbClr val="FFC000"/>
          </a:solidFill>
        </p:spPr>
        <p:txBody>
          <a:bodyPr wrap="none">
            <a:spAutoFit/>
          </a:bodyPr>
          <a:lstStyle/>
          <a:p>
            <a:pPr algn="ctr"/>
            <a:r>
              <a:rPr lang="fr-FR" sz="3200" b="1" i="1" u="sng" dirty="0" smtClean="0">
                <a:latin typeface="Times New Roman" panose="02020603050405020304" pitchFamily="18" charset="0"/>
                <a:cs typeface="Times New Roman" panose="02020603050405020304" pitchFamily="18" charset="0"/>
              </a:rPr>
              <a:t>Construction mixte: </a:t>
            </a:r>
            <a:endParaRPr lang="fr-FR" sz="3200" b="1" i="1" u="sng" dirty="0">
              <a:latin typeface="Times New Roman" panose="02020603050405020304" pitchFamily="18" charset="0"/>
              <a:cs typeface="Times New Roman" panose="02020603050405020304" pitchFamily="18" charset="0"/>
            </a:endParaRPr>
          </a:p>
        </p:txBody>
      </p:sp>
      <p:sp>
        <p:nvSpPr>
          <p:cNvPr id="4" name="Rectangle 3"/>
          <p:cNvSpPr/>
          <p:nvPr/>
        </p:nvSpPr>
        <p:spPr>
          <a:xfrm>
            <a:off x="325805" y="553645"/>
            <a:ext cx="5986819" cy="3416320"/>
          </a:xfrm>
          <a:prstGeom prst="rect">
            <a:avLst/>
          </a:prstGeom>
          <a:blipFill>
            <a:blip r:embed="rId2"/>
            <a:tile tx="0" ty="0" sx="100000" sy="100000" flip="none" algn="tl"/>
          </a:blipFill>
        </p:spPr>
        <p:txBody>
          <a:bodyPr wrap="square">
            <a:spAutoFit/>
          </a:bodyPr>
          <a:lstStyle/>
          <a:p>
            <a:pPr algn="just">
              <a:lnSpc>
                <a:spcPct val="150000"/>
              </a:lnSpc>
            </a:pPr>
            <a:r>
              <a:rPr lang="fr-FR" sz="2400" dirty="0">
                <a:solidFill>
                  <a:srgbClr val="0F0F0F"/>
                </a:solidFill>
                <a:latin typeface="Times New Roman" panose="02020603050405020304" pitchFamily="18" charset="0"/>
                <a:cs typeface="Times New Roman" panose="02020603050405020304" pitchFamily="18" charset="0"/>
              </a:rPr>
              <a:t>	</a:t>
            </a:r>
            <a:r>
              <a:rPr lang="fr-FR" sz="2400" i="0" dirty="0" smtClean="0">
                <a:solidFill>
                  <a:srgbClr val="0F0F0F"/>
                </a:solidFill>
                <a:effectLst/>
                <a:latin typeface="Times New Roman" panose="02020603050405020304" pitchFamily="18" charset="0"/>
                <a:cs typeface="Times New Roman" panose="02020603050405020304" pitchFamily="18" charset="0"/>
              </a:rPr>
              <a:t>Les constructions </a:t>
            </a:r>
            <a:r>
              <a:rPr lang="fr-FR" sz="2400" i="0" u="sng" dirty="0" smtClean="0">
                <a:solidFill>
                  <a:srgbClr val="0F0F0F"/>
                </a:solidFill>
                <a:effectLst/>
                <a:latin typeface="Times New Roman" panose="02020603050405020304" pitchFamily="18" charset="0"/>
                <a:cs typeface="Times New Roman" panose="02020603050405020304" pitchFamily="18" charset="0"/>
              </a:rPr>
              <a:t>mixtes</a:t>
            </a:r>
            <a:r>
              <a:rPr lang="fr-FR" sz="2400" i="0" dirty="0" smtClean="0">
                <a:solidFill>
                  <a:srgbClr val="0F0F0F"/>
                </a:solidFill>
                <a:effectLst/>
                <a:latin typeface="Times New Roman" panose="02020603050405020304" pitchFamily="18" charset="0"/>
                <a:cs typeface="Times New Roman" panose="02020603050405020304" pitchFamily="18" charset="0"/>
              </a:rPr>
              <a:t> impliquant des charpentes métalliques et du béton sont couramment utilisées dans de nombreux projets de construction, offrant une combinaison de </a:t>
            </a:r>
            <a:r>
              <a:rPr lang="fr-FR" sz="2400" i="0" u="sng" dirty="0" smtClean="0">
                <a:solidFill>
                  <a:srgbClr val="0F0F0F"/>
                </a:solidFill>
                <a:effectLst/>
                <a:latin typeface="Times New Roman" panose="02020603050405020304" pitchFamily="18" charset="0"/>
                <a:cs typeface="Times New Roman" panose="02020603050405020304" pitchFamily="18" charset="0"/>
              </a:rPr>
              <a:t>résistance</a:t>
            </a:r>
            <a:r>
              <a:rPr lang="fr-FR" sz="2400" i="0" dirty="0" smtClean="0">
                <a:solidFill>
                  <a:srgbClr val="0F0F0F"/>
                </a:solidFill>
                <a:effectLst/>
                <a:latin typeface="Times New Roman" panose="02020603050405020304" pitchFamily="18" charset="0"/>
                <a:cs typeface="Times New Roman" panose="02020603050405020304" pitchFamily="18" charset="0"/>
              </a:rPr>
              <a:t>, de </a:t>
            </a:r>
            <a:r>
              <a:rPr lang="fr-FR" sz="2400" i="0" u="sng" dirty="0" smtClean="0">
                <a:solidFill>
                  <a:srgbClr val="0F0F0F"/>
                </a:solidFill>
                <a:effectLst/>
                <a:latin typeface="Times New Roman" panose="02020603050405020304" pitchFamily="18" charset="0"/>
                <a:cs typeface="Times New Roman" panose="02020603050405020304" pitchFamily="18" charset="0"/>
              </a:rPr>
              <a:t>durabilité</a:t>
            </a:r>
            <a:r>
              <a:rPr lang="fr-FR" sz="2400" i="0" dirty="0" smtClean="0">
                <a:solidFill>
                  <a:srgbClr val="0F0F0F"/>
                </a:solidFill>
                <a:effectLst/>
                <a:latin typeface="Times New Roman" panose="02020603050405020304" pitchFamily="18" charset="0"/>
                <a:cs typeface="Times New Roman" panose="02020603050405020304" pitchFamily="18" charset="0"/>
              </a:rPr>
              <a:t> et de </a:t>
            </a:r>
            <a:r>
              <a:rPr lang="fr-FR" sz="2400" i="0" u="sng" dirty="0" smtClean="0">
                <a:solidFill>
                  <a:srgbClr val="0F0F0F"/>
                </a:solidFill>
                <a:effectLst/>
                <a:latin typeface="Times New Roman" panose="02020603050405020304" pitchFamily="18" charset="0"/>
                <a:cs typeface="Times New Roman" panose="02020603050405020304" pitchFamily="18" charset="0"/>
              </a:rPr>
              <a:t>flexibilité</a:t>
            </a:r>
            <a:r>
              <a:rPr lang="fr-FR" sz="2400" i="0" dirty="0" smtClean="0">
                <a:solidFill>
                  <a:srgbClr val="0F0F0F"/>
                </a:solidFill>
                <a:effectLst/>
                <a:latin typeface="Times New Roman" panose="02020603050405020304" pitchFamily="18" charset="0"/>
                <a:cs typeface="Times New Roman" panose="02020603050405020304" pitchFamily="18" charset="0"/>
              </a:rPr>
              <a:t> structurelle.</a:t>
            </a:r>
            <a:endParaRPr lang="fr-FR"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1869743" y="3995678"/>
            <a:ext cx="10322257" cy="2862322"/>
          </a:xfrm>
          <a:prstGeom prst="rect">
            <a:avLst/>
          </a:prstGeom>
          <a:solidFill>
            <a:schemeClr val="accent2">
              <a:lumMod val="60000"/>
              <a:lumOff val="40000"/>
            </a:schemeClr>
          </a:solidFill>
        </p:spPr>
        <p:txBody>
          <a:bodyPr wrap="square">
            <a:spAutoFit/>
          </a:bodyPr>
          <a:lstStyle/>
          <a:p>
            <a:pPr algn="just">
              <a:lnSpc>
                <a:spcPct val="150000"/>
              </a:lnSpc>
            </a:pPr>
            <a:r>
              <a:rPr lang="fr-FR" sz="2400" b="0" i="0" dirty="0" smtClean="0">
                <a:effectLst/>
                <a:latin typeface="Times New Roman" panose="02020603050405020304" pitchFamily="18" charset="0"/>
                <a:cs typeface="Times New Roman" panose="02020603050405020304" pitchFamily="18" charset="0"/>
              </a:rPr>
              <a:t>	Dans ces types de constructions, </a:t>
            </a:r>
            <a:r>
              <a:rPr lang="fr-FR" sz="2400" b="1" i="0" u="sng" dirty="0" smtClean="0">
                <a:effectLst/>
                <a:latin typeface="Times New Roman" panose="02020603050405020304" pitchFamily="18" charset="0"/>
                <a:cs typeface="Times New Roman" panose="02020603050405020304" pitchFamily="18" charset="0"/>
              </a:rPr>
              <a:t>la charpente métallique</a:t>
            </a:r>
            <a:r>
              <a:rPr lang="fr-FR" sz="2400" b="0" i="0" dirty="0" smtClean="0">
                <a:effectLst/>
                <a:latin typeface="Times New Roman" panose="02020603050405020304" pitchFamily="18" charset="0"/>
                <a:cs typeface="Times New Roman" panose="02020603050405020304" pitchFamily="18" charset="0"/>
              </a:rPr>
              <a:t> est souvent utilisée pour la structure principale en raison de sa résistance élevée et de sa capacité à supporter de lourdes charges. Les poutres et les colonnes métalliques offrent une grande résistance à la traction et à la compression, permettant de créer des structures robustes et durables.</a:t>
            </a:r>
            <a:endParaRPr lang="fr-FR"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6596418" y="628537"/>
            <a:ext cx="5304430" cy="3266535"/>
          </a:xfrm>
          <a:prstGeom prst="rect">
            <a:avLst/>
          </a:prstGeom>
          <a:blipFill>
            <a:blip r:embed="rId3"/>
            <a:tile tx="0" ty="0" sx="100000" sy="100000" flip="none" algn="tl"/>
          </a:blipFill>
        </p:spPr>
        <p:txBody>
          <a:bodyPr wrap="square">
            <a:spAutoFit/>
          </a:bodyPr>
          <a:lstStyle/>
          <a:p>
            <a:pPr algn="just">
              <a:lnSpc>
                <a:spcPct val="150000"/>
              </a:lnSpc>
            </a:pPr>
            <a:r>
              <a:rPr lang="fr-FR" sz="2000" b="1" i="0" dirty="0" smtClean="0">
                <a:solidFill>
                  <a:srgbClr val="0F0F0F"/>
                </a:solidFill>
                <a:effectLst/>
                <a:latin typeface="Söhne"/>
              </a:rPr>
              <a:t>	D'autre part, </a:t>
            </a:r>
            <a:r>
              <a:rPr lang="fr-FR" sz="2000" b="1" i="0" u="sng" dirty="0" smtClean="0">
                <a:solidFill>
                  <a:srgbClr val="0F0F0F"/>
                </a:solidFill>
                <a:effectLst/>
                <a:latin typeface="Söhne"/>
              </a:rPr>
              <a:t>le béton </a:t>
            </a:r>
            <a:r>
              <a:rPr lang="fr-FR" sz="2000" b="1" i="0" dirty="0" smtClean="0">
                <a:solidFill>
                  <a:srgbClr val="0F0F0F"/>
                </a:solidFill>
                <a:effectLst/>
                <a:latin typeface="Söhne"/>
              </a:rPr>
              <a:t>est souvent utilisé en combinaison avec la charpente métallique pour compléter la structure. Le béton peut être employé sous forme de dalle ou de plancher en béton armé, offrant une surface solide pour les espaces de vie ou de travail. </a:t>
            </a:r>
            <a:endParaRPr lang="fr-FR" sz="2000" b="1" dirty="0"/>
          </a:p>
        </p:txBody>
      </p:sp>
    </p:spTree>
    <p:extLst>
      <p:ext uri="{BB962C8B-B14F-4D97-AF65-F5344CB8AC3E}">
        <p14:creationId xmlns:p14="http://schemas.microsoft.com/office/powerpoint/2010/main" val="139348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0" presetClass="emph" presetSubtype="0" fill="hold" grpId="0" nodeType="clickEffect">
                                  <p:stCondLst>
                                    <p:cond delay="0"/>
                                  </p:stCondLst>
                                  <p:childTnLst>
                                    <p:animClr clrSpc="hsl" dir="cw">
                                      <p:cBhvr override="childStyle">
                                        <p:cTn id="13" dur="500" fill="hold"/>
                                        <p:tgtEl>
                                          <p:spTgt spid="5"/>
                                        </p:tgtEl>
                                        <p:attrNameLst>
                                          <p:attrName>style.color</p:attrName>
                                        </p:attrNameLst>
                                      </p:cBhvr>
                                      <p:by>
                                        <p:hsl h="0" s="12549" l="25098"/>
                                      </p:by>
                                    </p:animClr>
                                    <p:animClr clrSpc="hsl" dir="cw">
                                      <p:cBhvr>
                                        <p:cTn id="14" dur="500" fill="hold"/>
                                        <p:tgtEl>
                                          <p:spTgt spid="5"/>
                                        </p:tgtEl>
                                        <p:attrNameLst>
                                          <p:attrName>fillcolor</p:attrName>
                                        </p:attrNameLst>
                                      </p:cBhvr>
                                      <p:by>
                                        <p:hsl h="0" s="12549" l="25098"/>
                                      </p:by>
                                    </p:animClr>
                                    <p:animClr clrSpc="hsl" dir="cw">
                                      <p:cBhvr>
                                        <p:cTn id="15" dur="500" fill="hold"/>
                                        <p:tgtEl>
                                          <p:spTgt spid="5"/>
                                        </p:tgtEl>
                                        <p:attrNameLst>
                                          <p:attrName>stroke.color</p:attrName>
                                        </p:attrNameLst>
                                      </p:cBhvr>
                                      <p:by>
                                        <p:hsl h="0" s="12549" l="25098"/>
                                      </p:by>
                                    </p:animClr>
                                    <p:set>
                                      <p:cBhvr>
                                        <p:cTn id="16" dur="500" fill="hold"/>
                                        <p:tgtEl>
                                          <p:spTgt spid="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 y="0"/>
            <a:ext cx="5786650" cy="4367284"/>
          </a:xfrm>
          <a:prstGeom prst="rect">
            <a:avLst/>
          </a:prstGeom>
        </p:spPr>
      </p:pic>
      <p:pic>
        <p:nvPicPr>
          <p:cNvPr id="3" name="Image 2"/>
          <p:cNvPicPr>
            <a:picLocks noChangeAspect="1"/>
          </p:cNvPicPr>
          <p:nvPr/>
        </p:nvPicPr>
        <p:blipFill>
          <a:blip r:embed="rId3"/>
          <a:stretch>
            <a:fillRect/>
          </a:stretch>
        </p:blipFill>
        <p:spPr>
          <a:xfrm>
            <a:off x="5786651" y="1981200"/>
            <a:ext cx="6405349" cy="4876800"/>
          </a:xfrm>
          <a:prstGeom prst="rect">
            <a:avLst/>
          </a:prstGeom>
        </p:spPr>
      </p:pic>
    </p:spTree>
    <p:extLst>
      <p:ext uri="{BB962C8B-B14F-4D97-AF65-F5344CB8AC3E}">
        <p14:creationId xmlns:p14="http://schemas.microsoft.com/office/powerpoint/2010/main" val="3191386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633768" y="914400"/>
            <a:ext cx="9558232" cy="5943600"/>
          </a:xfrm>
          <a:prstGeom prst="rect">
            <a:avLst/>
          </a:prstGeom>
        </p:spPr>
      </p:pic>
      <p:sp>
        <p:nvSpPr>
          <p:cNvPr id="3" name="Rectangle 2"/>
          <p:cNvSpPr/>
          <p:nvPr/>
        </p:nvSpPr>
        <p:spPr>
          <a:xfrm>
            <a:off x="106077" y="1952222"/>
            <a:ext cx="2684838" cy="584775"/>
          </a:xfrm>
          <a:prstGeom prst="rect">
            <a:avLst/>
          </a:prstGeom>
          <a:blipFill>
            <a:blip r:embed="rId3"/>
            <a:tile tx="0" ty="0" sx="100000" sy="100000" flip="none" algn="tl"/>
          </a:blipFill>
        </p:spPr>
        <p:txBody>
          <a:bodyPr wrap="none">
            <a:spAutoFit/>
          </a:bodyPr>
          <a:lstStyle/>
          <a:p>
            <a:r>
              <a:rPr lang="fr-FR" sz="3200" b="1" dirty="0" smtClean="0">
                <a:solidFill>
                  <a:srgbClr val="00B0F0"/>
                </a:solidFill>
                <a:latin typeface="Times New Roman" panose="02020603050405020304" pitchFamily="18" charset="0"/>
                <a:cs typeface="Times New Roman" panose="02020603050405020304" pitchFamily="18" charset="0"/>
              </a:rPr>
              <a:t> </a:t>
            </a:r>
            <a:r>
              <a:rPr lang="fr-FR" sz="3000" b="1" dirty="0" smtClean="0">
                <a:solidFill>
                  <a:srgbClr val="00B0F0"/>
                </a:solidFill>
                <a:latin typeface="Times New Roman" panose="02020603050405020304" pitchFamily="18" charset="0"/>
                <a:cs typeface="Times New Roman" panose="02020603050405020304" pitchFamily="18" charset="0"/>
              </a:rPr>
              <a:t>poutres mixtes</a:t>
            </a:r>
            <a:endParaRPr lang="fr-FR" sz="3000" b="1" dirty="0">
              <a:solidFill>
                <a:srgbClr val="00B0F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846" y="3740668"/>
            <a:ext cx="2894542" cy="584775"/>
          </a:xfrm>
          <a:prstGeom prst="rect">
            <a:avLst/>
          </a:prstGeom>
          <a:blipFill>
            <a:blip r:embed="rId3"/>
            <a:tile tx="0" ty="0" sx="100000" sy="100000" flip="none" algn="tl"/>
          </a:blipFill>
        </p:spPr>
        <p:txBody>
          <a:bodyPr wrap="square">
            <a:spAutoFit/>
          </a:bodyPr>
          <a:lstStyle/>
          <a:p>
            <a:r>
              <a:rPr lang="fr-FR" sz="3200" b="1" dirty="0" smtClean="0">
                <a:solidFill>
                  <a:srgbClr val="00B0F0"/>
                </a:solidFill>
                <a:latin typeface="Times New Roman" panose="02020603050405020304" pitchFamily="18" charset="0"/>
                <a:cs typeface="Times New Roman" panose="02020603050405020304" pitchFamily="18" charset="0"/>
              </a:rPr>
              <a:t> poteaux mixtes</a:t>
            </a:r>
            <a:endParaRPr lang="fr-FR" sz="3200" b="1" dirty="0">
              <a:solidFill>
                <a:srgbClr val="00B0F0"/>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5688449"/>
            <a:ext cx="2869696" cy="584775"/>
          </a:xfrm>
          <a:prstGeom prst="rect">
            <a:avLst/>
          </a:prstGeom>
          <a:blipFill>
            <a:blip r:embed="rId3"/>
            <a:tile tx="0" ty="0" sx="100000" sy="100000" flip="none" algn="tl"/>
          </a:blipFill>
        </p:spPr>
        <p:txBody>
          <a:bodyPr wrap="none">
            <a:spAutoFit/>
          </a:bodyPr>
          <a:lstStyle/>
          <a:p>
            <a:r>
              <a:rPr lang="fr-FR" sz="3200" b="1" dirty="0" smtClean="0">
                <a:solidFill>
                  <a:srgbClr val="00B0F0"/>
                </a:solidFill>
                <a:latin typeface="Times New Roman" panose="02020603050405020304" pitchFamily="18" charset="0"/>
                <a:cs typeface="Times New Roman" panose="02020603050405020304" pitchFamily="18" charset="0"/>
              </a:rPr>
              <a:t> </a:t>
            </a:r>
            <a:r>
              <a:rPr lang="fr-FR" sz="2800" b="1" dirty="0" smtClean="0">
                <a:solidFill>
                  <a:srgbClr val="00B0F0"/>
                </a:solidFill>
                <a:latin typeface="Times New Roman" panose="02020603050405020304" pitchFamily="18" charset="0"/>
                <a:cs typeface="Times New Roman" panose="02020603050405020304" pitchFamily="18" charset="0"/>
              </a:rPr>
              <a:t>planchers mixtes</a:t>
            </a:r>
            <a:endParaRPr lang="fr-FR" sz="2800" b="1" dirty="0">
              <a:solidFill>
                <a:srgbClr val="00B0F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419611" y="173587"/>
            <a:ext cx="4262705" cy="646331"/>
          </a:xfrm>
          <a:prstGeom prst="rect">
            <a:avLst/>
          </a:prstGeom>
          <a:blipFill>
            <a:blip r:embed="rId4"/>
            <a:tile tx="0" ty="0" sx="100000" sy="100000" flip="none" algn="tl"/>
          </a:blipFill>
        </p:spPr>
        <p:txBody>
          <a:bodyPr wrap="none">
            <a:spAutoFit/>
          </a:bodyPr>
          <a:lstStyle/>
          <a:p>
            <a:r>
              <a:rPr lang="fr-FR" sz="3600" b="1" u="sng" dirty="0" smtClean="0">
                <a:solidFill>
                  <a:srgbClr val="FF0000"/>
                </a:solidFill>
                <a:latin typeface="Times New Roman" panose="02020603050405020304" pitchFamily="18" charset="0"/>
                <a:cs typeface="Times New Roman" panose="02020603050405020304" pitchFamily="18" charset="0"/>
              </a:rPr>
              <a:t>Les éléments mixtes:</a:t>
            </a:r>
            <a:endParaRPr lang="fr-FR" sz="36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491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78916" y="955345"/>
            <a:ext cx="11803900" cy="3316406"/>
          </a:xfrm>
          <a:prstGeom prst="rect">
            <a:avLst/>
          </a:prstGeom>
        </p:spPr>
      </p:pic>
      <p:sp>
        <p:nvSpPr>
          <p:cNvPr id="3" name="Rectangle 2"/>
          <p:cNvSpPr/>
          <p:nvPr/>
        </p:nvSpPr>
        <p:spPr>
          <a:xfrm>
            <a:off x="4419611" y="173587"/>
            <a:ext cx="3091808" cy="646331"/>
          </a:xfrm>
          <a:prstGeom prst="rect">
            <a:avLst/>
          </a:prstGeom>
          <a:blipFill>
            <a:blip r:embed="rId3"/>
            <a:tile tx="0" ty="0" sx="100000" sy="100000" flip="none" algn="tl"/>
          </a:blipFill>
        </p:spPr>
        <p:txBody>
          <a:bodyPr wrap="none">
            <a:spAutoFit/>
          </a:bodyPr>
          <a:lstStyle/>
          <a:p>
            <a:r>
              <a:rPr lang="fr-FR" sz="3600" b="1" u="sng" dirty="0" smtClean="0">
                <a:solidFill>
                  <a:srgbClr val="FF0000"/>
                </a:solidFill>
                <a:latin typeface="Times New Roman" panose="02020603050405020304" pitchFamily="18" charset="0"/>
                <a:cs typeface="Times New Roman" panose="02020603050405020304" pitchFamily="18" charset="0"/>
              </a:rPr>
              <a:t>L’Assemblage:</a:t>
            </a:r>
            <a:endParaRPr lang="fr-FR" sz="3600" b="1" u="sng"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577610" y="4718292"/>
            <a:ext cx="2486578" cy="523220"/>
          </a:xfrm>
          <a:prstGeom prst="rect">
            <a:avLst/>
          </a:prstGeom>
        </p:spPr>
        <p:txBody>
          <a:bodyPr wrap="none">
            <a:spAutoFit/>
          </a:bodyPr>
          <a:lstStyle/>
          <a:p>
            <a:r>
              <a:rPr lang="fr-FR" sz="2800" b="1" dirty="0" smtClean="0">
                <a:solidFill>
                  <a:srgbClr val="00B0F0"/>
                </a:solidFill>
                <a:latin typeface="Times New Roman" panose="02020603050405020304" pitchFamily="18" charset="0"/>
                <a:cs typeface="Times New Roman" panose="02020603050405020304" pitchFamily="18" charset="0"/>
              </a:rPr>
              <a:t>1-  Le Rivetage</a:t>
            </a:r>
            <a:endParaRPr lang="fr-FR" sz="2800" b="1" dirty="0">
              <a:solidFill>
                <a:srgbClr val="00B0F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982436" y="5503387"/>
            <a:ext cx="2569934" cy="461665"/>
          </a:xfrm>
          <a:prstGeom prst="rect">
            <a:avLst/>
          </a:prstGeom>
        </p:spPr>
        <p:txBody>
          <a:bodyPr wrap="none">
            <a:spAutoFit/>
          </a:bodyPr>
          <a:lstStyle/>
          <a:p>
            <a:r>
              <a:rPr lang="fr-FR" sz="2400" b="1" dirty="0" smtClean="0">
                <a:solidFill>
                  <a:srgbClr val="00B0F0"/>
                </a:solidFill>
                <a:latin typeface="Times New Roman" panose="02020603050405020304" pitchFamily="18" charset="0"/>
                <a:cs typeface="Times New Roman" panose="02020603050405020304" pitchFamily="18" charset="0"/>
              </a:rPr>
              <a:t> 2- Le Boulonnage</a:t>
            </a:r>
            <a:endParaRPr lang="fr-FR" sz="2400" b="1" dirty="0">
              <a:solidFill>
                <a:srgbClr val="00B0F0"/>
              </a:solidFill>
              <a:latin typeface="Times New Roman" panose="02020603050405020304" pitchFamily="18" charset="0"/>
              <a:cs typeface="Times New Roman" panose="02020603050405020304" pitchFamily="18" charset="0"/>
            </a:endParaRPr>
          </a:p>
        </p:txBody>
      </p:sp>
      <p:sp>
        <p:nvSpPr>
          <p:cNvPr id="6" name="Rectangle 5"/>
          <p:cNvSpPr/>
          <p:nvPr/>
        </p:nvSpPr>
        <p:spPr>
          <a:xfrm>
            <a:off x="7511419" y="6132373"/>
            <a:ext cx="2074607" cy="461665"/>
          </a:xfrm>
          <a:prstGeom prst="rect">
            <a:avLst/>
          </a:prstGeom>
        </p:spPr>
        <p:txBody>
          <a:bodyPr wrap="none">
            <a:spAutoFit/>
          </a:bodyPr>
          <a:lstStyle/>
          <a:p>
            <a:r>
              <a:rPr lang="fr-FR" sz="2400" b="1" dirty="0" smtClean="0">
                <a:solidFill>
                  <a:srgbClr val="00B0F0"/>
                </a:solidFill>
                <a:latin typeface="Times New Roman" panose="02020603050405020304" pitchFamily="18" charset="0"/>
                <a:cs typeface="Times New Roman" panose="02020603050405020304" pitchFamily="18" charset="0"/>
              </a:rPr>
              <a:t> 3- Le soudage</a:t>
            </a:r>
            <a:endParaRPr lang="fr-FR" sz="24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8577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3146" y="357000"/>
            <a:ext cx="1381789" cy="646331"/>
          </a:xfrm>
          <a:prstGeom prst="rect">
            <a:avLst/>
          </a:prstGeom>
          <a:solidFill>
            <a:schemeClr val="bg1">
              <a:lumMod val="95000"/>
            </a:schemeClr>
          </a:solidFill>
          <a:ln>
            <a:noFill/>
          </a:ln>
        </p:spPr>
        <p:txBody>
          <a:bodyPr wrap="none" lIns="91440" tIns="45720" rIns="91440" bIns="45720">
            <a:spAutoFit/>
          </a:bodyPr>
          <a:lstStyle/>
          <a:p>
            <a:pPr algn="ctr"/>
            <a:r>
              <a:rPr lang="fr-FR" sz="3600" b="1" i="1" dirty="0" smtClean="0">
                <a:ln w="12700" cmpd="sng">
                  <a:solidFill>
                    <a:sysClr val="windowText" lastClr="000000"/>
                  </a:solidFill>
                  <a:prstDash val="solid"/>
                </a:ln>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 R C</a:t>
            </a:r>
            <a:endParaRPr lang="fr-FR" sz="3600" b="1" i="1" dirty="0" smtClean="0">
              <a:ln w="12700" cmpd="sng">
                <a:solidFill>
                  <a:sysClr val="windowText" lastClr="000000"/>
                </a:solidFill>
                <a:prstDash val="solid"/>
              </a:ln>
              <a:solidFill>
                <a:sysClr val="windowText" lastClr="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279085" y="3049737"/>
            <a:ext cx="5804954" cy="3539430"/>
          </a:xfrm>
          <a:prstGeom prst="rect">
            <a:avLst/>
          </a:prstGeom>
          <a:solidFill>
            <a:schemeClr val="bg1">
              <a:lumMod val="95000"/>
            </a:schemeClr>
          </a:solidFill>
        </p:spPr>
        <p:txBody>
          <a:bodyPr wrap="square">
            <a:spAutoFit/>
          </a:bodyPr>
          <a:lstStyle/>
          <a:p>
            <a:pPr algn="just"/>
            <a:r>
              <a:rPr lang="fr-FR" sz="3200" b="1" dirty="0" smtClean="0">
                <a:latin typeface="Times New Roman" panose="02020603050405020304" pitchFamily="18" charset="0"/>
                <a:cs typeface="Times New Roman" panose="02020603050405020304" pitchFamily="18" charset="0"/>
              </a:rPr>
              <a:t>	VHS: </a:t>
            </a:r>
            <a:r>
              <a:rPr lang="fr-FR" sz="3200" dirty="0" smtClean="0">
                <a:latin typeface="Times New Roman" panose="02020603050405020304" pitchFamily="18" charset="0"/>
                <a:cs typeface="Times New Roman" panose="02020603050405020304" pitchFamily="18" charset="0"/>
              </a:rPr>
              <a:t>22h 30min</a:t>
            </a:r>
          </a:p>
          <a:p>
            <a:pPr algn="just"/>
            <a:r>
              <a:rPr lang="fr-FR" sz="3200" dirty="0" smtClean="0">
                <a:latin typeface="Times New Roman" panose="02020603050405020304" pitchFamily="18" charset="0"/>
                <a:cs typeface="Times New Roman" panose="02020603050405020304" pitchFamily="18" charset="0"/>
              </a:rPr>
              <a:t> </a:t>
            </a:r>
          </a:p>
          <a:p>
            <a:r>
              <a:rPr lang="fr-FR" sz="3200" b="1" dirty="0" smtClean="0">
                <a:latin typeface="Times New Roman" panose="02020603050405020304" pitchFamily="18" charset="0"/>
                <a:cs typeface="Times New Roman" panose="02020603050405020304" pitchFamily="18" charset="0"/>
              </a:rPr>
              <a:t>			TP: </a:t>
            </a:r>
            <a:r>
              <a:rPr lang="fr-FR" sz="3200" dirty="0">
                <a:latin typeface="Times New Roman" panose="02020603050405020304" pitchFamily="18" charset="0"/>
                <a:cs typeface="Times New Roman" panose="02020603050405020304" pitchFamily="18" charset="0"/>
              </a:rPr>
              <a:t>1</a:t>
            </a:r>
            <a:r>
              <a:rPr lang="fr-FR" sz="3200" dirty="0" smtClean="0">
                <a:latin typeface="Times New Roman" panose="02020603050405020304" pitchFamily="18" charset="0"/>
                <a:cs typeface="Times New Roman" panose="02020603050405020304" pitchFamily="18" charset="0"/>
              </a:rPr>
              <a:t>h </a:t>
            </a:r>
            <a:r>
              <a:rPr lang="fr-FR" sz="3200" dirty="0" smtClean="0">
                <a:latin typeface="Times New Roman" panose="02020603050405020304" pitchFamily="18" charset="0"/>
                <a:cs typeface="Times New Roman" panose="02020603050405020304" pitchFamily="18" charset="0"/>
              </a:rPr>
              <a:t>30min</a:t>
            </a:r>
          </a:p>
          <a:p>
            <a:pPr algn="just"/>
            <a:endParaRPr lang="fr-FR" sz="3200" dirty="0" smtClean="0">
              <a:latin typeface="Times New Roman" panose="02020603050405020304" pitchFamily="18" charset="0"/>
              <a:cs typeface="Times New Roman" panose="02020603050405020304" pitchFamily="18" charset="0"/>
            </a:endParaRPr>
          </a:p>
          <a:p>
            <a:pPr algn="just"/>
            <a:r>
              <a:rPr lang="fr-FR" sz="3200" b="1" dirty="0" smtClean="0">
                <a:latin typeface="Times New Roman" panose="02020603050405020304" pitchFamily="18" charset="0"/>
                <a:cs typeface="Times New Roman" panose="02020603050405020304" pitchFamily="18" charset="0"/>
              </a:rPr>
              <a:t>	Crédits: </a:t>
            </a:r>
            <a:r>
              <a:rPr lang="fr-FR" sz="3200" dirty="0">
                <a:latin typeface="Times New Roman" panose="02020603050405020304" pitchFamily="18" charset="0"/>
                <a:cs typeface="Times New Roman" panose="02020603050405020304" pitchFamily="18" charset="0"/>
              </a:rPr>
              <a:t>1</a:t>
            </a:r>
            <a:endParaRPr lang="fr-FR" sz="3200" dirty="0" smtClean="0">
              <a:latin typeface="Times New Roman" panose="02020603050405020304" pitchFamily="18" charset="0"/>
              <a:cs typeface="Times New Roman" panose="02020603050405020304" pitchFamily="18" charset="0"/>
            </a:endParaRPr>
          </a:p>
          <a:p>
            <a:pPr algn="just"/>
            <a:endParaRPr lang="fr-FR" sz="3200" dirty="0" smtClean="0">
              <a:latin typeface="Times New Roman" panose="02020603050405020304" pitchFamily="18" charset="0"/>
              <a:cs typeface="Times New Roman" panose="02020603050405020304" pitchFamily="18" charset="0"/>
            </a:endParaRPr>
          </a:p>
          <a:p>
            <a:pPr algn="just"/>
            <a:r>
              <a:rPr lang="fr-FR" sz="3200" b="1" dirty="0" smtClean="0">
                <a:latin typeface="Times New Roman" panose="02020603050405020304" pitchFamily="18" charset="0"/>
                <a:cs typeface="Times New Roman" panose="02020603050405020304" pitchFamily="18" charset="0"/>
              </a:rPr>
              <a:t>			Coefficient: </a:t>
            </a:r>
            <a:r>
              <a:rPr lang="fr-FR" sz="3200" dirty="0">
                <a:latin typeface="Times New Roman" panose="02020603050405020304" pitchFamily="18" charset="0"/>
                <a:cs typeface="Times New Roman" panose="02020603050405020304" pitchFamily="18" charset="0"/>
              </a:rPr>
              <a:t>1</a:t>
            </a:r>
            <a:endParaRPr lang="fr-FR" sz="3200" dirty="0">
              <a:latin typeface="Times New Roman" panose="02020603050405020304" pitchFamily="18" charset="0"/>
              <a:cs typeface="Times New Roman" panose="02020603050405020304" pitchFamily="18" charset="0"/>
            </a:endParaRPr>
          </a:p>
        </p:txBody>
      </p:sp>
      <p:pic>
        <p:nvPicPr>
          <p:cNvPr id="10" name="Image 9"/>
          <p:cNvPicPr/>
          <p:nvPr/>
        </p:nvPicPr>
        <p:blipFill>
          <a:blip r:embed="rId2">
            <a:extLst>
              <a:ext uri="{28A0092B-C50C-407E-A947-70E740481C1C}">
                <a14:useLocalDpi xmlns:a14="http://schemas.microsoft.com/office/drawing/2010/main" val="0"/>
              </a:ext>
            </a:extLst>
          </a:blip>
          <a:srcRect/>
          <a:stretch>
            <a:fillRect/>
          </a:stretch>
        </p:blipFill>
        <p:spPr bwMode="auto">
          <a:xfrm>
            <a:off x="254328" y="357001"/>
            <a:ext cx="1549400" cy="1299845"/>
          </a:xfrm>
          <a:prstGeom prst="rect">
            <a:avLst/>
          </a:prstGeom>
          <a:noFill/>
          <a:ln>
            <a:noFill/>
          </a:ln>
        </p:spPr>
      </p:pic>
      <p:pic>
        <p:nvPicPr>
          <p:cNvPr id="11" name="Image 10"/>
          <p:cNvPicPr/>
          <p:nvPr/>
        </p:nvPicPr>
        <p:blipFill>
          <a:blip r:embed="rId2">
            <a:extLst>
              <a:ext uri="{28A0092B-C50C-407E-A947-70E740481C1C}">
                <a14:useLocalDpi xmlns:a14="http://schemas.microsoft.com/office/drawing/2010/main" val="0"/>
              </a:ext>
            </a:extLst>
          </a:blip>
          <a:srcRect/>
          <a:stretch>
            <a:fillRect/>
          </a:stretch>
        </p:blipFill>
        <p:spPr bwMode="auto">
          <a:xfrm>
            <a:off x="10364351" y="357000"/>
            <a:ext cx="1549400" cy="1299845"/>
          </a:xfrm>
          <a:prstGeom prst="rect">
            <a:avLst/>
          </a:prstGeom>
          <a:noFill/>
          <a:ln>
            <a:noFill/>
          </a:ln>
        </p:spPr>
      </p:pic>
      <p:sp>
        <p:nvSpPr>
          <p:cNvPr id="12" name="Rectangle 11"/>
          <p:cNvSpPr/>
          <p:nvPr/>
        </p:nvSpPr>
        <p:spPr>
          <a:xfrm>
            <a:off x="4467059" y="1487925"/>
            <a:ext cx="3233960" cy="1077218"/>
          </a:xfrm>
          <a:prstGeom prst="rect">
            <a:avLst/>
          </a:prstGeom>
          <a:solidFill>
            <a:schemeClr val="accent1">
              <a:lumMod val="20000"/>
              <a:lumOff val="80000"/>
            </a:schemeClr>
          </a:solidFill>
          <a:ln>
            <a:noFill/>
          </a:ln>
          <a:effectLst>
            <a:glow rad="228600">
              <a:schemeClr val="accent2">
                <a:satMod val="175000"/>
                <a:alpha val="40000"/>
              </a:schemeClr>
            </a:glow>
            <a:reflection blurRad="6350" stA="50000" endA="300" endPos="55500" dist="50800" dir="5400000" sy="-100000" algn="bl" rotWithShape="0"/>
          </a:effectLst>
        </p:spPr>
        <p:txBody>
          <a:bodyPr wrap="square" lIns="91440" tIns="45720" rIns="91440" bIns="45720">
            <a:spAutoFit/>
          </a:bodyPr>
          <a:lstStyle/>
          <a:p>
            <a:pPr algn="ctr"/>
            <a:r>
              <a:rPr lang="fr-FR" sz="3200" b="1" i="1" dirty="0" smtClean="0">
                <a:ln w="6600">
                  <a:solidFill>
                    <a:schemeClr val="accent4"/>
                  </a:solidFill>
                  <a:prstDash val="solid"/>
                </a:ln>
                <a:effectLst>
                  <a:outerShdw dist="38100" dir="2700000" algn="tl" rotWithShape="0">
                    <a:schemeClr val="accent2"/>
                  </a:outerShdw>
                </a:effectLst>
              </a:rPr>
              <a:t>Spécialité: GC</a:t>
            </a:r>
          </a:p>
          <a:p>
            <a:pPr algn="ctr"/>
            <a:r>
              <a:rPr lang="fr-FR" sz="3200" b="1" i="1" dirty="0" smtClean="0">
                <a:ln w="6600">
                  <a:solidFill>
                    <a:schemeClr val="accent4"/>
                  </a:solidFill>
                  <a:prstDash val="solid"/>
                </a:ln>
                <a:effectLst>
                  <a:outerShdw dist="38100" dir="2700000" algn="tl" rotWithShape="0">
                    <a:schemeClr val="accent2"/>
                  </a:outerShdw>
                </a:effectLst>
              </a:rPr>
              <a:t>Niveau: Licence 3</a:t>
            </a:r>
            <a:endParaRPr lang="fr-FR" sz="3200" b="1" i="1" dirty="0">
              <a:ln w="6600">
                <a:solidFill>
                  <a:schemeClr val="accent4"/>
                </a:solidFill>
                <a:prstDash val="solid"/>
              </a:ln>
              <a:effectLst>
                <a:outerShdw dist="38100" dir="2700000" algn="tl" rotWithShape="0">
                  <a:schemeClr val="accent2"/>
                </a:outerShdw>
              </a:effectLst>
            </a:endParaRPr>
          </a:p>
        </p:txBody>
      </p:sp>
      <p:pic>
        <p:nvPicPr>
          <p:cNvPr id="13" name="Image 12"/>
          <p:cNvPicPr>
            <a:picLocks noChangeAspect="1"/>
          </p:cNvPicPr>
          <p:nvPr/>
        </p:nvPicPr>
        <p:blipFill>
          <a:blip r:embed="rId3"/>
          <a:stretch>
            <a:fillRect/>
          </a:stretch>
        </p:blipFill>
        <p:spPr>
          <a:xfrm>
            <a:off x="7205619" y="3257550"/>
            <a:ext cx="3762039" cy="27464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13091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36742"/>
            <a:ext cx="7333469" cy="3785652"/>
          </a:xfrm>
          <a:prstGeom prst="rect">
            <a:avLst/>
          </a:prstGeom>
          <a:solidFill>
            <a:schemeClr val="accent6">
              <a:lumMod val="20000"/>
              <a:lumOff val="80000"/>
            </a:schemeClr>
          </a:solidFill>
          <a:ln>
            <a:solidFill>
              <a:srgbClr val="00B0F0"/>
            </a:solidFill>
          </a:ln>
        </p:spPr>
        <p:txBody>
          <a:bodyPr wrap="square">
            <a:spAutoFit/>
          </a:bodyPr>
          <a:lstStyle/>
          <a:p>
            <a:pPr algn="just">
              <a:lnSpc>
                <a:spcPct val="150000"/>
              </a:lnSpc>
            </a:pPr>
            <a:r>
              <a:rPr lang="fr-FR" sz="2000" dirty="0" smtClean="0">
                <a:latin typeface="Times New Roman" panose="02020603050405020304" pitchFamily="18" charset="0"/>
                <a:cs typeface="Times New Roman" panose="02020603050405020304" pitchFamily="18" charset="0"/>
              </a:rPr>
              <a:t>	Dans les ossatures des bâtiments métalliques, les éléments structuraux sont reliés par des assemblages. Suivant la nature des éléments assemblés, on  distingue  (Figure  suivante)  entre autres : </a:t>
            </a:r>
          </a:p>
          <a:p>
            <a:pPr marL="800100" lvl="1" indent="-342900" algn="just">
              <a:lnSpc>
                <a:spcPct val="150000"/>
              </a:lnSpc>
              <a:buFont typeface="Wingdings" panose="05000000000000000000" pitchFamily="2" charset="2"/>
              <a:buChar char="v"/>
            </a:pPr>
            <a:r>
              <a:rPr lang="fr-FR" sz="2000" dirty="0" smtClean="0">
                <a:solidFill>
                  <a:srgbClr val="0070C0"/>
                </a:solidFill>
                <a:latin typeface="Times New Roman" panose="02020603050405020304" pitchFamily="18" charset="0"/>
                <a:cs typeface="Times New Roman" panose="02020603050405020304" pitchFamily="18" charset="0"/>
              </a:rPr>
              <a:t> Les assemblages poutre- poutre (B) </a:t>
            </a:r>
          </a:p>
          <a:p>
            <a:pPr marL="800100" lvl="1" indent="-342900" algn="just">
              <a:lnSpc>
                <a:spcPct val="150000"/>
              </a:lnSpc>
              <a:buFont typeface="Wingdings" panose="05000000000000000000" pitchFamily="2" charset="2"/>
              <a:buChar char="v"/>
            </a:pPr>
            <a:r>
              <a:rPr lang="fr-FR" sz="2000" dirty="0" smtClean="0">
                <a:solidFill>
                  <a:srgbClr val="0070C0"/>
                </a:solidFill>
                <a:latin typeface="Times New Roman" panose="02020603050405020304" pitchFamily="18" charset="0"/>
                <a:cs typeface="Times New Roman" panose="02020603050405020304" pitchFamily="18" charset="0"/>
              </a:rPr>
              <a:t>Les assemblages poutre- poteau (A) </a:t>
            </a:r>
          </a:p>
          <a:p>
            <a:pPr marL="800100" lvl="1" indent="-342900" algn="just">
              <a:lnSpc>
                <a:spcPct val="150000"/>
              </a:lnSpc>
              <a:buFont typeface="Wingdings" panose="05000000000000000000" pitchFamily="2" charset="2"/>
              <a:buChar char="v"/>
            </a:pPr>
            <a:r>
              <a:rPr lang="fr-FR" sz="2000" dirty="0" smtClean="0">
                <a:solidFill>
                  <a:srgbClr val="0070C0"/>
                </a:solidFill>
                <a:latin typeface="Times New Roman" panose="02020603050405020304" pitchFamily="18" charset="0"/>
                <a:cs typeface="Times New Roman" panose="02020603050405020304" pitchFamily="18" charset="0"/>
              </a:rPr>
              <a:t>Les assemblages de continuité(C) </a:t>
            </a:r>
          </a:p>
          <a:p>
            <a:pPr marL="800100" lvl="1" indent="-342900" algn="just">
              <a:lnSpc>
                <a:spcPct val="150000"/>
              </a:lnSpc>
              <a:buFont typeface="Wingdings" panose="05000000000000000000" pitchFamily="2" charset="2"/>
              <a:buChar char="v"/>
            </a:pPr>
            <a:r>
              <a:rPr lang="fr-FR" sz="2000" dirty="0" smtClean="0">
                <a:solidFill>
                  <a:srgbClr val="0070C0"/>
                </a:solidFill>
                <a:latin typeface="Times New Roman" panose="02020603050405020304" pitchFamily="18" charset="0"/>
                <a:cs typeface="Times New Roman" panose="02020603050405020304" pitchFamily="18" charset="0"/>
              </a:rPr>
              <a:t>Les assemblages dans un système en treillis « un nœud » (E) </a:t>
            </a:r>
          </a:p>
          <a:p>
            <a:pPr marL="800100" lvl="1" indent="-342900" algn="just">
              <a:lnSpc>
                <a:spcPct val="150000"/>
              </a:lnSpc>
              <a:buFont typeface="Wingdings" panose="05000000000000000000" pitchFamily="2" charset="2"/>
              <a:buChar char="v"/>
            </a:pPr>
            <a:r>
              <a:rPr lang="fr-FR" sz="2000" dirty="0" smtClean="0">
                <a:solidFill>
                  <a:srgbClr val="0070C0"/>
                </a:solidFill>
                <a:latin typeface="Times New Roman" panose="02020603050405020304" pitchFamily="18" charset="0"/>
                <a:cs typeface="Times New Roman" panose="02020603050405020304" pitchFamily="18" charset="0"/>
              </a:rPr>
              <a:t>Les assemblages poteau- fondation « pied de poteau » (D) </a:t>
            </a:r>
            <a:endParaRPr lang="fr-FR" sz="2000" dirty="0">
              <a:solidFill>
                <a:srgbClr val="0070C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880714" y="131635"/>
            <a:ext cx="7447936" cy="579967"/>
          </a:xfrm>
          <a:prstGeom prst="rect">
            <a:avLst/>
          </a:prstGeom>
        </p:spPr>
        <p:txBody>
          <a:bodyPr wrap="none">
            <a:spAutoFit/>
          </a:bodyPr>
          <a:lstStyle/>
          <a:p>
            <a:pPr algn="ctr">
              <a:lnSpc>
                <a:spcPct val="150000"/>
              </a:lnSpc>
            </a:pPr>
            <a:r>
              <a:rPr lang="fr-FR" sz="2400" b="1" u="sng" dirty="0" smtClean="0">
                <a:solidFill>
                  <a:srgbClr val="FF0000"/>
                </a:solidFill>
                <a:latin typeface="Times New Roman" panose="02020603050405020304" pitchFamily="18" charset="0"/>
                <a:cs typeface="Times New Roman" panose="02020603050405020304" pitchFamily="18" charset="0"/>
              </a:rPr>
              <a:t>Différentes Formes D’assemblage Rencontres En C.M: </a:t>
            </a:r>
          </a:p>
        </p:txBody>
      </p:sp>
      <p:pic>
        <p:nvPicPr>
          <p:cNvPr id="6" name="Image 5"/>
          <p:cNvPicPr>
            <a:picLocks noChangeAspect="1"/>
          </p:cNvPicPr>
          <p:nvPr/>
        </p:nvPicPr>
        <p:blipFill>
          <a:blip r:embed="rId2"/>
          <a:stretch>
            <a:fillRect/>
          </a:stretch>
        </p:blipFill>
        <p:spPr>
          <a:xfrm>
            <a:off x="7072312" y="2371725"/>
            <a:ext cx="5119687" cy="4486275"/>
          </a:xfrm>
          <a:prstGeom prst="rect">
            <a:avLst/>
          </a:prstGeom>
        </p:spPr>
      </p:pic>
    </p:spTree>
    <p:extLst>
      <p:ext uri="{BB962C8B-B14F-4D97-AF65-F5344CB8AC3E}">
        <p14:creationId xmlns:p14="http://schemas.microsoft.com/office/powerpoint/2010/main" val="17825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2573" y="278545"/>
            <a:ext cx="8438865" cy="954107"/>
          </a:xfrm>
          <a:prstGeom prst="rect">
            <a:avLst/>
          </a:prstGeom>
          <a:solidFill>
            <a:srgbClr val="FFC000"/>
          </a:solidFill>
        </p:spPr>
        <p:txBody>
          <a:bodyPr wrap="square">
            <a:spAutoFit/>
          </a:bodyPr>
          <a:lstStyle/>
          <a:p>
            <a:pPr algn="ctr"/>
            <a:r>
              <a:rPr lang="fr-FR" sz="2800" b="1" u="sng" dirty="0" smtClean="0">
                <a:latin typeface="Times New Roman" panose="02020603050405020304" pitchFamily="18" charset="0"/>
                <a:cs typeface="Times New Roman" panose="02020603050405020304" pitchFamily="18" charset="0"/>
              </a:rPr>
              <a:t> Exemple D’assemblage:</a:t>
            </a:r>
          </a:p>
          <a:p>
            <a:pPr algn="ctr"/>
            <a:r>
              <a:rPr lang="fr-FR" sz="2800" b="1" dirty="0" smtClean="0">
                <a:latin typeface="Times New Roman" panose="02020603050405020304" pitchFamily="18" charset="0"/>
                <a:cs typeface="Times New Roman" panose="02020603050405020304" pitchFamily="18" charset="0"/>
              </a:rPr>
              <a:t>(Notion D’encastrement Et D’articulation)</a:t>
            </a:r>
            <a:endParaRPr lang="fr-FR" sz="2800" b="1" dirty="0">
              <a:latin typeface="Times New Roman" panose="02020603050405020304" pitchFamily="18" charset="0"/>
              <a:cs typeface="Times New Roman" panose="02020603050405020304" pitchFamily="18" charset="0"/>
            </a:endParaRPr>
          </a:p>
        </p:txBody>
      </p:sp>
      <p:sp>
        <p:nvSpPr>
          <p:cNvPr id="5" name="Flèche vers le bas 4"/>
          <p:cNvSpPr/>
          <p:nvPr/>
        </p:nvSpPr>
        <p:spPr>
          <a:xfrm>
            <a:off x="2042395" y="1214503"/>
            <a:ext cx="313898" cy="10508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7" name="Rectangle 6"/>
          <p:cNvSpPr/>
          <p:nvPr/>
        </p:nvSpPr>
        <p:spPr>
          <a:xfrm>
            <a:off x="603416" y="2296295"/>
            <a:ext cx="2008114" cy="461665"/>
          </a:xfrm>
          <a:prstGeom prst="rect">
            <a:avLst/>
          </a:prstGeom>
          <a:blipFill>
            <a:blip r:embed="rId2"/>
            <a:tile tx="0" ty="0" sx="100000" sy="100000" flip="none" algn="tl"/>
          </a:blipFill>
        </p:spPr>
        <p:txBody>
          <a:bodyPr wrap="none">
            <a:spAutoFit/>
          </a:bodyPr>
          <a:lstStyle/>
          <a:p>
            <a:r>
              <a:rPr lang="fr-FR" sz="2400" b="1" dirty="0" smtClean="0">
                <a:latin typeface="Times New Roman" panose="02020603050405020304" pitchFamily="18" charset="0"/>
                <a:cs typeface="Times New Roman" panose="02020603050405020304" pitchFamily="18" charset="0"/>
              </a:rPr>
              <a:t>Encastrement</a:t>
            </a:r>
            <a:endParaRPr lang="fr-FR" sz="2400" b="1" dirty="0">
              <a:latin typeface="Times New Roman" panose="02020603050405020304" pitchFamily="18" charset="0"/>
              <a:cs typeface="Times New Roman" panose="02020603050405020304" pitchFamily="18" charset="0"/>
            </a:endParaRPr>
          </a:p>
        </p:txBody>
      </p:sp>
      <p:pic>
        <p:nvPicPr>
          <p:cNvPr id="8" name="Image 7"/>
          <p:cNvPicPr>
            <a:picLocks noChangeAspect="1"/>
          </p:cNvPicPr>
          <p:nvPr/>
        </p:nvPicPr>
        <p:blipFill>
          <a:blip r:embed="rId3"/>
          <a:stretch>
            <a:fillRect/>
          </a:stretch>
        </p:blipFill>
        <p:spPr>
          <a:xfrm>
            <a:off x="167807" y="2788876"/>
            <a:ext cx="2387070" cy="3220019"/>
          </a:xfrm>
          <a:prstGeom prst="rect">
            <a:avLst/>
          </a:prstGeom>
        </p:spPr>
      </p:pic>
      <p:pic>
        <p:nvPicPr>
          <p:cNvPr id="9" name="Image 8"/>
          <p:cNvPicPr>
            <a:picLocks noChangeAspect="1"/>
          </p:cNvPicPr>
          <p:nvPr/>
        </p:nvPicPr>
        <p:blipFill>
          <a:blip r:embed="rId4"/>
          <a:stretch>
            <a:fillRect/>
          </a:stretch>
        </p:blipFill>
        <p:spPr>
          <a:xfrm>
            <a:off x="2356293" y="2788875"/>
            <a:ext cx="2222526" cy="3220019"/>
          </a:xfrm>
          <a:prstGeom prst="rect">
            <a:avLst/>
          </a:prstGeom>
        </p:spPr>
      </p:pic>
      <p:sp>
        <p:nvSpPr>
          <p:cNvPr id="10" name="Rectangle 9"/>
          <p:cNvSpPr/>
          <p:nvPr/>
        </p:nvSpPr>
        <p:spPr>
          <a:xfrm>
            <a:off x="-65731" y="6209919"/>
            <a:ext cx="2497540" cy="369332"/>
          </a:xfrm>
          <a:prstGeom prst="rect">
            <a:avLst/>
          </a:prstGeom>
          <a:blipFill>
            <a:blip r:embed="rId5"/>
            <a:tile tx="0" ty="0" sx="100000" sy="100000" flip="none" algn="tl"/>
          </a:blipFill>
        </p:spPr>
        <p:txBody>
          <a:bodyPr wrap="square">
            <a:spAutoFit/>
          </a:bodyPr>
          <a:lstStyle/>
          <a:p>
            <a:pPr algn="ctr"/>
            <a:r>
              <a:rPr lang="fr-FR" b="1" dirty="0" smtClean="0">
                <a:solidFill>
                  <a:srgbClr val="FF0000"/>
                </a:solidFill>
              </a:rPr>
              <a:t>poteau-poutre </a:t>
            </a:r>
            <a:endParaRPr lang="fr-FR" b="1" dirty="0">
              <a:solidFill>
                <a:srgbClr val="FF0000"/>
              </a:solidFill>
            </a:endParaRPr>
          </a:p>
        </p:txBody>
      </p:sp>
      <p:sp>
        <p:nvSpPr>
          <p:cNvPr id="12" name="Rectangle 11"/>
          <p:cNvSpPr/>
          <p:nvPr/>
        </p:nvSpPr>
        <p:spPr>
          <a:xfrm>
            <a:off x="5203517" y="2320267"/>
            <a:ext cx="1790875" cy="461665"/>
          </a:xfrm>
          <a:prstGeom prst="rect">
            <a:avLst/>
          </a:prstGeom>
          <a:blipFill>
            <a:blip r:embed="rId2"/>
            <a:tile tx="0" ty="0" sx="100000" sy="100000" flip="none" algn="tl"/>
          </a:blipFill>
        </p:spPr>
        <p:txBody>
          <a:bodyPr wrap="none">
            <a:spAutoFit/>
          </a:bodyPr>
          <a:lstStyle/>
          <a:p>
            <a:r>
              <a:rPr lang="fr-FR" sz="2400" b="1" dirty="0" smtClean="0">
                <a:latin typeface="Times New Roman" panose="02020603050405020304" pitchFamily="18" charset="0"/>
                <a:cs typeface="Times New Roman" panose="02020603050405020304" pitchFamily="18" charset="0"/>
              </a:rPr>
              <a:t>Articulation</a:t>
            </a:r>
            <a:endParaRPr lang="fr-FR" sz="2400" b="1" dirty="0">
              <a:latin typeface="Times New Roman" panose="02020603050405020304" pitchFamily="18" charset="0"/>
              <a:cs typeface="Times New Roman" panose="02020603050405020304" pitchFamily="18" charset="0"/>
            </a:endParaRPr>
          </a:p>
        </p:txBody>
      </p:sp>
      <p:pic>
        <p:nvPicPr>
          <p:cNvPr id="13" name="Image 12"/>
          <p:cNvPicPr>
            <a:picLocks noChangeAspect="1"/>
          </p:cNvPicPr>
          <p:nvPr/>
        </p:nvPicPr>
        <p:blipFill>
          <a:blip r:embed="rId6"/>
          <a:stretch>
            <a:fillRect/>
          </a:stretch>
        </p:blipFill>
        <p:spPr>
          <a:xfrm>
            <a:off x="4578819" y="2781932"/>
            <a:ext cx="2478304" cy="3242052"/>
          </a:xfrm>
          <a:prstGeom prst="rect">
            <a:avLst/>
          </a:prstGeom>
        </p:spPr>
      </p:pic>
      <p:sp>
        <p:nvSpPr>
          <p:cNvPr id="14" name="Rectangle 13"/>
          <p:cNvSpPr/>
          <p:nvPr/>
        </p:nvSpPr>
        <p:spPr>
          <a:xfrm>
            <a:off x="4461677" y="5959088"/>
            <a:ext cx="2361062" cy="707886"/>
          </a:xfrm>
          <a:prstGeom prst="rect">
            <a:avLst/>
          </a:prstGeom>
          <a:blipFill>
            <a:blip r:embed="rId5"/>
            <a:tile tx="0" ty="0" sx="100000" sy="100000" flip="none" algn="tl"/>
          </a:blipFill>
        </p:spPr>
        <p:txBody>
          <a:bodyPr wrap="square">
            <a:spAutoFit/>
          </a:bodyPr>
          <a:lstStyle/>
          <a:p>
            <a:pPr algn="ctr"/>
            <a:r>
              <a:rPr lang="fr-FR" sz="2000" b="1" dirty="0" smtClean="0">
                <a:solidFill>
                  <a:srgbClr val="FF0000"/>
                </a:solidFill>
                <a:latin typeface="Times New Roman" panose="02020603050405020304" pitchFamily="18" charset="0"/>
                <a:cs typeface="Times New Roman" panose="02020603050405020304" pitchFamily="18" charset="0"/>
              </a:rPr>
              <a:t>poteau-poutre par cornière </a:t>
            </a:r>
            <a:endParaRPr lang="fr-FR" sz="2000" b="1" dirty="0">
              <a:solidFill>
                <a:srgbClr val="FF0000"/>
              </a:solidFill>
              <a:latin typeface="Times New Roman" panose="02020603050405020304" pitchFamily="18" charset="0"/>
              <a:cs typeface="Times New Roman" panose="02020603050405020304" pitchFamily="18" charset="0"/>
            </a:endParaRPr>
          </a:p>
        </p:txBody>
      </p:sp>
      <p:pic>
        <p:nvPicPr>
          <p:cNvPr id="15" name="Image 14"/>
          <p:cNvPicPr>
            <a:picLocks noChangeAspect="1"/>
          </p:cNvPicPr>
          <p:nvPr/>
        </p:nvPicPr>
        <p:blipFill>
          <a:blip r:embed="rId7"/>
          <a:stretch>
            <a:fillRect/>
          </a:stretch>
        </p:blipFill>
        <p:spPr>
          <a:xfrm>
            <a:off x="6994392" y="2849863"/>
            <a:ext cx="2086674" cy="3098043"/>
          </a:xfrm>
          <a:prstGeom prst="rect">
            <a:avLst/>
          </a:prstGeom>
        </p:spPr>
      </p:pic>
      <p:sp>
        <p:nvSpPr>
          <p:cNvPr id="16" name="Rectangle 15"/>
          <p:cNvSpPr/>
          <p:nvPr/>
        </p:nvSpPr>
        <p:spPr>
          <a:xfrm>
            <a:off x="6821812" y="6004348"/>
            <a:ext cx="2025817" cy="707886"/>
          </a:xfrm>
          <a:prstGeom prst="rect">
            <a:avLst/>
          </a:prstGeom>
          <a:blipFill>
            <a:blip r:embed="rId5"/>
            <a:tile tx="0" ty="0" sx="100000" sy="100000" flip="none" algn="tl"/>
          </a:blipFill>
        </p:spPr>
        <p:txBody>
          <a:bodyPr wrap="square">
            <a:spAutoFit/>
          </a:bodyPr>
          <a:lstStyle/>
          <a:p>
            <a:pPr algn="ctr"/>
            <a:r>
              <a:rPr lang="fr-FR" sz="2000" b="1" dirty="0" smtClean="0">
                <a:solidFill>
                  <a:srgbClr val="FF0000"/>
                </a:solidFill>
                <a:latin typeface="Times New Roman" panose="02020603050405020304" pitchFamily="18" charset="0"/>
                <a:cs typeface="Times New Roman" panose="02020603050405020304" pitchFamily="18" charset="0"/>
              </a:rPr>
              <a:t>poutre-solive de plancher </a:t>
            </a:r>
            <a:endParaRPr lang="fr-FR" sz="2000" b="1" dirty="0">
              <a:solidFill>
                <a:srgbClr val="FF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9520755" y="2309604"/>
            <a:ext cx="2015295" cy="461665"/>
          </a:xfrm>
          <a:prstGeom prst="rect">
            <a:avLst/>
          </a:prstGeom>
          <a:blipFill>
            <a:blip r:embed="rId2"/>
            <a:tile tx="0" ty="0" sx="100000" sy="100000" flip="none" algn="tl"/>
          </a:blipFill>
        </p:spPr>
        <p:txBody>
          <a:bodyPr wrap="none">
            <a:spAutoFit/>
          </a:bodyPr>
          <a:lstStyle/>
          <a:p>
            <a:r>
              <a:rPr lang="fr-FR" sz="2400" b="1" dirty="0" smtClean="0">
                <a:latin typeface="Times New Roman" panose="02020603050405020304" pitchFamily="18" charset="0"/>
                <a:cs typeface="Times New Roman" panose="02020603050405020304" pitchFamily="18" charset="0"/>
              </a:rPr>
              <a:t>Appui simple</a:t>
            </a:r>
            <a:endParaRPr lang="fr-FR" sz="2400" b="1" dirty="0">
              <a:latin typeface="Times New Roman" panose="02020603050405020304" pitchFamily="18" charset="0"/>
              <a:cs typeface="Times New Roman" panose="02020603050405020304" pitchFamily="18" charset="0"/>
            </a:endParaRPr>
          </a:p>
        </p:txBody>
      </p:sp>
      <p:pic>
        <p:nvPicPr>
          <p:cNvPr id="19" name="Image 18"/>
          <p:cNvPicPr>
            <a:picLocks noChangeAspect="1"/>
          </p:cNvPicPr>
          <p:nvPr/>
        </p:nvPicPr>
        <p:blipFill>
          <a:blip r:embed="rId8"/>
          <a:stretch>
            <a:fillRect/>
          </a:stretch>
        </p:blipFill>
        <p:spPr>
          <a:xfrm>
            <a:off x="9315450" y="2871330"/>
            <a:ext cx="2743600" cy="3076575"/>
          </a:xfrm>
          <a:prstGeom prst="rect">
            <a:avLst/>
          </a:prstGeom>
        </p:spPr>
      </p:pic>
      <p:sp>
        <p:nvSpPr>
          <p:cNvPr id="21" name="Flèche vers le bas 20"/>
          <p:cNvSpPr/>
          <p:nvPr/>
        </p:nvSpPr>
        <p:spPr>
          <a:xfrm>
            <a:off x="5942006" y="1245519"/>
            <a:ext cx="313898" cy="10508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2" name="Flèche vers le bas 21"/>
          <p:cNvSpPr/>
          <p:nvPr/>
        </p:nvSpPr>
        <p:spPr>
          <a:xfrm>
            <a:off x="9684668" y="1220300"/>
            <a:ext cx="313898" cy="10508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3" name="Rectangle 22"/>
          <p:cNvSpPr/>
          <p:nvPr/>
        </p:nvSpPr>
        <p:spPr>
          <a:xfrm>
            <a:off x="9512744" y="6173625"/>
            <a:ext cx="1997663" cy="369332"/>
          </a:xfrm>
          <a:prstGeom prst="rect">
            <a:avLst/>
          </a:prstGeom>
          <a:blipFill>
            <a:blip r:embed="rId5"/>
            <a:tile tx="0" ty="0" sx="100000" sy="100000" flip="none" algn="tl"/>
          </a:blipFill>
        </p:spPr>
        <p:txBody>
          <a:bodyPr wrap="none">
            <a:spAutoFit/>
          </a:bodyPr>
          <a:lstStyle/>
          <a:p>
            <a:pPr algn="ctr"/>
            <a:r>
              <a:rPr lang="fr-FR" b="1" dirty="0" smtClean="0">
                <a:solidFill>
                  <a:srgbClr val="FF0000"/>
                </a:solidFill>
              </a:rPr>
              <a:t>Poutre Appuyée</a:t>
            </a:r>
            <a:endParaRPr lang="fr-FR" b="1" dirty="0">
              <a:solidFill>
                <a:srgbClr val="FF0000"/>
              </a:solidFill>
            </a:endParaRPr>
          </a:p>
        </p:txBody>
      </p:sp>
      <p:sp>
        <p:nvSpPr>
          <p:cNvPr id="24" name="Rectangle 23"/>
          <p:cNvSpPr/>
          <p:nvPr/>
        </p:nvSpPr>
        <p:spPr>
          <a:xfrm>
            <a:off x="2149561" y="6209918"/>
            <a:ext cx="1981633" cy="369332"/>
          </a:xfrm>
          <a:prstGeom prst="rect">
            <a:avLst/>
          </a:prstGeom>
          <a:blipFill>
            <a:blip r:embed="rId5"/>
            <a:tile tx="0" ty="0" sx="100000" sy="100000" flip="none" algn="tl"/>
          </a:blipFill>
        </p:spPr>
        <p:txBody>
          <a:bodyPr wrap="none">
            <a:spAutoFit/>
          </a:bodyPr>
          <a:lstStyle/>
          <a:p>
            <a:pPr algn="ctr"/>
            <a:r>
              <a:rPr lang="fr-FR" b="1" dirty="0" smtClean="0">
                <a:solidFill>
                  <a:srgbClr val="FF0000"/>
                </a:solidFill>
              </a:rPr>
              <a:t>Poteau Encastré</a:t>
            </a:r>
            <a:endParaRPr lang="fr-FR" b="1" dirty="0">
              <a:solidFill>
                <a:srgbClr val="FF0000"/>
              </a:solidFill>
            </a:endParaRPr>
          </a:p>
        </p:txBody>
      </p:sp>
    </p:spTree>
    <p:extLst>
      <p:ext uri="{BB962C8B-B14F-4D97-AF65-F5344CB8AC3E}">
        <p14:creationId xmlns:p14="http://schemas.microsoft.com/office/powerpoint/2010/main" val="195166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par>
                                <p:cTn id="55" presetID="16" presetClass="entr" presetSubtype="21"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ppt_x"/>
                                          </p:val>
                                        </p:tav>
                                        <p:tav tm="100000">
                                          <p:val>
                                            <p:strVal val="#ppt_x"/>
                                          </p:val>
                                        </p:tav>
                                      </p:tavLst>
                                    </p:anim>
                                    <p:anim calcmode="lin" valueType="num">
                                      <p:cBhvr additive="base">
                                        <p:cTn id="63" dur="500" fill="hold"/>
                                        <p:tgtEl>
                                          <p:spTgt spid="1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ppt_x"/>
                                          </p:val>
                                        </p:tav>
                                        <p:tav tm="100000">
                                          <p:val>
                                            <p:strVal val="#ppt_x"/>
                                          </p:val>
                                        </p:tav>
                                      </p:tavLst>
                                    </p:anim>
                                    <p:anim calcmode="lin" valueType="num">
                                      <p:cBhvr additive="base">
                                        <p:cTn id="6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2" grpId="0" animBg="1"/>
      <p:bldP spid="14" grpId="0" animBg="1"/>
      <p:bldP spid="16" grpId="0" animBg="1"/>
      <p:bldP spid="18"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43350" y="2373751"/>
            <a:ext cx="4714932" cy="2062103"/>
          </a:xfrm>
          <a:prstGeom prst="rect">
            <a:avLst/>
          </a:prstGeom>
          <a:solidFill>
            <a:schemeClr val="accent1">
              <a:lumMod val="20000"/>
              <a:lumOff val="80000"/>
            </a:schemeClr>
          </a:solidFill>
          <a:ln>
            <a:noFill/>
          </a:ln>
          <a:effectLst>
            <a:glow rad="228600">
              <a:schemeClr val="accent2">
                <a:satMod val="175000"/>
                <a:alpha val="40000"/>
              </a:schemeClr>
            </a:glow>
            <a:reflection blurRad="6350" stA="50000" endA="300" endPos="55500" dist="50800" dir="5400000" sy="-100000" algn="bl" rotWithShape="0"/>
          </a:effectLst>
        </p:spPr>
        <p:txBody>
          <a:bodyPr wrap="square" lIns="91440" tIns="45720" rIns="91440" bIns="45720">
            <a:spAutoFit/>
          </a:bodyPr>
          <a:lstStyle/>
          <a:p>
            <a:pPr algn="ctr"/>
            <a:r>
              <a:rPr lang="fr-FR" sz="3200" b="1" i="1" dirty="0" smtClean="0">
                <a:ln w="6600">
                  <a:solidFill>
                    <a:schemeClr val="accent4"/>
                  </a:solidFill>
                  <a:prstDash val="solid"/>
                </a:ln>
                <a:effectLst>
                  <a:outerShdw dist="38100" dir="2700000" algn="tl" rotWithShape="0">
                    <a:schemeClr val="accent2"/>
                  </a:outerShdw>
                </a:effectLst>
              </a:rPr>
              <a:t>CHAPITRE </a:t>
            </a:r>
            <a:r>
              <a:rPr lang="fr-FR" sz="3200" b="1" i="1" dirty="0" smtClean="0">
                <a:ln w="6600">
                  <a:solidFill>
                    <a:schemeClr val="accent4"/>
                  </a:solidFill>
                  <a:prstDash val="solid"/>
                </a:ln>
                <a:effectLst>
                  <a:outerShdw dist="38100" dir="2700000" algn="tl" rotWithShape="0">
                    <a:schemeClr val="accent2"/>
                  </a:outerShdw>
                </a:effectLst>
              </a:rPr>
              <a:t>‘4</a:t>
            </a:r>
            <a:r>
              <a:rPr lang="fr-FR" sz="3200" b="1" i="1" dirty="0" smtClean="0">
                <a:ln w="6600">
                  <a:solidFill>
                    <a:schemeClr val="accent4"/>
                  </a:solidFill>
                  <a:prstDash val="solid"/>
                </a:ln>
                <a:effectLst>
                  <a:outerShdw dist="38100" dir="2700000" algn="tl" rotWithShape="0">
                    <a:schemeClr val="accent2"/>
                  </a:outerShdw>
                </a:effectLst>
              </a:rPr>
              <a:t>:</a:t>
            </a:r>
          </a:p>
          <a:p>
            <a:pPr algn="ctr"/>
            <a:r>
              <a:rPr lang="fr-FR" sz="3200" b="1" i="1" dirty="0" smtClean="0">
                <a:ln w="6600">
                  <a:solidFill>
                    <a:schemeClr val="accent4"/>
                  </a:solidFill>
                  <a:prstDash val="solid"/>
                </a:ln>
                <a:effectLst>
                  <a:outerShdw dist="38100" dir="2700000" algn="tl" rotWithShape="0">
                    <a:schemeClr val="accent2"/>
                  </a:outerShdw>
                </a:effectLst>
              </a:rPr>
              <a:t>Ouvrages métalliques et mixtes</a:t>
            </a:r>
            <a:endParaRPr lang="fr-FR" sz="3200" b="1" i="1" dirty="0" smtClean="0">
              <a:ln w="6600">
                <a:solidFill>
                  <a:schemeClr val="accent4"/>
                </a:solidFill>
                <a:prstDash val="solid"/>
              </a:ln>
              <a:effectLst>
                <a:outerShdw dist="38100" dir="2700000" algn="tl" rotWithShape="0">
                  <a:schemeClr val="accent2"/>
                </a:outerShdw>
              </a:effectLst>
            </a:endParaRPr>
          </a:p>
          <a:p>
            <a:pPr algn="ctr"/>
            <a:endParaRPr lang="fr-FR" sz="3200" b="1" i="1" dirty="0">
              <a:ln w="6600">
                <a:solidFill>
                  <a:schemeClr val="accent4"/>
                </a:solidFill>
                <a:prstDash val="solid"/>
              </a:ln>
              <a:effectLst>
                <a:outerShdw dist="38100" dir="2700000" algn="tl" rotWithShape="0">
                  <a:schemeClr val="accent2"/>
                </a:outerShdw>
              </a:effectLst>
            </a:endParaRPr>
          </a:p>
        </p:txBody>
      </p:sp>
    </p:spTree>
    <p:extLst>
      <p:ext uri="{BB962C8B-B14F-4D97-AF65-F5344CB8AC3E}">
        <p14:creationId xmlns:p14="http://schemas.microsoft.com/office/powerpoint/2010/main" val="2194997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7798" y="896415"/>
            <a:ext cx="11245754" cy="341632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8100000" scaled="1"/>
            <a:tileRect/>
          </a:gradFill>
        </p:spPr>
        <p:txBody>
          <a:bodyPr wrap="square">
            <a:spAutoFit/>
          </a:bodyPr>
          <a:lstStyle/>
          <a:p>
            <a:pPr algn="just">
              <a:lnSpc>
                <a:spcPct val="150000"/>
              </a:lnSpc>
            </a:pPr>
            <a:r>
              <a:rPr lang="fr-FR" sz="2400" b="0" i="0" dirty="0" smtClean="0">
                <a:solidFill>
                  <a:srgbClr val="0F0F0F"/>
                </a:solidFill>
                <a:effectLst/>
                <a:latin typeface="Söhne"/>
              </a:rPr>
              <a:t>	</a:t>
            </a:r>
            <a:r>
              <a:rPr lang="fr-FR" sz="2400" b="1" i="0" u="sng" dirty="0" smtClean="0">
                <a:solidFill>
                  <a:srgbClr val="FF0000"/>
                </a:solidFill>
                <a:effectLst/>
                <a:latin typeface="Söhne"/>
              </a:rPr>
              <a:t>Une charpente métallique: </a:t>
            </a:r>
            <a:r>
              <a:rPr lang="fr-FR" sz="2400" b="0" i="0" dirty="0" smtClean="0">
                <a:solidFill>
                  <a:srgbClr val="0F0F0F"/>
                </a:solidFill>
                <a:effectLst/>
                <a:latin typeface="Söhne"/>
              </a:rPr>
              <a:t>est une structure constituée principalement d'éléments métalliques tels que l'acier ou l'aluminium, conçue pour soutenir un bâtiment ou une construction. Elle est largement utilisée dans l'industrie de la construction pour divers types de structures, allant des bâtiments commerciaux et industriels aux entrepôts, aux ponts et aux infrastructures complexes comme les stades ou les grands halls.</a:t>
            </a:r>
            <a:endParaRPr lang="fr-FR" sz="2400" dirty="0"/>
          </a:p>
        </p:txBody>
      </p:sp>
      <p:sp>
        <p:nvSpPr>
          <p:cNvPr id="5" name="Rectangle 4"/>
          <p:cNvSpPr/>
          <p:nvPr/>
        </p:nvSpPr>
        <p:spPr>
          <a:xfrm>
            <a:off x="2966114" y="4462860"/>
            <a:ext cx="8907438" cy="2241960"/>
          </a:xfrm>
          <a:prstGeom prst="rect">
            <a:avLst/>
          </a:prstGeom>
          <a:solidFill>
            <a:schemeClr val="accent6">
              <a:lumMod val="60000"/>
              <a:lumOff val="40000"/>
            </a:schemeClr>
          </a:solidFill>
        </p:spPr>
        <p:txBody>
          <a:bodyPr wrap="square">
            <a:spAutoFit/>
          </a:bodyPr>
          <a:lstStyle/>
          <a:p>
            <a:pPr algn="just">
              <a:lnSpc>
                <a:spcPct val="150000"/>
              </a:lnSpc>
            </a:pPr>
            <a:r>
              <a:rPr lang="fr-FR" sz="2400" b="0" i="0" dirty="0" smtClean="0">
                <a:solidFill>
                  <a:srgbClr val="0F0F0F"/>
                </a:solidFill>
                <a:effectLst/>
                <a:latin typeface="Times New Roman" panose="02020603050405020304" pitchFamily="18" charset="0"/>
                <a:cs typeface="Times New Roman" panose="02020603050405020304" pitchFamily="18" charset="0"/>
              </a:rPr>
              <a:t>	Les charpentes métalliques sont largement utilisées dans l'industrie de la construction en raison de </a:t>
            </a:r>
            <a:r>
              <a:rPr lang="fr-FR" sz="2400" b="0" i="0" u="sng" dirty="0" smtClean="0">
                <a:solidFill>
                  <a:srgbClr val="0F0F0F"/>
                </a:solidFill>
                <a:effectLst/>
                <a:latin typeface="Times New Roman" panose="02020603050405020304" pitchFamily="18" charset="0"/>
                <a:cs typeface="Times New Roman" panose="02020603050405020304" pitchFamily="18" charset="0"/>
              </a:rPr>
              <a:t>leur résistance</a:t>
            </a:r>
            <a:r>
              <a:rPr lang="fr-FR" sz="2400" b="0" i="0" dirty="0" smtClean="0">
                <a:solidFill>
                  <a:srgbClr val="0F0F0F"/>
                </a:solidFill>
                <a:effectLst/>
                <a:latin typeface="Times New Roman" panose="02020603050405020304" pitchFamily="18" charset="0"/>
                <a:cs typeface="Times New Roman" panose="02020603050405020304" pitchFamily="18" charset="0"/>
              </a:rPr>
              <a:t>, de </a:t>
            </a:r>
            <a:r>
              <a:rPr lang="fr-FR" sz="2400" b="0" i="0" u="sng" dirty="0" smtClean="0">
                <a:solidFill>
                  <a:srgbClr val="0F0F0F"/>
                </a:solidFill>
                <a:effectLst/>
                <a:latin typeface="Times New Roman" panose="02020603050405020304" pitchFamily="18" charset="0"/>
                <a:cs typeface="Times New Roman" panose="02020603050405020304" pitchFamily="18" charset="0"/>
              </a:rPr>
              <a:t>leur flexibilité </a:t>
            </a:r>
            <a:r>
              <a:rPr lang="fr-FR" sz="2400" b="0" i="0" dirty="0" smtClean="0">
                <a:solidFill>
                  <a:srgbClr val="0F0F0F"/>
                </a:solidFill>
                <a:effectLst/>
                <a:latin typeface="Times New Roman" panose="02020603050405020304" pitchFamily="18" charset="0"/>
                <a:cs typeface="Times New Roman" panose="02020603050405020304" pitchFamily="18" charset="0"/>
              </a:rPr>
              <a:t>de conception, de </a:t>
            </a:r>
            <a:r>
              <a:rPr lang="fr-FR" sz="2400" b="0" i="0" u="sng" dirty="0" smtClean="0">
                <a:solidFill>
                  <a:srgbClr val="0F0F0F"/>
                </a:solidFill>
                <a:effectLst/>
                <a:latin typeface="Times New Roman" panose="02020603050405020304" pitchFamily="18" charset="0"/>
                <a:cs typeface="Times New Roman" panose="02020603050405020304" pitchFamily="18" charset="0"/>
              </a:rPr>
              <a:t>leur rapidité </a:t>
            </a:r>
            <a:r>
              <a:rPr lang="fr-FR" sz="2400" b="0" i="0" dirty="0" smtClean="0">
                <a:solidFill>
                  <a:srgbClr val="0F0F0F"/>
                </a:solidFill>
                <a:effectLst/>
                <a:latin typeface="Times New Roman" panose="02020603050405020304" pitchFamily="18" charset="0"/>
                <a:cs typeface="Times New Roman" panose="02020603050405020304" pitchFamily="18" charset="0"/>
              </a:rPr>
              <a:t>de construction et de </a:t>
            </a:r>
            <a:r>
              <a:rPr lang="fr-FR" sz="2400" b="0" i="0" u="sng" dirty="0" smtClean="0">
                <a:solidFill>
                  <a:srgbClr val="0F0F0F"/>
                </a:solidFill>
                <a:effectLst/>
                <a:latin typeface="Times New Roman" panose="02020603050405020304" pitchFamily="18" charset="0"/>
                <a:cs typeface="Times New Roman" panose="02020603050405020304" pitchFamily="18" charset="0"/>
              </a:rPr>
              <a:t>leur durabilité</a:t>
            </a:r>
            <a:r>
              <a:rPr lang="fr-FR" sz="2400" b="0" i="0" dirty="0" smtClean="0">
                <a:solidFill>
                  <a:srgbClr val="0F0F0F"/>
                </a:solidFill>
                <a:effectLst/>
                <a:latin typeface="Times New Roman" panose="02020603050405020304" pitchFamily="18" charset="0"/>
                <a:cs typeface="Times New Roman" panose="02020603050405020304" pitchFamily="18" charset="0"/>
              </a:rPr>
              <a:t>.</a:t>
            </a:r>
            <a:endParaRPr lang="fr-FR" sz="2400" dirty="0">
              <a:latin typeface="Times New Roman" panose="02020603050405020304" pitchFamily="18" charset="0"/>
              <a:cs typeface="Times New Roman" panose="02020603050405020304" pitchFamily="18" charset="0"/>
            </a:endParaRPr>
          </a:p>
        </p:txBody>
      </p:sp>
      <p:sp>
        <p:nvSpPr>
          <p:cNvPr id="6" name="ZoneTexte 5"/>
          <p:cNvSpPr txBox="1"/>
          <p:nvPr/>
        </p:nvSpPr>
        <p:spPr>
          <a:xfrm>
            <a:off x="4033593" y="120710"/>
            <a:ext cx="2345450" cy="523220"/>
          </a:xfrm>
          <a:prstGeom prst="rect">
            <a:avLst/>
          </a:prstGeom>
          <a:blipFill>
            <a:blip r:embed="rId2"/>
            <a:tile tx="0" ty="0" sx="100000" sy="100000" flip="none" algn="tl"/>
          </a:blipFill>
        </p:spPr>
        <p:txBody>
          <a:bodyPr wrap="none" rtlCol="0">
            <a:spAutoFit/>
          </a:bodyPr>
          <a:lstStyle/>
          <a:p>
            <a:r>
              <a:rPr lang="fr-FR" sz="2800" b="1" u="sng" dirty="0" smtClean="0">
                <a:solidFill>
                  <a:srgbClr val="FF0000"/>
                </a:solidFill>
                <a:latin typeface="Times New Roman" panose="02020603050405020304" pitchFamily="18" charset="0"/>
                <a:cs typeface="Times New Roman" panose="02020603050405020304" pitchFamily="18" charset="0"/>
              </a:rPr>
              <a:t>Introduction:</a:t>
            </a:r>
            <a:endParaRPr lang="fr-FR" sz="28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8912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 y="0"/>
            <a:ext cx="12078268" cy="6741994"/>
          </a:xfrm>
          <a:prstGeom prst="rect">
            <a:avLst/>
          </a:prstGeom>
        </p:spPr>
      </p:pic>
    </p:spTree>
    <p:extLst>
      <p:ext uri="{BB962C8B-B14F-4D97-AF65-F5344CB8AC3E}">
        <p14:creationId xmlns:p14="http://schemas.microsoft.com/office/powerpoint/2010/main" val="2972140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842448" y="1358787"/>
            <a:ext cx="10349552" cy="5499213"/>
          </a:xfrm>
          <a:prstGeom prst="rect">
            <a:avLst/>
          </a:prstGeom>
        </p:spPr>
      </p:pic>
    </p:spTree>
    <p:extLst>
      <p:ext uri="{BB962C8B-B14F-4D97-AF65-F5344CB8AC3E}">
        <p14:creationId xmlns:p14="http://schemas.microsoft.com/office/powerpoint/2010/main" val="4012713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486723" y="1214651"/>
            <a:ext cx="9705277" cy="5643349"/>
          </a:xfrm>
          <a:prstGeom prst="rect">
            <a:avLst/>
          </a:prstGeom>
        </p:spPr>
      </p:pic>
      <p:sp>
        <p:nvSpPr>
          <p:cNvPr id="4" name="ZoneTexte 3"/>
          <p:cNvSpPr txBox="1"/>
          <p:nvPr/>
        </p:nvSpPr>
        <p:spPr>
          <a:xfrm>
            <a:off x="873458" y="341195"/>
            <a:ext cx="4434163" cy="523220"/>
          </a:xfrm>
          <a:prstGeom prst="rect">
            <a:avLst/>
          </a:prstGeom>
          <a:blipFill>
            <a:blip r:embed="rId3"/>
            <a:tile tx="0" ty="0" sx="100000" sy="100000" flip="none" algn="tl"/>
          </a:blipFill>
        </p:spPr>
        <p:txBody>
          <a:bodyPr wrap="none" rtlCol="0">
            <a:spAutoFit/>
          </a:bodyPr>
          <a:lstStyle/>
          <a:p>
            <a:r>
              <a:rPr lang="fr-FR" sz="2800" b="1" u="sng" dirty="0" smtClean="0">
                <a:solidFill>
                  <a:srgbClr val="FF0000"/>
                </a:solidFill>
                <a:latin typeface="Times New Roman" panose="02020603050405020304" pitchFamily="18" charset="0"/>
                <a:cs typeface="Times New Roman" panose="02020603050405020304" pitchFamily="18" charset="0"/>
              </a:rPr>
              <a:t>1- Les poutrelles classiques:</a:t>
            </a:r>
            <a:endParaRPr lang="fr-FR" sz="28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9682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71870" y="4831308"/>
            <a:ext cx="11352522" cy="1665027"/>
          </a:xfrm>
          <a:prstGeom prst="rect">
            <a:avLst/>
          </a:prstGeom>
        </p:spPr>
      </p:pic>
      <p:pic>
        <p:nvPicPr>
          <p:cNvPr id="5" name="Image 4"/>
          <p:cNvPicPr>
            <a:picLocks noChangeAspect="1"/>
          </p:cNvPicPr>
          <p:nvPr/>
        </p:nvPicPr>
        <p:blipFill>
          <a:blip r:embed="rId3"/>
          <a:stretch>
            <a:fillRect/>
          </a:stretch>
        </p:blipFill>
        <p:spPr>
          <a:xfrm>
            <a:off x="208730" y="1378426"/>
            <a:ext cx="11860437" cy="3125336"/>
          </a:xfrm>
          <a:prstGeom prst="rect">
            <a:avLst/>
          </a:prstGeom>
        </p:spPr>
      </p:pic>
      <p:sp>
        <p:nvSpPr>
          <p:cNvPr id="6" name="ZoneTexte 5"/>
          <p:cNvSpPr txBox="1"/>
          <p:nvPr/>
        </p:nvSpPr>
        <p:spPr>
          <a:xfrm>
            <a:off x="4116631" y="429823"/>
            <a:ext cx="5047151" cy="584775"/>
          </a:xfrm>
          <a:prstGeom prst="rect">
            <a:avLst/>
          </a:prstGeom>
          <a:blipFill>
            <a:blip r:embed="rId4"/>
            <a:tile tx="0" ty="0" sx="100000" sy="100000" flip="none" algn="tl"/>
          </a:blipFill>
        </p:spPr>
        <p:txBody>
          <a:bodyPr wrap="none" rtlCol="0">
            <a:spAutoFit/>
          </a:bodyPr>
          <a:lstStyle/>
          <a:p>
            <a:r>
              <a:rPr lang="fr-FR" sz="3200" b="1" u="sng" dirty="0" smtClean="0">
                <a:solidFill>
                  <a:srgbClr val="FF0000"/>
                </a:solidFill>
                <a:latin typeface="Times New Roman" panose="02020603050405020304" pitchFamily="18" charset="0"/>
                <a:cs typeface="Times New Roman" panose="02020603050405020304" pitchFamily="18" charset="0"/>
              </a:rPr>
              <a:t>1- Les poutrelles classiques:</a:t>
            </a:r>
            <a:endParaRPr lang="fr-FR" sz="32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8119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49765" y="1282890"/>
            <a:ext cx="11259982" cy="5575110"/>
          </a:xfrm>
          <a:prstGeom prst="rect">
            <a:avLst/>
          </a:prstGeom>
        </p:spPr>
      </p:pic>
      <p:sp>
        <p:nvSpPr>
          <p:cNvPr id="6" name="Rectangle 5"/>
          <p:cNvSpPr/>
          <p:nvPr/>
        </p:nvSpPr>
        <p:spPr>
          <a:xfrm>
            <a:off x="4280683" y="361712"/>
            <a:ext cx="4987840" cy="584775"/>
          </a:xfrm>
          <a:prstGeom prst="rect">
            <a:avLst/>
          </a:prstGeom>
          <a:blipFill>
            <a:blip r:embed="rId3"/>
            <a:tile tx="0" ty="0" sx="100000" sy="100000" flip="none" algn="tl"/>
          </a:blipFill>
        </p:spPr>
        <p:txBody>
          <a:bodyPr wrap="none">
            <a:spAutoFit/>
          </a:bodyPr>
          <a:lstStyle/>
          <a:p>
            <a:r>
              <a:rPr lang="fr-FR" sz="3200" b="1" u="sng" dirty="0" smtClean="0">
                <a:solidFill>
                  <a:srgbClr val="FF0000"/>
                </a:solidFill>
                <a:latin typeface="Times New Roman" panose="02020603050405020304" pitchFamily="18" charset="0"/>
                <a:cs typeface="Times New Roman" panose="02020603050405020304" pitchFamily="18" charset="0"/>
              </a:rPr>
              <a:t>2- Les laminés marchands: </a:t>
            </a:r>
            <a:endParaRPr lang="fr-FR" sz="32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847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361</TotalTime>
  <Words>163</Words>
  <Application>Microsoft Office PowerPoint</Application>
  <PresentationFormat>Grand écran</PresentationFormat>
  <Paragraphs>65</Paragraphs>
  <Slides>21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vt:i4>
      </vt:variant>
    </vt:vector>
  </HeadingPairs>
  <TitlesOfParts>
    <vt:vector size="29" baseType="lpstr">
      <vt:lpstr>Arial</vt:lpstr>
      <vt:lpstr>Calibri</vt:lpstr>
      <vt:lpstr>Century Gothic</vt:lpstr>
      <vt:lpstr>Söhne</vt:lpstr>
      <vt:lpstr>Times New Roman</vt:lpstr>
      <vt:lpstr>Wingdings</vt:lpstr>
      <vt:lpstr>Wingdings 3</vt:lpstr>
      <vt:lpstr>Brin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29</cp:revision>
  <dcterms:created xsi:type="dcterms:W3CDTF">2023-11-25T09:59:24Z</dcterms:created>
  <dcterms:modified xsi:type="dcterms:W3CDTF">2024-12-23T19:00:22Z</dcterms:modified>
</cp:coreProperties>
</file>