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0" r:id="rId1"/>
  </p:sldMasterIdLst>
  <p:notesMasterIdLst>
    <p:notesMasterId r:id="rId22"/>
  </p:notesMasterIdLst>
  <p:sldIdLst>
    <p:sldId id="338" r:id="rId2"/>
    <p:sldId id="339" r:id="rId3"/>
    <p:sldId id="361" r:id="rId4"/>
    <p:sldId id="342" r:id="rId5"/>
    <p:sldId id="343" r:id="rId6"/>
    <p:sldId id="344" r:id="rId7"/>
    <p:sldId id="345" r:id="rId8"/>
    <p:sldId id="362" r:id="rId9"/>
    <p:sldId id="346" r:id="rId10"/>
    <p:sldId id="347" r:id="rId11"/>
    <p:sldId id="364" r:id="rId12"/>
    <p:sldId id="363" r:id="rId13"/>
    <p:sldId id="365" r:id="rId14"/>
    <p:sldId id="348" r:id="rId15"/>
    <p:sldId id="366" r:id="rId16"/>
    <p:sldId id="367" r:id="rId17"/>
    <p:sldId id="368" r:id="rId18"/>
    <p:sldId id="349" r:id="rId19"/>
    <p:sldId id="350" r:id="rId20"/>
    <p:sldId id="360" r:id="rId21"/>
  </p:sldIdLst>
  <p:sldSz cx="9144000" cy="5143500" type="screen16x9"/>
  <p:notesSz cx="6858000" cy="9144000"/>
  <p:embeddedFontLst>
    <p:embeddedFont>
      <p:font typeface="Arimo" charset="0"/>
      <p:regular r:id="rId23"/>
      <p:bold r:id="rId24"/>
      <p:italic r:id="rId25"/>
      <p:boldItalic r:id="rId26"/>
    </p:embeddedFont>
    <p:embeddedFont>
      <p:font typeface="Bai Jamjuree" charset="-34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D583FC90-AF5E-49DA-96B3-B97513E942BF}">
  <a:tblStyle styleId="{D583FC90-AF5E-49DA-96B3-B97513E942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0" autoAdjust="0"/>
    <p:restoredTop sz="94660"/>
  </p:normalViewPr>
  <p:slideViewPr>
    <p:cSldViewPr>
      <p:cViewPr varScale="1">
        <p:scale>
          <a:sx n="107" d="100"/>
          <a:sy n="107" d="100"/>
        </p:scale>
        <p:origin x="-40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subTitle" idx="1"/>
          </p:nvPr>
        </p:nvSpPr>
        <p:spPr>
          <a:xfrm rot="-546">
            <a:off x="2657805" y="3735501"/>
            <a:ext cx="3776700" cy="4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62050" y="1399125"/>
            <a:ext cx="6819900" cy="199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453425" y="3608575"/>
            <a:ext cx="1164600" cy="15405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-2" y="8028"/>
            <a:ext cx="853994" cy="822872"/>
          </a:xfrm>
          <a:custGeom>
            <a:avLst/>
            <a:gdLst/>
            <a:ahLst/>
            <a:cxnLst/>
            <a:rect l="l" t="t" r="r" b="b"/>
            <a:pathLst>
              <a:path w="7642" h="7364" extrusionOk="0">
                <a:moveTo>
                  <a:pt x="3821" y="1"/>
                </a:moveTo>
                <a:cubicBezTo>
                  <a:pt x="1711" y="1"/>
                  <a:pt x="1" y="1650"/>
                  <a:pt x="1" y="3683"/>
                </a:cubicBezTo>
                <a:cubicBezTo>
                  <a:pt x="1" y="5716"/>
                  <a:pt x="1711" y="7364"/>
                  <a:pt x="3821" y="7364"/>
                </a:cubicBezTo>
                <a:cubicBezTo>
                  <a:pt x="5932" y="7364"/>
                  <a:pt x="7642" y="5716"/>
                  <a:pt x="7642" y="3683"/>
                </a:cubicBezTo>
                <a:cubicBezTo>
                  <a:pt x="7642" y="1650"/>
                  <a:pt x="5932" y="1"/>
                  <a:pt x="38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" name="Google Shape;13;p2"/>
          <p:cNvCxnSpPr/>
          <p:nvPr/>
        </p:nvCxnSpPr>
        <p:spPr>
          <a:xfrm>
            <a:off x="412450" y="-48525"/>
            <a:ext cx="0" cy="20259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4" name="Google Shape;14;p2"/>
          <p:cNvGrpSpPr/>
          <p:nvPr/>
        </p:nvGrpSpPr>
        <p:grpSpPr>
          <a:xfrm>
            <a:off x="53540" y="4504096"/>
            <a:ext cx="1609195" cy="1412713"/>
            <a:chOff x="1689625" y="3620533"/>
            <a:chExt cx="766539" cy="672945"/>
          </a:xfrm>
        </p:grpSpPr>
        <p:sp>
          <p:nvSpPr>
            <p:cNvPr id="15" name="Google Shape;15;p2"/>
            <p:cNvSpPr/>
            <p:nvPr/>
          </p:nvSpPr>
          <p:spPr>
            <a:xfrm>
              <a:off x="2000221" y="3620533"/>
              <a:ext cx="402234" cy="402170"/>
            </a:xfrm>
            <a:custGeom>
              <a:avLst/>
              <a:gdLst/>
              <a:ahLst/>
              <a:cxnLst/>
              <a:rect l="l" t="t" r="r" b="b"/>
              <a:pathLst>
                <a:path w="11402" h="11401" extrusionOk="0">
                  <a:moveTo>
                    <a:pt x="0" y="1"/>
                  </a:moveTo>
                  <a:lnTo>
                    <a:pt x="0" y="149"/>
                  </a:lnTo>
                  <a:cubicBezTo>
                    <a:pt x="6205" y="149"/>
                    <a:pt x="11252" y="5197"/>
                    <a:pt x="11252" y="11401"/>
                  </a:cubicBezTo>
                  <a:lnTo>
                    <a:pt x="11401" y="11401"/>
                  </a:lnTo>
                  <a:cubicBezTo>
                    <a:pt x="11401" y="5115"/>
                    <a:pt x="6287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393017" y="3659336"/>
              <a:ext cx="63147" cy="63107"/>
            </a:xfrm>
            <a:custGeom>
              <a:avLst/>
              <a:gdLst/>
              <a:ahLst/>
              <a:cxnLst/>
              <a:rect l="l" t="t" r="r" b="b"/>
              <a:pathLst>
                <a:path w="1790" h="1789" extrusionOk="0">
                  <a:moveTo>
                    <a:pt x="895" y="1"/>
                  </a:moveTo>
                  <a:cubicBezTo>
                    <a:pt x="401" y="1"/>
                    <a:pt x="0" y="401"/>
                    <a:pt x="0" y="895"/>
                  </a:cubicBezTo>
                  <a:cubicBezTo>
                    <a:pt x="0" y="1389"/>
                    <a:pt x="401" y="1789"/>
                    <a:pt x="895" y="1789"/>
                  </a:cubicBezTo>
                  <a:cubicBezTo>
                    <a:pt x="1389" y="1789"/>
                    <a:pt x="1790" y="1389"/>
                    <a:pt x="1790" y="895"/>
                  </a:cubicBezTo>
                  <a:cubicBezTo>
                    <a:pt x="1790" y="401"/>
                    <a:pt x="1389" y="1"/>
                    <a:pt x="8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723739" y="3747809"/>
              <a:ext cx="545708" cy="545669"/>
            </a:xfrm>
            <a:custGeom>
              <a:avLst/>
              <a:gdLst/>
              <a:ahLst/>
              <a:cxnLst/>
              <a:rect l="l" t="t" r="r" b="b"/>
              <a:pathLst>
                <a:path w="15469" h="15469" extrusionOk="0">
                  <a:moveTo>
                    <a:pt x="7735" y="1"/>
                  </a:moveTo>
                  <a:cubicBezTo>
                    <a:pt x="5684" y="1"/>
                    <a:pt x="3716" y="816"/>
                    <a:pt x="2266" y="2265"/>
                  </a:cubicBezTo>
                  <a:cubicBezTo>
                    <a:pt x="815" y="3716"/>
                    <a:pt x="1" y="5684"/>
                    <a:pt x="1" y="7735"/>
                  </a:cubicBezTo>
                  <a:cubicBezTo>
                    <a:pt x="1" y="9786"/>
                    <a:pt x="815" y="11753"/>
                    <a:pt x="2266" y="13204"/>
                  </a:cubicBezTo>
                  <a:cubicBezTo>
                    <a:pt x="3716" y="14654"/>
                    <a:pt x="5684" y="15468"/>
                    <a:pt x="7735" y="15468"/>
                  </a:cubicBezTo>
                  <a:cubicBezTo>
                    <a:pt x="9786" y="15468"/>
                    <a:pt x="11754" y="14654"/>
                    <a:pt x="13203" y="13204"/>
                  </a:cubicBezTo>
                  <a:cubicBezTo>
                    <a:pt x="14654" y="11753"/>
                    <a:pt x="15469" y="9786"/>
                    <a:pt x="15469" y="7735"/>
                  </a:cubicBezTo>
                  <a:cubicBezTo>
                    <a:pt x="15469" y="5684"/>
                    <a:pt x="14654" y="3716"/>
                    <a:pt x="13203" y="2265"/>
                  </a:cubicBezTo>
                  <a:cubicBezTo>
                    <a:pt x="11754" y="816"/>
                    <a:pt x="9786" y="1"/>
                    <a:pt x="77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689625" y="3688157"/>
              <a:ext cx="148836" cy="148825"/>
            </a:xfrm>
            <a:custGeom>
              <a:avLst/>
              <a:gdLst/>
              <a:ahLst/>
              <a:cxnLst/>
              <a:rect l="l" t="t" r="r" b="b"/>
              <a:pathLst>
                <a:path w="4219" h="4219" extrusionOk="0">
                  <a:moveTo>
                    <a:pt x="2109" y="0"/>
                  </a:moveTo>
                  <a:cubicBezTo>
                    <a:pt x="945" y="0"/>
                    <a:pt x="0" y="945"/>
                    <a:pt x="0" y="2109"/>
                  </a:cubicBezTo>
                  <a:cubicBezTo>
                    <a:pt x="0" y="3275"/>
                    <a:pt x="945" y="4219"/>
                    <a:pt x="2109" y="4219"/>
                  </a:cubicBezTo>
                  <a:cubicBezTo>
                    <a:pt x="3275" y="4219"/>
                    <a:pt x="4218" y="3275"/>
                    <a:pt x="4218" y="2109"/>
                  </a:cubicBezTo>
                  <a:cubicBezTo>
                    <a:pt x="4218" y="945"/>
                    <a:pt x="3275" y="0"/>
                    <a:pt x="2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9;p2"/>
          <p:cNvSpPr/>
          <p:nvPr/>
        </p:nvSpPr>
        <p:spPr>
          <a:xfrm flipH="1">
            <a:off x="7900163" y="-38675"/>
            <a:ext cx="1235586" cy="1248002"/>
          </a:xfrm>
          <a:custGeom>
            <a:avLst/>
            <a:gdLst/>
            <a:ahLst/>
            <a:cxnLst/>
            <a:rect l="l" t="t" r="r" b="b"/>
            <a:pathLst>
              <a:path w="12738" h="12867" extrusionOk="0">
                <a:moveTo>
                  <a:pt x="0" y="1"/>
                </a:moveTo>
                <a:lnTo>
                  <a:pt x="0" y="12866"/>
                </a:lnTo>
                <a:cubicBezTo>
                  <a:pt x="3501" y="12832"/>
                  <a:pt x="6668" y="11399"/>
                  <a:pt x="8969" y="9099"/>
                </a:cubicBezTo>
                <a:cubicBezTo>
                  <a:pt x="11296" y="6772"/>
                  <a:pt x="12736" y="3558"/>
                  <a:pt x="12737" y="8"/>
                </a:cubicBezTo>
                <a:lnTo>
                  <a:pt x="12731" y="8"/>
                </a:lnTo>
                <a:lnTo>
                  <a:pt x="12731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8590245" y="745573"/>
            <a:ext cx="355536" cy="1994102"/>
          </a:xfrm>
          <a:custGeom>
            <a:avLst/>
            <a:gdLst/>
            <a:ahLst/>
            <a:cxnLst/>
            <a:rect l="l" t="t" r="r" b="b"/>
            <a:pathLst>
              <a:path w="3564" h="19990" extrusionOk="0">
                <a:moveTo>
                  <a:pt x="1782" y="150"/>
                </a:moveTo>
                <a:cubicBezTo>
                  <a:pt x="2682" y="150"/>
                  <a:pt x="3414" y="881"/>
                  <a:pt x="3414" y="1782"/>
                </a:cubicBezTo>
                <a:lnTo>
                  <a:pt x="3414" y="18208"/>
                </a:lnTo>
                <a:cubicBezTo>
                  <a:pt x="3414" y="19108"/>
                  <a:pt x="2682" y="19840"/>
                  <a:pt x="1782" y="19840"/>
                </a:cubicBezTo>
                <a:cubicBezTo>
                  <a:pt x="881" y="19840"/>
                  <a:pt x="150" y="19108"/>
                  <a:pt x="150" y="18208"/>
                </a:cubicBezTo>
                <a:lnTo>
                  <a:pt x="150" y="1782"/>
                </a:lnTo>
                <a:cubicBezTo>
                  <a:pt x="150" y="881"/>
                  <a:pt x="881" y="150"/>
                  <a:pt x="1782" y="150"/>
                </a:cubicBezTo>
                <a:close/>
                <a:moveTo>
                  <a:pt x="1782" y="0"/>
                </a:moveTo>
                <a:cubicBezTo>
                  <a:pt x="800" y="0"/>
                  <a:pt x="0" y="799"/>
                  <a:pt x="0" y="1782"/>
                </a:cubicBezTo>
                <a:lnTo>
                  <a:pt x="0" y="18208"/>
                </a:lnTo>
                <a:cubicBezTo>
                  <a:pt x="0" y="19190"/>
                  <a:pt x="800" y="19989"/>
                  <a:pt x="1782" y="19989"/>
                </a:cubicBezTo>
                <a:cubicBezTo>
                  <a:pt x="2764" y="19989"/>
                  <a:pt x="3563" y="19190"/>
                  <a:pt x="3563" y="18208"/>
                </a:cubicBezTo>
                <a:lnTo>
                  <a:pt x="3563" y="1782"/>
                </a:lnTo>
                <a:cubicBezTo>
                  <a:pt x="3563" y="799"/>
                  <a:pt x="2764" y="0"/>
                  <a:pt x="17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8687865" y="3047689"/>
            <a:ext cx="160291" cy="426892"/>
            <a:chOff x="3957109" y="2788972"/>
            <a:chExt cx="69285" cy="184562"/>
          </a:xfrm>
        </p:grpSpPr>
        <p:sp>
          <p:nvSpPr>
            <p:cNvPr id="22" name="Google Shape;22;p2"/>
            <p:cNvSpPr/>
            <p:nvPr/>
          </p:nvSpPr>
          <p:spPr>
            <a:xfrm>
              <a:off x="3963248" y="2910392"/>
              <a:ext cx="63147" cy="63142"/>
            </a:xfrm>
            <a:custGeom>
              <a:avLst/>
              <a:gdLst/>
              <a:ahLst/>
              <a:cxnLst/>
              <a:rect l="l" t="t" r="r" b="b"/>
              <a:pathLst>
                <a:path w="1790" h="1790" extrusionOk="0">
                  <a:moveTo>
                    <a:pt x="895" y="0"/>
                  </a:moveTo>
                  <a:cubicBezTo>
                    <a:pt x="401" y="0"/>
                    <a:pt x="0" y="401"/>
                    <a:pt x="0" y="895"/>
                  </a:cubicBezTo>
                  <a:cubicBezTo>
                    <a:pt x="0" y="1389"/>
                    <a:pt x="401" y="1790"/>
                    <a:pt x="895" y="1790"/>
                  </a:cubicBezTo>
                  <a:cubicBezTo>
                    <a:pt x="1389" y="1790"/>
                    <a:pt x="1789" y="1389"/>
                    <a:pt x="1789" y="895"/>
                  </a:cubicBezTo>
                  <a:cubicBezTo>
                    <a:pt x="1789" y="401"/>
                    <a:pt x="1389" y="0"/>
                    <a:pt x="895" y="0"/>
                  </a:cubicBezTo>
                  <a:close/>
                </a:path>
              </a:pathLst>
            </a:custGeom>
            <a:solidFill>
              <a:srgbClr val="FD6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957109" y="2788972"/>
              <a:ext cx="68403" cy="68363"/>
            </a:xfrm>
            <a:custGeom>
              <a:avLst/>
              <a:gdLst/>
              <a:ahLst/>
              <a:cxnLst/>
              <a:rect l="l" t="t" r="r" b="b"/>
              <a:pathLst>
                <a:path w="1939" h="1938" extrusionOk="0">
                  <a:moveTo>
                    <a:pt x="970" y="148"/>
                  </a:moveTo>
                  <a:cubicBezTo>
                    <a:pt x="1422" y="148"/>
                    <a:pt x="1790" y="517"/>
                    <a:pt x="1790" y="968"/>
                  </a:cubicBezTo>
                  <a:cubicBezTo>
                    <a:pt x="1790" y="1421"/>
                    <a:pt x="1422" y="1788"/>
                    <a:pt x="970" y="1788"/>
                  </a:cubicBezTo>
                  <a:cubicBezTo>
                    <a:pt x="518" y="1788"/>
                    <a:pt x="150" y="1421"/>
                    <a:pt x="150" y="968"/>
                  </a:cubicBezTo>
                  <a:cubicBezTo>
                    <a:pt x="150" y="516"/>
                    <a:pt x="518" y="148"/>
                    <a:pt x="970" y="148"/>
                  </a:cubicBezTo>
                  <a:close/>
                  <a:moveTo>
                    <a:pt x="970" y="0"/>
                  </a:moveTo>
                  <a:cubicBezTo>
                    <a:pt x="436" y="0"/>
                    <a:pt x="1" y="434"/>
                    <a:pt x="1" y="968"/>
                  </a:cubicBezTo>
                  <a:cubicBezTo>
                    <a:pt x="1" y="1503"/>
                    <a:pt x="436" y="1938"/>
                    <a:pt x="970" y="1938"/>
                  </a:cubicBezTo>
                  <a:cubicBezTo>
                    <a:pt x="1504" y="1938"/>
                    <a:pt x="1938" y="1503"/>
                    <a:pt x="1938" y="968"/>
                  </a:cubicBezTo>
                  <a:cubicBezTo>
                    <a:pt x="1938" y="434"/>
                    <a:pt x="1504" y="0"/>
                    <a:pt x="970" y="0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8403329" y="4110969"/>
            <a:ext cx="776255" cy="748005"/>
          </a:xfrm>
          <a:custGeom>
            <a:avLst/>
            <a:gdLst/>
            <a:ahLst/>
            <a:cxnLst/>
            <a:rect l="l" t="t" r="r" b="b"/>
            <a:pathLst>
              <a:path w="10543" h="10160" extrusionOk="0">
                <a:moveTo>
                  <a:pt x="5271" y="0"/>
                </a:moveTo>
                <a:cubicBezTo>
                  <a:pt x="2360" y="0"/>
                  <a:pt x="0" y="2275"/>
                  <a:pt x="0" y="5080"/>
                </a:cubicBezTo>
                <a:cubicBezTo>
                  <a:pt x="0" y="6427"/>
                  <a:pt x="555" y="7719"/>
                  <a:pt x="1544" y="8671"/>
                </a:cubicBezTo>
                <a:cubicBezTo>
                  <a:pt x="2532" y="9624"/>
                  <a:pt x="3873" y="10159"/>
                  <a:pt x="5271" y="10159"/>
                </a:cubicBezTo>
                <a:cubicBezTo>
                  <a:pt x="6669" y="10159"/>
                  <a:pt x="8010" y="9624"/>
                  <a:pt x="8999" y="8671"/>
                </a:cubicBezTo>
                <a:cubicBezTo>
                  <a:pt x="9987" y="7719"/>
                  <a:pt x="10543" y="6427"/>
                  <a:pt x="10543" y="5080"/>
                </a:cubicBezTo>
                <a:cubicBezTo>
                  <a:pt x="10543" y="3733"/>
                  <a:pt x="9987" y="2441"/>
                  <a:pt x="8999" y="1488"/>
                </a:cubicBezTo>
                <a:cubicBezTo>
                  <a:pt x="8010" y="536"/>
                  <a:pt x="6669" y="0"/>
                  <a:pt x="52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8577909" y="3883390"/>
            <a:ext cx="430942" cy="223739"/>
          </a:xfrm>
          <a:custGeom>
            <a:avLst/>
            <a:gdLst/>
            <a:ahLst/>
            <a:cxnLst/>
            <a:rect l="l" t="t" r="r" b="b"/>
            <a:pathLst>
              <a:path w="5853" h="3039" extrusionOk="0">
                <a:moveTo>
                  <a:pt x="0" y="1"/>
                </a:moveTo>
                <a:lnTo>
                  <a:pt x="0" y="2"/>
                </a:lnTo>
                <a:cubicBezTo>
                  <a:pt x="0" y="1679"/>
                  <a:pt x="1311" y="3038"/>
                  <a:pt x="2927" y="3038"/>
                </a:cubicBezTo>
                <a:cubicBezTo>
                  <a:pt x="4543" y="3038"/>
                  <a:pt x="5852" y="1679"/>
                  <a:pt x="5852" y="2"/>
                </a:cubicBezTo>
                <a:lnTo>
                  <a:pt x="585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3258434" y="-488329"/>
            <a:ext cx="1116830" cy="1085341"/>
          </a:xfrm>
          <a:custGeom>
            <a:avLst/>
            <a:gdLst/>
            <a:ahLst/>
            <a:cxnLst/>
            <a:rect l="l" t="t" r="r" b="b"/>
            <a:pathLst>
              <a:path w="12936" h="12572" extrusionOk="0">
                <a:moveTo>
                  <a:pt x="6467" y="1488"/>
                </a:moveTo>
                <a:cubicBezTo>
                  <a:pt x="9217" y="1488"/>
                  <a:pt x="11448" y="3636"/>
                  <a:pt x="11448" y="6287"/>
                </a:cubicBezTo>
                <a:cubicBezTo>
                  <a:pt x="11448" y="8935"/>
                  <a:pt x="9217" y="11084"/>
                  <a:pt x="6467" y="11084"/>
                </a:cubicBezTo>
                <a:cubicBezTo>
                  <a:pt x="3718" y="11084"/>
                  <a:pt x="1489" y="8935"/>
                  <a:pt x="1489" y="6287"/>
                </a:cubicBezTo>
                <a:cubicBezTo>
                  <a:pt x="1489" y="3636"/>
                  <a:pt x="3718" y="1488"/>
                  <a:pt x="6467" y="1488"/>
                </a:cubicBezTo>
                <a:close/>
                <a:moveTo>
                  <a:pt x="6467" y="0"/>
                </a:moveTo>
                <a:cubicBezTo>
                  <a:pt x="2901" y="0"/>
                  <a:pt x="1" y="2820"/>
                  <a:pt x="1" y="6287"/>
                </a:cubicBezTo>
                <a:cubicBezTo>
                  <a:pt x="1" y="9752"/>
                  <a:pt x="2901" y="12572"/>
                  <a:pt x="6467" y="12572"/>
                </a:cubicBezTo>
                <a:cubicBezTo>
                  <a:pt x="10034" y="12572"/>
                  <a:pt x="12936" y="9752"/>
                  <a:pt x="12936" y="6287"/>
                </a:cubicBezTo>
                <a:cubicBezTo>
                  <a:pt x="12936" y="2820"/>
                  <a:pt x="10034" y="0"/>
                  <a:pt x="646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4259279" y="241922"/>
            <a:ext cx="368564" cy="355075"/>
          </a:xfrm>
          <a:custGeom>
            <a:avLst/>
            <a:gdLst/>
            <a:ahLst/>
            <a:cxnLst/>
            <a:rect l="l" t="t" r="r" b="b"/>
            <a:pathLst>
              <a:path w="4269" h="4113" extrusionOk="0">
                <a:moveTo>
                  <a:pt x="2134" y="1"/>
                </a:moveTo>
                <a:cubicBezTo>
                  <a:pt x="957" y="1"/>
                  <a:pt x="1" y="921"/>
                  <a:pt x="1" y="2057"/>
                </a:cubicBezTo>
                <a:cubicBezTo>
                  <a:pt x="1" y="3192"/>
                  <a:pt x="957" y="4112"/>
                  <a:pt x="2134" y="4112"/>
                </a:cubicBezTo>
                <a:cubicBezTo>
                  <a:pt x="3312" y="4112"/>
                  <a:pt x="4268" y="3192"/>
                  <a:pt x="4268" y="2057"/>
                </a:cubicBezTo>
                <a:cubicBezTo>
                  <a:pt x="4268" y="921"/>
                  <a:pt x="3312" y="1"/>
                  <a:pt x="213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3077123" y="429989"/>
            <a:ext cx="154453" cy="154531"/>
          </a:xfrm>
          <a:custGeom>
            <a:avLst/>
            <a:gdLst/>
            <a:ahLst/>
            <a:cxnLst/>
            <a:rect l="l" t="t" r="r" b="b"/>
            <a:pathLst>
              <a:path w="1789" h="1790" extrusionOk="0">
                <a:moveTo>
                  <a:pt x="894" y="0"/>
                </a:moveTo>
                <a:cubicBezTo>
                  <a:pt x="400" y="0"/>
                  <a:pt x="0" y="401"/>
                  <a:pt x="0" y="895"/>
                </a:cubicBezTo>
                <a:cubicBezTo>
                  <a:pt x="0" y="1389"/>
                  <a:pt x="400" y="1790"/>
                  <a:pt x="894" y="1790"/>
                </a:cubicBezTo>
                <a:cubicBezTo>
                  <a:pt x="1388" y="1790"/>
                  <a:pt x="1788" y="1389"/>
                  <a:pt x="1788" y="895"/>
                </a:cubicBezTo>
                <a:cubicBezTo>
                  <a:pt x="1788" y="401"/>
                  <a:pt x="1388" y="0"/>
                  <a:pt x="89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1" name="Google Shape;431;p40"/>
          <p:cNvCxnSpPr/>
          <p:nvPr/>
        </p:nvCxnSpPr>
        <p:spPr>
          <a:xfrm>
            <a:off x="4957206" y="4891050"/>
            <a:ext cx="2905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32" name="Google Shape;432;p40"/>
          <p:cNvGrpSpPr/>
          <p:nvPr/>
        </p:nvGrpSpPr>
        <p:grpSpPr>
          <a:xfrm flipH="1">
            <a:off x="7306699" y="3824412"/>
            <a:ext cx="2027801" cy="1780208"/>
            <a:chOff x="1689625" y="3620533"/>
            <a:chExt cx="766539" cy="672945"/>
          </a:xfrm>
        </p:grpSpPr>
        <p:sp>
          <p:nvSpPr>
            <p:cNvPr id="433" name="Google Shape;433;p40"/>
            <p:cNvSpPr/>
            <p:nvPr/>
          </p:nvSpPr>
          <p:spPr>
            <a:xfrm>
              <a:off x="2000221" y="3620533"/>
              <a:ext cx="402234" cy="402170"/>
            </a:xfrm>
            <a:custGeom>
              <a:avLst/>
              <a:gdLst/>
              <a:ahLst/>
              <a:cxnLst/>
              <a:rect l="l" t="t" r="r" b="b"/>
              <a:pathLst>
                <a:path w="11402" h="11401" extrusionOk="0">
                  <a:moveTo>
                    <a:pt x="0" y="1"/>
                  </a:moveTo>
                  <a:lnTo>
                    <a:pt x="0" y="149"/>
                  </a:lnTo>
                  <a:cubicBezTo>
                    <a:pt x="6205" y="149"/>
                    <a:pt x="11252" y="5197"/>
                    <a:pt x="11252" y="11401"/>
                  </a:cubicBezTo>
                  <a:lnTo>
                    <a:pt x="11401" y="11401"/>
                  </a:lnTo>
                  <a:cubicBezTo>
                    <a:pt x="11401" y="5115"/>
                    <a:pt x="6287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40"/>
            <p:cNvSpPr/>
            <p:nvPr/>
          </p:nvSpPr>
          <p:spPr>
            <a:xfrm>
              <a:off x="2393017" y="3659336"/>
              <a:ext cx="63147" cy="63107"/>
            </a:xfrm>
            <a:custGeom>
              <a:avLst/>
              <a:gdLst/>
              <a:ahLst/>
              <a:cxnLst/>
              <a:rect l="l" t="t" r="r" b="b"/>
              <a:pathLst>
                <a:path w="1790" h="1789" extrusionOk="0">
                  <a:moveTo>
                    <a:pt x="895" y="1"/>
                  </a:moveTo>
                  <a:cubicBezTo>
                    <a:pt x="401" y="1"/>
                    <a:pt x="0" y="401"/>
                    <a:pt x="0" y="895"/>
                  </a:cubicBezTo>
                  <a:cubicBezTo>
                    <a:pt x="0" y="1389"/>
                    <a:pt x="401" y="1789"/>
                    <a:pt x="895" y="1789"/>
                  </a:cubicBezTo>
                  <a:cubicBezTo>
                    <a:pt x="1389" y="1789"/>
                    <a:pt x="1790" y="1389"/>
                    <a:pt x="1790" y="895"/>
                  </a:cubicBezTo>
                  <a:cubicBezTo>
                    <a:pt x="1790" y="401"/>
                    <a:pt x="1389" y="1"/>
                    <a:pt x="8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40"/>
            <p:cNvSpPr/>
            <p:nvPr/>
          </p:nvSpPr>
          <p:spPr>
            <a:xfrm>
              <a:off x="1723739" y="3747809"/>
              <a:ext cx="545708" cy="545669"/>
            </a:xfrm>
            <a:custGeom>
              <a:avLst/>
              <a:gdLst/>
              <a:ahLst/>
              <a:cxnLst/>
              <a:rect l="l" t="t" r="r" b="b"/>
              <a:pathLst>
                <a:path w="15469" h="15469" extrusionOk="0">
                  <a:moveTo>
                    <a:pt x="7735" y="1"/>
                  </a:moveTo>
                  <a:cubicBezTo>
                    <a:pt x="5684" y="1"/>
                    <a:pt x="3716" y="816"/>
                    <a:pt x="2266" y="2265"/>
                  </a:cubicBezTo>
                  <a:cubicBezTo>
                    <a:pt x="815" y="3716"/>
                    <a:pt x="1" y="5684"/>
                    <a:pt x="1" y="7735"/>
                  </a:cubicBezTo>
                  <a:cubicBezTo>
                    <a:pt x="1" y="9786"/>
                    <a:pt x="815" y="11753"/>
                    <a:pt x="2266" y="13204"/>
                  </a:cubicBezTo>
                  <a:cubicBezTo>
                    <a:pt x="3716" y="14654"/>
                    <a:pt x="5684" y="15468"/>
                    <a:pt x="7735" y="15468"/>
                  </a:cubicBezTo>
                  <a:cubicBezTo>
                    <a:pt x="9786" y="15468"/>
                    <a:pt x="11754" y="14654"/>
                    <a:pt x="13203" y="13204"/>
                  </a:cubicBezTo>
                  <a:cubicBezTo>
                    <a:pt x="14654" y="11753"/>
                    <a:pt x="15469" y="9786"/>
                    <a:pt x="15469" y="7735"/>
                  </a:cubicBezTo>
                  <a:cubicBezTo>
                    <a:pt x="15469" y="5684"/>
                    <a:pt x="14654" y="3716"/>
                    <a:pt x="13203" y="2265"/>
                  </a:cubicBezTo>
                  <a:cubicBezTo>
                    <a:pt x="11754" y="816"/>
                    <a:pt x="9786" y="1"/>
                    <a:pt x="77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40"/>
            <p:cNvSpPr/>
            <p:nvPr/>
          </p:nvSpPr>
          <p:spPr>
            <a:xfrm>
              <a:off x="1689625" y="3688157"/>
              <a:ext cx="148836" cy="148825"/>
            </a:xfrm>
            <a:custGeom>
              <a:avLst/>
              <a:gdLst/>
              <a:ahLst/>
              <a:cxnLst/>
              <a:rect l="l" t="t" r="r" b="b"/>
              <a:pathLst>
                <a:path w="4219" h="4219" extrusionOk="0">
                  <a:moveTo>
                    <a:pt x="2109" y="0"/>
                  </a:moveTo>
                  <a:cubicBezTo>
                    <a:pt x="945" y="0"/>
                    <a:pt x="0" y="945"/>
                    <a:pt x="0" y="2109"/>
                  </a:cubicBezTo>
                  <a:cubicBezTo>
                    <a:pt x="0" y="3275"/>
                    <a:pt x="945" y="4219"/>
                    <a:pt x="2109" y="4219"/>
                  </a:cubicBezTo>
                  <a:cubicBezTo>
                    <a:pt x="3275" y="4219"/>
                    <a:pt x="4218" y="3275"/>
                    <a:pt x="4218" y="2109"/>
                  </a:cubicBezTo>
                  <a:cubicBezTo>
                    <a:pt x="4218" y="945"/>
                    <a:pt x="3275" y="0"/>
                    <a:pt x="2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41"/>
          <p:cNvSpPr/>
          <p:nvPr/>
        </p:nvSpPr>
        <p:spPr>
          <a:xfrm flipH="1">
            <a:off x="-384512" y="4168119"/>
            <a:ext cx="776255" cy="748005"/>
          </a:xfrm>
          <a:custGeom>
            <a:avLst/>
            <a:gdLst/>
            <a:ahLst/>
            <a:cxnLst/>
            <a:rect l="l" t="t" r="r" b="b"/>
            <a:pathLst>
              <a:path w="10543" h="10160" extrusionOk="0">
                <a:moveTo>
                  <a:pt x="5271" y="0"/>
                </a:moveTo>
                <a:cubicBezTo>
                  <a:pt x="2360" y="0"/>
                  <a:pt x="0" y="2275"/>
                  <a:pt x="0" y="5080"/>
                </a:cubicBezTo>
                <a:cubicBezTo>
                  <a:pt x="0" y="6427"/>
                  <a:pt x="555" y="7719"/>
                  <a:pt x="1544" y="8671"/>
                </a:cubicBezTo>
                <a:cubicBezTo>
                  <a:pt x="2532" y="9624"/>
                  <a:pt x="3873" y="10159"/>
                  <a:pt x="5271" y="10159"/>
                </a:cubicBezTo>
                <a:cubicBezTo>
                  <a:pt x="6669" y="10159"/>
                  <a:pt x="8010" y="9624"/>
                  <a:pt x="8999" y="8671"/>
                </a:cubicBezTo>
                <a:cubicBezTo>
                  <a:pt x="9987" y="7719"/>
                  <a:pt x="10543" y="6427"/>
                  <a:pt x="10543" y="5080"/>
                </a:cubicBezTo>
                <a:cubicBezTo>
                  <a:pt x="10543" y="3733"/>
                  <a:pt x="9987" y="2441"/>
                  <a:pt x="8999" y="1488"/>
                </a:cubicBezTo>
                <a:cubicBezTo>
                  <a:pt x="8010" y="536"/>
                  <a:pt x="6669" y="0"/>
                  <a:pt x="52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41"/>
          <p:cNvSpPr/>
          <p:nvPr/>
        </p:nvSpPr>
        <p:spPr>
          <a:xfrm flipH="1">
            <a:off x="-213778" y="3940540"/>
            <a:ext cx="430942" cy="223739"/>
          </a:xfrm>
          <a:custGeom>
            <a:avLst/>
            <a:gdLst/>
            <a:ahLst/>
            <a:cxnLst/>
            <a:rect l="l" t="t" r="r" b="b"/>
            <a:pathLst>
              <a:path w="5853" h="3039" extrusionOk="0">
                <a:moveTo>
                  <a:pt x="0" y="1"/>
                </a:moveTo>
                <a:lnTo>
                  <a:pt x="0" y="2"/>
                </a:lnTo>
                <a:cubicBezTo>
                  <a:pt x="0" y="1679"/>
                  <a:pt x="1311" y="3038"/>
                  <a:pt x="2927" y="3038"/>
                </a:cubicBezTo>
                <a:cubicBezTo>
                  <a:pt x="4543" y="3038"/>
                  <a:pt x="5852" y="1679"/>
                  <a:pt x="5852" y="2"/>
                </a:cubicBezTo>
                <a:lnTo>
                  <a:pt x="585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41"/>
          <p:cNvSpPr/>
          <p:nvPr/>
        </p:nvSpPr>
        <p:spPr>
          <a:xfrm flipH="1">
            <a:off x="510584" y="4487861"/>
            <a:ext cx="661175" cy="661204"/>
          </a:xfrm>
          <a:custGeom>
            <a:avLst/>
            <a:gdLst/>
            <a:ahLst/>
            <a:cxnLst/>
            <a:rect l="l" t="t" r="r" b="b"/>
            <a:pathLst>
              <a:path w="8980" h="8981" extrusionOk="0">
                <a:moveTo>
                  <a:pt x="8979" y="1"/>
                </a:moveTo>
                <a:cubicBezTo>
                  <a:pt x="4019" y="1"/>
                  <a:pt x="0" y="4021"/>
                  <a:pt x="0" y="8981"/>
                </a:cubicBezTo>
                <a:lnTo>
                  <a:pt x="8979" y="8981"/>
                </a:lnTo>
                <a:lnTo>
                  <a:pt x="89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1" name="Google Shape;441;p41"/>
          <p:cNvCxnSpPr/>
          <p:nvPr/>
        </p:nvCxnSpPr>
        <p:spPr>
          <a:xfrm>
            <a:off x="510572" y="3990975"/>
            <a:ext cx="0" cy="1152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42" name="Google Shape;442;p41"/>
          <p:cNvGrpSpPr/>
          <p:nvPr/>
        </p:nvGrpSpPr>
        <p:grpSpPr>
          <a:xfrm>
            <a:off x="8648733" y="265352"/>
            <a:ext cx="171538" cy="1290862"/>
            <a:chOff x="9929777" y="3422444"/>
            <a:chExt cx="132390" cy="996266"/>
          </a:xfrm>
        </p:grpSpPr>
        <p:sp>
          <p:nvSpPr>
            <p:cNvPr id="443" name="Google Shape;443;p41"/>
            <p:cNvSpPr/>
            <p:nvPr/>
          </p:nvSpPr>
          <p:spPr>
            <a:xfrm>
              <a:off x="9929777" y="3422444"/>
              <a:ext cx="130704" cy="130626"/>
            </a:xfrm>
            <a:custGeom>
              <a:avLst/>
              <a:gdLst/>
              <a:ahLst/>
              <a:cxnLst/>
              <a:rect l="l" t="t" r="r" b="b"/>
              <a:pathLst>
                <a:path w="1938" h="1937" extrusionOk="0">
                  <a:moveTo>
                    <a:pt x="969" y="149"/>
                  </a:moveTo>
                  <a:cubicBezTo>
                    <a:pt x="1421" y="149"/>
                    <a:pt x="1789" y="516"/>
                    <a:pt x="1789" y="968"/>
                  </a:cubicBezTo>
                  <a:cubicBezTo>
                    <a:pt x="1789" y="1421"/>
                    <a:pt x="1421" y="1788"/>
                    <a:pt x="969" y="1788"/>
                  </a:cubicBezTo>
                  <a:cubicBezTo>
                    <a:pt x="517" y="1788"/>
                    <a:pt x="149" y="1420"/>
                    <a:pt x="149" y="968"/>
                  </a:cubicBezTo>
                  <a:cubicBezTo>
                    <a:pt x="149" y="516"/>
                    <a:pt x="517" y="149"/>
                    <a:pt x="969" y="149"/>
                  </a:cubicBezTo>
                  <a:close/>
                  <a:moveTo>
                    <a:pt x="969" y="0"/>
                  </a:moveTo>
                  <a:cubicBezTo>
                    <a:pt x="435" y="0"/>
                    <a:pt x="0" y="434"/>
                    <a:pt x="0" y="968"/>
                  </a:cubicBezTo>
                  <a:cubicBezTo>
                    <a:pt x="0" y="1503"/>
                    <a:pt x="435" y="1937"/>
                    <a:pt x="969" y="1937"/>
                  </a:cubicBezTo>
                  <a:cubicBezTo>
                    <a:pt x="1503" y="1937"/>
                    <a:pt x="1938" y="1503"/>
                    <a:pt x="1938" y="968"/>
                  </a:cubicBezTo>
                  <a:cubicBezTo>
                    <a:pt x="1938" y="434"/>
                    <a:pt x="1503" y="0"/>
                    <a:pt x="9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41"/>
            <p:cNvSpPr/>
            <p:nvPr/>
          </p:nvSpPr>
          <p:spPr>
            <a:xfrm>
              <a:off x="9934836" y="3678381"/>
              <a:ext cx="127331" cy="740329"/>
            </a:xfrm>
            <a:custGeom>
              <a:avLst/>
              <a:gdLst/>
              <a:ahLst/>
              <a:cxnLst/>
              <a:rect l="l" t="t" r="r" b="b"/>
              <a:pathLst>
                <a:path w="1888" h="10978" extrusionOk="0">
                  <a:moveTo>
                    <a:pt x="943" y="0"/>
                  </a:moveTo>
                  <a:cubicBezTo>
                    <a:pt x="423" y="0"/>
                    <a:pt x="0" y="423"/>
                    <a:pt x="0" y="945"/>
                  </a:cubicBezTo>
                  <a:lnTo>
                    <a:pt x="0" y="10033"/>
                  </a:lnTo>
                  <a:cubicBezTo>
                    <a:pt x="0" y="10554"/>
                    <a:pt x="423" y="10977"/>
                    <a:pt x="943" y="10977"/>
                  </a:cubicBezTo>
                  <a:cubicBezTo>
                    <a:pt x="1465" y="10977"/>
                    <a:pt x="1888" y="10554"/>
                    <a:pt x="1888" y="10033"/>
                  </a:cubicBezTo>
                  <a:lnTo>
                    <a:pt x="1888" y="945"/>
                  </a:lnTo>
                  <a:cubicBezTo>
                    <a:pt x="1888" y="423"/>
                    <a:pt x="1465" y="0"/>
                    <a:pt x="9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5" name="Google Shape;445;p41"/>
          <p:cNvSpPr/>
          <p:nvPr/>
        </p:nvSpPr>
        <p:spPr>
          <a:xfrm>
            <a:off x="8720710" y="1938858"/>
            <a:ext cx="423279" cy="815467"/>
          </a:xfrm>
          <a:custGeom>
            <a:avLst/>
            <a:gdLst/>
            <a:ahLst/>
            <a:cxnLst/>
            <a:rect l="l" t="t" r="r" b="b"/>
            <a:pathLst>
              <a:path w="3274" h="6308" extrusionOk="0">
                <a:moveTo>
                  <a:pt x="3273" y="1"/>
                </a:moveTo>
                <a:cubicBezTo>
                  <a:pt x="1465" y="1"/>
                  <a:pt x="1" y="1413"/>
                  <a:pt x="1" y="3155"/>
                </a:cubicBezTo>
                <a:cubicBezTo>
                  <a:pt x="1" y="4895"/>
                  <a:pt x="1465" y="6307"/>
                  <a:pt x="3273" y="6307"/>
                </a:cubicBezTo>
                <a:lnTo>
                  <a:pt x="3274" y="6307"/>
                </a:lnTo>
                <a:lnTo>
                  <a:pt x="327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98D7473-329A-451A-A5B1-0045A7737D27}" type="datetimeFigureOut">
              <a:rPr lang="fr-FR" smtClean="0"/>
              <a:pPr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6D9DADC-2D2B-4096-BF84-AEE6C7A7DF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86" r:id="rId3"/>
    <p:sldLayoutId id="2147483687" r:id="rId4"/>
    <p:sldLayoutId id="2147483691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340">
          <p15:clr>
            <a:srgbClr val="EA4335"/>
          </p15:clr>
        </p15:guide>
        <p15:guide id="2" pos="454">
          <p15:clr>
            <a:srgbClr val="EA4335"/>
          </p15:clr>
        </p15:guide>
        <p15:guide id="3" orient="horz" pos="2900">
          <p15:clr>
            <a:srgbClr val="EA4335"/>
          </p15:clr>
        </p15:guide>
        <p15:guide id="4" pos="5306">
          <p15:clr>
            <a:srgbClr val="EA4335"/>
          </p15:clr>
        </p15:guide>
        <p15:guide id="5" orient="horz" pos="1620">
          <p15:clr>
            <a:srgbClr val="EA4335"/>
          </p15:clr>
        </p15:guide>
        <p15:guide id="6" pos="288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2976" y="1500180"/>
            <a:ext cx="6819900" cy="21431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 err="1"/>
              <a:t>Reported</a:t>
            </a:r>
            <a:r>
              <a:rPr lang="fr-FR" dirty="0"/>
              <a:t> </a:t>
            </a:r>
            <a:r>
              <a:rPr lang="fr-FR" dirty="0" smtClean="0"/>
              <a:t>speech</a:t>
            </a:r>
            <a:br>
              <a:rPr lang="fr-FR" dirty="0" smtClean="0"/>
            </a:br>
            <a:r>
              <a:rPr lang="fr-FR" sz="2800" dirty="0" smtClean="0"/>
              <a:t>INDIRECT (REPORTED) OUESTIONS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Dr. </a:t>
            </a:r>
            <a:r>
              <a:rPr lang="fr-FR" dirty="0" err="1" smtClean="0"/>
              <a:t>Nouri</a:t>
            </a:r>
            <a:r>
              <a:rPr lang="fr-FR" dirty="0" smtClean="0"/>
              <a:t> Malika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u="sng" dirty="0" smtClean="0"/>
              <a:t>Patterns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37083"/>
            <a:ext cx="7923966" cy="3366300"/>
          </a:xfrm>
        </p:spPr>
        <p:txBody>
          <a:bodyPr/>
          <a:lstStyle/>
          <a:p>
            <a:pPr marL="266700" indent="0">
              <a:lnSpc>
                <a:spcPct val="150000"/>
              </a:lnSpc>
              <a:buNone/>
              <a:tabLst>
                <a:tab pos="85725" algn="l"/>
              </a:tabLst>
            </a:pPr>
            <a:r>
              <a:rPr lang="en-US" sz="1600" dirty="0" smtClean="0"/>
              <a:t>There are several different patterns used after reporting verbs: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u="sng" dirty="0" err="1" smtClean="0"/>
              <a:t>verb</a:t>
            </a:r>
            <a:r>
              <a:rPr lang="fr-FR" sz="2400" u="sng" dirty="0" smtClean="0"/>
              <a:t> </a:t>
            </a:r>
            <a:r>
              <a:rPr lang="fr-FR" sz="2400" u="sng" dirty="0" err="1" smtClean="0"/>
              <a:t>only</a:t>
            </a:r>
            <a:r>
              <a:rPr lang="fr-FR" sz="2400" u="sng" dirty="0" smtClean="0"/>
              <a:t> </a:t>
            </a:r>
            <a:endParaRPr lang="fr-FR" sz="2400" u="sng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‘</a:t>
            </a:r>
            <a:r>
              <a:rPr lang="en-US" sz="1800" dirty="0" smtClean="0"/>
              <a:t>I</a:t>
            </a:r>
            <a:r>
              <a:rPr lang="en-US" sz="1800" dirty="0" smtClean="0"/>
              <a:t>'m really sorry.' - </a:t>
            </a:r>
            <a:r>
              <a:rPr lang="en-US" sz="1800" dirty="0" smtClean="0"/>
              <a:t>She </a:t>
            </a:r>
            <a:r>
              <a:rPr lang="en-US" sz="1800" dirty="0" err="1" smtClean="0"/>
              <a:t>apologised</a:t>
            </a:r>
            <a:endParaRPr lang="en-US" sz="1800" dirty="0" smtClean="0"/>
          </a:p>
          <a:p>
            <a:pPr>
              <a:lnSpc>
                <a:spcPct val="150000"/>
              </a:lnSpc>
              <a:buNone/>
            </a:pPr>
            <a:r>
              <a:rPr lang="en-US" sz="1800" u="sng" dirty="0" smtClean="0"/>
              <a:t>Verbs: </a:t>
            </a:r>
            <a:endParaRPr lang="en-US" sz="1800" u="sng" dirty="0" smtClean="0"/>
          </a:p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agree</a:t>
            </a:r>
            <a:r>
              <a:rPr lang="en-US" sz="1800" dirty="0" smtClean="0"/>
              <a:t>, </a:t>
            </a:r>
            <a:r>
              <a:rPr lang="en-US" sz="1800" dirty="0" err="1" smtClean="0"/>
              <a:t>apologise</a:t>
            </a:r>
            <a:r>
              <a:rPr lang="en-US" sz="1800" dirty="0" smtClean="0"/>
              <a:t>, refuse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DADC-2D2B-4096-BF84-AEE6C7A7DFAD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85734"/>
            <a:ext cx="7704000" cy="564300"/>
          </a:xfrm>
        </p:spPr>
        <p:txBody>
          <a:bodyPr/>
          <a:lstStyle/>
          <a:p>
            <a:r>
              <a:rPr lang="fr-FR" sz="2400" u="sng" dirty="0" err="1" smtClean="0"/>
              <a:t>verb</a:t>
            </a:r>
            <a:r>
              <a:rPr lang="fr-FR" sz="2400" u="sng" dirty="0" smtClean="0"/>
              <a:t> + (</a:t>
            </a:r>
            <a:r>
              <a:rPr lang="fr-FR" sz="2400" u="sng" dirty="0" err="1" smtClean="0"/>
              <a:t>that</a:t>
            </a:r>
            <a:r>
              <a:rPr lang="fr-FR" sz="2400" u="sng" dirty="0" smtClean="0"/>
              <a:t>) </a:t>
            </a:r>
            <a:r>
              <a:rPr lang="fr-FR" sz="2400" u="sng" dirty="0" smtClean="0"/>
              <a:t>clause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928676"/>
            <a:ext cx="8429684" cy="4143404"/>
          </a:xfrm>
        </p:spPr>
        <p:txBody>
          <a:bodyPr/>
          <a:lstStyle/>
          <a:p>
            <a:pPr marL="180975" indent="-41275">
              <a:lnSpc>
                <a:spcPct val="150000"/>
              </a:lnSpc>
              <a:buNone/>
            </a:pPr>
            <a:r>
              <a:rPr lang="en-US" dirty="0" smtClean="0"/>
              <a:t>‘</a:t>
            </a:r>
            <a:r>
              <a:rPr lang="en-US" dirty="0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hacked into the company's </a:t>
            </a:r>
            <a:r>
              <a:rPr lang="en-US" dirty="0" smtClean="0"/>
              <a:t>a</a:t>
            </a:r>
            <a:r>
              <a:rPr lang="en-US" dirty="0" smtClean="0"/>
              <a:t>ccounts </a:t>
            </a:r>
            <a:r>
              <a:rPr lang="en-US" dirty="0" smtClean="0"/>
              <a:t>system.' - He admitted (that) he had hacked into the company's accounts </a:t>
            </a:r>
            <a:r>
              <a:rPr lang="fr-FR" dirty="0" smtClean="0"/>
              <a:t>system.</a:t>
            </a:r>
          </a:p>
          <a:p>
            <a:pPr>
              <a:lnSpc>
                <a:spcPct val="150000"/>
              </a:lnSpc>
              <a:buNone/>
            </a:pPr>
            <a:r>
              <a:rPr lang="fr-FR" u="sng" dirty="0" err="1" smtClean="0"/>
              <a:t>Verbs</a:t>
            </a:r>
            <a:r>
              <a:rPr lang="fr-FR" u="sng" dirty="0" smtClean="0"/>
              <a:t>:</a:t>
            </a:r>
            <a:endParaRPr lang="fr-FR" u="sng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accept, acknowledge, add, admit, advise, </a:t>
            </a:r>
            <a:r>
              <a:rPr lang="en-US" dirty="0" smtClean="0"/>
              <a:t>a</a:t>
            </a:r>
            <a:r>
              <a:rPr lang="en-US" dirty="0" smtClean="0"/>
              <a:t>gree</a:t>
            </a:r>
            <a:r>
              <a:rPr lang="en-US" dirty="0" smtClean="0"/>
              <a:t>, announce, </a:t>
            </a:r>
            <a:r>
              <a:rPr lang="en-US" dirty="0" smtClean="0"/>
              <a:t>a</a:t>
            </a:r>
            <a:r>
              <a:rPr lang="en-US" dirty="0" smtClean="0"/>
              <a:t>nswer</a:t>
            </a:r>
            <a:r>
              <a:rPr lang="en-US" dirty="0" smtClean="0"/>
              <a:t>*, argue, assert, assume, believe, boast, comment, complain, </a:t>
            </a:r>
            <a:r>
              <a:rPr lang="fr-FR" dirty="0" err="1" smtClean="0"/>
              <a:t>concede</a:t>
            </a:r>
            <a:r>
              <a:rPr lang="fr-FR" dirty="0" smtClean="0"/>
              <a:t>, </a:t>
            </a:r>
            <a:r>
              <a:rPr lang="fr-FR" dirty="0" err="1" smtClean="0"/>
              <a:t>conclude</a:t>
            </a:r>
            <a:r>
              <a:rPr lang="fr-FR" dirty="0" smtClean="0"/>
              <a:t>, </a:t>
            </a:r>
            <a:r>
              <a:rPr lang="fr-FR" dirty="0" err="1" smtClean="0"/>
              <a:t>confess</a:t>
            </a:r>
            <a:r>
              <a:rPr lang="fr-FR" dirty="0" smtClean="0"/>
              <a:t>, continue*,</a:t>
            </a:r>
            <a:r>
              <a:rPr lang="en-US" dirty="0" smtClean="0"/>
              <a:t> decide, declare, </a:t>
            </a:r>
            <a:r>
              <a:rPr lang="en-US" dirty="0" smtClean="0"/>
              <a:t>deny, </a:t>
            </a:r>
            <a:r>
              <a:rPr lang="en-US" dirty="0" smtClean="0"/>
              <a:t>doubt, exclaim, expect, </a:t>
            </a:r>
            <a:r>
              <a:rPr lang="en-US" dirty="0" smtClean="0"/>
              <a:t>explain</a:t>
            </a:r>
            <a:r>
              <a:rPr lang="en-US" dirty="0" smtClean="0"/>
              <a:t>, foresee, imagine, </a:t>
            </a:r>
            <a:r>
              <a:rPr lang="en-US" dirty="0" smtClean="0"/>
              <a:t>imply, </a:t>
            </a:r>
            <a:r>
              <a:rPr lang="en-US" dirty="0" smtClean="0"/>
              <a:t>insist, </a:t>
            </a:r>
            <a:r>
              <a:rPr lang="en-US" dirty="0" smtClean="0"/>
              <a:t>know, mention</a:t>
            </a:r>
            <a:r>
              <a:rPr lang="en-US" dirty="0" smtClean="0"/>
              <a:t>, notice, observe, point out, </a:t>
            </a:r>
            <a:r>
              <a:rPr lang="en-US" dirty="0" smtClean="0"/>
              <a:t>predict, </a:t>
            </a:r>
            <a:r>
              <a:rPr lang="fr-FR" dirty="0" smtClean="0"/>
              <a:t>promise</a:t>
            </a:r>
            <a:r>
              <a:rPr lang="fr-FR" dirty="0" smtClean="0"/>
              <a:t>, </a:t>
            </a:r>
            <a:r>
              <a:rPr lang="fr-FR" dirty="0" err="1" smtClean="0"/>
              <a:t>protest</a:t>
            </a:r>
            <a:r>
              <a:rPr lang="fr-FR" dirty="0" smtClean="0"/>
              <a:t>, </a:t>
            </a:r>
            <a:r>
              <a:rPr lang="fr-FR" dirty="0" err="1" smtClean="0"/>
              <a:t>recommend</a:t>
            </a:r>
            <a:r>
              <a:rPr lang="fr-FR" dirty="0" smtClean="0"/>
              <a:t>, </a:t>
            </a:r>
            <a:r>
              <a:rPr lang="fr-FR" dirty="0" err="1" smtClean="0"/>
              <a:t>remark</a:t>
            </a:r>
            <a:r>
              <a:rPr lang="fr-FR" dirty="0" smtClean="0"/>
              <a:t>, </a:t>
            </a:r>
            <a:r>
              <a:rPr lang="en-US" dirty="0" smtClean="0"/>
              <a:t>repeat</a:t>
            </a:r>
            <a:r>
              <a:rPr lang="en-US" dirty="0" smtClean="0"/>
              <a:t>, </a:t>
            </a:r>
            <a:r>
              <a:rPr lang="en-US" dirty="0" smtClean="0"/>
              <a:t>reply*, </a:t>
            </a:r>
            <a:r>
              <a:rPr lang="en-US" dirty="0" smtClean="0"/>
              <a:t>report, respond, reveal, </a:t>
            </a:r>
            <a:r>
              <a:rPr lang="en-US" dirty="0" smtClean="0"/>
              <a:t>say, shout</a:t>
            </a:r>
            <a:r>
              <a:rPr lang="en-US" dirty="0" smtClean="0"/>
              <a:t>", </a:t>
            </a:r>
            <a:r>
              <a:rPr lang="en-US" dirty="0" smtClean="0"/>
              <a:t>state</a:t>
            </a:r>
            <a:r>
              <a:rPr lang="en-US" dirty="0" smtClean="0"/>
              <a:t>, suggest, vow, </a:t>
            </a:r>
            <a:r>
              <a:rPr lang="en-US" dirty="0" smtClean="0"/>
              <a:t>whisper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fr-FR" dirty="0" smtClean="0"/>
              <a:t> (* </a:t>
            </a:r>
            <a:r>
              <a:rPr lang="fr-FR" dirty="0" smtClean="0"/>
              <a:t>=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obligatory</a:t>
            </a:r>
            <a:r>
              <a:rPr lang="fr-FR" dirty="0" smtClean="0"/>
              <a:t>)</a:t>
            </a:r>
          </a:p>
          <a:p>
            <a:pPr>
              <a:lnSpc>
                <a:spcPct val="150000"/>
              </a:lnSpc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DADC-2D2B-4096-BF84-AEE6C7A7DFAD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u="sng" dirty="0" err="1" smtClean="0"/>
              <a:t>verb</a:t>
            </a:r>
            <a:r>
              <a:rPr lang="fr-FR" sz="2400" u="sng" dirty="0" smtClean="0"/>
              <a:t> + </a:t>
            </a:r>
            <a:r>
              <a:rPr lang="fr-FR" sz="2400" u="sng" dirty="0" err="1" smtClean="0"/>
              <a:t>object</a:t>
            </a:r>
            <a:r>
              <a:rPr lang="fr-FR" sz="2400" u="sng" dirty="0" smtClean="0"/>
              <a:t> + </a:t>
            </a:r>
            <a:r>
              <a:rPr lang="fr-FR" sz="2400" u="sng" dirty="0" err="1" smtClean="0"/>
              <a:t>that</a:t>
            </a:r>
            <a:r>
              <a:rPr lang="fr-FR" sz="2400" u="sng" dirty="0" smtClean="0"/>
              <a:t> </a:t>
            </a:r>
            <a:r>
              <a:rPr lang="fr-FR" sz="2400" u="sng" dirty="0" smtClean="0"/>
              <a:t>clause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975" indent="-41275">
              <a:lnSpc>
                <a:spcPct val="150000"/>
              </a:lnSpc>
              <a:buNone/>
            </a:pPr>
            <a:r>
              <a:rPr lang="en-US" sz="1800" dirty="0" smtClean="0"/>
              <a:t>'Don't </a:t>
            </a:r>
            <a:r>
              <a:rPr lang="en-US" sz="1800" dirty="0" smtClean="0"/>
              <a:t>worry. </a:t>
            </a:r>
            <a:r>
              <a:rPr lang="en-US" sz="1800" dirty="0" smtClean="0"/>
              <a:t>You'll </a:t>
            </a:r>
            <a:r>
              <a:rPr lang="en-US" sz="1800" dirty="0" smtClean="0"/>
              <a:t>a</a:t>
            </a:r>
            <a:r>
              <a:rPr lang="en-US" sz="1800" dirty="0" smtClean="0"/>
              <a:t>rrive </a:t>
            </a:r>
            <a:r>
              <a:rPr lang="en-US" sz="1800" dirty="0" smtClean="0"/>
              <a:t>on time.' </a:t>
            </a:r>
            <a:r>
              <a:rPr lang="en-US" sz="1800" dirty="0" smtClean="0"/>
              <a:t>--</a:t>
            </a:r>
            <a:r>
              <a:rPr lang="en-US" sz="1800" dirty="0" smtClean="0"/>
              <a:t> </a:t>
            </a:r>
            <a:r>
              <a:rPr lang="en-US" sz="1800" dirty="0" smtClean="0"/>
              <a:t>She reassured me that I would arrive on time</a:t>
            </a:r>
            <a:r>
              <a:rPr lang="en-US" sz="1800" dirty="0" smtClean="0"/>
              <a:t>.</a:t>
            </a:r>
          </a:p>
          <a:p>
            <a:pPr marL="180975" indent="-41275">
              <a:lnSpc>
                <a:spcPct val="150000"/>
              </a:lnSpc>
              <a:buNone/>
            </a:pPr>
            <a:r>
              <a:rPr lang="en-US" sz="1800" u="sng" dirty="0" smtClean="0"/>
              <a:t>Verbs: </a:t>
            </a:r>
            <a:endParaRPr lang="en-US" sz="1800" u="sng" dirty="0" smtClean="0"/>
          </a:p>
          <a:p>
            <a:pPr marL="180975" indent="-41275">
              <a:lnSpc>
                <a:spcPct val="150000"/>
              </a:lnSpc>
            </a:pPr>
            <a:r>
              <a:rPr lang="en-US" sz="1800" dirty="0" smtClean="0"/>
              <a:t>advise, assure, inform, reassure, remind, tell,</a:t>
            </a:r>
            <a:r>
              <a:rPr lang="fr-FR" sz="1800" dirty="0" smtClean="0"/>
              <a:t> </a:t>
            </a:r>
            <a:r>
              <a:rPr lang="fr-FR" sz="1800" dirty="0" err="1" smtClean="0"/>
              <a:t>warn</a:t>
            </a: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DADC-2D2B-4096-BF84-AEE6C7A7DFAD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u="sng" dirty="0" err="1" smtClean="0"/>
              <a:t>verb</a:t>
            </a:r>
            <a:r>
              <a:rPr lang="fr-FR" sz="2400" u="sng" dirty="0" smtClean="0"/>
              <a:t> + </a:t>
            </a:r>
            <a:r>
              <a:rPr lang="fr-FR" sz="2400" u="sng" dirty="0" smtClean="0"/>
              <a:t>t</a:t>
            </a:r>
            <a:r>
              <a:rPr lang="fr-FR" sz="2400" u="sng" dirty="0" smtClean="0"/>
              <a:t>o </a:t>
            </a:r>
            <a:r>
              <a:rPr lang="fr-FR" sz="2400" u="sng" dirty="0" smtClean="0"/>
              <a:t>infinitive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/>
              <a:t>'We‘ll </a:t>
            </a:r>
            <a:r>
              <a:rPr lang="en-US" sz="1600" dirty="0" smtClean="0"/>
              <a:t>pick up the children, if </a:t>
            </a:r>
            <a:r>
              <a:rPr lang="en-US" sz="1600" dirty="0" smtClean="0"/>
              <a:t>y</a:t>
            </a:r>
            <a:r>
              <a:rPr lang="en-US" sz="1600" dirty="0" smtClean="0"/>
              <a:t>ou </a:t>
            </a:r>
            <a:r>
              <a:rPr lang="en-US" sz="1600" dirty="0" smtClean="0"/>
              <a:t>like.‘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They offered to pick up the children.</a:t>
            </a:r>
          </a:p>
          <a:p>
            <a:pPr>
              <a:lnSpc>
                <a:spcPct val="150000"/>
              </a:lnSpc>
              <a:buNone/>
            </a:pPr>
            <a:r>
              <a:rPr lang="en-US" sz="1600" u="sng" dirty="0" smtClean="0"/>
              <a:t>Verbs: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agree</a:t>
            </a:r>
            <a:r>
              <a:rPr lang="en-US" sz="1600" dirty="0" smtClean="0"/>
              <a:t>, demand, guarantee, offer, propose, refuse, swear, threaten, volunteer, vow</a:t>
            </a:r>
            <a:endParaRPr lang="fr-FR" sz="1600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verb</a:t>
            </a:r>
            <a:r>
              <a:rPr lang="fr-FR" dirty="0" smtClean="0"/>
              <a:t> (+ </a:t>
            </a:r>
            <a:r>
              <a:rPr lang="fr-FR" dirty="0" err="1" smtClean="0"/>
              <a:t>optional</a:t>
            </a:r>
            <a:r>
              <a:rPr lang="fr-FR" dirty="0" smtClean="0"/>
              <a:t> </a:t>
            </a:r>
            <a:r>
              <a:rPr lang="fr-FR" dirty="0" err="1" smtClean="0"/>
              <a:t>object</a:t>
            </a:r>
            <a:r>
              <a:rPr lang="fr-FR" dirty="0" smtClean="0"/>
              <a:t>) + </a:t>
            </a:r>
            <a:r>
              <a:rPr lang="fr-FR" dirty="0" smtClean="0"/>
              <a:t>to </a:t>
            </a:r>
            <a:r>
              <a:rPr lang="fr-FR" dirty="0" smtClean="0"/>
              <a:t>infinitive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 smtClean="0"/>
              <a:t>'Please can I use the car?' - She </a:t>
            </a:r>
            <a:r>
              <a:rPr lang="en-US" sz="1800" dirty="0" smtClean="0"/>
              <a:t>asked </a:t>
            </a:r>
            <a:r>
              <a:rPr lang="fr-FR" sz="1800" dirty="0" smtClean="0"/>
              <a:t>to </a:t>
            </a:r>
            <a:r>
              <a:rPr lang="fr-FR" sz="1800" dirty="0" smtClean="0"/>
              <a:t>use the car.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'Please let me </a:t>
            </a:r>
            <a:r>
              <a:rPr lang="en-US" sz="1800" dirty="0" smtClean="0"/>
              <a:t>stay.' </a:t>
            </a:r>
            <a:r>
              <a:rPr lang="en-US" sz="1800" dirty="0" smtClean="0"/>
              <a:t>- She begged </a:t>
            </a:r>
            <a:r>
              <a:rPr lang="en-US" sz="1800" dirty="0" smtClean="0"/>
              <a:t>us </a:t>
            </a:r>
            <a:r>
              <a:rPr lang="fr-FR" sz="1800" dirty="0" smtClean="0"/>
              <a:t>to </a:t>
            </a:r>
            <a:r>
              <a:rPr lang="fr-FR" sz="1800" dirty="0" smtClean="0"/>
              <a:t>let </a:t>
            </a:r>
            <a:r>
              <a:rPr lang="fr-FR" sz="1800" dirty="0" err="1" smtClean="0"/>
              <a:t>her</a:t>
            </a:r>
            <a:r>
              <a:rPr lang="fr-FR" sz="1800" dirty="0" smtClean="0"/>
              <a:t> </a:t>
            </a:r>
            <a:r>
              <a:rPr lang="fr-FR" sz="1800" dirty="0" err="1" smtClean="0"/>
              <a:t>stay</a:t>
            </a:r>
            <a:r>
              <a:rPr lang="fr-FR" sz="1800" dirty="0" smtClean="0"/>
              <a:t>.</a:t>
            </a:r>
            <a:endParaRPr lang="fr-FR" sz="1800" dirty="0" smtClean="0"/>
          </a:p>
          <a:p>
            <a:pPr>
              <a:lnSpc>
                <a:spcPct val="150000"/>
              </a:lnSpc>
              <a:buNone/>
            </a:pPr>
            <a:r>
              <a:rPr lang="fr-FR" sz="1800" u="sng" dirty="0" err="1" smtClean="0"/>
              <a:t>Verbs</a:t>
            </a:r>
            <a:r>
              <a:rPr lang="fr-FR" sz="1800" dirty="0" smtClean="0"/>
              <a:t>:</a:t>
            </a:r>
            <a:endParaRPr lang="fr-FR" sz="1800" dirty="0" smtClean="0"/>
          </a:p>
          <a:p>
            <a:pPr>
              <a:lnSpc>
                <a:spcPct val="150000"/>
              </a:lnSpc>
            </a:pPr>
            <a:r>
              <a:rPr lang="en-US" sz="1800" dirty="0" smtClean="0"/>
              <a:t>ask (</a:t>
            </a:r>
            <a:r>
              <a:rPr lang="en-US" sz="1800" dirty="0" err="1" smtClean="0"/>
              <a:t>sb</a:t>
            </a:r>
            <a:r>
              <a:rPr lang="en-US" sz="1800" dirty="0" smtClean="0"/>
              <a:t>), beg (</a:t>
            </a:r>
            <a:r>
              <a:rPr lang="en-US" sz="1800" dirty="0" err="1" smtClean="0"/>
              <a:t>sb</a:t>
            </a:r>
            <a:r>
              <a:rPr lang="en-US" sz="1800" dirty="0" smtClean="0"/>
              <a:t>), expect (</a:t>
            </a:r>
            <a:r>
              <a:rPr lang="en-US" sz="1800" dirty="0" err="1" smtClean="0"/>
              <a:t>sb</a:t>
            </a:r>
            <a:r>
              <a:rPr lang="en-US" sz="1800" dirty="0" smtClean="0"/>
              <a:t>), promise (</a:t>
            </a:r>
            <a:r>
              <a:rPr lang="en-US" sz="1800" dirty="0" err="1" smtClean="0"/>
              <a:t>sb</a:t>
            </a:r>
            <a:r>
              <a:rPr lang="en-US" sz="1800" dirty="0" smtClean="0"/>
              <a:t>)</a:t>
            </a: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DADC-2D2B-4096-BF84-AEE6C7A7DFAD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u="sng" dirty="0" err="1" smtClean="0"/>
              <a:t>verb</a:t>
            </a:r>
            <a:r>
              <a:rPr lang="fr-FR" sz="2400" u="sng" dirty="0" smtClean="0"/>
              <a:t> + </a:t>
            </a:r>
            <a:r>
              <a:rPr lang="fr-FR" sz="2400" u="sng" dirty="0" err="1" smtClean="0"/>
              <a:t>object</a:t>
            </a:r>
            <a:r>
              <a:rPr lang="fr-FR" sz="2400" u="sng" dirty="0" smtClean="0"/>
              <a:t> + </a:t>
            </a:r>
            <a:r>
              <a:rPr lang="fr-FR" sz="2400" u="sng" dirty="0" smtClean="0"/>
              <a:t>to </a:t>
            </a:r>
            <a:r>
              <a:rPr lang="fr-FR" sz="2400" u="sng" dirty="0" smtClean="0"/>
              <a:t>+ infinitive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 smtClean="0"/>
              <a:t>'You </a:t>
            </a:r>
            <a:r>
              <a:rPr lang="en-US" sz="1800" dirty="0" smtClean="0"/>
              <a:t>shouldn't say anything.'‘-- I advised </a:t>
            </a:r>
            <a:r>
              <a:rPr lang="en-US" sz="1800" dirty="0" smtClean="0"/>
              <a:t>him not to </a:t>
            </a:r>
            <a:r>
              <a:rPr lang="en-US" sz="1800" dirty="0" smtClean="0"/>
              <a:t>say anything.</a:t>
            </a:r>
          </a:p>
          <a:p>
            <a:pPr>
              <a:lnSpc>
                <a:spcPct val="150000"/>
              </a:lnSpc>
              <a:buNone/>
            </a:pPr>
            <a:r>
              <a:rPr lang="en-US" sz="1800" u="sng" dirty="0" smtClean="0"/>
              <a:t>Verbs:</a:t>
            </a:r>
            <a:endParaRPr lang="en-US" sz="1800" u="sng" dirty="0" smtClean="0"/>
          </a:p>
          <a:p>
            <a:pPr>
              <a:lnSpc>
                <a:spcPct val="150000"/>
              </a:lnSpc>
            </a:pPr>
            <a:r>
              <a:rPr lang="en-US" sz="1800" dirty="0" smtClean="0"/>
              <a:t>advise, </a:t>
            </a:r>
            <a:r>
              <a:rPr lang="en-US" sz="1800" dirty="0" smtClean="0"/>
              <a:t>allow</a:t>
            </a:r>
            <a:r>
              <a:rPr lang="en-US" sz="1800" dirty="0" smtClean="0"/>
              <a:t>, challenge, command, compel, encourage, expect, forbid, force, implore, instruct, invite, order, permit, </a:t>
            </a:r>
            <a:r>
              <a:rPr lang="en-US" sz="1800" dirty="0" smtClean="0"/>
              <a:t>persuade, remind</a:t>
            </a:r>
            <a:r>
              <a:rPr lang="en-US" sz="1800" dirty="0" smtClean="0"/>
              <a:t>, request, tell, urge, warn</a:t>
            </a: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DADC-2D2B-4096-BF84-AEE6C7A7DFAD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u="sng" dirty="0" err="1" smtClean="0"/>
              <a:t>verb</a:t>
            </a:r>
            <a:r>
              <a:rPr lang="fr-FR" sz="2400" u="sng" dirty="0" smtClean="0"/>
              <a:t> + </a:t>
            </a:r>
            <a:r>
              <a:rPr lang="fr-FR" sz="2400" u="sng" dirty="0" err="1" smtClean="0"/>
              <a:t>object</a:t>
            </a:r>
            <a:r>
              <a:rPr lang="fr-FR" sz="2400" u="sng" dirty="0" smtClean="0"/>
              <a:t> + </a:t>
            </a:r>
            <a:r>
              <a:rPr lang="fr-FR" sz="2400" u="sng" dirty="0" smtClean="0"/>
              <a:t>to </a:t>
            </a:r>
            <a:r>
              <a:rPr lang="fr-FR" sz="2400" u="sng" dirty="0" smtClean="0"/>
              <a:t>+ </a:t>
            </a:r>
            <a:r>
              <a:rPr lang="fr-FR" sz="2400" u="sng" dirty="0" smtClean="0"/>
              <a:t>infinitive+ </a:t>
            </a:r>
            <a:r>
              <a:rPr lang="fr-FR" sz="2400" u="sng" dirty="0" err="1" smtClean="0"/>
              <a:t>complement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 smtClean="0"/>
              <a:t>'Muhammad </a:t>
            </a:r>
            <a:r>
              <a:rPr lang="en-US" sz="1800" dirty="0" smtClean="0"/>
              <a:t>Ali </a:t>
            </a:r>
            <a:r>
              <a:rPr lang="en-US" sz="1800" dirty="0" smtClean="0"/>
              <a:t>was the greatest boxer ever.' </a:t>
            </a:r>
            <a:r>
              <a:rPr lang="en-US" sz="1800" dirty="0" smtClean="0"/>
              <a:t>-- She </a:t>
            </a:r>
            <a:r>
              <a:rPr lang="en-US" sz="1800" dirty="0" smtClean="0"/>
              <a:t>considers </a:t>
            </a:r>
            <a:r>
              <a:rPr lang="en-US" sz="1800" dirty="0" smtClean="0"/>
              <a:t>Muhammad </a:t>
            </a:r>
            <a:r>
              <a:rPr lang="en-US" sz="1800" dirty="0" smtClean="0"/>
              <a:t>Ali </a:t>
            </a:r>
            <a:r>
              <a:rPr lang="en-US" sz="1800" dirty="0" smtClean="0"/>
              <a:t>to have </a:t>
            </a:r>
            <a:r>
              <a:rPr lang="en-US" sz="1800" dirty="0" smtClean="0"/>
              <a:t>been the greatest boxer ever.</a:t>
            </a:r>
          </a:p>
          <a:p>
            <a:pPr>
              <a:lnSpc>
                <a:spcPct val="150000"/>
              </a:lnSpc>
              <a:buNone/>
            </a:pPr>
            <a:r>
              <a:rPr lang="en-US" sz="1800" u="sng" dirty="0" smtClean="0"/>
              <a:t>Verbs:</a:t>
            </a:r>
            <a:endParaRPr lang="en-US" sz="1800" u="sng" dirty="0" smtClean="0"/>
          </a:p>
          <a:p>
            <a:pPr>
              <a:lnSpc>
                <a:spcPct val="150000"/>
              </a:lnSpc>
            </a:pPr>
            <a:r>
              <a:rPr lang="fr-FR" sz="1800" dirty="0" err="1" smtClean="0"/>
              <a:t>acknowledge</a:t>
            </a:r>
            <a:r>
              <a:rPr lang="fr-FR" sz="1800" dirty="0" smtClean="0"/>
              <a:t>, assume, </a:t>
            </a:r>
            <a:r>
              <a:rPr lang="fr-FR" sz="1800" dirty="0" err="1" smtClean="0"/>
              <a:t>believe</a:t>
            </a:r>
            <a:r>
              <a:rPr lang="fr-FR" sz="1800" dirty="0" smtClean="0"/>
              <a:t>, </a:t>
            </a:r>
            <a:r>
              <a:rPr lang="fr-FR" sz="1800" dirty="0" smtClean="0"/>
              <a:t>claim, </a:t>
            </a:r>
            <a:r>
              <a:rPr lang="en-US" sz="1800" dirty="0" smtClean="0"/>
              <a:t>consider</a:t>
            </a:r>
            <a:r>
              <a:rPr lang="en-US" sz="1800" dirty="0" smtClean="0"/>
              <a:t>, declare, expect, feel, find, </a:t>
            </a:r>
            <a:r>
              <a:rPr lang="fr-FR" sz="1800" dirty="0" err="1" smtClean="0"/>
              <a:t>presume</a:t>
            </a:r>
            <a:r>
              <a:rPr lang="fr-FR" sz="1800" dirty="0" smtClean="0"/>
              <a:t>, suppose, </a:t>
            </a:r>
            <a:r>
              <a:rPr lang="fr-FR" sz="1800" dirty="0" err="1" smtClean="0"/>
              <a:t>think</a:t>
            </a:r>
            <a:r>
              <a:rPr lang="fr-FR" sz="1800" dirty="0" smtClean="0"/>
              <a:t>, </a:t>
            </a:r>
            <a:r>
              <a:rPr lang="fr-FR" sz="1800" dirty="0" err="1" smtClean="0"/>
              <a:t>understand</a:t>
            </a: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DADC-2D2B-4096-BF84-AEE6C7A7DFAD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540000"/>
            <a:ext cx="7781090" cy="564300"/>
          </a:xfrm>
        </p:spPr>
        <p:txBody>
          <a:bodyPr/>
          <a:lstStyle/>
          <a:p>
            <a:r>
              <a:rPr lang="fr-FR" sz="2400" u="sng" dirty="0" err="1" smtClean="0"/>
              <a:t>verb</a:t>
            </a:r>
            <a:r>
              <a:rPr lang="fr-FR" sz="2400" u="sng" dirty="0" smtClean="0"/>
              <a:t> + -</a:t>
            </a:r>
            <a:r>
              <a:rPr lang="fr-FR" sz="2400" u="sng" dirty="0" err="1" smtClean="0"/>
              <a:t>ing</a:t>
            </a:r>
            <a:r>
              <a:rPr lang="fr-FR" sz="2400" u="sng" dirty="0" smtClean="0"/>
              <a:t> </a:t>
            </a:r>
            <a:r>
              <a:rPr lang="fr-FR" sz="2400" u="sng" dirty="0" err="1" smtClean="0"/>
              <a:t>form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37083"/>
            <a:ext cx="7929618" cy="33663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smtClean="0"/>
              <a:t>‘</a:t>
            </a:r>
            <a:r>
              <a:rPr lang="en-US" sz="1800" dirty="0" err="1" smtClean="0"/>
              <a:t>Ididn't</a:t>
            </a:r>
            <a:r>
              <a:rPr lang="en-US" sz="1800" dirty="0" smtClean="0"/>
              <a:t> </a:t>
            </a:r>
            <a:r>
              <a:rPr lang="en-US" sz="1800" dirty="0" smtClean="0"/>
              <a:t>do it.' - He denied doing it</a:t>
            </a:r>
            <a:r>
              <a:rPr lang="en-US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sz="1800" u="sng" dirty="0" smtClean="0"/>
              <a:t>Verbs:</a:t>
            </a:r>
            <a:endParaRPr lang="en-US" sz="1800" u="sng" dirty="0" smtClean="0"/>
          </a:p>
          <a:p>
            <a:pPr>
              <a:lnSpc>
                <a:spcPct val="150000"/>
              </a:lnSpc>
            </a:pPr>
            <a:r>
              <a:rPr lang="fr-FR" sz="1800" dirty="0" smtClean="0"/>
              <a:t>admit, apologise for, </a:t>
            </a:r>
            <a:r>
              <a:rPr lang="fr-FR" sz="1800" dirty="0" err="1" smtClean="0"/>
              <a:t>decide</a:t>
            </a:r>
            <a:r>
              <a:rPr lang="fr-FR" sz="1800" dirty="0" smtClean="0"/>
              <a:t> on, </a:t>
            </a:r>
            <a:r>
              <a:rPr lang="fr-FR" sz="1800" dirty="0" err="1" smtClean="0"/>
              <a:t>deny</a:t>
            </a:r>
            <a:r>
              <a:rPr lang="fr-FR" sz="1800" dirty="0" smtClean="0"/>
              <a:t>, </a:t>
            </a:r>
            <a:r>
              <a:rPr lang="fr-FR" sz="1800" dirty="0" smtClean="0"/>
              <a:t>mention, </a:t>
            </a:r>
            <a:r>
              <a:rPr lang="fr-FR" sz="1800" dirty="0" err="1" smtClean="0"/>
              <a:t>recommend</a:t>
            </a:r>
            <a:r>
              <a:rPr lang="fr-FR" sz="1800" dirty="0" smtClean="0"/>
              <a:t>, regret, report, </a:t>
            </a:r>
            <a:r>
              <a:rPr lang="fr-FR" sz="1800" dirty="0" err="1" smtClean="0"/>
              <a:t>suggest</a:t>
            </a:r>
            <a:endParaRPr lang="fr-FR" sz="1800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u="sng" dirty="0" smtClean="0"/>
              <a:t>verb + object + preposition + -</a:t>
            </a:r>
            <a:r>
              <a:rPr lang="en-US" sz="2400" u="sng" dirty="0" err="1" smtClean="0"/>
              <a:t>ing</a:t>
            </a:r>
            <a:r>
              <a:rPr lang="en-US" sz="2400" u="sng" dirty="0" smtClean="0"/>
              <a:t> </a:t>
            </a:r>
            <a:r>
              <a:rPr lang="en-US" sz="2400" u="sng" dirty="0" smtClean="0"/>
              <a:t>form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smtClean="0"/>
              <a:t>'You forged the </a:t>
            </a:r>
            <a:r>
              <a:rPr lang="en-US" sz="1800" dirty="0" err="1" smtClean="0"/>
              <a:t>cheques</a:t>
            </a:r>
            <a:r>
              <a:rPr lang="en-US" sz="1800" dirty="0" smtClean="0"/>
              <a:t>, didn't </a:t>
            </a:r>
            <a:r>
              <a:rPr lang="en-US" sz="1800" dirty="0" smtClean="0"/>
              <a:t>you</a:t>
            </a:r>
            <a:r>
              <a:rPr lang="en-US" sz="1800" dirty="0" smtClean="0"/>
              <a:t>?' - </a:t>
            </a:r>
            <a:r>
              <a:rPr lang="en-US" sz="1800" dirty="0" smtClean="0"/>
              <a:t>They </a:t>
            </a:r>
            <a:r>
              <a:rPr lang="en-US" sz="1800" dirty="0" smtClean="0"/>
              <a:t>accused me of forging the </a:t>
            </a:r>
            <a:r>
              <a:rPr lang="en-US" sz="1800" dirty="0" err="1" smtClean="0"/>
              <a:t>cheques</a:t>
            </a:r>
            <a:r>
              <a:rPr lang="en-US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sz="1800" u="sng" dirty="0" smtClean="0"/>
              <a:t>Verbs:</a:t>
            </a:r>
            <a:endParaRPr lang="en-US" sz="1800" u="sng" dirty="0" smtClean="0"/>
          </a:p>
          <a:p>
            <a:pPr>
              <a:lnSpc>
                <a:spcPct val="150000"/>
              </a:lnSpc>
            </a:pPr>
            <a:r>
              <a:rPr lang="en-US" sz="1800" dirty="0" smtClean="0"/>
              <a:t>accuse </a:t>
            </a:r>
            <a:r>
              <a:rPr lang="en-US" sz="1800" dirty="0" err="1" smtClean="0"/>
              <a:t>sb</a:t>
            </a:r>
            <a:r>
              <a:rPr lang="en-US" sz="1800" dirty="0" smtClean="0"/>
              <a:t> of, blame </a:t>
            </a:r>
            <a:r>
              <a:rPr lang="en-US" sz="1800" dirty="0" err="1" smtClean="0"/>
              <a:t>sb</a:t>
            </a:r>
            <a:r>
              <a:rPr lang="en-US" sz="1800" dirty="0" smtClean="0"/>
              <a:t> for, </a:t>
            </a:r>
            <a:r>
              <a:rPr lang="en-US" sz="1800" dirty="0" smtClean="0"/>
              <a:t>congratulate </a:t>
            </a:r>
            <a:r>
              <a:rPr lang="en-US" sz="1800" dirty="0" err="1" smtClean="0"/>
              <a:t>sb</a:t>
            </a:r>
            <a:r>
              <a:rPr lang="en-US" sz="1800" dirty="0" smtClean="0"/>
              <a:t> on, thank </a:t>
            </a:r>
            <a:r>
              <a:rPr lang="en-US" sz="1800" dirty="0" err="1" smtClean="0"/>
              <a:t>sb</a:t>
            </a:r>
            <a:r>
              <a:rPr lang="en-US" sz="1800" dirty="0" smtClean="0"/>
              <a:t> for</a:t>
            </a:r>
            <a:endParaRPr lang="fr-FR" sz="18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Common </a:t>
            </a:r>
            <a:r>
              <a:rPr lang="fr-FR" dirty="0" err="1" smtClean="0"/>
              <a:t>reporting</a:t>
            </a:r>
            <a:r>
              <a:rPr lang="fr-FR" dirty="0" smtClean="0"/>
              <a:t> </a:t>
            </a:r>
            <a:r>
              <a:rPr lang="fr-FR" dirty="0" err="1" smtClean="0"/>
              <a:t>verbs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20000" y="1237083"/>
            <a:ext cx="8209718" cy="33663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 smtClean="0"/>
              <a:t>The most common verbs for reporting questions are </a:t>
            </a:r>
            <a:r>
              <a:rPr lang="en-US" sz="1800" b="1" dirty="0" smtClean="0">
                <a:solidFill>
                  <a:srgbClr val="FF0000"/>
                </a:solidFill>
              </a:rPr>
              <a:t>ask </a:t>
            </a:r>
            <a:r>
              <a:rPr lang="en-US" sz="1800" dirty="0" smtClean="0"/>
              <a:t>and </a:t>
            </a:r>
            <a:r>
              <a:rPr lang="en-US" sz="1800" b="1" dirty="0" smtClean="0">
                <a:solidFill>
                  <a:srgbClr val="FF0000"/>
                </a:solidFill>
              </a:rPr>
              <a:t>want to know</a:t>
            </a:r>
            <a:r>
              <a:rPr lang="en-US" sz="1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The assistant asked what type of printer we had, but I don't know.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Laura </a:t>
            </a:r>
            <a:r>
              <a:rPr lang="en-US" sz="1800" dirty="0" smtClean="0"/>
              <a:t>wanted to know if anybody had reported the missing person.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We also use </a:t>
            </a:r>
            <a:r>
              <a:rPr lang="en-US" sz="1800" b="1" dirty="0" smtClean="0">
                <a:solidFill>
                  <a:srgbClr val="FF0000"/>
                </a:solidFill>
              </a:rPr>
              <a:t>enquire</a:t>
            </a:r>
            <a:r>
              <a:rPr lang="en-US" sz="1800" dirty="0" smtClean="0"/>
              <a:t> for formal questions and </a:t>
            </a:r>
            <a:r>
              <a:rPr lang="en-US" sz="1800" b="1" dirty="0" smtClean="0">
                <a:solidFill>
                  <a:srgbClr val="FF0000"/>
                </a:solidFill>
              </a:rPr>
              <a:t>wonder</a:t>
            </a:r>
            <a:r>
              <a:rPr lang="en-US" sz="1800" dirty="0" smtClean="0"/>
              <a:t> for 'ask ourselves':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The reception was boring and </a:t>
            </a:r>
            <a:r>
              <a:rPr lang="en-US" sz="1800" dirty="0" err="1" smtClean="0"/>
              <a:t>Andrzej</a:t>
            </a:r>
            <a:r>
              <a:rPr lang="en-US" sz="1800" dirty="0" smtClean="0"/>
              <a:t> </a:t>
            </a:r>
            <a:r>
              <a:rPr lang="en-US" sz="1800" dirty="0" smtClean="0"/>
              <a:t>wondered when he could leave.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 rot="-546">
            <a:off x="2714646" y="2714926"/>
            <a:ext cx="3776700" cy="426300"/>
          </a:xfrm>
        </p:spPr>
        <p:txBody>
          <a:bodyPr/>
          <a:lstStyle/>
          <a:p>
            <a:pPr lvl="0"/>
            <a:r>
              <a:rPr lang="en-US" b="1" dirty="0" smtClean="0"/>
              <a:t>Do you have any questions?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162050" y="1399125"/>
            <a:ext cx="6819900" cy="1029749"/>
          </a:xfrm>
        </p:spPr>
        <p:txBody>
          <a:bodyPr/>
          <a:lstStyle/>
          <a:p>
            <a:r>
              <a:rPr lang="en" dirty="0" smtClean="0"/>
              <a:t>Thanks!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14282" y="214296"/>
            <a:ext cx="8138280" cy="564300"/>
          </a:xfrm>
        </p:spPr>
        <p:txBody>
          <a:bodyPr/>
          <a:lstStyle/>
          <a:p>
            <a:r>
              <a:rPr lang="fr-FR" sz="2400" u="sng" dirty="0" smtClean="0"/>
              <a:t>Pattern</a:t>
            </a:r>
            <a:endParaRPr lang="fr-FR" sz="2400" u="sng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14282" y="857238"/>
            <a:ext cx="8501122" cy="39290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 smtClean="0"/>
              <a:t>We introduce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indirect closed questions </a:t>
            </a:r>
            <a:r>
              <a:rPr lang="en-US" sz="1800" dirty="0" smtClean="0"/>
              <a:t>with </a:t>
            </a:r>
            <a:r>
              <a:rPr lang="en-US" sz="1800" b="1" dirty="0" smtClean="0">
                <a:solidFill>
                  <a:srgbClr val="FF0000"/>
                </a:solidFill>
              </a:rPr>
              <a:t>if</a:t>
            </a:r>
            <a:r>
              <a:rPr lang="en-US" sz="1800" dirty="0" smtClean="0"/>
              <a:t> or </a:t>
            </a:r>
            <a:r>
              <a:rPr lang="en-US" sz="1800" b="1" dirty="0" smtClean="0">
                <a:solidFill>
                  <a:srgbClr val="FF0000"/>
                </a:solidFill>
              </a:rPr>
              <a:t>whether</a:t>
            </a:r>
            <a:r>
              <a:rPr lang="en-US" sz="1800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		Lester wondered if / whether there was anything better in </a:t>
            </a:r>
            <a:r>
              <a:rPr lang="en-US" sz="1800" dirty="0" smtClean="0"/>
              <a:t>life.</a:t>
            </a:r>
            <a:endParaRPr lang="en-US" sz="1800" dirty="0" smtClean="0"/>
          </a:p>
          <a:p>
            <a:pPr>
              <a:lnSpc>
                <a:spcPct val="150000"/>
              </a:lnSpc>
            </a:pPr>
            <a:r>
              <a:rPr lang="en-US" sz="1800" dirty="0" smtClean="0"/>
              <a:t>We can present alternatives in indirect questions with </a:t>
            </a:r>
            <a:r>
              <a:rPr lang="en-US" sz="1800" b="1" dirty="0" smtClean="0">
                <a:solidFill>
                  <a:srgbClr val="FF0000"/>
                </a:solidFill>
              </a:rPr>
              <a:t>whether or not</a:t>
            </a:r>
            <a:r>
              <a:rPr lang="en-US" sz="1800" dirty="0" smtClean="0"/>
              <a:t>, but we do not use </a:t>
            </a:r>
            <a:r>
              <a:rPr lang="en-US" sz="1800" dirty="0" smtClean="0">
                <a:solidFill>
                  <a:srgbClr val="FF0000"/>
                </a:solidFill>
              </a:rPr>
              <a:t>if or </a:t>
            </a:r>
            <a:r>
              <a:rPr lang="en-US" sz="1800" dirty="0" smtClean="0">
                <a:solidFill>
                  <a:srgbClr val="FF0000"/>
                </a:solidFill>
              </a:rPr>
              <a:t>not</a:t>
            </a:r>
            <a:r>
              <a:rPr lang="en-US" sz="1800" dirty="0" smtClean="0"/>
              <a:t>, </a:t>
            </a:r>
            <a:r>
              <a:rPr lang="en-US" sz="1800" dirty="0" smtClean="0"/>
              <a:t>except by putting </a:t>
            </a:r>
            <a:r>
              <a:rPr lang="en-US" sz="1800" dirty="0" smtClean="0">
                <a:solidFill>
                  <a:srgbClr val="FF0000"/>
                </a:solidFill>
              </a:rPr>
              <a:t>or not 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at the end of the question</a:t>
            </a:r>
            <a:r>
              <a:rPr lang="en-US" sz="1800" dirty="0" smtClean="0"/>
              <a:t>:</a:t>
            </a:r>
          </a:p>
          <a:p>
            <a:pPr marL="449263" indent="180975">
              <a:lnSpc>
                <a:spcPct val="150000"/>
              </a:lnSpc>
              <a:tabLst>
                <a:tab pos="630238" algn="l"/>
              </a:tabLst>
            </a:pPr>
            <a:r>
              <a:rPr lang="en-US" sz="1800" strike="sngStrike" dirty="0" smtClean="0"/>
              <a:t>Deborah asked if or not there was a lift in the apartment block.</a:t>
            </a:r>
          </a:p>
          <a:p>
            <a:pPr marL="449263" indent="180975">
              <a:lnSpc>
                <a:spcPct val="150000"/>
              </a:lnSpc>
              <a:tabLst>
                <a:tab pos="630238" algn="l"/>
              </a:tabLst>
            </a:pPr>
            <a:r>
              <a:rPr lang="en-US" sz="1800" dirty="0" smtClean="0"/>
              <a:t>Deborah asked whether or not there was a lift in the apartment block.</a:t>
            </a:r>
          </a:p>
          <a:p>
            <a:pPr marL="449263" indent="180975">
              <a:lnSpc>
                <a:spcPct val="150000"/>
              </a:lnSpc>
              <a:tabLst>
                <a:tab pos="630238" algn="l"/>
              </a:tabLst>
            </a:pPr>
            <a:r>
              <a:rPr lang="en-US" sz="1800" dirty="0" smtClean="0"/>
              <a:t>Deborah asked </a:t>
            </a:r>
            <a:r>
              <a:rPr lang="en-US" sz="1800" dirty="0" smtClean="0"/>
              <a:t>whether/if </a:t>
            </a:r>
            <a:r>
              <a:rPr lang="en-US" sz="1800" dirty="0" smtClean="0"/>
              <a:t>there was a lift in the apartment block or not.</a:t>
            </a:r>
            <a:endParaRPr lang="fr-FR" sz="1800" dirty="0" smtClean="0"/>
          </a:p>
          <a:p>
            <a:pPr>
              <a:lnSpc>
                <a:spcPct val="150000"/>
              </a:lnSpc>
            </a:pPr>
            <a:r>
              <a:rPr lang="en-US" sz="1800" dirty="0" smtClean="0"/>
              <a:t>In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indirect open questions </a:t>
            </a:r>
            <a:r>
              <a:rPr lang="en-US" sz="1800" dirty="0" smtClean="0"/>
              <a:t>we use </a:t>
            </a:r>
            <a:r>
              <a:rPr lang="en-US" sz="1800" b="1" dirty="0" smtClean="0">
                <a:solidFill>
                  <a:srgbClr val="FF0000"/>
                </a:solidFill>
              </a:rPr>
              <a:t>a question word</a:t>
            </a:r>
            <a:r>
              <a:rPr lang="en-US" sz="1800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	The </a:t>
            </a:r>
            <a:r>
              <a:rPr lang="en-US" sz="1800" dirty="0" smtClean="0"/>
              <a:t>nurse </a:t>
            </a:r>
            <a:r>
              <a:rPr lang="en-US" sz="1800" dirty="0" smtClean="0"/>
              <a:t>asked </a:t>
            </a:r>
            <a:r>
              <a:rPr lang="en-US" sz="1800" dirty="0" smtClean="0"/>
              <a:t>when </a:t>
            </a:r>
            <a:r>
              <a:rPr lang="en-US" sz="1800" dirty="0" smtClean="0"/>
              <a:t>exactly </a:t>
            </a:r>
            <a:r>
              <a:rPr lang="en-US" sz="1800" dirty="0" smtClean="0"/>
              <a:t>the pain </a:t>
            </a:r>
            <a:r>
              <a:rPr lang="en-US" sz="1800" dirty="0" smtClean="0"/>
              <a:t>had started</a:t>
            </a:r>
            <a:r>
              <a:rPr lang="en-US" sz="180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B6D9DADC-2D2B-4096-BF84-AEE6C7A7DFAD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4294967295"/>
          </p:nvPr>
        </p:nvSpPr>
        <p:spPr>
          <a:xfrm>
            <a:off x="642910" y="1285866"/>
            <a:ext cx="7715304" cy="33178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 smtClean="0"/>
              <a:t>We </a:t>
            </a:r>
            <a:r>
              <a:rPr lang="en-US" sz="1800" dirty="0" smtClean="0"/>
              <a:t>report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negative questions </a:t>
            </a:r>
            <a:r>
              <a:rPr lang="en-US" sz="1800" dirty="0" smtClean="0"/>
              <a:t>which express 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surprise or criticism </a:t>
            </a:r>
            <a:r>
              <a:rPr lang="en-US" sz="1800" dirty="0" smtClean="0"/>
              <a:t>with </a:t>
            </a:r>
            <a:r>
              <a:rPr lang="en-US" sz="1800" dirty="0" smtClean="0">
                <a:solidFill>
                  <a:srgbClr val="FF0000"/>
                </a:solidFill>
              </a:rPr>
              <a:t>a 'functional‘ verb </a:t>
            </a:r>
            <a:r>
              <a:rPr lang="en-US" sz="1800" dirty="0" smtClean="0"/>
              <a:t>like </a:t>
            </a:r>
            <a:r>
              <a:rPr lang="en-US" sz="1800" dirty="0" smtClean="0"/>
              <a:t>‘complain’:</a:t>
            </a:r>
            <a:endParaRPr lang="en-US" sz="1800" dirty="0" smtClean="0"/>
          </a:p>
          <a:p>
            <a:pPr>
              <a:lnSpc>
                <a:spcPct val="150000"/>
              </a:lnSpc>
            </a:pPr>
            <a:r>
              <a:rPr lang="en-US" sz="1800" dirty="0" smtClean="0"/>
              <a:t>‘</a:t>
            </a:r>
            <a:r>
              <a:rPr lang="en-US" sz="1800" dirty="0" smtClean="0"/>
              <a:t>I</a:t>
            </a:r>
            <a:r>
              <a:rPr lang="en-US" sz="1800" dirty="0" smtClean="0"/>
              <a:t>sn't </a:t>
            </a:r>
            <a:r>
              <a:rPr lang="en-US" sz="1800" dirty="0" smtClean="0"/>
              <a:t>that stupid?‘ </a:t>
            </a:r>
          </a:p>
          <a:p>
            <a:pPr>
              <a:lnSpc>
                <a:spcPct val="150000"/>
              </a:lnSpc>
            </a:pPr>
            <a:r>
              <a:rPr lang="en-US" sz="1800" strike="sngStrike" dirty="0" smtClean="0"/>
              <a:t>He asked if that-wasn’t stupid.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He complained that it was stupid.</a:t>
            </a:r>
            <a:endParaRPr lang="fr-FR" sz="1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2400" dirty="0" smtClean="0"/>
              <a:t>INDIRECT COMMANDS AND REOUESTS</a:t>
            </a:r>
            <a:endParaRPr lang="fr-F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285734"/>
            <a:ext cx="7704000" cy="564300"/>
          </a:xfrm>
        </p:spPr>
        <p:txBody>
          <a:bodyPr>
            <a:normAutofit/>
          </a:bodyPr>
          <a:lstStyle/>
          <a:p>
            <a:r>
              <a:rPr lang="fr-FR" sz="2400" u="sng" dirty="0" smtClean="0"/>
              <a:t>Common </a:t>
            </a:r>
            <a:r>
              <a:rPr lang="fr-FR" sz="2400" u="sng" dirty="0" err="1" smtClean="0"/>
              <a:t>reporting</a:t>
            </a:r>
            <a:r>
              <a:rPr lang="fr-FR" sz="2400" u="sng" dirty="0" smtClean="0"/>
              <a:t> </a:t>
            </a:r>
            <a:r>
              <a:rPr lang="fr-FR" sz="2400" u="sng" dirty="0" err="1" smtClean="0"/>
              <a:t>verbs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000114"/>
            <a:ext cx="8429684" cy="385765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smtClean="0"/>
              <a:t>Verbs used to report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commands</a:t>
            </a:r>
            <a:r>
              <a:rPr lang="en-US" sz="1800" dirty="0" smtClean="0"/>
              <a:t> are </a:t>
            </a:r>
            <a:r>
              <a:rPr lang="en-US" sz="1800" dirty="0" smtClean="0">
                <a:solidFill>
                  <a:srgbClr val="FF0000"/>
                </a:solidFill>
              </a:rPr>
              <a:t>tell, order, command </a:t>
            </a:r>
            <a:r>
              <a:rPr lang="en-US" sz="1800" dirty="0" smtClean="0"/>
              <a:t>and </a:t>
            </a:r>
            <a:r>
              <a:rPr lang="en-US" sz="1800" dirty="0" smtClean="0">
                <a:solidFill>
                  <a:srgbClr val="FF0000"/>
                </a:solidFill>
              </a:rPr>
              <a:t>forbid </a:t>
            </a:r>
            <a:r>
              <a:rPr lang="en-US" sz="1800" dirty="0" smtClean="0"/>
              <a:t>(</a:t>
            </a:r>
            <a:r>
              <a:rPr lang="en-US" sz="1800" dirty="0" smtClean="0"/>
              <a:t>negative</a:t>
            </a:r>
            <a:r>
              <a:rPr lang="en-US" sz="1800" dirty="0" smtClean="0"/>
              <a:t>):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		When the vet had finished, he told them to let the animal sleep.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		He forbade us to pass on any of the information to the authorities.</a:t>
            </a:r>
          </a:p>
          <a:p>
            <a:pPr>
              <a:lnSpc>
                <a:spcPct val="150000"/>
              </a:lnSpc>
            </a:pPr>
            <a:r>
              <a:rPr lang="en-US" sz="1800" dirty="0" smtClean="0"/>
              <a:t>We use </a:t>
            </a:r>
            <a:r>
              <a:rPr lang="en-US" sz="1800" dirty="0" smtClean="0">
                <a:solidFill>
                  <a:srgbClr val="FF0000"/>
                </a:solidFill>
              </a:rPr>
              <a:t>ask</a:t>
            </a:r>
            <a:r>
              <a:rPr lang="en-US" sz="1800" dirty="0" smtClean="0"/>
              <a:t> for reporting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requests</a:t>
            </a:r>
            <a:r>
              <a:rPr lang="en-US" sz="1800" dirty="0" smtClean="0"/>
              <a:t>, and </a:t>
            </a:r>
            <a:r>
              <a:rPr lang="en-US" sz="1800" dirty="0" smtClean="0">
                <a:solidFill>
                  <a:srgbClr val="FF0000"/>
                </a:solidFill>
              </a:rPr>
              <a:t>beg</a:t>
            </a:r>
            <a:r>
              <a:rPr lang="en-US" sz="1800" dirty="0" smtClean="0"/>
              <a:t> or </a:t>
            </a:r>
            <a:r>
              <a:rPr lang="en-US" sz="1800" dirty="0" smtClean="0">
                <a:solidFill>
                  <a:srgbClr val="FF0000"/>
                </a:solidFill>
              </a:rPr>
              <a:t>urge</a:t>
            </a:r>
            <a:r>
              <a:rPr lang="en-US" sz="1800" dirty="0" smtClean="0"/>
              <a:t> with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urgent requests</a:t>
            </a:r>
            <a:r>
              <a:rPr lang="en-US" sz="1800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		His </a:t>
            </a:r>
            <a:r>
              <a:rPr lang="en-US" sz="1800" dirty="0" smtClean="0"/>
              <a:t>secretary asked me to come </a:t>
            </a:r>
            <a:r>
              <a:rPr lang="en-US" sz="1800" dirty="0" smtClean="0"/>
              <a:t>back later</a:t>
            </a:r>
            <a:r>
              <a:rPr lang="en-US" sz="1800" dirty="0" smtClean="0"/>
              <a:t>.</a:t>
            </a:r>
            <a:endParaRPr lang="fr-FR" sz="18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42910" y="500048"/>
            <a:ext cx="7632562" cy="564300"/>
          </a:xfrm>
        </p:spPr>
        <p:txBody>
          <a:bodyPr/>
          <a:lstStyle/>
          <a:p>
            <a:r>
              <a:rPr lang="fr-FR" sz="2800" u="sng" dirty="0" smtClean="0"/>
              <a:t>Patterns</a:t>
            </a:r>
            <a:endParaRPr lang="fr-FR" sz="28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 smtClean="0"/>
              <a:t>I</a:t>
            </a:r>
            <a:r>
              <a:rPr lang="en-US" sz="1600" dirty="0" smtClean="0"/>
              <a:t>n 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indirect commands</a:t>
            </a:r>
            <a:r>
              <a:rPr lang="en-US" sz="1600" dirty="0" smtClean="0"/>
              <a:t> we use </a:t>
            </a:r>
            <a:r>
              <a:rPr lang="en-US" sz="1600" dirty="0" smtClean="0">
                <a:solidFill>
                  <a:srgbClr val="FF0000"/>
                </a:solidFill>
              </a:rPr>
              <a:t>a reporting verb</a:t>
            </a:r>
            <a:r>
              <a:rPr lang="en-US" sz="1600" dirty="0" smtClean="0"/>
              <a:t> and </a:t>
            </a:r>
            <a:r>
              <a:rPr lang="en-US" sz="1600" dirty="0" smtClean="0">
                <a:solidFill>
                  <a:srgbClr val="FF0000"/>
                </a:solidFill>
              </a:rPr>
              <a:t>(not) to + infinitive</a:t>
            </a:r>
            <a:r>
              <a:rPr lang="en-US" sz="1600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/>
              <a:t>	Several members of the Royal Family urged Edward </a:t>
            </a:r>
            <a:r>
              <a:rPr lang="en-US" sz="1600" dirty="0" err="1" smtClean="0"/>
              <a:t>Vlll</a:t>
            </a:r>
            <a:r>
              <a:rPr lang="en-US" sz="1600" dirty="0" smtClean="0"/>
              <a:t> not to abdicate.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We can use </a:t>
            </a:r>
            <a:r>
              <a:rPr lang="en-US" sz="1600" dirty="0" smtClean="0">
                <a:solidFill>
                  <a:srgbClr val="FF0000"/>
                </a:solidFill>
              </a:rPr>
              <a:t>ask for + passive infinitive </a:t>
            </a:r>
            <a:r>
              <a:rPr lang="en-US" sz="1600" dirty="0" smtClean="0"/>
              <a:t>if we don't mention the person to whom the </a:t>
            </a:r>
            <a:r>
              <a:rPr lang="fr-FR" sz="1600" dirty="0" smtClean="0"/>
              <a:t>command </a:t>
            </a:r>
            <a:r>
              <a:rPr lang="fr-FR" sz="1600" dirty="0" err="1" smtClean="0"/>
              <a:t>was</a:t>
            </a:r>
            <a:r>
              <a:rPr lang="fr-FR" sz="1600" dirty="0" smtClean="0"/>
              <a:t> </a:t>
            </a:r>
            <a:r>
              <a:rPr lang="fr-FR" sz="1600" dirty="0" err="1" smtClean="0"/>
              <a:t>given</a:t>
            </a:r>
            <a:r>
              <a:rPr lang="fr-FR" sz="16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The cinema manager asked for the culprit to be brought to his office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REPORTING VERBS AND THEIR PATTERNS</a:t>
            </a:r>
            <a:endParaRPr lang="fr-F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857224" y="540000"/>
            <a:ext cx="7566776" cy="564300"/>
          </a:xfrm>
        </p:spPr>
        <p:txBody>
          <a:bodyPr/>
          <a:lstStyle/>
          <a:p>
            <a:r>
              <a:rPr lang="fr-FR" sz="2800" u="sng" dirty="0" err="1" smtClean="0"/>
              <a:t>Using</a:t>
            </a:r>
            <a:r>
              <a:rPr lang="fr-FR" sz="2800" u="sng" dirty="0" smtClean="0"/>
              <a:t> </a:t>
            </a:r>
            <a:r>
              <a:rPr lang="fr-FR" sz="2800" u="sng" dirty="0" err="1" smtClean="0"/>
              <a:t>different</a:t>
            </a:r>
            <a:r>
              <a:rPr lang="fr-FR" sz="2800" u="sng" dirty="0" smtClean="0"/>
              <a:t> </a:t>
            </a:r>
            <a:r>
              <a:rPr lang="fr-FR" sz="2800" u="sng" dirty="0" err="1" smtClean="0"/>
              <a:t>reporting</a:t>
            </a:r>
            <a:r>
              <a:rPr lang="fr-FR" sz="2800" u="sng" dirty="0" smtClean="0"/>
              <a:t> </a:t>
            </a:r>
            <a:r>
              <a:rPr lang="fr-FR" sz="2800" u="sng" dirty="0" err="1" smtClean="0"/>
              <a:t>verbs</a:t>
            </a:r>
            <a:endParaRPr lang="fr-FR" sz="28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/>
              <a:t>A large number of reporting verbs indicate the function of the original speech, </a:t>
            </a:r>
            <a:r>
              <a:rPr lang="en-US" sz="1600" dirty="0" err="1" smtClean="0"/>
              <a:t>e.g</a:t>
            </a:r>
            <a:r>
              <a:rPr lang="en-US" sz="1600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'You </a:t>
            </a:r>
            <a:r>
              <a:rPr lang="en-US" dirty="0" smtClean="0"/>
              <a:t>should stop smoking</a:t>
            </a:r>
            <a:r>
              <a:rPr lang="en-US" dirty="0" smtClean="0"/>
              <a:t>.'- </a:t>
            </a:r>
            <a:r>
              <a:rPr lang="en-US" dirty="0" smtClean="0"/>
              <a:t>He advised her to stop </a:t>
            </a:r>
            <a:r>
              <a:rPr lang="en-US" dirty="0" smtClean="0"/>
              <a:t>smoking</a:t>
            </a:r>
            <a:r>
              <a:rPr lang="en-US" dirty="0" smtClean="0"/>
              <a:t>. (advice)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‘If </a:t>
            </a:r>
            <a:r>
              <a:rPr lang="en-US" dirty="0" smtClean="0"/>
              <a:t>y</a:t>
            </a:r>
            <a:r>
              <a:rPr lang="en-US" dirty="0" smtClean="0"/>
              <a:t>ou </a:t>
            </a:r>
            <a:r>
              <a:rPr lang="en-US" dirty="0" smtClean="0"/>
              <a:t>do that again, I'll call the police.' - He threatened to call the police. (warning)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</a:t>
            </a:r>
            <a:r>
              <a:rPr lang="en-US" dirty="0" smtClean="0"/>
              <a:t>n </a:t>
            </a:r>
            <a:r>
              <a:rPr lang="en-US" dirty="0" smtClean="0"/>
              <a:t>informal conversation we usually report speech using the introductory verbs </a:t>
            </a:r>
            <a:r>
              <a:rPr lang="en-US" dirty="0" smtClean="0">
                <a:solidFill>
                  <a:srgbClr val="FF0000"/>
                </a:solidFill>
              </a:rPr>
              <a:t>say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tell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ln</a:t>
            </a:r>
            <a:r>
              <a:rPr lang="en-US" dirty="0" smtClean="0"/>
              <a:t> </a:t>
            </a:r>
            <a:r>
              <a:rPr lang="en-US" dirty="0" smtClean="0"/>
              <a:t>more formal speech and writing, we use a greater variety of introductory verbs:</a:t>
            </a:r>
          </a:p>
          <a:p>
            <a:pPr indent="-7938">
              <a:lnSpc>
                <a:spcPct val="150000"/>
              </a:lnSpc>
              <a:buNone/>
            </a:pPr>
            <a:r>
              <a:rPr lang="en-US" dirty="0" smtClean="0"/>
              <a:t>'l think </a:t>
            </a:r>
            <a:r>
              <a:rPr lang="en-US" dirty="0" smtClean="0"/>
              <a:t>y</a:t>
            </a:r>
            <a:r>
              <a:rPr lang="en-US" dirty="0" smtClean="0"/>
              <a:t>ou </a:t>
            </a:r>
            <a:r>
              <a:rPr lang="en-US" dirty="0" smtClean="0"/>
              <a:t>should inform the judge.'</a:t>
            </a:r>
          </a:p>
          <a:p>
            <a:pPr indent="-7938">
              <a:lnSpc>
                <a:spcPct val="150000"/>
              </a:lnSpc>
              <a:buNone/>
            </a:pPr>
            <a:r>
              <a:rPr lang="en-US" dirty="0" smtClean="0"/>
              <a:t>Dad told me he thought I should inform </a:t>
            </a:r>
            <a:r>
              <a:rPr lang="en-US" dirty="0" err="1" smtClean="0"/>
              <a:t>thejudge</a:t>
            </a:r>
            <a:r>
              <a:rPr lang="en-US" dirty="0" smtClean="0"/>
              <a:t>.</a:t>
            </a:r>
          </a:p>
          <a:p>
            <a:pPr indent="-7938">
              <a:lnSpc>
                <a:spcPct val="150000"/>
              </a:lnSpc>
              <a:buNone/>
            </a:pPr>
            <a:r>
              <a:rPr lang="en-US" dirty="0" smtClean="0"/>
              <a:t>The lawyer advised me to inform the judge.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xponents and Scientific Notation - Mathematics - 8th Grade by Slidesgo">
  <a:themeElements>
    <a:clrScheme name="Simple Light">
      <a:dk1>
        <a:srgbClr val="474646"/>
      </a:dk1>
      <a:lt1>
        <a:srgbClr val="F8F2E9"/>
      </a:lt1>
      <a:dk2>
        <a:srgbClr val="C9EBE6"/>
      </a:dk2>
      <a:lt2>
        <a:srgbClr val="9CD1CA"/>
      </a:lt2>
      <a:accent1>
        <a:srgbClr val="FD624C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707</Words>
  <PresentationFormat>Affichage à l'écran (16:9)</PresentationFormat>
  <Paragraphs>93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5" baseType="lpstr">
      <vt:lpstr>Arial</vt:lpstr>
      <vt:lpstr>Arimo</vt:lpstr>
      <vt:lpstr>Bai Jamjuree</vt:lpstr>
      <vt:lpstr>Wingdings</vt:lpstr>
      <vt:lpstr>Exponents and Scientific Notation - Mathematics - 8th Grade by Slidesgo</vt:lpstr>
      <vt:lpstr>Reported speech INDIRECT (REPORTED) OUESTIONS </vt:lpstr>
      <vt:lpstr>Common reporting verbs</vt:lpstr>
      <vt:lpstr>Pattern</vt:lpstr>
      <vt:lpstr>Diapositive 4</vt:lpstr>
      <vt:lpstr>INDIRECT COMMANDS AND REOUESTS</vt:lpstr>
      <vt:lpstr>Common reporting verbs</vt:lpstr>
      <vt:lpstr>Patterns</vt:lpstr>
      <vt:lpstr>REPORTING VERBS AND THEIR PATTERNS</vt:lpstr>
      <vt:lpstr>Using different reporting verbs</vt:lpstr>
      <vt:lpstr>Patterns</vt:lpstr>
      <vt:lpstr>verb only </vt:lpstr>
      <vt:lpstr>verb + (that) clause</vt:lpstr>
      <vt:lpstr>verb + object + that clause</vt:lpstr>
      <vt:lpstr>verb + to infinitive</vt:lpstr>
      <vt:lpstr>verb (+ optional object) + to infinitive</vt:lpstr>
      <vt:lpstr>verb + object + to + infinitive</vt:lpstr>
      <vt:lpstr>verb + object + to + infinitive+ complement</vt:lpstr>
      <vt:lpstr>verb + -ing form</vt:lpstr>
      <vt:lpstr>verb + object + preposition + -ing form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Materials Syllabus Design</dc:title>
  <dc:creator>User</dc:creator>
  <cp:lastModifiedBy>User</cp:lastModifiedBy>
  <cp:revision>49</cp:revision>
  <dcterms:modified xsi:type="dcterms:W3CDTF">2024-12-13T19:15:33Z</dcterms:modified>
</cp:coreProperties>
</file>