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0" r:id="rId1"/>
  </p:sldMasterIdLst>
  <p:notesMasterIdLst>
    <p:notesMasterId r:id="rId24"/>
  </p:notesMasterIdLst>
  <p:sldIdLst>
    <p:sldId id="338" r:id="rId2"/>
    <p:sldId id="339" r:id="rId3"/>
    <p:sldId id="340" r:id="rId4"/>
    <p:sldId id="358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60" r:id="rId23"/>
  </p:sldIdLst>
  <p:sldSz cx="9144000" cy="5143500" type="screen16x9"/>
  <p:notesSz cx="6858000" cy="9144000"/>
  <p:embeddedFontLst>
    <p:embeddedFont>
      <p:font typeface="Arimo" charset="0"/>
      <p:regular r:id="rId25"/>
      <p:bold r:id="rId26"/>
      <p:italic r:id="rId27"/>
      <p:boldItalic r:id="rId28"/>
    </p:embeddedFont>
    <p:embeddedFont>
      <p:font typeface="Bai Jamjuree" charset="-34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D583FC90-AF5E-49DA-96B3-B97513E942BF}">
  <a:tblStyle styleId="{D583FC90-AF5E-49DA-96B3-B97513E942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0" autoAdjust="0"/>
    <p:restoredTop sz="94660"/>
  </p:normalViewPr>
  <p:slideViewPr>
    <p:cSldViewPr>
      <p:cViewPr varScale="1">
        <p:scale>
          <a:sx n="110" d="100"/>
          <a:sy n="110" d="100"/>
        </p:scale>
        <p:origin x="-31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453425" y="3608575"/>
            <a:ext cx="1164600" cy="15405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-2" y="8028"/>
            <a:ext cx="853994" cy="822872"/>
          </a:xfrm>
          <a:custGeom>
            <a:avLst/>
            <a:gdLst/>
            <a:ahLst/>
            <a:cxnLst/>
            <a:rect l="l" t="t" r="r" b="b"/>
            <a:pathLst>
              <a:path w="7642" h="7364" extrusionOk="0">
                <a:moveTo>
                  <a:pt x="3821" y="1"/>
                </a:moveTo>
                <a:cubicBezTo>
                  <a:pt x="1711" y="1"/>
                  <a:pt x="1" y="1650"/>
                  <a:pt x="1" y="3683"/>
                </a:cubicBezTo>
                <a:cubicBezTo>
                  <a:pt x="1" y="5716"/>
                  <a:pt x="1711" y="7364"/>
                  <a:pt x="3821" y="7364"/>
                </a:cubicBezTo>
                <a:cubicBezTo>
                  <a:pt x="5932" y="7364"/>
                  <a:pt x="7642" y="5716"/>
                  <a:pt x="7642" y="3683"/>
                </a:cubicBezTo>
                <a:cubicBezTo>
                  <a:pt x="7642" y="1650"/>
                  <a:pt x="5932" y="1"/>
                  <a:pt x="38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412450" y="-48525"/>
            <a:ext cx="0" cy="20259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" name="Google Shape;14;p2"/>
          <p:cNvGrpSpPr/>
          <p:nvPr/>
        </p:nvGrpSpPr>
        <p:grpSpPr>
          <a:xfrm>
            <a:off x="53540" y="4504096"/>
            <a:ext cx="1609195" cy="1412713"/>
            <a:chOff x="1689625" y="3620533"/>
            <a:chExt cx="766539" cy="672945"/>
          </a:xfrm>
        </p:grpSpPr>
        <p:sp>
          <p:nvSpPr>
            <p:cNvPr id="15" name="Google Shape;15;p2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 flipH="1">
            <a:off x="7900163" y="-38675"/>
            <a:ext cx="1235586" cy="1248002"/>
          </a:xfrm>
          <a:custGeom>
            <a:avLst/>
            <a:gdLst/>
            <a:ahLst/>
            <a:cxnLst/>
            <a:rect l="l" t="t" r="r" b="b"/>
            <a:pathLst>
              <a:path w="12738" h="12867" extrusionOk="0">
                <a:moveTo>
                  <a:pt x="0" y="1"/>
                </a:moveTo>
                <a:lnTo>
                  <a:pt x="0" y="12866"/>
                </a:lnTo>
                <a:cubicBezTo>
                  <a:pt x="3501" y="12832"/>
                  <a:pt x="6668" y="11399"/>
                  <a:pt x="8969" y="9099"/>
                </a:cubicBezTo>
                <a:cubicBezTo>
                  <a:pt x="11296" y="6772"/>
                  <a:pt x="12736" y="3558"/>
                  <a:pt x="12737" y="8"/>
                </a:cubicBezTo>
                <a:lnTo>
                  <a:pt x="12731" y="8"/>
                </a:lnTo>
                <a:lnTo>
                  <a:pt x="1273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590245" y="745573"/>
            <a:ext cx="355536" cy="1994102"/>
          </a:xfrm>
          <a:custGeom>
            <a:avLst/>
            <a:gdLst/>
            <a:ahLst/>
            <a:cxnLst/>
            <a:rect l="l" t="t" r="r" b="b"/>
            <a:pathLst>
              <a:path w="3564" h="19990" extrusionOk="0">
                <a:moveTo>
                  <a:pt x="1782" y="150"/>
                </a:moveTo>
                <a:cubicBezTo>
                  <a:pt x="2682" y="150"/>
                  <a:pt x="3414" y="881"/>
                  <a:pt x="3414" y="1782"/>
                </a:cubicBezTo>
                <a:lnTo>
                  <a:pt x="3414" y="18208"/>
                </a:lnTo>
                <a:cubicBezTo>
                  <a:pt x="3414" y="19108"/>
                  <a:pt x="2682" y="19840"/>
                  <a:pt x="1782" y="19840"/>
                </a:cubicBezTo>
                <a:cubicBezTo>
                  <a:pt x="881" y="19840"/>
                  <a:pt x="150" y="19108"/>
                  <a:pt x="150" y="18208"/>
                </a:cubicBezTo>
                <a:lnTo>
                  <a:pt x="150" y="1782"/>
                </a:lnTo>
                <a:cubicBezTo>
                  <a:pt x="150" y="881"/>
                  <a:pt x="881" y="150"/>
                  <a:pt x="1782" y="150"/>
                </a:cubicBezTo>
                <a:close/>
                <a:moveTo>
                  <a:pt x="1782" y="0"/>
                </a:moveTo>
                <a:cubicBezTo>
                  <a:pt x="800" y="0"/>
                  <a:pt x="0" y="799"/>
                  <a:pt x="0" y="1782"/>
                </a:cubicBezTo>
                <a:lnTo>
                  <a:pt x="0" y="18208"/>
                </a:lnTo>
                <a:cubicBezTo>
                  <a:pt x="0" y="19190"/>
                  <a:pt x="800" y="19989"/>
                  <a:pt x="1782" y="19989"/>
                </a:cubicBezTo>
                <a:cubicBezTo>
                  <a:pt x="2764" y="19989"/>
                  <a:pt x="3563" y="19190"/>
                  <a:pt x="3563" y="18208"/>
                </a:cubicBezTo>
                <a:lnTo>
                  <a:pt x="3563" y="1782"/>
                </a:lnTo>
                <a:cubicBezTo>
                  <a:pt x="3563" y="799"/>
                  <a:pt x="2764" y="0"/>
                  <a:pt x="17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8687865" y="3047689"/>
            <a:ext cx="160291" cy="426892"/>
            <a:chOff x="3957109" y="2788972"/>
            <a:chExt cx="69285" cy="184562"/>
          </a:xfrm>
        </p:grpSpPr>
        <p:sp>
          <p:nvSpPr>
            <p:cNvPr id="22" name="Google Shape;22;p2"/>
            <p:cNvSpPr/>
            <p:nvPr/>
          </p:nvSpPr>
          <p:spPr>
            <a:xfrm>
              <a:off x="3963248" y="2910392"/>
              <a:ext cx="63147" cy="63142"/>
            </a:xfrm>
            <a:custGeom>
              <a:avLst/>
              <a:gdLst/>
              <a:ahLst/>
              <a:cxnLst/>
              <a:rect l="l" t="t" r="r" b="b"/>
              <a:pathLst>
                <a:path w="1790" h="1790" extrusionOk="0">
                  <a:moveTo>
                    <a:pt x="895" y="0"/>
                  </a:moveTo>
                  <a:cubicBezTo>
                    <a:pt x="401" y="0"/>
                    <a:pt x="0" y="401"/>
                    <a:pt x="0" y="895"/>
                  </a:cubicBezTo>
                  <a:cubicBezTo>
                    <a:pt x="0" y="1389"/>
                    <a:pt x="401" y="1790"/>
                    <a:pt x="895" y="1790"/>
                  </a:cubicBezTo>
                  <a:cubicBezTo>
                    <a:pt x="1389" y="1790"/>
                    <a:pt x="1789" y="1389"/>
                    <a:pt x="1789" y="895"/>
                  </a:cubicBezTo>
                  <a:cubicBezTo>
                    <a:pt x="1789" y="401"/>
                    <a:pt x="1389" y="0"/>
                    <a:pt x="895" y="0"/>
                  </a:cubicBezTo>
                  <a:close/>
                </a:path>
              </a:pathLst>
            </a:custGeom>
            <a:solidFill>
              <a:srgbClr val="FD6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57109" y="2788972"/>
              <a:ext cx="68403" cy="68363"/>
            </a:xfrm>
            <a:custGeom>
              <a:avLst/>
              <a:gdLst/>
              <a:ahLst/>
              <a:cxnLst/>
              <a:rect l="l" t="t" r="r" b="b"/>
              <a:pathLst>
                <a:path w="1939" h="1938" extrusionOk="0">
                  <a:moveTo>
                    <a:pt x="970" y="148"/>
                  </a:moveTo>
                  <a:cubicBezTo>
                    <a:pt x="1422" y="148"/>
                    <a:pt x="1790" y="517"/>
                    <a:pt x="1790" y="968"/>
                  </a:cubicBezTo>
                  <a:cubicBezTo>
                    <a:pt x="1790" y="1421"/>
                    <a:pt x="1422" y="1788"/>
                    <a:pt x="970" y="1788"/>
                  </a:cubicBezTo>
                  <a:cubicBezTo>
                    <a:pt x="518" y="1788"/>
                    <a:pt x="150" y="1421"/>
                    <a:pt x="150" y="968"/>
                  </a:cubicBezTo>
                  <a:cubicBezTo>
                    <a:pt x="150" y="516"/>
                    <a:pt x="518" y="148"/>
                    <a:pt x="970" y="148"/>
                  </a:cubicBezTo>
                  <a:close/>
                  <a:moveTo>
                    <a:pt x="970" y="0"/>
                  </a:moveTo>
                  <a:cubicBezTo>
                    <a:pt x="436" y="0"/>
                    <a:pt x="1" y="434"/>
                    <a:pt x="1" y="968"/>
                  </a:cubicBezTo>
                  <a:cubicBezTo>
                    <a:pt x="1" y="1503"/>
                    <a:pt x="436" y="1938"/>
                    <a:pt x="970" y="1938"/>
                  </a:cubicBezTo>
                  <a:cubicBezTo>
                    <a:pt x="1504" y="1938"/>
                    <a:pt x="1938" y="1503"/>
                    <a:pt x="1938" y="968"/>
                  </a:cubicBezTo>
                  <a:cubicBezTo>
                    <a:pt x="1938" y="434"/>
                    <a:pt x="1504" y="0"/>
                    <a:pt x="970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8403329" y="411096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577909" y="388339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258434" y="-488329"/>
            <a:ext cx="1116830" cy="1085341"/>
          </a:xfrm>
          <a:custGeom>
            <a:avLst/>
            <a:gdLst/>
            <a:ahLst/>
            <a:cxnLst/>
            <a:rect l="l" t="t" r="r" b="b"/>
            <a:pathLst>
              <a:path w="12936" h="12572" extrusionOk="0">
                <a:moveTo>
                  <a:pt x="6467" y="1488"/>
                </a:moveTo>
                <a:cubicBezTo>
                  <a:pt x="9217" y="1488"/>
                  <a:pt x="11448" y="3636"/>
                  <a:pt x="11448" y="6287"/>
                </a:cubicBezTo>
                <a:cubicBezTo>
                  <a:pt x="11448" y="8935"/>
                  <a:pt x="9217" y="11084"/>
                  <a:pt x="6467" y="11084"/>
                </a:cubicBezTo>
                <a:cubicBezTo>
                  <a:pt x="3718" y="11084"/>
                  <a:pt x="1489" y="8935"/>
                  <a:pt x="1489" y="6287"/>
                </a:cubicBezTo>
                <a:cubicBezTo>
                  <a:pt x="1489" y="3636"/>
                  <a:pt x="3718" y="1488"/>
                  <a:pt x="6467" y="1488"/>
                </a:cubicBezTo>
                <a:close/>
                <a:moveTo>
                  <a:pt x="6467" y="0"/>
                </a:moveTo>
                <a:cubicBezTo>
                  <a:pt x="2901" y="0"/>
                  <a:pt x="1" y="2820"/>
                  <a:pt x="1" y="6287"/>
                </a:cubicBezTo>
                <a:cubicBezTo>
                  <a:pt x="1" y="9752"/>
                  <a:pt x="2901" y="12572"/>
                  <a:pt x="6467" y="12572"/>
                </a:cubicBezTo>
                <a:cubicBezTo>
                  <a:pt x="10034" y="12572"/>
                  <a:pt x="12936" y="9752"/>
                  <a:pt x="12936" y="6287"/>
                </a:cubicBezTo>
                <a:cubicBezTo>
                  <a:pt x="12936" y="2820"/>
                  <a:pt x="10034" y="0"/>
                  <a:pt x="646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259279" y="241922"/>
            <a:ext cx="368564" cy="355075"/>
          </a:xfrm>
          <a:custGeom>
            <a:avLst/>
            <a:gdLst/>
            <a:ahLst/>
            <a:cxnLst/>
            <a:rect l="l" t="t" r="r" b="b"/>
            <a:pathLst>
              <a:path w="4269" h="4113" extrusionOk="0">
                <a:moveTo>
                  <a:pt x="2134" y="1"/>
                </a:moveTo>
                <a:cubicBezTo>
                  <a:pt x="957" y="1"/>
                  <a:pt x="1" y="921"/>
                  <a:pt x="1" y="2057"/>
                </a:cubicBezTo>
                <a:cubicBezTo>
                  <a:pt x="1" y="3192"/>
                  <a:pt x="957" y="4112"/>
                  <a:pt x="2134" y="4112"/>
                </a:cubicBezTo>
                <a:cubicBezTo>
                  <a:pt x="3312" y="4112"/>
                  <a:pt x="4268" y="3192"/>
                  <a:pt x="4268" y="2057"/>
                </a:cubicBezTo>
                <a:cubicBezTo>
                  <a:pt x="4268" y="921"/>
                  <a:pt x="3312" y="1"/>
                  <a:pt x="213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077123" y="429989"/>
            <a:ext cx="154453" cy="154531"/>
          </a:xfrm>
          <a:custGeom>
            <a:avLst/>
            <a:gdLst/>
            <a:ahLst/>
            <a:cxnLst/>
            <a:rect l="l" t="t" r="r" b="b"/>
            <a:pathLst>
              <a:path w="1789" h="1790" extrusionOk="0">
                <a:moveTo>
                  <a:pt x="894" y="0"/>
                </a:move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cubicBezTo>
                  <a:pt x="1388" y="1790"/>
                  <a:pt x="1788" y="1389"/>
                  <a:pt x="1788" y="895"/>
                </a:cubicBezTo>
                <a:cubicBezTo>
                  <a:pt x="1788" y="401"/>
                  <a:pt x="1388" y="0"/>
                  <a:pt x="8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5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1"/>
          <p:cNvSpPr/>
          <p:nvPr/>
        </p:nvSpPr>
        <p:spPr>
          <a:xfrm rot="-5400000">
            <a:off x="8148940" y="-371183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1"/>
          <p:cNvSpPr/>
          <p:nvPr/>
        </p:nvSpPr>
        <p:spPr>
          <a:xfrm rot="-5400000">
            <a:off x="7831885" y="-110973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1"/>
          <p:cNvSpPr/>
          <p:nvPr/>
        </p:nvSpPr>
        <p:spPr>
          <a:xfrm rot="-5400000">
            <a:off x="8482822" y="509774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6" name="Google Shape;196;p21"/>
          <p:cNvCxnSpPr/>
          <p:nvPr/>
        </p:nvCxnSpPr>
        <p:spPr>
          <a:xfrm rot="10800000">
            <a:off x="8562221" y="-66524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1" name="Google Shape;431;p40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2" name="Google Shape;432;p40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33" name="Google Shape;433;p40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1"/>
          <p:cNvSpPr/>
          <p:nvPr/>
        </p:nvSpPr>
        <p:spPr>
          <a:xfrm flipH="1">
            <a:off x="-384512" y="416811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41"/>
          <p:cNvSpPr/>
          <p:nvPr/>
        </p:nvSpPr>
        <p:spPr>
          <a:xfrm flipH="1">
            <a:off x="-213778" y="394054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1"/>
          <p:cNvSpPr/>
          <p:nvPr/>
        </p:nvSpPr>
        <p:spPr>
          <a:xfrm flipH="1">
            <a:off x="510584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1" name="Google Shape;441;p41"/>
          <p:cNvCxnSpPr/>
          <p:nvPr/>
        </p:nvCxnSpPr>
        <p:spPr>
          <a:xfrm>
            <a:off x="510572" y="3990975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42" name="Google Shape;442;p41"/>
          <p:cNvGrpSpPr/>
          <p:nvPr/>
        </p:nvGrpSpPr>
        <p:grpSpPr>
          <a:xfrm>
            <a:off x="8648733" y="265352"/>
            <a:ext cx="171538" cy="1290862"/>
            <a:chOff x="9929777" y="3422444"/>
            <a:chExt cx="132390" cy="996266"/>
          </a:xfrm>
        </p:grpSpPr>
        <p:sp>
          <p:nvSpPr>
            <p:cNvPr id="443" name="Google Shape;443;p41"/>
            <p:cNvSpPr/>
            <p:nvPr/>
          </p:nvSpPr>
          <p:spPr>
            <a:xfrm>
              <a:off x="9929777" y="3422444"/>
              <a:ext cx="130704" cy="130626"/>
            </a:xfrm>
            <a:custGeom>
              <a:avLst/>
              <a:gdLst/>
              <a:ahLst/>
              <a:cxnLst/>
              <a:rect l="l" t="t" r="r" b="b"/>
              <a:pathLst>
                <a:path w="1938" h="1937" extrusionOk="0">
                  <a:moveTo>
                    <a:pt x="969" y="149"/>
                  </a:moveTo>
                  <a:cubicBezTo>
                    <a:pt x="1421" y="149"/>
                    <a:pt x="1789" y="516"/>
                    <a:pt x="1789" y="968"/>
                  </a:cubicBezTo>
                  <a:cubicBezTo>
                    <a:pt x="1789" y="1421"/>
                    <a:pt x="1421" y="1788"/>
                    <a:pt x="969" y="1788"/>
                  </a:cubicBezTo>
                  <a:cubicBezTo>
                    <a:pt x="517" y="1788"/>
                    <a:pt x="149" y="1420"/>
                    <a:pt x="149" y="968"/>
                  </a:cubicBezTo>
                  <a:cubicBezTo>
                    <a:pt x="149" y="516"/>
                    <a:pt x="517" y="149"/>
                    <a:pt x="969" y="149"/>
                  </a:cubicBezTo>
                  <a:close/>
                  <a:moveTo>
                    <a:pt x="969" y="0"/>
                  </a:moveTo>
                  <a:cubicBezTo>
                    <a:pt x="435" y="0"/>
                    <a:pt x="0" y="434"/>
                    <a:pt x="0" y="968"/>
                  </a:cubicBezTo>
                  <a:cubicBezTo>
                    <a:pt x="0" y="1503"/>
                    <a:pt x="435" y="1937"/>
                    <a:pt x="969" y="1937"/>
                  </a:cubicBezTo>
                  <a:cubicBezTo>
                    <a:pt x="1503" y="1937"/>
                    <a:pt x="1938" y="1503"/>
                    <a:pt x="1938" y="968"/>
                  </a:cubicBezTo>
                  <a:cubicBezTo>
                    <a:pt x="1938" y="434"/>
                    <a:pt x="1503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9934836" y="3678381"/>
              <a:ext cx="127331" cy="740329"/>
            </a:xfrm>
            <a:custGeom>
              <a:avLst/>
              <a:gdLst/>
              <a:ahLst/>
              <a:cxnLst/>
              <a:rect l="l" t="t" r="r" b="b"/>
              <a:pathLst>
                <a:path w="1888" h="10978" extrusionOk="0">
                  <a:moveTo>
                    <a:pt x="943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10033"/>
                  </a:lnTo>
                  <a:cubicBezTo>
                    <a:pt x="0" y="10554"/>
                    <a:pt x="423" y="10977"/>
                    <a:pt x="943" y="10977"/>
                  </a:cubicBezTo>
                  <a:cubicBezTo>
                    <a:pt x="1465" y="10977"/>
                    <a:pt x="1888" y="10554"/>
                    <a:pt x="1888" y="10033"/>
                  </a:cubicBezTo>
                  <a:lnTo>
                    <a:pt x="1888" y="945"/>
                  </a:lnTo>
                  <a:cubicBezTo>
                    <a:pt x="1888" y="423"/>
                    <a:pt x="1465" y="0"/>
                    <a:pt x="9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1"/>
          <p:cNvSpPr/>
          <p:nvPr/>
        </p:nvSpPr>
        <p:spPr>
          <a:xfrm>
            <a:off x="8720710" y="1938858"/>
            <a:ext cx="423279" cy="815467"/>
          </a:xfrm>
          <a:custGeom>
            <a:avLst/>
            <a:gdLst/>
            <a:ahLst/>
            <a:cxnLst/>
            <a:rect l="l" t="t" r="r" b="b"/>
            <a:pathLst>
              <a:path w="3274" h="6308" extrusionOk="0">
                <a:moveTo>
                  <a:pt x="3273" y="1"/>
                </a:moveTo>
                <a:cubicBezTo>
                  <a:pt x="1465" y="1"/>
                  <a:pt x="1" y="1413"/>
                  <a:pt x="1" y="3155"/>
                </a:cubicBezTo>
                <a:cubicBezTo>
                  <a:pt x="1" y="4895"/>
                  <a:pt x="1465" y="6307"/>
                  <a:pt x="3273" y="6307"/>
                </a:cubicBezTo>
                <a:lnTo>
                  <a:pt x="3274" y="6307"/>
                </a:lnTo>
                <a:lnTo>
                  <a:pt x="32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98D7473-329A-451A-A5B1-0045A7737D27}" type="datetimeFigureOut">
              <a:rPr lang="fr-FR" smtClean="0"/>
              <a:pPr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6D9DADC-2D2B-4096-BF84-AEE6C7A7DF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67" r:id="rId3"/>
    <p:sldLayoutId id="2147483686" r:id="rId4"/>
    <p:sldLayoutId id="2147483687" r:id="rId5"/>
    <p:sldLayoutId id="2147483691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62050" y="1785932"/>
            <a:ext cx="6819900" cy="857256"/>
          </a:xfrm>
        </p:spPr>
        <p:txBody>
          <a:bodyPr/>
          <a:lstStyle/>
          <a:p>
            <a:r>
              <a:rPr lang="fr-FR" dirty="0" err="1"/>
              <a:t>Reported</a:t>
            </a:r>
            <a:r>
              <a:rPr lang="fr-FR" dirty="0"/>
              <a:t> </a:t>
            </a:r>
            <a:r>
              <a:rPr lang="fr-FR" dirty="0" smtClean="0"/>
              <a:t>speech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Dr. </a:t>
            </a:r>
            <a:r>
              <a:rPr lang="fr-FR" dirty="0" err="1" smtClean="0"/>
              <a:t>Nouri</a:t>
            </a:r>
            <a:r>
              <a:rPr lang="fr-FR" dirty="0" smtClean="0"/>
              <a:t> Malika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0000" y="571486"/>
            <a:ext cx="7704000" cy="40318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When we are reporting more than one sentence, it is not necessary to repeat </a:t>
            </a:r>
            <a:r>
              <a:rPr lang="en-US" sz="1600" dirty="0" smtClean="0"/>
              <a:t>the reporting </a:t>
            </a:r>
            <a:r>
              <a:rPr lang="en-US" sz="1600" dirty="0"/>
              <a:t>verb to introduce every new sentence:</a:t>
            </a:r>
          </a:p>
          <a:p>
            <a:pPr indent="15875">
              <a:lnSpc>
                <a:spcPct val="150000"/>
              </a:lnSpc>
              <a:buNone/>
            </a:pPr>
            <a:r>
              <a:rPr lang="en-US" sz="1600" i="1" dirty="0"/>
              <a:t>Tom insisted that he hadn't been there. He had worked late, and had then gone ...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We can report our thoughts using reporting verbs such as </a:t>
            </a:r>
            <a:r>
              <a:rPr lang="en-US" sz="1600" i="1" dirty="0"/>
              <a:t>think, decide</a:t>
            </a:r>
            <a:r>
              <a:rPr lang="en-US" sz="1600" dirty="0"/>
              <a:t> or </a:t>
            </a:r>
            <a:r>
              <a:rPr lang="en-US" sz="1600" i="1" dirty="0"/>
              <a:t>imagine</a:t>
            </a:r>
            <a:r>
              <a:rPr lang="en-US" sz="1600" dirty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She </a:t>
            </a:r>
            <a:r>
              <a:rPr lang="en-US" sz="1600" i="1" dirty="0"/>
              <a:t>never imagined that it would be so difficult to run for the Senate.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u="sng" dirty="0"/>
              <a:t>Changes </a:t>
            </a:r>
            <a:r>
              <a:rPr lang="fr-FR" sz="2400" u="sng" dirty="0" smtClean="0"/>
              <a:t>of </a:t>
            </a:r>
            <a:r>
              <a:rPr lang="fr-FR" sz="2400" u="sng" dirty="0" err="1"/>
              <a:t>pronoun</a:t>
            </a:r>
            <a:r>
              <a:rPr lang="fr-FR" sz="2400" u="sng" dirty="0"/>
              <a:t> </a:t>
            </a:r>
            <a:r>
              <a:rPr lang="fr-FR" sz="2400" u="sng" dirty="0" smtClean="0"/>
              <a:t>and </a:t>
            </a:r>
            <a:r>
              <a:rPr lang="fr-FR" sz="2400" u="sng" dirty="0" err="1" smtClean="0"/>
              <a:t>adverbs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37083"/>
            <a:ext cx="7923966" cy="3366300"/>
          </a:xfrm>
        </p:spPr>
        <p:txBody>
          <a:bodyPr/>
          <a:lstStyle/>
          <a:p>
            <a:pPr marL="266700" indent="0">
              <a:lnSpc>
                <a:spcPct val="150000"/>
              </a:lnSpc>
              <a:buNone/>
              <a:tabLst>
                <a:tab pos="85725" algn="l"/>
              </a:tabLst>
            </a:pPr>
            <a:r>
              <a:rPr lang="en-US" sz="1600" dirty="0"/>
              <a:t>When we report another person's words in indirect speech, we often have to </a:t>
            </a:r>
            <a:r>
              <a:rPr lang="en-US" sz="1600" dirty="0" smtClean="0"/>
              <a:t>change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the pronouns </a:t>
            </a:r>
            <a:r>
              <a:rPr lang="en-US" sz="1600" dirty="0"/>
              <a:t>used in the direct speech</a:t>
            </a:r>
            <a:r>
              <a:rPr lang="en-US" sz="1600" dirty="0" smtClean="0"/>
              <a:t>:</a:t>
            </a:r>
          </a:p>
          <a:p>
            <a:pPr marL="361950" indent="0">
              <a:lnSpc>
                <a:spcPct val="150000"/>
              </a:lnSpc>
              <a:buNone/>
              <a:tabLst>
                <a:tab pos="85725" algn="l"/>
              </a:tabLst>
            </a:pPr>
            <a:r>
              <a:rPr lang="en-US" sz="1600" i="1" dirty="0"/>
              <a:t>James added, </a:t>
            </a:r>
            <a:r>
              <a:rPr lang="en-US" sz="1600" i="1" dirty="0" smtClean="0"/>
              <a:t>‘</a:t>
            </a:r>
            <a:r>
              <a:rPr lang="en-US" sz="1600" i="1" u="sng" dirty="0" smtClean="0"/>
              <a:t>I </a:t>
            </a:r>
            <a:r>
              <a:rPr lang="en-US" sz="1600" i="1" dirty="0" smtClean="0"/>
              <a:t>really </a:t>
            </a:r>
            <a:r>
              <a:rPr lang="en-US" sz="1600" i="1" dirty="0"/>
              <a:t>don't understand the problem</a:t>
            </a:r>
            <a:r>
              <a:rPr lang="en-US" sz="1600" i="1" dirty="0" smtClean="0"/>
              <a:t>.'</a:t>
            </a:r>
            <a:endParaRPr lang="fr-FR" sz="1600" i="1" dirty="0"/>
          </a:p>
          <a:p>
            <a:pPr marL="361950" indent="0">
              <a:lnSpc>
                <a:spcPct val="150000"/>
              </a:lnSpc>
              <a:buNone/>
              <a:tabLst>
                <a:tab pos="85725" algn="l"/>
              </a:tabLst>
            </a:pPr>
            <a:r>
              <a:rPr lang="en-US" sz="1600" i="1" dirty="0" smtClean="0"/>
              <a:t>James </a:t>
            </a:r>
            <a:r>
              <a:rPr lang="en-US" sz="1600" i="1" dirty="0"/>
              <a:t>added that </a:t>
            </a:r>
            <a:r>
              <a:rPr lang="en-US" sz="1600" i="1" u="sng" dirty="0"/>
              <a:t>he</a:t>
            </a:r>
            <a:r>
              <a:rPr lang="en-US" sz="1600" i="1" dirty="0"/>
              <a:t> </a:t>
            </a:r>
            <a:r>
              <a:rPr lang="en-US" sz="1600" i="1" dirty="0" smtClean="0"/>
              <a:t>really </a:t>
            </a:r>
            <a:r>
              <a:rPr lang="en-US" sz="1600" i="1" dirty="0"/>
              <a:t>didn't understand the problem.</a:t>
            </a:r>
            <a:endParaRPr lang="fr-FR" sz="1600" i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428610"/>
            <a:ext cx="8329642" cy="4447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When another person reports James's words, then the pronoun </a:t>
            </a:r>
            <a:r>
              <a:rPr lang="en-US" sz="1600" i="1" dirty="0" smtClean="0"/>
              <a:t>I </a:t>
            </a:r>
            <a:r>
              <a:rPr lang="en-US" sz="1600" dirty="0"/>
              <a:t>changes to </a:t>
            </a:r>
            <a:r>
              <a:rPr lang="en-US" sz="1600" i="1" dirty="0"/>
              <a:t>he</a:t>
            </a:r>
            <a:r>
              <a:rPr lang="en-US" sz="16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Similarly, if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the place or time of reporting </a:t>
            </a:r>
            <a:r>
              <a:rPr lang="en-US" sz="1600" dirty="0"/>
              <a:t>is significantly </a:t>
            </a:r>
            <a:r>
              <a:rPr lang="en-US" sz="1600" b="1" dirty="0">
                <a:solidFill>
                  <a:schemeClr val="accent1"/>
                </a:solidFill>
              </a:rPr>
              <a:t>different </a:t>
            </a:r>
            <a:r>
              <a:rPr lang="en-US" sz="1600" dirty="0"/>
              <a:t>from that in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the original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speech</a:t>
            </a:r>
            <a:r>
              <a:rPr lang="en-US" sz="1600" dirty="0"/>
              <a:t>, we often need to make changes to </a:t>
            </a:r>
            <a:r>
              <a:rPr lang="en-US" sz="1600" i="1" dirty="0"/>
              <a:t>adverbs of place and time </a:t>
            </a:r>
            <a:r>
              <a:rPr lang="en-US" sz="1600" dirty="0"/>
              <a:t>(e.g. </a:t>
            </a:r>
            <a:r>
              <a:rPr lang="en-US" sz="1600" b="1" dirty="0" smtClean="0"/>
              <a:t>now- </a:t>
            </a:r>
            <a:r>
              <a:rPr lang="en-US" sz="1600" b="1" dirty="0"/>
              <a:t>then; here </a:t>
            </a:r>
            <a:r>
              <a:rPr lang="en-US" sz="1600" b="1" dirty="0" smtClean="0"/>
              <a:t>- </a:t>
            </a:r>
            <a:r>
              <a:rPr lang="en-US" sz="1600" b="1" dirty="0"/>
              <a:t>there; </a:t>
            </a:r>
            <a:r>
              <a:rPr lang="en-US" sz="1600" b="1" dirty="0" smtClean="0"/>
              <a:t>today - </a:t>
            </a:r>
            <a:r>
              <a:rPr lang="en-US" sz="1600" b="1" dirty="0"/>
              <a:t>that </a:t>
            </a:r>
            <a:r>
              <a:rPr lang="en-US" sz="1600" b="1" dirty="0" smtClean="0"/>
              <a:t>day; </a:t>
            </a:r>
            <a:r>
              <a:rPr lang="en-US" sz="1600" b="1" dirty="0"/>
              <a:t>tomorrow </a:t>
            </a:r>
            <a:r>
              <a:rPr lang="en-US" sz="1600" b="1" dirty="0" smtClean="0"/>
              <a:t>- </a:t>
            </a:r>
            <a:r>
              <a:rPr lang="en-US" sz="1600" b="1" dirty="0"/>
              <a:t>the next </a:t>
            </a:r>
            <a:r>
              <a:rPr lang="en-US" sz="1600" b="1" dirty="0" smtClean="0"/>
              <a:t>day; yesterday – the day </a:t>
            </a:r>
            <a:r>
              <a:rPr lang="en-US" sz="1600" b="1" dirty="0"/>
              <a:t>before; last </a:t>
            </a:r>
            <a:r>
              <a:rPr lang="en-US" sz="1600" b="1" dirty="0" smtClean="0"/>
              <a:t>Monday - </a:t>
            </a:r>
            <a:r>
              <a:rPr lang="en-US" sz="1600" b="1" dirty="0"/>
              <a:t>the </a:t>
            </a:r>
            <a:r>
              <a:rPr lang="en-US" sz="1600" b="1" dirty="0" smtClean="0"/>
              <a:t>last/previous Monday</a:t>
            </a:r>
            <a:r>
              <a:rPr lang="en-US" sz="1600" dirty="0" smtClean="0"/>
              <a:t>):</a:t>
            </a:r>
            <a:endParaRPr lang="en-US" sz="1600" dirty="0"/>
          </a:p>
          <a:p>
            <a:pPr marL="531813" indent="0">
              <a:lnSpc>
                <a:spcPct val="150000"/>
              </a:lnSpc>
              <a:buNone/>
            </a:pPr>
            <a:r>
              <a:rPr lang="en-US" sz="1600" i="1" dirty="0"/>
              <a:t>Alex said. </a:t>
            </a:r>
            <a:r>
              <a:rPr lang="en-US" sz="1600" i="1" dirty="0" smtClean="0"/>
              <a:t>‘I'll </a:t>
            </a:r>
            <a:r>
              <a:rPr lang="en-US" sz="1600" i="1" dirty="0"/>
              <a:t>meet </a:t>
            </a:r>
            <a:r>
              <a:rPr lang="en-US" sz="1600" i="1" dirty="0" smtClean="0"/>
              <a:t>you here </a:t>
            </a:r>
            <a:r>
              <a:rPr lang="en-US" sz="1600" i="1" dirty="0"/>
              <a:t>again tomorrow at 3.30.' </a:t>
            </a:r>
            <a:endParaRPr lang="en-US" sz="1600" i="1" dirty="0" smtClean="0"/>
          </a:p>
          <a:p>
            <a:pPr marL="531813" indent="0">
              <a:lnSpc>
                <a:spcPct val="150000"/>
              </a:lnSpc>
              <a:buNone/>
            </a:pPr>
            <a:r>
              <a:rPr lang="en-US" sz="1600" i="1" dirty="0" smtClean="0"/>
              <a:t>Alex </a:t>
            </a:r>
            <a:r>
              <a:rPr lang="en-US" sz="1600" i="1" dirty="0"/>
              <a:t>said she would meet us there again the next </a:t>
            </a:r>
            <a:r>
              <a:rPr lang="en-US" sz="1600" i="1" dirty="0" smtClean="0"/>
              <a:t>day </a:t>
            </a:r>
            <a:r>
              <a:rPr lang="en-US" sz="1600" i="1" dirty="0"/>
              <a:t>at 3.30.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But if the statement is reported </a:t>
            </a:r>
            <a:r>
              <a:rPr lang="en-US" sz="1600" i="1" dirty="0"/>
              <a:t>on the same day and in the same place</a:t>
            </a:r>
            <a:r>
              <a:rPr lang="en-US" sz="1600" dirty="0"/>
              <a:t>, we would say:</a:t>
            </a:r>
          </a:p>
          <a:p>
            <a:pPr marL="531813" indent="-531813"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Alex </a:t>
            </a:r>
            <a:r>
              <a:rPr lang="en-US" sz="1600" i="1" dirty="0"/>
              <a:t>said she would meet us here again tomorrow at 3.30.</a:t>
            </a:r>
            <a:endParaRPr lang="fr-FR" sz="16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540000"/>
            <a:ext cx="7781090" cy="564300"/>
          </a:xfrm>
        </p:spPr>
        <p:txBody>
          <a:bodyPr/>
          <a:lstStyle/>
          <a:p>
            <a:r>
              <a:rPr lang="fr-FR" sz="2400" u="sng" dirty="0"/>
              <a:t>Changes </a:t>
            </a:r>
            <a:r>
              <a:rPr lang="fr-FR" sz="2400" u="sng" dirty="0" smtClean="0"/>
              <a:t>of </a:t>
            </a:r>
            <a:r>
              <a:rPr lang="fr-FR" sz="2400" u="sng" dirty="0" err="1" smtClean="0"/>
              <a:t>tense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37083"/>
            <a:ext cx="8358246" cy="33663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When we use indirect speech after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a past tense reporting verb </a:t>
            </a:r>
            <a:r>
              <a:rPr lang="en-US" sz="1600" dirty="0"/>
              <a:t>(e.g. said, </a:t>
            </a:r>
            <a:r>
              <a:rPr lang="en-US" sz="1600" dirty="0" smtClean="0"/>
              <a:t>had confirmed</a:t>
            </a:r>
            <a:r>
              <a:rPr lang="en-US" sz="1600" dirty="0"/>
              <a:t>), we usually </a:t>
            </a:r>
            <a:r>
              <a:rPr lang="en-US" sz="1600" i="1" dirty="0"/>
              <a:t>change the tense </a:t>
            </a:r>
            <a:r>
              <a:rPr lang="en-US" sz="1600" dirty="0"/>
              <a:t>in the sentences we are </a:t>
            </a:r>
            <a:r>
              <a:rPr lang="en-US" sz="1600" dirty="0" smtClean="0"/>
              <a:t>reporting.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 smtClean="0"/>
              <a:t>We </a:t>
            </a:r>
            <a:r>
              <a:rPr lang="en-US" sz="1600" dirty="0"/>
              <a:t>use </a:t>
            </a:r>
            <a:r>
              <a:rPr lang="en-US" sz="1600" i="1" dirty="0"/>
              <a:t>a tense one step further in the past </a:t>
            </a:r>
            <a:r>
              <a:rPr lang="en-US" sz="1600" dirty="0"/>
              <a:t>('backshift'), so present forms become </a:t>
            </a:r>
            <a:r>
              <a:rPr lang="en-US" sz="1600" dirty="0" smtClean="0"/>
              <a:t>past forms </a:t>
            </a:r>
            <a:r>
              <a:rPr lang="en-US" sz="1600" dirty="0"/>
              <a:t>(e.g. present simple </a:t>
            </a:r>
            <a:r>
              <a:rPr lang="en-US" sz="1600" dirty="0" smtClean="0"/>
              <a:t>- </a:t>
            </a:r>
            <a:r>
              <a:rPr lang="en-US" sz="1600" dirty="0"/>
              <a:t>past simple, present continuous </a:t>
            </a:r>
            <a:r>
              <a:rPr lang="en-US" sz="1600" dirty="0" smtClean="0"/>
              <a:t>-+ past </a:t>
            </a:r>
            <a:r>
              <a:rPr lang="en-US" sz="1600" dirty="0"/>
              <a:t>continuous):</a:t>
            </a:r>
          </a:p>
          <a:p>
            <a:pPr indent="-7938">
              <a:lnSpc>
                <a:spcPct val="150000"/>
              </a:lnSpc>
              <a:buNone/>
            </a:pPr>
            <a:r>
              <a:rPr lang="en-US" sz="1600" i="1" dirty="0" smtClean="0"/>
              <a:t>‘I'm </a:t>
            </a:r>
            <a:r>
              <a:rPr lang="en-US" sz="1600" i="1" dirty="0"/>
              <a:t>leaving in ten minutes.' </a:t>
            </a:r>
            <a:r>
              <a:rPr lang="en-US" sz="1600" i="1" dirty="0" smtClean="0"/>
              <a:t>--She </a:t>
            </a:r>
            <a:r>
              <a:rPr lang="en-US" sz="1600" i="1" dirty="0"/>
              <a:t>decided she was leaving in ten minutes.</a:t>
            </a:r>
          </a:p>
          <a:p>
            <a:pPr indent="-7938">
              <a:lnSpc>
                <a:spcPct val="150000"/>
              </a:lnSpc>
              <a:buNone/>
            </a:pPr>
            <a:r>
              <a:rPr lang="en-US" sz="1600" i="1" dirty="0"/>
              <a:t>'We've been living here for </a:t>
            </a:r>
            <a:r>
              <a:rPr lang="en-US" sz="1600" i="1" dirty="0" smtClean="0"/>
              <a:t>years</a:t>
            </a:r>
            <a:r>
              <a:rPr lang="en-US" sz="1600" i="1" dirty="0"/>
              <a:t>.' - He revealed </a:t>
            </a:r>
            <a:r>
              <a:rPr lang="en-US" sz="1600" i="1" dirty="0" smtClean="0"/>
              <a:t>they'd </a:t>
            </a:r>
            <a:r>
              <a:rPr lang="en-US" sz="1600" i="1" dirty="0"/>
              <a:t>been living there for gears.</a:t>
            </a:r>
            <a:endParaRPr lang="fr-FR" sz="16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0000" y="714362"/>
            <a:ext cx="7704000" cy="388902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Past forms </a:t>
            </a:r>
            <a:r>
              <a:rPr lang="en-US" sz="1600" dirty="0"/>
              <a:t>become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past perfect forms </a:t>
            </a:r>
            <a:r>
              <a:rPr lang="en-US" sz="1600" dirty="0"/>
              <a:t>(e.g. past simple </a:t>
            </a:r>
            <a:r>
              <a:rPr lang="en-US" sz="1600" dirty="0" smtClean="0"/>
              <a:t>- </a:t>
            </a:r>
            <a:r>
              <a:rPr lang="en-US" sz="1600" dirty="0"/>
              <a:t>past perfect simple):</a:t>
            </a:r>
          </a:p>
          <a:p>
            <a:pPr>
              <a:lnSpc>
                <a:spcPct val="20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‘It </a:t>
            </a:r>
            <a:r>
              <a:rPr lang="en-US" sz="1600" i="1" dirty="0"/>
              <a:t>rained </a:t>
            </a:r>
            <a:r>
              <a:rPr lang="en-US" sz="1600" i="1" dirty="0" smtClean="0"/>
              <a:t>really heavily today.' </a:t>
            </a:r>
          </a:p>
          <a:p>
            <a:pPr>
              <a:lnSpc>
                <a:spcPct val="200000"/>
              </a:lnSpc>
              <a:buNone/>
            </a:pPr>
            <a:r>
              <a:rPr lang="en-US" sz="1600" i="1" dirty="0"/>
              <a:t>	</a:t>
            </a:r>
            <a:r>
              <a:rPr lang="en-US" sz="1600" i="1" dirty="0" smtClean="0"/>
              <a:t>Sarah </a:t>
            </a:r>
            <a:r>
              <a:rPr lang="en-US" sz="1600" i="1" dirty="0"/>
              <a:t>mentioned that it had rained </a:t>
            </a:r>
            <a:r>
              <a:rPr lang="en-US" sz="1600" i="1" dirty="0" smtClean="0"/>
              <a:t>really heavily </a:t>
            </a:r>
            <a:r>
              <a:rPr lang="fr-FR" sz="1600" i="1" dirty="0" err="1" smtClean="0"/>
              <a:t>that</a:t>
            </a:r>
            <a:r>
              <a:rPr lang="fr-FR" sz="1600" i="1" dirty="0" smtClean="0"/>
              <a:t> day.</a:t>
            </a:r>
            <a:endParaRPr lang="fr-FR" sz="1600" i="1" dirty="0"/>
          </a:p>
          <a:p>
            <a:pPr>
              <a:lnSpc>
                <a:spcPct val="200000"/>
              </a:lnSpc>
            </a:pP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The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past perfect simple and continuous</a:t>
            </a:r>
            <a:r>
              <a:rPr lang="en-US" sz="1600" dirty="0"/>
              <a:t> </a:t>
            </a:r>
            <a:r>
              <a:rPr lang="en-US" sz="1600" i="1" dirty="0"/>
              <a:t>do not change</a:t>
            </a:r>
            <a:r>
              <a:rPr lang="en-US" sz="1600" dirty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'They'd </a:t>
            </a:r>
            <a:r>
              <a:rPr lang="en-US" sz="1600" i="1" dirty="0"/>
              <a:t>arrived an hour </a:t>
            </a:r>
            <a:r>
              <a:rPr lang="en-US" sz="1600" i="1" dirty="0" smtClean="0"/>
              <a:t>early.'- </a:t>
            </a:r>
            <a:r>
              <a:rPr lang="en-US" sz="1600" i="1" dirty="0"/>
              <a:t>I said </a:t>
            </a:r>
            <a:r>
              <a:rPr lang="en-US" sz="1600" i="1" dirty="0" smtClean="0"/>
              <a:t>they'd </a:t>
            </a:r>
            <a:r>
              <a:rPr lang="en-US" sz="1600" i="1" dirty="0"/>
              <a:t>arrived an hour </a:t>
            </a:r>
            <a:r>
              <a:rPr lang="en-US" sz="1600" i="1" dirty="0" smtClean="0"/>
              <a:t>early.</a:t>
            </a:r>
            <a:endParaRPr lang="fr-FR" sz="1600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00" y="1785932"/>
            <a:ext cx="7704000" cy="564300"/>
          </a:xfrm>
        </p:spPr>
        <p:txBody>
          <a:bodyPr/>
          <a:lstStyle/>
          <a:p>
            <a:r>
              <a:rPr lang="fr-FR" sz="2800" dirty="0" err="1" smtClean="0"/>
              <a:t>When</a:t>
            </a:r>
            <a:r>
              <a:rPr lang="fr-FR" sz="2800" dirty="0" smtClean="0"/>
              <a:t> to change the </a:t>
            </a:r>
            <a:r>
              <a:rPr lang="fr-FR" sz="2800" dirty="0" err="1" smtClean="0"/>
              <a:t>tense</a:t>
            </a:r>
            <a:endParaRPr lang="fr-F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357172"/>
            <a:ext cx="7852528" cy="10001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We do not change the tense of the original words in reported speech when: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571617"/>
            <a:ext cx="7995404" cy="303176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600" b="1" dirty="0">
                <a:solidFill>
                  <a:schemeClr val="accent1"/>
                </a:solidFill>
              </a:rPr>
              <a:t>' the reporting verb is in a present tense</a:t>
            </a:r>
            <a:r>
              <a:rPr lang="en-US" sz="1600" b="1" dirty="0" smtClean="0">
                <a:solidFill>
                  <a:schemeClr val="accent1"/>
                </a:solidFill>
              </a:rPr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He says </a:t>
            </a:r>
            <a:r>
              <a:rPr lang="en-US" sz="1600" i="1" dirty="0"/>
              <a:t>that intelligent life in the universe does not exist</a:t>
            </a:r>
            <a:r>
              <a:rPr lang="en-US" sz="1600" i="1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600" b="1" dirty="0">
                <a:solidFill>
                  <a:schemeClr val="accent1"/>
                </a:solidFill>
              </a:rPr>
              <a:t>' the direct speech includes an 'unreal </a:t>
            </a:r>
            <a:r>
              <a:rPr lang="en-US" sz="1600" b="1" dirty="0" smtClean="0">
                <a:solidFill>
                  <a:schemeClr val="accent1"/>
                </a:solidFill>
              </a:rPr>
              <a:t>past‘</a:t>
            </a:r>
          </a:p>
          <a:p>
            <a:pPr>
              <a:lnSpc>
                <a:spcPct val="150000"/>
              </a:lnSpc>
            </a:pPr>
            <a:r>
              <a:rPr lang="en-US" sz="1600" i="1" dirty="0" smtClean="0"/>
              <a:t>‘I wish </a:t>
            </a:r>
            <a:r>
              <a:rPr lang="en-US" sz="1600" i="1" dirty="0"/>
              <a:t>I were </a:t>
            </a:r>
            <a:r>
              <a:rPr lang="en-US" sz="1600" i="1" dirty="0" smtClean="0"/>
              <a:t>younger</a:t>
            </a:r>
            <a:r>
              <a:rPr lang="en-US" sz="1600" i="1" dirty="0"/>
              <a:t>.' </a:t>
            </a:r>
            <a:r>
              <a:rPr lang="en-US" sz="1600" i="1" dirty="0" smtClean="0"/>
              <a:t>-Janice </a:t>
            </a:r>
            <a:r>
              <a:rPr lang="en-US" sz="1600" i="1" dirty="0"/>
              <a:t>said that she wished she were </a:t>
            </a:r>
            <a:r>
              <a:rPr lang="en-US" sz="1600" i="1" dirty="0" smtClean="0"/>
              <a:t>younger</a:t>
            </a:r>
            <a:r>
              <a:rPr lang="en-US" sz="1600" i="1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1600" i="1" strike="sngStrike" dirty="0" smtClean="0"/>
              <a:t>Janice said-that </a:t>
            </a:r>
            <a:r>
              <a:rPr lang="en-US" sz="1600" i="1" strike="sngStrike" dirty="0"/>
              <a:t>she-wished she had been </a:t>
            </a:r>
            <a:r>
              <a:rPr lang="en-US" sz="1600" i="1" strike="sngStrike" dirty="0" smtClean="0"/>
              <a:t>lounger.</a:t>
            </a:r>
            <a:endParaRPr lang="fr-FR" sz="1600" i="1" strike="sngStrik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642924"/>
            <a:ext cx="8072494" cy="3960459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1600" dirty="0" smtClean="0"/>
              <a:t>In </a:t>
            </a:r>
            <a:r>
              <a:rPr lang="en-US" sz="1600" dirty="0"/>
              <a:t>some cases we can choose </a:t>
            </a:r>
            <a:r>
              <a:rPr lang="en-US" sz="1600" b="1" dirty="0"/>
              <a:t>to change the tense or not</a:t>
            </a:r>
            <a:r>
              <a:rPr lang="en-US" sz="1600" dirty="0"/>
              <a:t>. This often depends on </a:t>
            </a:r>
            <a:r>
              <a:rPr lang="en-US" sz="1600" i="1" dirty="0" smtClean="0">
                <a:solidFill>
                  <a:schemeClr val="accent1"/>
                </a:solidFill>
              </a:rPr>
              <a:t>the relationship </a:t>
            </a:r>
            <a:r>
              <a:rPr lang="en-US" sz="1600" i="1" dirty="0">
                <a:solidFill>
                  <a:schemeClr val="accent1"/>
                </a:solidFill>
              </a:rPr>
              <a:t>of the reported event to the time of reporting it</a:t>
            </a:r>
            <a:r>
              <a:rPr lang="en-US" sz="1600" dirty="0"/>
              <a:t>. </a:t>
            </a:r>
            <a:endParaRPr lang="en-US" sz="1600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n-US" sz="1600" dirty="0" smtClean="0"/>
              <a:t>For </a:t>
            </a:r>
            <a:r>
              <a:rPr lang="en-US" sz="1600" dirty="0"/>
              <a:t>example, if we report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600" i="1" dirty="0" smtClean="0"/>
              <a:t>‘I'm </a:t>
            </a:r>
            <a:r>
              <a:rPr lang="en-US" sz="1600" i="1" dirty="0"/>
              <a:t>going on </a:t>
            </a:r>
            <a:r>
              <a:rPr lang="en-US" sz="1600" i="1" dirty="0" smtClean="0"/>
              <a:t>holiday </a:t>
            </a:r>
            <a:r>
              <a:rPr lang="en-US" sz="1600" i="1" dirty="0"/>
              <a:t>tomorrow </a:t>
            </a:r>
            <a:r>
              <a:rPr lang="en-US" sz="1600" i="1" dirty="0" smtClean="0"/>
              <a:t>morning‘ </a:t>
            </a:r>
            <a:r>
              <a:rPr lang="en-US" sz="1600" u="sng" dirty="0" smtClean="0"/>
              <a:t>on </a:t>
            </a:r>
            <a:r>
              <a:rPr lang="en-US" sz="1600" u="sng" dirty="0"/>
              <a:t>the day it is said</a:t>
            </a:r>
            <a:r>
              <a:rPr lang="en-US" sz="1600" dirty="0"/>
              <a:t>, we are likely to </a:t>
            </a:r>
            <a:r>
              <a:rPr lang="en-US" sz="1600" dirty="0" smtClean="0"/>
              <a:t>say: </a:t>
            </a:r>
            <a:r>
              <a:rPr lang="en-US" sz="1600" i="1" dirty="0" smtClean="0"/>
              <a:t>Susanna </a:t>
            </a:r>
            <a:r>
              <a:rPr lang="en-US" sz="1600" i="1" dirty="0"/>
              <a:t>said she's going on </a:t>
            </a:r>
            <a:r>
              <a:rPr lang="en-US" sz="1600" i="1" dirty="0" smtClean="0"/>
              <a:t>holiday </a:t>
            </a:r>
            <a:r>
              <a:rPr lang="en-US" sz="1600" i="1" dirty="0"/>
              <a:t>tomorrow morning.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600" dirty="0"/>
              <a:t>But reported </a:t>
            </a:r>
            <a:r>
              <a:rPr lang="en-US" sz="1600" u="sng" dirty="0"/>
              <a:t>a few days later</a:t>
            </a:r>
            <a:r>
              <a:rPr lang="en-US" sz="1600" dirty="0"/>
              <a:t>, we are more likely to say: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600" i="1" dirty="0"/>
              <a:t>Susanna said she was going on </a:t>
            </a:r>
            <a:r>
              <a:rPr lang="en-US" sz="1600" i="1" dirty="0" smtClean="0"/>
              <a:t>holiday </a:t>
            </a:r>
            <a:r>
              <a:rPr lang="en-US" sz="1600" i="1" dirty="0"/>
              <a:t>the next morning.</a:t>
            </a:r>
            <a:endParaRPr lang="fr-FR" sz="1600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34"/>
            <a:ext cx="7704000" cy="564300"/>
          </a:xfrm>
        </p:spPr>
        <p:txBody>
          <a:bodyPr>
            <a:normAutofit/>
          </a:bodyPr>
          <a:lstStyle/>
          <a:p>
            <a:r>
              <a:rPr lang="en-US" sz="2400" dirty="0"/>
              <a:t>We don't usually change the tense when: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928676"/>
            <a:ext cx="8066842" cy="392909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' the action in the indirect speech is still happening or going to happen: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‘I am working </a:t>
            </a:r>
            <a:r>
              <a:rPr lang="en-US" sz="1600" i="1" dirty="0"/>
              <a:t>on the </a:t>
            </a:r>
            <a:r>
              <a:rPr lang="en-US" sz="1600" i="1" dirty="0" smtClean="0"/>
              <a:t>details </a:t>
            </a:r>
            <a:r>
              <a:rPr lang="en-US" sz="1600" i="1" dirty="0"/>
              <a:t>of a tentative settlement.'</a:t>
            </a:r>
            <a:r>
              <a:rPr lang="en-US" sz="1600" dirty="0"/>
              <a:t>- The negotiator said he </a:t>
            </a:r>
            <a:r>
              <a:rPr lang="en-US" sz="1600" dirty="0" smtClean="0"/>
              <a:t>is working </a:t>
            </a:r>
            <a:r>
              <a:rPr lang="en-US" sz="1600" dirty="0"/>
              <a:t>on the details of a </a:t>
            </a:r>
            <a:r>
              <a:rPr lang="en-US" sz="1600" dirty="0" smtClean="0"/>
              <a:t>tentative </a:t>
            </a:r>
            <a:r>
              <a:rPr lang="en-US" sz="1600" dirty="0"/>
              <a:t>settlement. (= He is still working on the details')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chemeClr val="accent1"/>
                </a:solidFill>
              </a:rPr>
              <a:t>the </a:t>
            </a:r>
            <a:r>
              <a:rPr lang="en-US" sz="1600" b="1" dirty="0">
                <a:solidFill>
                  <a:schemeClr val="accent1"/>
                </a:solidFill>
              </a:rPr>
              <a:t>reported verb expresses a fact or situation that cannot or is unlikely to change: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He </a:t>
            </a:r>
            <a:r>
              <a:rPr lang="en-US" sz="1600" i="1" dirty="0"/>
              <a:t>explained that these animals roamed the </a:t>
            </a:r>
            <a:r>
              <a:rPr lang="en-US" sz="1600" i="1" dirty="0" smtClean="0"/>
              <a:t>earth </a:t>
            </a:r>
            <a:r>
              <a:rPr lang="en-US" sz="1600" i="1" dirty="0"/>
              <a:t>millions of gears ago.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/>
              <a:t>	</a:t>
            </a:r>
            <a:r>
              <a:rPr lang="en-US" sz="1600" i="1" dirty="0" smtClean="0"/>
              <a:t>He </a:t>
            </a:r>
            <a:r>
              <a:rPr lang="en-US" sz="1600" i="1" dirty="0"/>
              <a:t>told us that </a:t>
            </a:r>
            <a:r>
              <a:rPr lang="en-US" sz="1600" i="1" dirty="0" err="1"/>
              <a:t>counselling</a:t>
            </a:r>
            <a:r>
              <a:rPr lang="en-US" sz="1600" i="1" dirty="0"/>
              <a:t> is not the answer for </a:t>
            </a:r>
            <a:r>
              <a:rPr lang="en-US" sz="1600" i="1" dirty="0" smtClean="0"/>
              <a:t>everyone</a:t>
            </a:r>
            <a:r>
              <a:rPr lang="en-US" sz="1600" i="1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' the verb comes after a time conjunction, e.g. when, after:</a:t>
            </a:r>
          </a:p>
          <a:p>
            <a:pPr>
              <a:lnSpc>
                <a:spcPct val="150000"/>
              </a:lnSpc>
              <a:buNone/>
            </a:pPr>
            <a:r>
              <a:rPr lang="en-US" sz="1600" i="1" dirty="0" smtClean="0"/>
              <a:t>	Martin </a:t>
            </a:r>
            <a:r>
              <a:rPr lang="en-US" sz="1600" i="1" dirty="0"/>
              <a:t>replied that he had started the job </a:t>
            </a:r>
            <a:r>
              <a:rPr lang="en-US" sz="1600" i="1" dirty="0" smtClean="0"/>
              <a:t>immediately </a:t>
            </a:r>
            <a:r>
              <a:rPr lang="en-US" sz="1600" i="1" dirty="0"/>
              <a:t>after he left school.</a:t>
            </a:r>
            <a:endParaRPr lang="fr-FR" sz="16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00048"/>
            <a:ext cx="8229600" cy="41267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/>
              <a:t>Note that in all of these cases, </a:t>
            </a:r>
            <a:r>
              <a:rPr lang="en-US" sz="1600" dirty="0">
                <a:solidFill>
                  <a:schemeClr val="accent1"/>
                </a:solidFill>
              </a:rPr>
              <a:t>it is also possible to change the tense:</a:t>
            </a:r>
          </a:p>
          <a:p>
            <a:pPr indent="-190500">
              <a:lnSpc>
                <a:spcPct val="150000"/>
              </a:lnSpc>
              <a:buNone/>
            </a:pPr>
            <a:r>
              <a:rPr lang="en-US" sz="1600" i="1" dirty="0"/>
              <a:t>The negotiator said he was working on details of a tentative settlement.</a:t>
            </a:r>
          </a:p>
          <a:p>
            <a:pPr indent="-190500">
              <a:lnSpc>
                <a:spcPct val="150000"/>
              </a:lnSpc>
              <a:buNone/>
            </a:pPr>
            <a:r>
              <a:rPr lang="en-US" sz="1600" i="1" dirty="0"/>
              <a:t>He explained </a:t>
            </a:r>
            <a:r>
              <a:rPr lang="en-US" sz="1600" i="1" dirty="0" smtClean="0"/>
              <a:t>that </a:t>
            </a:r>
            <a:r>
              <a:rPr lang="en-US" sz="1600" i="1" dirty="0"/>
              <a:t>these animals had roamed the earth millions of gears ago.</a:t>
            </a:r>
          </a:p>
          <a:p>
            <a:pPr indent="-190500">
              <a:lnSpc>
                <a:spcPct val="150000"/>
              </a:lnSpc>
              <a:buNone/>
            </a:pPr>
            <a:r>
              <a:rPr lang="en-US" sz="1600" i="1" dirty="0"/>
              <a:t>He told us that </a:t>
            </a:r>
            <a:r>
              <a:rPr lang="en-US" sz="1600" i="1" dirty="0" err="1"/>
              <a:t>counselling</a:t>
            </a:r>
            <a:r>
              <a:rPr lang="en-US" sz="1600" i="1" dirty="0"/>
              <a:t> was not the answer for </a:t>
            </a:r>
            <a:r>
              <a:rPr lang="en-US" sz="1600" i="1" dirty="0" smtClean="0"/>
              <a:t>everyone</a:t>
            </a:r>
            <a:r>
              <a:rPr lang="en-US" sz="1600" i="1" dirty="0"/>
              <a:t>.</a:t>
            </a:r>
          </a:p>
          <a:p>
            <a:pPr indent="-190500">
              <a:lnSpc>
                <a:spcPct val="150000"/>
              </a:lnSpc>
              <a:buNone/>
            </a:pPr>
            <a:r>
              <a:rPr lang="en-US" sz="1600" i="1" dirty="0"/>
              <a:t>Martin replied that he had started the job </a:t>
            </a:r>
            <a:r>
              <a:rPr lang="en-US" sz="1600" i="1" dirty="0" err="1"/>
              <a:t>immediatelg</a:t>
            </a:r>
            <a:r>
              <a:rPr lang="en-US" sz="1600" i="1" dirty="0"/>
              <a:t> after he had left school</a:t>
            </a:r>
            <a:r>
              <a:rPr lang="en-US" sz="1600" i="1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600" dirty="0" smtClean="0"/>
              <a:t> </a:t>
            </a:r>
            <a:r>
              <a:rPr lang="en-US" sz="1600" dirty="0"/>
              <a:t>We make the tense change </a:t>
            </a:r>
            <a:r>
              <a:rPr lang="en-US" sz="1600" i="1" dirty="0"/>
              <a:t>if we no longer believe the direct speech statement</a:t>
            </a:r>
            <a:r>
              <a:rPr lang="en-US" sz="1600" dirty="0"/>
              <a:t>:</a:t>
            </a:r>
          </a:p>
          <a:p>
            <a:pPr indent="-190500">
              <a:lnSpc>
                <a:spcPct val="150000"/>
              </a:lnSpc>
              <a:buNone/>
            </a:pPr>
            <a:r>
              <a:rPr lang="fr-FR" sz="1600" i="1" dirty="0"/>
              <a:t>'</a:t>
            </a:r>
            <a:r>
              <a:rPr lang="fr-FR" sz="1600" i="1" dirty="0" err="1"/>
              <a:t>Where's</a:t>
            </a:r>
            <a:r>
              <a:rPr lang="fr-FR" sz="1600" i="1" dirty="0"/>
              <a:t> Tom </a:t>
            </a:r>
            <a:r>
              <a:rPr lang="fr-FR" sz="1600" i="1" dirty="0" err="1"/>
              <a:t>this</a:t>
            </a:r>
            <a:r>
              <a:rPr lang="fr-FR" sz="1600" i="1" dirty="0"/>
              <a:t> </a:t>
            </a:r>
            <a:r>
              <a:rPr lang="fr-FR" sz="1600" i="1" dirty="0" err="1"/>
              <a:t>evening</a:t>
            </a:r>
            <a:r>
              <a:rPr lang="fr-FR" sz="1600" i="1" dirty="0"/>
              <a:t>?'</a:t>
            </a:r>
          </a:p>
          <a:p>
            <a:pPr indent="-190500">
              <a:lnSpc>
                <a:spcPct val="150000"/>
              </a:lnSpc>
              <a:buNone/>
            </a:pPr>
            <a:r>
              <a:rPr lang="en-US" sz="1600" i="1" strike="sngStrike" dirty="0" smtClean="0"/>
              <a:t>He-said </a:t>
            </a:r>
            <a:r>
              <a:rPr lang="en-US" sz="1600" i="1" strike="sngStrike" dirty="0"/>
              <a:t>he's-going to join </a:t>
            </a:r>
            <a:r>
              <a:rPr lang="en-US" sz="1600" i="1" strike="sngStrike" dirty="0" smtClean="0"/>
              <a:t>us, but-I don’t </a:t>
            </a:r>
            <a:r>
              <a:rPr lang="en-US" sz="1600" i="1" strike="sngStrike" dirty="0"/>
              <a:t>think he will</a:t>
            </a:r>
            <a:r>
              <a:rPr lang="en-US" sz="1600" i="1" strike="sngStrike" dirty="0" smtClean="0"/>
              <a:t>.’</a:t>
            </a:r>
            <a:endParaRPr lang="en-US" sz="1600" i="1" strike="sngStrike" dirty="0"/>
          </a:p>
          <a:p>
            <a:pPr indent="-190500">
              <a:lnSpc>
                <a:spcPct val="150000"/>
              </a:lnSpc>
              <a:buNone/>
            </a:pPr>
            <a:r>
              <a:rPr lang="en-US" sz="1600" i="1" dirty="0" smtClean="0"/>
              <a:t>He </a:t>
            </a:r>
            <a:r>
              <a:rPr lang="en-US" sz="1600" i="1" dirty="0"/>
              <a:t>said he was going to </a:t>
            </a:r>
            <a:r>
              <a:rPr lang="en-US" sz="1600" i="1" dirty="0" smtClean="0"/>
              <a:t>join </a:t>
            </a:r>
            <a:r>
              <a:rPr lang="en-US" sz="1600" i="1" dirty="0"/>
              <a:t>us, but I don't think he will.'</a:t>
            </a:r>
            <a:endParaRPr lang="fr-FR" sz="1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642924"/>
            <a:ext cx="7704000" cy="33663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When we report what we or other people have said or thought, we can use direct </a:t>
            </a:r>
            <a:r>
              <a:rPr lang="en-US" sz="2400" b="1" dirty="0" smtClean="0"/>
              <a:t>speech (reporting </a:t>
            </a:r>
            <a:r>
              <a:rPr lang="en-US" sz="2400" b="1" dirty="0"/>
              <a:t>the exact words), but we usually use </a:t>
            </a:r>
            <a:r>
              <a:rPr lang="en-US" sz="2400" b="1" dirty="0">
                <a:solidFill>
                  <a:srgbClr val="FF0000"/>
                </a:solidFill>
              </a:rPr>
              <a:t>indirect speech</a:t>
            </a:r>
            <a:r>
              <a:rPr lang="en-US" sz="2400" b="1" dirty="0"/>
              <a:t>. This unit looks at </a:t>
            </a:r>
            <a:r>
              <a:rPr lang="en-US" sz="2400" b="1" dirty="0" smtClean="0"/>
              <a:t>how we report statements</a:t>
            </a:r>
            <a:r>
              <a:rPr lang="en-US" sz="2400" b="1" dirty="0"/>
              <a:t>, questions and commands, the variety of reporting verbs and </a:t>
            </a:r>
            <a:r>
              <a:rPr lang="en-US" sz="2400" b="1" dirty="0" smtClean="0"/>
              <a:t>how </a:t>
            </a:r>
            <a:r>
              <a:rPr lang="fr-FR" sz="2400" b="1" dirty="0" err="1" smtClean="0"/>
              <a:t>they</a:t>
            </a:r>
            <a:r>
              <a:rPr lang="fr-FR" sz="2400" b="1" dirty="0" smtClean="0"/>
              <a:t> </a:t>
            </a:r>
            <a:r>
              <a:rPr lang="fr-FR" sz="2400" b="1" dirty="0"/>
              <a:t>are </a:t>
            </a:r>
            <a:r>
              <a:rPr lang="fr-FR" sz="2400" b="1" dirty="0" err="1"/>
              <a:t>used</a:t>
            </a:r>
            <a:r>
              <a:rPr lang="fr-FR" sz="2400" b="1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85734"/>
            <a:ext cx="7704000" cy="564300"/>
          </a:xfrm>
        </p:spPr>
        <p:txBody>
          <a:bodyPr/>
          <a:lstStyle/>
          <a:p>
            <a:r>
              <a:rPr lang="fr-FR" sz="2400" u="sng" dirty="0"/>
              <a:t>Modal </a:t>
            </a:r>
            <a:r>
              <a:rPr lang="fr-FR" sz="2400" u="sng" dirty="0" err="1"/>
              <a:t>verbs</a:t>
            </a:r>
            <a:endParaRPr lang="fr-FR" sz="24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857238"/>
            <a:ext cx="7923966" cy="4000527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1600" dirty="0"/>
              <a:t>We often need </a:t>
            </a:r>
            <a:r>
              <a:rPr lang="en-US" sz="1600" i="1" dirty="0"/>
              <a:t>to make changes to modal verbs</a:t>
            </a:r>
            <a:r>
              <a:rPr lang="en-US" sz="1600" dirty="0"/>
              <a:t>. Where possible, </a:t>
            </a:r>
            <a:r>
              <a:rPr lang="en-US" sz="1600" i="1" dirty="0">
                <a:solidFill>
                  <a:schemeClr val="accent1"/>
                </a:solidFill>
              </a:rPr>
              <a:t>the present form </a:t>
            </a:r>
            <a:r>
              <a:rPr lang="en-US" sz="1600" i="1" dirty="0" smtClean="0">
                <a:solidFill>
                  <a:schemeClr val="accent1"/>
                </a:solidFill>
              </a:rPr>
              <a:t>of the </a:t>
            </a:r>
            <a:r>
              <a:rPr lang="en-US" sz="1600" i="1" dirty="0">
                <a:solidFill>
                  <a:schemeClr val="accent1"/>
                </a:solidFill>
              </a:rPr>
              <a:t>modal verb changes to its past form</a:t>
            </a:r>
            <a:r>
              <a:rPr lang="en-US" sz="1600" dirty="0"/>
              <a:t> (</a:t>
            </a:r>
            <a:r>
              <a:rPr lang="en-US" sz="1600" dirty="0" smtClean="0"/>
              <a:t>e.g. </a:t>
            </a:r>
            <a:r>
              <a:rPr lang="en-US" sz="1600" dirty="0"/>
              <a:t>will </a:t>
            </a:r>
            <a:r>
              <a:rPr lang="en-US" sz="1600" dirty="0" smtClean="0"/>
              <a:t>- </a:t>
            </a:r>
            <a:r>
              <a:rPr lang="en-US" sz="1600" dirty="0"/>
              <a:t>would, </a:t>
            </a:r>
            <a:r>
              <a:rPr lang="en-US" sz="1600" dirty="0" smtClean="0"/>
              <a:t>may-might</a:t>
            </a:r>
            <a:r>
              <a:rPr lang="en-US" sz="1600" dirty="0"/>
              <a:t>):</a:t>
            </a:r>
          </a:p>
          <a:p>
            <a:pPr indent="-7938">
              <a:lnSpc>
                <a:spcPct val="200000"/>
              </a:lnSpc>
              <a:buNone/>
            </a:pPr>
            <a:r>
              <a:rPr lang="en-US" sz="1600" i="1" dirty="0"/>
              <a:t>'The new law will be in place soon.' </a:t>
            </a:r>
            <a:r>
              <a:rPr lang="en-US" sz="1600" i="1" dirty="0" smtClean="0"/>
              <a:t>- </a:t>
            </a:r>
            <a:r>
              <a:rPr lang="en-US" sz="1600" i="1" dirty="0"/>
              <a:t>She said the new law would be in place soon.</a:t>
            </a:r>
          </a:p>
          <a:p>
            <a:pPr indent="-7938">
              <a:lnSpc>
                <a:spcPct val="200000"/>
              </a:lnSpc>
              <a:buNone/>
            </a:pPr>
            <a:r>
              <a:rPr lang="en-US" sz="1600" i="1" dirty="0" smtClean="0"/>
              <a:t>'Publication may </a:t>
            </a:r>
            <a:r>
              <a:rPr lang="en-US" sz="1600" i="1" dirty="0"/>
              <a:t>be </a:t>
            </a:r>
            <a:r>
              <a:rPr lang="en-US" sz="1600" i="1" dirty="0" smtClean="0"/>
              <a:t>delayed</a:t>
            </a:r>
            <a:r>
              <a:rPr lang="en-US" sz="1600" i="1" dirty="0"/>
              <a:t>.' </a:t>
            </a:r>
            <a:r>
              <a:rPr lang="en-US" sz="1600" i="1" dirty="0" smtClean="0"/>
              <a:t>- </a:t>
            </a:r>
            <a:r>
              <a:rPr lang="en-US" sz="1600" i="1" dirty="0"/>
              <a:t>The editor said that publication might be </a:t>
            </a:r>
            <a:r>
              <a:rPr lang="en-US" sz="1600" i="1" dirty="0" smtClean="0"/>
              <a:t>delayed</a:t>
            </a:r>
            <a:r>
              <a:rPr lang="en-US" sz="1600" i="1" dirty="0"/>
              <a:t>.</a:t>
            </a:r>
          </a:p>
          <a:p>
            <a:pPr>
              <a:lnSpc>
                <a:spcPct val="200000"/>
              </a:lnSpc>
            </a:pPr>
            <a:r>
              <a:rPr lang="en-US" sz="1600" i="1" dirty="0" smtClean="0"/>
              <a:t>Shall</a:t>
            </a:r>
            <a:r>
              <a:rPr lang="en-US" sz="1600" dirty="0" smtClean="0"/>
              <a:t> becomes </a:t>
            </a:r>
            <a:r>
              <a:rPr lang="en-US" sz="1600" i="1" dirty="0"/>
              <a:t>would </a:t>
            </a:r>
            <a:r>
              <a:rPr lang="en-US" sz="1600" dirty="0"/>
              <a:t>when it refers to </a:t>
            </a:r>
            <a:r>
              <a:rPr lang="en-US" sz="1600" i="1" dirty="0"/>
              <a:t>the future</a:t>
            </a:r>
            <a:r>
              <a:rPr lang="en-US" sz="1600" dirty="0"/>
              <a:t>, </a:t>
            </a:r>
            <a:endParaRPr lang="en-US" sz="1600" dirty="0" smtClean="0"/>
          </a:p>
          <a:p>
            <a:pPr>
              <a:lnSpc>
                <a:spcPct val="200000"/>
              </a:lnSpc>
              <a:buNone/>
            </a:pPr>
            <a:r>
              <a:rPr lang="en-US" sz="1600" dirty="0" smtClean="0"/>
              <a:t>	but </a:t>
            </a:r>
            <a:r>
              <a:rPr lang="en-US" sz="1600" i="1" dirty="0"/>
              <a:t>should </a:t>
            </a:r>
            <a:r>
              <a:rPr lang="en-US" sz="1600" dirty="0"/>
              <a:t>when it is a suggestion:</a:t>
            </a:r>
          </a:p>
          <a:p>
            <a:pPr indent="-7938">
              <a:lnSpc>
                <a:spcPct val="200000"/>
              </a:lnSpc>
              <a:buNone/>
            </a:pPr>
            <a:r>
              <a:rPr lang="en-US" sz="1600" i="1" dirty="0" smtClean="0"/>
              <a:t>‘I </a:t>
            </a:r>
            <a:r>
              <a:rPr lang="en-US" sz="1600" i="1" dirty="0"/>
              <a:t>shall tell them </a:t>
            </a:r>
            <a:r>
              <a:rPr lang="en-US" sz="1600" i="1" dirty="0" smtClean="0"/>
              <a:t>everything.‘ -  I decided I would </a:t>
            </a:r>
            <a:r>
              <a:rPr lang="en-US" sz="1600" i="1" dirty="0"/>
              <a:t>tell them </a:t>
            </a:r>
            <a:r>
              <a:rPr lang="en-US" sz="1600" i="1" dirty="0" smtClean="0"/>
              <a:t>everything</a:t>
            </a:r>
            <a:r>
              <a:rPr lang="en-US" sz="1600" i="1" dirty="0"/>
              <a:t>.</a:t>
            </a:r>
          </a:p>
          <a:p>
            <a:pPr indent="-7938">
              <a:lnSpc>
                <a:spcPct val="200000"/>
              </a:lnSpc>
              <a:buNone/>
            </a:pPr>
            <a:r>
              <a:rPr lang="en-US" sz="1600" i="1" dirty="0"/>
              <a:t>'Shatt we tell the manager?' - She suggested that </a:t>
            </a:r>
            <a:r>
              <a:rPr lang="en-US" sz="1600" i="1" dirty="0" smtClean="0"/>
              <a:t>they </a:t>
            </a:r>
            <a:r>
              <a:rPr lang="en-US" sz="1600" i="1" dirty="0"/>
              <a:t>should tell the manager.</a:t>
            </a:r>
            <a:endParaRPr lang="fr-FR" sz="1600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571486"/>
            <a:ext cx="8358246" cy="403189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600" dirty="0"/>
              <a:t>We can use both </a:t>
            </a:r>
            <a:r>
              <a:rPr lang="en-US" sz="1600" i="1" dirty="0"/>
              <a:t>must </a:t>
            </a:r>
            <a:r>
              <a:rPr lang="en-US" sz="1600" dirty="0"/>
              <a:t>and </a:t>
            </a:r>
            <a:r>
              <a:rPr lang="en-US" sz="1600" i="1" dirty="0"/>
              <a:t>had to </a:t>
            </a:r>
            <a:r>
              <a:rPr lang="en-US" sz="1600" dirty="0"/>
              <a:t>in reported speech:</a:t>
            </a:r>
          </a:p>
          <a:p>
            <a:pPr>
              <a:lnSpc>
                <a:spcPct val="200000"/>
              </a:lnSpc>
              <a:buNone/>
            </a:pPr>
            <a:r>
              <a:rPr lang="en-US" sz="1600" dirty="0" smtClean="0"/>
              <a:t> 	'You </a:t>
            </a:r>
            <a:r>
              <a:rPr lang="en-US" sz="1600" dirty="0"/>
              <a:t>must lose </a:t>
            </a:r>
            <a:r>
              <a:rPr lang="en-US" sz="1600" dirty="0" smtClean="0"/>
              <a:t>twenty </a:t>
            </a:r>
            <a:r>
              <a:rPr lang="en-US" sz="1600" dirty="0"/>
              <a:t>kilos!'- The doctor said that I </a:t>
            </a:r>
            <a:r>
              <a:rPr lang="en-US" sz="1600" dirty="0" smtClean="0"/>
              <a:t>must /had </a:t>
            </a:r>
            <a:r>
              <a:rPr lang="en-US" sz="1600" dirty="0"/>
              <a:t>to lose </a:t>
            </a:r>
            <a:r>
              <a:rPr lang="en-US" sz="1600" dirty="0" smtClean="0"/>
              <a:t>twenty </a:t>
            </a:r>
            <a:r>
              <a:rPr lang="en-US" sz="1600" dirty="0"/>
              <a:t>kilos.</a:t>
            </a:r>
          </a:p>
          <a:p>
            <a:pPr>
              <a:lnSpc>
                <a:spcPct val="200000"/>
              </a:lnSpc>
            </a:pPr>
            <a:r>
              <a:rPr lang="en-US" sz="1600" dirty="0" smtClean="0"/>
              <a:t>In </a:t>
            </a:r>
            <a:r>
              <a:rPr lang="en-US" sz="1600" dirty="0"/>
              <a:t>the negative we can use </a:t>
            </a:r>
            <a:r>
              <a:rPr lang="en-US" sz="1600" i="1" dirty="0"/>
              <a:t>mustn't</a:t>
            </a:r>
            <a:r>
              <a:rPr lang="en-US" sz="1600" dirty="0"/>
              <a:t> or </a:t>
            </a:r>
            <a:r>
              <a:rPr lang="en-US" sz="1600" i="1" dirty="0" smtClean="0"/>
              <a:t>wasn't / weren't </a:t>
            </a:r>
            <a:r>
              <a:rPr lang="en-US" sz="1600" i="1" dirty="0"/>
              <a:t>to</a:t>
            </a:r>
            <a:r>
              <a:rPr lang="en-US" sz="1600" dirty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US" sz="1600" dirty="0" smtClean="0"/>
              <a:t>	'You </a:t>
            </a:r>
            <a:r>
              <a:rPr lang="en-US" sz="1600" dirty="0"/>
              <a:t>mustn't </a:t>
            </a:r>
            <a:r>
              <a:rPr lang="en-US" sz="1600" dirty="0" smtClean="0"/>
              <a:t>think badly </a:t>
            </a:r>
            <a:r>
              <a:rPr lang="en-US" sz="1600" dirty="0"/>
              <a:t>of me.' </a:t>
            </a:r>
            <a:r>
              <a:rPr lang="en-US" sz="1600" dirty="0" smtClean="0"/>
              <a:t>- </a:t>
            </a:r>
            <a:r>
              <a:rPr lang="en-US" sz="1600" dirty="0"/>
              <a:t>She said we </a:t>
            </a:r>
            <a:r>
              <a:rPr lang="en-US" sz="1600" dirty="0" smtClean="0"/>
              <a:t>mustn't/weren't </a:t>
            </a:r>
            <a:r>
              <a:rPr lang="en-US" sz="1600" dirty="0"/>
              <a:t>to think </a:t>
            </a:r>
            <a:r>
              <a:rPr lang="en-US" sz="1600" dirty="0" smtClean="0"/>
              <a:t>badly </a:t>
            </a:r>
            <a:r>
              <a:rPr lang="en-US" sz="1600" dirty="0"/>
              <a:t>of her.</a:t>
            </a:r>
          </a:p>
          <a:p>
            <a:pPr>
              <a:lnSpc>
                <a:spcPct val="200000"/>
              </a:lnSpc>
            </a:pPr>
            <a:r>
              <a:rPr lang="en-US" sz="1600" i="1" dirty="0"/>
              <a:t>ought to, used to, </a:t>
            </a:r>
            <a:r>
              <a:rPr lang="en-US" sz="1600" i="1" dirty="0" smtClean="0"/>
              <a:t>could</a:t>
            </a:r>
            <a:r>
              <a:rPr lang="en-US" sz="1600" i="1" dirty="0"/>
              <a:t>, might, would </a:t>
            </a:r>
            <a:r>
              <a:rPr lang="en-US" sz="1600" dirty="0"/>
              <a:t>and</a:t>
            </a:r>
            <a:r>
              <a:rPr lang="en-US" sz="1600" i="1" dirty="0"/>
              <a:t> should </a:t>
            </a:r>
            <a:r>
              <a:rPr lang="en-US" sz="1600" i="1" dirty="0">
                <a:solidFill>
                  <a:schemeClr val="accent1"/>
                </a:solidFill>
              </a:rPr>
              <a:t>do not change when reported.</a:t>
            </a:r>
            <a:endParaRPr lang="fr-FR" sz="16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 rot="-546">
            <a:off x="2714646" y="2714926"/>
            <a:ext cx="3776700" cy="426300"/>
          </a:xfrm>
        </p:spPr>
        <p:txBody>
          <a:bodyPr/>
          <a:lstStyle/>
          <a:p>
            <a:pPr lvl="0"/>
            <a:r>
              <a:rPr lang="en-US" b="1" dirty="0" smtClean="0"/>
              <a:t>Do you have any questions?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162050" y="1399125"/>
            <a:ext cx="6819900" cy="1029749"/>
          </a:xfrm>
        </p:spPr>
        <p:txBody>
          <a:bodyPr/>
          <a:lstStyle/>
          <a:p>
            <a:r>
              <a:rPr lang="en" dirty="0" smtClean="0"/>
              <a:t>Thanks!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34"/>
            <a:ext cx="7704000" cy="56430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DIRECT </a:t>
            </a:r>
            <a:r>
              <a:rPr lang="fr-FR" sz="2000" dirty="0"/>
              <a:t>AND </a:t>
            </a:r>
            <a:r>
              <a:rPr lang="fr-FR" sz="2000" dirty="0" smtClean="0"/>
              <a:t>INDIRECT </a:t>
            </a:r>
            <a:r>
              <a:rPr lang="fr-FR" sz="2000" dirty="0"/>
              <a:t>SPEECH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8"/>
            <a:ext cx="8786874" cy="41255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fr-FR" sz="1800" b="1" u="sng" dirty="0" err="1" smtClean="0"/>
              <a:t>Reporting</a:t>
            </a:r>
            <a:r>
              <a:rPr lang="fr-FR" sz="1800" b="1" u="sng" dirty="0" smtClean="0"/>
              <a:t> speech in </a:t>
            </a:r>
            <a:r>
              <a:rPr lang="fr-FR" sz="1800" b="1" u="sng" dirty="0" err="1" smtClean="0"/>
              <a:t>writing</a:t>
            </a:r>
            <a:endParaRPr lang="fr-FR" sz="1800" b="1" u="sng" dirty="0" smtClean="0"/>
          </a:p>
          <a:p>
            <a:pPr marL="361950" indent="-180975">
              <a:lnSpc>
                <a:spcPct val="200000"/>
              </a:lnSpc>
            </a:pPr>
            <a:r>
              <a:rPr lang="en-US" dirty="0" smtClean="0"/>
              <a:t>When </a:t>
            </a:r>
            <a:r>
              <a:rPr lang="en-US" dirty="0"/>
              <a:t>reporting speech in literature, authors often use direct speech - the exact </a:t>
            </a:r>
            <a:r>
              <a:rPr lang="en-US" dirty="0" smtClean="0"/>
              <a:t>words are </a:t>
            </a:r>
            <a:r>
              <a:rPr lang="en-US" dirty="0"/>
              <a:t>between </a:t>
            </a:r>
            <a:r>
              <a:rPr lang="en-US" dirty="0" smtClean="0"/>
              <a:t>inverted </a:t>
            </a:r>
            <a:r>
              <a:rPr lang="en-US" dirty="0"/>
              <a:t>commas. We do not use </a:t>
            </a:r>
            <a:r>
              <a:rPr lang="en-US" dirty="0" smtClean="0"/>
              <a:t>‘that’ </a:t>
            </a:r>
            <a:r>
              <a:rPr lang="en-US" dirty="0"/>
              <a:t>to introduce direct speech</a:t>
            </a:r>
            <a:r>
              <a:rPr lang="en-US" dirty="0" smtClean="0"/>
              <a:t>:</a:t>
            </a:r>
          </a:p>
          <a:p>
            <a:pPr marL="361950" indent="-180975">
              <a:lnSpc>
                <a:spcPct val="200000"/>
              </a:lnSpc>
            </a:pPr>
            <a:r>
              <a:rPr lang="en-US" dirty="0"/>
              <a:t>The reporting verb (said, replied, etc.) can go before the speech in inverted </a:t>
            </a:r>
            <a:r>
              <a:rPr lang="en-US" dirty="0" smtClean="0"/>
              <a:t>commas, after </a:t>
            </a:r>
            <a:r>
              <a:rPr lang="en-US" dirty="0"/>
              <a:t>the speech, </a:t>
            </a:r>
            <a:r>
              <a:rPr lang="en-US" dirty="0" smtClean="0"/>
              <a:t>  or </a:t>
            </a:r>
            <a:r>
              <a:rPr lang="en-US" dirty="0"/>
              <a:t>in the middle of it:</a:t>
            </a:r>
          </a:p>
          <a:p>
            <a:pPr marL="180975" indent="180975">
              <a:lnSpc>
                <a:spcPct val="200000"/>
              </a:lnSpc>
              <a:buNone/>
            </a:pPr>
            <a:r>
              <a:rPr lang="en-US" i="1" dirty="0"/>
              <a:t>Lovett said, 'Houston, we have a problem.'</a:t>
            </a:r>
          </a:p>
          <a:p>
            <a:pPr marL="180975" indent="180975">
              <a:lnSpc>
                <a:spcPct val="200000"/>
              </a:lnSpc>
              <a:buNone/>
            </a:pPr>
            <a:r>
              <a:rPr lang="en-US" i="1" dirty="0"/>
              <a:t>'Houston, we have a problem,' Lovett said.</a:t>
            </a:r>
          </a:p>
          <a:p>
            <a:pPr marL="180975" indent="180975">
              <a:lnSpc>
                <a:spcPct val="200000"/>
              </a:lnSpc>
              <a:buNone/>
            </a:pPr>
            <a:r>
              <a:rPr lang="en-US" i="1" dirty="0"/>
              <a:t>'Houston,' said </a:t>
            </a:r>
            <a:r>
              <a:rPr lang="en-US" i="1" dirty="0" smtClean="0"/>
              <a:t>Lovett / Lovett </a:t>
            </a:r>
            <a:r>
              <a:rPr lang="en-US" i="1" dirty="0"/>
              <a:t>said, 'we hove a problem</a:t>
            </a:r>
            <a:r>
              <a:rPr lang="en-US" i="1" dirty="0" smtClean="0"/>
              <a:t>.'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825851"/>
            <a:ext cx="7923966" cy="4317649"/>
          </a:xfrm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en-US" sz="1600" dirty="0" smtClean="0"/>
              <a:t> When we put the reporting verb after direct speech, it can go before the subject, unless the subject is a pronoun:</a:t>
            </a:r>
          </a:p>
          <a:p>
            <a:pPr marL="0" indent="180975">
              <a:lnSpc>
                <a:spcPct val="150000"/>
              </a:lnSpc>
              <a:buNone/>
            </a:pPr>
            <a:r>
              <a:rPr lang="en-US" sz="1600" i="1" strike="sngStrike" dirty="0" smtClean="0"/>
              <a:t>The-</a:t>
            </a:r>
            <a:r>
              <a:rPr lang="en-US" sz="1600" i="1" strike="sngStrike" dirty="0" err="1" smtClean="0"/>
              <a:t>operatien</a:t>
            </a:r>
            <a:r>
              <a:rPr lang="en-US" sz="1600" i="1" strike="sngStrike" dirty="0" smtClean="0"/>
              <a:t>-has been a resounding success,' said she.</a:t>
            </a:r>
          </a:p>
          <a:p>
            <a:pPr marL="0" indent="180975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i="1" dirty="0" smtClean="0"/>
              <a:t>The operation has been a resounding success,' she said.</a:t>
            </a:r>
          </a:p>
          <a:p>
            <a:pPr marL="0" indent="180975">
              <a:lnSpc>
                <a:spcPct val="150000"/>
              </a:lnSpc>
              <a:buNone/>
            </a:pPr>
            <a:r>
              <a:rPr lang="en-US" sz="1600" i="1" dirty="0" smtClean="0"/>
              <a:t>‘The operation has been a resounding success,' said the surgeon.</a:t>
            </a:r>
          </a:p>
          <a:p>
            <a:pPr marL="0" indent="0">
              <a:lnSpc>
                <a:spcPct val="150000"/>
              </a:lnSpc>
            </a:pPr>
            <a:r>
              <a:rPr lang="en-US" sz="1600" dirty="0" smtClean="0"/>
              <a:t> In most other forms of writing, such as letters and reports, we prefer indirect speech: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/>
              <a:t>     </a:t>
            </a:r>
            <a:r>
              <a:rPr lang="en-US" sz="1600" i="1" dirty="0" smtClean="0"/>
              <a:t>She said the operation had been o resounding success.</a:t>
            </a:r>
            <a:endParaRPr lang="fr-FR" sz="1600" i="1" dirty="0" smtClean="0"/>
          </a:p>
          <a:p>
            <a:pPr>
              <a:lnSpc>
                <a:spcPct val="150000"/>
              </a:lnSpc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DADC-2D2B-4096-BF84-AEE6C7A7DFAD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357172"/>
            <a:ext cx="7704000" cy="564300"/>
          </a:xfrm>
        </p:spPr>
        <p:txBody>
          <a:bodyPr>
            <a:normAutofit/>
          </a:bodyPr>
          <a:lstStyle/>
          <a:p>
            <a:pPr algn="l"/>
            <a:r>
              <a:rPr lang="fr-FR" sz="1800" u="sng" dirty="0" err="1" smtClean="0"/>
              <a:t>Reporting</a:t>
            </a:r>
            <a:r>
              <a:rPr lang="fr-FR" sz="1800" u="sng" dirty="0" smtClean="0"/>
              <a:t> speech </a:t>
            </a:r>
            <a:r>
              <a:rPr lang="fr-FR" sz="1800" u="sng" dirty="0" err="1"/>
              <a:t>orally</a:t>
            </a:r>
            <a:endParaRPr lang="fr-FR" sz="18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14"/>
            <a:ext cx="7923966" cy="33663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dirty="0"/>
              <a:t>When we are speaking, it is possible, though rare, to quote words directly. We may </a:t>
            </a:r>
            <a:r>
              <a:rPr lang="en-US" sz="1800" dirty="0" smtClean="0"/>
              <a:t>do this </a:t>
            </a:r>
            <a:r>
              <a:rPr lang="en-US" sz="1800" dirty="0"/>
              <a:t>if we want to focus on the exact words </a:t>
            </a:r>
            <a:r>
              <a:rPr lang="en-US" sz="1800" dirty="0" smtClean="0"/>
              <a:t>spoken: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	</a:t>
            </a:r>
            <a:r>
              <a:rPr lang="en-US" sz="1800" i="1" dirty="0" smtClean="0"/>
              <a:t>But </a:t>
            </a:r>
            <a:r>
              <a:rPr lang="en-US" sz="1800" i="1" dirty="0"/>
              <a:t>did he </a:t>
            </a:r>
            <a:r>
              <a:rPr lang="en-US" sz="1800" i="1" dirty="0" smtClean="0"/>
              <a:t>actually say ‘I hate you</a:t>
            </a:r>
            <a:r>
              <a:rPr lang="en-US" sz="1800" i="1" dirty="0"/>
              <a:t>'?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We usually report words using indirect speech in conversations as we do not </a:t>
            </a:r>
            <a:r>
              <a:rPr lang="en-US" sz="1800" dirty="0" smtClean="0"/>
              <a:t>have punctuation </a:t>
            </a:r>
            <a:r>
              <a:rPr lang="en-US" sz="1800" dirty="0"/>
              <a:t>to clearly signal what is the reported speech: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     </a:t>
            </a:r>
            <a:r>
              <a:rPr lang="en-US" sz="1800" i="1" dirty="0" smtClean="0"/>
              <a:t>But </a:t>
            </a:r>
            <a:r>
              <a:rPr lang="en-US" sz="1800" i="1" dirty="0"/>
              <a:t>did he </a:t>
            </a:r>
            <a:r>
              <a:rPr lang="en-US" sz="1800" i="1" dirty="0" smtClean="0"/>
              <a:t>actually </a:t>
            </a:r>
            <a:r>
              <a:rPr lang="en-US" sz="1800" i="1" dirty="0"/>
              <a:t>tell </a:t>
            </a:r>
            <a:r>
              <a:rPr lang="en-US" sz="1800" i="1" dirty="0" smtClean="0"/>
              <a:t>you </a:t>
            </a:r>
            <a:r>
              <a:rPr lang="en-US" sz="1800" i="1" dirty="0"/>
              <a:t>that he </a:t>
            </a:r>
            <a:r>
              <a:rPr lang="en-US" sz="1800" i="1" dirty="0" smtClean="0"/>
              <a:t>hated you</a:t>
            </a:r>
            <a:r>
              <a:rPr lang="en-US" sz="1800" i="1" dirty="0"/>
              <a:t>?</a:t>
            </a:r>
            <a:endParaRPr lang="fr-FR" sz="1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4294967295"/>
          </p:nvPr>
        </p:nvSpPr>
        <p:spPr>
          <a:xfrm>
            <a:off x="642910" y="2000246"/>
            <a:ext cx="7715304" cy="2603504"/>
          </a:xfrm>
        </p:spPr>
        <p:txBody>
          <a:bodyPr/>
          <a:lstStyle/>
          <a:p>
            <a:pPr>
              <a:buNone/>
            </a:pPr>
            <a:r>
              <a:rPr lang="en-US" sz="1800" b="1" dirty="0"/>
              <a:t>We use indirect speech for statements </a:t>
            </a:r>
            <a:r>
              <a:rPr lang="en-US" sz="1800" b="1" dirty="0" smtClean="0"/>
              <a:t>, </a:t>
            </a:r>
            <a:r>
              <a:rPr lang="en-US" sz="1800" b="1" dirty="0"/>
              <a:t>questions </a:t>
            </a:r>
            <a:r>
              <a:rPr lang="en-US" sz="1800" b="1" dirty="0" smtClean="0"/>
              <a:t> </a:t>
            </a:r>
            <a:r>
              <a:rPr lang="en-US" sz="1800" b="1" dirty="0"/>
              <a:t>and commands</a:t>
            </a:r>
            <a:endParaRPr lang="fr-FR" sz="1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800" dirty="0"/>
              <a:t>INDIRECT STATEMENTS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Common </a:t>
            </a:r>
            <a:r>
              <a:rPr lang="fr-FR" u="sng" dirty="0" err="1" smtClean="0"/>
              <a:t>reporting</a:t>
            </a:r>
            <a:r>
              <a:rPr lang="fr-FR" u="sng" dirty="0" smtClean="0"/>
              <a:t> </a:t>
            </a:r>
            <a:r>
              <a:rPr lang="fr-FR" u="sng" dirty="0" err="1" smtClean="0"/>
              <a:t>verbs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0000" y="1237082"/>
            <a:ext cx="7995404" cy="3620683"/>
          </a:xfrm>
        </p:spPr>
        <p:txBody>
          <a:bodyPr>
            <a:normAutofit/>
          </a:bodyPr>
          <a:lstStyle/>
          <a:p>
            <a:pPr marL="180975" indent="-180975">
              <a:lnSpc>
                <a:spcPct val="150000"/>
              </a:lnSpc>
            </a:pPr>
            <a:r>
              <a:rPr lang="en-US" sz="1600" dirty="0"/>
              <a:t>There are a number of common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introductory verbs </a:t>
            </a:r>
            <a:r>
              <a:rPr lang="en-US" sz="1600" dirty="0"/>
              <a:t>used to report statements, </a:t>
            </a:r>
            <a:r>
              <a:rPr lang="en-US" sz="1600" dirty="0" smtClean="0"/>
              <a:t>which are </a:t>
            </a:r>
            <a:r>
              <a:rPr lang="en-US" sz="1600" dirty="0"/>
              <a:t>often followed by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that</a:t>
            </a:r>
            <a:r>
              <a:rPr lang="en-US" sz="1600" dirty="0"/>
              <a:t> (e.g. soy, tell, </a:t>
            </a:r>
            <a:r>
              <a:rPr lang="en-US" sz="1600" dirty="0" smtClean="0"/>
              <a:t>add</a:t>
            </a:r>
            <a:r>
              <a:rPr lang="en-US" sz="1600" dirty="0"/>
              <a:t>, continue, answer, </a:t>
            </a:r>
            <a:r>
              <a:rPr lang="en-US" sz="1600" dirty="0" smtClean="0"/>
              <a:t>reply, </a:t>
            </a:r>
            <a:r>
              <a:rPr lang="en-US" sz="1600" dirty="0"/>
              <a:t>mention, remark):</a:t>
            </a:r>
          </a:p>
          <a:p>
            <a:pPr marL="180975" indent="-180975">
              <a:lnSpc>
                <a:spcPct val="150000"/>
              </a:lnSpc>
              <a:buNone/>
            </a:pPr>
            <a:r>
              <a:rPr lang="en-US" sz="1600" i="1" dirty="0" smtClean="0"/>
              <a:t>      For </a:t>
            </a:r>
            <a:r>
              <a:rPr lang="en-US" sz="1600" i="1" dirty="0"/>
              <a:t>the third time that </a:t>
            </a:r>
            <a:r>
              <a:rPr lang="en-US" sz="1600" i="1" dirty="0" smtClean="0"/>
              <a:t>day, </a:t>
            </a:r>
            <a:r>
              <a:rPr lang="en-US" sz="1600" i="1" dirty="0"/>
              <a:t>the minister replied that it was out of the question</a:t>
            </a:r>
            <a:r>
              <a:rPr lang="en-US" sz="1600" dirty="0"/>
              <a:t>.</a:t>
            </a:r>
          </a:p>
          <a:p>
            <a:pPr marL="180975" indent="-180975">
              <a:lnSpc>
                <a:spcPct val="150000"/>
              </a:lnSpc>
            </a:pPr>
            <a:r>
              <a:rPr lang="en-US" sz="1600" dirty="0"/>
              <a:t>We can </a:t>
            </a:r>
            <a:r>
              <a:rPr lang="en-US" sz="1600" dirty="0" smtClean="0"/>
              <a:t>omit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that</a:t>
            </a:r>
            <a:r>
              <a:rPr lang="en-US" sz="1600" dirty="0" smtClean="0"/>
              <a:t> </a:t>
            </a:r>
            <a:r>
              <a:rPr lang="en-US" sz="1600" dirty="0"/>
              <a:t>after an introductory verb, and often do in conversation, except </a:t>
            </a:r>
            <a:r>
              <a:rPr lang="en-US" sz="1600" dirty="0" smtClean="0"/>
              <a:t>after </a:t>
            </a:r>
            <a:r>
              <a:rPr lang="fr-FR" sz="1600" dirty="0" err="1" smtClean="0"/>
              <a:t>reply</a:t>
            </a:r>
            <a:r>
              <a:rPr lang="fr-FR" sz="1600" dirty="0" smtClean="0"/>
              <a:t>, </a:t>
            </a:r>
            <a:r>
              <a:rPr lang="fr-FR" sz="1600" dirty="0"/>
              <a:t>continue</a:t>
            </a:r>
            <a:r>
              <a:rPr lang="fr-FR" sz="1600" dirty="0" smtClean="0"/>
              <a:t>, </a:t>
            </a:r>
            <a:r>
              <a:rPr lang="fr-FR" sz="1600" dirty="0" err="1" smtClean="0"/>
              <a:t>answer</a:t>
            </a:r>
            <a:r>
              <a:rPr lang="fr-FR" sz="1600" dirty="0" smtClean="0"/>
              <a:t> </a:t>
            </a:r>
            <a:r>
              <a:rPr lang="fr-FR" sz="1600" dirty="0"/>
              <a:t>and </a:t>
            </a:r>
            <a:r>
              <a:rPr lang="fr-FR" sz="1600" dirty="0" err="1"/>
              <a:t>shout</a:t>
            </a:r>
            <a:r>
              <a:rPr lang="fr-FR" sz="1600" dirty="0"/>
              <a:t>:</a:t>
            </a:r>
          </a:p>
          <a:p>
            <a:pPr marL="180975" indent="-180975">
              <a:lnSpc>
                <a:spcPct val="150000"/>
              </a:lnSpc>
              <a:buNone/>
            </a:pPr>
            <a:r>
              <a:rPr lang="en-US" sz="1600" i="1" dirty="0" smtClean="0"/>
              <a:t>	   I </a:t>
            </a:r>
            <a:r>
              <a:rPr lang="en-US" sz="1600" i="1" dirty="0"/>
              <a:t>told them </a:t>
            </a:r>
            <a:r>
              <a:rPr lang="en-US" sz="1600" i="1" dirty="0" smtClean="0"/>
              <a:t>they </a:t>
            </a:r>
            <a:r>
              <a:rPr lang="en-US" sz="1600" i="1" dirty="0"/>
              <a:t>were </a:t>
            </a:r>
            <a:r>
              <a:rPr lang="en-US" sz="1600" i="1" dirty="0" smtClean="0"/>
              <a:t>barred </a:t>
            </a:r>
            <a:r>
              <a:rPr lang="en-US" sz="1600" i="1" dirty="0"/>
              <a:t>from the club from now on.</a:t>
            </a:r>
            <a:endParaRPr lang="fr-FR" sz="16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642924"/>
            <a:ext cx="8143932" cy="396045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en-US" sz="1600" dirty="0"/>
              <a:t>there are differences in use between </a:t>
            </a:r>
            <a:r>
              <a:rPr lang="en-US" sz="1600" b="1" dirty="0" smtClean="0"/>
              <a:t>say</a:t>
            </a:r>
            <a:r>
              <a:rPr lang="en-US" sz="1600" dirty="0" smtClean="0"/>
              <a:t> </a:t>
            </a:r>
            <a:r>
              <a:rPr lang="en-US" sz="1600" dirty="0"/>
              <a:t>and </a:t>
            </a:r>
            <a:r>
              <a:rPr lang="en-US" sz="1600" b="1" dirty="0"/>
              <a:t>tell</a:t>
            </a:r>
            <a:r>
              <a:rPr lang="en-US" sz="1600" dirty="0"/>
              <a:t> </a:t>
            </a:r>
            <a:r>
              <a:rPr lang="en-US" sz="1600" dirty="0" smtClean="0"/>
              <a:t>.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600" dirty="0" smtClean="0"/>
              <a:t> We </a:t>
            </a:r>
            <a:r>
              <a:rPr lang="en-US" sz="1600" dirty="0"/>
              <a:t>can omit the object or use </a:t>
            </a:r>
            <a:r>
              <a:rPr lang="en-US" sz="1600" dirty="0" smtClean="0"/>
              <a:t>an indirect </a:t>
            </a:r>
            <a:r>
              <a:rPr lang="en-US" sz="1600" dirty="0"/>
              <a:t>object (</a:t>
            </a:r>
            <a:r>
              <a:rPr lang="en-US" sz="1600" dirty="0" smtClean="0"/>
              <a:t>e.g. to </a:t>
            </a:r>
            <a:r>
              <a:rPr lang="en-US" sz="1600" dirty="0"/>
              <a:t>us) after </a:t>
            </a:r>
            <a:r>
              <a:rPr lang="en-US" sz="1600" dirty="0" smtClean="0"/>
              <a:t>say</a:t>
            </a:r>
            <a:r>
              <a:rPr lang="en-US" sz="1600" dirty="0"/>
              <a:t>, </a:t>
            </a:r>
            <a:endParaRPr lang="en-US" sz="1600" dirty="0" smtClean="0"/>
          </a:p>
          <a:p>
            <a:pPr marL="0" indent="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600" dirty="0" smtClean="0"/>
              <a:t> but </a:t>
            </a:r>
            <a:r>
              <a:rPr lang="en-US" sz="1600" dirty="0"/>
              <a:t>we use a direct object (e.g. us) after tell:</a:t>
            </a:r>
          </a:p>
          <a:p>
            <a:pPr marL="173038" indent="0">
              <a:lnSpc>
                <a:spcPct val="150000"/>
              </a:lnSpc>
              <a:buNone/>
            </a:pPr>
            <a:r>
              <a:rPr lang="en-US" sz="1600" i="1" strike="sngStrike" dirty="0" smtClean="0"/>
              <a:t>   He </a:t>
            </a:r>
            <a:r>
              <a:rPr lang="en-US" sz="1600" i="1" strike="sngStrike" dirty="0"/>
              <a:t>said </a:t>
            </a:r>
            <a:r>
              <a:rPr lang="en-US" sz="1600" i="1" strike="sngStrike" dirty="0" smtClean="0"/>
              <a:t>us that </a:t>
            </a:r>
            <a:r>
              <a:rPr lang="en-US" sz="1600" i="1" strike="sngStrike" dirty="0"/>
              <a:t>his </a:t>
            </a:r>
            <a:r>
              <a:rPr lang="en-US" sz="1600" i="1" strike="sngStrike" dirty="0" smtClean="0"/>
              <a:t>mobile </a:t>
            </a:r>
            <a:r>
              <a:rPr lang="en-US" sz="1600" i="1" strike="sngStrike" dirty="0"/>
              <a:t>phone had been out of action all </a:t>
            </a:r>
            <a:r>
              <a:rPr lang="en-US" sz="1600" i="1" strike="sngStrike" dirty="0" smtClean="0"/>
              <a:t>day.</a:t>
            </a:r>
            <a:endParaRPr lang="en-US" sz="1600" i="1" strike="sngStrike" dirty="0"/>
          </a:p>
          <a:p>
            <a:pPr marL="173038" inden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i="1" dirty="0" smtClean="0"/>
              <a:t>He </a:t>
            </a:r>
            <a:r>
              <a:rPr lang="en-US" sz="1600" i="1" dirty="0"/>
              <a:t>said (to us) that his mobile phone </a:t>
            </a:r>
            <a:r>
              <a:rPr lang="en-US" sz="1600" i="1" dirty="0" smtClean="0"/>
              <a:t>had </a:t>
            </a:r>
            <a:r>
              <a:rPr lang="en-US" sz="1600" i="1" dirty="0"/>
              <a:t>been out of action all </a:t>
            </a:r>
            <a:r>
              <a:rPr lang="en-US" sz="1600" i="1" dirty="0" smtClean="0"/>
              <a:t>day.</a:t>
            </a:r>
            <a:endParaRPr lang="en-US" sz="1600" i="1" dirty="0"/>
          </a:p>
          <a:p>
            <a:pPr marL="173038" indent="0">
              <a:lnSpc>
                <a:spcPct val="150000"/>
              </a:lnSpc>
              <a:buNone/>
            </a:pPr>
            <a:r>
              <a:rPr lang="en-US" sz="1600" i="1" strike="sngStrike" dirty="0" smtClean="0"/>
              <a:t>  He told that </a:t>
            </a:r>
            <a:r>
              <a:rPr lang="en-US" sz="1600" i="1" strike="sngStrike" dirty="0"/>
              <a:t>his mobile phone </a:t>
            </a:r>
            <a:r>
              <a:rPr lang="en-US" sz="1600" i="1" strike="sngStrike" dirty="0" smtClean="0"/>
              <a:t>had </a:t>
            </a:r>
            <a:r>
              <a:rPr lang="en-US" sz="1600" i="1" strike="sngStrike" dirty="0"/>
              <a:t>been out of action </a:t>
            </a:r>
            <a:r>
              <a:rPr lang="en-US" sz="1600" i="1" strike="sngStrike" dirty="0" smtClean="0"/>
              <a:t>all day.</a:t>
            </a:r>
            <a:endParaRPr lang="en-US" sz="1600" i="1" strike="sngStrike" dirty="0"/>
          </a:p>
          <a:p>
            <a:pPr marL="173038" inden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i="1" dirty="0" smtClean="0"/>
              <a:t>He told </a:t>
            </a:r>
            <a:r>
              <a:rPr lang="en-US" sz="1600" i="1" dirty="0"/>
              <a:t>us that his mobile phone had been out of action all </a:t>
            </a:r>
            <a:r>
              <a:rPr lang="en-US" sz="1600" i="1" dirty="0" smtClean="0"/>
              <a:t>day.</a:t>
            </a:r>
            <a:endParaRPr lang="fr-FR" sz="16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ponents and Scientific Notation - Mathematics - 8th Grade by Slidesgo">
  <a:themeElements>
    <a:clrScheme name="Simple Light">
      <a:dk1>
        <a:srgbClr val="474646"/>
      </a:dk1>
      <a:lt1>
        <a:srgbClr val="F8F2E9"/>
      </a:lt1>
      <a:dk2>
        <a:srgbClr val="C9EBE6"/>
      </a:dk2>
      <a:lt2>
        <a:srgbClr val="9CD1CA"/>
      </a:lt2>
      <a:accent1>
        <a:srgbClr val="FD624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1214</Words>
  <PresentationFormat>Affichage à l'écran (16:9)</PresentationFormat>
  <Paragraphs>104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Arimo</vt:lpstr>
      <vt:lpstr>Bai Jamjuree</vt:lpstr>
      <vt:lpstr>Wingdings</vt:lpstr>
      <vt:lpstr>Exponents and Scientific Notation - Mathematics - 8th Grade by Slidesgo</vt:lpstr>
      <vt:lpstr>Reported speech</vt:lpstr>
      <vt:lpstr>Diapositive 2</vt:lpstr>
      <vt:lpstr>DIRECT AND INDIRECT SPEECH</vt:lpstr>
      <vt:lpstr>Diapositive 4</vt:lpstr>
      <vt:lpstr>Reporting speech orally</vt:lpstr>
      <vt:lpstr>Diapositive 6</vt:lpstr>
      <vt:lpstr>INDIRECT STATEMENTS</vt:lpstr>
      <vt:lpstr>Common reporting verbs</vt:lpstr>
      <vt:lpstr>Diapositive 9</vt:lpstr>
      <vt:lpstr>Diapositive 10</vt:lpstr>
      <vt:lpstr>Changes of pronoun and adverbs</vt:lpstr>
      <vt:lpstr>Diapositive 12</vt:lpstr>
      <vt:lpstr>Changes of tense</vt:lpstr>
      <vt:lpstr>Diapositive 14</vt:lpstr>
      <vt:lpstr>When to change the tense</vt:lpstr>
      <vt:lpstr>We do not change the tense of the original words in reported speech when:</vt:lpstr>
      <vt:lpstr>Diapositive 17</vt:lpstr>
      <vt:lpstr>We don't usually change the tense when:</vt:lpstr>
      <vt:lpstr>Diapositive 19</vt:lpstr>
      <vt:lpstr>Modal verbs</vt:lpstr>
      <vt:lpstr>Diapositive 21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Materials Syllabus Design</dc:title>
  <dc:creator>User</dc:creator>
  <cp:lastModifiedBy>User</cp:lastModifiedBy>
  <cp:revision>44</cp:revision>
  <dcterms:modified xsi:type="dcterms:W3CDTF">2024-12-13T19:23:52Z</dcterms:modified>
</cp:coreProperties>
</file>